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6"/>
  </p:notesMasterIdLst>
  <p:sldIdLst>
    <p:sldId id="262" r:id="rId2"/>
    <p:sldId id="466" r:id="rId3"/>
    <p:sldId id="463" r:id="rId4"/>
    <p:sldId id="464" r:id="rId5"/>
    <p:sldId id="465" r:id="rId6"/>
    <p:sldId id="263" r:id="rId7"/>
    <p:sldId id="259"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19" r:id="rId29"/>
    <p:sldId id="320" r:id="rId30"/>
    <p:sldId id="321" r:id="rId31"/>
    <p:sldId id="322" r:id="rId32"/>
    <p:sldId id="323" r:id="rId33"/>
    <p:sldId id="324" r:id="rId34"/>
    <p:sldId id="325" r:id="rId35"/>
    <p:sldId id="326" r:id="rId36"/>
    <p:sldId id="459" r:id="rId37"/>
    <p:sldId id="327" r:id="rId38"/>
    <p:sldId id="328" r:id="rId39"/>
    <p:sldId id="329" r:id="rId40"/>
    <p:sldId id="330" r:id="rId41"/>
    <p:sldId id="331" r:id="rId42"/>
    <p:sldId id="460"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81" r:id="rId60"/>
    <p:sldId id="348"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1" r:id="rId74"/>
    <p:sldId id="362" r:id="rId75"/>
    <p:sldId id="363" r:id="rId76"/>
    <p:sldId id="364" r:id="rId77"/>
    <p:sldId id="382" r:id="rId78"/>
    <p:sldId id="383" r:id="rId79"/>
    <p:sldId id="384" r:id="rId80"/>
    <p:sldId id="385" r:id="rId81"/>
    <p:sldId id="386" r:id="rId82"/>
    <p:sldId id="387" r:id="rId83"/>
    <p:sldId id="389" r:id="rId84"/>
    <p:sldId id="390" r:id="rId85"/>
    <p:sldId id="391" r:id="rId86"/>
    <p:sldId id="392" r:id="rId87"/>
    <p:sldId id="393" r:id="rId88"/>
    <p:sldId id="394" r:id="rId89"/>
    <p:sldId id="395" r:id="rId90"/>
    <p:sldId id="396" r:id="rId91"/>
    <p:sldId id="397" r:id="rId92"/>
    <p:sldId id="398" r:id="rId93"/>
    <p:sldId id="399" r:id="rId94"/>
    <p:sldId id="400" r:id="rId95"/>
    <p:sldId id="401" r:id="rId96"/>
    <p:sldId id="402" r:id="rId97"/>
    <p:sldId id="365" r:id="rId98"/>
    <p:sldId id="366" r:id="rId99"/>
    <p:sldId id="367" r:id="rId100"/>
    <p:sldId id="368" r:id="rId101"/>
    <p:sldId id="369" r:id="rId102"/>
    <p:sldId id="370" r:id="rId103"/>
    <p:sldId id="371" r:id="rId104"/>
    <p:sldId id="372" r:id="rId105"/>
    <p:sldId id="373" r:id="rId106"/>
    <p:sldId id="403" r:id="rId107"/>
    <p:sldId id="404" r:id="rId108"/>
    <p:sldId id="405" r:id="rId109"/>
    <p:sldId id="406" r:id="rId110"/>
    <p:sldId id="407" r:id="rId111"/>
    <p:sldId id="408" r:id="rId112"/>
    <p:sldId id="409" r:id="rId113"/>
    <p:sldId id="410" r:id="rId114"/>
    <p:sldId id="411" r:id="rId115"/>
    <p:sldId id="412" r:id="rId116"/>
    <p:sldId id="413" r:id="rId117"/>
    <p:sldId id="424" r:id="rId118"/>
    <p:sldId id="425" r:id="rId119"/>
    <p:sldId id="426" r:id="rId120"/>
    <p:sldId id="427" r:id="rId121"/>
    <p:sldId id="428" r:id="rId122"/>
    <p:sldId id="429" r:id="rId123"/>
    <p:sldId id="414" r:id="rId124"/>
    <p:sldId id="415" r:id="rId125"/>
    <p:sldId id="416" r:id="rId126"/>
    <p:sldId id="417" r:id="rId127"/>
    <p:sldId id="418" r:id="rId128"/>
    <p:sldId id="419" r:id="rId129"/>
    <p:sldId id="430" r:id="rId130"/>
    <p:sldId id="431" r:id="rId131"/>
    <p:sldId id="432" r:id="rId132"/>
    <p:sldId id="433" r:id="rId133"/>
    <p:sldId id="434" r:id="rId134"/>
    <p:sldId id="435" r:id="rId135"/>
    <p:sldId id="436" r:id="rId136"/>
    <p:sldId id="437" r:id="rId137"/>
    <p:sldId id="438" r:id="rId138"/>
    <p:sldId id="439" r:id="rId139"/>
    <p:sldId id="461" r:id="rId140"/>
    <p:sldId id="440" r:id="rId141"/>
    <p:sldId id="446" r:id="rId142"/>
    <p:sldId id="447" r:id="rId143"/>
    <p:sldId id="448" r:id="rId144"/>
    <p:sldId id="449" r:id="rId145"/>
    <p:sldId id="450" r:id="rId146"/>
    <p:sldId id="451" r:id="rId147"/>
    <p:sldId id="452" r:id="rId148"/>
    <p:sldId id="453" r:id="rId149"/>
    <p:sldId id="454" r:id="rId150"/>
    <p:sldId id="455" r:id="rId151"/>
    <p:sldId id="441" r:id="rId152"/>
    <p:sldId id="442" r:id="rId153"/>
    <p:sldId id="443" r:id="rId154"/>
    <p:sldId id="444" r:id="rId155"/>
    <p:sldId id="445" r:id="rId156"/>
    <p:sldId id="420" r:id="rId157"/>
    <p:sldId id="421" r:id="rId158"/>
    <p:sldId id="422" r:id="rId159"/>
    <p:sldId id="374" r:id="rId160"/>
    <p:sldId id="375" r:id="rId161"/>
    <p:sldId id="376" r:id="rId162"/>
    <p:sldId id="377" r:id="rId163"/>
    <p:sldId id="378" r:id="rId164"/>
    <p:sldId id="456" r:id="rId165"/>
    <p:sldId id="458" r:id="rId166"/>
    <p:sldId id="457" r:id="rId167"/>
    <p:sldId id="462" r:id="rId168"/>
    <p:sldId id="467" r:id="rId169"/>
    <p:sldId id="468" r:id="rId170"/>
    <p:sldId id="469" r:id="rId171"/>
    <p:sldId id="470" r:id="rId172"/>
    <p:sldId id="471" r:id="rId173"/>
    <p:sldId id="472" r:id="rId174"/>
    <p:sldId id="473" r:id="rId175"/>
  </p:sldIdLst>
  <p:sldSz cx="12192000" cy="6858000"/>
  <p:notesSz cx="6808788" cy="9940925"/>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418"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8" clrIdx="0">
    <p:extLst>
      <p:ext uri="{19B8F6BF-5375-455C-9EA6-DF929625EA0E}">
        <p15:presenceInfo xmlns:p15="http://schemas.microsoft.com/office/powerpoint/2012/main" userId="b296f78776671c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48" autoAdjust="0"/>
    <p:restoredTop sz="95827" autoAdjust="0"/>
  </p:normalViewPr>
  <p:slideViewPr>
    <p:cSldViewPr snapToGrid="0" showGuides="1">
      <p:cViewPr varScale="1">
        <p:scale>
          <a:sx n="114" d="100"/>
          <a:sy n="114" d="100"/>
        </p:scale>
        <p:origin x="558"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1" d="100"/>
          <a:sy n="51" d="100"/>
        </p:scale>
        <p:origin x="2976" y="84"/>
      </p:cViewPr>
      <p:guideLst>
        <p:guide orient="horz" pos="3418"/>
        <p:guide pos="212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D188B-2FE0-4AFD-AEF3-A27430EF2FF0}"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GB"/>
        </a:p>
      </dgm:t>
    </dgm:pt>
    <dgm:pt modelId="{80AF02B7-4E34-474D-9829-30541751E852}">
      <dgm:prSet phldrT="[Text]" custT="1"/>
      <dgm:spPr>
        <a:xfrm>
          <a:off x="1454836" y="0"/>
          <a:ext cx="7287310" cy="662222"/>
        </a:xfrm>
        <a:prstGeom prst="rect">
          <a:avLst/>
        </a:prstGeom>
        <a:solidFill>
          <a:srgbClr val="FF5050"/>
        </a:solidFill>
        <a:ln w="12700" cap="flat" cmpd="sng" algn="ctr">
          <a:noFill/>
          <a:prstDash val="solid"/>
        </a:ln>
        <a:effectLst/>
      </dgm:spPr>
      <dgm:t>
        <a:bodyPr/>
        <a:lstStyle/>
        <a:p>
          <a:pPr algn="ctr">
            <a:buNone/>
          </a:pPr>
          <a:r>
            <a:rPr lang="en-GB" sz="1600" b="1" dirty="0">
              <a:solidFill>
                <a:sysClr val="window" lastClr="FFFFFF"/>
              </a:solidFill>
              <a:latin typeface="+mn-lt"/>
              <a:ea typeface="+mn-ea"/>
              <a:cs typeface="+mn-cs"/>
            </a:rPr>
            <a:t>Dreams and goals</a:t>
          </a:r>
        </a:p>
      </dgm:t>
    </dgm:pt>
    <dgm:pt modelId="{DCF7CB87-32D2-4994-9743-6CCB699C220B}" type="parTrans" cxnId="{73CB141A-5DF2-42E9-8F42-EDED2FDDCAB9}">
      <dgm:prSet/>
      <dgm:spPr/>
      <dgm:t>
        <a:bodyPr/>
        <a:lstStyle/>
        <a:p>
          <a:pPr algn="ctr"/>
          <a:endParaRPr lang="en-GB"/>
        </a:p>
      </dgm:t>
    </dgm:pt>
    <dgm:pt modelId="{138A0656-6357-43F9-94F7-D2F632C7FE59}" type="sibTrans" cxnId="{73CB141A-5DF2-42E9-8F42-EDED2FDDCAB9}">
      <dgm:prSet/>
      <dgm:spPr/>
      <dgm:t>
        <a:bodyPr/>
        <a:lstStyle/>
        <a:p>
          <a:pPr algn="ctr"/>
          <a:endParaRPr lang="en-GB"/>
        </a:p>
      </dgm:t>
    </dgm:pt>
    <dgm:pt modelId="{E619AE23-5B58-4FF2-99F2-1CCCEE28E024}">
      <dgm:prSet phldrT="[Text]" custT="1"/>
      <dgm:spPr>
        <a:xfrm>
          <a:off x="1623967" y="864097"/>
          <a:ext cx="1949175" cy="712727"/>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200" b="1" dirty="0">
              <a:solidFill>
                <a:sysClr val="window" lastClr="FFFFFF"/>
              </a:solidFill>
              <a:latin typeface="+mn-lt"/>
              <a:ea typeface="+mn-ea"/>
              <a:cs typeface="+mn-cs"/>
            </a:rPr>
            <a:t>Dreams/goals 1</a:t>
          </a:r>
        </a:p>
      </dgm:t>
    </dgm:pt>
    <dgm:pt modelId="{4E30E349-099B-49CB-BE15-90863A5C6455}" type="parTrans" cxnId="{691D14ED-303D-44D3-B1FA-184E1634F33C}">
      <dgm:prSet/>
      <dgm:spPr>
        <a:xfrm>
          <a:off x="2598555" y="662222"/>
          <a:ext cx="2499936" cy="201875"/>
        </a:xfrm>
        <a:custGeom>
          <a:avLst/>
          <a:gdLst/>
          <a:ahLst/>
          <a:cxnLst/>
          <a:rect l="0" t="0" r="0" b="0"/>
          <a:pathLst>
            <a:path>
              <a:moveTo>
                <a:pt x="2499936" y="0"/>
              </a:moveTo>
              <a:lnTo>
                <a:pt x="2499936" y="108032"/>
              </a:lnTo>
              <a:lnTo>
                <a:pt x="0" y="108032"/>
              </a:lnTo>
              <a:lnTo>
                <a:pt x="0" y="201875"/>
              </a:lnTo>
            </a:path>
          </a:pathLst>
        </a:custGeom>
        <a:noFill/>
        <a:ln w="25400" cap="flat" cmpd="sng" algn="ctr">
          <a:solidFill>
            <a:srgbClr val="4BACC6">
              <a:hueOff val="0"/>
              <a:satOff val="0"/>
              <a:lumOff val="0"/>
              <a:alphaOff val="0"/>
            </a:srgbClr>
          </a:solidFill>
          <a:prstDash val="solid"/>
        </a:ln>
        <a:effectLst/>
      </dgm:spPr>
      <dgm:t>
        <a:bodyPr/>
        <a:lstStyle/>
        <a:p>
          <a:pPr algn="ctr"/>
          <a:endParaRPr lang="en-GB" sz="1600">
            <a:latin typeface="Century Gothic" panose="020B0502020202020204" pitchFamily="34" charset="0"/>
          </a:endParaRPr>
        </a:p>
      </dgm:t>
    </dgm:pt>
    <dgm:pt modelId="{1B7C8333-C14F-4829-A3E3-69F25C201318}" type="sibTrans" cxnId="{691D14ED-303D-44D3-B1FA-184E1634F33C}">
      <dgm:prSet/>
      <dgm:spPr/>
      <dgm:t>
        <a:bodyPr/>
        <a:lstStyle/>
        <a:p>
          <a:pPr algn="ctr"/>
          <a:endParaRPr lang="en-GB"/>
        </a:p>
      </dgm:t>
    </dgm:pt>
    <dgm:pt modelId="{206C6ABA-480A-4318-9B63-E1F53E5E92A4}">
      <dgm:prSet phldrT="[Text]" custT="1"/>
      <dgm:spPr>
        <a:xfrm>
          <a:off x="6545763" y="864281"/>
          <a:ext cx="2023516" cy="686702"/>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200" b="1" dirty="0">
              <a:solidFill>
                <a:sysClr val="window" lastClr="FFFFFF"/>
              </a:solidFill>
              <a:latin typeface="+mn-lt"/>
              <a:ea typeface="+mn-ea"/>
              <a:cs typeface="+mn-cs"/>
            </a:rPr>
            <a:t>Dreams/goals 3</a:t>
          </a:r>
        </a:p>
      </dgm:t>
    </dgm:pt>
    <dgm:pt modelId="{E50715D3-B709-4FB0-9CC3-F328767D937B}" type="parTrans" cxnId="{C5AB18E0-A6C2-419E-ACE8-1AFDEDD120EE}">
      <dgm:prSet/>
      <dgm:spPr>
        <a:xfrm>
          <a:off x="5098491" y="662222"/>
          <a:ext cx="2459030" cy="202058"/>
        </a:xfrm>
        <a:custGeom>
          <a:avLst/>
          <a:gdLst/>
          <a:ahLst/>
          <a:cxnLst/>
          <a:rect l="0" t="0" r="0" b="0"/>
          <a:pathLst>
            <a:path>
              <a:moveTo>
                <a:pt x="0" y="0"/>
              </a:moveTo>
              <a:lnTo>
                <a:pt x="0" y="108215"/>
              </a:lnTo>
              <a:lnTo>
                <a:pt x="2459030" y="108215"/>
              </a:lnTo>
              <a:lnTo>
                <a:pt x="2459030" y="202058"/>
              </a:lnTo>
            </a:path>
          </a:pathLst>
        </a:custGeom>
        <a:noFill/>
        <a:ln w="25400" cap="flat" cmpd="sng" algn="ctr">
          <a:solidFill>
            <a:srgbClr val="4BACC6">
              <a:hueOff val="0"/>
              <a:satOff val="0"/>
              <a:lumOff val="0"/>
              <a:alphaOff val="0"/>
            </a:srgbClr>
          </a:solidFill>
          <a:prstDash val="solid"/>
        </a:ln>
        <a:effectLst/>
      </dgm:spPr>
      <dgm:t>
        <a:bodyPr/>
        <a:lstStyle/>
        <a:p>
          <a:pPr algn="ctr"/>
          <a:endParaRPr lang="en-GB" sz="1600">
            <a:latin typeface="Century Gothic" panose="020B0502020202020204" pitchFamily="34" charset="0"/>
          </a:endParaRPr>
        </a:p>
      </dgm:t>
    </dgm:pt>
    <dgm:pt modelId="{91DB0797-0E15-4B01-A173-9A6C2659F230}" type="sibTrans" cxnId="{C5AB18E0-A6C2-419E-ACE8-1AFDEDD120EE}">
      <dgm:prSet/>
      <dgm:spPr/>
      <dgm:t>
        <a:bodyPr/>
        <a:lstStyle/>
        <a:p>
          <a:pPr algn="ctr"/>
          <a:endParaRPr lang="en-GB"/>
        </a:p>
      </dgm:t>
    </dgm:pt>
    <dgm:pt modelId="{30F22C4A-53E3-4261-A72F-75CF6EA6735C}">
      <dgm:prSet phldrT="[Text]" custT="1"/>
      <dgm:spPr>
        <a:xfrm>
          <a:off x="2194905" y="1753695"/>
          <a:ext cx="992404" cy="551153"/>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100" b="1">
              <a:solidFill>
                <a:sysClr val="window" lastClr="FFFFFF"/>
              </a:solidFill>
              <a:latin typeface="+mn-lt"/>
              <a:ea typeface="+mn-ea"/>
              <a:cs typeface="+mn-cs"/>
            </a:rPr>
            <a:t>Step 1</a:t>
          </a:r>
        </a:p>
      </dgm:t>
    </dgm:pt>
    <dgm:pt modelId="{742EA5B9-CA0D-4DC6-96AC-A493B68AB657}" type="parTrans" cxnId="{653A0B13-4394-41AB-9701-8EB295D0314C}">
      <dgm:prSet/>
      <dgm:spPr>
        <a:xfrm>
          <a:off x="1818884" y="1576825"/>
          <a:ext cx="376021" cy="452447"/>
        </a:xfrm>
        <a:custGeom>
          <a:avLst/>
          <a:gdLst/>
          <a:ahLst/>
          <a:cxnLst/>
          <a:rect l="0" t="0" r="0" b="0"/>
          <a:pathLst>
            <a:path>
              <a:moveTo>
                <a:pt x="0" y="0"/>
              </a:moveTo>
              <a:lnTo>
                <a:pt x="0" y="452447"/>
              </a:lnTo>
              <a:lnTo>
                <a:pt x="376021" y="452447"/>
              </a:lnTo>
            </a:path>
          </a:pathLst>
        </a:custGeom>
        <a:noFill/>
        <a:ln w="25400" cap="flat" cmpd="sng" algn="ctr">
          <a:solidFill>
            <a:srgbClr val="F79646">
              <a:hueOff val="0"/>
              <a:satOff val="0"/>
              <a:lumOff val="0"/>
              <a:alphaOff val="0"/>
            </a:srgbClr>
          </a:solidFill>
          <a:prstDash val="solid"/>
        </a:ln>
        <a:effectLst/>
      </dgm:spPr>
      <dgm:t>
        <a:bodyPr/>
        <a:lstStyle/>
        <a:p>
          <a:pPr algn="ctr"/>
          <a:endParaRPr lang="en-GB" sz="1600">
            <a:latin typeface="Century Gothic" panose="020B0502020202020204" pitchFamily="34" charset="0"/>
          </a:endParaRPr>
        </a:p>
      </dgm:t>
    </dgm:pt>
    <dgm:pt modelId="{1BDE858C-9C54-470E-B7DA-0A68A5FCF129}" type="sibTrans" cxnId="{653A0B13-4394-41AB-9701-8EB295D0314C}">
      <dgm:prSet/>
      <dgm:spPr/>
      <dgm:t>
        <a:bodyPr/>
        <a:lstStyle/>
        <a:p>
          <a:pPr algn="ctr"/>
          <a:endParaRPr lang="en-GB"/>
        </a:p>
      </dgm:t>
    </dgm:pt>
    <dgm:pt modelId="{2AA3697F-C580-45B3-813D-0165D37959D9}">
      <dgm:prSet phldrT="[Text]" custT="1"/>
      <dgm:spPr>
        <a:xfrm>
          <a:off x="4102252" y="864097"/>
          <a:ext cx="1942410" cy="697931"/>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200" b="1" dirty="0">
              <a:solidFill>
                <a:sysClr val="window" lastClr="FFFFFF"/>
              </a:solidFill>
              <a:latin typeface="+mn-lt"/>
              <a:ea typeface="+mn-ea"/>
              <a:cs typeface="+mn-cs"/>
            </a:rPr>
            <a:t>Dreams/goals 2</a:t>
          </a:r>
        </a:p>
      </dgm:t>
    </dgm:pt>
    <dgm:pt modelId="{96223EF8-E120-4E54-B33A-45F8259C342A}" type="sibTrans" cxnId="{6EB25C95-8AB2-495D-A9AB-01B29EA01155}">
      <dgm:prSet/>
      <dgm:spPr/>
      <dgm:t>
        <a:bodyPr/>
        <a:lstStyle/>
        <a:p>
          <a:pPr algn="ctr"/>
          <a:endParaRPr lang="en-GB"/>
        </a:p>
      </dgm:t>
    </dgm:pt>
    <dgm:pt modelId="{E26E3138-D3F9-45D8-AC91-83786D0D74C0}" type="parTrans" cxnId="{6EB25C95-8AB2-495D-A9AB-01B29EA01155}">
      <dgm:prSet/>
      <dgm:spPr>
        <a:xfrm>
          <a:off x="5027737" y="662222"/>
          <a:ext cx="91440" cy="201875"/>
        </a:xfrm>
        <a:custGeom>
          <a:avLst/>
          <a:gdLst/>
          <a:ahLst/>
          <a:cxnLst/>
          <a:rect l="0" t="0" r="0" b="0"/>
          <a:pathLst>
            <a:path>
              <a:moveTo>
                <a:pt x="70753" y="0"/>
              </a:moveTo>
              <a:lnTo>
                <a:pt x="70753" y="108032"/>
              </a:lnTo>
              <a:lnTo>
                <a:pt x="45720" y="108032"/>
              </a:lnTo>
              <a:lnTo>
                <a:pt x="45720" y="201875"/>
              </a:lnTo>
            </a:path>
          </a:pathLst>
        </a:custGeom>
        <a:noFill/>
        <a:ln w="25400" cap="flat" cmpd="sng" algn="ctr">
          <a:solidFill>
            <a:srgbClr val="4BACC6">
              <a:hueOff val="0"/>
              <a:satOff val="0"/>
              <a:lumOff val="0"/>
              <a:alphaOff val="0"/>
            </a:srgbClr>
          </a:solidFill>
          <a:prstDash val="solid"/>
        </a:ln>
        <a:effectLst/>
      </dgm:spPr>
      <dgm:t>
        <a:bodyPr/>
        <a:lstStyle/>
        <a:p>
          <a:pPr algn="ctr"/>
          <a:endParaRPr lang="en-GB" sz="1600">
            <a:latin typeface="Century Gothic" panose="020B0502020202020204" pitchFamily="34" charset="0"/>
          </a:endParaRPr>
        </a:p>
      </dgm:t>
    </dgm:pt>
    <dgm:pt modelId="{434A989D-926F-4D8A-A350-CC6E9364A404}">
      <dgm:prSet phldrT="[Text]" custT="1"/>
      <dgm:spPr>
        <a:xfrm>
          <a:off x="2215479" y="2492534"/>
          <a:ext cx="950863" cy="547382"/>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100" b="1">
              <a:solidFill>
                <a:sysClr val="window" lastClr="FFFFFF"/>
              </a:solidFill>
              <a:latin typeface="+mn-lt"/>
              <a:ea typeface="+mn-ea"/>
              <a:cs typeface="+mn-cs"/>
            </a:rPr>
            <a:t>Step 2</a:t>
          </a:r>
        </a:p>
      </dgm:t>
    </dgm:pt>
    <dgm:pt modelId="{6861C931-E1A8-4654-9298-BD97C18BFF4C}" type="sibTrans" cxnId="{3DBBFF6D-A14C-4AF0-BE16-5F40B0123ACC}">
      <dgm:prSet/>
      <dgm:spPr/>
      <dgm:t>
        <a:bodyPr/>
        <a:lstStyle/>
        <a:p>
          <a:pPr algn="ctr"/>
          <a:endParaRPr lang="en-GB"/>
        </a:p>
      </dgm:t>
    </dgm:pt>
    <dgm:pt modelId="{F5C03DBB-FBEF-470E-9B90-1707669ECCD8}" type="parTrans" cxnId="{3DBBFF6D-A14C-4AF0-BE16-5F40B0123ACC}">
      <dgm:prSet/>
      <dgm:spPr>
        <a:xfrm>
          <a:off x="1818884" y="1576825"/>
          <a:ext cx="396594" cy="1189399"/>
        </a:xfrm>
        <a:custGeom>
          <a:avLst/>
          <a:gdLst/>
          <a:ahLst/>
          <a:cxnLst/>
          <a:rect l="0" t="0" r="0" b="0"/>
          <a:pathLst>
            <a:path>
              <a:moveTo>
                <a:pt x="0" y="0"/>
              </a:moveTo>
              <a:lnTo>
                <a:pt x="0" y="1189399"/>
              </a:lnTo>
              <a:lnTo>
                <a:pt x="396594" y="1189399"/>
              </a:lnTo>
            </a:path>
          </a:pathLst>
        </a:custGeom>
        <a:noFill/>
        <a:ln w="25400" cap="flat" cmpd="sng" algn="ctr">
          <a:solidFill>
            <a:srgbClr val="F79646">
              <a:hueOff val="0"/>
              <a:satOff val="0"/>
              <a:lumOff val="0"/>
              <a:alphaOff val="0"/>
            </a:srgbClr>
          </a:solidFill>
          <a:prstDash val="solid"/>
        </a:ln>
        <a:effectLst/>
      </dgm:spPr>
      <dgm:t>
        <a:bodyPr/>
        <a:lstStyle/>
        <a:p>
          <a:pPr algn="ctr"/>
          <a:endParaRPr lang="en-GB" sz="1600">
            <a:latin typeface="Century Gothic" panose="020B0502020202020204" pitchFamily="34" charset="0"/>
          </a:endParaRPr>
        </a:p>
      </dgm:t>
    </dgm:pt>
    <dgm:pt modelId="{5B804991-AEDC-4824-AB9F-3AB50C8A7631}">
      <dgm:prSet phldrT="[Text]" custT="1"/>
      <dgm:spPr>
        <a:xfrm>
          <a:off x="7108635" y="1716489"/>
          <a:ext cx="1046100" cy="567567"/>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100" b="1">
              <a:solidFill>
                <a:sysClr val="window" lastClr="FFFFFF"/>
              </a:solidFill>
              <a:latin typeface="+mn-lt"/>
              <a:ea typeface="+mn-ea"/>
              <a:cs typeface="+mn-cs"/>
            </a:rPr>
            <a:t>Step 1</a:t>
          </a:r>
        </a:p>
      </dgm:t>
    </dgm:pt>
    <dgm:pt modelId="{1445D45D-2187-42AC-B8E9-AD8B48BD0E3C}" type="parTrans" cxnId="{D78931B8-3320-45CA-B5D2-A68CD840D568}">
      <dgm:prSet/>
      <dgm:spPr>
        <a:xfrm>
          <a:off x="6748114" y="1550983"/>
          <a:ext cx="360521" cy="449290"/>
        </a:xfrm>
        <a:custGeom>
          <a:avLst/>
          <a:gdLst/>
          <a:ahLst/>
          <a:cxnLst/>
          <a:rect l="0" t="0" r="0" b="0"/>
          <a:pathLst>
            <a:path>
              <a:moveTo>
                <a:pt x="0" y="0"/>
              </a:moveTo>
              <a:lnTo>
                <a:pt x="0" y="449290"/>
              </a:lnTo>
              <a:lnTo>
                <a:pt x="360521" y="449290"/>
              </a:lnTo>
            </a:path>
          </a:pathLst>
        </a:custGeom>
        <a:noFill/>
        <a:ln w="25400" cap="flat" cmpd="sng" algn="ctr">
          <a:solidFill>
            <a:srgbClr val="F79646">
              <a:hueOff val="0"/>
              <a:satOff val="0"/>
              <a:lumOff val="0"/>
              <a:alphaOff val="0"/>
            </a:srgbClr>
          </a:solidFill>
          <a:prstDash val="solid"/>
        </a:ln>
        <a:effectLst/>
      </dgm:spPr>
      <dgm:t>
        <a:bodyPr/>
        <a:lstStyle/>
        <a:p>
          <a:endParaRPr lang="en-GB"/>
        </a:p>
      </dgm:t>
    </dgm:pt>
    <dgm:pt modelId="{D369DAF3-D2F8-47A8-BFE4-74A321F55C75}" type="sibTrans" cxnId="{D78931B8-3320-45CA-B5D2-A68CD840D568}">
      <dgm:prSet/>
      <dgm:spPr/>
      <dgm:t>
        <a:bodyPr/>
        <a:lstStyle/>
        <a:p>
          <a:endParaRPr lang="en-GB"/>
        </a:p>
      </dgm:t>
    </dgm:pt>
    <dgm:pt modelId="{980A51B7-86AE-4523-97EA-8F4A10B1DABD}">
      <dgm:prSet phldrT="[Text]" custT="1"/>
      <dgm:spPr>
        <a:xfrm>
          <a:off x="2210135" y="3227600"/>
          <a:ext cx="928770" cy="549379"/>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100" b="1">
              <a:solidFill>
                <a:sysClr val="window" lastClr="FFFFFF"/>
              </a:solidFill>
              <a:latin typeface="+mn-lt"/>
              <a:ea typeface="+mn-ea"/>
              <a:cs typeface="+mn-cs"/>
            </a:rPr>
            <a:t>Step 3</a:t>
          </a:r>
        </a:p>
      </dgm:t>
    </dgm:pt>
    <dgm:pt modelId="{417D3C4B-A634-433B-A164-E6AB37A779AA}" type="parTrans" cxnId="{6F5C7D7B-C1A3-4064-B570-B383B4F5CF6D}">
      <dgm:prSet/>
      <dgm:spPr>
        <a:xfrm>
          <a:off x="1818884" y="1576825"/>
          <a:ext cx="391250" cy="1925465"/>
        </a:xfrm>
        <a:custGeom>
          <a:avLst/>
          <a:gdLst/>
          <a:ahLst/>
          <a:cxnLst/>
          <a:rect l="0" t="0" r="0" b="0"/>
          <a:pathLst>
            <a:path>
              <a:moveTo>
                <a:pt x="0" y="0"/>
              </a:moveTo>
              <a:lnTo>
                <a:pt x="0" y="1925465"/>
              </a:lnTo>
              <a:lnTo>
                <a:pt x="391250" y="1925465"/>
              </a:lnTo>
            </a:path>
          </a:pathLst>
        </a:custGeom>
        <a:noFill/>
        <a:ln w="25400" cap="flat" cmpd="sng" algn="ctr">
          <a:solidFill>
            <a:srgbClr val="F79646">
              <a:hueOff val="0"/>
              <a:satOff val="0"/>
              <a:lumOff val="0"/>
              <a:alphaOff val="0"/>
            </a:srgbClr>
          </a:solidFill>
          <a:prstDash val="solid"/>
        </a:ln>
        <a:effectLst/>
      </dgm:spPr>
      <dgm:t>
        <a:bodyPr/>
        <a:lstStyle/>
        <a:p>
          <a:endParaRPr lang="en-GB"/>
        </a:p>
      </dgm:t>
    </dgm:pt>
    <dgm:pt modelId="{96BF6437-F56D-492D-B47F-A4090DB1E93A}" type="sibTrans" cxnId="{6F5C7D7B-C1A3-4064-B570-B383B4F5CF6D}">
      <dgm:prSet/>
      <dgm:spPr/>
      <dgm:t>
        <a:bodyPr/>
        <a:lstStyle/>
        <a:p>
          <a:endParaRPr lang="en-GB"/>
        </a:p>
      </dgm:t>
    </dgm:pt>
    <dgm:pt modelId="{29C9F1B3-826D-40F0-A87C-D917CA03F81E}">
      <dgm:prSet phldrT="[Text]" custT="1"/>
      <dgm:spPr>
        <a:xfrm>
          <a:off x="4735026" y="1738900"/>
          <a:ext cx="1020914" cy="554902"/>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100" b="1" dirty="0">
              <a:solidFill>
                <a:sysClr val="window" lastClr="FFFFFF"/>
              </a:solidFill>
              <a:latin typeface="+mn-lt"/>
              <a:ea typeface="+mn-ea"/>
              <a:cs typeface="+mn-cs"/>
            </a:rPr>
            <a:t>Step 1</a:t>
          </a:r>
        </a:p>
      </dgm:t>
    </dgm:pt>
    <dgm:pt modelId="{B041E1A2-590B-45BA-BF3D-CBDF98EBBE95}" type="parTrans" cxnId="{1F12831A-1AC1-4718-94D5-CBFA2A9463B0}">
      <dgm:prSet/>
      <dgm:spPr>
        <a:xfrm>
          <a:off x="4296493" y="1562029"/>
          <a:ext cx="438533" cy="454321"/>
        </a:xfrm>
        <a:custGeom>
          <a:avLst/>
          <a:gdLst/>
          <a:ahLst/>
          <a:cxnLst/>
          <a:rect l="0" t="0" r="0" b="0"/>
          <a:pathLst>
            <a:path>
              <a:moveTo>
                <a:pt x="0" y="0"/>
              </a:moveTo>
              <a:lnTo>
                <a:pt x="0" y="454321"/>
              </a:lnTo>
              <a:lnTo>
                <a:pt x="438533" y="454321"/>
              </a:lnTo>
            </a:path>
          </a:pathLst>
        </a:custGeom>
        <a:noFill/>
        <a:ln w="25400" cap="flat" cmpd="sng" algn="ctr">
          <a:solidFill>
            <a:srgbClr val="F79646">
              <a:hueOff val="0"/>
              <a:satOff val="0"/>
              <a:lumOff val="0"/>
              <a:alphaOff val="0"/>
            </a:srgbClr>
          </a:solidFill>
          <a:prstDash val="solid"/>
        </a:ln>
        <a:effectLst/>
      </dgm:spPr>
      <dgm:t>
        <a:bodyPr/>
        <a:lstStyle/>
        <a:p>
          <a:endParaRPr lang="en-GB"/>
        </a:p>
      </dgm:t>
    </dgm:pt>
    <dgm:pt modelId="{5118D57A-5AEB-4A23-9348-956E47D3F193}" type="sibTrans" cxnId="{1F12831A-1AC1-4718-94D5-CBFA2A9463B0}">
      <dgm:prSet/>
      <dgm:spPr/>
      <dgm:t>
        <a:bodyPr/>
        <a:lstStyle/>
        <a:p>
          <a:endParaRPr lang="en-GB"/>
        </a:p>
      </dgm:t>
    </dgm:pt>
    <dgm:pt modelId="{B9B28235-9564-40D9-8429-FF6C85A8FDD0}">
      <dgm:prSet phldrT="[Text]" custT="1"/>
      <dgm:spPr>
        <a:xfrm>
          <a:off x="4735026" y="2481487"/>
          <a:ext cx="992422" cy="539579"/>
        </a:xfrm>
        <a:prstGeom prst="rect">
          <a:avLst/>
        </a:prstGeom>
        <a:solidFill>
          <a:srgbClr val="F79646">
            <a:hueOff val="0"/>
            <a:satOff val="0"/>
            <a:lumOff val="0"/>
            <a:alphaOff val="0"/>
          </a:srgbClr>
        </a:solidFill>
        <a:ln w="12700" cap="flat" cmpd="sng" algn="ctr">
          <a:noFill/>
          <a:prstDash val="solid"/>
        </a:ln>
        <a:effectLst/>
      </dgm:spPr>
      <dgm:t>
        <a:bodyPr/>
        <a:lstStyle/>
        <a:p>
          <a:pPr algn="ctr">
            <a:buNone/>
          </a:pPr>
          <a:r>
            <a:rPr lang="en-GB" sz="1100" b="1" dirty="0">
              <a:solidFill>
                <a:sysClr val="window" lastClr="FFFFFF"/>
              </a:solidFill>
              <a:latin typeface="+mn-lt"/>
              <a:ea typeface="+mn-ea"/>
              <a:cs typeface="+mn-cs"/>
            </a:rPr>
            <a:t>Step 2</a:t>
          </a:r>
        </a:p>
      </dgm:t>
    </dgm:pt>
    <dgm:pt modelId="{A4D3CC12-9B1B-468B-96C8-4D34107F2009}" type="parTrans" cxnId="{5D3B40D5-ECFB-4D39-A434-CAB712EDA646}">
      <dgm:prSet/>
      <dgm:spPr>
        <a:xfrm>
          <a:off x="4296493" y="1562029"/>
          <a:ext cx="438533" cy="1189247"/>
        </a:xfrm>
        <a:custGeom>
          <a:avLst/>
          <a:gdLst/>
          <a:ahLst/>
          <a:cxnLst/>
          <a:rect l="0" t="0" r="0" b="0"/>
          <a:pathLst>
            <a:path>
              <a:moveTo>
                <a:pt x="0" y="0"/>
              </a:moveTo>
              <a:lnTo>
                <a:pt x="0" y="1189247"/>
              </a:lnTo>
              <a:lnTo>
                <a:pt x="438533" y="1189247"/>
              </a:lnTo>
            </a:path>
          </a:pathLst>
        </a:custGeom>
        <a:noFill/>
        <a:ln w="25400" cap="flat" cmpd="sng" algn="ctr">
          <a:solidFill>
            <a:srgbClr val="F79646">
              <a:hueOff val="0"/>
              <a:satOff val="0"/>
              <a:lumOff val="0"/>
              <a:alphaOff val="0"/>
            </a:srgbClr>
          </a:solidFill>
          <a:prstDash val="solid"/>
        </a:ln>
        <a:effectLst/>
      </dgm:spPr>
      <dgm:t>
        <a:bodyPr/>
        <a:lstStyle/>
        <a:p>
          <a:endParaRPr lang="en-GB"/>
        </a:p>
      </dgm:t>
    </dgm:pt>
    <dgm:pt modelId="{619DE851-7ECB-4231-9231-36801EC13E7E}" type="sibTrans" cxnId="{5D3B40D5-ECFB-4D39-A434-CAB712EDA646}">
      <dgm:prSet/>
      <dgm:spPr/>
      <dgm:t>
        <a:bodyPr/>
        <a:lstStyle/>
        <a:p>
          <a:endParaRPr lang="en-GB"/>
        </a:p>
      </dgm:t>
    </dgm:pt>
    <dgm:pt modelId="{D97A8CB5-255D-46D7-A033-3112F4216085}">
      <dgm:prSet phldrT="[Text]" custT="1"/>
      <dgm:spPr>
        <a:xfrm>
          <a:off x="7134196" y="2496690"/>
          <a:ext cx="1031460" cy="510707"/>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100" b="1">
              <a:solidFill>
                <a:sysClr val="window" lastClr="FFFFFF"/>
              </a:solidFill>
              <a:latin typeface="+mn-lt"/>
              <a:ea typeface="+mn-ea"/>
              <a:cs typeface="+mn-cs"/>
            </a:rPr>
            <a:t>Step 2</a:t>
          </a:r>
        </a:p>
      </dgm:t>
    </dgm:pt>
    <dgm:pt modelId="{FACBD938-5CAF-4B1F-A470-E19FCD134F7A}" type="parTrans" cxnId="{B0384CA6-813E-4812-8334-EDC1CEC47615}">
      <dgm:prSet/>
      <dgm:spPr>
        <a:xfrm>
          <a:off x="6748114" y="1550983"/>
          <a:ext cx="386081" cy="1201060"/>
        </a:xfrm>
        <a:custGeom>
          <a:avLst/>
          <a:gdLst/>
          <a:ahLst/>
          <a:cxnLst/>
          <a:rect l="0" t="0" r="0" b="0"/>
          <a:pathLst>
            <a:path>
              <a:moveTo>
                <a:pt x="0" y="0"/>
              </a:moveTo>
              <a:lnTo>
                <a:pt x="0" y="1201060"/>
              </a:lnTo>
              <a:lnTo>
                <a:pt x="386081" y="1201060"/>
              </a:lnTo>
            </a:path>
          </a:pathLst>
        </a:custGeom>
        <a:noFill/>
        <a:ln w="25400" cap="flat" cmpd="sng" algn="ctr">
          <a:solidFill>
            <a:srgbClr val="F79646">
              <a:hueOff val="0"/>
              <a:satOff val="0"/>
              <a:lumOff val="0"/>
              <a:alphaOff val="0"/>
            </a:srgbClr>
          </a:solidFill>
          <a:prstDash val="solid"/>
        </a:ln>
        <a:effectLst/>
      </dgm:spPr>
      <dgm:t>
        <a:bodyPr/>
        <a:lstStyle/>
        <a:p>
          <a:endParaRPr lang="en-GB"/>
        </a:p>
      </dgm:t>
    </dgm:pt>
    <dgm:pt modelId="{8CE0B79B-8DA9-4EE6-8577-785C959094E0}" type="sibTrans" cxnId="{B0384CA6-813E-4812-8334-EDC1CEC47615}">
      <dgm:prSet/>
      <dgm:spPr/>
      <dgm:t>
        <a:bodyPr/>
        <a:lstStyle/>
        <a:p>
          <a:endParaRPr lang="en-GB"/>
        </a:p>
      </dgm:t>
    </dgm:pt>
    <dgm:pt modelId="{28FE40C1-F063-4848-8C0D-217C1B8057E0}">
      <dgm:prSet phldrT="[Text]" custT="1"/>
      <dgm:spPr>
        <a:xfrm>
          <a:off x="7146056" y="3181314"/>
          <a:ext cx="1045680" cy="516735"/>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100" b="1">
              <a:solidFill>
                <a:sysClr val="window" lastClr="FFFFFF"/>
              </a:solidFill>
              <a:latin typeface="+mn-lt"/>
              <a:ea typeface="+mn-ea"/>
              <a:cs typeface="+mn-cs"/>
            </a:rPr>
            <a:t>Step 3</a:t>
          </a:r>
        </a:p>
      </dgm:t>
    </dgm:pt>
    <dgm:pt modelId="{287182DD-9626-4DC5-A7C2-E9813C581C8D}" type="parTrans" cxnId="{F0D11693-8F7E-488B-A65E-A0E395F513FD}">
      <dgm:prSet/>
      <dgm:spPr>
        <a:xfrm>
          <a:off x="6748114" y="1550983"/>
          <a:ext cx="397941" cy="1888699"/>
        </a:xfrm>
        <a:custGeom>
          <a:avLst/>
          <a:gdLst/>
          <a:ahLst/>
          <a:cxnLst/>
          <a:rect l="0" t="0" r="0" b="0"/>
          <a:pathLst>
            <a:path>
              <a:moveTo>
                <a:pt x="0" y="0"/>
              </a:moveTo>
              <a:lnTo>
                <a:pt x="0" y="1888699"/>
              </a:lnTo>
              <a:lnTo>
                <a:pt x="397941" y="1888699"/>
              </a:lnTo>
            </a:path>
          </a:pathLst>
        </a:custGeom>
        <a:noFill/>
        <a:ln w="25400" cap="flat" cmpd="sng" algn="ctr">
          <a:solidFill>
            <a:srgbClr val="F79646">
              <a:hueOff val="0"/>
              <a:satOff val="0"/>
              <a:lumOff val="0"/>
              <a:alphaOff val="0"/>
            </a:srgbClr>
          </a:solidFill>
          <a:prstDash val="solid"/>
        </a:ln>
        <a:effectLst/>
      </dgm:spPr>
      <dgm:t>
        <a:bodyPr/>
        <a:lstStyle/>
        <a:p>
          <a:endParaRPr lang="en-GB"/>
        </a:p>
      </dgm:t>
    </dgm:pt>
    <dgm:pt modelId="{2200C049-7583-4EE7-A503-24061C108696}" type="sibTrans" cxnId="{F0D11693-8F7E-488B-A65E-A0E395F513FD}">
      <dgm:prSet/>
      <dgm:spPr/>
      <dgm:t>
        <a:bodyPr/>
        <a:lstStyle/>
        <a:p>
          <a:endParaRPr lang="en-GB"/>
        </a:p>
      </dgm:t>
    </dgm:pt>
    <dgm:pt modelId="{9DCFC626-84B9-4115-971C-3E5B60BD439A}">
      <dgm:prSet phldrT="[Text]" custT="1"/>
      <dgm:spPr>
        <a:xfrm>
          <a:off x="7159346" y="3889111"/>
          <a:ext cx="1055127" cy="462226"/>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100" b="1" dirty="0">
              <a:solidFill>
                <a:sysClr val="window" lastClr="FFFFFF"/>
              </a:solidFill>
              <a:latin typeface="+mn-lt"/>
              <a:ea typeface="+mn-ea"/>
              <a:cs typeface="+mn-cs"/>
            </a:rPr>
            <a:t>Step 4</a:t>
          </a:r>
        </a:p>
      </dgm:t>
    </dgm:pt>
    <dgm:pt modelId="{38D76D64-7587-4E60-AD0A-C10FF19FDA58}" type="parTrans" cxnId="{FA1BADF0-3B44-4278-9E67-573CD797E5B4}">
      <dgm:prSet/>
      <dgm:spPr>
        <a:xfrm>
          <a:off x="6748114" y="1550983"/>
          <a:ext cx="411231" cy="2569241"/>
        </a:xfrm>
        <a:custGeom>
          <a:avLst/>
          <a:gdLst/>
          <a:ahLst/>
          <a:cxnLst/>
          <a:rect l="0" t="0" r="0" b="0"/>
          <a:pathLst>
            <a:path>
              <a:moveTo>
                <a:pt x="0" y="0"/>
              </a:moveTo>
              <a:lnTo>
                <a:pt x="0" y="2569241"/>
              </a:lnTo>
              <a:lnTo>
                <a:pt x="411231" y="2569241"/>
              </a:lnTo>
            </a:path>
          </a:pathLst>
        </a:custGeom>
        <a:noFill/>
        <a:ln w="25400" cap="flat" cmpd="sng" algn="ctr">
          <a:solidFill>
            <a:srgbClr val="F79646">
              <a:hueOff val="0"/>
              <a:satOff val="0"/>
              <a:lumOff val="0"/>
              <a:alphaOff val="0"/>
            </a:srgbClr>
          </a:solidFill>
          <a:prstDash val="solid"/>
        </a:ln>
        <a:effectLst/>
      </dgm:spPr>
      <dgm:t>
        <a:bodyPr/>
        <a:lstStyle/>
        <a:p>
          <a:endParaRPr lang="en-GB"/>
        </a:p>
      </dgm:t>
    </dgm:pt>
    <dgm:pt modelId="{332DE32F-9EEC-4FB5-92BC-265692CBBA08}" type="sibTrans" cxnId="{FA1BADF0-3B44-4278-9E67-573CD797E5B4}">
      <dgm:prSet/>
      <dgm:spPr/>
      <dgm:t>
        <a:bodyPr/>
        <a:lstStyle/>
        <a:p>
          <a:endParaRPr lang="en-GB"/>
        </a:p>
      </dgm:t>
    </dgm:pt>
    <dgm:pt modelId="{7FD7848E-438A-43F0-8C35-502052989849}" type="pres">
      <dgm:prSet presAssocID="{B1BD188B-2FE0-4AFD-AEF3-A27430EF2FF0}" presName="hierChild1" presStyleCnt="0">
        <dgm:presLayoutVars>
          <dgm:orgChart val="1"/>
          <dgm:chPref val="1"/>
          <dgm:dir/>
          <dgm:animOne val="branch"/>
          <dgm:animLvl val="lvl"/>
          <dgm:resizeHandles/>
        </dgm:presLayoutVars>
      </dgm:prSet>
      <dgm:spPr/>
    </dgm:pt>
    <dgm:pt modelId="{E478B5E2-6414-43F1-BE1C-9FE943B1BD5B}" type="pres">
      <dgm:prSet presAssocID="{80AF02B7-4E34-474D-9829-30541751E852}" presName="hierRoot1" presStyleCnt="0">
        <dgm:presLayoutVars>
          <dgm:hierBranch val="init"/>
        </dgm:presLayoutVars>
      </dgm:prSet>
      <dgm:spPr/>
    </dgm:pt>
    <dgm:pt modelId="{22B2ED7D-8B3C-427D-99CF-272725F2563C}" type="pres">
      <dgm:prSet presAssocID="{80AF02B7-4E34-474D-9829-30541751E852}" presName="rootComposite1" presStyleCnt="0"/>
      <dgm:spPr/>
    </dgm:pt>
    <dgm:pt modelId="{291D16DE-24AB-446B-AC80-58A92CF8CA25}" type="pres">
      <dgm:prSet presAssocID="{80AF02B7-4E34-474D-9829-30541751E852}" presName="rootText1" presStyleLbl="node0" presStyleIdx="0" presStyleCnt="1" custScaleX="815376" custScaleY="148192" custLinFactNeighborX="-17825" custLinFactNeighborY="-11973">
        <dgm:presLayoutVars>
          <dgm:chPref val="3"/>
        </dgm:presLayoutVars>
      </dgm:prSet>
      <dgm:spPr/>
    </dgm:pt>
    <dgm:pt modelId="{677DF67B-5637-4906-996A-DFD87582E399}" type="pres">
      <dgm:prSet presAssocID="{80AF02B7-4E34-474D-9829-30541751E852}" presName="rootConnector1" presStyleLbl="node1" presStyleIdx="0" presStyleCnt="0"/>
      <dgm:spPr/>
    </dgm:pt>
    <dgm:pt modelId="{8B0E56AD-A1A7-41A5-8C7E-895E50E8F5A4}" type="pres">
      <dgm:prSet presAssocID="{80AF02B7-4E34-474D-9829-30541751E852}" presName="hierChild2" presStyleCnt="0"/>
      <dgm:spPr/>
    </dgm:pt>
    <dgm:pt modelId="{97E5D687-C7E8-4374-B105-686373C53EEB}" type="pres">
      <dgm:prSet presAssocID="{4E30E349-099B-49CB-BE15-90863A5C6455}" presName="Name37" presStyleLbl="parChTrans1D2" presStyleIdx="0" presStyleCnt="3"/>
      <dgm:spPr/>
    </dgm:pt>
    <dgm:pt modelId="{5E836D5B-C03B-4653-AAEF-7BED225EA6C2}" type="pres">
      <dgm:prSet presAssocID="{E619AE23-5B58-4FF2-99F2-1CCCEE28E024}" presName="hierRoot2" presStyleCnt="0">
        <dgm:presLayoutVars>
          <dgm:hierBranch val="init"/>
        </dgm:presLayoutVars>
      </dgm:prSet>
      <dgm:spPr/>
    </dgm:pt>
    <dgm:pt modelId="{67AFE98A-DAFA-4D7C-9E21-4D7E1407FE23}" type="pres">
      <dgm:prSet presAssocID="{E619AE23-5B58-4FF2-99F2-1CCCEE28E024}" presName="rootComposite" presStyleCnt="0"/>
      <dgm:spPr/>
    </dgm:pt>
    <dgm:pt modelId="{61FE2667-AC66-4B37-972F-AEC9797CFC5C}" type="pres">
      <dgm:prSet presAssocID="{E619AE23-5B58-4FF2-99F2-1CCCEE28E024}" presName="rootText" presStyleLbl="node2" presStyleIdx="0" presStyleCnt="3" custScaleX="218093" custScaleY="159494" custLinFactNeighborX="-54669" custLinFactNeighborY="2420">
        <dgm:presLayoutVars>
          <dgm:chPref val="3"/>
        </dgm:presLayoutVars>
      </dgm:prSet>
      <dgm:spPr/>
    </dgm:pt>
    <dgm:pt modelId="{64A30A07-6DA8-4CDF-9AF7-6212F7EB1E3E}" type="pres">
      <dgm:prSet presAssocID="{E619AE23-5B58-4FF2-99F2-1CCCEE28E024}" presName="rootConnector" presStyleLbl="node2" presStyleIdx="0" presStyleCnt="3"/>
      <dgm:spPr/>
    </dgm:pt>
    <dgm:pt modelId="{89137489-6135-4294-A8C4-625A4B4B0749}" type="pres">
      <dgm:prSet presAssocID="{E619AE23-5B58-4FF2-99F2-1CCCEE28E024}" presName="hierChild4" presStyleCnt="0"/>
      <dgm:spPr/>
    </dgm:pt>
    <dgm:pt modelId="{F6CFD8E5-556A-48FC-A5F6-BE0810BFA8D4}" type="pres">
      <dgm:prSet presAssocID="{742EA5B9-CA0D-4DC6-96AC-A493B68AB657}" presName="Name37" presStyleLbl="parChTrans1D3" presStyleIdx="0" presStyleCnt="9"/>
      <dgm:spPr/>
    </dgm:pt>
    <dgm:pt modelId="{B68A2FA8-1D25-4F8A-94CC-8B520A19AB98}" type="pres">
      <dgm:prSet presAssocID="{30F22C4A-53E3-4261-A72F-75CF6EA6735C}" presName="hierRoot2" presStyleCnt="0">
        <dgm:presLayoutVars>
          <dgm:hierBranch val="init"/>
        </dgm:presLayoutVars>
      </dgm:prSet>
      <dgm:spPr/>
    </dgm:pt>
    <dgm:pt modelId="{31244792-3E7C-4FFA-8609-577402943E8D}" type="pres">
      <dgm:prSet presAssocID="{30F22C4A-53E3-4261-A72F-75CF6EA6735C}" presName="rootComposite" presStyleCnt="0"/>
      <dgm:spPr/>
    </dgm:pt>
    <dgm:pt modelId="{0ADE6BFA-419A-4D08-9A4C-6FCCB95210E1}" type="pres">
      <dgm:prSet presAssocID="{30F22C4A-53E3-4261-A72F-75CF6EA6735C}" presName="rootText" presStyleLbl="node3" presStyleIdx="0" presStyleCnt="9" custScaleX="111040" custScaleY="123337" custLinFactNeighborX="-45310">
        <dgm:presLayoutVars>
          <dgm:chPref val="3"/>
        </dgm:presLayoutVars>
      </dgm:prSet>
      <dgm:spPr/>
    </dgm:pt>
    <dgm:pt modelId="{332F74E4-7953-43B8-8663-0A3A9FC8F1EC}" type="pres">
      <dgm:prSet presAssocID="{30F22C4A-53E3-4261-A72F-75CF6EA6735C}" presName="rootConnector" presStyleLbl="node3" presStyleIdx="0" presStyleCnt="9"/>
      <dgm:spPr/>
    </dgm:pt>
    <dgm:pt modelId="{C891F8DE-F3D3-48E4-A5F3-86E11CD9AEFB}" type="pres">
      <dgm:prSet presAssocID="{30F22C4A-53E3-4261-A72F-75CF6EA6735C}" presName="hierChild4" presStyleCnt="0"/>
      <dgm:spPr/>
    </dgm:pt>
    <dgm:pt modelId="{33A11FB4-D981-4E34-B4A0-3D032A691C6C}" type="pres">
      <dgm:prSet presAssocID="{30F22C4A-53E3-4261-A72F-75CF6EA6735C}" presName="hierChild5" presStyleCnt="0"/>
      <dgm:spPr/>
    </dgm:pt>
    <dgm:pt modelId="{D73C7771-E07B-41EA-A682-09E4AFDE8FDC}" type="pres">
      <dgm:prSet presAssocID="{F5C03DBB-FBEF-470E-9B90-1707669ECCD8}" presName="Name37" presStyleLbl="parChTrans1D3" presStyleIdx="1" presStyleCnt="9"/>
      <dgm:spPr/>
    </dgm:pt>
    <dgm:pt modelId="{C36C1C72-0A2C-4FE6-8BC8-4C936D33B12F}" type="pres">
      <dgm:prSet presAssocID="{434A989D-926F-4D8A-A350-CC6E9364A404}" presName="hierRoot2" presStyleCnt="0">
        <dgm:presLayoutVars>
          <dgm:hierBranch val="init"/>
        </dgm:presLayoutVars>
      </dgm:prSet>
      <dgm:spPr/>
    </dgm:pt>
    <dgm:pt modelId="{65B2266A-BD20-452D-B055-41605301B1D6}" type="pres">
      <dgm:prSet presAssocID="{434A989D-926F-4D8A-A350-CC6E9364A404}" presName="rootComposite" presStyleCnt="0"/>
      <dgm:spPr/>
    </dgm:pt>
    <dgm:pt modelId="{C574ECB7-2E5F-4DDA-BC3E-6B2736148949}" type="pres">
      <dgm:prSet presAssocID="{434A989D-926F-4D8A-A350-CC6E9364A404}" presName="rootText" presStyleLbl="node3" presStyleIdx="1" presStyleCnt="9" custScaleX="106392" custScaleY="122493" custLinFactNeighborX="-43008">
        <dgm:presLayoutVars>
          <dgm:chPref val="3"/>
        </dgm:presLayoutVars>
      </dgm:prSet>
      <dgm:spPr/>
    </dgm:pt>
    <dgm:pt modelId="{1BE15C87-1AD2-48BD-B403-4970EC917F7D}" type="pres">
      <dgm:prSet presAssocID="{434A989D-926F-4D8A-A350-CC6E9364A404}" presName="rootConnector" presStyleLbl="node3" presStyleIdx="1" presStyleCnt="9"/>
      <dgm:spPr/>
    </dgm:pt>
    <dgm:pt modelId="{E7D31847-021C-4035-9175-447B26C9068C}" type="pres">
      <dgm:prSet presAssocID="{434A989D-926F-4D8A-A350-CC6E9364A404}" presName="hierChild4" presStyleCnt="0"/>
      <dgm:spPr/>
    </dgm:pt>
    <dgm:pt modelId="{9CC32B23-1E43-446D-9256-D230F42B91E3}" type="pres">
      <dgm:prSet presAssocID="{434A989D-926F-4D8A-A350-CC6E9364A404}" presName="hierChild5" presStyleCnt="0"/>
      <dgm:spPr/>
    </dgm:pt>
    <dgm:pt modelId="{C024F78C-CDFE-4A5A-9BC4-86FB98C3D117}" type="pres">
      <dgm:prSet presAssocID="{417D3C4B-A634-433B-A164-E6AB37A779AA}" presName="Name37" presStyleLbl="parChTrans1D3" presStyleIdx="2" presStyleCnt="9"/>
      <dgm:spPr/>
    </dgm:pt>
    <dgm:pt modelId="{6B4612FC-A671-418D-9C0C-5B7FAB8514C4}" type="pres">
      <dgm:prSet presAssocID="{980A51B7-86AE-4523-97EA-8F4A10B1DABD}" presName="hierRoot2" presStyleCnt="0">
        <dgm:presLayoutVars>
          <dgm:hierBranch val="init"/>
        </dgm:presLayoutVars>
      </dgm:prSet>
      <dgm:spPr/>
    </dgm:pt>
    <dgm:pt modelId="{394CFEB4-945E-4C6F-9DA4-F46897EE0F27}" type="pres">
      <dgm:prSet presAssocID="{980A51B7-86AE-4523-97EA-8F4A10B1DABD}" presName="rootComposite" presStyleCnt="0"/>
      <dgm:spPr/>
    </dgm:pt>
    <dgm:pt modelId="{50A092E1-77DF-477F-A9A4-BFEEDCE969BB}" type="pres">
      <dgm:prSet presAssocID="{980A51B7-86AE-4523-97EA-8F4A10B1DABD}" presName="rootText" presStyleLbl="node3" presStyleIdx="2" presStyleCnt="9" custScaleX="103920" custScaleY="122940" custLinFactNeighborX="-43606">
        <dgm:presLayoutVars>
          <dgm:chPref val="3"/>
        </dgm:presLayoutVars>
      </dgm:prSet>
      <dgm:spPr/>
    </dgm:pt>
    <dgm:pt modelId="{0E8C0EC8-F59F-4559-85C8-63A8226EBA36}" type="pres">
      <dgm:prSet presAssocID="{980A51B7-86AE-4523-97EA-8F4A10B1DABD}" presName="rootConnector" presStyleLbl="node3" presStyleIdx="2" presStyleCnt="9"/>
      <dgm:spPr/>
    </dgm:pt>
    <dgm:pt modelId="{87CF07BE-D21A-484D-A218-23F233E50FAE}" type="pres">
      <dgm:prSet presAssocID="{980A51B7-86AE-4523-97EA-8F4A10B1DABD}" presName="hierChild4" presStyleCnt="0"/>
      <dgm:spPr/>
    </dgm:pt>
    <dgm:pt modelId="{785B21A9-C896-4DB5-A335-E6F70F36AA05}" type="pres">
      <dgm:prSet presAssocID="{980A51B7-86AE-4523-97EA-8F4A10B1DABD}" presName="hierChild5" presStyleCnt="0"/>
      <dgm:spPr/>
    </dgm:pt>
    <dgm:pt modelId="{9E6A24E4-3BB0-4BEB-98D2-1DDD5C21D711}" type="pres">
      <dgm:prSet presAssocID="{E619AE23-5B58-4FF2-99F2-1CCCEE28E024}" presName="hierChild5" presStyleCnt="0"/>
      <dgm:spPr/>
    </dgm:pt>
    <dgm:pt modelId="{ECA4116E-53F8-4D03-8787-51C285D733CF}" type="pres">
      <dgm:prSet presAssocID="{E26E3138-D3F9-45D8-AC91-83786D0D74C0}" presName="Name37" presStyleLbl="parChTrans1D2" presStyleIdx="1" presStyleCnt="3"/>
      <dgm:spPr/>
    </dgm:pt>
    <dgm:pt modelId="{53D8EB19-FB41-4CAF-8063-4A7B2E73FD63}" type="pres">
      <dgm:prSet presAssocID="{2AA3697F-C580-45B3-813D-0165D37959D9}" presName="hierRoot2" presStyleCnt="0">
        <dgm:presLayoutVars>
          <dgm:hierBranch val="init"/>
        </dgm:presLayoutVars>
      </dgm:prSet>
      <dgm:spPr/>
    </dgm:pt>
    <dgm:pt modelId="{C26F23B1-77C2-4824-AEE0-BFE9585FFD8B}" type="pres">
      <dgm:prSet presAssocID="{2AA3697F-C580-45B3-813D-0165D37959D9}" presName="rootComposite" presStyleCnt="0"/>
      <dgm:spPr/>
    </dgm:pt>
    <dgm:pt modelId="{8A17E117-FD45-4042-A54D-54D4CAC98779}" type="pres">
      <dgm:prSet presAssocID="{2AA3697F-C580-45B3-813D-0165D37959D9}" presName="rootText" presStyleLbl="node2" presStyleIdx="1" presStyleCnt="3" custScaleX="217336" custScaleY="156183" custLinFactNeighborX="-16467" custLinFactNeighborY="2420">
        <dgm:presLayoutVars>
          <dgm:chPref val="3"/>
        </dgm:presLayoutVars>
      </dgm:prSet>
      <dgm:spPr/>
    </dgm:pt>
    <dgm:pt modelId="{A1CC91E3-D46D-4A0C-AF44-AFB978C29ABF}" type="pres">
      <dgm:prSet presAssocID="{2AA3697F-C580-45B3-813D-0165D37959D9}" presName="rootConnector" presStyleLbl="node2" presStyleIdx="1" presStyleCnt="3"/>
      <dgm:spPr/>
    </dgm:pt>
    <dgm:pt modelId="{41D367E9-C2D3-437A-AF58-DDA272BEB3CC}" type="pres">
      <dgm:prSet presAssocID="{2AA3697F-C580-45B3-813D-0165D37959D9}" presName="hierChild4" presStyleCnt="0"/>
      <dgm:spPr/>
    </dgm:pt>
    <dgm:pt modelId="{47279680-C8D3-46F6-BB4E-D04533CB789E}" type="pres">
      <dgm:prSet presAssocID="{B041E1A2-590B-45BA-BF3D-CBDF98EBBE95}" presName="Name37" presStyleLbl="parChTrans1D3" presStyleIdx="3" presStyleCnt="9"/>
      <dgm:spPr/>
    </dgm:pt>
    <dgm:pt modelId="{A34310A1-3D65-4B23-BE50-496D3328BAD0}" type="pres">
      <dgm:prSet presAssocID="{29C9F1B3-826D-40F0-A87C-D917CA03F81E}" presName="hierRoot2" presStyleCnt="0">
        <dgm:presLayoutVars>
          <dgm:hierBranch val="init"/>
        </dgm:presLayoutVars>
      </dgm:prSet>
      <dgm:spPr/>
    </dgm:pt>
    <dgm:pt modelId="{686E3D8B-D232-45B3-9780-56B600AA0F48}" type="pres">
      <dgm:prSet presAssocID="{29C9F1B3-826D-40F0-A87C-D917CA03F81E}" presName="rootComposite" presStyleCnt="0"/>
      <dgm:spPr/>
    </dgm:pt>
    <dgm:pt modelId="{47A3763E-DBBF-47E0-9575-DF1D2734B243}" type="pres">
      <dgm:prSet presAssocID="{29C9F1B3-826D-40F0-A87C-D917CA03F81E}" presName="rootText" presStyleLbl="node3" presStyleIdx="3" presStyleCnt="9" custScaleX="114230" custScaleY="124176">
        <dgm:presLayoutVars>
          <dgm:chPref val="3"/>
        </dgm:presLayoutVars>
      </dgm:prSet>
      <dgm:spPr/>
    </dgm:pt>
    <dgm:pt modelId="{AD9B8046-7448-45A7-A0FC-6E3533A7CCB9}" type="pres">
      <dgm:prSet presAssocID="{29C9F1B3-826D-40F0-A87C-D917CA03F81E}" presName="rootConnector" presStyleLbl="node3" presStyleIdx="3" presStyleCnt="9"/>
      <dgm:spPr/>
    </dgm:pt>
    <dgm:pt modelId="{451C3613-A8E4-47C6-ABE3-5F43591A4709}" type="pres">
      <dgm:prSet presAssocID="{29C9F1B3-826D-40F0-A87C-D917CA03F81E}" presName="hierChild4" presStyleCnt="0"/>
      <dgm:spPr/>
    </dgm:pt>
    <dgm:pt modelId="{51D932EB-ABFF-4A09-8444-C7C955CC7077}" type="pres">
      <dgm:prSet presAssocID="{29C9F1B3-826D-40F0-A87C-D917CA03F81E}" presName="hierChild5" presStyleCnt="0"/>
      <dgm:spPr/>
    </dgm:pt>
    <dgm:pt modelId="{52F8282C-793E-4F0F-8E11-B63728FF1483}" type="pres">
      <dgm:prSet presAssocID="{A4D3CC12-9B1B-468B-96C8-4D34107F2009}" presName="Name37" presStyleLbl="parChTrans1D3" presStyleIdx="4" presStyleCnt="9"/>
      <dgm:spPr/>
    </dgm:pt>
    <dgm:pt modelId="{0EF643B3-E3EE-4A4C-8319-D3C52AD13E06}" type="pres">
      <dgm:prSet presAssocID="{B9B28235-9564-40D9-8429-FF6C85A8FDD0}" presName="hierRoot2" presStyleCnt="0">
        <dgm:presLayoutVars>
          <dgm:hierBranch val="init"/>
        </dgm:presLayoutVars>
      </dgm:prSet>
      <dgm:spPr/>
    </dgm:pt>
    <dgm:pt modelId="{8228BF30-C82A-4BFB-9989-0C4171B4FF25}" type="pres">
      <dgm:prSet presAssocID="{B9B28235-9564-40D9-8429-FF6C85A8FDD0}" presName="rootComposite" presStyleCnt="0"/>
      <dgm:spPr/>
    </dgm:pt>
    <dgm:pt modelId="{D93D6B00-0C71-4834-ACAF-CFF1EE7CAD9E}" type="pres">
      <dgm:prSet presAssocID="{B9B28235-9564-40D9-8429-FF6C85A8FDD0}" presName="rootText" presStyleLbl="node3" presStyleIdx="4" presStyleCnt="9" custScaleX="111042" custScaleY="120747">
        <dgm:presLayoutVars>
          <dgm:chPref val="3"/>
        </dgm:presLayoutVars>
      </dgm:prSet>
      <dgm:spPr/>
    </dgm:pt>
    <dgm:pt modelId="{7BC91415-FADD-49FC-B7A6-8C73C65A1705}" type="pres">
      <dgm:prSet presAssocID="{B9B28235-9564-40D9-8429-FF6C85A8FDD0}" presName="rootConnector" presStyleLbl="node3" presStyleIdx="4" presStyleCnt="9"/>
      <dgm:spPr/>
    </dgm:pt>
    <dgm:pt modelId="{A0995BE2-51B4-43E4-9C0F-23C3E6FA2384}" type="pres">
      <dgm:prSet presAssocID="{B9B28235-9564-40D9-8429-FF6C85A8FDD0}" presName="hierChild4" presStyleCnt="0"/>
      <dgm:spPr/>
    </dgm:pt>
    <dgm:pt modelId="{C2A45332-2547-46AE-95E5-F1E484002752}" type="pres">
      <dgm:prSet presAssocID="{B9B28235-9564-40D9-8429-FF6C85A8FDD0}" presName="hierChild5" presStyleCnt="0"/>
      <dgm:spPr/>
    </dgm:pt>
    <dgm:pt modelId="{E78EF1BA-87B1-4947-8FD7-A5305CCDE243}" type="pres">
      <dgm:prSet presAssocID="{2AA3697F-C580-45B3-813D-0165D37959D9}" presName="hierChild5" presStyleCnt="0"/>
      <dgm:spPr/>
    </dgm:pt>
    <dgm:pt modelId="{BAFD2933-B2C6-44F4-A233-0102652324E3}" type="pres">
      <dgm:prSet presAssocID="{E50715D3-B709-4FB0-9CC3-F328767D937B}" presName="Name37" presStyleLbl="parChTrans1D2" presStyleIdx="2" presStyleCnt="3"/>
      <dgm:spPr/>
    </dgm:pt>
    <dgm:pt modelId="{DE42466B-F1D3-4D11-B538-62A0BA065CFE}" type="pres">
      <dgm:prSet presAssocID="{206C6ABA-480A-4318-9B63-E1F53E5E92A4}" presName="hierRoot2" presStyleCnt="0">
        <dgm:presLayoutVars>
          <dgm:hierBranch val="init"/>
        </dgm:presLayoutVars>
      </dgm:prSet>
      <dgm:spPr/>
    </dgm:pt>
    <dgm:pt modelId="{DA8EC16F-7FB2-4160-A9FF-EE93E3EF10E8}" type="pres">
      <dgm:prSet presAssocID="{206C6ABA-480A-4318-9B63-E1F53E5E92A4}" presName="rootComposite" presStyleCnt="0"/>
      <dgm:spPr/>
    </dgm:pt>
    <dgm:pt modelId="{F2E98314-07EA-4980-9FFF-332B536D1E17}" type="pres">
      <dgm:prSet presAssocID="{206C6ABA-480A-4318-9B63-E1F53E5E92A4}" presName="rootText" presStyleLbl="node2" presStyleIdx="2" presStyleCnt="3" custScaleX="226411" custScaleY="153670" custLinFactNeighborX="18601" custLinFactNeighborY="2461">
        <dgm:presLayoutVars>
          <dgm:chPref val="3"/>
        </dgm:presLayoutVars>
      </dgm:prSet>
      <dgm:spPr/>
    </dgm:pt>
    <dgm:pt modelId="{14BDEE25-5AC3-4FCD-A15F-4240DC83922C}" type="pres">
      <dgm:prSet presAssocID="{206C6ABA-480A-4318-9B63-E1F53E5E92A4}" presName="rootConnector" presStyleLbl="node2" presStyleIdx="2" presStyleCnt="3"/>
      <dgm:spPr/>
    </dgm:pt>
    <dgm:pt modelId="{E8507EC7-BC0B-491C-88D2-8809D7B78460}" type="pres">
      <dgm:prSet presAssocID="{206C6ABA-480A-4318-9B63-E1F53E5E92A4}" presName="hierChild4" presStyleCnt="0"/>
      <dgm:spPr/>
    </dgm:pt>
    <dgm:pt modelId="{D7DC00E5-0624-4402-87B5-AE70047A20E9}" type="pres">
      <dgm:prSet presAssocID="{1445D45D-2187-42AC-B8E9-AD8B48BD0E3C}" presName="Name37" presStyleLbl="parChTrans1D3" presStyleIdx="5" presStyleCnt="9"/>
      <dgm:spPr/>
    </dgm:pt>
    <dgm:pt modelId="{C86EA618-4212-4D4B-B657-2A2CA4CE1479}" type="pres">
      <dgm:prSet presAssocID="{5B804991-AEDC-4824-AB9F-3AB50C8A7631}" presName="hierRoot2" presStyleCnt="0">
        <dgm:presLayoutVars>
          <dgm:hierBranch val="init"/>
        </dgm:presLayoutVars>
      </dgm:prSet>
      <dgm:spPr/>
    </dgm:pt>
    <dgm:pt modelId="{7E69E0A4-5D2E-4F2A-8BC1-68E2864D73C1}" type="pres">
      <dgm:prSet presAssocID="{5B804991-AEDC-4824-AB9F-3AB50C8A7631}" presName="rootComposite" presStyleCnt="0"/>
      <dgm:spPr/>
    </dgm:pt>
    <dgm:pt modelId="{FE385745-3686-45FA-91FC-FD9197F401A7}" type="pres">
      <dgm:prSet presAssocID="{5B804991-AEDC-4824-AB9F-3AB50C8A7631}" presName="rootText" presStyleLbl="node3" presStyleIdx="5" presStyleCnt="9" custScaleX="117048" custScaleY="127010" custLinFactNeighborX="24978" custLinFactNeighborY="-2502">
        <dgm:presLayoutVars>
          <dgm:chPref val="3"/>
        </dgm:presLayoutVars>
      </dgm:prSet>
      <dgm:spPr/>
    </dgm:pt>
    <dgm:pt modelId="{FA3B5517-B6B6-4AF6-B41E-AA7CDAC1B46C}" type="pres">
      <dgm:prSet presAssocID="{5B804991-AEDC-4824-AB9F-3AB50C8A7631}" presName="rootConnector" presStyleLbl="node3" presStyleIdx="5" presStyleCnt="9"/>
      <dgm:spPr/>
    </dgm:pt>
    <dgm:pt modelId="{D3BB8E69-BE87-42AC-9F8D-DCF654B8D6C2}" type="pres">
      <dgm:prSet presAssocID="{5B804991-AEDC-4824-AB9F-3AB50C8A7631}" presName="hierChild4" presStyleCnt="0"/>
      <dgm:spPr/>
    </dgm:pt>
    <dgm:pt modelId="{519000C9-82F1-40D8-8D18-A31B6DF3971A}" type="pres">
      <dgm:prSet presAssocID="{5B804991-AEDC-4824-AB9F-3AB50C8A7631}" presName="hierChild5" presStyleCnt="0"/>
      <dgm:spPr/>
    </dgm:pt>
    <dgm:pt modelId="{8757AB30-D516-40E8-BD3E-AE7BC9EA8F8C}" type="pres">
      <dgm:prSet presAssocID="{FACBD938-5CAF-4B1F-A470-E19FCD134F7A}" presName="Name37" presStyleLbl="parChTrans1D3" presStyleIdx="6" presStyleCnt="9"/>
      <dgm:spPr/>
    </dgm:pt>
    <dgm:pt modelId="{4D417AD4-6C2B-48B1-8294-F6772D1DBE8A}" type="pres">
      <dgm:prSet presAssocID="{D97A8CB5-255D-46D7-A033-3112F4216085}" presName="hierRoot2" presStyleCnt="0">
        <dgm:presLayoutVars>
          <dgm:hierBranch val="init"/>
        </dgm:presLayoutVars>
      </dgm:prSet>
      <dgm:spPr/>
    </dgm:pt>
    <dgm:pt modelId="{F8A5C9B1-3BFE-4D4E-B913-0970116BA8A4}" type="pres">
      <dgm:prSet presAssocID="{D97A8CB5-255D-46D7-A033-3112F4216085}" presName="rootComposite" presStyleCnt="0"/>
      <dgm:spPr/>
    </dgm:pt>
    <dgm:pt modelId="{25E92610-2FD3-426C-AA0F-D294A8BE3771}" type="pres">
      <dgm:prSet presAssocID="{D97A8CB5-255D-46D7-A033-3112F4216085}" presName="rootText" presStyleLbl="node3" presStyleIdx="6" presStyleCnt="9" custScaleX="115410" custScaleY="114286" custLinFactNeighborX="27838" custLinFactNeighborY="3081">
        <dgm:presLayoutVars>
          <dgm:chPref val="3"/>
        </dgm:presLayoutVars>
      </dgm:prSet>
      <dgm:spPr/>
    </dgm:pt>
    <dgm:pt modelId="{E357CBCF-5826-4E4C-844F-FA04C3CDD56F}" type="pres">
      <dgm:prSet presAssocID="{D97A8CB5-255D-46D7-A033-3112F4216085}" presName="rootConnector" presStyleLbl="node3" presStyleIdx="6" presStyleCnt="9"/>
      <dgm:spPr/>
    </dgm:pt>
    <dgm:pt modelId="{6187EBE3-97E7-4385-989A-461390F63AC6}" type="pres">
      <dgm:prSet presAssocID="{D97A8CB5-255D-46D7-A033-3112F4216085}" presName="hierChild4" presStyleCnt="0"/>
      <dgm:spPr/>
    </dgm:pt>
    <dgm:pt modelId="{DC35D90C-1BCE-4B8E-9C66-424A9C4EC27B}" type="pres">
      <dgm:prSet presAssocID="{D97A8CB5-255D-46D7-A033-3112F4216085}" presName="hierChild5" presStyleCnt="0"/>
      <dgm:spPr/>
    </dgm:pt>
    <dgm:pt modelId="{D637A5BF-7C7D-498C-BA22-765E1FCD3B49}" type="pres">
      <dgm:prSet presAssocID="{287182DD-9626-4DC5-A7C2-E9813C581C8D}" presName="Name37" presStyleLbl="parChTrans1D3" presStyleIdx="7" presStyleCnt="9"/>
      <dgm:spPr/>
    </dgm:pt>
    <dgm:pt modelId="{5C858CA6-B72C-45C7-97D8-722D5EEF2937}" type="pres">
      <dgm:prSet presAssocID="{28FE40C1-F063-4848-8C0D-217C1B8057E0}" presName="hierRoot2" presStyleCnt="0">
        <dgm:presLayoutVars>
          <dgm:hierBranch val="init"/>
        </dgm:presLayoutVars>
      </dgm:prSet>
      <dgm:spPr/>
    </dgm:pt>
    <dgm:pt modelId="{FB442C50-61D4-42B0-8CC3-92EC545C24EF}" type="pres">
      <dgm:prSet presAssocID="{28FE40C1-F063-4848-8C0D-217C1B8057E0}" presName="rootComposite" presStyleCnt="0"/>
      <dgm:spPr/>
    </dgm:pt>
    <dgm:pt modelId="{A54E8519-E8FF-4689-AA32-37B146B02B20}" type="pres">
      <dgm:prSet presAssocID="{28FE40C1-F063-4848-8C0D-217C1B8057E0}" presName="rootText" presStyleLbl="node3" presStyleIdx="7" presStyleCnt="9" custScaleX="117001" custScaleY="115635" custLinFactNeighborX="29165">
        <dgm:presLayoutVars>
          <dgm:chPref val="3"/>
        </dgm:presLayoutVars>
      </dgm:prSet>
      <dgm:spPr/>
    </dgm:pt>
    <dgm:pt modelId="{4BEE8FA5-DF5E-4CA2-9352-71758BA26D8D}" type="pres">
      <dgm:prSet presAssocID="{28FE40C1-F063-4848-8C0D-217C1B8057E0}" presName="rootConnector" presStyleLbl="node3" presStyleIdx="7" presStyleCnt="9"/>
      <dgm:spPr/>
    </dgm:pt>
    <dgm:pt modelId="{FD7C31C5-841E-4F94-97A9-632C06F8FCC7}" type="pres">
      <dgm:prSet presAssocID="{28FE40C1-F063-4848-8C0D-217C1B8057E0}" presName="hierChild4" presStyleCnt="0"/>
      <dgm:spPr/>
    </dgm:pt>
    <dgm:pt modelId="{0B33F70B-2CDE-4BD5-BFCD-9355CA2A4423}" type="pres">
      <dgm:prSet presAssocID="{28FE40C1-F063-4848-8C0D-217C1B8057E0}" presName="hierChild5" presStyleCnt="0"/>
      <dgm:spPr/>
    </dgm:pt>
    <dgm:pt modelId="{54418A26-1BA8-40F0-A736-46636929FC17}" type="pres">
      <dgm:prSet presAssocID="{38D76D64-7587-4E60-AD0A-C10FF19FDA58}" presName="Name37" presStyleLbl="parChTrans1D3" presStyleIdx="8" presStyleCnt="9"/>
      <dgm:spPr/>
    </dgm:pt>
    <dgm:pt modelId="{0C9753EB-5AB9-409F-96EC-50CC15E01452}" type="pres">
      <dgm:prSet presAssocID="{9DCFC626-84B9-4115-971C-3E5B60BD439A}" presName="hierRoot2" presStyleCnt="0">
        <dgm:presLayoutVars>
          <dgm:hierBranch val="init"/>
        </dgm:presLayoutVars>
      </dgm:prSet>
      <dgm:spPr/>
    </dgm:pt>
    <dgm:pt modelId="{64B27292-C0F4-44B0-86AB-678947C73C7E}" type="pres">
      <dgm:prSet presAssocID="{9DCFC626-84B9-4115-971C-3E5B60BD439A}" presName="rootComposite" presStyleCnt="0"/>
      <dgm:spPr/>
    </dgm:pt>
    <dgm:pt modelId="{F4F5F21E-25B3-4D5E-8C54-0931431272C8}" type="pres">
      <dgm:prSet presAssocID="{9DCFC626-84B9-4115-971C-3E5B60BD439A}" presName="rootText" presStyleLbl="node3" presStyleIdx="8" presStyleCnt="9" custScaleX="118058" custScaleY="103437" custLinFactNeighborX="30652" custLinFactNeighborY="2816">
        <dgm:presLayoutVars>
          <dgm:chPref val="3"/>
        </dgm:presLayoutVars>
      </dgm:prSet>
      <dgm:spPr/>
    </dgm:pt>
    <dgm:pt modelId="{1704EEB5-C3E0-4D59-9806-A12311C0274D}" type="pres">
      <dgm:prSet presAssocID="{9DCFC626-84B9-4115-971C-3E5B60BD439A}" presName="rootConnector" presStyleLbl="node3" presStyleIdx="8" presStyleCnt="9"/>
      <dgm:spPr/>
    </dgm:pt>
    <dgm:pt modelId="{BE682C73-DD21-44E8-B85D-8EF01017E902}" type="pres">
      <dgm:prSet presAssocID="{9DCFC626-84B9-4115-971C-3E5B60BD439A}" presName="hierChild4" presStyleCnt="0"/>
      <dgm:spPr/>
    </dgm:pt>
    <dgm:pt modelId="{42FC48FA-2B22-414E-9E7B-CB408822B773}" type="pres">
      <dgm:prSet presAssocID="{9DCFC626-84B9-4115-971C-3E5B60BD439A}" presName="hierChild5" presStyleCnt="0"/>
      <dgm:spPr/>
    </dgm:pt>
    <dgm:pt modelId="{7085A773-1AFC-4450-91F8-00BD95C3FF6C}" type="pres">
      <dgm:prSet presAssocID="{206C6ABA-480A-4318-9B63-E1F53E5E92A4}" presName="hierChild5" presStyleCnt="0"/>
      <dgm:spPr/>
    </dgm:pt>
    <dgm:pt modelId="{AE8ED6E4-42E8-4380-8A1A-3E8F1E00CA9A}" type="pres">
      <dgm:prSet presAssocID="{80AF02B7-4E34-474D-9829-30541751E852}" presName="hierChild3" presStyleCnt="0"/>
      <dgm:spPr/>
    </dgm:pt>
  </dgm:ptLst>
  <dgm:cxnLst>
    <dgm:cxn modelId="{D11A5D06-6B52-F745-A897-36F32C071808}" type="presOf" srcId="{742EA5B9-CA0D-4DC6-96AC-A493B68AB657}" destId="{F6CFD8E5-556A-48FC-A5F6-BE0810BFA8D4}" srcOrd="0" destOrd="0" presId="urn:microsoft.com/office/officeart/2005/8/layout/orgChart1"/>
    <dgm:cxn modelId="{F55E2507-E5A0-B84C-B4A5-E7A2A04B3CAC}" type="presOf" srcId="{E26E3138-D3F9-45D8-AC91-83786D0D74C0}" destId="{ECA4116E-53F8-4D03-8787-51C285D733CF}" srcOrd="0" destOrd="0" presId="urn:microsoft.com/office/officeart/2005/8/layout/orgChart1"/>
    <dgm:cxn modelId="{4979710E-E15E-FF40-A24F-27A046EE1A01}" type="presOf" srcId="{E50715D3-B709-4FB0-9CC3-F328767D937B}" destId="{BAFD2933-B2C6-44F4-A233-0102652324E3}" srcOrd="0" destOrd="0" presId="urn:microsoft.com/office/officeart/2005/8/layout/orgChart1"/>
    <dgm:cxn modelId="{9E277C0E-965B-4B4A-AB08-07FB5090A819}" type="presOf" srcId="{5B804991-AEDC-4824-AB9F-3AB50C8A7631}" destId="{FE385745-3686-45FA-91FC-FD9197F401A7}" srcOrd="0" destOrd="0" presId="urn:microsoft.com/office/officeart/2005/8/layout/orgChart1"/>
    <dgm:cxn modelId="{E54AFA11-C814-B643-A222-A1BB7602F5A6}" type="presOf" srcId="{E619AE23-5B58-4FF2-99F2-1CCCEE28E024}" destId="{61FE2667-AC66-4B37-972F-AEC9797CFC5C}" srcOrd="0" destOrd="0" presId="urn:microsoft.com/office/officeart/2005/8/layout/orgChart1"/>
    <dgm:cxn modelId="{653A0B13-4394-41AB-9701-8EB295D0314C}" srcId="{E619AE23-5B58-4FF2-99F2-1CCCEE28E024}" destId="{30F22C4A-53E3-4261-A72F-75CF6EA6735C}" srcOrd="0" destOrd="0" parTransId="{742EA5B9-CA0D-4DC6-96AC-A493B68AB657}" sibTransId="{1BDE858C-9C54-470E-B7DA-0A68A5FCF129}"/>
    <dgm:cxn modelId="{F7DE0A14-33D1-7648-9731-1C28C8CAD42A}" type="presOf" srcId="{28FE40C1-F063-4848-8C0D-217C1B8057E0}" destId="{4BEE8FA5-DF5E-4CA2-9352-71758BA26D8D}" srcOrd="1" destOrd="0" presId="urn:microsoft.com/office/officeart/2005/8/layout/orgChart1"/>
    <dgm:cxn modelId="{73CB141A-5DF2-42E9-8F42-EDED2FDDCAB9}" srcId="{B1BD188B-2FE0-4AFD-AEF3-A27430EF2FF0}" destId="{80AF02B7-4E34-474D-9829-30541751E852}" srcOrd="0" destOrd="0" parTransId="{DCF7CB87-32D2-4994-9743-6CCB699C220B}" sibTransId="{138A0656-6357-43F9-94F7-D2F632C7FE59}"/>
    <dgm:cxn modelId="{1F12831A-1AC1-4718-94D5-CBFA2A9463B0}" srcId="{2AA3697F-C580-45B3-813D-0165D37959D9}" destId="{29C9F1B3-826D-40F0-A87C-D917CA03F81E}" srcOrd="0" destOrd="0" parTransId="{B041E1A2-590B-45BA-BF3D-CBDF98EBBE95}" sibTransId="{5118D57A-5AEB-4A23-9348-956E47D3F193}"/>
    <dgm:cxn modelId="{DE719C27-9BA2-3B4B-87EC-C6F1A5BE179D}" type="presOf" srcId="{30F22C4A-53E3-4261-A72F-75CF6EA6735C}" destId="{332F74E4-7953-43B8-8663-0A3A9FC8F1EC}" srcOrd="1" destOrd="0" presId="urn:microsoft.com/office/officeart/2005/8/layout/orgChart1"/>
    <dgm:cxn modelId="{59204632-AA57-8244-8251-5ADF83A8CE9C}" type="presOf" srcId="{2AA3697F-C580-45B3-813D-0165D37959D9}" destId="{8A17E117-FD45-4042-A54D-54D4CAC98779}" srcOrd="0" destOrd="0" presId="urn:microsoft.com/office/officeart/2005/8/layout/orgChart1"/>
    <dgm:cxn modelId="{5F69D53B-BCF7-3D48-83B9-D1549267C18F}" type="presOf" srcId="{29C9F1B3-826D-40F0-A87C-D917CA03F81E}" destId="{47A3763E-DBBF-47E0-9575-DF1D2734B243}" srcOrd="0" destOrd="0" presId="urn:microsoft.com/office/officeart/2005/8/layout/orgChart1"/>
    <dgm:cxn modelId="{6DF2E560-3687-F64B-8D45-55A0D4277CD6}" type="presOf" srcId="{A4D3CC12-9B1B-468B-96C8-4D34107F2009}" destId="{52F8282C-793E-4F0F-8E11-B63728FF1483}" srcOrd="0" destOrd="0" presId="urn:microsoft.com/office/officeart/2005/8/layout/orgChart1"/>
    <dgm:cxn modelId="{D33E6D42-49F3-234A-9522-FCC575A3EE66}" type="presOf" srcId="{287182DD-9626-4DC5-A7C2-E9813C581C8D}" destId="{D637A5BF-7C7D-498C-BA22-765E1FCD3B49}" srcOrd="0" destOrd="0" presId="urn:microsoft.com/office/officeart/2005/8/layout/orgChart1"/>
    <dgm:cxn modelId="{4AFBC065-B774-3548-89C7-2BEB54C794F3}" type="presOf" srcId="{206C6ABA-480A-4318-9B63-E1F53E5E92A4}" destId="{F2E98314-07EA-4980-9FFF-332B536D1E17}" srcOrd="0" destOrd="0" presId="urn:microsoft.com/office/officeart/2005/8/layout/orgChart1"/>
    <dgm:cxn modelId="{FDC11B4D-464D-104D-A95F-D325A852BC81}" type="presOf" srcId="{206C6ABA-480A-4318-9B63-E1F53E5E92A4}" destId="{14BDEE25-5AC3-4FCD-A15F-4240DC83922C}" srcOrd="1" destOrd="0" presId="urn:microsoft.com/office/officeart/2005/8/layout/orgChart1"/>
    <dgm:cxn modelId="{3DBBFF6D-A14C-4AF0-BE16-5F40B0123ACC}" srcId="{E619AE23-5B58-4FF2-99F2-1CCCEE28E024}" destId="{434A989D-926F-4D8A-A350-CC6E9364A404}" srcOrd="1" destOrd="0" parTransId="{F5C03DBB-FBEF-470E-9B90-1707669ECCD8}" sibTransId="{6861C931-E1A8-4654-9298-BD97C18BFF4C}"/>
    <dgm:cxn modelId="{6F36CE4E-1159-D144-B8EF-0CAB5CB7F579}" type="presOf" srcId="{B9B28235-9564-40D9-8429-FF6C85A8FDD0}" destId="{D93D6B00-0C71-4834-ACAF-CFF1EE7CAD9E}" srcOrd="0" destOrd="0" presId="urn:microsoft.com/office/officeart/2005/8/layout/orgChart1"/>
    <dgm:cxn modelId="{488BA96F-924F-9349-9778-5C21805CF147}" type="presOf" srcId="{1445D45D-2187-42AC-B8E9-AD8B48BD0E3C}" destId="{D7DC00E5-0624-4402-87B5-AE70047A20E9}" srcOrd="0" destOrd="0" presId="urn:microsoft.com/office/officeart/2005/8/layout/orgChart1"/>
    <dgm:cxn modelId="{D2BBC777-1B75-7448-B4DF-939CD6E66D96}" type="presOf" srcId="{B041E1A2-590B-45BA-BF3D-CBDF98EBBE95}" destId="{47279680-C8D3-46F6-BB4E-D04533CB789E}" srcOrd="0" destOrd="0" presId="urn:microsoft.com/office/officeart/2005/8/layout/orgChart1"/>
    <dgm:cxn modelId="{62793858-487A-234D-B422-A257E5C8E2C5}" type="presOf" srcId="{980A51B7-86AE-4523-97EA-8F4A10B1DABD}" destId="{50A092E1-77DF-477F-A9A4-BFEEDCE969BB}" srcOrd="0" destOrd="0" presId="urn:microsoft.com/office/officeart/2005/8/layout/orgChart1"/>
    <dgm:cxn modelId="{6F5C7D7B-C1A3-4064-B570-B383B4F5CF6D}" srcId="{E619AE23-5B58-4FF2-99F2-1CCCEE28E024}" destId="{980A51B7-86AE-4523-97EA-8F4A10B1DABD}" srcOrd="2" destOrd="0" parTransId="{417D3C4B-A634-433B-A164-E6AB37A779AA}" sibTransId="{96BF6437-F56D-492D-B47F-A4090DB1E93A}"/>
    <dgm:cxn modelId="{C4C04B7E-3694-D140-8ECA-4FAED4EA4BA9}" type="presOf" srcId="{417D3C4B-A634-433B-A164-E6AB37A779AA}" destId="{C024F78C-CDFE-4A5A-9BC4-86FB98C3D117}" srcOrd="0" destOrd="0" presId="urn:microsoft.com/office/officeart/2005/8/layout/orgChart1"/>
    <dgm:cxn modelId="{5459D37E-63CE-684E-A4DE-ED9A905503A8}" type="presOf" srcId="{4E30E349-099B-49CB-BE15-90863A5C6455}" destId="{97E5D687-C7E8-4374-B105-686373C53EEB}" srcOrd="0" destOrd="0" presId="urn:microsoft.com/office/officeart/2005/8/layout/orgChart1"/>
    <dgm:cxn modelId="{6526B181-7DC1-BC43-9041-BF06E103570B}" type="presOf" srcId="{80AF02B7-4E34-474D-9829-30541751E852}" destId="{677DF67B-5637-4906-996A-DFD87582E399}" srcOrd="1" destOrd="0" presId="urn:microsoft.com/office/officeart/2005/8/layout/orgChart1"/>
    <dgm:cxn modelId="{0C0F2C8B-31F8-D143-93E4-325B1053908A}" type="presOf" srcId="{980A51B7-86AE-4523-97EA-8F4A10B1DABD}" destId="{0E8C0EC8-F59F-4559-85C8-63A8226EBA36}" srcOrd="1" destOrd="0" presId="urn:microsoft.com/office/officeart/2005/8/layout/orgChart1"/>
    <dgm:cxn modelId="{F0D11693-8F7E-488B-A65E-A0E395F513FD}" srcId="{206C6ABA-480A-4318-9B63-E1F53E5E92A4}" destId="{28FE40C1-F063-4848-8C0D-217C1B8057E0}" srcOrd="2" destOrd="0" parTransId="{287182DD-9626-4DC5-A7C2-E9813C581C8D}" sibTransId="{2200C049-7583-4EE7-A503-24061C108696}"/>
    <dgm:cxn modelId="{9E3DB894-4C24-6A4E-A062-FA02E4EC6E23}" type="presOf" srcId="{9DCFC626-84B9-4115-971C-3E5B60BD439A}" destId="{F4F5F21E-25B3-4D5E-8C54-0931431272C8}" srcOrd="0" destOrd="0" presId="urn:microsoft.com/office/officeart/2005/8/layout/orgChart1"/>
    <dgm:cxn modelId="{6EB25C95-8AB2-495D-A9AB-01B29EA01155}" srcId="{80AF02B7-4E34-474D-9829-30541751E852}" destId="{2AA3697F-C580-45B3-813D-0165D37959D9}" srcOrd="1" destOrd="0" parTransId="{E26E3138-D3F9-45D8-AC91-83786D0D74C0}" sibTransId="{96223EF8-E120-4E54-B33A-45F8259C342A}"/>
    <dgm:cxn modelId="{DBDF8095-01F8-474A-A2A8-1458C17DF440}" type="presOf" srcId="{D97A8CB5-255D-46D7-A033-3112F4216085}" destId="{E357CBCF-5826-4E4C-844F-FA04C3CDD56F}" srcOrd="1" destOrd="0" presId="urn:microsoft.com/office/officeart/2005/8/layout/orgChart1"/>
    <dgm:cxn modelId="{B0384CA6-813E-4812-8334-EDC1CEC47615}" srcId="{206C6ABA-480A-4318-9B63-E1F53E5E92A4}" destId="{D97A8CB5-255D-46D7-A033-3112F4216085}" srcOrd="1" destOrd="0" parTransId="{FACBD938-5CAF-4B1F-A470-E19FCD134F7A}" sibTransId="{8CE0B79B-8DA9-4EE6-8577-785C959094E0}"/>
    <dgm:cxn modelId="{E2A47FAE-1838-1B42-A2FC-C9FB9EB03ED1}" type="presOf" srcId="{2AA3697F-C580-45B3-813D-0165D37959D9}" destId="{A1CC91E3-D46D-4A0C-AF44-AFB978C29ABF}" srcOrd="1" destOrd="0" presId="urn:microsoft.com/office/officeart/2005/8/layout/orgChart1"/>
    <dgm:cxn modelId="{FA47E7AF-5708-1B4D-ADE1-48A5F460B707}" type="presOf" srcId="{5B804991-AEDC-4824-AB9F-3AB50C8A7631}" destId="{FA3B5517-B6B6-4AF6-B41E-AA7CDAC1B46C}" srcOrd="1" destOrd="0" presId="urn:microsoft.com/office/officeart/2005/8/layout/orgChart1"/>
    <dgm:cxn modelId="{204361B3-BC19-9948-A636-6D1D669FB73B}" type="presOf" srcId="{80AF02B7-4E34-474D-9829-30541751E852}" destId="{291D16DE-24AB-446B-AC80-58A92CF8CA25}" srcOrd="0" destOrd="0" presId="urn:microsoft.com/office/officeart/2005/8/layout/orgChart1"/>
    <dgm:cxn modelId="{35A8A0B5-AA43-A546-A121-2F132C8C5657}" type="presOf" srcId="{E619AE23-5B58-4FF2-99F2-1CCCEE28E024}" destId="{64A30A07-6DA8-4CDF-9AF7-6212F7EB1E3E}" srcOrd="1" destOrd="0" presId="urn:microsoft.com/office/officeart/2005/8/layout/orgChart1"/>
    <dgm:cxn modelId="{D78931B8-3320-45CA-B5D2-A68CD840D568}" srcId="{206C6ABA-480A-4318-9B63-E1F53E5E92A4}" destId="{5B804991-AEDC-4824-AB9F-3AB50C8A7631}" srcOrd="0" destOrd="0" parTransId="{1445D45D-2187-42AC-B8E9-AD8B48BD0E3C}" sibTransId="{D369DAF3-D2F8-47A8-BFE4-74A321F55C75}"/>
    <dgm:cxn modelId="{D42B28BB-F788-2B4F-9BBF-000F75FFF15F}" type="presOf" srcId="{B1BD188B-2FE0-4AFD-AEF3-A27430EF2FF0}" destId="{7FD7848E-438A-43F0-8C35-502052989849}" srcOrd="0" destOrd="0" presId="urn:microsoft.com/office/officeart/2005/8/layout/orgChart1"/>
    <dgm:cxn modelId="{6B0BB1C1-0358-7445-B0FB-CC1B48DDE9EE}" type="presOf" srcId="{FACBD938-5CAF-4B1F-A470-E19FCD134F7A}" destId="{8757AB30-D516-40E8-BD3E-AE7BC9EA8F8C}" srcOrd="0" destOrd="0" presId="urn:microsoft.com/office/officeart/2005/8/layout/orgChart1"/>
    <dgm:cxn modelId="{0F7200C3-A9E4-3142-AB4A-D06532190D5E}" type="presOf" srcId="{30F22C4A-53E3-4261-A72F-75CF6EA6735C}" destId="{0ADE6BFA-419A-4D08-9A4C-6FCCB95210E1}" srcOrd="0" destOrd="0" presId="urn:microsoft.com/office/officeart/2005/8/layout/orgChart1"/>
    <dgm:cxn modelId="{0E27FDC4-8E3B-ED4B-B62B-40AA2E23BFFC}" type="presOf" srcId="{38D76D64-7587-4E60-AD0A-C10FF19FDA58}" destId="{54418A26-1BA8-40F0-A736-46636929FC17}" srcOrd="0" destOrd="0" presId="urn:microsoft.com/office/officeart/2005/8/layout/orgChart1"/>
    <dgm:cxn modelId="{033F3FC9-F452-A54C-8958-8FA031E7830D}" type="presOf" srcId="{28FE40C1-F063-4848-8C0D-217C1B8057E0}" destId="{A54E8519-E8FF-4689-AA32-37B146B02B20}" srcOrd="0" destOrd="0" presId="urn:microsoft.com/office/officeart/2005/8/layout/orgChart1"/>
    <dgm:cxn modelId="{DBA161CA-1B06-0347-8073-2E1A5BE087B6}" type="presOf" srcId="{9DCFC626-84B9-4115-971C-3E5B60BD439A}" destId="{1704EEB5-C3E0-4D59-9806-A12311C0274D}" srcOrd="1" destOrd="0" presId="urn:microsoft.com/office/officeart/2005/8/layout/orgChart1"/>
    <dgm:cxn modelId="{5D3B40D5-ECFB-4D39-A434-CAB712EDA646}" srcId="{2AA3697F-C580-45B3-813D-0165D37959D9}" destId="{B9B28235-9564-40D9-8429-FF6C85A8FDD0}" srcOrd="1" destOrd="0" parTransId="{A4D3CC12-9B1B-468B-96C8-4D34107F2009}" sibTransId="{619DE851-7ECB-4231-9231-36801EC13E7E}"/>
    <dgm:cxn modelId="{89BAC0D9-7185-1D47-A4DF-8F3C05550C51}" type="presOf" srcId="{29C9F1B3-826D-40F0-A87C-D917CA03F81E}" destId="{AD9B8046-7448-45A7-A0FC-6E3533A7CCB9}" srcOrd="1" destOrd="0" presId="urn:microsoft.com/office/officeart/2005/8/layout/orgChart1"/>
    <dgm:cxn modelId="{C5AB18E0-A6C2-419E-ACE8-1AFDEDD120EE}" srcId="{80AF02B7-4E34-474D-9829-30541751E852}" destId="{206C6ABA-480A-4318-9B63-E1F53E5E92A4}" srcOrd="2" destOrd="0" parTransId="{E50715D3-B709-4FB0-9CC3-F328767D937B}" sibTransId="{91DB0797-0E15-4B01-A173-9A6C2659F230}"/>
    <dgm:cxn modelId="{71E05FE8-7F53-0340-9419-6509E1C9C615}" type="presOf" srcId="{B9B28235-9564-40D9-8429-FF6C85A8FDD0}" destId="{7BC91415-FADD-49FC-B7A6-8C73C65A1705}" srcOrd="1" destOrd="0" presId="urn:microsoft.com/office/officeart/2005/8/layout/orgChart1"/>
    <dgm:cxn modelId="{D96D6CE9-1D4B-934E-92B6-B2CE7B09E939}" type="presOf" srcId="{434A989D-926F-4D8A-A350-CC6E9364A404}" destId="{C574ECB7-2E5F-4DDA-BC3E-6B2736148949}" srcOrd="0" destOrd="0" presId="urn:microsoft.com/office/officeart/2005/8/layout/orgChart1"/>
    <dgm:cxn modelId="{691D14ED-303D-44D3-B1FA-184E1634F33C}" srcId="{80AF02B7-4E34-474D-9829-30541751E852}" destId="{E619AE23-5B58-4FF2-99F2-1CCCEE28E024}" srcOrd="0" destOrd="0" parTransId="{4E30E349-099B-49CB-BE15-90863A5C6455}" sibTransId="{1B7C8333-C14F-4829-A3E3-69F25C201318}"/>
    <dgm:cxn modelId="{4291CCED-B35B-BD43-9287-74AF1D609DF0}" type="presOf" srcId="{F5C03DBB-FBEF-470E-9B90-1707669ECCD8}" destId="{D73C7771-E07B-41EA-A682-09E4AFDE8FDC}" srcOrd="0" destOrd="0" presId="urn:microsoft.com/office/officeart/2005/8/layout/orgChart1"/>
    <dgm:cxn modelId="{FE9234F0-F326-F745-AC28-5C43ED373CA8}" type="presOf" srcId="{434A989D-926F-4D8A-A350-CC6E9364A404}" destId="{1BE15C87-1AD2-48BD-B403-4970EC917F7D}" srcOrd="1" destOrd="0" presId="urn:microsoft.com/office/officeart/2005/8/layout/orgChart1"/>
    <dgm:cxn modelId="{FA1BADF0-3B44-4278-9E67-573CD797E5B4}" srcId="{206C6ABA-480A-4318-9B63-E1F53E5E92A4}" destId="{9DCFC626-84B9-4115-971C-3E5B60BD439A}" srcOrd="3" destOrd="0" parTransId="{38D76D64-7587-4E60-AD0A-C10FF19FDA58}" sibTransId="{332DE32F-9EEC-4FB5-92BC-265692CBBA08}"/>
    <dgm:cxn modelId="{5F5B58F2-ACDA-794D-AD51-216EA02EA637}" type="presOf" srcId="{D97A8CB5-255D-46D7-A033-3112F4216085}" destId="{25E92610-2FD3-426C-AA0F-D294A8BE3771}" srcOrd="0" destOrd="0" presId="urn:microsoft.com/office/officeart/2005/8/layout/orgChart1"/>
    <dgm:cxn modelId="{70E14A99-AFDF-8745-8577-99C7BAC41F7F}" type="presParOf" srcId="{7FD7848E-438A-43F0-8C35-502052989849}" destId="{E478B5E2-6414-43F1-BE1C-9FE943B1BD5B}" srcOrd="0" destOrd="0" presId="urn:microsoft.com/office/officeart/2005/8/layout/orgChart1"/>
    <dgm:cxn modelId="{9DC11E9E-B5C6-B240-8854-4E3AA7D0341F}" type="presParOf" srcId="{E478B5E2-6414-43F1-BE1C-9FE943B1BD5B}" destId="{22B2ED7D-8B3C-427D-99CF-272725F2563C}" srcOrd="0" destOrd="0" presId="urn:microsoft.com/office/officeart/2005/8/layout/orgChart1"/>
    <dgm:cxn modelId="{F84A4333-A2E6-AA42-84F3-804262B8C165}" type="presParOf" srcId="{22B2ED7D-8B3C-427D-99CF-272725F2563C}" destId="{291D16DE-24AB-446B-AC80-58A92CF8CA25}" srcOrd="0" destOrd="0" presId="urn:microsoft.com/office/officeart/2005/8/layout/orgChart1"/>
    <dgm:cxn modelId="{ABD6B804-875D-5544-ABBE-5B662E4AC99B}" type="presParOf" srcId="{22B2ED7D-8B3C-427D-99CF-272725F2563C}" destId="{677DF67B-5637-4906-996A-DFD87582E399}" srcOrd="1" destOrd="0" presId="urn:microsoft.com/office/officeart/2005/8/layout/orgChart1"/>
    <dgm:cxn modelId="{EFA75A80-00F8-B64C-A03A-964A813EAC52}" type="presParOf" srcId="{E478B5E2-6414-43F1-BE1C-9FE943B1BD5B}" destId="{8B0E56AD-A1A7-41A5-8C7E-895E50E8F5A4}" srcOrd="1" destOrd="0" presId="urn:microsoft.com/office/officeart/2005/8/layout/orgChart1"/>
    <dgm:cxn modelId="{5A596AC5-08A0-CD4F-8AE2-6ACFD978A71F}" type="presParOf" srcId="{8B0E56AD-A1A7-41A5-8C7E-895E50E8F5A4}" destId="{97E5D687-C7E8-4374-B105-686373C53EEB}" srcOrd="0" destOrd="0" presId="urn:microsoft.com/office/officeart/2005/8/layout/orgChart1"/>
    <dgm:cxn modelId="{7AA34079-141D-C547-B834-B775A9184811}" type="presParOf" srcId="{8B0E56AD-A1A7-41A5-8C7E-895E50E8F5A4}" destId="{5E836D5B-C03B-4653-AAEF-7BED225EA6C2}" srcOrd="1" destOrd="0" presId="urn:microsoft.com/office/officeart/2005/8/layout/orgChart1"/>
    <dgm:cxn modelId="{AD428848-3285-3246-B1C7-641C06B8B91B}" type="presParOf" srcId="{5E836D5B-C03B-4653-AAEF-7BED225EA6C2}" destId="{67AFE98A-DAFA-4D7C-9E21-4D7E1407FE23}" srcOrd="0" destOrd="0" presId="urn:microsoft.com/office/officeart/2005/8/layout/orgChart1"/>
    <dgm:cxn modelId="{B69B5D21-AD0B-BD45-8CB2-911B8DCFA1DD}" type="presParOf" srcId="{67AFE98A-DAFA-4D7C-9E21-4D7E1407FE23}" destId="{61FE2667-AC66-4B37-972F-AEC9797CFC5C}" srcOrd="0" destOrd="0" presId="urn:microsoft.com/office/officeart/2005/8/layout/orgChart1"/>
    <dgm:cxn modelId="{AD0E6C2D-7F94-3A40-9837-1E46FD20DBA2}" type="presParOf" srcId="{67AFE98A-DAFA-4D7C-9E21-4D7E1407FE23}" destId="{64A30A07-6DA8-4CDF-9AF7-6212F7EB1E3E}" srcOrd="1" destOrd="0" presId="urn:microsoft.com/office/officeart/2005/8/layout/orgChart1"/>
    <dgm:cxn modelId="{9A43191E-78DD-234D-B33B-E1A186402C92}" type="presParOf" srcId="{5E836D5B-C03B-4653-AAEF-7BED225EA6C2}" destId="{89137489-6135-4294-A8C4-625A4B4B0749}" srcOrd="1" destOrd="0" presId="urn:microsoft.com/office/officeart/2005/8/layout/orgChart1"/>
    <dgm:cxn modelId="{FEC3466E-2E58-1040-8CB3-D64D3E596614}" type="presParOf" srcId="{89137489-6135-4294-A8C4-625A4B4B0749}" destId="{F6CFD8E5-556A-48FC-A5F6-BE0810BFA8D4}" srcOrd="0" destOrd="0" presId="urn:microsoft.com/office/officeart/2005/8/layout/orgChart1"/>
    <dgm:cxn modelId="{5CDC165C-4EA6-1F40-884B-DC35865E02A1}" type="presParOf" srcId="{89137489-6135-4294-A8C4-625A4B4B0749}" destId="{B68A2FA8-1D25-4F8A-94CC-8B520A19AB98}" srcOrd="1" destOrd="0" presId="urn:microsoft.com/office/officeart/2005/8/layout/orgChart1"/>
    <dgm:cxn modelId="{EB3282FD-9D1A-FA49-8266-D3C62AC10A69}" type="presParOf" srcId="{B68A2FA8-1D25-4F8A-94CC-8B520A19AB98}" destId="{31244792-3E7C-4FFA-8609-577402943E8D}" srcOrd="0" destOrd="0" presId="urn:microsoft.com/office/officeart/2005/8/layout/orgChart1"/>
    <dgm:cxn modelId="{55E426BB-FA58-C04A-9808-6E3BD118371A}" type="presParOf" srcId="{31244792-3E7C-4FFA-8609-577402943E8D}" destId="{0ADE6BFA-419A-4D08-9A4C-6FCCB95210E1}" srcOrd="0" destOrd="0" presId="urn:microsoft.com/office/officeart/2005/8/layout/orgChart1"/>
    <dgm:cxn modelId="{B5F9450F-6A99-B244-8C92-83459EC6D427}" type="presParOf" srcId="{31244792-3E7C-4FFA-8609-577402943E8D}" destId="{332F74E4-7953-43B8-8663-0A3A9FC8F1EC}" srcOrd="1" destOrd="0" presId="urn:microsoft.com/office/officeart/2005/8/layout/orgChart1"/>
    <dgm:cxn modelId="{55DBEB71-FC8C-3147-AF75-156E162FBEFA}" type="presParOf" srcId="{B68A2FA8-1D25-4F8A-94CC-8B520A19AB98}" destId="{C891F8DE-F3D3-48E4-A5F3-86E11CD9AEFB}" srcOrd="1" destOrd="0" presId="urn:microsoft.com/office/officeart/2005/8/layout/orgChart1"/>
    <dgm:cxn modelId="{A15EC723-436B-D940-877B-B18C32EA90E7}" type="presParOf" srcId="{B68A2FA8-1D25-4F8A-94CC-8B520A19AB98}" destId="{33A11FB4-D981-4E34-B4A0-3D032A691C6C}" srcOrd="2" destOrd="0" presId="urn:microsoft.com/office/officeart/2005/8/layout/orgChart1"/>
    <dgm:cxn modelId="{3991C869-3024-A041-84D5-FF41A7D4EFB3}" type="presParOf" srcId="{89137489-6135-4294-A8C4-625A4B4B0749}" destId="{D73C7771-E07B-41EA-A682-09E4AFDE8FDC}" srcOrd="2" destOrd="0" presId="urn:microsoft.com/office/officeart/2005/8/layout/orgChart1"/>
    <dgm:cxn modelId="{BFC23583-9DEC-984F-AB59-519D7BAAABD3}" type="presParOf" srcId="{89137489-6135-4294-A8C4-625A4B4B0749}" destId="{C36C1C72-0A2C-4FE6-8BC8-4C936D33B12F}" srcOrd="3" destOrd="0" presId="urn:microsoft.com/office/officeart/2005/8/layout/orgChart1"/>
    <dgm:cxn modelId="{008B531E-0D68-1346-BFC2-2762867629D9}" type="presParOf" srcId="{C36C1C72-0A2C-4FE6-8BC8-4C936D33B12F}" destId="{65B2266A-BD20-452D-B055-41605301B1D6}" srcOrd="0" destOrd="0" presId="urn:microsoft.com/office/officeart/2005/8/layout/orgChart1"/>
    <dgm:cxn modelId="{458E9CFE-DC36-1A41-89C5-ABD629DC3C80}" type="presParOf" srcId="{65B2266A-BD20-452D-B055-41605301B1D6}" destId="{C574ECB7-2E5F-4DDA-BC3E-6B2736148949}" srcOrd="0" destOrd="0" presId="urn:microsoft.com/office/officeart/2005/8/layout/orgChart1"/>
    <dgm:cxn modelId="{00D5E636-BB82-5844-B838-1B6A546B9500}" type="presParOf" srcId="{65B2266A-BD20-452D-B055-41605301B1D6}" destId="{1BE15C87-1AD2-48BD-B403-4970EC917F7D}" srcOrd="1" destOrd="0" presId="urn:microsoft.com/office/officeart/2005/8/layout/orgChart1"/>
    <dgm:cxn modelId="{8C7F04AF-236A-404A-9F4D-835F27CB8A72}" type="presParOf" srcId="{C36C1C72-0A2C-4FE6-8BC8-4C936D33B12F}" destId="{E7D31847-021C-4035-9175-447B26C9068C}" srcOrd="1" destOrd="0" presId="urn:microsoft.com/office/officeart/2005/8/layout/orgChart1"/>
    <dgm:cxn modelId="{40641D1B-602A-3A4C-BFB7-499666D0DB15}" type="presParOf" srcId="{C36C1C72-0A2C-4FE6-8BC8-4C936D33B12F}" destId="{9CC32B23-1E43-446D-9256-D230F42B91E3}" srcOrd="2" destOrd="0" presId="urn:microsoft.com/office/officeart/2005/8/layout/orgChart1"/>
    <dgm:cxn modelId="{217949A9-61B1-AD46-9257-8CF9C2D92BC2}" type="presParOf" srcId="{89137489-6135-4294-A8C4-625A4B4B0749}" destId="{C024F78C-CDFE-4A5A-9BC4-86FB98C3D117}" srcOrd="4" destOrd="0" presId="urn:microsoft.com/office/officeart/2005/8/layout/orgChart1"/>
    <dgm:cxn modelId="{32C82B8D-C482-454C-8930-7F8F897CFD6A}" type="presParOf" srcId="{89137489-6135-4294-A8C4-625A4B4B0749}" destId="{6B4612FC-A671-418D-9C0C-5B7FAB8514C4}" srcOrd="5" destOrd="0" presId="urn:microsoft.com/office/officeart/2005/8/layout/orgChart1"/>
    <dgm:cxn modelId="{EF9150BE-4E4B-254C-A2D2-BD7B354EB369}" type="presParOf" srcId="{6B4612FC-A671-418D-9C0C-5B7FAB8514C4}" destId="{394CFEB4-945E-4C6F-9DA4-F46897EE0F27}" srcOrd="0" destOrd="0" presId="urn:microsoft.com/office/officeart/2005/8/layout/orgChart1"/>
    <dgm:cxn modelId="{06C0BCCA-FEE6-9D45-92A8-42D0F5FC69A8}" type="presParOf" srcId="{394CFEB4-945E-4C6F-9DA4-F46897EE0F27}" destId="{50A092E1-77DF-477F-A9A4-BFEEDCE969BB}" srcOrd="0" destOrd="0" presId="urn:microsoft.com/office/officeart/2005/8/layout/orgChart1"/>
    <dgm:cxn modelId="{57B27F45-83FC-EC44-B0B0-96A110C1970B}" type="presParOf" srcId="{394CFEB4-945E-4C6F-9DA4-F46897EE0F27}" destId="{0E8C0EC8-F59F-4559-85C8-63A8226EBA36}" srcOrd="1" destOrd="0" presId="urn:microsoft.com/office/officeart/2005/8/layout/orgChart1"/>
    <dgm:cxn modelId="{A988E95C-33B2-444E-A4A9-BD46E734895E}" type="presParOf" srcId="{6B4612FC-A671-418D-9C0C-5B7FAB8514C4}" destId="{87CF07BE-D21A-484D-A218-23F233E50FAE}" srcOrd="1" destOrd="0" presId="urn:microsoft.com/office/officeart/2005/8/layout/orgChart1"/>
    <dgm:cxn modelId="{3788EB09-34AB-7A4A-A8D9-4491E0C1543B}" type="presParOf" srcId="{6B4612FC-A671-418D-9C0C-5B7FAB8514C4}" destId="{785B21A9-C896-4DB5-A335-E6F70F36AA05}" srcOrd="2" destOrd="0" presId="urn:microsoft.com/office/officeart/2005/8/layout/orgChart1"/>
    <dgm:cxn modelId="{990E3EB3-217E-D64A-9C99-B1F9CEA3EC64}" type="presParOf" srcId="{5E836D5B-C03B-4653-AAEF-7BED225EA6C2}" destId="{9E6A24E4-3BB0-4BEB-98D2-1DDD5C21D711}" srcOrd="2" destOrd="0" presId="urn:microsoft.com/office/officeart/2005/8/layout/orgChart1"/>
    <dgm:cxn modelId="{0681DA1E-9D74-7A46-9C5A-05C4A0214C6F}" type="presParOf" srcId="{8B0E56AD-A1A7-41A5-8C7E-895E50E8F5A4}" destId="{ECA4116E-53F8-4D03-8787-51C285D733CF}" srcOrd="2" destOrd="0" presId="urn:microsoft.com/office/officeart/2005/8/layout/orgChart1"/>
    <dgm:cxn modelId="{102674E8-CB16-6947-94E7-703C25F34D88}" type="presParOf" srcId="{8B0E56AD-A1A7-41A5-8C7E-895E50E8F5A4}" destId="{53D8EB19-FB41-4CAF-8063-4A7B2E73FD63}" srcOrd="3" destOrd="0" presId="urn:microsoft.com/office/officeart/2005/8/layout/orgChart1"/>
    <dgm:cxn modelId="{32F2B75E-8090-5441-821F-D161E0D3A099}" type="presParOf" srcId="{53D8EB19-FB41-4CAF-8063-4A7B2E73FD63}" destId="{C26F23B1-77C2-4824-AEE0-BFE9585FFD8B}" srcOrd="0" destOrd="0" presId="urn:microsoft.com/office/officeart/2005/8/layout/orgChart1"/>
    <dgm:cxn modelId="{373D18B2-3AA0-7444-9434-604C7B85D006}" type="presParOf" srcId="{C26F23B1-77C2-4824-AEE0-BFE9585FFD8B}" destId="{8A17E117-FD45-4042-A54D-54D4CAC98779}" srcOrd="0" destOrd="0" presId="urn:microsoft.com/office/officeart/2005/8/layout/orgChart1"/>
    <dgm:cxn modelId="{EC9CD372-2272-974C-851E-435B9503345C}" type="presParOf" srcId="{C26F23B1-77C2-4824-AEE0-BFE9585FFD8B}" destId="{A1CC91E3-D46D-4A0C-AF44-AFB978C29ABF}" srcOrd="1" destOrd="0" presId="urn:microsoft.com/office/officeart/2005/8/layout/orgChart1"/>
    <dgm:cxn modelId="{ED211487-1912-F14D-A879-AB6913050286}" type="presParOf" srcId="{53D8EB19-FB41-4CAF-8063-4A7B2E73FD63}" destId="{41D367E9-C2D3-437A-AF58-DDA272BEB3CC}" srcOrd="1" destOrd="0" presId="urn:microsoft.com/office/officeart/2005/8/layout/orgChart1"/>
    <dgm:cxn modelId="{EBA1C46D-E2F4-AC4D-9C94-B84B44FDA308}" type="presParOf" srcId="{41D367E9-C2D3-437A-AF58-DDA272BEB3CC}" destId="{47279680-C8D3-46F6-BB4E-D04533CB789E}" srcOrd="0" destOrd="0" presId="urn:microsoft.com/office/officeart/2005/8/layout/orgChart1"/>
    <dgm:cxn modelId="{81D40A09-C063-C643-B953-44F124B11996}" type="presParOf" srcId="{41D367E9-C2D3-437A-AF58-DDA272BEB3CC}" destId="{A34310A1-3D65-4B23-BE50-496D3328BAD0}" srcOrd="1" destOrd="0" presId="urn:microsoft.com/office/officeart/2005/8/layout/orgChart1"/>
    <dgm:cxn modelId="{83F5C048-3262-9D4B-9FEA-68803FAB9DE4}" type="presParOf" srcId="{A34310A1-3D65-4B23-BE50-496D3328BAD0}" destId="{686E3D8B-D232-45B3-9780-56B600AA0F48}" srcOrd="0" destOrd="0" presId="urn:microsoft.com/office/officeart/2005/8/layout/orgChart1"/>
    <dgm:cxn modelId="{409FE58E-C41E-DF49-B74E-64BC51F4649F}" type="presParOf" srcId="{686E3D8B-D232-45B3-9780-56B600AA0F48}" destId="{47A3763E-DBBF-47E0-9575-DF1D2734B243}" srcOrd="0" destOrd="0" presId="urn:microsoft.com/office/officeart/2005/8/layout/orgChart1"/>
    <dgm:cxn modelId="{EFDFD5EF-0C3A-F04A-AC0B-AB85C3AE70A0}" type="presParOf" srcId="{686E3D8B-D232-45B3-9780-56B600AA0F48}" destId="{AD9B8046-7448-45A7-A0FC-6E3533A7CCB9}" srcOrd="1" destOrd="0" presId="urn:microsoft.com/office/officeart/2005/8/layout/orgChart1"/>
    <dgm:cxn modelId="{9093056C-F5E2-684A-839F-CA9BBF9C4804}" type="presParOf" srcId="{A34310A1-3D65-4B23-BE50-496D3328BAD0}" destId="{451C3613-A8E4-47C6-ABE3-5F43591A4709}" srcOrd="1" destOrd="0" presId="urn:microsoft.com/office/officeart/2005/8/layout/orgChart1"/>
    <dgm:cxn modelId="{53453194-3F43-F343-98FB-FFB43B365DB7}" type="presParOf" srcId="{A34310A1-3D65-4B23-BE50-496D3328BAD0}" destId="{51D932EB-ABFF-4A09-8444-C7C955CC7077}" srcOrd="2" destOrd="0" presId="urn:microsoft.com/office/officeart/2005/8/layout/orgChart1"/>
    <dgm:cxn modelId="{91E96344-FA8A-494F-81B0-24BCEBFF1618}" type="presParOf" srcId="{41D367E9-C2D3-437A-AF58-DDA272BEB3CC}" destId="{52F8282C-793E-4F0F-8E11-B63728FF1483}" srcOrd="2" destOrd="0" presId="urn:microsoft.com/office/officeart/2005/8/layout/orgChart1"/>
    <dgm:cxn modelId="{C2964020-7C95-7440-92A6-8AC950BA52BB}" type="presParOf" srcId="{41D367E9-C2D3-437A-AF58-DDA272BEB3CC}" destId="{0EF643B3-E3EE-4A4C-8319-D3C52AD13E06}" srcOrd="3" destOrd="0" presId="urn:microsoft.com/office/officeart/2005/8/layout/orgChart1"/>
    <dgm:cxn modelId="{F231D918-70E1-1648-A615-E530D4DD3572}" type="presParOf" srcId="{0EF643B3-E3EE-4A4C-8319-D3C52AD13E06}" destId="{8228BF30-C82A-4BFB-9989-0C4171B4FF25}" srcOrd="0" destOrd="0" presId="urn:microsoft.com/office/officeart/2005/8/layout/orgChart1"/>
    <dgm:cxn modelId="{2E912503-D613-B94D-B0D6-FE7902D5F519}" type="presParOf" srcId="{8228BF30-C82A-4BFB-9989-0C4171B4FF25}" destId="{D93D6B00-0C71-4834-ACAF-CFF1EE7CAD9E}" srcOrd="0" destOrd="0" presId="urn:microsoft.com/office/officeart/2005/8/layout/orgChart1"/>
    <dgm:cxn modelId="{1F417F34-8BA5-4447-B30F-B81E6889AD26}" type="presParOf" srcId="{8228BF30-C82A-4BFB-9989-0C4171B4FF25}" destId="{7BC91415-FADD-49FC-B7A6-8C73C65A1705}" srcOrd="1" destOrd="0" presId="urn:microsoft.com/office/officeart/2005/8/layout/orgChart1"/>
    <dgm:cxn modelId="{DF0BD38F-962C-554A-8690-5E77C4943DB7}" type="presParOf" srcId="{0EF643B3-E3EE-4A4C-8319-D3C52AD13E06}" destId="{A0995BE2-51B4-43E4-9C0F-23C3E6FA2384}" srcOrd="1" destOrd="0" presId="urn:microsoft.com/office/officeart/2005/8/layout/orgChart1"/>
    <dgm:cxn modelId="{AC3E1DDF-C0AE-8C40-870B-F3BE8E2FBBF6}" type="presParOf" srcId="{0EF643B3-E3EE-4A4C-8319-D3C52AD13E06}" destId="{C2A45332-2547-46AE-95E5-F1E484002752}" srcOrd="2" destOrd="0" presId="urn:microsoft.com/office/officeart/2005/8/layout/orgChart1"/>
    <dgm:cxn modelId="{A3322D0A-7912-1248-9D18-952340A3384E}" type="presParOf" srcId="{53D8EB19-FB41-4CAF-8063-4A7B2E73FD63}" destId="{E78EF1BA-87B1-4947-8FD7-A5305CCDE243}" srcOrd="2" destOrd="0" presId="urn:microsoft.com/office/officeart/2005/8/layout/orgChart1"/>
    <dgm:cxn modelId="{BEF9205E-1BC8-F649-A0A3-5A695C9289BF}" type="presParOf" srcId="{8B0E56AD-A1A7-41A5-8C7E-895E50E8F5A4}" destId="{BAFD2933-B2C6-44F4-A233-0102652324E3}" srcOrd="4" destOrd="0" presId="urn:microsoft.com/office/officeart/2005/8/layout/orgChart1"/>
    <dgm:cxn modelId="{9020DE77-A601-2448-896E-0704DDA5B711}" type="presParOf" srcId="{8B0E56AD-A1A7-41A5-8C7E-895E50E8F5A4}" destId="{DE42466B-F1D3-4D11-B538-62A0BA065CFE}" srcOrd="5" destOrd="0" presId="urn:microsoft.com/office/officeart/2005/8/layout/orgChart1"/>
    <dgm:cxn modelId="{E5CB9FA2-2889-E54A-8176-863E5D9F1C86}" type="presParOf" srcId="{DE42466B-F1D3-4D11-B538-62A0BA065CFE}" destId="{DA8EC16F-7FB2-4160-A9FF-EE93E3EF10E8}" srcOrd="0" destOrd="0" presId="urn:microsoft.com/office/officeart/2005/8/layout/orgChart1"/>
    <dgm:cxn modelId="{6E7DFCE7-1176-E74D-BF34-277E0A2A4472}" type="presParOf" srcId="{DA8EC16F-7FB2-4160-A9FF-EE93E3EF10E8}" destId="{F2E98314-07EA-4980-9FFF-332B536D1E17}" srcOrd="0" destOrd="0" presId="urn:microsoft.com/office/officeart/2005/8/layout/orgChart1"/>
    <dgm:cxn modelId="{B3C8C178-46F9-864A-A268-842C0F450AFD}" type="presParOf" srcId="{DA8EC16F-7FB2-4160-A9FF-EE93E3EF10E8}" destId="{14BDEE25-5AC3-4FCD-A15F-4240DC83922C}" srcOrd="1" destOrd="0" presId="urn:microsoft.com/office/officeart/2005/8/layout/orgChart1"/>
    <dgm:cxn modelId="{9C12A3DF-CEDF-2242-8D7E-FFA93AC9A57C}" type="presParOf" srcId="{DE42466B-F1D3-4D11-B538-62A0BA065CFE}" destId="{E8507EC7-BC0B-491C-88D2-8809D7B78460}" srcOrd="1" destOrd="0" presId="urn:microsoft.com/office/officeart/2005/8/layout/orgChart1"/>
    <dgm:cxn modelId="{B22E2F8E-25AE-AF44-8F07-A4A141054B37}" type="presParOf" srcId="{E8507EC7-BC0B-491C-88D2-8809D7B78460}" destId="{D7DC00E5-0624-4402-87B5-AE70047A20E9}" srcOrd="0" destOrd="0" presId="urn:microsoft.com/office/officeart/2005/8/layout/orgChart1"/>
    <dgm:cxn modelId="{3AD964C9-ED1B-134A-8C32-AB49B844B20B}" type="presParOf" srcId="{E8507EC7-BC0B-491C-88D2-8809D7B78460}" destId="{C86EA618-4212-4D4B-B657-2A2CA4CE1479}" srcOrd="1" destOrd="0" presId="urn:microsoft.com/office/officeart/2005/8/layout/orgChart1"/>
    <dgm:cxn modelId="{E0D898A7-79AC-FD44-8130-A6B259ABF93F}" type="presParOf" srcId="{C86EA618-4212-4D4B-B657-2A2CA4CE1479}" destId="{7E69E0A4-5D2E-4F2A-8BC1-68E2864D73C1}" srcOrd="0" destOrd="0" presId="urn:microsoft.com/office/officeart/2005/8/layout/orgChart1"/>
    <dgm:cxn modelId="{1DC0EC28-C409-A541-944B-66EF53D806C1}" type="presParOf" srcId="{7E69E0A4-5D2E-4F2A-8BC1-68E2864D73C1}" destId="{FE385745-3686-45FA-91FC-FD9197F401A7}" srcOrd="0" destOrd="0" presId="urn:microsoft.com/office/officeart/2005/8/layout/orgChart1"/>
    <dgm:cxn modelId="{51B9C3E7-A4AF-4B48-8DE7-E35E537A6EEB}" type="presParOf" srcId="{7E69E0A4-5D2E-4F2A-8BC1-68E2864D73C1}" destId="{FA3B5517-B6B6-4AF6-B41E-AA7CDAC1B46C}" srcOrd="1" destOrd="0" presId="urn:microsoft.com/office/officeart/2005/8/layout/orgChart1"/>
    <dgm:cxn modelId="{E2584DE4-424D-D84D-A3F5-5196B2FB0819}" type="presParOf" srcId="{C86EA618-4212-4D4B-B657-2A2CA4CE1479}" destId="{D3BB8E69-BE87-42AC-9F8D-DCF654B8D6C2}" srcOrd="1" destOrd="0" presId="urn:microsoft.com/office/officeart/2005/8/layout/orgChart1"/>
    <dgm:cxn modelId="{7964AA78-8079-8647-B776-E0ECCA8D54E2}" type="presParOf" srcId="{C86EA618-4212-4D4B-B657-2A2CA4CE1479}" destId="{519000C9-82F1-40D8-8D18-A31B6DF3971A}" srcOrd="2" destOrd="0" presId="urn:microsoft.com/office/officeart/2005/8/layout/orgChart1"/>
    <dgm:cxn modelId="{9C423F67-8F2A-6340-BF42-DB5F46B54F88}" type="presParOf" srcId="{E8507EC7-BC0B-491C-88D2-8809D7B78460}" destId="{8757AB30-D516-40E8-BD3E-AE7BC9EA8F8C}" srcOrd="2" destOrd="0" presId="urn:microsoft.com/office/officeart/2005/8/layout/orgChart1"/>
    <dgm:cxn modelId="{C26A9976-4E44-BF49-9F25-89E248B3396D}" type="presParOf" srcId="{E8507EC7-BC0B-491C-88D2-8809D7B78460}" destId="{4D417AD4-6C2B-48B1-8294-F6772D1DBE8A}" srcOrd="3" destOrd="0" presId="urn:microsoft.com/office/officeart/2005/8/layout/orgChart1"/>
    <dgm:cxn modelId="{F397EBF4-8613-E141-AFED-F3351F1D0625}" type="presParOf" srcId="{4D417AD4-6C2B-48B1-8294-F6772D1DBE8A}" destId="{F8A5C9B1-3BFE-4D4E-B913-0970116BA8A4}" srcOrd="0" destOrd="0" presId="urn:microsoft.com/office/officeart/2005/8/layout/orgChart1"/>
    <dgm:cxn modelId="{08A8C569-2B68-5540-B123-85009309F18B}" type="presParOf" srcId="{F8A5C9B1-3BFE-4D4E-B913-0970116BA8A4}" destId="{25E92610-2FD3-426C-AA0F-D294A8BE3771}" srcOrd="0" destOrd="0" presId="urn:microsoft.com/office/officeart/2005/8/layout/orgChart1"/>
    <dgm:cxn modelId="{56DB9EF0-49AA-5044-8B5F-5F756AB083BC}" type="presParOf" srcId="{F8A5C9B1-3BFE-4D4E-B913-0970116BA8A4}" destId="{E357CBCF-5826-4E4C-844F-FA04C3CDD56F}" srcOrd="1" destOrd="0" presId="urn:microsoft.com/office/officeart/2005/8/layout/orgChart1"/>
    <dgm:cxn modelId="{D90C7F6C-ACE1-8B4D-BFFF-E6DAAD319EFA}" type="presParOf" srcId="{4D417AD4-6C2B-48B1-8294-F6772D1DBE8A}" destId="{6187EBE3-97E7-4385-989A-461390F63AC6}" srcOrd="1" destOrd="0" presId="urn:microsoft.com/office/officeart/2005/8/layout/orgChart1"/>
    <dgm:cxn modelId="{A588CE5E-CEE5-0442-8BFD-FFDD66D843A0}" type="presParOf" srcId="{4D417AD4-6C2B-48B1-8294-F6772D1DBE8A}" destId="{DC35D90C-1BCE-4B8E-9C66-424A9C4EC27B}" srcOrd="2" destOrd="0" presId="urn:microsoft.com/office/officeart/2005/8/layout/orgChart1"/>
    <dgm:cxn modelId="{7106F831-FA89-3D41-B1B1-3982AACC6325}" type="presParOf" srcId="{E8507EC7-BC0B-491C-88D2-8809D7B78460}" destId="{D637A5BF-7C7D-498C-BA22-765E1FCD3B49}" srcOrd="4" destOrd="0" presId="urn:microsoft.com/office/officeart/2005/8/layout/orgChart1"/>
    <dgm:cxn modelId="{9B09DA44-6879-0A45-9484-24081A7B33AE}" type="presParOf" srcId="{E8507EC7-BC0B-491C-88D2-8809D7B78460}" destId="{5C858CA6-B72C-45C7-97D8-722D5EEF2937}" srcOrd="5" destOrd="0" presId="urn:microsoft.com/office/officeart/2005/8/layout/orgChart1"/>
    <dgm:cxn modelId="{6F6C4495-151F-3646-94B4-FAD707E0CF3D}" type="presParOf" srcId="{5C858CA6-B72C-45C7-97D8-722D5EEF2937}" destId="{FB442C50-61D4-42B0-8CC3-92EC545C24EF}" srcOrd="0" destOrd="0" presId="urn:microsoft.com/office/officeart/2005/8/layout/orgChart1"/>
    <dgm:cxn modelId="{A3FE62A0-7A61-2846-BDCE-E7AC0DE058E5}" type="presParOf" srcId="{FB442C50-61D4-42B0-8CC3-92EC545C24EF}" destId="{A54E8519-E8FF-4689-AA32-37B146B02B20}" srcOrd="0" destOrd="0" presId="urn:microsoft.com/office/officeart/2005/8/layout/orgChart1"/>
    <dgm:cxn modelId="{774DF758-49A5-254F-966E-229AC160020D}" type="presParOf" srcId="{FB442C50-61D4-42B0-8CC3-92EC545C24EF}" destId="{4BEE8FA5-DF5E-4CA2-9352-71758BA26D8D}" srcOrd="1" destOrd="0" presId="urn:microsoft.com/office/officeart/2005/8/layout/orgChart1"/>
    <dgm:cxn modelId="{05FC70E1-6100-1047-8F3A-D7E857870DFB}" type="presParOf" srcId="{5C858CA6-B72C-45C7-97D8-722D5EEF2937}" destId="{FD7C31C5-841E-4F94-97A9-632C06F8FCC7}" srcOrd="1" destOrd="0" presId="urn:microsoft.com/office/officeart/2005/8/layout/orgChart1"/>
    <dgm:cxn modelId="{BFF212A5-4B87-534F-AFAC-1E789317BAD6}" type="presParOf" srcId="{5C858CA6-B72C-45C7-97D8-722D5EEF2937}" destId="{0B33F70B-2CDE-4BD5-BFCD-9355CA2A4423}" srcOrd="2" destOrd="0" presId="urn:microsoft.com/office/officeart/2005/8/layout/orgChart1"/>
    <dgm:cxn modelId="{0D73C407-0657-A54D-9DA1-2EC6D84E71CD}" type="presParOf" srcId="{E8507EC7-BC0B-491C-88D2-8809D7B78460}" destId="{54418A26-1BA8-40F0-A736-46636929FC17}" srcOrd="6" destOrd="0" presId="urn:microsoft.com/office/officeart/2005/8/layout/orgChart1"/>
    <dgm:cxn modelId="{87DA72BE-3359-604F-8B11-69C1D2569C34}" type="presParOf" srcId="{E8507EC7-BC0B-491C-88D2-8809D7B78460}" destId="{0C9753EB-5AB9-409F-96EC-50CC15E01452}" srcOrd="7" destOrd="0" presId="urn:microsoft.com/office/officeart/2005/8/layout/orgChart1"/>
    <dgm:cxn modelId="{9AEC7DC2-BA6E-9E4F-AB4C-C5D65FEE48EA}" type="presParOf" srcId="{0C9753EB-5AB9-409F-96EC-50CC15E01452}" destId="{64B27292-C0F4-44B0-86AB-678947C73C7E}" srcOrd="0" destOrd="0" presId="urn:microsoft.com/office/officeart/2005/8/layout/orgChart1"/>
    <dgm:cxn modelId="{9AE86EC1-7335-8843-B484-D8DA77DCA791}" type="presParOf" srcId="{64B27292-C0F4-44B0-86AB-678947C73C7E}" destId="{F4F5F21E-25B3-4D5E-8C54-0931431272C8}" srcOrd="0" destOrd="0" presId="urn:microsoft.com/office/officeart/2005/8/layout/orgChart1"/>
    <dgm:cxn modelId="{B8AC9AC5-622E-2244-BF36-BCB21DF755E9}" type="presParOf" srcId="{64B27292-C0F4-44B0-86AB-678947C73C7E}" destId="{1704EEB5-C3E0-4D59-9806-A12311C0274D}" srcOrd="1" destOrd="0" presId="urn:microsoft.com/office/officeart/2005/8/layout/orgChart1"/>
    <dgm:cxn modelId="{E24EC82A-A328-BA41-BA4E-74EE5CF18096}" type="presParOf" srcId="{0C9753EB-5AB9-409F-96EC-50CC15E01452}" destId="{BE682C73-DD21-44E8-B85D-8EF01017E902}" srcOrd="1" destOrd="0" presId="urn:microsoft.com/office/officeart/2005/8/layout/orgChart1"/>
    <dgm:cxn modelId="{40BF50B7-5101-8B4C-8570-EFFFD6AD0E1D}" type="presParOf" srcId="{0C9753EB-5AB9-409F-96EC-50CC15E01452}" destId="{42FC48FA-2B22-414E-9E7B-CB408822B773}" srcOrd="2" destOrd="0" presId="urn:microsoft.com/office/officeart/2005/8/layout/orgChart1"/>
    <dgm:cxn modelId="{32F5FBAF-D3D2-B345-BAF4-E8CE49DD56C8}" type="presParOf" srcId="{DE42466B-F1D3-4D11-B538-62A0BA065CFE}" destId="{7085A773-1AFC-4450-91F8-00BD95C3FF6C}" srcOrd="2" destOrd="0" presId="urn:microsoft.com/office/officeart/2005/8/layout/orgChart1"/>
    <dgm:cxn modelId="{59FB913F-E364-4543-BACE-ACF25AAEFFCD}" type="presParOf" srcId="{E478B5E2-6414-43F1-BE1C-9FE943B1BD5B}" destId="{AE8ED6E4-42E8-4380-8A1A-3E8F1E00CA9A}"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18A26-1BA8-40F0-A736-46636929FC17}">
      <dsp:nvSpPr>
        <dsp:cNvPr id="0" name=""/>
        <dsp:cNvSpPr/>
      </dsp:nvSpPr>
      <dsp:spPr>
        <a:xfrm>
          <a:off x="7233441" y="1711455"/>
          <a:ext cx="454255" cy="2836246"/>
        </a:xfrm>
        <a:custGeom>
          <a:avLst/>
          <a:gdLst/>
          <a:ahLst/>
          <a:cxnLst/>
          <a:rect l="0" t="0" r="0" b="0"/>
          <a:pathLst>
            <a:path>
              <a:moveTo>
                <a:pt x="0" y="0"/>
              </a:moveTo>
              <a:lnTo>
                <a:pt x="0" y="2569241"/>
              </a:lnTo>
              <a:lnTo>
                <a:pt x="411231" y="2569241"/>
              </a:lnTo>
            </a:path>
          </a:pathLst>
        </a:custGeom>
        <a:noFill/>
        <a:ln w="25400" cap="flat" cmpd="sng" algn="ctr">
          <a:solidFill>
            <a:srgbClr val="F7964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637A5BF-7C7D-498C-BA22-765E1FCD3B49}">
      <dsp:nvSpPr>
        <dsp:cNvPr id="0" name=""/>
        <dsp:cNvSpPr/>
      </dsp:nvSpPr>
      <dsp:spPr>
        <a:xfrm>
          <a:off x="7233441" y="1711455"/>
          <a:ext cx="439575" cy="2086300"/>
        </a:xfrm>
        <a:custGeom>
          <a:avLst/>
          <a:gdLst/>
          <a:ahLst/>
          <a:cxnLst/>
          <a:rect l="0" t="0" r="0" b="0"/>
          <a:pathLst>
            <a:path>
              <a:moveTo>
                <a:pt x="0" y="0"/>
              </a:moveTo>
              <a:lnTo>
                <a:pt x="0" y="1888699"/>
              </a:lnTo>
              <a:lnTo>
                <a:pt x="397941" y="1888699"/>
              </a:lnTo>
            </a:path>
          </a:pathLst>
        </a:custGeom>
        <a:noFill/>
        <a:ln w="25400" cap="flat" cmpd="sng" algn="ctr">
          <a:solidFill>
            <a:srgbClr val="F7964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757AB30-D516-40E8-BD3E-AE7BC9EA8F8C}">
      <dsp:nvSpPr>
        <dsp:cNvPr id="0" name=""/>
        <dsp:cNvSpPr/>
      </dsp:nvSpPr>
      <dsp:spPr>
        <a:xfrm>
          <a:off x="7233441" y="1711455"/>
          <a:ext cx="426474" cy="1326719"/>
        </a:xfrm>
        <a:custGeom>
          <a:avLst/>
          <a:gdLst/>
          <a:ahLst/>
          <a:cxnLst/>
          <a:rect l="0" t="0" r="0" b="0"/>
          <a:pathLst>
            <a:path>
              <a:moveTo>
                <a:pt x="0" y="0"/>
              </a:moveTo>
              <a:lnTo>
                <a:pt x="0" y="1201060"/>
              </a:lnTo>
              <a:lnTo>
                <a:pt x="386081" y="1201060"/>
              </a:lnTo>
            </a:path>
          </a:pathLst>
        </a:custGeom>
        <a:noFill/>
        <a:ln w="25400" cap="flat" cmpd="sng" algn="ctr">
          <a:solidFill>
            <a:srgbClr val="F7964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7DC00E5-0624-4402-87B5-AE70047A20E9}">
      <dsp:nvSpPr>
        <dsp:cNvPr id="0" name=""/>
        <dsp:cNvSpPr/>
      </dsp:nvSpPr>
      <dsp:spPr>
        <a:xfrm>
          <a:off x="7233441" y="1711455"/>
          <a:ext cx="398239" cy="496296"/>
        </a:xfrm>
        <a:custGeom>
          <a:avLst/>
          <a:gdLst/>
          <a:ahLst/>
          <a:cxnLst/>
          <a:rect l="0" t="0" r="0" b="0"/>
          <a:pathLst>
            <a:path>
              <a:moveTo>
                <a:pt x="0" y="0"/>
              </a:moveTo>
              <a:lnTo>
                <a:pt x="0" y="449290"/>
              </a:lnTo>
              <a:lnTo>
                <a:pt x="360521" y="449290"/>
              </a:lnTo>
            </a:path>
          </a:pathLst>
        </a:custGeom>
        <a:noFill/>
        <a:ln w="25400" cap="flat" cmpd="sng" algn="ctr">
          <a:solidFill>
            <a:srgbClr val="F7964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AFD2933-B2C6-44F4-A233-0102652324E3}">
      <dsp:nvSpPr>
        <dsp:cNvPr id="0" name=""/>
        <dsp:cNvSpPr/>
      </dsp:nvSpPr>
      <dsp:spPr>
        <a:xfrm>
          <a:off x="5411230" y="731506"/>
          <a:ext cx="2716300" cy="221402"/>
        </a:xfrm>
        <a:custGeom>
          <a:avLst/>
          <a:gdLst/>
          <a:ahLst/>
          <a:cxnLst/>
          <a:rect l="0" t="0" r="0" b="0"/>
          <a:pathLst>
            <a:path>
              <a:moveTo>
                <a:pt x="0" y="0"/>
              </a:moveTo>
              <a:lnTo>
                <a:pt x="0" y="108215"/>
              </a:lnTo>
              <a:lnTo>
                <a:pt x="2459030" y="108215"/>
              </a:lnTo>
              <a:lnTo>
                <a:pt x="2459030" y="202058"/>
              </a:lnTo>
            </a:path>
          </a:pathLst>
        </a:custGeom>
        <a:noFill/>
        <a:ln w="25400" cap="flat" cmpd="sng" algn="ctr">
          <a:solidFill>
            <a:srgbClr val="4BACC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2F8282C-793E-4F0F-8E11-B63728FF1483}">
      <dsp:nvSpPr>
        <dsp:cNvPr id="0" name=""/>
        <dsp:cNvSpPr/>
      </dsp:nvSpPr>
      <dsp:spPr>
        <a:xfrm>
          <a:off x="4525325" y="1723657"/>
          <a:ext cx="484413" cy="1313670"/>
        </a:xfrm>
        <a:custGeom>
          <a:avLst/>
          <a:gdLst/>
          <a:ahLst/>
          <a:cxnLst/>
          <a:rect l="0" t="0" r="0" b="0"/>
          <a:pathLst>
            <a:path>
              <a:moveTo>
                <a:pt x="0" y="0"/>
              </a:moveTo>
              <a:lnTo>
                <a:pt x="0" y="1189247"/>
              </a:lnTo>
              <a:lnTo>
                <a:pt x="438533" y="1189247"/>
              </a:lnTo>
            </a:path>
          </a:pathLst>
        </a:custGeom>
        <a:noFill/>
        <a:ln w="25400" cap="flat" cmpd="sng" algn="ctr">
          <a:solidFill>
            <a:srgbClr val="F7964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7279680-C8D3-46F6-BB4E-D04533CB789E}">
      <dsp:nvSpPr>
        <dsp:cNvPr id="0" name=""/>
        <dsp:cNvSpPr/>
      </dsp:nvSpPr>
      <dsp:spPr>
        <a:xfrm>
          <a:off x="4525325" y="1723657"/>
          <a:ext cx="484413" cy="501854"/>
        </a:xfrm>
        <a:custGeom>
          <a:avLst/>
          <a:gdLst/>
          <a:ahLst/>
          <a:cxnLst/>
          <a:rect l="0" t="0" r="0" b="0"/>
          <a:pathLst>
            <a:path>
              <a:moveTo>
                <a:pt x="0" y="0"/>
              </a:moveTo>
              <a:lnTo>
                <a:pt x="0" y="454321"/>
              </a:lnTo>
              <a:lnTo>
                <a:pt x="438533" y="454321"/>
              </a:lnTo>
            </a:path>
          </a:pathLst>
        </a:custGeom>
        <a:noFill/>
        <a:ln w="25400" cap="flat" cmpd="sng" algn="ctr">
          <a:solidFill>
            <a:srgbClr val="F7964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CA4116E-53F8-4D03-8787-51C285D733CF}">
      <dsp:nvSpPr>
        <dsp:cNvPr id="0" name=""/>
        <dsp:cNvSpPr/>
      </dsp:nvSpPr>
      <dsp:spPr>
        <a:xfrm>
          <a:off x="5337857" y="731506"/>
          <a:ext cx="91440" cy="221199"/>
        </a:xfrm>
        <a:custGeom>
          <a:avLst/>
          <a:gdLst/>
          <a:ahLst/>
          <a:cxnLst/>
          <a:rect l="0" t="0" r="0" b="0"/>
          <a:pathLst>
            <a:path>
              <a:moveTo>
                <a:pt x="70753" y="0"/>
              </a:moveTo>
              <a:lnTo>
                <a:pt x="70753" y="108032"/>
              </a:lnTo>
              <a:lnTo>
                <a:pt x="45720" y="108032"/>
              </a:lnTo>
              <a:lnTo>
                <a:pt x="45720" y="201875"/>
              </a:lnTo>
            </a:path>
          </a:pathLst>
        </a:custGeom>
        <a:noFill/>
        <a:ln w="25400" cap="flat" cmpd="sng" algn="ctr">
          <a:solidFill>
            <a:srgbClr val="4BACC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24F78C-CDFE-4A5A-9BC4-86FB98C3D117}">
      <dsp:nvSpPr>
        <dsp:cNvPr id="0" name=""/>
        <dsp:cNvSpPr/>
      </dsp:nvSpPr>
      <dsp:spPr>
        <a:xfrm>
          <a:off x="1788501" y="1740001"/>
          <a:ext cx="432184" cy="2126912"/>
        </a:xfrm>
        <a:custGeom>
          <a:avLst/>
          <a:gdLst/>
          <a:ahLst/>
          <a:cxnLst/>
          <a:rect l="0" t="0" r="0" b="0"/>
          <a:pathLst>
            <a:path>
              <a:moveTo>
                <a:pt x="0" y="0"/>
              </a:moveTo>
              <a:lnTo>
                <a:pt x="0" y="1925465"/>
              </a:lnTo>
              <a:lnTo>
                <a:pt x="391250" y="1925465"/>
              </a:lnTo>
            </a:path>
          </a:pathLst>
        </a:custGeom>
        <a:noFill/>
        <a:ln w="25400" cap="flat" cmpd="sng" algn="ctr">
          <a:solidFill>
            <a:srgbClr val="F7964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73C7771-E07B-41EA-A682-09E4AFDE8FDC}">
      <dsp:nvSpPr>
        <dsp:cNvPr id="0" name=""/>
        <dsp:cNvSpPr/>
      </dsp:nvSpPr>
      <dsp:spPr>
        <a:xfrm>
          <a:off x="1788501" y="1740001"/>
          <a:ext cx="438087" cy="1313837"/>
        </a:xfrm>
        <a:custGeom>
          <a:avLst/>
          <a:gdLst/>
          <a:ahLst/>
          <a:cxnLst/>
          <a:rect l="0" t="0" r="0" b="0"/>
          <a:pathLst>
            <a:path>
              <a:moveTo>
                <a:pt x="0" y="0"/>
              </a:moveTo>
              <a:lnTo>
                <a:pt x="0" y="1189399"/>
              </a:lnTo>
              <a:lnTo>
                <a:pt x="396594" y="1189399"/>
              </a:lnTo>
            </a:path>
          </a:pathLst>
        </a:custGeom>
        <a:noFill/>
        <a:ln w="25400" cap="flat" cmpd="sng" algn="ctr">
          <a:solidFill>
            <a:srgbClr val="F7964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6CFD8E5-556A-48FC-A5F6-BE0810BFA8D4}">
      <dsp:nvSpPr>
        <dsp:cNvPr id="0" name=""/>
        <dsp:cNvSpPr/>
      </dsp:nvSpPr>
      <dsp:spPr>
        <a:xfrm>
          <a:off x="1788501" y="1740001"/>
          <a:ext cx="415361" cy="499783"/>
        </a:xfrm>
        <a:custGeom>
          <a:avLst/>
          <a:gdLst/>
          <a:ahLst/>
          <a:cxnLst/>
          <a:rect l="0" t="0" r="0" b="0"/>
          <a:pathLst>
            <a:path>
              <a:moveTo>
                <a:pt x="0" y="0"/>
              </a:moveTo>
              <a:lnTo>
                <a:pt x="0" y="452447"/>
              </a:lnTo>
              <a:lnTo>
                <a:pt x="376021" y="452447"/>
              </a:lnTo>
            </a:path>
          </a:pathLst>
        </a:custGeom>
        <a:noFill/>
        <a:ln w="25400" cap="flat" cmpd="sng" algn="ctr">
          <a:solidFill>
            <a:srgbClr val="F7964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7E5D687-C7E8-4374-B105-686373C53EEB}">
      <dsp:nvSpPr>
        <dsp:cNvPr id="0" name=""/>
        <dsp:cNvSpPr/>
      </dsp:nvSpPr>
      <dsp:spPr>
        <a:xfrm>
          <a:off x="2649743" y="731506"/>
          <a:ext cx="2761486" cy="221199"/>
        </a:xfrm>
        <a:custGeom>
          <a:avLst/>
          <a:gdLst/>
          <a:ahLst/>
          <a:cxnLst/>
          <a:rect l="0" t="0" r="0" b="0"/>
          <a:pathLst>
            <a:path>
              <a:moveTo>
                <a:pt x="2499936" y="0"/>
              </a:moveTo>
              <a:lnTo>
                <a:pt x="2499936" y="108032"/>
              </a:lnTo>
              <a:lnTo>
                <a:pt x="0" y="108032"/>
              </a:lnTo>
              <a:lnTo>
                <a:pt x="0" y="201875"/>
              </a:lnTo>
            </a:path>
          </a:pathLst>
        </a:custGeom>
        <a:noFill/>
        <a:ln w="25400" cap="flat" cmpd="sng" algn="ctr">
          <a:solidFill>
            <a:srgbClr val="4BACC6">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91D16DE-24AB-446B-AC80-58A92CF8CA25}">
      <dsp:nvSpPr>
        <dsp:cNvPr id="0" name=""/>
        <dsp:cNvSpPr/>
      </dsp:nvSpPr>
      <dsp:spPr>
        <a:xfrm>
          <a:off x="1386365" y="0"/>
          <a:ext cx="8049728" cy="731506"/>
        </a:xfrm>
        <a:prstGeom prst="rect">
          <a:avLst/>
        </a:prstGeom>
        <a:solidFill>
          <a:srgbClr val="FF5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ysClr val="window" lastClr="FFFFFF"/>
              </a:solidFill>
              <a:latin typeface="+mn-lt"/>
              <a:ea typeface="+mn-ea"/>
              <a:cs typeface="+mn-cs"/>
            </a:rPr>
            <a:t>Dreams and goals</a:t>
          </a:r>
        </a:p>
      </dsp:txBody>
      <dsp:txXfrm>
        <a:off x="1386365" y="0"/>
        <a:ext cx="8049728" cy="731506"/>
      </dsp:txXfrm>
    </dsp:sp>
    <dsp:sp modelId="{61FE2667-AC66-4B37-972F-AEC9797CFC5C}">
      <dsp:nvSpPr>
        <dsp:cNvPr id="0" name=""/>
        <dsp:cNvSpPr/>
      </dsp:nvSpPr>
      <dsp:spPr>
        <a:xfrm>
          <a:off x="1573191" y="952706"/>
          <a:ext cx="2153104" cy="787295"/>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mn-lt"/>
              <a:ea typeface="+mn-ea"/>
              <a:cs typeface="+mn-cs"/>
            </a:rPr>
            <a:t>Dreams/goals 1</a:t>
          </a:r>
        </a:p>
      </dsp:txBody>
      <dsp:txXfrm>
        <a:off x="1573191" y="952706"/>
        <a:ext cx="2153104" cy="787295"/>
      </dsp:txXfrm>
    </dsp:sp>
    <dsp:sp modelId="{0ADE6BFA-419A-4D08-9A4C-6FCCB95210E1}">
      <dsp:nvSpPr>
        <dsp:cNvPr id="0" name=""/>
        <dsp:cNvSpPr/>
      </dsp:nvSpPr>
      <dsp:spPr>
        <a:xfrm>
          <a:off x="2203863" y="1935376"/>
          <a:ext cx="1096232" cy="608816"/>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mn-lt"/>
              <a:ea typeface="+mn-ea"/>
              <a:cs typeface="+mn-cs"/>
            </a:rPr>
            <a:t>Step 1</a:t>
          </a:r>
        </a:p>
      </dsp:txBody>
      <dsp:txXfrm>
        <a:off x="2203863" y="1935376"/>
        <a:ext cx="1096232" cy="608816"/>
      </dsp:txXfrm>
    </dsp:sp>
    <dsp:sp modelId="{C574ECB7-2E5F-4DDA-BC3E-6B2736148949}">
      <dsp:nvSpPr>
        <dsp:cNvPr id="0" name=""/>
        <dsp:cNvSpPr/>
      </dsp:nvSpPr>
      <dsp:spPr>
        <a:xfrm>
          <a:off x="2226589" y="2751514"/>
          <a:ext cx="1050345" cy="604650"/>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mn-lt"/>
              <a:ea typeface="+mn-ea"/>
              <a:cs typeface="+mn-cs"/>
            </a:rPr>
            <a:t>Step 2</a:t>
          </a:r>
        </a:p>
      </dsp:txBody>
      <dsp:txXfrm>
        <a:off x="2226589" y="2751514"/>
        <a:ext cx="1050345" cy="604650"/>
      </dsp:txXfrm>
    </dsp:sp>
    <dsp:sp modelId="{50A092E1-77DF-477F-A9A4-BFEEDCE969BB}">
      <dsp:nvSpPr>
        <dsp:cNvPr id="0" name=""/>
        <dsp:cNvSpPr/>
      </dsp:nvSpPr>
      <dsp:spPr>
        <a:xfrm>
          <a:off x="2220686" y="3563485"/>
          <a:ext cx="1025941" cy="606857"/>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mn-lt"/>
              <a:ea typeface="+mn-ea"/>
              <a:cs typeface="+mn-cs"/>
            </a:rPr>
            <a:t>Step 3</a:t>
          </a:r>
        </a:p>
      </dsp:txBody>
      <dsp:txXfrm>
        <a:off x="2220686" y="3563485"/>
        <a:ext cx="1025941" cy="606857"/>
      </dsp:txXfrm>
    </dsp:sp>
    <dsp:sp modelId="{8A17E117-FD45-4042-A54D-54D4CAC98779}">
      <dsp:nvSpPr>
        <dsp:cNvPr id="0" name=""/>
        <dsp:cNvSpPr/>
      </dsp:nvSpPr>
      <dsp:spPr>
        <a:xfrm>
          <a:off x="4310762" y="952706"/>
          <a:ext cx="2145630" cy="770951"/>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mn-lt"/>
              <a:ea typeface="+mn-ea"/>
              <a:cs typeface="+mn-cs"/>
            </a:rPr>
            <a:t>Dreams/goals 2</a:t>
          </a:r>
        </a:p>
      </dsp:txBody>
      <dsp:txXfrm>
        <a:off x="4310762" y="952706"/>
        <a:ext cx="2145630" cy="770951"/>
      </dsp:txXfrm>
    </dsp:sp>
    <dsp:sp modelId="{47A3763E-DBBF-47E0-9575-DF1D2734B243}">
      <dsp:nvSpPr>
        <dsp:cNvPr id="0" name=""/>
        <dsp:cNvSpPr/>
      </dsp:nvSpPr>
      <dsp:spPr>
        <a:xfrm>
          <a:off x="5009738" y="1919032"/>
          <a:ext cx="1127725" cy="612958"/>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ysClr val="window" lastClr="FFFFFF"/>
              </a:solidFill>
              <a:latin typeface="+mn-lt"/>
              <a:ea typeface="+mn-ea"/>
              <a:cs typeface="+mn-cs"/>
            </a:rPr>
            <a:t>Step 1</a:t>
          </a:r>
        </a:p>
      </dsp:txBody>
      <dsp:txXfrm>
        <a:off x="5009738" y="1919032"/>
        <a:ext cx="1127725" cy="612958"/>
      </dsp:txXfrm>
    </dsp:sp>
    <dsp:sp modelId="{D93D6B00-0C71-4834-ACAF-CFF1EE7CAD9E}">
      <dsp:nvSpPr>
        <dsp:cNvPr id="0" name=""/>
        <dsp:cNvSpPr/>
      </dsp:nvSpPr>
      <dsp:spPr>
        <a:xfrm>
          <a:off x="5009738" y="2739311"/>
          <a:ext cx="1096252" cy="596032"/>
        </a:xfrm>
        <a:prstGeom prst="rect">
          <a:avLst/>
        </a:prstGeom>
        <a:solidFill>
          <a:srgbClr val="F79646">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ysClr val="window" lastClr="FFFFFF"/>
              </a:solidFill>
              <a:latin typeface="+mn-lt"/>
              <a:ea typeface="+mn-ea"/>
              <a:cs typeface="+mn-cs"/>
            </a:rPr>
            <a:t>Step 2</a:t>
          </a:r>
        </a:p>
      </dsp:txBody>
      <dsp:txXfrm>
        <a:off x="5009738" y="2739311"/>
        <a:ext cx="1096252" cy="596032"/>
      </dsp:txXfrm>
    </dsp:sp>
    <dsp:sp modelId="{F2E98314-07EA-4980-9FFF-332B536D1E17}">
      <dsp:nvSpPr>
        <dsp:cNvPr id="0" name=""/>
        <dsp:cNvSpPr/>
      </dsp:nvSpPr>
      <dsp:spPr>
        <a:xfrm>
          <a:off x="7009919" y="952908"/>
          <a:ext cx="2235222" cy="758546"/>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mn-lt"/>
              <a:ea typeface="+mn-ea"/>
              <a:cs typeface="+mn-cs"/>
            </a:rPr>
            <a:t>Dreams/goals 3</a:t>
          </a:r>
        </a:p>
      </dsp:txBody>
      <dsp:txXfrm>
        <a:off x="7009919" y="952908"/>
        <a:ext cx="2235222" cy="758546"/>
      </dsp:txXfrm>
    </dsp:sp>
    <dsp:sp modelId="{FE385745-3686-45FA-91FC-FD9197F401A7}">
      <dsp:nvSpPr>
        <dsp:cNvPr id="0" name=""/>
        <dsp:cNvSpPr/>
      </dsp:nvSpPr>
      <dsp:spPr>
        <a:xfrm>
          <a:off x="7631681" y="1894277"/>
          <a:ext cx="1155546" cy="626947"/>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mn-lt"/>
              <a:ea typeface="+mn-ea"/>
              <a:cs typeface="+mn-cs"/>
            </a:rPr>
            <a:t>Step 1</a:t>
          </a:r>
        </a:p>
      </dsp:txBody>
      <dsp:txXfrm>
        <a:off x="7631681" y="1894277"/>
        <a:ext cx="1155546" cy="626947"/>
      </dsp:txXfrm>
    </dsp:sp>
    <dsp:sp modelId="{25E92610-2FD3-426C-AA0F-D294A8BE3771}">
      <dsp:nvSpPr>
        <dsp:cNvPr id="0" name=""/>
        <dsp:cNvSpPr/>
      </dsp:nvSpPr>
      <dsp:spPr>
        <a:xfrm>
          <a:off x="7659916" y="2756104"/>
          <a:ext cx="1139375" cy="564139"/>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mn-lt"/>
              <a:ea typeface="+mn-ea"/>
              <a:cs typeface="+mn-cs"/>
            </a:rPr>
            <a:t>Step 2</a:t>
          </a:r>
        </a:p>
      </dsp:txBody>
      <dsp:txXfrm>
        <a:off x="7659916" y="2756104"/>
        <a:ext cx="1139375" cy="564139"/>
      </dsp:txXfrm>
    </dsp:sp>
    <dsp:sp modelId="{A54E8519-E8FF-4689-AA32-37B146B02B20}">
      <dsp:nvSpPr>
        <dsp:cNvPr id="0" name=""/>
        <dsp:cNvSpPr/>
      </dsp:nvSpPr>
      <dsp:spPr>
        <a:xfrm>
          <a:off x="7673017" y="3512356"/>
          <a:ext cx="1155082" cy="570798"/>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mn-lt"/>
              <a:ea typeface="+mn-ea"/>
              <a:cs typeface="+mn-cs"/>
            </a:rPr>
            <a:t>Step 3</a:t>
          </a:r>
        </a:p>
      </dsp:txBody>
      <dsp:txXfrm>
        <a:off x="7673017" y="3512356"/>
        <a:ext cx="1155082" cy="570798"/>
      </dsp:txXfrm>
    </dsp:sp>
    <dsp:sp modelId="{F4F5F21E-25B3-4D5E-8C54-0931431272C8}">
      <dsp:nvSpPr>
        <dsp:cNvPr id="0" name=""/>
        <dsp:cNvSpPr/>
      </dsp:nvSpPr>
      <dsp:spPr>
        <a:xfrm>
          <a:off x="7687697" y="4292408"/>
          <a:ext cx="1165517" cy="510586"/>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ysClr val="window" lastClr="FFFFFF"/>
              </a:solidFill>
              <a:latin typeface="+mn-lt"/>
              <a:ea typeface="+mn-ea"/>
              <a:cs typeface="+mn-cs"/>
            </a:rPr>
            <a:t>Step 4</a:t>
          </a:r>
        </a:p>
      </dsp:txBody>
      <dsp:txXfrm>
        <a:off x="7687697" y="4292408"/>
        <a:ext cx="1165517" cy="5105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2E06DAD-8E62-4E49-A8E7-79076E2DE2F0}" type="datetimeFigureOut">
              <a:rPr lang="en-CH" smtClean="0"/>
              <a:t>11/04/2019</a:t>
            </a:fld>
            <a:endParaRPr lang="en-CH"/>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6E7D0B4-629D-4358-AF77-399C1BE3CD59}" type="slidenum">
              <a:rPr lang="en-CH" smtClean="0"/>
              <a:t>‹#›</a:t>
            </a:fld>
            <a:endParaRPr lang="en-CH"/>
          </a:p>
        </p:txBody>
      </p:sp>
    </p:spTree>
    <p:extLst>
      <p:ext uri="{BB962C8B-B14F-4D97-AF65-F5344CB8AC3E}">
        <p14:creationId xmlns:p14="http://schemas.microsoft.com/office/powerpoint/2010/main" val="226586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3" Type="http://schemas.openxmlformats.org/officeDocument/2006/relationships/hyperlink" Target="#_ENREF_36"/><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18.xml"/><Relationship Id="rId1" Type="http://schemas.openxmlformats.org/officeDocument/2006/relationships/notesMaster" Target="../notesMasters/notesMaster1.xml"/><Relationship Id="rId4" Type="http://schemas.openxmlformats.org/officeDocument/2006/relationships/image" Target="../media/image10.png"/></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nes.scot.nhs.uk/media/351385/10_essential_shared_capabilities_2011.pdf" TargetMode="Externa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ted.com/talks/eleanor_longden_the_voices_in_my_head?language=en" TargetMode="Externa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134.xml"/><Relationship Id="rId1" Type="http://schemas.openxmlformats.org/officeDocument/2006/relationships/notesMaster" Target="../notesMasters/notesMaster1.xml"/><Relationship Id="rId5" Type="http://schemas.openxmlformats.org/officeDocument/2006/relationships/hyperlink" Target="#_ENREF_39"/><Relationship Id="rId4" Type="http://schemas.openxmlformats.org/officeDocument/2006/relationships/hyperlink" Target="#_ENREF_38"/></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_ENREF_6"/></Relationships>
</file>

<file path=ppt/notesSlides/_rels/notesSlide140.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44.xml"/><Relationship Id="rId1" Type="http://schemas.openxmlformats.org/officeDocument/2006/relationships/notesMaster" Target="../notesMasters/notesMaster1.xml"/><Relationship Id="rId4" Type="http://schemas.openxmlformats.org/officeDocument/2006/relationships/hyperlink" Target="#_ENREF_39"/></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150.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3" Type="http://schemas.openxmlformats.org/officeDocument/2006/relationships/hyperlink" Target="#_ENREF_40"/><Relationship Id="rId2" Type="http://schemas.openxmlformats.org/officeDocument/2006/relationships/slide" Target="../slides/slide152.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55.xml"/><Relationship Id="rId1" Type="http://schemas.openxmlformats.org/officeDocument/2006/relationships/notesMaster" Target="../notesMasters/notesMaster1.xml"/><Relationship Id="rId4" Type="http://schemas.openxmlformats.org/officeDocument/2006/relationships/hyperlink" Target="#_ENREF_39"/></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161.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3" Type="http://schemas.openxmlformats.org/officeDocument/2006/relationships/hyperlink" Target="#_ENREF_41"/><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3" Type="http://schemas.openxmlformats.org/officeDocument/2006/relationships/hyperlink" Target="#_ENREF_41"/><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3" Type="http://schemas.openxmlformats.org/officeDocument/2006/relationships/hyperlink" Target="#_ENREF_41"/><Relationship Id="rId2" Type="http://schemas.openxmlformats.org/officeDocument/2006/relationships/slide" Target="../slides/slide167.xml"/><Relationship Id="rId1" Type="http://schemas.openxmlformats.org/officeDocument/2006/relationships/notesMaster" Target="../notesMasters/notesMaster1.xml"/><Relationship Id="rId4" Type="http://schemas.openxmlformats.org/officeDocument/2006/relationships/image" Target="../media/image11.png"/></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173.xml"/><Relationship Id="rId1" Type="http://schemas.openxmlformats.org/officeDocument/2006/relationships/notesMaster" Target="../notesMasters/notesMaster1.xml"/><Relationship Id="rId4" Type="http://schemas.openxmlformats.org/officeDocument/2006/relationships/hyperlink" Target="http://www.mhe-sme.org/" TargetMode="Externa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_ENREF_9"/><Relationship Id="rId4" Type="http://schemas.openxmlformats.org/officeDocument/2006/relationships/hyperlink" Target="#_ENREF_8"/></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_ENREF_9"/></Relationships>
</file>

<file path=ppt/notesSlides/_rels/notesSlide26.xml.rels><?xml version="1.0" encoding="UTF-8" standalone="yes"?>
<Relationships xmlns="http://schemas.openxmlformats.org/package/2006/relationships"><Relationship Id="rId8" Type="http://schemas.openxmlformats.org/officeDocument/2006/relationships/hyperlink" Target="#_ENREF_15"/><Relationship Id="rId13" Type="http://schemas.openxmlformats.org/officeDocument/2006/relationships/hyperlink" Target="#_ENREF_20"/><Relationship Id="rId3" Type="http://schemas.openxmlformats.org/officeDocument/2006/relationships/hyperlink" Target="#_ENREF_11"/><Relationship Id="rId7" Type="http://schemas.openxmlformats.org/officeDocument/2006/relationships/hyperlink" Target="#_ENREF_14"/><Relationship Id="rId12" Type="http://schemas.openxmlformats.org/officeDocument/2006/relationships/hyperlink" Target="#_ENREF_19"/><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_ENREF_13"/><Relationship Id="rId11" Type="http://schemas.openxmlformats.org/officeDocument/2006/relationships/hyperlink" Target="#_ENREF_18"/><Relationship Id="rId5" Type="http://schemas.openxmlformats.org/officeDocument/2006/relationships/hyperlink" Target="#_ENREF_7"/><Relationship Id="rId10" Type="http://schemas.openxmlformats.org/officeDocument/2006/relationships/hyperlink" Target="#_ENREF_17"/><Relationship Id="rId4" Type="http://schemas.openxmlformats.org/officeDocument/2006/relationships/hyperlink" Target="#_ENREF_12"/><Relationship Id="rId9" Type="http://schemas.openxmlformats.org/officeDocument/2006/relationships/hyperlink" Target="#_ENREF_16"/><Relationship Id="rId14" Type="http://schemas.openxmlformats.org/officeDocument/2006/relationships/hyperlink" Target="#_ENREF_21"/></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image" Target="../media/image8.emf"/></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_ENREF_29"/></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_ENREF_30"/><Relationship Id="rId4" Type="http://schemas.openxmlformats.org/officeDocument/2006/relationships/hyperlink" Target="#_ENREF_6"/></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_ENREF_35"/></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7D0B4-629D-4358-AF77-399C1BE3CD59}" type="slidenum">
              <a:rPr lang="en-CH" smtClean="0"/>
              <a:t>1</a:t>
            </a:fld>
            <a:endParaRPr lang="en-CH"/>
          </a:p>
        </p:txBody>
      </p:sp>
    </p:spTree>
    <p:extLst>
      <p:ext uri="{BB962C8B-B14F-4D97-AF65-F5344CB8AC3E}">
        <p14:creationId xmlns:p14="http://schemas.microsoft.com/office/powerpoint/2010/main" val="827141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063" y="388938"/>
            <a:ext cx="5961062" cy="3354387"/>
          </a:xfrm>
        </p:spPr>
      </p:sp>
      <p:sp>
        <p:nvSpPr>
          <p:cNvPr id="3" name="Notes Placeholder 2"/>
          <p:cNvSpPr>
            <a:spLocks noGrp="1"/>
          </p:cNvSpPr>
          <p:nvPr>
            <p:ph type="body" idx="1"/>
          </p:nvPr>
        </p:nvSpPr>
        <p:spPr>
          <a:xfrm>
            <a:off x="328135" y="3976370"/>
            <a:ext cx="6234552" cy="4718945"/>
          </a:xfrm>
        </p:spPr>
        <p:txBody>
          <a:bodyPr/>
          <a:lstStyle/>
          <a:p>
            <a:r>
              <a:rPr lang="en-US" dirty="0">
                <a:solidFill>
                  <a:schemeClr val="accent1"/>
                </a:solidFill>
                <a:latin typeface="Calibri" panose="020F0502020204030204" pitchFamily="34" charset="0"/>
                <a:ea typeface="MS Mincho" panose="02020609040205080304" pitchFamily="49" charset="-128"/>
                <a:cs typeface="Arial" panose="020B0604020202020204" pitchFamily="34" charset="0"/>
              </a:rPr>
              <a:t>After the discussion in exercise 1.1, show these examples of traditional/clinical versus recovery approach (slide above) to the participants and discuss the similarities and differences in their answers </a:t>
            </a:r>
          </a:p>
          <a:p>
            <a:endParaRPr lang="en-CH" dirty="0">
              <a:solidFill>
                <a:schemeClr val="accent1"/>
              </a:solidFill>
            </a:endParaRPr>
          </a:p>
        </p:txBody>
      </p:sp>
      <p:sp>
        <p:nvSpPr>
          <p:cNvPr id="4" name="Slide Number Placeholder 3"/>
          <p:cNvSpPr>
            <a:spLocks noGrp="1"/>
          </p:cNvSpPr>
          <p:nvPr>
            <p:ph type="sldNum" sz="quarter" idx="5"/>
          </p:nvPr>
        </p:nvSpPr>
        <p:spPr/>
        <p:txBody>
          <a:bodyPr/>
          <a:lstStyle/>
          <a:p>
            <a:fld id="{C6E7D0B4-629D-4358-AF77-399C1BE3CD59}" type="slidenum">
              <a:rPr lang="en-CH" smtClean="0"/>
              <a:t>10</a:t>
            </a:fld>
            <a:endParaRPr lang="en-CH"/>
          </a:p>
        </p:txBody>
      </p:sp>
    </p:spTree>
    <p:extLst>
      <p:ext uri="{BB962C8B-B14F-4D97-AF65-F5344CB8AC3E}">
        <p14:creationId xmlns:p14="http://schemas.microsoft.com/office/powerpoint/2010/main" val="15489623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Families and care partners: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may fear that their relative might experience distress if they undertake new and challenging activities or tasks.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may fear that what they consider as a failure on the part of their relative will bring shame on the family and harm to their relative.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100</a:t>
            </a:fld>
            <a:endParaRPr lang="en-CH"/>
          </a:p>
        </p:txBody>
      </p:sp>
    </p:spTree>
    <p:extLst>
      <p:ext uri="{BB962C8B-B14F-4D97-AF65-F5344CB8AC3E}">
        <p14:creationId xmlns:p14="http://schemas.microsoft.com/office/powerpoint/2010/main" val="1009448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Mental health and other practitioners:</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and other practitioners’ low expectations (e.g. regarding the ability of people using services to find employment, to care for a family, etc.) can be an obstacle to their supporting a person to take risks and explore new opportunities.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are often afraid of being blamed, liable and reprimanded if something goes wrong.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101</a:t>
            </a:fld>
            <a:endParaRPr lang="en-CH"/>
          </a:p>
        </p:txBody>
      </p:sp>
    </p:spTree>
    <p:extLst>
      <p:ext uri="{BB962C8B-B14F-4D97-AF65-F5344CB8AC3E}">
        <p14:creationId xmlns:p14="http://schemas.microsoft.com/office/powerpoint/2010/main" val="2234509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Why is risk-taking important in recovery </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46"/>
              </a:rPr>
              <a:t>34</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dirty="0">
                <a:latin typeface="Calibri" panose="020F0502020204030204" pitchFamily="34" charset="0"/>
                <a:ea typeface="MS Mincho" panose="02020609040205080304" pitchFamily="49" charset="-128"/>
                <a:cs typeface="Cambria" panose="02040503050406030204" pitchFamily="18"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Life necessarily involves taking risks, and each person needs to learn, through trial and error, about the kind of approaches to risk-taking that are positive and negative.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cannot explore their potential, new possibilities and opportunities, pursue their dreams and ambitions or learn from their experience without taking risks.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avoidance of risk can result in the person having no purpose in life and restricts or confines them to having no role other than that of someone with an “illness” or diagnosis.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If practitioners or supporters only focus on protecting a person from risks, this can actively hinder the person’s recovery.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 is about enabling people to make choices for themselves and achieve their goals. Sometimes these goals may require taking risks.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102</a:t>
            </a:fld>
            <a:endParaRPr lang="en-CH"/>
          </a:p>
        </p:txBody>
      </p:sp>
    </p:spTree>
    <p:extLst>
      <p:ext uri="{BB962C8B-B14F-4D97-AF65-F5344CB8AC3E}">
        <p14:creationId xmlns:p14="http://schemas.microsoft.com/office/powerpoint/2010/main" val="67493651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Positive risk-taking is a part of everyday life </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46"/>
              </a:rPr>
              <a:t>34</a:t>
            </a:r>
            <a:r>
              <a:rPr lang="en-US" b="1" dirty="0">
                <a:latin typeface="Calibri" panose="020F0502020204030204" pitchFamily="34" charset="0"/>
                <a:ea typeface="MS Mincho" panose="02020609040205080304" pitchFamily="49" charset="-128"/>
                <a:cs typeface="Cambria" panose="02040503050406030204" pitchFamily="18"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not possible to avoid risk in life.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Avoiding risks by playing it safe, doing what others have told you is best, or doing what you have done before, carries its own risks.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To enjoy fully the right to exercise legal capacity also means to embrace the risks inherent in making choices and affirming and accepting oneself.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Taking risks, even if it means being sometimes successful and sometimes unsuccessful, is an essential part of everyone’s life if people are to strive to achieve dreams and goals and to learn from their mistakes.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Risk-taking, therefore, is an integral part of recovery and personal growth. </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103</a:t>
            </a:fld>
            <a:endParaRPr lang="en-CH"/>
          </a:p>
        </p:txBody>
      </p:sp>
    </p:spTree>
    <p:extLst>
      <p:ext uri="{BB962C8B-B14F-4D97-AF65-F5344CB8AC3E}">
        <p14:creationId xmlns:p14="http://schemas.microsoft.com/office/powerpoint/2010/main" val="19267095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MS Mincho" panose="02020609040205080304" pitchFamily="49" charset="-128"/>
                <a:cs typeface="Cambria" panose="02040503050406030204" pitchFamily="18" charset="0"/>
              </a:rPr>
              <a:t>Examples showing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Positive risk-taking being an integral part of growth:</a:t>
            </a: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would not have friends or partners if they had not risked the possibility of being rejected.</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would not have qualifications if they had not risked the possibility of failing in examinations.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would not have jobs if they had not risked the possibility of being turned down at a job interview.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104</a:t>
            </a:fld>
            <a:endParaRPr lang="en-CH"/>
          </a:p>
        </p:txBody>
      </p:sp>
    </p:spTree>
    <p:extLst>
      <p:ext uri="{BB962C8B-B14F-4D97-AF65-F5344CB8AC3E}">
        <p14:creationId xmlns:p14="http://schemas.microsoft.com/office/powerpoint/2010/main" val="31846461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Some people are naturally inclined to be more risk-averse while others accept risk more easily. There is no shame either way, and there are social and personal benefits to both ways.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Being cautious may allow a person to preserve what they have and build slowly, while taking risks may more easily result in a greater number of both successful and unsuccessful ventures.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important that people get to know what feels right for them, even if it is not right for someone else.</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105</a:t>
            </a:fld>
            <a:endParaRPr lang="en-CH"/>
          </a:p>
        </p:txBody>
      </p:sp>
    </p:spTree>
    <p:extLst>
      <p:ext uri="{BB962C8B-B14F-4D97-AF65-F5344CB8AC3E}">
        <p14:creationId xmlns:p14="http://schemas.microsoft.com/office/powerpoint/2010/main" val="6404212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Supporting people during periods of positive risk-taking is essential if practitioners and other supporters are to actively promote recovery.</a:t>
            </a:r>
            <a:r>
              <a:rPr lang="en-US" dirty="0">
                <a:latin typeface="Calibri" panose="020F0502020204030204" pitchFamily="34" charset="0"/>
                <a:ea typeface="MS Mincho" panose="02020609040205080304" pitchFamily="49" charset="-128"/>
                <a:cs typeface="Cambria" panose="02040503050406030204" pitchFamily="18" charset="0"/>
              </a:rPr>
              <a:t>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Mental health and other practitioners and supporters can support people by assisting them to evaluate or weigh up the potential positive and negative outcomes of taking the risk or accepting a new opportunity, and to work out ways of minimizing any potentially negative outcomes.</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106</a:t>
            </a:fld>
            <a:endParaRPr lang="en-CH"/>
          </a:p>
        </p:txBody>
      </p:sp>
    </p:spTree>
    <p:extLst>
      <p:ext uri="{BB962C8B-B14F-4D97-AF65-F5344CB8AC3E}">
        <p14:creationId xmlns:p14="http://schemas.microsoft.com/office/powerpoint/2010/main" val="210522434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5963" y="1243013"/>
            <a:ext cx="3106737" cy="1747837"/>
          </a:xfrm>
        </p:spPr>
      </p:sp>
      <p:sp>
        <p:nvSpPr>
          <p:cNvPr id="3" name="Notes Placeholder 2"/>
          <p:cNvSpPr>
            <a:spLocks noGrp="1"/>
          </p:cNvSpPr>
          <p:nvPr>
            <p:ph type="body" idx="1"/>
          </p:nvPr>
        </p:nvSpPr>
        <p:spPr>
          <a:xfrm>
            <a:off x="680879" y="3292931"/>
            <a:ext cx="5447030" cy="5405378"/>
          </a:xfrm>
        </p:spPr>
        <p:txBody>
          <a:bodyPr/>
          <a:lstStyle/>
          <a:p>
            <a:r>
              <a:rPr lang="en-US" b="1" i="1" dirty="0">
                <a:latin typeface="Calibri" panose="020F0502020204030204" pitchFamily="34" charset="0"/>
                <a:ea typeface="MS Mincho" panose="02020609040205080304" pitchFamily="49" charset="-128"/>
              </a:rPr>
              <a:t>Exercise 8.1: Positive risk-taking in practice (90 min.)</a:t>
            </a: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The aim of this exercise is to explore what positive risk-taking might look like in practice. Ask for volunteers to read the scenario. </a:t>
            </a:r>
          </a:p>
          <a:p>
            <a:pPr algn="just"/>
            <a:endPar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Scenario 1 (30 min.)</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107</a:t>
            </a:fld>
            <a:endParaRPr lang="en-CH"/>
          </a:p>
        </p:txBody>
      </p:sp>
    </p:spTree>
    <p:extLst>
      <p:ext uri="{BB962C8B-B14F-4D97-AF65-F5344CB8AC3E}">
        <p14:creationId xmlns:p14="http://schemas.microsoft.com/office/powerpoint/2010/main" val="8201545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Once participants have read the scenario, ask the group the following and write participants’ answers on the flipchart:</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MS Mincho" panose="02020609040205080304" pitchFamily="49" charset="-128"/>
              <a:cs typeface="Arial" panose="020B060402020202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As a group, discuss what measures staff of the mental health service can offer to take to support Hasan in his plan to move to the other side of the country.</a:t>
            </a:r>
          </a:p>
          <a:p>
            <a:pPr marL="171450" indent="-171450" algn="just">
              <a:buFont typeface="Arial" panose="020B0604020202020204" pitchFamily="34" charset="0"/>
              <a:buChar char="•"/>
            </a:pPr>
            <a:endParaRPr lang="en-GB"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GB" dirty="0">
                <a:solidFill>
                  <a:schemeClr val="accent5"/>
                </a:solidFill>
                <a:latin typeface="Calibri" panose="020F0502020204030204" pitchFamily="34" charset="0"/>
                <a:ea typeface="MS Mincho" panose="02020609040205080304" pitchFamily="49" charset="-128"/>
                <a:cs typeface="Arial" panose="020B0604020202020204" pitchFamily="34" charset="0"/>
              </a:rPr>
              <a:t>Write participants’ ideas on the flipchart and compare them with the end of the scenario on the next slide.</a:t>
            </a:r>
          </a:p>
          <a:p>
            <a:pPr marL="171450" indent="-171450" algn="just">
              <a:buFont typeface="Arial" panose="020B0604020202020204" pitchFamily="34" charset="0"/>
              <a:buChar char="•"/>
            </a:pP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108</a:t>
            </a:fld>
            <a:endParaRPr lang="en-CH"/>
          </a:p>
        </p:txBody>
      </p:sp>
    </p:spTree>
    <p:extLst>
      <p:ext uri="{BB962C8B-B14F-4D97-AF65-F5344CB8AC3E}">
        <p14:creationId xmlns:p14="http://schemas.microsoft.com/office/powerpoint/2010/main" val="257211707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109</a:t>
            </a:fld>
            <a:endParaRPr lang="en-CH"/>
          </a:p>
        </p:txBody>
      </p:sp>
    </p:spTree>
    <p:extLst>
      <p:ext uri="{BB962C8B-B14F-4D97-AF65-F5344CB8AC3E}">
        <p14:creationId xmlns:p14="http://schemas.microsoft.com/office/powerpoint/2010/main" val="253432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a:xfrm>
            <a:off x="680879" y="4784070"/>
            <a:ext cx="5447030" cy="4658083"/>
          </a:xfrm>
        </p:spPr>
        <p:txBody>
          <a:bodyPr/>
          <a:lstStyle/>
          <a:p>
            <a:pPr algn="just"/>
            <a:r>
              <a:rPr lang="en-US" b="1" i="1" u="sng" dirty="0">
                <a:latin typeface="Calibri" panose="020F0502020204030204" pitchFamily="34" charset="0"/>
                <a:ea typeface="MS Mincho" panose="02020609040205080304" pitchFamily="49" charset="-128"/>
                <a:cs typeface="Cambria" panose="02040503050406030204" pitchFamily="18" charset="0"/>
              </a:rPr>
              <a:t>What does recovery mean?</a:t>
            </a:r>
            <a:r>
              <a:rPr lang="en-US" i="1" dirty="0">
                <a:latin typeface="Calibri" panose="020F0502020204030204" pitchFamily="34" charset="0"/>
                <a:ea typeface="MS Mincho" panose="02020609040205080304" pitchFamily="49" charset="-128"/>
                <a:cs typeface="Cambria" panose="02040503050406030204" pitchFamily="18" charset="0"/>
              </a:rPr>
              <a:t> (</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Anthony, 1993 #151">
                  <a:extLst>
                    <a:ext uri="{A12FA001-AC4F-418D-AE19-62706E023703}">
                      <ahyp:hlinkClr xmlns="" xmlns:ahyp="http://schemas.microsoft.com/office/drawing/2018/hyperlinkcolor" val="tx"/>
                    </a:ext>
                  </a:extLst>
                </a:hlinkClick>
              </a:rPr>
              <a:t>3</a:t>
            </a:r>
            <a:r>
              <a:rPr lang="en-US" i="1" dirty="0">
                <a:latin typeface="Calibri" panose="020F0502020204030204" pitchFamily="34" charset="0"/>
                <a:ea typeface="MS Mincho" panose="02020609040205080304" pitchFamily="49" charset="-128"/>
                <a:cs typeface="Cambria" panose="02040503050406030204" pitchFamily="18" charset="0"/>
              </a:rPr>
              <a:t>)</a:t>
            </a:r>
            <a:endParaRPr lang="en-CH" i="1"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meaning of recovery can be different for each person.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For many people recovery is about regaining control of their identity and life, having hope for their life and living a life that has meaning for them whether that be through work, relationships, spirituality, community engagement or some or all of these.”</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Within this framework, recovery does not mean “being cured” or “being normal again”.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Rather, recovery is about gaining or recapturing meaning and purpose in life, and being empowered to live a self-directed/determined and autonomous life, despite any emotional distress that a person may have lived through or is currently experiencing. </a:t>
            </a:r>
          </a:p>
          <a:p>
            <a:pPr marL="171450" indent="-171450" algn="jus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Within a human rights framework, recovery is the right to be included and to be able to participate in all facets of life – political, economic and social – on an equal basis with all other people. </a:t>
            </a:r>
          </a:p>
          <a:p>
            <a:pPr marL="171450" indent="-171450" algn="jus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All rights are not contingent on “getting better”, being symptom-free or “fitting in” but rather on the acknowledgement of diversity and the inherent dignity of all.</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11</a:t>
            </a:fld>
            <a:endParaRPr lang="en-CH"/>
          </a:p>
        </p:txBody>
      </p:sp>
    </p:spTree>
    <p:extLst>
      <p:ext uri="{BB962C8B-B14F-4D97-AF65-F5344CB8AC3E}">
        <p14:creationId xmlns:p14="http://schemas.microsoft.com/office/powerpoint/2010/main" val="30499401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1243013"/>
            <a:ext cx="3078163" cy="1731962"/>
          </a:xfrm>
        </p:spPr>
      </p:sp>
      <p:sp>
        <p:nvSpPr>
          <p:cNvPr id="3" name="Notes Placeholder 2"/>
          <p:cNvSpPr>
            <a:spLocks noGrp="1"/>
          </p:cNvSpPr>
          <p:nvPr>
            <p:ph type="body" idx="1"/>
          </p:nvPr>
        </p:nvSpPr>
        <p:spPr>
          <a:xfrm>
            <a:off x="680879" y="3255653"/>
            <a:ext cx="5447030" cy="5442656"/>
          </a:xfrm>
        </p:spPr>
        <p:txBody>
          <a:bodyPr/>
          <a:lstStyle/>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Scenario 2 </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11 #70">
                  <a:extLst>
                    <a:ext uri="{A12FA001-AC4F-418D-AE19-62706E023703}">
                      <ahyp:hlinkClr xmlns="" xmlns:ahyp="http://schemas.microsoft.com/office/drawing/2018/hyperlinkcolor" val="tx"/>
                    </a:ext>
                  </a:extLst>
                </a:hlinkClick>
              </a:rPr>
              <a:t>9</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dirty="0">
                <a:latin typeface="Calibri" panose="020F0502020204030204" pitchFamily="34" charset="0"/>
                <a:ea typeface="MS Mincho" panose="02020609040205080304" pitchFamily="49" charset="-128"/>
                <a:cs typeface="Cambria" panose="02040503050406030204" pitchFamily="18" charset="0"/>
              </a:rPr>
              <a:t> (30 min.)</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Again, ask participants to volunteer to read out the following scenario.</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110</a:t>
            </a:fld>
            <a:endParaRPr lang="en-CH"/>
          </a:p>
        </p:txBody>
      </p:sp>
    </p:spTree>
    <p:extLst>
      <p:ext uri="{BB962C8B-B14F-4D97-AF65-F5344CB8AC3E}">
        <p14:creationId xmlns:p14="http://schemas.microsoft.com/office/powerpoint/2010/main" val="82892163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participants the following and note their ideas on the flipchart:</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Based on the discussion, Mary has decided to return back to work. Imagine you are Rachel. Mary has booked a follow-up appointment to discuss her plan to find work.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As a group, try to identify some measures that can be put in place to help and support Mary in her plan to find and return to work.</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GB" dirty="0"/>
          </a:p>
          <a:p>
            <a:endParaRPr lang="en-GB" dirty="0"/>
          </a:p>
          <a:p>
            <a:r>
              <a:rPr lang="en-US" dirty="0">
                <a:solidFill>
                  <a:srgbClr val="548DD4"/>
                </a:solidFill>
                <a:latin typeface="Calibri" panose="020F0502020204030204" pitchFamily="34" charset="0"/>
                <a:ea typeface="MS Mincho" panose="02020609040205080304" pitchFamily="49" charset="-128"/>
                <a:cs typeface="Arial" panose="020B0604020202020204" pitchFamily="34" charset="0"/>
              </a:rPr>
              <a:t>Once the group has finished discussing this, share with them the outcome of this scenario (in the following slide)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GB" dirty="0"/>
          </a:p>
          <a:p>
            <a:r>
              <a:rPr lang="en-US" dirty="0">
                <a:solidFill>
                  <a:srgbClr val="548DD4"/>
                </a:solidFill>
                <a:latin typeface="Calibri" panose="020F0502020204030204" pitchFamily="34" charset="0"/>
                <a:ea typeface="MS Mincho" panose="02020609040205080304" pitchFamily="49" charset="-128"/>
                <a:cs typeface="Arial" panose="020B0604020202020204" pitchFamily="34" charset="0"/>
              </a:rPr>
              <a:t>Then highlight similarities between what participants said and the actions discussed in the following slide</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111</a:t>
            </a:fld>
            <a:endParaRPr lang="en-CH"/>
          </a:p>
        </p:txBody>
      </p:sp>
    </p:spTree>
    <p:extLst>
      <p:ext uri="{BB962C8B-B14F-4D97-AF65-F5344CB8AC3E}">
        <p14:creationId xmlns:p14="http://schemas.microsoft.com/office/powerpoint/2010/main" val="121526499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25" y="420688"/>
            <a:ext cx="6091238" cy="3427412"/>
          </a:xfrm>
        </p:spPr>
      </p:sp>
      <p:sp>
        <p:nvSpPr>
          <p:cNvPr id="3" name="Notes Placeholder 2"/>
          <p:cNvSpPr>
            <a:spLocks noGrp="1"/>
          </p:cNvSpPr>
          <p:nvPr>
            <p:ph type="body" idx="1"/>
          </p:nvPr>
        </p:nvSpPr>
        <p:spPr>
          <a:xfrm>
            <a:off x="680879" y="4486161"/>
            <a:ext cx="5447030" cy="4212148"/>
          </a:xfrm>
        </p:spPr>
        <p:txBody>
          <a:bodyPr/>
          <a:lstStyle/>
          <a:p>
            <a:pPr algn="just"/>
            <a:r>
              <a:rPr lang="en-GB" b="1" dirty="0">
                <a:latin typeface="Calibri" panose="020F0502020204030204" pitchFamily="34" charset="0"/>
                <a:ea typeface="MS Mincho" panose="02020609040205080304" pitchFamily="49" charset="-128"/>
                <a:cs typeface="Cambria" panose="02040503050406030204" pitchFamily="18" charset="0"/>
              </a:rPr>
              <a:t>Let’s review the action Mary decided to take.</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112</a:t>
            </a:fld>
            <a:endParaRPr lang="en-CH"/>
          </a:p>
        </p:txBody>
      </p:sp>
    </p:spTree>
    <p:extLst>
      <p:ext uri="{BB962C8B-B14F-4D97-AF65-F5344CB8AC3E}">
        <p14:creationId xmlns:p14="http://schemas.microsoft.com/office/powerpoint/2010/main" val="24614659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MS Mincho" panose="02020609040205080304" pitchFamily="49" charset="-128"/>
                <a:cs typeface="Calibri" panose="020F0502020204030204" pitchFamily="34" charset="0"/>
              </a:rPr>
              <a:t>Now imagine there are two outcomes for Mary. Review and compare each outcome:</a:t>
            </a:r>
          </a:p>
          <a:p>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113</a:t>
            </a:fld>
            <a:endParaRPr lang="en-CH"/>
          </a:p>
        </p:txBody>
      </p:sp>
    </p:spTree>
    <p:extLst>
      <p:ext uri="{BB962C8B-B14F-4D97-AF65-F5344CB8AC3E}">
        <p14:creationId xmlns:p14="http://schemas.microsoft.com/office/powerpoint/2010/main" val="394933527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As you can see from the evolution of this scenario, there is no obvious right or wrong choice.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There are always possibilities to solve problems even if it seems that a particular choice may have been more challenging than another.</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Outcome 2 presented new challenges that were overcome along the way.</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114</a:t>
            </a:fld>
            <a:endParaRPr lang="en-CH"/>
          </a:p>
        </p:txBody>
      </p:sp>
    </p:spTree>
    <p:extLst>
      <p:ext uri="{BB962C8B-B14F-4D97-AF65-F5344CB8AC3E}">
        <p14:creationId xmlns:p14="http://schemas.microsoft.com/office/powerpoint/2010/main" val="377546725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45 minutes.</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115</a:t>
            </a:fld>
            <a:endParaRPr lang="en-CH"/>
          </a:p>
        </p:txBody>
      </p:sp>
    </p:spTree>
    <p:extLst>
      <p:ext uri="{BB962C8B-B14F-4D97-AF65-F5344CB8AC3E}">
        <p14:creationId xmlns:p14="http://schemas.microsoft.com/office/powerpoint/2010/main" val="66926646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Supporting people to reconnect with their communities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48"/>
              </a:rPr>
              <a:t>36</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baseline="30000" dirty="0">
                <a:latin typeface="Calibri" panose="020F0502020204030204" pitchFamily="34" charset="0"/>
                <a:ea typeface="MS Mincho" panose="02020609040205080304" pitchFamily="49" charset="-128"/>
                <a:cs typeface="Cambria" panose="02040503050406030204" pitchFamily="18" charset="0"/>
              </a:rPr>
              <a:t> </a:t>
            </a:r>
            <a:r>
              <a:rPr lang="en-US" b="1" i="1" dirty="0">
                <a:latin typeface="Calibri" panose="020F0502020204030204" pitchFamily="34" charset="0"/>
                <a:ea typeface="MS Mincho" panose="02020609040205080304" pitchFamily="49" charset="-128"/>
                <a:cs typeface="Cambria" panose="02040503050406030204" pitchFamily="18" charset="0"/>
              </a:rPr>
              <a:t>(15 min.)</a:t>
            </a: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u="sng" dirty="0">
                <a:latin typeface="Calibri" panose="020F0502020204030204" pitchFamily="34" charset="0"/>
                <a:ea typeface="MS Mincho" panose="02020609040205080304" pitchFamily="49" charset="-128"/>
                <a:cs typeface="Calibri" panose="020F0502020204030204" pitchFamily="34" charset="0"/>
              </a:rPr>
              <a:t>Why do people lose contact with their communities?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Unfortunately, services in many countries separate people from their communities.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Legislation exists to forcibly remove people from their homes and community to be placed in inpatient mental health and social services, including psychiatric hospitals, to receive care.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Long-term inpatient services and psychiatric hospitals are often located far away from people’s family, friends and community.</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some cases, family members see the admission of their relative to a service or hospital as an opportunity to disconnect from that person. Family members may be reluctant to provide the psychiatric hospital with a home address.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other cases, families or care partners may not be able, or may not want, to take a person back home once they have been away for some time as they are concerned that their community will look on them negatively.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 a result, people lose contact with their family and support network, and are left isolated and marginalized from their own community.</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116</a:t>
            </a:fld>
            <a:endParaRPr lang="en-CH"/>
          </a:p>
        </p:txBody>
      </p:sp>
    </p:spTree>
    <p:extLst>
      <p:ext uri="{BB962C8B-B14F-4D97-AF65-F5344CB8AC3E}">
        <p14:creationId xmlns:p14="http://schemas.microsoft.com/office/powerpoint/2010/main" val="12952405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1243013"/>
            <a:ext cx="4105275" cy="2309812"/>
          </a:xfrm>
        </p:spPr>
      </p:sp>
      <p:sp>
        <p:nvSpPr>
          <p:cNvPr id="3" name="Notes Placeholder 2"/>
          <p:cNvSpPr>
            <a:spLocks noGrp="1"/>
          </p:cNvSpPr>
          <p:nvPr>
            <p:ph type="body" idx="1"/>
          </p:nvPr>
        </p:nvSpPr>
        <p:spPr>
          <a:xfrm>
            <a:off x="680879" y="3951518"/>
            <a:ext cx="5447030" cy="4746792"/>
          </a:xfrm>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Supporting people to reconnect with their community is a key part of the recovery journey</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engaged in the community is often a key goal for people in recovery.</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can benefit from using available community services and resources, be it for health, leisure, or social services, and interacting and building relationships with other community members.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key role of family, practitioners and other supporters therefore, is to learn about available resources and services in their local community and to support the person to access these.</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key role for practitioners in some cases may also be to assist a person using services, to re-establish contact with lost family and friends if the person wishes to do so.</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it can be useful to connect people to peer supporters or groups that may exist. People benefit greatly when they are able to receive support from others who have had similar experiences going through recovery (for additional information please see QualityRights guidance modules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One-to-one peer support by and for people with lived experience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and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groups by and for people with lived experience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Supporting people to reconnect with their community can lead to positive interactions for all and also has the added value of breaking down stereotypes and misconceptions.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117</a:t>
            </a:fld>
            <a:endParaRPr lang="en-CH"/>
          </a:p>
        </p:txBody>
      </p:sp>
    </p:spTree>
    <p:extLst>
      <p:ext uri="{BB962C8B-B14F-4D97-AF65-F5344CB8AC3E}">
        <p14:creationId xmlns:p14="http://schemas.microsoft.com/office/powerpoint/2010/main" val="12624139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1243013"/>
            <a:ext cx="3040063" cy="1711325"/>
          </a:xfrm>
        </p:spPr>
      </p:sp>
      <p:sp>
        <p:nvSpPr>
          <p:cNvPr id="3" name="Notes Placeholder 2"/>
          <p:cNvSpPr>
            <a:spLocks noGrp="1"/>
          </p:cNvSpPr>
          <p:nvPr>
            <p:ph type="body" idx="1"/>
          </p:nvPr>
        </p:nvSpPr>
        <p:spPr>
          <a:xfrm>
            <a:off x="680879" y="3205948"/>
            <a:ext cx="5447030" cy="5492361"/>
          </a:xfrm>
        </p:spPr>
        <p:txBody>
          <a:bodyPr/>
          <a:lstStyle/>
          <a:p>
            <a:r>
              <a:rPr lang="en-GB" b="1" i="1" dirty="0">
                <a:latin typeface="Calibri" panose="020F0502020204030204" pitchFamily="34" charset="0"/>
                <a:ea typeface="MS Mincho" panose="02020609040205080304" pitchFamily="49" charset="-128"/>
                <a:cs typeface="Arial" panose="020B0604020202020204" pitchFamily="34" charset="0"/>
              </a:rPr>
              <a:t>Exercise 9.1: – Using community resources </a:t>
            </a:r>
            <a:r>
              <a:rPr lang="en-US" b="1" i="1" dirty="0">
                <a:latin typeface="Calibri" panose="020F0502020204030204" pitchFamily="34" charset="0"/>
                <a:ea typeface="MS Mincho" panose="02020609040205080304" pitchFamily="49" charset="-128"/>
                <a:cs typeface="Arial" panose="020B0604020202020204" pitchFamily="34" charset="0"/>
              </a:rPr>
              <a:t>(15 min.)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335"/>
              </a:rPr>
              <a:t>2</a:t>
            </a:r>
            <a:r>
              <a:rPr lang="en-US" b="1" i="1" dirty="0">
                <a:latin typeface="Calibri" panose="020F0502020204030204" pitchFamily="34" charset="0"/>
                <a:ea typeface="MS Mincho" panose="02020609040205080304" pitchFamily="49" charset="-128"/>
                <a:cs typeface="Arial" panose="020B0604020202020204" pitchFamily="34" charset="0"/>
              </a:rPr>
              <a:t>)</a:t>
            </a:r>
          </a:p>
          <a:p>
            <a:r>
              <a:rPr lang="en-GB" dirty="0">
                <a:solidFill>
                  <a:schemeClr val="accent5"/>
                </a:solidFill>
                <a:latin typeface="Calibri" panose="020F0502020204030204" pitchFamily="34" charset="0"/>
                <a:ea typeface="MS Mincho" panose="02020609040205080304" pitchFamily="49" charset="-128"/>
                <a:cs typeface="Arial" panose="020B0604020202020204" pitchFamily="34" charset="0"/>
              </a:rPr>
              <a:t>Ask participants to read the following and discuss how community resources can be used to support Sheila and Emma..</a:t>
            </a:r>
          </a:p>
          <a:p>
            <a:endParaRPr lang="en-CH" dirty="0">
              <a:solidFill>
                <a:schemeClr val="accent5"/>
              </a:solidFill>
            </a:endParaRPr>
          </a:p>
        </p:txBody>
      </p:sp>
      <p:sp>
        <p:nvSpPr>
          <p:cNvPr id="4" name="Slide Number Placeholder 3"/>
          <p:cNvSpPr>
            <a:spLocks noGrp="1"/>
          </p:cNvSpPr>
          <p:nvPr>
            <p:ph type="sldNum" sz="quarter" idx="5"/>
          </p:nvPr>
        </p:nvSpPr>
        <p:spPr/>
        <p:txBody>
          <a:bodyPr/>
          <a:lstStyle/>
          <a:p>
            <a:fld id="{C6E7D0B4-629D-4358-AF77-399C1BE3CD59}" type="slidenum">
              <a:rPr lang="en-CH" smtClean="0"/>
              <a:t>118</a:t>
            </a:fld>
            <a:endParaRPr lang="en-CH"/>
          </a:p>
        </p:txBody>
      </p:sp>
      <p:pic>
        <p:nvPicPr>
          <p:cNvPr id="5" name="Picture 4">
            <a:extLst>
              <a:ext uri="{FF2B5EF4-FFF2-40B4-BE49-F238E27FC236}">
                <a16:creationId xmlns:a16="http://schemas.microsoft.com/office/drawing/2014/main" id="{650C0625-55A7-490A-B060-BB54E1291F15}"/>
              </a:ext>
            </a:extLst>
          </p:cNvPr>
          <p:cNvPicPr>
            <a:picLocks noChangeAspect="1"/>
          </p:cNvPicPr>
          <p:nvPr/>
        </p:nvPicPr>
        <p:blipFill>
          <a:blip r:embed="rId4"/>
          <a:stretch>
            <a:fillRect/>
          </a:stretch>
        </p:blipFill>
        <p:spPr>
          <a:xfrm>
            <a:off x="707978" y="3865398"/>
            <a:ext cx="5433481" cy="4832912"/>
          </a:xfrm>
          <a:prstGeom prst="rect">
            <a:avLst/>
          </a:prstGeom>
        </p:spPr>
      </p:pic>
    </p:spTree>
    <p:extLst>
      <p:ext uri="{BB962C8B-B14F-4D97-AF65-F5344CB8AC3E}">
        <p14:creationId xmlns:p14="http://schemas.microsoft.com/office/powerpoint/2010/main" val="118039229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350838"/>
            <a:ext cx="5962650" cy="3354387"/>
          </a:xfrm>
        </p:spPr>
      </p:sp>
      <p:sp>
        <p:nvSpPr>
          <p:cNvPr id="3" name="Notes Placeholder 2"/>
          <p:cNvSpPr>
            <a:spLocks noGrp="1"/>
          </p:cNvSpPr>
          <p:nvPr>
            <p:ph type="body" idx="1"/>
          </p:nvPr>
        </p:nvSpPr>
        <p:spPr>
          <a:xfrm>
            <a:off x="680879" y="3955660"/>
            <a:ext cx="5447030" cy="3914239"/>
          </a:xfrm>
        </p:spPr>
        <p:txBody>
          <a:bodyPr/>
          <a:lstStyle/>
          <a:p>
            <a:pPr algn="just">
              <a:spcAft>
                <a:spcPts val="6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 the following and write their answers in a flipchart:</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a:t>
            </a:r>
            <a:r>
              <a:rPr lang="en-GB" dirty="0">
                <a:solidFill>
                  <a:srgbClr val="000000"/>
                </a:solidFill>
                <a:latin typeface="Calibri" panose="020F0502020204030204" pitchFamily="34" charset="0"/>
                <a:ea typeface="MS Mincho" panose="02020609040205080304" pitchFamily="49" charset="-128"/>
                <a:cs typeface="Cambria" panose="02040503050406030204" pitchFamily="18" charset="0"/>
              </a:rPr>
              <a:t>What support </a:t>
            </a: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might be necessary to</a:t>
            </a:r>
            <a:r>
              <a:rPr lang="en-GB" dirty="0">
                <a:solidFill>
                  <a:srgbClr val="000000"/>
                </a:solidFill>
                <a:latin typeface="Calibri" panose="020F0502020204030204" pitchFamily="34" charset="0"/>
                <a:ea typeface="MS Mincho" panose="02020609040205080304" pitchFamily="49" charset="-128"/>
                <a:cs typeface="Cambria" panose="02040503050406030204" pitchFamily="18" charset="0"/>
              </a:rPr>
              <a:t> allow Emma and Sheila to continue to live together in their community</a:t>
            </a: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pPr>
              <a:spcAft>
                <a:spcPts val="600"/>
              </a:spcAft>
            </a:pPr>
            <a:r>
              <a:rPr lang="en-GB" dirty="0">
                <a:solidFill>
                  <a:srgbClr val="4F81BD"/>
                </a:solidFill>
                <a:latin typeface="Calibri" panose="020F0502020204030204" pitchFamily="34" charset="0"/>
                <a:ea typeface="MS Mincho" panose="02020609040205080304" pitchFamily="49" charset="-128"/>
                <a:cs typeface="Cambria" panose="02040503050406030204" pitchFamily="18" charset="0"/>
              </a:rPr>
              <a:t>Answers may include:</a:t>
            </a:r>
            <a:endParaRPr lang="en-CH"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Help to perform household chores can be provided by friends, </a:t>
            </a:r>
            <a:r>
              <a:rPr lang="en-US" dirty="0" err="1">
                <a:solidFill>
                  <a:srgbClr val="4F81BD"/>
                </a:solidFill>
                <a:latin typeface="Calibri" panose="020F0502020204030204" pitchFamily="34" charset="0"/>
                <a:ea typeface="SimSun" panose="02010600030101010101" pitchFamily="2" charset="-122"/>
                <a:cs typeface="Arial" panose="020B0604020202020204" pitchFamily="34" charset="0"/>
              </a:rPr>
              <a:t>neighbours</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or community resources (e.g. paid staff, drop in services, or assistance by other support organizations).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Home visits by health-care services to provide both Emma and Sheila with their basic health needs at the convenience of their home.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Transport to work and local clubs can be provided by friends and colleagues to ensure that both Emma and Sheila will continue to work and complete activities that gives them satisfaction and pleasure.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Community supports and services including peer supports, local community groups and social services can be provided when Emma and Sheila need additional support.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Emma’s sister could spend time with Emma and Sheila in a personal manner and provide support as appropriate.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119</a:t>
            </a:fld>
            <a:endParaRPr lang="en-CH"/>
          </a:p>
        </p:txBody>
      </p:sp>
    </p:spTree>
    <p:extLst>
      <p:ext uri="{BB962C8B-B14F-4D97-AF65-F5344CB8AC3E}">
        <p14:creationId xmlns:p14="http://schemas.microsoft.com/office/powerpoint/2010/main" val="724729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25" y="188913"/>
            <a:ext cx="5962650" cy="3354387"/>
          </a:xfrm>
        </p:spPr>
      </p:sp>
      <p:sp>
        <p:nvSpPr>
          <p:cNvPr id="3" name="Notes Placeholder 2"/>
          <p:cNvSpPr>
            <a:spLocks noGrp="1"/>
          </p:cNvSpPr>
          <p:nvPr>
            <p:ph type="body" idx="1"/>
          </p:nvPr>
        </p:nvSpPr>
        <p:spPr>
          <a:xfrm>
            <a:off x="284384" y="3772762"/>
            <a:ext cx="6256428" cy="5669393"/>
          </a:xfrm>
        </p:spPr>
        <p:txBody>
          <a:bodyPr/>
          <a:lstStyle/>
          <a:p>
            <a:pPr algn="just">
              <a:spcAft>
                <a:spcPts val="600"/>
              </a:spcAft>
            </a:pPr>
            <a:r>
              <a:rPr lang="en-US" dirty="0">
                <a:latin typeface="Calibri" panose="020F0502020204030204" pitchFamily="34" charset="0"/>
                <a:ea typeface="MS Mincho" panose="02020609040205080304" pitchFamily="49" charset="-128"/>
                <a:cs typeface="Cambria" panose="02040503050406030204" pitchFamily="18" charset="0"/>
              </a:rPr>
              <a:t>The emphasis on regaining control of life and identify is extremely important for people who have experienced situations where others may have taken decision-making power out of their hands in various aspects of their lives. For example, people may have been admitted to mental health services, treated against their will and put under guardianship measures etc.</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GB" dirty="0">
                <a:latin typeface="Calibri" panose="020F0502020204030204" pitchFamily="34" charset="0"/>
                <a:ea typeface="MS Mincho" panose="02020609040205080304" pitchFamily="49" charset="-128"/>
                <a:cs typeface="Cambria" panose="02040503050406030204" pitchFamily="18" charset="0"/>
              </a:rPr>
              <a:t>“What matters in recovery is not whether we’re using services or not using services, using medications or not using medications. What matters in terms of a recovery orientation is, are we living the life we want to be living? Are we achieving our personal goals? Do we have friends? Do we have connections with the community? Are we contributing or giving back in some way?” </a:t>
            </a:r>
            <a:r>
              <a:rPr lang="en-GB" i="1" dirty="0">
                <a:latin typeface="Calibri" panose="020F0502020204030204" pitchFamily="34" charset="0"/>
                <a:ea typeface="MS Mincho" panose="02020609040205080304" pitchFamily="49" charset="-128"/>
                <a:cs typeface="Cambria" panose="02040503050406030204" pitchFamily="18" charset="0"/>
              </a:rPr>
              <a:t>(</a:t>
            </a:r>
            <a:r>
              <a:rPr lang="en-GB"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11 #353">
                  <a:extLst>
                    <a:ext uri="{A12FA001-AC4F-418D-AE19-62706E023703}">
                      <ahyp:hlinkClr xmlns="" xmlns:ahyp="http://schemas.microsoft.com/office/drawing/2018/hyperlinkcolor" val="tx"/>
                    </a:ext>
                  </a:extLst>
                </a:hlinkClick>
              </a:rPr>
              <a:t>4</a:t>
            </a:r>
            <a:r>
              <a:rPr lang="en-GB" i="1" dirty="0">
                <a:latin typeface="Calibri" panose="020F0502020204030204" pitchFamily="34" charset="0"/>
                <a:ea typeface="MS Mincho" panose="02020609040205080304" pitchFamily="49" charset="-128"/>
                <a:cs typeface="Cambria" panose="02040503050406030204" pitchFamily="18" charset="0"/>
              </a:rPr>
              <a:t>)</a:t>
            </a:r>
            <a:r>
              <a:rPr lang="en-GB" dirty="0">
                <a:latin typeface="Calibri" panose="020F0502020204030204" pitchFamily="34" charset="0"/>
                <a:ea typeface="MS Mincho" panose="02020609040205080304" pitchFamily="49" charset="-128"/>
                <a:cs typeface="Cambria" panose="02040503050406030204" pitchFamily="18" charset="0"/>
              </a:rPr>
              <a:t> </a:t>
            </a:r>
          </a:p>
          <a:p>
            <a:pPr algn="just">
              <a:spcAft>
                <a:spcPts val="600"/>
              </a:spcAft>
            </a:pPr>
            <a:endParaRPr lang="en-US" sz="1200" kern="120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p>
            <a:pPr algn="l">
              <a:spcAft>
                <a:spcPts val="600"/>
              </a:spcAft>
            </a:pPr>
            <a:r>
              <a:rPr lang="en-US" sz="1200" kern="1200" dirty="0">
                <a:solidFill>
                  <a:schemeClr val="tx1"/>
                </a:solidFill>
                <a:effectLst/>
                <a:latin typeface="Calibri" panose="020F0502020204030204" pitchFamily="34" charset="0"/>
                <a:ea typeface="MS Mincho" panose="02020609040205080304" pitchFamily="49" charset="-128"/>
                <a:cs typeface="Arial" panose="020B0604020202020204" pitchFamily="34" charset="0"/>
              </a:rPr>
              <a:t>(</a:t>
            </a:r>
            <a:r>
              <a:rPr lang="en-GB" sz="1200" kern="1200" dirty="0">
                <a:solidFill>
                  <a:schemeClr val="tx1"/>
                </a:solidFill>
                <a:effectLst/>
                <a:latin typeface="+mn-lt"/>
                <a:ea typeface="+mn-ea"/>
                <a:cs typeface="+mn-cs"/>
              </a:rPr>
              <a:t>Quote by Pat Deegan. Excerpt from The 10 Essential Shared Capabilities for Mental Health Practice: learning materials (page 21). Edinburgh: NHS Education for Scotland (NES); 2011. (</a:t>
            </a:r>
            <a:r>
              <a:rPr lang="en-GB" sz="1200" u="sng" kern="1200" dirty="0">
                <a:solidFill>
                  <a:schemeClr val="tx1"/>
                </a:solidFill>
                <a:effectLst/>
                <a:latin typeface="+mn-lt"/>
                <a:ea typeface="+mn-ea"/>
                <a:cs typeface="+mn-cs"/>
                <a:hlinkClick r:id="rId4"/>
              </a:rPr>
              <a:t>http://www.nes.scot.nhs.uk/media/351385/10_essential_shared_capabilities_2011.pdf</a:t>
            </a:r>
            <a:r>
              <a:rPr lang="en-GB" sz="1200" kern="1200" dirty="0">
                <a:solidFill>
                  <a:schemeClr val="tx1"/>
                </a:solidFill>
                <a:effectLst/>
                <a:latin typeface="+mn-lt"/>
                <a:ea typeface="+mn-ea"/>
                <a:cs typeface="+mn-cs"/>
              </a:rPr>
              <a:t>, accessed 26 February 2017).</a:t>
            </a:r>
            <a:endParaRPr lang="en-US" dirty="0">
              <a:latin typeface="Calibri" panose="020F0502020204030204" pitchFamily="34" charset="0"/>
              <a:ea typeface="MS Mincho" panose="02020609040205080304" pitchFamily="49" charset="-128"/>
              <a:cs typeface="Arial" panose="020B0604020202020204" pitchFamily="34" charset="0"/>
            </a:endParaRPr>
          </a:p>
          <a:p>
            <a:pPr algn="just">
              <a:spcAft>
                <a:spcPts val="600"/>
              </a:spcAft>
            </a:pPr>
            <a:endParaRPr lang="en-US" dirty="0">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C6E7D0B4-629D-4358-AF77-399C1BE3CD59}" type="slidenum">
              <a:rPr lang="en-CH" smtClean="0"/>
              <a:t>12</a:t>
            </a:fld>
            <a:endParaRPr lang="en-CH"/>
          </a:p>
        </p:txBody>
      </p:sp>
    </p:spTree>
    <p:extLst>
      <p:ext uri="{BB962C8B-B14F-4D97-AF65-F5344CB8AC3E}">
        <p14:creationId xmlns:p14="http://schemas.microsoft.com/office/powerpoint/2010/main" val="156978642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6725" y="1243013"/>
            <a:ext cx="3046413" cy="1714500"/>
          </a:xfrm>
        </p:spPr>
      </p:sp>
      <p:sp>
        <p:nvSpPr>
          <p:cNvPr id="3" name="Notes Placeholder 2"/>
          <p:cNvSpPr>
            <a:spLocks noGrp="1"/>
          </p:cNvSpPr>
          <p:nvPr>
            <p:ph type="body" idx="1"/>
          </p:nvPr>
        </p:nvSpPr>
        <p:spPr>
          <a:xfrm>
            <a:off x="680879" y="3442045"/>
            <a:ext cx="5447030" cy="5256264"/>
          </a:xfrm>
        </p:spPr>
        <p:txBody>
          <a:bodyPr/>
          <a:lstStyle/>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This discussion will take place in plenary. Write ideas from participants on a flipchart.</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participants the following question:</a:t>
            </a:r>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In what ways can mental health or social services support people to connect to their community?</a:t>
            </a:r>
            <a:endParaRPr lang="en-CH" dirty="0">
              <a:latin typeface="Calibri" panose="020F0502020204030204" pitchFamily="34" charset="0"/>
              <a:ea typeface="MS Mincho" panose="02020609040205080304" pitchFamily="49" charset="-128"/>
              <a:cs typeface="Cambria" panose="02040503050406030204" pitchFamily="18" charset="0"/>
            </a:endParaRPr>
          </a:p>
          <a:p>
            <a:pPr algn="ctr"/>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may include: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 person using the service can be encouraged to identify the ways in which they would like to connect with their community and specific community groups or activities.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Gather as much information as possible about the activities the person is currently interested in or was previously involved in as part of their local community.</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Encourage the use of community leisure facilities.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Link individuals to job, vocational or educational opportunities available in the local area, with the person’s consent, and, as appropriate, engage with employers, companies, academic institutions, income-generating organizations and NGOs to help them better understand and accommodate any requirements they may have. </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Making sure that people have the supports that they require to live in the community</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Establish peer groups for people in recovery (or, where peer groups exist, connect people to these groups). </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If the person wishes, connect them with local faith-based groups, or religious or community leaders’ interest groups, or other NGOs/allies.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120</a:t>
            </a:fld>
            <a:endParaRPr lang="en-CH"/>
          </a:p>
        </p:txBody>
      </p:sp>
    </p:spTree>
    <p:extLst>
      <p:ext uri="{BB962C8B-B14F-4D97-AF65-F5344CB8AC3E}">
        <p14:creationId xmlns:p14="http://schemas.microsoft.com/office/powerpoint/2010/main" val="337927942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50 minutes.</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121</a:t>
            </a:fld>
            <a:endParaRPr lang="en-CH"/>
          </a:p>
        </p:txBody>
      </p:sp>
    </p:spTree>
    <p:extLst>
      <p:ext uri="{BB962C8B-B14F-4D97-AF65-F5344CB8AC3E}">
        <p14:creationId xmlns:p14="http://schemas.microsoft.com/office/powerpoint/2010/main" val="96173363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1243013"/>
            <a:ext cx="2460625" cy="1384300"/>
          </a:xfrm>
        </p:spPr>
      </p:sp>
      <p:sp>
        <p:nvSpPr>
          <p:cNvPr id="3" name="Notes Placeholder 2"/>
          <p:cNvSpPr>
            <a:spLocks noGrp="1"/>
          </p:cNvSpPr>
          <p:nvPr>
            <p:ph type="body" idx="1"/>
          </p:nvPr>
        </p:nvSpPr>
        <p:spPr>
          <a:xfrm>
            <a:off x="680879" y="3019556"/>
            <a:ext cx="5447030" cy="5678753"/>
          </a:xfrm>
        </p:spPr>
        <p:txBody>
          <a:bodyPr/>
          <a:lstStyle/>
          <a:p>
            <a:pPr algn="just">
              <a:spcAft>
                <a:spcPts val="600"/>
              </a:spcAft>
            </a:pPr>
            <a:r>
              <a:rPr lang="en-US" b="1" i="1" dirty="0">
                <a:latin typeface="Calibri" panose="020F0502020204030204" pitchFamily="34" charset="0"/>
                <a:ea typeface="MS Mincho" panose="02020609040205080304" pitchFamily="49" charset="-128"/>
                <a:cs typeface="Cambria" panose="02040503050406030204" pitchFamily="18" charset="0"/>
              </a:rPr>
              <a:t>Exercise 10.1: Communication is crucial in recovery-oriented care (10 min.)</a:t>
            </a: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participants:</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Based on your experience (personal or professional), what skills are important for good communication with people undertaking a recovery journey?</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rPr>
              <a:t>Some answers may include: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Listening attentively (e.g. listening without distractions such as mobile telephone and focusing fully on the person).</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Making an effort to truly understand what the person is saying/the person’s perspective.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Seeking to understand the views and values of the other person (i.e. suspending one’s assumptions of the person while recognizing that one’s views can vary across factors such as culture, gender, religion, etc.).</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Taking a moment to think about what the person is saying before responding (i.e. not reacting immediately).</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respectful.</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Talking to and treating the person as an equal.</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Talking calmly.</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Speaking in a way that is understandable, simple and straightforward.</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Not interrupting.</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patient.</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Using </a:t>
            </a:r>
            <a:r>
              <a:rPr lang="en-US" dirty="0" err="1">
                <a:solidFill>
                  <a:srgbClr val="4F81BD"/>
                </a:solidFill>
                <a:latin typeface="Calibri" panose="020F0502020204030204" pitchFamily="34" charset="0"/>
                <a:ea typeface="MS Mincho" panose="02020609040205080304" pitchFamily="49" charset="-128"/>
                <a:cs typeface="Arial" panose="020B0604020202020204" pitchFamily="34" charset="0"/>
              </a:rPr>
              <a:t>humour</a:t>
            </a: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if and where appropriate.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nonjudgmental and using nonjudgmental language.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Using simple, clear and concise language.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Paying attention to nonverbal language and </a:t>
            </a:r>
            <a:r>
              <a:rPr lang="en-US" dirty="0" err="1">
                <a:solidFill>
                  <a:srgbClr val="4F81BD"/>
                </a:solidFill>
                <a:latin typeface="Calibri" panose="020F0502020204030204" pitchFamily="34" charset="0"/>
                <a:ea typeface="MS Mincho" panose="02020609040205080304" pitchFamily="49" charset="-128"/>
                <a:cs typeface="Arial" panose="020B0604020202020204" pitchFamily="34" charset="0"/>
              </a:rPr>
              <a:t>behaviours</a:t>
            </a: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(i.e. gestures, facial expressions, eye contact).</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Finding a space to speak which is safe and allows for privacy.</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algn="just"/>
            <a:endParaRPr lang="en-US" b="1" i="1" dirty="0">
              <a:latin typeface="Calibri" panose="020F0502020204030204" pitchFamily="34" charset="0"/>
              <a:ea typeface="MS Mincho" panose="02020609040205080304" pitchFamily="49" charset="-128"/>
              <a:cs typeface="Cambria" panose="02040503050406030204" pitchFamily="18" charset="0"/>
            </a:endParaRP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122</a:t>
            </a:fld>
            <a:endParaRPr lang="en-CH"/>
          </a:p>
        </p:txBody>
      </p:sp>
    </p:spTree>
    <p:extLst>
      <p:ext uri="{BB962C8B-B14F-4D97-AF65-F5344CB8AC3E}">
        <p14:creationId xmlns:p14="http://schemas.microsoft.com/office/powerpoint/2010/main" val="110838374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Presentation: Key communication skills in recovery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70"/>
              </a:rPr>
              <a:t>9</a:t>
            </a:r>
            <a:r>
              <a:rPr lang="en-US" b="1" i="1" dirty="0">
                <a:latin typeface="Calibri" panose="020F0502020204030204" pitchFamily="34" charset="0"/>
                <a:ea typeface="MS Mincho" panose="02020609040205080304" pitchFamily="49" charset="-128"/>
                <a:cs typeface="Arial" panose="020B0604020202020204" pitchFamily="34" charset="0"/>
              </a:rPr>
              <a:t>) (15 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Good communication skills are key to creating a therapeutic relationship between practitioners and people using services.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recovery approach re-emphasizes the importance of these skills and additionally requires a shift in the power dynamics towards more balanced and equal relationships. </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123</a:t>
            </a:fld>
            <a:endParaRPr lang="en-CH"/>
          </a:p>
        </p:txBody>
      </p:sp>
    </p:spTree>
    <p:extLst>
      <p:ext uri="{BB962C8B-B14F-4D97-AF65-F5344CB8AC3E}">
        <p14:creationId xmlns:p14="http://schemas.microsoft.com/office/powerpoint/2010/main" val="323252519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Active listening</a:t>
            </a: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Active listening skills are of particular importance. Active listening involves really engaging with what the person is saying in order to better understand and explore their thoughts and views.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completely different from passively hearing what a person is saying.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Active listening is about listening to the verbal and nonverbal content of what is being said. </a:t>
            </a:r>
          </a:p>
          <a:p>
            <a:pPr marL="628650" lvl="1" indent="-171450" algn="just">
              <a:buFont typeface="Arial" panose="020B0604020202020204" pitchFamily="34" charset="0"/>
              <a:buChar char="•"/>
            </a:pP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This includes the use of body language and facial expressions as well as being attentive to what might lie beneath the words that are being spoken – i.e. understanding the underlying meaning of what the person is saying and checking this with them, and then reflecting back on what is said and, in doing so, taking the opportunity to reframe issues to focus on strengths and solutions. </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124</a:t>
            </a:fld>
            <a:endParaRPr lang="en-CH"/>
          </a:p>
        </p:txBody>
      </p:sp>
    </p:spTree>
    <p:extLst>
      <p:ext uri="{BB962C8B-B14F-4D97-AF65-F5344CB8AC3E}">
        <p14:creationId xmlns:p14="http://schemas.microsoft.com/office/powerpoint/2010/main" val="101796415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000000"/>
                </a:solidFill>
                <a:latin typeface="Calibri" panose="020F0502020204030204" pitchFamily="34" charset="0"/>
                <a:ea typeface="MS Mincho" panose="02020609040205080304" pitchFamily="49" charset="-128"/>
                <a:cs typeface="Cambria" panose="02040503050406030204" pitchFamily="18" charset="0"/>
              </a:rPr>
              <a:t>An example of active listening:</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Person using the service: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“I’m really frustrated that my family has not come to visit me today. I have so much to tell them and really need them here for support.”</a:t>
            </a:r>
          </a:p>
          <a:p>
            <a:pPr marL="342900" marR="0" lvl="0" indent="-342900">
              <a:spcBef>
                <a:spcPts val="0"/>
              </a:spcBef>
              <a:spcAft>
                <a:spcPts val="0"/>
              </a:spcAft>
              <a:buFont typeface="Symbol" panose="05050102010706020507" pitchFamily="18" charset="2"/>
              <a:buChar char=""/>
              <a:tabLst>
                <a:tab pos="228600" algn="l"/>
                <a:tab pos="457200" algn="l"/>
              </a:tabLst>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Person assuming a supportive role: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sounds like today has been really difficult for you and that the involvement of your family is very important to you. I can definitely relate to that.”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125</a:t>
            </a:fld>
            <a:endParaRPr lang="en-CH"/>
          </a:p>
        </p:txBody>
      </p:sp>
    </p:spTree>
    <p:extLst>
      <p:ext uri="{BB962C8B-B14F-4D97-AF65-F5344CB8AC3E}">
        <p14:creationId xmlns:p14="http://schemas.microsoft.com/office/powerpoint/2010/main" val="26412826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Conversations that flow both ways: Moving from monologue to dialogue</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recognize that people have their own unique identities and experiences. </a:t>
            </a:r>
          </a:p>
          <a:p>
            <a:pPr marL="800100" marR="0" lvl="1"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Thus their views, ideas and opinions might be very different from those of mental health and other practitioners, families, care partners and other supporters.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open dialogue should be established with the person to understand and support them, as opposed to communicating the opinions or demands of practitioners, family members or care partners.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Moving from monologue to dialogue means that mental health and other practitioners, care partners and families alike need to use different language when providing advice (e.g. saying, “Well I think…” rather than “You must…”).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126</a:t>
            </a:fld>
            <a:endParaRPr lang="en-CH"/>
          </a:p>
        </p:txBody>
      </p:sp>
    </p:spTree>
    <p:extLst>
      <p:ext uri="{BB962C8B-B14F-4D97-AF65-F5344CB8AC3E}">
        <p14:creationId xmlns:p14="http://schemas.microsoft.com/office/powerpoint/2010/main" val="200990931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Partnerships need to be formed to find a way forward through differences of opinions. For instance, instead of saying “You need to receive psychotherapy”, one can say “I think receiving psychotherapy could be beneficial for you. What do you think?”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In this way it is possible to share an informed point of view rather than to dictate “absolute truths” and then listen to the other person’s point of view to see if this is a useful option to be pursued.</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127</a:t>
            </a:fld>
            <a:endParaRPr lang="en-CH"/>
          </a:p>
        </p:txBody>
      </p:sp>
    </p:spTree>
    <p:extLst>
      <p:ext uri="{BB962C8B-B14F-4D97-AF65-F5344CB8AC3E}">
        <p14:creationId xmlns:p14="http://schemas.microsoft.com/office/powerpoint/2010/main" val="378570459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libri" panose="020F0502020204030204" pitchFamily="34" charset="0"/>
              </a:rPr>
              <a:t>In difficult situations, mental health and other practitioners, families and other supporters may have strong reactions and emotional responses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When strong emotional responses occur, it is important to:</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Recognize and understand why such responses might be occurring in order to avoid automatic immediate negative reactions and to communicate better.</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Take a moment to imagine how the person is feeling or the reason behind their current actions or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behaviour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Even when a person appears, on the surface, to be saying things, acting or behaving in a way that appears upsetting to others, it is important to be mindful that the person may be communicating important information.</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128</a:t>
            </a:fld>
            <a:endParaRPr lang="en-CH"/>
          </a:p>
        </p:txBody>
      </p:sp>
    </p:spTree>
    <p:extLst>
      <p:ext uri="{BB962C8B-B14F-4D97-AF65-F5344CB8AC3E}">
        <p14:creationId xmlns:p14="http://schemas.microsoft.com/office/powerpoint/2010/main" val="31162552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Exercise 10.2: Putting active listening skills into practice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70"/>
              </a:rPr>
              <a:t>9</a:t>
            </a:r>
            <a:r>
              <a:rPr lang="en-US" b="1" i="1" dirty="0">
                <a:latin typeface="Calibri" panose="020F0502020204030204" pitchFamily="34" charset="0"/>
                <a:ea typeface="MS Mincho" panose="02020609040205080304" pitchFamily="49" charset="-128"/>
                <a:cs typeface="Arial" panose="020B0604020202020204" pitchFamily="34" charset="0"/>
              </a:rPr>
              <a:t>) (25 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Consider the following scenario:</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George had been receiving services in an inpatient mental health unit of a general hospital for a couple of weeks. He was ambivalent about staying in the unit but wanted extra support and had nowhere else to go. On several occasions he has lashed out in a volatile way and angrily threatened to leave whenever challenged or when he feels unhappy with what is being said. In the last incident he pushed a staff member to the ground. He constantly criticizes the staff and says that no-one tries hard enough. </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129</a:t>
            </a:fld>
            <a:endParaRPr lang="en-CH"/>
          </a:p>
        </p:txBody>
      </p:sp>
    </p:spTree>
    <p:extLst>
      <p:ext uri="{BB962C8B-B14F-4D97-AF65-F5344CB8AC3E}">
        <p14:creationId xmlns:p14="http://schemas.microsoft.com/office/powerpoint/2010/main" val="170013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endParaRPr lang="en-CH" dirty="0">
              <a:latin typeface="Calibri" panose="020F0502020204030204" pitchFamily="34" charset="0"/>
              <a:ea typeface="MS Mincho" panose="02020609040205080304" pitchFamily="49" charset="-128"/>
              <a:cs typeface="Arial" panose="020B0604020202020204" pitchFamily="34"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At this point show participants one of the following videos:</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lgn="just">
              <a:spcBef>
                <a:spcPts val="0"/>
              </a:spcBef>
              <a:spcAft>
                <a:spcPts val="0"/>
              </a:spcAft>
              <a:buClr>
                <a:srgbClr val="000000"/>
              </a:buClr>
              <a:buFont typeface="+mj-lt"/>
              <a:buAutoNum type="arabicPeriod"/>
            </a:pPr>
            <a:r>
              <a:rPr lang="en-GB" b="1" dirty="0">
                <a:latin typeface="Calibri" panose="020F0502020204030204" pitchFamily="34" charset="0"/>
                <a:ea typeface="MS Gothic" panose="020B0609070205080204" pitchFamily="49" charset="-128"/>
                <a:cs typeface="Cambria" panose="02040503050406030204" pitchFamily="18" charset="0"/>
              </a:rPr>
              <a:t>The voices in my head </a:t>
            </a:r>
            <a:r>
              <a:rPr lang="en-GB" dirty="0">
                <a:latin typeface="Calibri" panose="020F0502020204030204" pitchFamily="34" charset="0"/>
                <a:ea typeface="MS Gothic" panose="020B0609070205080204" pitchFamily="49" charset="-128"/>
                <a:cs typeface="Cambria" panose="02040503050406030204" pitchFamily="18" charset="0"/>
              </a:rPr>
              <a:t>video from Eleanor Longden </a:t>
            </a:r>
            <a:r>
              <a:rPr lang="en-GB" i="1" dirty="0">
                <a:latin typeface="Calibri" panose="020F0502020204030204" pitchFamily="34" charset="0"/>
                <a:ea typeface="MS Gothic" panose="020B0609070205080204" pitchFamily="49" charset="-128"/>
                <a:cs typeface="Cambria" panose="02040503050406030204" pitchFamily="18" charset="0"/>
              </a:rPr>
              <a:t>(</a:t>
            </a:r>
            <a:r>
              <a:rPr lang="en-GB" i="1" dirty="0">
                <a:latin typeface="Calibri" panose="020F0502020204030204" pitchFamily="34" charset="0"/>
                <a:ea typeface="MS Gothic" panose="020B0609070205080204" pitchFamily="49" charset="-128"/>
                <a:cs typeface="Cambria" panose="02040503050406030204" pitchFamily="18" charset="0"/>
                <a:hlinkClick r:id="rId3" action="ppaction://hlinkfile" tooltip="Ted2013 – Eleanor Longden, 2013 #336">
                  <a:extLst>
                    <a:ext uri="{A12FA001-AC4F-418D-AE19-62706E023703}">
                      <ahyp:hlinkClr xmlns="" xmlns:ahyp="http://schemas.microsoft.com/office/drawing/2018/hyperlinkcolor" val="tx"/>
                    </a:ext>
                  </a:extLst>
                </a:hlinkClick>
              </a:rPr>
              <a:t>5</a:t>
            </a:r>
            <a:r>
              <a:rPr lang="en-GB" i="1" dirty="0">
                <a:latin typeface="Calibri" panose="020F0502020204030204" pitchFamily="34" charset="0"/>
                <a:ea typeface="MS Gothic" panose="020B0609070205080204" pitchFamily="49" charset="-128"/>
                <a:cs typeface="Cambria" panose="02040503050406030204" pitchFamily="18" charset="0"/>
              </a:rPr>
              <a:t>)</a:t>
            </a:r>
            <a:r>
              <a:rPr lang="en-GB" dirty="0">
                <a:latin typeface="Calibri" panose="020F0502020204030204" pitchFamily="34" charset="0"/>
                <a:ea typeface="MS Gothic" panose="020B0609070205080204" pitchFamily="49" charset="-128"/>
                <a:cs typeface="Cambria" panose="02040503050406030204" pitchFamily="18" charset="0"/>
              </a:rPr>
              <a:t> (14:17 min.), a woman who hears voices and who has gained control over her life. </a:t>
            </a:r>
            <a:r>
              <a:rPr lang="en-GB" u="sng" dirty="0">
                <a:solidFill>
                  <a:srgbClr val="4F81BD"/>
                </a:solidFill>
                <a:latin typeface="Calibri" panose="020F0502020204030204" pitchFamily="34" charset="0"/>
                <a:ea typeface="MS Gothic" panose="020B0609070205080204" pitchFamily="49" charset="-128"/>
                <a:cs typeface="Cambria" panose="02040503050406030204" pitchFamily="18" charset="0"/>
                <a:hlinkClick r:id="rId4">
                  <a:extLst>
                    <a:ext uri="{A12FA001-AC4F-418D-AE19-62706E023703}">
                      <ahyp:hlinkClr xmlns="" xmlns:ahyp="http://schemas.microsoft.com/office/drawing/2018/hyperlinkcolor" val="tx"/>
                    </a:ext>
                  </a:extLst>
                </a:hlinkClick>
              </a:rPr>
              <a:t>https://www.ted.com/talks/eleanor_longden_the_voices_in_my_head?language=en</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accessed 03 August 2016.</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lvl="0" indent="-342900">
              <a:buClr>
                <a:srgbClr val="000000"/>
              </a:buClr>
              <a:buFont typeface="+mj-lt"/>
              <a:buAutoNum type="arabicPeriod"/>
            </a:pPr>
            <a:r>
              <a:rPr lang="en-US" dirty="0">
                <a:solidFill>
                  <a:srgbClr val="000000"/>
                </a:solidFill>
                <a:latin typeface="Calibri" panose="020F0502020204030204" pitchFamily="34" charset="0"/>
                <a:ea typeface="MS Gothic" panose="020B0609070205080204" pitchFamily="49" charset="-128"/>
                <a:cs typeface="Cambria" panose="02040503050406030204" pitchFamily="18" charset="0"/>
              </a:rPr>
              <a:t>INTERVOICE: The Hearing Voices Movement, on individuals in Brazil and how they deal with hearing voices day by day (52: 42 min). </a:t>
            </a:r>
            <a:r>
              <a:rPr lang="en-US" u="sng" dirty="0">
                <a:solidFill>
                  <a:srgbClr val="000000"/>
                </a:solidFill>
                <a:latin typeface="Calibri" panose="020F0502020204030204" pitchFamily="34" charset="0"/>
                <a:ea typeface="MS Gothic" panose="020B0609070205080204" pitchFamily="49" charset="-128"/>
                <a:cs typeface="Calibri" panose="020F0502020204030204" pitchFamily="34" charset="0"/>
              </a:rPr>
              <a:t>https://</a:t>
            </a:r>
            <a:r>
              <a:rPr lang="en-US" u="sng" dirty="0" err="1">
                <a:solidFill>
                  <a:srgbClr val="000000"/>
                </a:solidFill>
                <a:latin typeface="Calibri" panose="020F0502020204030204" pitchFamily="34" charset="0"/>
                <a:ea typeface="MS Gothic" panose="020B0609070205080204" pitchFamily="49" charset="-128"/>
                <a:cs typeface="Calibri" panose="020F0502020204030204" pitchFamily="34" charset="0"/>
              </a:rPr>
              <a:t>youtu.be</a:t>
            </a:r>
            <a:r>
              <a:rPr lang="en-US" u="sng" dirty="0">
                <a:solidFill>
                  <a:srgbClr val="000000"/>
                </a:solidFill>
                <a:latin typeface="Calibri" panose="020F0502020204030204" pitchFamily="34" charset="0"/>
                <a:ea typeface="MS Gothic" panose="020B0609070205080204" pitchFamily="49" charset="-128"/>
                <a:cs typeface="Calibri" panose="020F0502020204030204" pitchFamily="34" charset="0"/>
              </a:rPr>
              <a:t>/RYbjSeEy42c </a:t>
            </a:r>
            <a:r>
              <a:rPr lang="en-US" u="none" dirty="0">
                <a:solidFill>
                  <a:srgbClr val="000000"/>
                </a:solidFill>
                <a:latin typeface="Calibri" panose="020F0502020204030204" pitchFamily="34" charset="0"/>
                <a:ea typeface="MS Gothic" panose="020B0609070205080204" pitchFamily="49" charset="-128"/>
                <a:cs typeface="Calibri" panose="020F0502020204030204" pitchFamily="34" charset="0"/>
              </a:rPr>
              <a:t>(accessed 9 April 2019)</a:t>
            </a:r>
            <a:br>
              <a:rPr lang="en-CH" dirty="0"/>
            </a:br>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13</a:t>
            </a:fld>
            <a:endParaRPr lang="en-CH"/>
          </a:p>
        </p:txBody>
      </p:sp>
    </p:spTree>
    <p:extLst>
      <p:ext uri="{BB962C8B-B14F-4D97-AF65-F5344CB8AC3E}">
        <p14:creationId xmlns:p14="http://schemas.microsoft.com/office/powerpoint/2010/main" val="23055595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600"/>
              </a:spcAft>
              <a:buFont typeface="+mj-lt"/>
              <a:buAutoNum type="arabicPeriod"/>
            </a:pPr>
            <a:r>
              <a:rPr lang="en-US" b="1" dirty="0">
                <a:latin typeface="Calibri" panose="020F0502020204030204" pitchFamily="34" charset="0"/>
                <a:ea typeface="MS Mincho" panose="02020609040205080304" pitchFamily="49" charset="-128"/>
                <a:cs typeface="Calibri" panose="020F0502020204030204" pitchFamily="34" charset="0"/>
              </a:rPr>
              <a:t>Imagine you are sitting with George. Now write down your:</a:t>
            </a:r>
            <a:endParaRPr lang="en-CH"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initial thoughts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beliefs/ideas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bodily reactions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likely actions or </a:t>
            </a:r>
            <a:r>
              <a:rPr lang="en-US" b="1" dirty="0" err="1">
                <a:solidFill>
                  <a:srgbClr val="000000"/>
                </a:solidFill>
                <a:latin typeface="Calibri" panose="020F0502020204030204" pitchFamily="34" charset="0"/>
                <a:ea typeface="SimSun" panose="02010600030101010101" pitchFamily="2" charset="-122"/>
                <a:cs typeface="Arial" panose="020B0604020202020204" pitchFamily="34" charset="0"/>
              </a:rPr>
              <a:t>behaviours</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70510" marR="0">
              <a:lnSpc>
                <a:spcPct val="115000"/>
              </a:lnSpc>
              <a:spcBef>
                <a:spcPts val="0"/>
              </a:spcBef>
              <a:spcAft>
                <a:spcPts val="0"/>
              </a:spcAft>
            </a:pPr>
            <a:r>
              <a:rPr lang="en-US" sz="900" dirty="0">
                <a:latin typeface="Calibri" panose="020F0502020204030204" pitchFamily="34" charset="0"/>
                <a:ea typeface="Cambria" panose="02040503050406030204" pitchFamily="18" charset="0"/>
                <a:cs typeface="Calibri" panose="020F0502020204030204" pitchFamily="34" charset="0"/>
              </a:rPr>
              <a:t> </a:t>
            </a:r>
            <a:endParaRPr lang="en-CH" sz="1000" b="1" dirty="0">
              <a:latin typeface="Calibri" panose="020F0502020204030204" pitchFamily="34" charset="0"/>
              <a:ea typeface="Cambria" panose="02040503050406030204" pitchFamily="18" charset="0"/>
              <a:cs typeface="Arial" panose="020B0604020202020204" pitchFamily="34" charset="0"/>
            </a:endParaRPr>
          </a:p>
          <a:p>
            <a:pPr>
              <a:lnSpc>
                <a:spcPct val="115000"/>
              </a:lnSpc>
              <a:spcAft>
                <a:spcPts val="600"/>
              </a:spcAft>
            </a:pPr>
            <a:r>
              <a:rPr lang="en-US" b="1" dirty="0">
                <a:solidFill>
                  <a:srgbClr val="4F81BD"/>
                </a:solidFill>
                <a:latin typeface="Calibri" panose="020F0502020204030204" pitchFamily="34" charset="0"/>
                <a:ea typeface="Cambria" panose="02040503050406030204" pitchFamily="18" charset="0"/>
                <a:cs typeface="Calibri" panose="020F0502020204030204" pitchFamily="34" charset="0"/>
              </a:rPr>
              <a:t>Some answers can include:</a:t>
            </a:r>
            <a:endParaRPr lang="en-CH" sz="1000" b="1" dirty="0">
              <a:latin typeface="Calibri" panose="020F0502020204030204" pitchFamily="34"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You may be frightened of George, or concerned that he might be “unpredictable” and “volatile”.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Believe that George is manipulative and unappreciative.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 angry.</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Have heightened senses.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You may believe that George never listens to your advice.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130</a:t>
            </a:fld>
            <a:endParaRPr lang="en-CH"/>
          </a:p>
        </p:txBody>
      </p:sp>
    </p:spTree>
    <p:extLst>
      <p:ext uri="{BB962C8B-B14F-4D97-AF65-F5344CB8AC3E}">
        <p14:creationId xmlns:p14="http://schemas.microsoft.com/office/powerpoint/2010/main" val="159761256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2.  How might your thoughts and feelings reflect those of George? </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Arial" panose="020B0604020202020204" pitchFamily="34"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can include: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If you are feeling anxious or afraid of George, these may be emotions that he is also experiencing.</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You may feel that George is not listening to your advice and perhaps this is because he also feels that he is not being listened to. </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You may feel that you cannot identify with George, and he may also feel the same towards you.</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131</a:t>
            </a:fld>
            <a:endParaRPr lang="en-CH"/>
          </a:p>
        </p:txBody>
      </p:sp>
    </p:spTree>
    <p:extLst>
      <p:ext uri="{BB962C8B-B14F-4D97-AF65-F5344CB8AC3E}">
        <p14:creationId xmlns:p14="http://schemas.microsoft.com/office/powerpoint/2010/main" val="216560150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3. Write down three possible things you could say to George which would demonstrate your desire to work with him in a constructive and recovery-focused way.</a:t>
            </a:r>
            <a:endParaRPr lang="en-CH" dirty="0">
              <a:latin typeface="Calibri" panose="020F0502020204030204" pitchFamily="34" charset="0"/>
              <a:ea typeface="MS Mincho" panose="02020609040205080304" pitchFamily="49" charset="-128"/>
              <a:cs typeface="Arial" panose="020B0604020202020204" pitchFamily="34"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can include: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Expressing your concern about his emotional state in a reflective manner. Concern should </a:t>
            </a:r>
            <a:r>
              <a:rPr lang="en-US" dirty="0" err="1">
                <a:solidFill>
                  <a:srgbClr val="4F81BD"/>
                </a:solidFill>
                <a:latin typeface="Calibri" panose="020F0502020204030204" pitchFamily="34" charset="0"/>
                <a:ea typeface="MS Mincho" panose="02020609040205080304" pitchFamily="49" charset="-128"/>
                <a:cs typeface="Arial" panose="020B0604020202020204" pitchFamily="34" charset="0"/>
              </a:rPr>
              <a:t>centre</a:t>
            </a: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on George’s well-being and perspective, rather than those of others. For instance, “You seemed very upset today, I wanted to discuss with you how we could make this less stressful for you.”</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Allow him to talk about his experience from his viewpoint, to gain a better understanding of what is going on. For instance, “You mentioned before that no one tries hard enough here – can you tell me more about that?”</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him what would be most helpful to him from this point forward. How would George like staff to help him? For instance, “I’d really like to know your thoughts on how we can best support you when you become distressed, angry or upset”.</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132</a:t>
            </a:fld>
            <a:endParaRPr lang="en-CH"/>
          </a:p>
        </p:txBody>
      </p:sp>
    </p:spTree>
    <p:extLst>
      <p:ext uri="{BB962C8B-B14F-4D97-AF65-F5344CB8AC3E}">
        <p14:creationId xmlns:p14="http://schemas.microsoft.com/office/powerpoint/2010/main" val="114354488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and 10 minutes.</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133</a:t>
            </a:fld>
            <a:endParaRPr lang="en-CH"/>
          </a:p>
        </p:txBody>
      </p:sp>
    </p:spTree>
    <p:extLst>
      <p:ext uri="{BB962C8B-B14F-4D97-AF65-F5344CB8AC3E}">
        <p14:creationId xmlns:p14="http://schemas.microsoft.com/office/powerpoint/2010/main" val="85136860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Presentation: Making a recovery plan (</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140"/>
              </a:rPr>
              <a:t>37</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4" action="ppaction://hlinkfile" tooltip=", 2008 #141"/>
              </a:rPr>
              <a:t>38</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5" action="ppaction://hlinkfile" tooltip=", 2008 #125"/>
              </a:rPr>
              <a:t>39</a:t>
            </a:r>
            <a:r>
              <a:rPr lang="en-US" b="1" i="1" dirty="0">
                <a:latin typeface="Calibri" panose="020F0502020204030204" pitchFamily="34" charset="0"/>
                <a:ea typeface="MS Mincho" panose="02020609040205080304" pitchFamily="49" charset="-128"/>
                <a:cs typeface="Calibri" panose="020F0502020204030204" pitchFamily="34" charset="0"/>
              </a:rPr>
              <a:t>) (15 min.)</a:t>
            </a:r>
          </a:p>
          <a:p>
            <a:pPr algn="just"/>
            <a:endParaRPr lang="en-US" b="1" i="1" dirty="0">
              <a:latin typeface="Calibri" panose="020F0502020204030204" pitchFamily="34" charset="0"/>
              <a:ea typeface="MS Mincho" panose="02020609040205080304" pitchFamily="49" charset="-128"/>
              <a:cs typeface="Calibri" panose="020F050202020403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The following presentation introduces the group to the idea of a recovery plan, which is a practical tool for people to take control of and navigate their own recovery.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Provide training participants with the recovery template in Annex 3 to use during the presentation.</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People may benefit from having a written plan to guide their personal recovery journey, which can be referred to as a </a:t>
            </a:r>
            <a:r>
              <a:rPr lang="en-US" b="1" dirty="0">
                <a:latin typeface="Calibri" panose="020F0502020204030204" pitchFamily="34" charset="0"/>
                <a:ea typeface="MS Mincho" panose="02020609040205080304" pitchFamily="49" charset="-128"/>
                <a:cs typeface="Calibri" panose="020F0502020204030204" pitchFamily="34" charset="0"/>
              </a:rPr>
              <a:t>recovery plan</a:t>
            </a:r>
            <a:r>
              <a:rPr lang="en-US"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US" dirty="0"/>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134</a:t>
            </a:fld>
            <a:endParaRPr lang="en-CH"/>
          </a:p>
        </p:txBody>
      </p:sp>
    </p:spTree>
    <p:extLst>
      <p:ext uri="{BB962C8B-B14F-4D97-AF65-F5344CB8AC3E}">
        <p14:creationId xmlns:p14="http://schemas.microsoft.com/office/powerpoint/2010/main" val="152189631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A recovery plan is a user-driven document</a:t>
            </a:r>
            <a:r>
              <a:rPr lang="en-US" dirty="0">
                <a:latin typeface="Calibri" panose="020F0502020204030204" pitchFamily="34" charset="0"/>
                <a:ea typeface="MS Mincho" panose="02020609040205080304" pitchFamily="49" charset="-128"/>
                <a:cs typeface="Calibri" panose="020F0502020204030204" pitchFamily="34" charset="0"/>
              </a:rPr>
              <a:t> that is written and implemented by the person themselves. It is a living document which can change over time to reflect the person’s recovery journey and their evolving wishes and preferences.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consult mental health and other practitioners, families and peer supporters to help them formulate their plan, but ultimately it is up to the person to decide what they would like to include.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have choice and options for the recovery process. Therefore, when making a recovery plan, the person should be supported by and consult with individuals who are aware of various care and support options, including alternatives to medication.</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recovery plan can be more effectively implemented if all relevant people know about its existence and content, even if they have not been involved in its development.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135</a:t>
            </a:fld>
            <a:endParaRPr lang="en-CH"/>
          </a:p>
        </p:txBody>
      </p:sp>
    </p:spTree>
    <p:extLst>
      <p:ext uri="{BB962C8B-B14F-4D97-AF65-F5344CB8AC3E}">
        <p14:creationId xmlns:p14="http://schemas.microsoft.com/office/powerpoint/2010/main" val="5698858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A recovery plan should identify the needs, strengths and assets of the individual</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person concerned should identify their needs, strengths and assets. It can also be useful for the person to talk with other people they wish to involve.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and social services should offer a comprehensive assessment that takes into account a person’s social context, including health, employment, education, housing, culturally and spiritually relevant factors and beliefs to support the person in identifying their needs, strengths and assets.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possibility of creating a recovery plan should be offered to all people using the service, and not only to those who are seen as “doing better” by practitioners.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136</a:t>
            </a:fld>
            <a:endParaRPr lang="en-CH"/>
          </a:p>
        </p:txBody>
      </p:sp>
    </p:spTree>
    <p:extLst>
      <p:ext uri="{BB962C8B-B14F-4D97-AF65-F5344CB8AC3E}">
        <p14:creationId xmlns:p14="http://schemas.microsoft.com/office/powerpoint/2010/main" val="252456476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Depending on the wishes of the person preparing a recovery plan, mental health and other practitioners, peer supporters, and other supporters who are trained in the recovery approach can help:</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Introduce the person to the purpose and structure of a recovery plan. It is important to note that this is probably a new experience for many people who in the past have not had their views and opinions about their recovery and treatment listened to.</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Assist the person in assessing strengths, resources, background, dreams, goals and progress towards recovery before building their recovery plan, as well as throughout the recovery journey as needed.</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 the person in building and implementing their recovery plan.</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Help assess progress towards recovery throughout the recovery journey, as needed.</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137</a:t>
            </a:fld>
            <a:endParaRPr lang="en-CH"/>
          </a:p>
        </p:txBody>
      </p:sp>
    </p:spTree>
    <p:extLst>
      <p:ext uri="{BB962C8B-B14F-4D97-AF65-F5344CB8AC3E}">
        <p14:creationId xmlns:p14="http://schemas.microsoft.com/office/powerpoint/2010/main" val="209991921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A recovery plan may have several components, including:</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plan for pursuing dreams and goals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wellness plan</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plan for managing difficult times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plan for responding to a crisis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plan for after a crisis.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For additional information on advance plans, please refer to the QualityRights training module </a:t>
            </a:r>
            <a:r>
              <a:rPr lang="en-US" i="1" dirty="0">
                <a:solidFill>
                  <a:srgbClr val="4F81BD"/>
                </a:solidFill>
                <a:latin typeface="Calibri" panose="020F0502020204030204" pitchFamily="34" charset="0"/>
                <a:ea typeface="MS Gothic" panose="020B0609070205080204" pitchFamily="49" charset="-128"/>
                <a:cs typeface="Cambria" panose="02040503050406030204" pitchFamily="18" charset="0"/>
              </a:rPr>
              <a:t>Supported decision-making and advance planning</a:t>
            </a: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138</a:t>
            </a:fld>
            <a:endParaRPr lang="en-CH"/>
          </a:p>
        </p:txBody>
      </p:sp>
    </p:spTree>
    <p:extLst>
      <p:ext uri="{BB962C8B-B14F-4D97-AF65-F5344CB8AC3E}">
        <p14:creationId xmlns:p14="http://schemas.microsoft.com/office/powerpoint/2010/main" val="288353439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An alternative is the Recovery Wheel</a:t>
            </a:r>
            <a:r>
              <a:rPr lang="en-US" dirty="0">
                <a:latin typeface="Calibri" panose="020F0502020204030204" pitchFamily="34" charset="0"/>
                <a:ea typeface="MS Mincho" panose="02020609040205080304" pitchFamily="49" charset="-128"/>
                <a:cs typeface="Calibri" panose="020F0502020204030204" pitchFamily="34" charset="0"/>
              </a:rPr>
              <a:t>,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which can be a useful tool for facilitating discussions with the person concerned, family members, practitioners and others.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Recovery Wheel offers an alternative approach for those who would prefer a less structured way to approach the planning of their recovery journey. </a:t>
            </a:r>
          </a:p>
          <a:p>
            <a:pPr marL="171450" indent="-171450" algn="just">
              <a:buFont typeface="Arial" panose="020B0604020202020204" pitchFamily="34" charset="0"/>
              <a:buChar char="•"/>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This is described in more detail in the next topic - Topic 12.</a:t>
            </a:r>
            <a:r>
              <a:rPr lang="en-US" b="1" dirty="0">
                <a:solidFill>
                  <a:srgbClr val="4F81BD"/>
                </a:solidFill>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139</a:t>
            </a:fld>
            <a:endParaRPr lang="en-CH"/>
          </a:p>
        </p:txBody>
      </p:sp>
    </p:spTree>
    <p:extLst>
      <p:ext uri="{BB962C8B-B14F-4D97-AF65-F5344CB8AC3E}">
        <p14:creationId xmlns:p14="http://schemas.microsoft.com/office/powerpoint/2010/main" val="3224414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What recovery is NOT</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To gain a better understanding of what recovery means, it is important look at the flipside – i.e. what recovery is not.</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Recovery is not </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11 #335">
                  <a:extLst>
                    <a:ext uri="{A12FA001-AC4F-418D-AE19-62706E023703}">
                      <ahyp:hlinkClr xmlns="" xmlns:ahyp="http://schemas.microsoft.com/office/drawing/2018/hyperlinkcolor" val="tx"/>
                    </a:ext>
                  </a:extLst>
                </a:hlinkClick>
              </a:rPr>
              <a:t>2</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4" action="ppaction://hlinkfile" tooltip="Slade, 2014 #202">
                  <a:extLst>
                    <a:ext uri="{A12FA001-AC4F-418D-AE19-62706E023703}">
                      <ahyp:hlinkClr xmlns="" xmlns:ahyp="http://schemas.microsoft.com/office/drawing/2018/hyperlinkcolor" val="tx"/>
                    </a:ext>
                  </a:extLst>
                </a:hlinkClick>
              </a:rPr>
              <a:t>6</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dirty="0">
                <a:latin typeface="Calibri" panose="020F0502020204030204" pitchFamily="34" charset="0"/>
                <a:ea typeface="MS Mincho" panose="02020609040205080304" pitchFamily="49" charset="-128"/>
                <a:cs typeface="Cambria" panose="02040503050406030204" pitchFamily="18"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cure or the absence of a "condition, diagnosis or symptoms";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something practitioners or others “do” to people;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theoretical model;</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something that has always been done;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reason for closing down mental health services;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“blaming” individuals for their situation.</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14</a:t>
            </a:fld>
            <a:endParaRPr lang="en-CH"/>
          </a:p>
        </p:txBody>
      </p:sp>
    </p:spTree>
    <p:extLst>
      <p:ext uri="{BB962C8B-B14F-4D97-AF65-F5344CB8AC3E}">
        <p14:creationId xmlns:p14="http://schemas.microsoft.com/office/powerpoint/2010/main" val="23003289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1. Plan for pursuing dreams and goals (</a:t>
            </a:r>
            <a:r>
              <a:rPr lang="en-US" b="1"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08 #141">
                  <a:extLst>
                    <a:ext uri="{A12FA001-AC4F-418D-AE19-62706E023703}">
                      <ahyp:hlinkClr xmlns="" xmlns:ahyp="http://schemas.microsoft.com/office/drawing/2018/hyperlinkcolor" val="tx"/>
                    </a:ext>
                  </a:extLst>
                </a:hlinkClick>
              </a:rPr>
              <a:t>38</a:t>
            </a:r>
            <a:r>
              <a:rPr lang="en-US" b="1" i="1" dirty="0">
                <a:latin typeface="Calibri" panose="020F0502020204030204" pitchFamily="34" charset="0"/>
                <a:ea typeface="MS Mincho" panose="02020609040205080304" pitchFamily="49" charset="-128"/>
                <a:cs typeface="Cambria" panose="02040503050406030204" pitchFamily="18" charset="0"/>
              </a:rPr>
              <a:t>) (20 min.)</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US" dirty="0"/>
          </a:p>
          <a:p>
            <a:pPr algn="just"/>
            <a:r>
              <a:rPr lang="en-US" dirty="0">
                <a:latin typeface="Calibri" panose="020F0502020204030204" pitchFamily="34" charset="0"/>
                <a:ea typeface="MS Mincho" panose="02020609040205080304" pitchFamily="49" charset="-128"/>
                <a:cs typeface="Calibri" panose="020F0502020204030204" pitchFamily="34" charset="0"/>
              </a:rPr>
              <a:t>Some people may find it helpful to work towards goals that will help them lead fulfilling lives. Consequently, an important component of a recovery plan is to create a plan (or subplan) for pursuing dreams and goals.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 a first step, the person identifies their dreams and goals.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Wingdings" panose="05000000000000000000" pitchFamily="2" charset="2"/>
              <a:buChar char=""/>
            </a:pPr>
            <a:r>
              <a:rPr lang="en-US" dirty="0">
                <a:latin typeface="Calibri" panose="020F0502020204030204" pitchFamily="34" charset="0"/>
                <a:ea typeface="MS Mincho" panose="02020609040205080304" pitchFamily="49" charset="-128"/>
                <a:cs typeface="Calibri" panose="020F0502020204030204" pitchFamily="34" charset="0"/>
              </a:rPr>
              <a:t>For some people these dreams may be big, and for others they may be small </a:t>
            </a:r>
            <a:r>
              <a:rPr lang="en-US" dirty="0">
                <a:latin typeface="Calibri" panose="020F0502020204030204" pitchFamily="34" charset="0"/>
                <a:ea typeface="MS Mincho" panose="02020609040205080304" pitchFamily="49" charset="-128"/>
                <a:cs typeface="Calibri" panose="020F0502020204030204" pitchFamily="34" charset="0"/>
                <a:sym typeface="Symbol" panose="05050102010706020507" pitchFamily="18" charset="2"/>
              </a:rPr>
              <a:t></a:t>
            </a:r>
            <a:r>
              <a:rPr lang="en-US" dirty="0">
                <a:latin typeface="Calibri" panose="020F0502020204030204" pitchFamily="34" charset="0"/>
                <a:ea typeface="MS Mincho" panose="02020609040205080304" pitchFamily="49" charset="-128"/>
                <a:cs typeface="Calibri" panose="020F0502020204030204" pitchFamily="34" charset="0"/>
              </a:rPr>
              <a:t> either is fine. </a:t>
            </a:r>
            <a:endParaRPr lang="en-CH" dirty="0">
              <a:latin typeface="Calibri" panose="020F0502020204030204" pitchFamily="34" charset="0"/>
              <a:ea typeface="MS Mincho" panose="02020609040205080304" pitchFamily="49" charset="-128"/>
              <a:cs typeface="Arial" panose="020B0604020202020204" pitchFamily="34" charset="0"/>
            </a:endParaRPr>
          </a:p>
          <a:p>
            <a:pPr marL="742950" marR="0" lvl="1" indent="-285750">
              <a:spcBef>
                <a:spcPts val="0"/>
              </a:spcBef>
              <a:spcAft>
                <a:spcPts val="0"/>
              </a:spcAft>
              <a:buFont typeface="Wingdings" panose="05000000000000000000" pitchFamily="2" charset="2"/>
              <a:buChar char=""/>
            </a:pPr>
            <a:r>
              <a:rPr lang="en-US" dirty="0">
                <a:latin typeface="Calibri" panose="020F0502020204030204" pitchFamily="34" charset="0"/>
                <a:ea typeface="MS Mincho" panose="02020609040205080304" pitchFamily="49" charset="-128"/>
                <a:cs typeface="Calibri" panose="020F0502020204030204" pitchFamily="34" charset="0"/>
              </a:rPr>
              <a:t>For some people who may struggle to think of a goal, it might be useful to consider the dreams they may have had in the past.</a:t>
            </a:r>
            <a:endParaRPr lang="en-CH" dirty="0">
              <a:latin typeface="Calibri" panose="020F0502020204030204" pitchFamily="34" charset="0"/>
              <a:ea typeface="MS Mincho" panose="02020609040205080304" pitchFamily="49" charset="-128"/>
              <a:cs typeface="Arial" panose="020B0604020202020204" pitchFamily="34" charset="0"/>
            </a:endParaRPr>
          </a:p>
          <a:p>
            <a:pPr marL="742950" marR="0" lvl="1" indent="-285750">
              <a:spcBef>
                <a:spcPts val="0"/>
              </a:spcBef>
              <a:spcAft>
                <a:spcPts val="0"/>
              </a:spcAft>
              <a:buFont typeface="Wingdings" panose="05000000000000000000" pitchFamily="2" charset="2"/>
              <a:buChar char=""/>
            </a:pPr>
            <a:r>
              <a:rPr lang="en-US" dirty="0">
                <a:latin typeface="Calibri" panose="020F0502020204030204" pitchFamily="34" charset="0"/>
                <a:ea typeface="MS Mincho" panose="02020609040205080304" pitchFamily="49" charset="-128"/>
                <a:cs typeface="Calibri" panose="020F0502020204030204" pitchFamily="34" charset="0"/>
              </a:rPr>
              <a:t>Dreams and goals can also be about specific things people want to achieve – e.g. getting a part-time job or a full-time job, doing volunteer work in an area of interest, finding a friend to share hobbies with, or finishing a book they always wanted to read.</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140</a:t>
            </a:fld>
            <a:endParaRPr lang="en-CH"/>
          </a:p>
        </p:txBody>
      </p:sp>
    </p:spTree>
    <p:extLst>
      <p:ext uri="{BB962C8B-B14F-4D97-AF65-F5344CB8AC3E}">
        <p14:creationId xmlns:p14="http://schemas.microsoft.com/office/powerpoint/2010/main" val="55336676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each dream or goal, the person can identify what steps need to be taken to achieve these goals or dreams. </a:t>
            </a: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essence, these are little goals that can be tackled one at a time.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very easy to only think about problems and lose sight of the person’s skills, strengths, interests and capabilities, as well as those of the people around them. </a:t>
            </a: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important part of the recovery plan is to identify these and how they can be harnessed to bring about positive changes in the person’s life.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141</a:t>
            </a:fld>
            <a:endParaRPr lang="en-CH"/>
          </a:p>
        </p:txBody>
      </p:sp>
    </p:spTree>
    <p:extLst>
      <p:ext uri="{BB962C8B-B14F-4D97-AF65-F5344CB8AC3E}">
        <p14:creationId xmlns:p14="http://schemas.microsoft.com/office/powerpoint/2010/main" val="305600325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F81BD"/>
                </a:solidFill>
                <a:latin typeface="Calibri" panose="020F0502020204030204" pitchFamily="34" charset="0"/>
                <a:ea typeface="MS Gothic" panose="020B0609070205080204" pitchFamily="49" charset="-128"/>
              </a:rPr>
              <a:t>Show participants the diagram on the slide, explaining how for each goal or dream, steps can be identified in the pursuit of the goal or dream.</a:t>
            </a:r>
            <a:endParaRPr lang="en-GB" dirty="0">
              <a:solidFill>
                <a:srgbClr val="4F81BD"/>
              </a:solidFill>
              <a:latin typeface="Calibri" panose="020F0502020204030204" pitchFamily="34" charset="0"/>
              <a:ea typeface="MS Gothic" panose="020B0609070205080204" pitchFamily="49" charset="-128"/>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142</a:t>
            </a:fld>
            <a:endParaRPr lang="en-CH"/>
          </a:p>
        </p:txBody>
      </p:sp>
    </p:spTree>
    <p:extLst>
      <p:ext uri="{BB962C8B-B14F-4D97-AF65-F5344CB8AC3E}">
        <p14:creationId xmlns:p14="http://schemas.microsoft.com/office/powerpoint/2010/main" val="2299469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OPTIONAL EXERCISE: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a:t>
            </a:r>
            <a:r>
              <a:rPr lang="en-US" dirty="0">
                <a:solidFill>
                  <a:srgbClr val="4F81BD"/>
                </a:solidFill>
                <a:latin typeface="Calibri" panose="020F0502020204030204" pitchFamily="34" charset="0"/>
                <a:ea typeface="MS Gothic" panose="020B0609070205080204" pitchFamily="49" charset="-128"/>
              </a:rPr>
              <a:t>the group to complete the section on identifying and planning how to achieve dreams and goals in their copy of the</a:t>
            </a:r>
            <a:r>
              <a:rPr lang="en-GB" dirty="0">
                <a:solidFill>
                  <a:srgbClr val="4F81BD"/>
                </a:solidFill>
                <a:latin typeface="Calibri" panose="020F0502020204030204" pitchFamily="34" charset="0"/>
                <a:ea typeface="MS Gothic" panose="020B0609070205080204" pitchFamily="49" charset="-128"/>
              </a:rPr>
              <a:t> </a:t>
            </a:r>
            <a:r>
              <a:rPr lang="en-GB" i="1" dirty="0">
                <a:solidFill>
                  <a:srgbClr val="4F81BD"/>
                </a:solidFill>
                <a:latin typeface="Calibri" panose="020F0502020204030204" pitchFamily="34" charset="0"/>
                <a:ea typeface="MS Gothic" panose="020B0609070205080204" pitchFamily="49" charset="-128"/>
              </a:rPr>
              <a:t>QualityRights Person-centred recovery planning – step-by-step guidance.</a:t>
            </a:r>
            <a:endParaRPr lang="en-CH" i="1" dirty="0">
              <a:solidFill>
                <a:srgbClr val="4F81BD"/>
              </a:solidFill>
              <a:latin typeface="Calibri" panose="020F0502020204030204" pitchFamily="34" charset="0"/>
              <a:ea typeface="MS Gothic" panose="020B0609070205080204" pitchFamily="49" charset="-128"/>
            </a:endParaRPr>
          </a:p>
          <a:p>
            <a:r>
              <a:rPr lang="en-GB" i="1" dirty="0">
                <a:latin typeface="Calibri" panose="020F0502020204030204" pitchFamily="34" charset="0"/>
                <a:ea typeface="MS Mincho" panose="02020609040205080304" pitchFamily="49" charset="-128"/>
                <a:cs typeface="Arial" panose="020B0604020202020204" pitchFamily="34" charset="0"/>
              </a:rPr>
              <a:t> </a:t>
            </a:r>
            <a:endParaRPr lang="en-CH" i="1"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143</a:t>
            </a:fld>
            <a:endParaRPr lang="en-CH"/>
          </a:p>
        </p:txBody>
      </p:sp>
    </p:spTree>
    <p:extLst>
      <p:ext uri="{BB962C8B-B14F-4D97-AF65-F5344CB8AC3E}">
        <p14:creationId xmlns:p14="http://schemas.microsoft.com/office/powerpoint/2010/main" val="89220856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US" b="1" i="1" dirty="0">
                <a:latin typeface="Calibri" panose="020F0502020204030204" pitchFamily="34" charset="0"/>
                <a:ea typeface="MS Mincho" panose="02020609040205080304" pitchFamily="49" charset="-128"/>
                <a:cs typeface="Cambria" panose="02040503050406030204" pitchFamily="18" charset="0"/>
              </a:rPr>
              <a:t>Presentation: 2. Wellness plan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08 #141"/>
              </a:rPr>
              <a:t>38</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latin typeface="Calibri" panose="020F0502020204030204" pitchFamily="34" charset="0"/>
                <a:ea typeface="MS Mincho" panose="02020609040205080304" pitchFamily="49" charset="-128"/>
                <a:cs typeface="Cambria" panose="02040503050406030204" pitchFamily="18" charset="0"/>
                <a:hlinkClick r:id="rId4" action="ppaction://hlinkfile" tooltip=", 2008 #125"/>
              </a:rPr>
              <a:t>39</a:t>
            </a:r>
            <a:r>
              <a:rPr lang="en-US" b="1" i="1" dirty="0">
                <a:latin typeface="Calibri" panose="020F0502020204030204" pitchFamily="34" charset="0"/>
                <a:ea typeface="MS Mincho" panose="02020609040205080304" pitchFamily="49" charset="-128"/>
                <a:cs typeface="Cambria" panose="02040503050406030204" pitchFamily="18" charset="0"/>
              </a:rPr>
              <a:t>) (20 min.)</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dirty="0">
                <a:latin typeface="Calibri" panose="020F0502020204030204" pitchFamily="34" charset="0"/>
                <a:ea typeface="MS Mincho" panose="02020609040205080304" pitchFamily="49" charset="-128"/>
                <a:cs typeface="Cambria" panose="02040503050406030204" pitchFamily="18" charset="0"/>
              </a:rPr>
              <a:t>A wellness plan helps to identify the routines that enables people to keep well in addition to routines that can have a negative effect on mental health and well-being. Some examples may include:</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Positive routines</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Getting up at a reasonable time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Preparing and eating healthy meals at regular times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Going for a walk or getting some exercise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Going to work or school</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Negative routines</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Going out with friends every night and getting drunk</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Getting over-tired</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Sitting around doing nothing</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Drinking too much alcohol or taking illicit drugs.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144</a:t>
            </a:fld>
            <a:endParaRPr lang="en-CH"/>
          </a:p>
        </p:txBody>
      </p:sp>
    </p:spTree>
    <p:extLst>
      <p:ext uri="{BB962C8B-B14F-4D97-AF65-F5344CB8AC3E}">
        <p14:creationId xmlns:p14="http://schemas.microsoft.com/office/powerpoint/2010/main" val="363228328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OPTIONAL EXERCISE: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the group to complete the section on my wellness plan (but not including the weekly schedule) in their copy of the</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r>
              <a:rPr lang="en-GB" i="1" dirty="0" err="1">
                <a:solidFill>
                  <a:srgbClr val="4F81BD"/>
                </a:solidFill>
                <a:latin typeface="Calibri" panose="020F0502020204030204" pitchFamily="34" charset="0"/>
                <a:ea typeface="MS Gothic" panose="020B0609070205080204" pitchFamily="49" charset="-128"/>
                <a:cs typeface="Cambria" panose="02040503050406030204" pitchFamily="18" charset="0"/>
              </a:rPr>
              <a:t>QualityRights</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Pers</a:t>
            </a:r>
            <a:r>
              <a:rPr lang="en-GB" sz="1000" i="1" dirty="0">
                <a:solidFill>
                  <a:srgbClr val="4F81BD"/>
                </a:solidFill>
                <a:latin typeface="Calibri" panose="020F0502020204030204" pitchFamily="34" charset="0"/>
                <a:ea typeface="MS Gothic" panose="020B0609070205080204" pitchFamily="49" charset="-128"/>
                <a:cs typeface="Cambria" panose="02040503050406030204" pitchFamily="18" charset="0"/>
              </a:rPr>
              <a:t>o</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n-centred recovery planning – step-by-step guidance.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This exercise is useful in highlighting that all people, whether they have disabilities or not, have to deal with challenges in life.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GB" dirty="0">
                <a:latin typeface="Calibri" panose="020F0502020204030204" pitchFamily="34" charset="0"/>
                <a:ea typeface="MS Mincho" panose="02020609040205080304" pitchFamily="49" charset="-128"/>
                <a:cs typeface="Arial" panose="020B0604020202020204" pitchFamily="34" charset="0"/>
              </a:rPr>
              <a:t> </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145</a:t>
            </a:fld>
            <a:endParaRPr lang="en-CH"/>
          </a:p>
        </p:txBody>
      </p:sp>
    </p:spTree>
    <p:extLst>
      <p:ext uri="{BB962C8B-B14F-4D97-AF65-F5344CB8AC3E}">
        <p14:creationId xmlns:p14="http://schemas.microsoft.com/office/powerpoint/2010/main" val="346187936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155700"/>
            <a:ext cx="5964238" cy="3355975"/>
          </a:xfrm>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Presentation: 3. Plan for managing difficult times (</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08 #141"/>
              </a:rPr>
              <a:t>38</a:t>
            </a:r>
            <a:r>
              <a:rPr lang="en-US" b="1" i="1" dirty="0">
                <a:latin typeface="Calibri" panose="020F0502020204030204" pitchFamily="34" charset="0"/>
                <a:ea typeface="MS Mincho" panose="02020609040205080304" pitchFamily="49" charset="-128"/>
                <a:cs typeface="Calibri" panose="020F0502020204030204" pitchFamily="34" charset="0"/>
              </a:rPr>
              <a:t>) (30 min.)</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Another component of the recovery plan is planning for managing difficult times in life.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It may be useful for the person to indicate how they would generally describe themselves. This can help supporters to identify when the person is experiencing distress and might need support. It can also help the person to remember that they are much more than </a:t>
            </a:r>
            <a:r>
              <a:rPr lang="en-US" dirty="0">
                <a:latin typeface="Calibri" panose="020F0502020204030204" pitchFamily="34" charset="0"/>
                <a:ea typeface="SimSun" panose="02010600030101010101" pitchFamily="2" charset="-122"/>
                <a:cs typeface="Calibri" panose="020F0502020204030204" pitchFamily="34" charset="0"/>
              </a:rPr>
              <a:t>perceived limitations, a diagnosis, or set of problems.</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146</a:t>
            </a:fld>
            <a:endParaRPr lang="en-CH"/>
          </a:p>
        </p:txBody>
      </p:sp>
    </p:spTree>
    <p:extLst>
      <p:ext uri="{BB962C8B-B14F-4D97-AF65-F5344CB8AC3E}">
        <p14:creationId xmlns:p14="http://schemas.microsoft.com/office/powerpoint/2010/main" val="257041786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147</a:t>
            </a:fld>
            <a:endParaRPr lang="en-CH"/>
          </a:p>
        </p:txBody>
      </p:sp>
    </p:spTree>
    <p:extLst>
      <p:ext uri="{BB962C8B-B14F-4D97-AF65-F5344CB8AC3E}">
        <p14:creationId xmlns:p14="http://schemas.microsoft.com/office/powerpoint/2010/main" val="13029515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541338"/>
            <a:ext cx="5964238" cy="3355975"/>
          </a:xfrm>
        </p:spPr>
      </p:sp>
      <p:sp>
        <p:nvSpPr>
          <p:cNvPr id="3" name="Notes Placeholder 2"/>
          <p:cNvSpPr>
            <a:spLocks noGrp="1"/>
          </p:cNvSpPr>
          <p:nvPr>
            <p:ph type="body" idx="1"/>
          </p:nvPr>
        </p:nvSpPr>
        <p:spPr>
          <a:xfrm>
            <a:off x="680879" y="4274279"/>
            <a:ext cx="5447030" cy="3914239"/>
          </a:xfrm>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When people using services are trying to work out difficult times, it can be helpful to use a simple traffic light system to easily keep track of moods.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latin typeface="Calibri" panose="020F0502020204030204" pitchFamily="34" charset="0"/>
                <a:ea typeface="MS Mincho" panose="02020609040205080304" pitchFamily="49" charset="-128"/>
                <a:cs typeface="Cambria" panose="02040503050406030204" pitchFamily="18" charset="0"/>
              </a:rPr>
              <a:t>The traffic light system outlined below can be useful.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B050"/>
                </a:solidFill>
                <a:latin typeface="Calibri" panose="020F0502020204030204" pitchFamily="34" charset="0"/>
                <a:ea typeface="SimSun" panose="02010600030101010101" pitchFamily="2" charset="-122"/>
                <a:cs typeface="Arial" panose="020B0604020202020204" pitchFamily="34" charset="0"/>
              </a:rPr>
              <a:t>GREEN</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You are feeling well. You may experience stress from time to time that can be managed with coping and problem-solving skills.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FFC000"/>
                </a:solidFill>
                <a:latin typeface="Calibri" panose="020F0502020204030204" pitchFamily="34" charset="0"/>
                <a:ea typeface="SimSun" panose="02010600030101010101" pitchFamily="2" charset="-122"/>
                <a:cs typeface="Arial" panose="020B0604020202020204" pitchFamily="34" charset="0"/>
              </a:rPr>
              <a:t>AMB</a:t>
            </a:r>
            <a:r>
              <a:rPr lang="en-US" b="1" dirty="0">
                <a:solidFill>
                  <a:srgbClr val="FF0000"/>
                </a:solidFill>
                <a:latin typeface="Calibri" panose="020F0502020204030204" pitchFamily="34" charset="0"/>
                <a:ea typeface="SimSun" panose="02010600030101010101" pitchFamily="2" charset="-122"/>
                <a:cs typeface="Arial" panose="020B0604020202020204" pitchFamily="34" charset="0"/>
              </a:rPr>
              <a:t>ER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You are noticing signs of emotional distress.</a:t>
            </a: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It would be helpful to take better care of your mental and physical health and obtain support from friends, family, or mental health or other practitioner(s).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148</a:t>
            </a:fld>
            <a:endParaRPr lang="en-CH"/>
          </a:p>
        </p:txBody>
      </p:sp>
    </p:spTree>
    <p:extLst>
      <p:ext uri="{BB962C8B-B14F-4D97-AF65-F5344CB8AC3E}">
        <p14:creationId xmlns:p14="http://schemas.microsoft.com/office/powerpoint/2010/main" val="355852854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149</a:t>
            </a:fld>
            <a:endParaRPr lang="en-CH"/>
          </a:p>
        </p:txBody>
      </p:sp>
    </p:spTree>
    <p:extLst>
      <p:ext uri="{BB962C8B-B14F-4D97-AF65-F5344CB8AC3E}">
        <p14:creationId xmlns:p14="http://schemas.microsoft.com/office/powerpoint/2010/main" val="3860279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en-US" b="1" dirty="0">
                <a:latin typeface="Calibri" panose="020F0502020204030204" pitchFamily="34" charset="0"/>
                <a:ea typeface="MS Mincho" panose="02020609040205080304" pitchFamily="49" charset="-128"/>
                <a:cs typeface="Calibri" panose="020F0502020204030204" pitchFamily="34" charset="0"/>
              </a:rPr>
              <a:t>Recovery is NOT</a:t>
            </a:r>
            <a:r>
              <a:rPr lang="en-US" dirty="0">
                <a:latin typeface="Calibri" panose="020F0502020204030204" pitchFamily="34" charset="0"/>
                <a:ea typeface="MS Mincho" panose="02020609040205080304" pitchFamily="49" charset="-128"/>
                <a:cs typeface="Calibri" panose="020F0502020204030204" pitchFamily="34" charset="0"/>
              </a:rPr>
              <a:t> necessarily a cure or the absence of a condition, diagnosis or symptoms because people with psychosocial disabilities can still lead a fulfilling life in the presence of any one of these. </a:t>
            </a:r>
          </a:p>
          <a:p>
            <a:pPr marL="800100" lvl="1" indent="-342900">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In other words, for some people, being free from what they perceive and interpret as symptoms is a key feature of their recovery. Others may continue to have these but still experience recovery.</a:t>
            </a:r>
            <a:endParaRPr lang="en-CH" dirty="0">
              <a:latin typeface="Calibri" panose="020F0502020204030204" pitchFamily="34" charset="0"/>
              <a:ea typeface="MS Mincho" panose="02020609040205080304" pitchFamily="49" charset="-128"/>
              <a:cs typeface="Arial" panose="020B0604020202020204" pitchFamily="34" charset="0"/>
            </a:endParaRPr>
          </a:p>
          <a:p>
            <a:pPr marL="720090" marR="0">
              <a:lnSpc>
                <a:spcPct val="115000"/>
              </a:lnSpc>
              <a:spcBef>
                <a:spcPts val="0"/>
              </a:spcBef>
              <a:spcAft>
                <a:spcPts val="0"/>
              </a:spcAft>
            </a:pPr>
            <a:r>
              <a:rPr lang="en-US"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 helps the person to sensitively explore what is going on for them in the moment, what they need to deal with and what pain they are feeling, but it does not stop there.</a:t>
            </a:r>
          </a:p>
          <a:p>
            <a:pPr marL="571500" marR="0" lvl="0" indent="-228600">
              <a:spcBef>
                <a:spcPts val="0"/>
              </a:spcBef>
              <a:spcAft>
                <a:spcPts val="0"/>
              </a:spcAft>
              <a:buFont typeface="Symbol" panose="05050102010706020507" pitchFamily="18" charset="2"/>
              <a:buChar char=""/>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also involves dealing with many potential difficulties that a person may be experiencing, such as isolation, exclusion, poverty, unemployment and discrimination.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15</a:t>
            </a:fld>
            <a:endParaRPr lang="en-CH"/>
          </a:p>
        </p:txBody>
      </p:sp>
    </p:spTree>
    <p:extLst>
      <p:ext uri="{BB962C8B-B14F-4D97-AF65-F5344CB8AC3E}">
        <p14:creationId xmlns:p14="http://schemas.microsoft.com/office/powerpoint/2010/main" val="101692786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To help manage emotional distress people can learn to identify (</a:t>
            </a:r>
            <a:r>
              <a:rPr lang="en-US" b="1" dirty="0">
                <a:latin typeface="Calibri" panose="020F0502020204030204" pitchFamily="34" charset="0"/>
                <a:ea typeface="MS Mincho" panose="02020609040205080304" pitchFamily="49" charset="-128"/>
                <a:cs typeface="Cambria" panose="02040503050406030204" pitchFamily="18" charset="0"/>
                <a:hlinkClick r:id="rId3" action="ppaction://hlinkfile" tooltip=",  #140"/>
              </a:rPr>
              <a:t>37</a:t>
            </a:r>
            <a:r>
              <a:rPr lang="en-US" b="1" dirty="0">
                <a:latin typeface="Calibri" panose="020F0502020204030204" pitchFamily="34" charset="0"/>
                <a:ea typeface="MS Mincho" panose="02020609040205080304" pitchFamily="49" charset="-128"/>
                <a:cs typeface="Cambria" panose="02040503050406030204" pitchFamily="18" charset="0"/>
              </a:rPr>
              <a:t>),(</a:t>
            </a:r>
            <a:r>
              <a:rPr lang="en-US" b="1" dirty="0">
                <a:latin typeface="Calibri" panose="020F0502020204030204" pitchFamily="34" charset="0"/>
                <a:ea typeface="MS Mincho" panose="02020609040205080304" pitchFamily="49" charset="-128"/>
                <a:cs typeface="Cambria" panose="02040503050406030204" pitchFamily="18" charset="0"/>
                <a:hlinkClick r:id="rId4" action="ppaction://hlinkfile" tooltip=", 2008 #141"/>
              </a:rPr>
              <a:t>38</a:t>
            </a:r>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sensitivities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signs of distress.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If people can identify sensitivities and signs of distress and take action quickly, they can greatly reduce the chance of finding themselves in crisis.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also important for others to also be aware of sensitivities and signs of distress so they can discuss these with the person who they are supporting.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At the same time, it is important that others do not cross any boundaries by forcing or taking over control. </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150</a:t>
            </a:fld>
            <a:endParaRPr lang="en-CH"/>
          </a:p>
        </p:txBody>
      </p:sp>
    </p:spTree>
    <p:extLst>
      <p:ext uri="{BB962C8B-B14F-4D97-AF65-F5344CB8AC3E}">
        <p14:creationId xmlns:p14="http://schemas.microsoft.com/office/powerpoint/2010/main" val="265314158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Sensitivities </a:t>
            </a:r>
            <a:r>
              <a:rPr lang="en-US" dirty="0">
                <a:latin typeface="Calibri" panose="020F0502020204030204" pitchFamily="34" charset="0"/>
                <a:ea typeface="MS Mincho" panose="02020609040205080304" pitchFamily="49" charset="-128"/>
                <a:cs typeface="Cambria" panose="02040503050406030204" pitchFamily="18" charset="0"/>
              </a:rPr>
              <a:t>are things that happen (external or internal events or circumstances) that may cause a person to feel anxious, scared, miserable or discouraged.</a:t>
            </a:r>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These can include:</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Hearing shouts or yells, or being shouted/yelled at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Not being listened to</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getting too close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High workload at the job</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Not being able to sleep</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teased.</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151</a:t>
            </a:fld>
            <a:endParaRPr lang="en-CH"/>
          </a:p>
        </p:txBody>
      </p:sp>
    </p:spTree>
    <p:extLst>
      <p:ext uri="{BB962C8B-B14F-4D97-AF65-F5344CB8AC3E}">
        <p14:creationId xmlns:p14="http://schemas.microsoft.com/office/powerpoint/2010/main" val="55692250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Signs of distress</a:t>
            </a:r>
            <a:r>
              <a:rPr lang="en-US" dirty="0">
                <a:latin typeface="Calibri" panose="020F0502020204030204" pitchFamily="34" charset="0"/>
                <a:ea typeface="MS Mincho" panose="02020609040205080304" pitchFamily="49" charset="-128"/>
                <a:cs typeface="Cambria" panose="02040503050406030204" pitchFamily="18" charset="0"/>
              </a:rPr>
              <a:t> are changes in feelings, thoughts or </a:t>
            </a:r>
            <a:r>
              <a:rPr lang="en-US" dirty="0" err="1">
                <a:latin typeface="Calibri" panose="020F0502020204030204" pitchFamily="34" charset="0"/>
                <a:ea typeface="MS Mincho" panose="02020609040205080304" pitchFamily="49" charset="-128"/>
                <a:cs typeface="Cambria" panose="02040503050406030204" pitchFamily="18" charset="0"/>
              </a:rPr>
              <a:t>behaviours</a:t>
            </a:r>
            <a:r>
              <a:rPr lang="en-US" dirty="0">
                <a:latin typeface="Calibri" panose="020F0502020204030204" pitchFamily="34" charset="0"/>
                <a:ea typeface="MS Mincho" panose="02020609040205080304" pitchFamily="49" charset="-128"/>
                <a:cs typeface="Cambria" panose="02040503050406030204" pitchFamily="18" charset="0"/>
              </a:rPr>
              <a:t> that suggest a crisis may develop. They are different for everybody but some common examples include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08 #349"/>
              </a:rPr>
              <a:t>40</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latin typeface="Calibri" panose="020F0502020204030204" pitchFamily="34" charset="0"/>
                <a:ea typeface="MS Mincho" panose="02020609040205080304" pitchFamily="49" charset="-128"/>
                <a:cs typeface="Cambria" panose="02040503050406030204" pitchFamily="18" charset="0"/>
                <a:hlinkClick r:id="rId4" action="ppaction://hlinkfile" tooltip=", 2008 #141"/>
              </a:rPr>
              <a:t>38</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lnSpc>
                <a:spcPct val="115000"/>
              </a:lnSpc>
              <a:spcBef>
                <a:spcPts val="0"/>
              </a:spcBef>
              <a:spcAft>
                <a:spcPts val="600"/>
              </a:spcAft>
              <a:buFont typeface="+mj-lt"/>
              <a:buAutoNum type="alphaUcPeriod"/>
            </a:pPr>
            <a:r>
              <a:rPr lang="en-US" b="1" dirty="0">
                <a:latin typeface="Calibri" panose="020F0502020204030204" pitchFamily="34" charset="0"/>
                <a:ea typeface="MS Mincho" panose="02020609040205080304" pitchFamily="49" charset="-128"/>
                <a:cs typeface="Calibri" panose="020F0502020204030204" pitchFamily="34" charset="0"/>
              </a:rPr>
              <a:t>Signs that the person can identify: </a:t>
            </a:r>
            <a:endParaRPr lang="en-CH"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anxious or fearful</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depressed</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Not sleeping enough or waking up early</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Experiencing distressing thoughts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Things you usually do easily are more difficult to do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unable to trust those closest to you</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unable to carry on with your day-to-day activities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Over-reacting or responding irrationally to ordinary events or things people do</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Having unusual experiences that others do not seem to share – such as hearing or seeing things or feeling you are being controlled by persons or forces external to yourself</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Racing thoughts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a lot of fear or hopelessness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as if you are not in control.</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152</a:t>
            </a:fld>
            <a:endParaRPr lang="en-CH"/>
          </a:p>
        </p:txBody>
      </p:sp>
    </p:spTree>
    <p:extLst>
      <p:ext uri="{BB962C8B-B14F-4D97-AF65-F5344CB8AC3E}">
        <p14:creationId xmlns:p14="http://schemas.microsoft.com/office/powerpoint/2010/main" val="215958165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lphaUcPeriod"/>
            </a:pPr>
            <a:r>
              <a:rPr lang="en-US" b="1" dirty="0">
                <a:latin typeface="Calibri" panose="020F0502020204030204" pitchFamily="34" charset="0"/>
                <a:ea typeface="MS Mincho" panose="02020609040205080304" pitchFamily="49" charset="-128"/>
                <a:cs typeface="Calibri" panose="020F0502020204030204" pitchFamily="34" charset="0"/>
              </a:rPr>
              <a:t>Signs that others can identify as well:</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Getting into arguments with other people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Nervousness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Restlessness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Sleeping too much.</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153</a:t>
            </a:fld>
            <a:endParaRPr lang="en-CH"/>
          </a:p>
        </p:txBody>
      </p:sp>
    </p:spTree>
    <p:extLst>
      <p:ext uri="{BB962C8B-B14F-4D97-AF65-F5344CB8AC3E}">
        <p14:creationId xmlns:p14="http://schemas.microsoft.com/office/powerpoint/2010/main" val="330417023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rPr>
              <a:t>OPTIONAL EXERCISE: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the group to complete the main tables in the section on managing difficult times</a:t>
            </a:r>
            <a:r>
              <a:rPr lang="en-GB"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in their copy of the</a:t>
            </a:r>
            <a:r>
              <a:rPr lang="en-GB" i="1"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r>
              <a:rPr lang="en-GB" i="1" dirty="0" err="1">
                <a:solidFill>
                  <a:srgbClr val="4F81BD"/>
                </a:solidFill>
                <a:latin typeface="Calibri" panose="020F0502020204030204" pitchFamily="34" charset="0"/>
                <a:ea typeface="MS Gothic" panose="020B0609070205080204" pitchFamily="49" charset="-128"/>
                <a:cs typeface="Calibri" panose="020F0502020204030204" pitchFamily="34" charset="0"/>
              </a:rPr>
              <a:t>QualityRights</a:t>
            </a:r>
            <a:r>
              <a:rPr lang="en-GB" i="1" dirty="0">
                <a:solidFill>
                  <a:srgbClr val="4F81BD"/>
                </a:solidFill>
                <a:latin typeface="Calibri" panose="020F0502020204030204" pitchFamily="34" charset="0"/>
                <a:ea typeface="MS Gothic" panose="020B0609070205080204" pitchFamily="49" charset="-128"/>
                <a:cs typeface="Calibri" panose="020F0502020204030204" pitchFamily="34" charset="0"/>
              </a:rPr>
              <a:t> Person-centred recovery planning – step-by-step guidance. </a:t>
            </a:r>
            <a:r>
              <a:rPr lang="en-GB"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GB" sz="1000" dirty="0">
                <a:latin typeface="Calibri" panose="020F0502020204030204" pitchFamily="34" charset="0"/>
                <a:ea typeface="MS Mincho" panose="02020609040205080304" pitchFamily="49" charset="-128"/>
                <a:cs typeface="Arial" panose="020B0604020202020204" pitchFamily="34" charset="0"/>
              </a:rPr>
              <a:t> </a:t>
            </a:r>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154</a:t>
            </a:fld>
            <a:endParaRPr lang="en-CH"/>
          </a:p>
        </p:txBody>
      </p:sp>
    </p:spTree>
    <p:extLst>
      <p:ext uri="{BB962C8B-B14F-4D97-AF65-F5344CB8AC3E}">
        <p14:creationId xmlns:p14="http://schemas.microsoft.com/office/powerpoint/2010/main" val="357884998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MS Mincho" panose="02020609040205080304" pitchFamily="49" charset="-128"/>
                <a:cs typeface="Arial" panose="020B0604020202020204" pitchFamily="34" charset="0"/>
              </a:rPr>
              <a:t>Presentation: 4. Plan for responding to a crisis </a:t>
            </a:r>
            <a:r>
              <a:rPr lang="en-US" b="1" i="1" dirty="0">
                <a:latin typeface="Calibri" panose="020F0502020204030204" pitchFamily="34" charset="0"/>
                <a:ea typeface="MS Mincho" panose="02020609040205080304" pitchFamily="49" charset="-128"/>
                <a:cs typeface="Arial" panose="020B0604020202020204" pitchFamily="34" charset="0"/>
              </a:rPr>
              <a:t>(</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08 #141"/>
              </a:rPr>
              <a:t>38</a:t>
            </a:r>
            <a:r>
              <a:rPr lang="en-US" b="1" i="1" dirty="0">
                <a:latin typeface="Calibri" panose="020F0502020204030204" pitchFamily="34" charset="0"/>
                <a:ea typeface="MS Mincho" panose="02020609040205080304" pitchFamily="49" charset="-128"/>
                <a:cs typeface="Arial" panose="020B0604020202020204" pitchFamily="34" charset="0"/>
              </a:rPr>
              <a:t>),(</a:t>
            </a:r>
            <a:r>
              <a:rPr lang="en-US" b="1" i="1" dirty="0">
                <a:latin typeface="Calibri" panose="020F0502020204030204" pitchFamily="34" charset="0"/>
                <a:ea typeface="MS Mincho" panose="02020609040205080304" pitchFamily="49" charset="-128"/>
                <a:cs typeface="Arial" panose="020B0604020202020204" pitchFamily="34" charset="0"/>
                <a:hlinkClick r:id="rId4" action="ppaction://hlinkfile" tooltip=", 2008 #125"/>
              </a:rPr>
              <a:t>39</a:t>
            </a:r>
            <a:r>
              <a:rPr lang="en-US" b="1" i="1" dirty="0">
                <a:latin typeface="Calibri" panose="020F0502020204030204" pitchFamily="34" charset="0"/>
                <a:ea typeface="MS Mincho" panose="02020609040205080304" pitchFamily="49" charset="-128"/>
                <a:cs typeface="Arial" panose="020B0604020202020204" pitchFamily="34" charset="0"/>
              </a:rPr>
              <a:t>)</a:t>
            </a:r>
            <a:r>
              <a:rPr lang="en-US" b="1" dirty="0">
                <a:latin typeface="Calibri" panose="020F0502020204030204" pitchFamily="34" charset="0"/>
                <a:ea typeface="MS Mincho" panose="02020609040205080304" pitchFamily="49" charset="-128"/>
                <a:cs typeface="Arial" panose="020B0604020202020204" pitchFamily="34" charset="0"/>
              </a:rPr>
              <a:t> (</a:t>
            </a:r>
            <a:r>
              <a:rPr lang="en-US" b="1" i="1" dirty="0">
                <a:latin typeface="Calibri" panose="020F0502020204030204" pitchFamily="34" charset="0"/>
                <a:ea typeface="MS Mincho" panose="02020609040205080304" pitchFamily="49" charset="-128"/>
                <a:cs typeface="Arial" panose="020B0604020202020204" pitchFamily="34" charset="0"/>
              </a:rPr>
              <a:t>30min.</a:t>
            </a:r>
            <a:r>
              <a:rPr lang="en-US" b="1" dirty="0">
                <a:latin typeface="Calibri" panose="020F0502020204030204" pitchFamily="34" charset="0"/>
                <a:ea typeface="MS Mincho" panose="02020609040205080304" pitchFamily="49" charset="-128"/>
                <a:cs typeface="Arial" panose="020B0604020202020204" pitchFamily="34" charset="0"/>
              </a:rPr>
              <a:t>)</a:t>
            </a:r>
          </a:p>
          <a:p>
            <a:endParaRPr lang="en-US" b="1"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Although recovery plans encourage people to take actions to avoid crises when they experience high levels of distress, there may be times when crises do occur – times when, despite a person’s best efforts, things continue to get worse.</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 plan for responding to a crisis may give mental health practitioners and other supporters a better opportunity to understand the person and what they want so that their will and preferences are respected.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people can provide directions and information on when, how, where and from whom they would like to receive support and care.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also allows people to specify “no” to a range of treatment and support options offered.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there may be several things that need to be taken care of, such as requesting leave from work, feeding your pets, paying your bills, telling others that you are feeling unwell, cancelling appointments, etc.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155</a:t>
            </a:fld>
            <a:endParaRPr lang="en-CH"/>
          </a:p>
        </p:txBody>
      </p:sp>
    </p:spTree>
    <p:extLst>
      <p:ext uri="{BB962C8B-B14F-4D97-AF65-F5344CB8AC3E}">
        <p14:creationId xmlns:p14="http://schemas.microsoft.com/office/powerpoint/2010/main" val="223466474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Planning for these may be particularly important for people who may be less able to communicate their will and preferences when they experience a crisis.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They are also likely to encounter practitioners who are not their regular health-care provider. </a:t>
            </a:r>
          </a:p>
          <a:p>
            <a:pPr marL="171450" indent="-171450" algn="just">
              <a:buFont typeface="Arial" panose="020B0604020202020204" pitchFamily="34" charset="0"/>
              <a:buChar char="•"/>
            </a:pP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In some countries, people may make their will and preferences binding on others in certain situations.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may be interesting to check if the law in your country allows for this possibility (For more information see the module on </a:t>
            </a:r>
            <a:r>
              <a:rPr lang="en-US" i="1" dirty="0">
                <a:latin typeface="Calibri" panose="020F0502020204030204" pitchFamily="34" charset="0"/>
                <a:ea typeface="MS Mincho" panose="02020609040205080304" pitchFamily="49" charset="-128"/>
                <a:cs typeface="Cambria" panose="02040503050406030204" pitchFamily="18" charset="0"/>
              </a:rPr>
              <a:t>Supported decision-making and advance planning</a:t>
            </a:r>
            <a:r>
              <a:rPr lang="en-US" dirty="0">
                <a:latin typeface="Calibri" panose="020F0502020204030204" pitchFamily="34" charset="0"/>
                <a:ea typeface="MS Mincho" panose="02020609040205080304" pitchFamily="49" charset="-128"/>
                <a:cs typeface="Cambria" panose="02040503050406030204" pitchFamily="18"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156</a:t>
            </a:fld>
            <a:endParaRPr lang="en-CH"/>
          </a:p>
        </p:txBody>
      </p:sp>
    </p:spTree>
    <p:extLst>
      <p:ext uri="{BB962C8B-B14F-4D97-AF65-F5344CB8AC3E}">
        <p14:creationId xmlns:p14="http://schemas.microsoft.com/office/powerpoint/2010/main" val="53727842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libri" panose="020F0502020204030204" pitchFamily="34" charset="0"/>
              </a:rPr>
              <a:t>Examples of components of advance planning:</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Preferences for treatment and care</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Specifying which medication works or does not work and what medication(s) one will not accept to take.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Specifying which care options (such as one-to-one counselling, group therapy) one finds helpful or unhelpful, acceptable or unacceptable.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171450" indent="-171450">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In some countries, there may be no acceptable options for people to choose from. </a:t>
            </a:r>
          </a:p>
          <a:p>
            <a:pPr marL="628650" lvl="1" indent="-171450">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Countries must develop a wide range of services to respond to the need of people who may be experiencing a crisis.</a:t>
            </a:r>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157</a:t>
            </a:fld>
            <a:endParaRPr lang="en-CH"/>
          </a:p>
        </p:txBody>
      </p:sp>
    </p:spTree>
    <p:extLst>
      <p:ext uri="{BB962C8B-B14F-4D97-AF65-F5344CB8AC3E}">
        <p14:creationId xmlns:p14="http://schemas.microsoft.com/office/powerpoint/2010/main" val="105425379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Place of care</a:t>
            </a:r>
            <a:endParaRPr lang="en-CH" dirty="0">
              <a:latin typeface="Calibri" panose="020F0502020204030204" pitchFamily="34" charset="0"/>
              <a:ea typeface="MS Mincho" panose="02020609040205080304" pitchFamily="49" charset="-128"/>
              <a:cs typeface="Cambria" panose="02040503050406030204" pitchFamily="18" charset="0"/>
            </a:endParaRPr>
          </a:p>
          <a:p>
            <a:pPr marL="457200" marR="0" indent="-457200">
              <a:spcBef>
                <a:spcPts val="0"/>
              </a:spcBef>
              <a:spcAft>
                <a:spcPts val="0"/>
              </a:spcAft>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Specifying the place where they want to receive care, treatment or support (e.g. home, respite, mental health or related service).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Specifying the place(s) where they do not want to receive treatment, care or support.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algn="just"/>
            <a:r>
              <a:rPr lang="en-US" b="1" dirty="0">
                <a:latin typeface="Calibri" panose="020F0502020204030204" pitchFamily="34" charset="0"/>
                <a:ea typeface="MS Mincho" panose="02020609040205080304" pitchFamily="49" charset="-128"/>
                <a:cs typeface="Cambria" panose="02040503050406030204" pitchFamily="18" charset="0"/>
              </a:rPr>
              <a:t>People I want involved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Friends and family members the person can trust and who can offer support.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People I do NOT want involved</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person may want to specify people they do not want to involve (e.g. because that person makes them feel more stressed or threatened).</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158</a:t>
            </a:fld>
            <a:endParaRPr lang="en-CH"/>
          </a:p>
        </p:txBody>
      </p:sp>
    </p:spTree>
    <p:extLst>
      <p:ext uri="{BB962C8B-B14F-4D97-AF65-F5344CB8AC3E}">
        <p14:creationId xmlns:p14="http://schemas.microsoft.com/office/powerpoint/2010/main" val="408993082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Statements and actions that are helpful</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Statements that people say or actions that people can do to help the person in times of crisis.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Statements and actions that are NOT helpful</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Statements that people should NOT make or actions that people should NOT do in times of crisis.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159</a:t>
            </a:fld>
            <a:endParaRPr lang="en-CH"/>
          </a:p>
        </p:txBody>
      </p:sp>
    </p:spTree>
    <p:extLst>
      <p:ext uri="{BB962C8B-B14F-4D97-AF65-F5344CB8AC3E}">
        <p14:creationId xmlns:p14="http://schemas.microsoft.com/office/powerpoint/2010/main" val="2947534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2. Recovery is NOT </a:t>
            </a:r>
            <a:r>
              <a:rPr lang="en-US" dirty="0">
                <a:latin typeface="Calibri" panose="020F0502020204030204" pitchFamily="34" charset="0"/>
                <a:ea typeface="MS Mincho" panose="02020609040205080304" pitchFamily="49" charset="-128"/>
                <a:cs typeface="Calibri" panose="020F0502020204030204" pitchFamily="34" charset="0"/>
              </a:rPr>
              <a:t>something that practitioners, families or care partners “do” to people. Recovery is led by the individual concerned. </a:t>
            </a:r>
          </a:p>
          <a:p>
            <a:pPr marL="640080" lvl="1" indent="-18288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Calibri" panose="020F0502020204030204" pitchFamily="34" charset="0"/>
              </a:rPr>
              <a:t>Those involved in the life of people with psychosocial disabilities can be coaches or supporters that can assist a person on their journey of recovery. </a:t>
            </a:r>
            <a:endParaRPr lang="en-CH" dirty="0">
              <a:latin typeface="Calibri" panose="020F0502020204030204" pitchFamily="34" charset="0"/>
              <a:ea typeface="MS Mincho" panose="02020609040205080304" pitchFamily="49" charset="-128"/>
              <a:cs typeface="Arial" panose="020B0604020202020204" pitchFamily="34" charset="0"/>
            </a:endParaRPr>
          </a:p>
          <a:p>
            <a:pPr marL="182880" indent="-182880"/>
            <a:r>
              <a:rPr lang="en-US"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Arial" panose="020B0604020202020204" pitchFamily="34" charset="0"/>
            </a:endParaRPr>
          </a:p>
          <a:p>
            <a:pPr marL="182880" marR="0" lvl="0" indent="-18288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3. Recovery is NOT</a:t>
            </a:r>
            <a:r>
              <a:rPr lang="en-US" dirty="0">
                <a:latin typeface="Calibri" panose="020F0502020204030204" pitchFamily="34" charset="0"/>
                <a:ea typeface="MS Mincho" panose="02020609040205080304" pitchFamily="49" charset="-128"/>
                <a:cs typeface="Calibri" panose="020F0502020204030204" pitchFamily="34" charset="0"/>
              </a:rPr>
              <a:t> something that has been widely </a:t>
            </a:r>
            <a:r>
              <a:rPr lang="en-US" dirty="0" err="1">
                <a:latin typeface="Calibri" panose="020F0502020204030204" pitchFamily="34" charset="0"/>
                <a:ea typeface="MS Mincho" panose="02020609040205080304" pitchFamily="49" charset="-128"/>
                <a:cs typeface="Calibri" panose="020F0502020204030204" pitchFamily="34" charset="0"/>
              </a:rPr>
              <a:t>practised</a:t>
            </a:r>
            <a:r>
              <a:rPr lang="en-US" dirty="0">
                <a:latin typeface="Calibri" panose="020F0502020204030204" pitchFamily="34" charset="0"/>
                <a:ea typeface="MS Mincho" panose="02020609040205080304" pitchFamily="49" charset="-128"/>
                <a:cs typeface="Calibri" panose="020F0502020204030204" pitchFamily="34" charset="0"/>
              </a:rPr>
              <a:t> despite the common usage of the term in some contexts. </a:t>
            </a:r>
          </a:p>
          <a:p>
            <a:pPr marL="640080" lvl="1" indent="-18288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Calibri" panose="020F0502020204030204" pitchFamily="34" charset="0"/>
              </a:rPr>
              <a:t>Recovery involves rethinking the way mental health and social services and supports are designed and provided. </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16</a:t>
            </a:fld>
            <a:endParaRPr lang="en-CH"/>
          </a:p>
        </p:txBody>
      </p:sp>
    </p:spTree>
    <p:extLst>
      <p:ext uri="{BB962C8B-B14F-4D97-AF65-F5344CB8AC3E}">
        <p14:creationId xmlns:p14="http://schemas.microsoft.com/office/powerpoint/2010/main" val="386810124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OPTIONAL EXERCISE: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the group to complete the section on “Plan for responding to a crisis” in their copy of the</a:t>
            </a:r>
            <a:r>
              <a:rPr lang="en-US" i="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r>
              <a:rPr lang="en-GB" i="1" dirty="0" err="1">
                <a:solidFill>
                  <a:srgbClr val="4F81BD"/>
                </a:solidFill>
                <a:latin typeface="Calibri" panose="020F0502020204030204" pitchFamily="34" charset="0"/>
                <a:ea typeface="MS Gothic" panose="020B0609070205080204" pitchFamily="49" charset="-128"/>
                <a:cs typeface="Cambria" panose="02040503050406030204" pitchFamily="18" charset="0"/>
              </a:rPr>
              <a:t>QualityRights</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person-centred recovery planning – step-by-step guidance. </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160</a:t>
            </a:fld>
            <a:endParaRPr lang="en-CH"/>
          </a:p>
        </p:txBody>
      </p:sp>
    </p:spTree>
    <p:extLst>
      <p:ext uri="{BB962C8B-B14F-4D97-AF65-F5344CB8AC3E}">
        <p14:creationId xmlns:p14="http://schemas.microsoft.com/office/powerpoint/2010/main" val="17644673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b="1" dirty="0">
                <a:latin typeface="Calibri" panose="020F0502020204030204" pitchFamily="34" charset="0"/>
                <a:ea typeface="MS Mincho" panose="02020609040205080304" pitchFamily="49" charset="-128"/>
                <a:cs typeface="Calibri" panose="020F0502020204030204" pitchFamily="34" charset="0"/>
              </a:rPr>
              <a:t>Presentation: 5. Plan for after a crisis </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140"/>
              </a:rPr>
              <a:t>37</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4" action="ppaction://hlinkfile" tooltip=", 2008 #141"/>
              </a:rPr>
              <a:t>38</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dirty="0">
                <a:latin typeface="Calibri" panose="020F0502020204030204" pitchFamily="34" charset="0"/>
                <a:ea typeface="MS Mincho" panose="02020609040205080304" pitchFamily="49" charset="-128"/>
                <a:cs typeface="Calibri" panose="020F0502020204030204" pitchFamily="34" charset="0"/>
              </a:rPr>
              <a:t> (</a:t>
            </a:r>
            <a:r>
              <a:rPr lang="en-US" b="1" i="1" dirty="0">
                <a:latin typeface="Calibri" panose="020F0502020204030204" pitchFamily="34" charset="0"/>
                <a:ea typeface="MS Mincho" panose="02020609040205080304" pitchFamily="49" charset="-128"/>
                <a:cs typeface="Calibri" panose="020F0502020204030204" pitchFamily="34" charset="0"/>
              </a:rPr>
              <a:t>15 min.</a:t>
            </a:r>
            <a:r>
              <a:rPr lang="en-US" b="1" dirty="0">
                <a:latin typeface="Calibri" panose="020F0502020204030204" pitchFamily="34" charset="0"/>
                <a:ea typeface="MS Mincho" panose="02020609040205080304" pitchFamily="49" charset="-128"/>
                <a:cs typeface="Calibri" panose="020F0502020204030204" pitchFamily="34" charset="0"/>
              </a:rPr>
              <a:t>)</a:t>
            </a:r>
            <a:endParaRPr lang="en-CH"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Now, the final component of the recovery plan is to create a plan for after a crisis: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helpful to have a plan for how to get back to daily life and maintain wellness after a crisis.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part of the recovery plan is all about planning for the few days and weeks just after a crisis, so people can continue their recovery journey. The plan includes: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Getting back into a routine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Making a timetable for the next few weeks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Plans to resume responsibilities and activities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have I learned from this crisis (e.g. any sensitivities or early signs of distress I have identified).</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161</a:t>
            </a:fld>
            <a:endParaRPr lang="en-CH"/>
          </a:p>
        </p:txBody>
      </p:sp>
    </p:spTree>
    <p:extLst>
      <p:ext uri="{BB962C8B-B14F-4D97-AF65-F5344CB8AC3E}">
        <p14:creationId xmlns:p14="http://schemas.microsoft.com/office/powerpoint/2010/main" val="155397354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OPTIONAL EXERCISE: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the group to complete the section on “Plan for after a crisis” in their copy of the</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r>
              <a:rPr lang="en-GB" i="1" dirty="0" err="1">
                <a:solidFill>
                  <a:srgbClr val="4F81BD"/>
                </a:solidFill>
                <a:latin typeface="Calibri" panose="020F0502020204030204" pitchFamily="34" charset="0"/>
                <a:ea typeface="MS Gothic" panose="020B0609070205080204" pitchFamily="49" charset="-128"/>
                <a:cs typeface="Cambria" panose="02040503050406030204" pitchFamily="18" charset="0"/>
              </a:rPr>
              <a:t>QualityRights</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person-centred recovery planning – step-by-step guidance. </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GB" sz="1000" dirty="0">
                <a:latin typeface="Calibri" panose="020F0502020204030204" pitchFamily="34" charset="0"/>
                <a:ea typeface="MS Mincho" panose="02020609040205080304" pitchFamily="49" charset="-128"/>
                <a:cs typeface="Arial" panose="020B0604020202020204" pitchFamily="34" charset="0"/>
              </a:rPr>
              <a:t> </a:t>
            </a:r>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162</a:t>
            </a:fld>
            <a:endParaRPr lang="en-CH"/>
          </a:p>
        </p:txBody>
      </p:sp>
    </p:spTree>
    <p:extLst>
      <p:ext uri="{BB962C8B-B14F-4D97-AF65-F5344CB8AC3E}">
        <p14:creationId xmlns:p14="http://schemas.microsoft.com/office/powerpoint/2010/main" val="397059414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163</a:t>
            </a:fld>
            <a:endParaRPr lang="en-CH"/>
          </a:p>
        </p:txBody>
      </p:sp>
    </p:spTree>
    <p:extLst>
      <p:ext uri="{BB962C8B-B14F-4D97-AF65-F5344CB8AC3E}">
        <p14:creationId xmlns:p14="http://schemas.microsoft.com/office/powerpoint/2010/main" val="218915261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Presentation: The Recovery Wheel (30 min.)</a:t>
            </a:r>
          </a:p>
          <a:p>
            <a:pPr algn="just"/>
            <a:endParaRPr lang="en-US" dirty="0">
              <a:latin typeface="Calibri" panose="020F0502020204030204" pitchFamily="34" charset="0"/>
              <a:ea typeface="MS Mincho" panose="02020609040205080304" pitchFamily="49" charset="-128"/>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Recovery Wheel is inspired by the Outcomes </a:t>
            </a:r>
            <a:r>
              <a:rPr lang="en-US" dirty="0" err="1">
                <a:latin typeface="Calibri" panose="020F0502020204030204" pitchFamily="34" charset="0"/>
                <a:ea typeface="MS Mincho" panose="02020609040205080304" pitchFamily="49" charset="-128"/>
                <a:cs typeface="Calibri" panose="020F0502020204030204" pitchFamily="34" charset="0"/>
              </a:rPr>
              <a:t>Star</a:t>
            </a:r>
            <a:r>
              <a:rPr lang="en-US" baseline="30000" dirty="0" err="1">
                <a:latin typeface="Calibri" panose="020F0502020204030204" pitchFamily="34" charset="0"/>
                <a:ea typeface="MS Mincho" panose="02020609040205080304" pitchFamily="49" charset="-128"/>
                <a:cs typeface="Calibri" panose="020F0502020204030204" pitchFamily="34" charset="0"/>
              </a:rPr>
              <a:t>TM</a:t>
            </a:r>
            <a:r>
              <a:rPr lang="en-US" baseline="30000" dirty="0">
                <a:latin typeface="Calibri" panose="020F0502020204030204" pitchFamily="34" charset="0"/>
                <a:ea typeface="MS Mincho" panose="02020609040205080304" pitchFamily="49" charset="-128"/>
                <a:cs typeface="Calibri" panose="020F0502020204030204" pitchFamily="34" charset="0"/>
              </a:rPr>
              <a:t>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09–2015 #350"/>
              </a:rPr>
              <a:t>41</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dirty="0">
                <a:latin typeface="Calibri" panose="020F0502020204030204" pitchFamily="34" charset="0"/>
                <a:ea typeface="MS Mincho" panose="02020609040205080304" pitchFamily="49" charset="-128"/>
                <a:cs typeface="Calibri" panose="020F0502020204030204" pitchFamily="34" charset="0"/>
              </a:rPr>
              <a:t>. It uses the image of a ship’s steering wheel to show that recovery is a personal journey and that people decide for themselves what is important to them and where this journey will take them.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Recovery Wheel can be an alternative tool for people who would prefer a less structured way to approach recovery.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It highlights different areas that individuals could potentially identify as key to living a fulfilling life.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It can be used as a means of opening up discussions between the person concerned and their family, mental health and other practitioners, peer supporters and other supporters about what people consider important for their recovery.</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164</a:t>
            </a:fld>
            <a:endParaRPr lang="en-CH"/>
          </a:p>
        </p:txBody>
      </p:sp>
    </p:spTree>
    <p:extLst>
      <p:ext uri="{BB962C8B-B14F-4D97-AF65-F5344CB8AC3E}">
        <p14:creationId xmlns:p14="http://schemas.microsoft.com/office/powerpoint/2010/main" val="419132429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9313" y="919163"/>
            <a:ext cx="2570162" cy="1446212"/>
          </a:xfrm>
        </p:spPr>
      </p:sp>
      <p:sp>
        <p:nvSpPr>
          <p:cNvPr id="3" name="Notes Placeholder 2"/>
          <p:cNvSpPr>
            <a:spLocks noGrp="1"/>
          </p:cNvSpPr>
          <p:nvPr>
            <p:ph type="body" idx="1"/>
          </p:nvPr>
        </p:nvSpPr>
        <p:spPr>
          <a:xfrm>
            <a:off x="680879" y="2708902"/>
            <a:ext cx="5447030" cy="5989407"/>
          </a:xfrm>
        </p:spPr>
        <p:txBody>
          <a:bodyPr/>
          <a:lstStyle/>
          <a:p>
            <a:pPr>
              <a:spcAft>
                <a:spcPts val="600"/>
              </a:spcAft>
            </a:pPr>
            <a:r>
              <a:rPr lang="en-US" b="1" dirty="0">
                <a:latin typeface="Calibri" panose="020F0502020204030204" pitchFamily="34" charset="0"/>
                <a:ea typeface="MS Mincho" panose="02020609040205080304" pitchFamily="49" charset="-128"/>
                <a:cs typeface="Calibri" panose="020F0502020204030204" pitchFamily="34" charset="0"/>
              </a:rPr>
              <a:t>The Recovery Wheel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09–2015 #350"/>
              </a:rPr>
              <a:t>41</a:t>
            </a:r>
            <a:r>
              <a:rPr lang="en-US" i="1" dirty="0">
                <a:latin typeface="Calibri" panose="020F0502020204030204" pitchFamily="34" charset="0"/>
                <a:ea typeface="MS Mincho" panose="02020609040205080304" pitchFamily="49" charset="-128"/>
                <a:cs typeface="Calibri" panose="020F0502020204030204" pitchFamily="34"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lnSpc>
                <a:spcPct val="110000"/>
              </a:lnSpc>
              <a:spcAft>
                <a:spcPts val="600"/>
              </a:spcAf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Highlight to participants that the recovery wheel covers many areas important to a persons life and in fact many of the ears that would be covered by a more structured recovery plan.</a:t>
            </a:r>
          </a:p>
          <a:p>
            <a:pPr algn="just">
              <a:lnSpc>
                <a:spcPct val="110000"/>
              </a:lnSpc>
              <a:spcAft>
                <a:spcPts val="600"/>
              </a:spcAft>
            </a:pPr>
            <a:endPar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endParaRPr>
          </a:p>
          <a:p>
            <a:pPr algn="just">
              <a:lnSpc>
                <a:spcPct val="110000"/>
              </a:lnSpc>
              <a:spcAft>
                <a:spcPts val="600"/>
              </a:spcAf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These include:</a:t>
            </a:r>
          </a:p>
          <a:p>
            <a:pPr algn="just">
              <a:lnSpc>
                <a:spcPct val="110000"/>
              </a:lnSpc>
              <a:spcAft>
                <a:spcPts val="600"/>
              </a:spcAft>
            </a:pPr>
            <a:endPar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endParaRP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Hope,</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Community inclusion</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Social life</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Empowerment and gaining back control</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Exploring identity</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Health and well-being</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Meaning and purpose in life</a:t>
            </a:r>
          </a:p>
          <a:p>
            <a:pPr marL="228600" indent="-228600" algn="just">
              <a:lnSpc>
                <a:spcPct val="110000"/>
              </a:lnSpc>
              <a:spcAft>
                <a:spcPts val="600"/>
              </a:spcAft>
              <a:buAutoNum type="arabicPeriod"/>
            </a:pPr>
            <a:endPar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endParaRPr>
          </a:p>
          <a:p>
            <a:pPr marL="228600" indent="-228600" algn="just">
              <a:lnSpc>
                <a:spcPct val="110000"/>
              </a:lnSpc>
              <a:spcAft>
                <a:spcPts val="600"/>
              </a:spcAft>
              <a:buAutoNum type="arabicPeriod"/>
            </a:pPr>
            <a:endPar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endParaRPr>
          </a:p>
          <a:p>
            <a:pPr algn="just">
              <a:lnSpc>
                <a:spcPct val="110000"/>
              </a:lnSpc>
            </a:pP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165</a:t>
            </a:fld>
            <a:endParaRPr lang="en-CH"/>
          </a:p>
        </p:txBody>
      </p:sp>
    </p:spTree>
    <p:extLst>
      <p:ext uri="{BB962C8B-B14F-4D97-AF65-F5344CB8AC3E}">
        <p14:creationId xmlns:p14="http://schemas.microsoft.com/office/powerpoint/2010/main" val="1001549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Using the Recovery Wheel</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person involved should first ask themselves, or be asked, whether they identify with any of the domains within the Recovery Wheel. People can indicate the different areas that are a priority for them by writing “AP”.</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They can use the rating scale (1</a:t>
            </a:r>
            <a:r>
              <a:rPr lang="en-US" dirty="0">
                <a:latin typeface="Calibri" panose="020F0502020204030204" pitchFamily="34" charset="0"/>
                <a:ea typeface="MS Mincho" panose="02020609040205080304" pitchFamily="49" charset="-128"/>
                <a:cs typeface="Calibri" panose="020F0502020204030204" pitchFamily="34" charset="0"/>
                <a:sym typeface="Symbol" panose="05050102010706020507" pitchFamily="18" charset="2"/>
              </a:rPr>
              <a:t></a:t>
            </a:r>
            <a:r>
              <a:rPr lang="en-US" dirty="0">
                <a:latin typeface="Calibri" panose="020F0502020204030204" pitchFamily="34" charset="0"/>
                <a:ea typeface="MS Mincho" panose="02020609040205080304" pitchFamily="49" charset="-128"/>
                <a:cs typeface="Calibri" panose="020F0502020204030204" pitchFamily="34" charset="0"/>
              </a:rPr>
              <a:t>3) to indicate how satisfied they are with each of these priority areas.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numbers provided within the wheel indicate the importance or significance within the individual’s life.</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Once the person has identified the key domains which are a priority for them, they can then explore specific and concrete actions within each of the priority areas.</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buFont typeface="Arial" panose="020B0604020202020204" pitchFamily="34" charset="0"/>
              <a:buChar char="•"/>
            </a:pPr>
            <a:r>
              <a:rPr lang="en-US" dirty="0">
                <a:latin typeface="Calibri" panose="020F0502020204030204" pitchFamily="34" charset="0"/>
                <a:ea typeface="MS Mincho" panose="02020609040205080304" pitchFamily="49" charset="-128"/>
              </a:rPr>
              <a:t>The Recovery Wheel can also be used at different points in time to enable the person to monitor their progress in these different domains throughout their recovery journey</a:t>
            </a:r>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166</a:t>
            </a:fld>
            <a:endParaRPr lang="en-CH"/>
          </a:p>
        </p:txBody>
      </p:sp>
    </p:spTree>
    <p:extLst>
      <p:ext uri="{BB962C8B-B14F-4D97-AF65-F5344CB8AC3E}">
        <p14:creationId xmlns:p14="http://schemas.microsoft.com/office/powerpoint/2010/main" val="161094060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9313" y="919163"/>
            <a:ext cx="2570162" cy="1446212"/>
          </a:xfrm>
        </p:spPr>
      </p:sp>
      <p:sp>
        <p:nvSpPr>
          <p:cNvPr id="3" name="Notes Placeholder 2"/>
          <p:cNvSpPr>
            <a:spLocks noGrp="1"/>
          </p:cNvSpPr>
          <p:nvPr>
            <p:ph type="body" idx="1"/>
          </p:nvPr>
        </p:nvSpPr>
        <p:spPr>
          <a:xfrm>
            <a:off x="680879" y="2708902"/>
            <a:ext cx="5447030" cy="5989407"/>
          </a:xfrm>
        </p:spPr>
        <p:txBody>
          <a:bodyPr/>
          <a:lstStyle/>
          <a:p>
            <a:pPr>
              <a:spcAft>
                <a:spcPts val="600"/>
              </a:spcAft>
            </a:pPr>
            <a:r>
              <a:rPr lang="en-US" b="1" dirty="0">
                <a:latin typeface="Calibri" panose="020F0502020204030204" pitchFamily="34" charset="0"/>
                <a:ea typeface="MS Mincho" panose="02020609040205080304" pitchFamily="49" charset="-128"/>
                <a:cs typeface="Calibri" panose="020F0502020204030204" pitchFamily="34" charset="0"/>
              </a:rPr>
              <a:t>The Recovery Wheel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09–2015 #350"/>
              </a:rPr>
              <a:t>41</a:t>
            </a:r>
            <a:r>
              <a:rPr lang="en-US" i="1" dirty="0">
                <a:latin typeface="Calibri" panose="020F0502020204030204" pitchFamily="34" charset="0"/>
                <a:ea typeface="MS Mincho" panose="02020609040205080304" pitchFamily="49" charset="-128"/>
                <a:cs typeface="Calibri" panose="020F0502020204030204" pitchFamily="34"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lnSpc>
                <a:spcPct val="110000"/>
              </a:lnSpc>
              <a:spcAft>
                <a:spcPts val="600"/>
              </a:spcAf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Ask the group to complete for themselves their “recovery wheel”. Participants can work on their own or in pairs for this exercise.</a:t>
            </a:r>
          </a:p>
          <a:p>
            <a:pPr algn="just">
              <a:lnSpc>
                <a:spcPct val="110000"/>
              </a:lnSpc>
            </a:pP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167</a:t>
            </a:fld>
            <a:endParaRPr lang="en-CH"/>
          </a:p>
        </p:txBody>
      </p:sp>
      <p:pic>
        <p:nvPicPr>
          <p:cNvPr id="11" name="Picture 10">
            <a:extLst>
              <a:ext uri="{FF2B5EF4-FFF2-40B4-BE49-F238E27FC236}">
                <a16:creationId xmlns:a16="http://schemas.microsoft.com/office/drawing/2014/main" id="{12A69D82-42AA-4FA5-B13B-4191668E3422}"/>
              </a:ext>
            </a:extLst>
          </p:cNvPr>
          <p:cNvPicPr>
            <a:picLocks noChangeAspect="1"/>
          </p:cNvPicPr>
          <p:nvPr/>
        </p:nvPicPr>
        <p:blipFill>
          <a:blip r:embed="rId4"/>
          <a:stretch>
            <a:fillRect/>
          </a:stretch>
        </p:blipFill>
        <p:spPr>
          <a:xfrm>
            <a:off x="852470" y="3417194"/>
            <a:ext cx="5028195" cy="5751935"/>
          </a:xfrm>
          <a:prstGeom prst="rect">
            <a:avLst/>
          </a:prstGeom>
        </p:spPr>
      </p:pic>
    </p:spTree>
    <p:extLst>
      <p:ext uri="{BB962C8B-B14F-4D97-AF65-F5344CB8AC3E}">
        <p14:creationId xmlns:p14="http://schemas.microsoft.com/office/powerpoint/2010/main" val="346425146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38377" y="406675"/>
            <a:ext cx="5820508" cy="10250312"/>
          </a:xfrm>
        </p:spPr>
        <p:txBody>
          <a:bodyPr/>
          <a:lstStyle/>
          <a:p>
            <a:pPr marL="0" indent="0">
              <a:buNone/>
            </a:pPr>
            <a:r>
              <a:rPr lang="en-US" sz="1100" b="1" dirty="0"/>
              <a:t>Conceptualization </a:t>
            </a:r>
          </a:p>
          <a:p>
            <a:pPr marL="0" indent="0">
              <a:buNone/>
            </a:pPr>
            <a:r>
              <a:rPr lang="en-US" sz="1100" dirty="0"/>
              <a:t>Michelle Funk (Coordinator) and Natalie Drew Bold (Technical Officer) Mental Health Policy and Service Development, Department of Mental Health and Substance Abuse (WHO, Geneva)</a:t>
            </a:r>
          </a:p>
          <a:p>
            <a:pPr marL="0" indent="0">
              <a:buNone/>
            </a:pPr>
            <a:endParaRPr lang="en-US" sz="1100" dirty="0"/>
          </a:p>
          <a:p>
            <a:pPr marL="0" indent="0">
              <a:buNone/>
            </a:pPr>
            <a:r>
              <a:rPr lang="en-US" sz="1100" b="1" dirty="0"/>
              <a:t>Writing and editorial team</a:t>
            </a:r>
          </a:p>
          <a:p>
            <a:pPr marL="0" indent="0">
              <a:buNone/>
            </a:pPr>
            <a:r>
              <a:rPr lang="en-US" sz="1100" dirty="0"/>
              <a:t>Dr Michelle Funk, (WHO, Geneva), Natalie Drew Bold (WHO, Geneva); Marie </a:t>
            </a:r>
            <a:r>
              <a:rPr lang="en-US" sz="1100" dirty="0" err="1"/>
              <a:t>Baudel</a:t>
            </a:r>
            <a:r>
              <a:rPr lang="en-US" sz="1100" dirty="0"/>
              <a:t>, </a:t>
            </a:r>
            <a:r>
              <a:rPr lang="en-US" sz="1100" dirty="0" err="1"/>
              <a:t>Université</a:t>
            </a:r>
            <a:r>
              <a:rPr lang="en-US" sz="1100" dirty="0"/>
              <a:t> de Nantes, France</a:t>
            </a:r>
          </a:p>
          <a:p>
            <a:pPr marL="0" indent="0">
              <a:buNone/>
            </a:pPr>
            <a:endParaRPr lang="en-US" sz="1100" dirty="0"/>
          </a:p>
          <a:p>
            <a:pPr marL="0" indent="0">
              <a:buNone/>
            </a:pPr>
            <a:r>
              <a:rPr lang="en-US" sz="1100" b="1" dirty="0"/>
              <a:t>Key international experts</a:t>
            </a:r>
          </a:p>
          <a:p>
            <a:pPr marL="0" indent="0">
              <a:buNone/>
            </a:pPr>
            <a:r>
              <a:rPr lang="en-US" sz="1100" dirty="0"/>
              <a:t>Celia Brown, </a:t>
            </a:r>
            <a:r>
              <a:rPr lang="en-US" sz="1100" dirty="0" err="1"/>
              <a:t>MindFreedom</a:t>
            </a:r>
            <a:r>
              <a:rPr lang="en-US" sz="1100" dirty="0"/>
              <a:t> International, (United States of America); Mauro Giovanni Carta, </a:t>
            </a:r>
            <a:r>
              <a:rPr lang="en-US" sz="1100" dirty="0" err="1"/>
              <a:t>Università</a:t>
            </a:r>
            <a:r>
              <a:rPr lang="en-US" sz="1100" dirty="0"/>
              <a:t> </a:t>
            </a:r>
            <a:r>
              <a:rPr lang="en-US" sz="1100" dirty="0" err="1"/>
              <a:t>degli</a:t>
            </a:r>
            <a:r>
              <a:rPr lang="en-US" sz="1100" dirty="0"/>
              <a:t> </a:t>
            </a:r>
            <a:r>
              <a:rPr lang="en-US" sz="1100" dirty="0" err="1"/>
              <a:t>studi</a:t>
            </a:r>
            <a:r>
              <a:rPr lang="en-US" sz="1100" dirty="0"/>
              <a:t> di Cagliari (Italy); </a:t>
            </a:r>
            <a:r>
              <a:rPr lang="en-US" sz="1100" dirty="0" err="1"/>
              <a:t>Yeni</a:t>
            </a:r>
            <a:r>
              <a:rPr lang="en-US" sz="1100" dirty="0"/>
              <a:t> Rosa Damayanti, Indonesia Mental Health Association (Indonesia); Sera </a:t>
            </a:r>
            <a:r>
              <a:rPr lang="en-US" sz="1100" dirty="0" err="1"/>
              <a:t>Davidow</a:t>
            </a:r>
            <a:r>
              <a:rPr lang="en-US" sz="1100" dirty="0"/>
              <a:t>, Western Mass Recovery Learning Community (United Sates of America); Catalina </a:t>
            </a:r>
            <a:r>
              <a:rPr lang="en-US" sz="1100" dirty="0" err="1"/>
              <a:t>Devandas</a:t>
            </a:r>
            <a:r>
              <a:rPr lang="en-US" sz="1100" dirty="0"/>
              <a:t>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a:t>
            </a:r>
            <a:r>
              <a:rPr lang="en-US" sz="1100" dirty="0" err="1"/>
              <a:t>Levav</a:t>
            </a:r>
            <a:r>
              <a:rPr lang="en-US" sz="1100" dirty="0"/>
              <a:t>, Department of Community Mental Health, University of Haifa (Israel); Peter McGovern, </a:t>
            </a:r>
            <a:r>
              <a:rPr lang="en-US" sz="1100" dirty="0" err="1"/>
              <a:t>Modum</a:t>
            </a:r>
            <a:r>
              <a:rPr lang="en-US" sz="1100" dirty="0"/>
              <a:t> Bad (Norway); David McGrath, International consultant (Australia); Tina </a:t>
            </a:r>
            <a:r>
              <a:rPr lang="en-US" sz="1100" dirty="0" err="1"/>
              <a:t>Minkowitz</a:t>
            </a:r>
            <a:r>
              <a:rPr lang="en-US" sz="1100" dirty="0"/>
              <a:t>, Center for the Human Rights of Users and Survivors of Psychiatry (United Sates of America); Peter </a:t>
            </a:r>
            <a:r>
              <a:rPr lang="en-US" sz="1100" dirty="0" err="1"/>
              <a:t>Mittler</a:t>
            </a:r>
            <a:r>
              <a:rPr lang="en-US" sz="1100" dirty="0"/>
              <a:t>, Dementia Alliance International (United Kingdom); Maria Francesca Moro, Columbia University (United Sates of America), ; Fiona Morrissey, Disability Law Research Consultant (Ireland); Michael </a:t>
            </a:r>
            <a:r>
              <a:rPr lang="en-US" sz="1100" dirty="0" err="1"/>
              <a:t>Njenga</a:t>
            </a:r>
            <a:r>
              <a:rPr lang="en-US" sz="1100" dirty="0"/>
              <a:t>, Users and Survivors of Psychiatry in Kenya (Kenya); David W. Oaks, </a:t>
            </a:r>
            <a:r>
              <a:rPr lang="en-US" sz="1100" dirty="0" err="1"/>
              <a:t>Aciu</a:t>
            </a:r>
            <a:r>
              <a:rPr lang="en-US" sz="1100" dirty="0"/>
              <a:t> </a:t>
            </a:r>
            <a:r>
              <a:rPr lang="en-US" sz="1100" dirty="0" err="1"/>
              <a:t>Insitute</a:t>
            </a:r>
            <a:r>
              <a:rPr lang="en-US" sz="1100" dirty="0"/>
              <a:t>, LLC (United States of America); </a:t>
            </a:r>
            <a:r>
              <a:rPr lang="en-US" sz="1100" dirty="0" err="1"/>
              <a:t>Soumitra</a:t>
            </a:r>
            <a:r>
              <a:rPr lang="en-US" sz="1100" dirty="0"/>
              <a:t> </a:t>
            </a:r>
            <a:r>
              <a:rPr lang="en-US" sz="1100" dirty="0" err="1"/>
              <a:t>Pathare</a:t>
            </a:r>
            <a:r>
              <a:rPr lang="en-US" sz="1100" dirty="0"/>
              <a:t>, Centre for Mental Health Law and Policy, Indian Law Society (India); </a:t>
            </a:r>
            <a:r>
              <a:rPr lang="en-US" sz="1100" dirty="0" err="1"/>
              <a:t>Dainius</a:t>
            </a:r>
            <a:r>
              <a:rPr lang="en-US" sz="1100" dirty="0"/>
              <a:t> </a:t>
            </a:r>
            <a:r>
              <a:rPr lang="en-US" sz="1100" dirty="0" err="1"/>
              <a:t>Pūras</a:t>
            </a:r>
            <a:r>
              <a:rPr lang="en-US" sz="1100" dirty="0"/>
              <a:t>, Special Rapporteur on the right of everyone to the enjoyment of the highest attainable standard of health (Switzerland); </a:t>
            </a:r>
            <a:r>
              <a:rPr lang="en-US" sz="1100" dirty="0" err="1"/>
              <a:t>Jolijn</a:t>
            </a:r>
            <a:r>
              <a:rPr lang="en-US" sz="1100" dirty="0"/>
              <a:t> </a:t>
            </a:r>
            <a:r>
              <a:rPr lang="en-US" sz="1100" dirty="0" err="1"/>
              <a:t>Santegoeds</a:t>
            </a:r>
            <a:r>
              <a:rPr lang="en-US" sz="1100" dirty="0"/>
              <a:t>, World Network of Users and Survivors of Psychiatry (the Netherlands); </a:t>
            </a:r>
            <a:r>
              <a:rPr lang="en-US" sz="1100" dirty="0" err="1"/>
              <a:t>Sashi</a:t>
            </a:r>
            <a:r>
              <a:rPr lang="en-US" sz="1100" dirty="0"/>
              <a:t> </a:t>
            </a:r>
            <a:r>
              <a:rPr lang="en-US" sz="1100" dirty="0" err="1"/>
              <a:t>Sashidharan</a:t>
            </a:r>
            <a:r>
              <a:rPr lang="en-US" sz="1100" dirty="0"/>
              <a:t>, University of Glasgow (United Kingdom); Gregory Smith, International consultant, (United States of America); Kate </a:t>
            </a:r>
            <a:r>
              <a:rPr lang="en-US" sz="1100" dirty="0" err="1"/>
              <a:t>Swaffer</a:t>
            </a:r>
            <a:r>
              <a:rPr lang="en-US" sz="1100" dirty="0"/>
              <a:t>, Dementia International Alliance(Australia); Carmen Valle, CBM International (Thailand); Alberto Vásquez </a:t>
            </a:r>
            <a:r>
              <a:rPr lang="en-US" sz="1100" dirty="0" err="1"/>
              <a:t>Encalada</a:t>
            </a:r>
            <a:r>
              <a:rPr lang="en-US" sz="1100" dirty="0"/>
              <a:t>, Office of the UN Special Rapporteur on the rights of persons with disabilities (Switzerland)</a:t>
            </a:r>
          </a:p>
          <a:p>
            <a:pPr marL="0" indent="0">
              <a:buNone/>
            </a:pPr>
            <a:endParaRPr lang="en-US" sz="1100" dirty="0"/>
          </a:p>
          <a:p>
            <a:pPr marL="0" indent="0">
              <a:buNone/>
            </a:pPr>
            <a:r>
              <a:rPr lang="en-US" sz="1100" b="1" dirty="0"/>
              <a:t>Contributions</a:t>
            </a:r>
          </a:p>
          <a:p>
            <a:pPr marL="0" indent="0">
              <a:buNone/>
            </a:pPr>
            <a:r>
              <a:rPr lang="en-US" sz="1100" dirty="0">
                <a:solidFill>
                  <a:schemeClr val="accent2"/>
                </a:solidFill>
              </a:rPr>
              <a:t>Technical reviewers</a:t>
            </a:r>
          </a:p>
          <a:p>
            <a:pPr marL="0" indent="0">
              <a:buNone/>
            </a:pPr>
            <a:r>
              <a:rPr lang="en-US" sz="1100" dirty="0"/>
              <a:t>Abu Bakar Abdul Kadir, Hospital </a:t>
            </a:r>
            <a:r>
              <a:rPr lang="en-US" sz="1100" dirty="0" err="1"/>
              <a:t>Permai</a:t>
            </a:r>
            <a:r>
              <a:rPr lang="en-US" sz="1100" dirty="0"/>
              <a:t> (Malaysia); </a:t>
            </a:r>
            <a:r>
              <a:rPr lang="en-US" sz="1100" dirty="0" err="1"/>
              <a:t>Robinah</a:t>
            </a:r>
            <a:r>
              <a:rPr lang="en-US" sz="1100" dirty="0"/>
              <a:t> </a:t>
            </a:r>
            <a:r>
              <a:rPr lang="en-US" sz="1100" dirty="0" err="1"/>
              <a:t>Nakanwagi</a:t>
            </a:r>
            <a:r>
              <a:rPr lang="en-US" sz="1100" dirty="0"/>
              <a:t> </a:t>
            </a:r>
            <a:r>
              <a:rPr lang="en-US" sz="1100" dirty="0" err="1"/>
              <a:t>Alambuya</a:t>
            </a:r>
            <a:r>
              <a:rPr lang="en-US" sz="1100" dirty="0"/>
              <a:t>, Pan African Network of People with Psychosocial Disabilities. (Uganda); Anna </a:t>
            </a:r>
            <a:r>
              <a:rPr lang="en-US" sz="1100" dirty="0" err="1"/>
              <a:t>Arstein-Kerslake</a:t>
            </a:r>
            <a:r>
              <a:rPr lang="en-US" sz="1100" dirty="0"/>
              <a:t>, Melbourne Law School, University of Melbourne (Australia); Lori Ashcraft, Resilience Inc. (United States of America); Rod Astbury, Western Australia Association for Mental Health (Australia); Joseph </a:t>
            </a:r>
            <a:r>
              <a:rPr lang="en-US" sz="1100" dirty="0" err="1"/>
              <a:t>Atukunda</a:t>
            </a:r>
            <a:r>
              <a:rPr lang="en-US" sz="1100" dirty="0"/>
              <a:t>, </a:t>
            </a:r>
            <a:r>
              <a:rPr lang="en-US" sz="1100" dirty="0" err="1"/>
              <a:t>Heartsounds</a:t>
            </a:r>
            <a:r>
              <a:rPr lang="en-US" sz="1100" dirty="0"/>
              <a:t>, Uganda (Uganda); David Axworthy, Western Australian Mental Health Commission (Australia); Simon </a:t>
            </a:r>
            <a:r>
              <a:rPr lang="en-US" sz="1100" dirty="0" err="1"/>
              <a:t>Vasseur</a:t>
            </a:r>
            <a:r>
              <a:rPr lang="en-US" sz="1100" dirty="0"/>
              <a:t> </a:t>
            </a:r>
            <a:r>
              <a:rPr lang="en-US" sz="1100" dirty="0" err="1"/>
              <a:t>Bacle</a:t>
            </a:r>
            <a:r>
              <a:rPr lang="en-US" sz="1100" dirty="0"/>
              <a:t>, EPSM Lille Metropole, WHO Collaborating Centre, Lille (France); Sam </a:t>
            </a:r>
            <a:r>
              <a:rPr lang="en-US" sz="1100" dirty="0" err="1"/>
              <a:t>Badege</a:t>
            </a:r>
            <a:r>
              <a:rPr lang="en-US" sz="1100" dirty="0"/>
              <a:t>, National Organization of Users and Survivors of Psychiatry in Rwanda (Rwanda); Amrit </a:t>
            </a:r>
            <a:r>
              <a:rPr lang="en-US" sz="1100" dirty="0" err="1"/>
              <a:t>Bakhshy</a:t>
            </a:r>
            <a:r>
              <a:rPr lang="en-US" sz="1100" dirty="0"/>
              <a:t>, Schizophrenia Awareness Association (India); Anja Baumann, Action Mental Health Germany (Germany); Jerome </a:t>
            </a:r>
            <a:r>
              <a:rPr lang="en-US" sz="1100" dirty="0" err="1"/>
              <a:t>Bickenbach</a:t>
            </a:r>
            <a:r>
              <a:rPr lang="en-US" sz="1100" dirty="0"/>
              <a:t>,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dirty="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168</a:t>
            </a:fld>
            <a:endParaRPr lang="en-GB" dirty="0"/>
          </a:p>
        </p:txBody>
      </p:sp>
    </p:spTree>
    <p:extLst>
      <p:ext uri="{BB962C8B-B14F-4D97-AF65-F5344CB8AC3E}">
        <p14:creationId xmlns:p14="http://schemas.microsoft.com/office/powerpoint/2010/main" val="312160307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3920" y="497047"/>
            <a:ext cx="5820508" cy="9494213"/>
          </a:xfrm>
        </p:spPr>
        <p:txBody>
          <a:bodyPr/>
          <a:lstStyle/>
          <a:p>
            <a:r>
              <a:rPr lang="lt-LT" sz="1100" dirty="0" err="1"/>
              <a:t>Louise</a:t>
            </a:r>
            <a:r>
              <a:rPr lang="lt-LT" sz="1100" dirty="0"/>
              <a:t> </a:t>
            </a:r>
            <a:r>
              <a:rPr lang="lt-LT" sz="1100" dirty="0" err="1"/>
              <a:t>Christie</a:t>
            </a:r>
            <a:r>
              <a:rPr lang="lt-LT" sz="1100" dirty="0"/>
              <a:t>, </a:t>
            </a:r>
            <a:r>
              <a:rPr lang="lt-LT" sz="1100" dirty="0" err="1"/>
              <a:t>Scottish</a:t>
            </a:r>
            <a:r>
              <a:rPr lang="lt-LT" sz="1100" dirty="0"/>
              <a:t> </a:t>
            </a:r>
            <a:r>
              <a:rPr lang="lt-LT" sz="1100" dirty="0" err="1"/>
              <a:t>Recovery</a:t>
            </a:r>
            <a:r>
              <a:rPr lang="lt-LT" sz="1100" dirty="0"/>
              <a:t> Network (United </a:t>
            </a:r>
            <a:r>
              <a:rPr lang="lt-LT" sz="1100" dirty="0" err="1"/>
              <a:t>Kingdom</a:t>
            </a:r>
            <a:r>
              <a:rPr lang="lt-LT" sz="1100" dirty="0"/>
              <a:t>); </a:t>
            </a:r>
            <a:r>
              <a:rPr lang="lt-LT" sz="1100" dirty="0" err="1"/>
              <a:t>Oryx</a:t>
            </a:r>
            <a:r>
              <a:rPr lang="lt-LT" sz="1100" dirty="0"/>
              <a:t> </a:t>
            </a:r>
            <a:r>
              <a:rPr lang="lt-LT" sz="1100" dirty="0" err="1"/>
              <a:t>Cohen</a:t>
            </a:r>
            <a:r>
              <a:rPr lang="lt-LT" sz="1100" dirty="0"/>
              <a:t>, </a:t>
            </a:r>
            <a:r>
              <a:rPr lang="lt-LT" sz="1100" dirty="0" err="1"/>
              <a:t>National</a:t>
            </a:r>
            <a:r>
              <a:rPr lang="lt-LT" sz="1100" dirty="0"/>
              <a:t> </a:t>
            </a:r>
            <a:r>
              <a:rPr lang="lt-LT" sz="1100" dirty="0" err="1"/>
              <a:t>Empowerment</a:t>
            </a:r>
            <a:r>
              <a:rPr lang="lt-LT" sz="1100" dirty="0"/>
              <a:t> </a:t>
            </a:r>
            <a:r>
              <a:rPr lang="lt-LT" sz="1100" dirty="0" err="1"/>
              <a:t>Center</a:t>
            </a:r>
            <a:r>
              <a:rPr lang="lt-LT" sz="1100" dirty="0"/>
              <a:t> (United </a:t>
            </a:r>
            <a:r>
              <a:rPr lang="lt-LT" sz="1100" dirty="0" err="1"/>
              <a:t>States</a:t>
            </a:r>
            <a:r>
              <a:rPr lang="lt-LT" sz="1100" dirty="0"/>
              <a:t> </a:t>
            </a:r>
            <a:r>
              <a:rPr lang="lt-LT" sz="1100" dirty="0" err="1"/>
              <a:t>of</a:t>
            </a:r>
            <a:r>
              <a:rPr lang="lt-LT" sz="1100" dirty="0"/>
              <a:t> America); </a:t>
            </a:r>
            <a:r>
              <a:rPr lang="lt-LT" sz="1100" dirty="0" err="1"/>
              <a:t>Celline</a:t>
            </a:r>
            <a:r>
              <a:rPr lang="lt-LT" sz="1100" dirty="0"/>
              <a:t> </a:t>
            </a:r>
            <a:r>
              <a:rPr lang="lt-LT" sz="1100" dirty="0" err="1"/>
              <a:t>Cole</a:t>
            </a:r>
            <a:r>
              <a:rPr lang="lt-LT" sz="1100" dirty="0"/>
              <a:t>, </a:t>
            </a:r>
            <a:r>
              <a:rPr lang="lt-LT" sz="1100" dirty="0" err="1"/>
              <a:t>Freie</a:t>
            </a:r>
            <a:r>
              <a:rPr lang="lt-LT" sz="1100" dirty="0"/>
              <a:t> </a:t>
            </a:r>
            <a:r>
              <a:rPr lang="lt-LT" sz="1100" dirty="0" err="1"/>
              <a:t>Universität</a:t>
            </a:r>
            <a:r>
              <a:rPr lang="lt-LT" sz="1100" dirty="0"/>
              <a:t> </a:t>
            </a:r>
            <a:r>
              <a:rPr lang="lt-LT" sz="1100" dirty="0" err="1"/>
              <a:t>Berlin</a:t>
            </a:r>
            <a:r>
              <a:rPr lang="lt-LT" sz="1100" dirty="0"/>
              <a:t> (Germany); </a:t>
            </a:r>
            <a:r>
              <a:rPr lang="lt-LT" sz="1100" dirty="0" err="1"/>
              <a:t>Janice</a:t>
            </a:r>
            <a:r>
              <a:rPr lang="lt-LT" sz="1100" dirty="0"/>
              <a:t> </a:t>
            </a:r>
            <a:r>
              <a:rPr lang="lt-LT" sz="1100" dirty="0" err="1"/>
              <a:t>Cooper</a:t>
            </a:r>
            <a:r>
              <a:rPr lang="lt-LT" sz="1100" dirty="0"/>
              <a:t>, </a:t>
            </a:r>
            <a:r>
              <a:rPr lang="lt-LT" sz="1100" dirty="0" err="1"/>
              <a:t>Carter</a:t>
            </a:r>
            <a:r>
              <a:rPr lang="lt-LT" sz="1100" dirty="0"/>
              <a:t> </a:t>
            </a:r>
            <a:r>
              <a:rPr lang="lt-LT" sz="1100" dirty="0" err="1"/>
              <a:t>Center</a:t>
            </a:r>
            <a:r>
              <a:rPr lang="lt-LT" sz="1100" dirty="0"/>
              <a:t> (</a:t>
            </a:r>
            <a:r>
              <a:rPr lang="lt-LT" sz="1100" dirty="0" err="1"/>
              <a:t>Liberia</a:t>
            </a:r>
            <a:r>
              <a:rPr lang="lt-LT" sz="1100" dirty="0"/>
              <a:t>); </a:t>
            </a:r>
            <a:r>
              <a:rPr lang="lt-LT" sz="1100" dirty="0" err="1"/>
              <a:t>Jillian</a:t>
            </a:r>
            <a:r>
              <a:rPr lang="lt-LT" sz="1100" dirty="0"/>
              <a:t> </a:t>
            </a:r>
            <a:r>
              <a:rPr lang="lt-LT" sz="1100" dirty="0" err="1"/>
              <a:t>Craigie</a:t>
            </a:r>
            <a:r>
              <a:rPr lang="lt-LT" sz="1100" dirty="0"/>
              <a:t>, </a:t>
            </a:r>
            <a:r>
              <a:rPr lang="lt-LT" sz="1100" dirty="0" err="1"/>
              <a:t>Kings</a:t>
            </a:r>
            <a:r>
              <a:rPr lang="lt-LT" sz="1100" dirty="0"/>
              <a:t> </a:t>
            </a:r>
            <a:r>
              <a:rPr lang="lt-LT" sz="1100" dirty="0" err="1"/>
              <a:t>College</a:t>
            </a:r>
            <a:r>
              <a:rPr lang="lt-LT" sz="1100" dirty="0"/>
              <a:t> </a:t>
            </a:r>
            <a:r>
              <a:rPr lang="lt-LT" sz="1100" dirty="0" err="1"/>
              <a:t>London</a:t>
            </a:r>
            <a:r>
              <a:rPr lang="lt-LT" sz="1100" dirty="0"/>
              <a:t> (United </a:t>
            </a:r>
            <a:r>
              <a:rPr lang="lt-LT" sz="1100" dirty="0" err="1"/>
              <a:t>Kingdom</a:t>
            </a:r>
            <a:r>
              <a:rPr lang="lt-LT" sz="1100" dirty="0"/>
              <a:t>); </a:t>
            </a:r>
            <a:r>
              <a:rPr lang="lt-LT" sz="1100" dirty="0" err="1"/>
              <a:t>David</a:t>
            </a:r>
            <a:r>
              <a:rPr lang="lt-LT" sz="1100" dirty="0"/>
              <a:t> </a:t>
            </a:r>
            <a:r>
              <a:rPr lang="lt-LT" sz="1100" dirty="0" err="1"/>
              <a:t>Crepaz-Keay</a:t>
            </a:r>
            <a:r>
              <a:rPr lang="lt-LT" sz="1100" dirty="0"/>
              <a:t>, </a:t>
            </a:r>
            <a:r>
              <a:rPr lang="lt-LT" sz="1100" dirty="0" err="1"/>
              <a:t>Mental</a:t>
            </a:r>
            <a:r>
              <a:rPr lang="lt-LT" sz="1100" dirty="0"/>
              <a:t> </a:t>
            </a:r>
            <a:r>
              <a:rPr lang="lt-LT" sz="1100" dirty="0" err="1"/>
              <a:t>Health</a:t>
            </a:r>
            <a:r>
              <a:rPr lang="lt-LT" sz="1100" dirty="0"/>
              <a:t> </a:t>
            </a:r>
            <a:r>
              <a:rPr lang="lt-LT" sz="1100" dirty="0" err="1"/>
              <a:t>Foundation</a:t>
            </a:r>
            <a:r>
              <a:rPr lang="lt-LT" sz="1100" dirty="0"/>
              <a:t> (United </a:t>
            </a:r>
            <a:r>
              <a:rPr lang="lt-LT" sz="1100" dirty="0" err="1"/>
              <a:t>Kingdom</a:t>
            </a:r>
            <a:r>
              <a:rPr lang="lt-LT" sz="1100" dirty="0"/>
              <a:t>); Rita </a:t>
            </a:r>
            <a:r>
              <a:rPr lang="lt-LT" sz="1100" dirty="0" err="1"/>
              <a:t>Cronise</a:t>
            </a:r>
            <a:r>
              <a:rPr lang="lt-LT" sz="1100" dirty="0"/>
              <a:t>, International </a:t>
            </a:r>
            <a:r>
              <a:rPr lang="lt-LT" sz="1100" dirty="0" err="1"/>
              <a:t>Association</a:t>
            </a:r>
            <a:r>
              <a:rPr lang="lt-LT" sz="1100" dirty="0"/>
              <a:t> </a:t>
            </a:r>
            <a:r>
              <a:rPr lang="lt-LT" sz="1100" dirty="0" err="1"/>
              <a:t>of</a:t>
            </a:r>
            <a:r>
              <a:rPr lang="lt-LT" sz="1100" dirty="0"/>
              <a:t> </a:t>
            </a:r>
            <a:r>
              <a:rPr lang="lt-LT" sz="1100" dirty="0" err="1"/>
              <a:t>Peer</a:t>
            </a:r>
            <a:r>
              <a:rPr lang="lt-LT" sz="1100" dirty="0"/>
              <a:t> </a:t>
            </a:r>
            <a:r>
              <a:rPr lang="lt-LT" sz="1100" dirty="0" err="1"/>
              <a:t>Supporters</a:t>
            </a:r>
            <a:r>
              <a:rPr lang="lt-LT" sz="1100" dirty="0"/>
              <a:t> (United </a:t>
            </a:r>
            <a:r>
              <a:rPr lang="lt-LT" sz="1100" dirty="0" err="1"/>
              <a:t>States</a:t>
            </a:r>
            <a:r>
              <a:rPr lang="lt-LT" sz="1100" dirty="0"/>
              <a:t> </a:t>
            </a:r>
            <a:r>
              <a:rPr lang="lt-LT" sz="1100" dirty="0" err="1"/>
              <a:t>of</a:t>
            </a:r>
            <a:r>
              <a:rPr lang="lt-LT" sz="1100" dirty="0"/>
              <a:t> America); </a:t>
            </a:r>
            <a:r>
              <a:rPr lang="lt-LT" sz="1100" dirty="0" err="1"/>
              <a:t>Gaia</a:t>
            </a:r>
            <a:r>
              <a:rPr lang="lt-LT" sz="1100" dirty="0"/>
              <a:t> </a:t>
            </a:r>
            <a:r>
              <a:rPr lang="lt-LT" sz="1100" dirty="0" err="1"/>
              <a:t>Montauti</a:t>
            </a:r>
            <a:r>
              <a:rPr lang="lt-LT" sz="1100" dirty="0"/>
              <a:t> </a:t>
            </a:r>
            <a:r>
              <a:rPr lang="lt-LT" sz="1100" dirty="0" err="1"/>
              <a:t>d’Harcourt</a:t>
            </a:r>
            <a:r>
              <a:rPr lang="lt-LT" sz="1100" dirty="0"/>
              <a:t>, </a:t>
            </a:r>
            <a:r>
              <a:rPr lang="lt-LT" sz="1100" dirty="0" err="1"/>
              <a:t>Fondation</a:t>
            </a:r>
            <a:r>
              <a:rPr lang="lt-LT" sz="1100" dirty="0"/>
              <a:t> </a:t>
            </a:r>
            <a:r>
              <a:rPr lang="lt-LT" sz="1100" dirty="0" err="1"/>
              <a:t>d’Harcourt</a:t>
            </a:r>
            <a:r>
              <a:rPr lang="lt-LT" sz="1100" dirty="0"/>
              <a:t> (</a:t>
            </a:r>
            <a:r>
              <a:rPr lang="lt-LT" sz="1100" dirty="0" err="1"/>
              <a:t>Switzerland</a:t>
            </a:r>
            <a:r>
              <a:rPr lang="lt-LT" sz="1100" dirty="0"/>
              <a:t>); </a:t>
            </a:r>
            <a:r>
              <a:rPr lang="lt-LT" sz="1100" dirty="0" err="1"/>
              <a:t>Yeni</a:t>
            </a:r>
            <a:r>
              <a:rPr lang="lt-LT" sz="1100" dirty="0"/>
              <a:t> </a:t>
            </a:r>
            <a:r>
              <a:rPr lang="lt-LT" sz="1100" dirty="0" err="1"/>
              <a:t>Rosa</a:t>
            </a:r>
            <a:r>
              <a:rPr lang="lt-LT" sz="1100" dirty="0"/>
              <a:t> </a:t>
            </a:r>
            <a:r>
              <a:rPr lang="lt-LT" sz="1100" dirty="0" err="1"/>
              <a:t>Damayanti</a:t>
            </a:r>
            <a:r>
              <a:rPr lang="lt-LT" sz="1100" dirty="0"/>
              <a:t>, </a:t>
            </a:r>
            <a:r>
              <a:rPr lang="lt-LT" sz="1100" dirty="0" err="1"/>
              <a:t>Indonesia</a:t>
            </a:r>
            <a:r>
              <a:rPr lang="lt-LT" sz="1100" dirty="0"/>
              <a:t> </a:t>
            </a:r>
            <a:r>
              <a:rPr lang="lt-LT" sz="1100" dirty="0" err="1"/>
              <a:t>Mental</a:t>
            </a:r>
            <a:r>
              <a:rPr lang="lt-LT" sz="1100" dirty="0"/>
              <a:t> </a:t>
            </a:r>
            <a:r>
              <a:rPr lang="lt-LT" sz="1100" dirty="0" err="1"/>
              <a:t>Health</a:t>
            </a:r>
            <a:r>
              <a:rPr lang="lt-LT" sz="1100" dirty="0"/>
              <a:t> </a:t>
            </a:r>
            <a:r>
              <a:rPr lang="lt-LT" sz="1100" dirty="0" err="1"/>
              <a:t>Association</a:t>
            </a:r>
            <a:r>
              <a:rPr lang="lt-LT" sz="1100" dirty="0"/>
              <a:t> (</a:t>
            </a:r>
            <a:r>
              <a:rPr lang="lt-LT" sz="1100" dirty="0" err="1"/>
              <a:t>Indonesia</a:t>
            </a:r>
            <a:r>
              <a:rPr lang="lt-LT" sz="1100" dirty="0"/>
              <a:t>); </a:t>
            </a:r>
            <a:r>
              <a:rPr lang="lt-LT" sz="1100" dirty="0" err="1"/>
              <a:t>Sera</a:t>
            </a:r>
            <a:r>
              <a:rPr lang="lt-LT" sz="1100" dirty="0"/>
              <a:t> </a:t>
            </a:r>
            <a:r>
              <a:rPr lang="lt-LT" sz="1100" dirty="0" err="1"/>
              <a:t>Davidow</a:t>
            </a:r>
            <a:r>
              <a:rPr lang="lt-LT" sz="1100" dirty="0"/>
              <a:t>, Western </a:t>
            </a:r>
            <a:r>
              <a:rPr lang="lt-LT" sz="1100" dirty="0" err="1"/>
              <a:t>Mass</a:t>
            </a:r>
            <a:r>
              <a:rPr lang="lt-LT" sz="1100" dirty="0"/>
              <a:t> </a:t>
            </a:r>
            <a:r>
              <a:rPr lang="lt-LT" sz="1100" dirty="0" err="1"/>
              <a:t>Recovery</a:t>
            </a:r>
            <a:r>
              <a:rPr lang="lt-LT" sz="1100" dirty="0"/>
              <a:t> </a:t>
            </a:r>
            <a:r>
              <a:rPr lang="lt-LT" sz="1100" dirty="0" err="1"/>
              <a:t>Learning</a:t>
            </a:r>
            <a:r>
              <a:rPr lang="lt-LT" sz="1100" dirty="0"/>
              <a:t> </a:t>
            </a:r>
            <a:r>
              <a:rPr lang="lt-LT" sz="1100" dirty="0" err="1"/>
              <a:t>Community</a:t>
            </a:r>
            <a:r>
              <a:rPr lang="lt-LT" sz="1100" dirty="0"/>
              <a:t> (United </a:t>
            </a:r>
            <a:r>
              <a:rPr lang="lt-LT" sz="1100" dirty="0" err="1"/>
              <a:t>Sates</a:t>
            </a:r>
            <a:r>
              <a:rPr lang="lt-LT" sz="1100" dirty="0"/>
              <a:t> </a:t>
            </a:r>
            <a:r>
              <a:rPr lang="lt-LT" sz="1100" dirty="0" err="1"/>
              <a:t>of</a:t>
            </a:r>
            <a:r>
              <a:rPr lang="lt-LT" sz="1100" dirty="0"/>
              <a:t> America); Laura </a:t>
            </a:r>
            <a:r>
              <a:rPr lang="lt-LT" sz="1100" dirty="0" err="1"/>
              <a:t>Davidson</a:t>
            </a:r>
            <a:r>
              <a:rPr lang="lt-LT" sz="1100" dirty="0"/>
              <a:t>, </a:t>
            </a:r>
            <a:r>
              <a:rPr lang="lt-LT" sz="1100" dirty="0" err="1"/>
              <a:t>Barrister</a:t>
            </a:r>
            <a:r>
              <a:rPr lang="lt-LT" sz="1100" dirty="0"/>
              <a:t> </a:t>
            </a:r>
            <a:r>
              <a:rPr lang="lt-LT" sz="1100" dirty="0" err="1"/>
              <a:t>and</a:t>
            </a:r>
            <a:r>
              <a:rPr lang="lt-LT" sz="1100" dirty="0"/>
              <a:t> </a:t>
            </a:r>
            <a:r>
              <a:rPr lang="lt-LT" sz="1100" dirty="0" err="1"/>
              <a:t>development</a:t>
            </a:r>
            <a:r>
              <a:rPr lang="lt-LT" sz="1100" dirty="0"/>
              <a:t> </a:t>
            </a:r>
            <a:r>
              <a:rPr lang="lt-LT" sz="1100" dirty="0" err="1"/>
              <a:t>consultant</a:t>
            </a:r>
            <a:r>
              <a:rPr lang="lt-LT" sz="1100" dirty="0"/>
              <a:t> (United </a:t>
            </a:r>
            <a:r>
              <a:rPr lang="lt-LT" sz="1100" dirty="0" err="1"/>
              <a:t>Kingdom</a:t>
            </a:r>
            <a:r>
              <a:rPr lang="lt-LT" sz="1100" dirty="0"/>
              <a:t>); </a:t>
            </a:r>
            <a:r>
              <a:rPr lang="lt-LT" sz="1100" dirty="0" err="1"/>
              <a:t>Lucia</a:t>
            </a:r>
            <a:r>
              <a:rPr lang="lt-LT" sz="1100" dirty="0"/>
              <a:t> de </a:t>
            </a:r>
            <a:r>
              <a:rPr lang="lt-LT" sz="1100" dirty="0" err="1"/>
              <a:t>la</a:t>
            </a:r>
            <a:r>
              <a:rPr lang="lt-LT" sz="1100" dirty="0"/>
              <a:t> Sierra, Office </a:t>
            </a:r>
            <a:r>
              <a:rPr lang="lt-LT" sz="1100" dirty="0" err="1"/>
              <a:t>of</a:t>
            </a:r>
            <a:r>
              <a:rPr lang="lt-LT" sz="1100" dirty="0"/>
              <a:t> </a:t>
            </a:r>
            <a:r>
              <a:rPr lang="lt-LT" sz="1100" dirty="0" err="1"/>
              <a:t>the</a:t>
            </a:r>
            <a:r>
              <a:rPr lang="lt-LT" sz="1100" dirty="0"/>
              <a:t> United </a:t>
            </a:r>
            <a:r>
              <a:rPr lang="lt-LT" sz="1100" dirty="0" err="1"/>
              <a:t>Nations</a:t>
            </a:r>
            <a:r>
              <a:rPr lang="lt-LT" sz="1100" dirty="0"/>
              <a:t> </a:t>
            </a:r>
            <a:r>
              <a:rPr lang="lt-LT" sz="1100" dirty="0" err="1"/>
              <a:t>High</a:t>
            </a:r>
            <a:r>
              <a:rPr lang="lt-LT" sz="1100" dirty="0"/>
              <a:t> </a:t>
            </a:r>
            <a:r>
              <a:rPr lang="lt-LT" sz="1100" dirty="0" err="1"/>
              <a:t>Commissioner</a:t>
            </a:r>
            <a:r>
              <a:rPr lang="lt-LT" sz="1100" dirty="0"/>
              <a:t> </a:t>
            </a:r>
            <a:r>
              <a:rPr lang="lt-LT" sz="1100" dirty="0" err="1"/>
              <a:t>for</a:t>
            </a:r>
            <a:r>
              <a:rPr lang="lt-LT" sz="1100" dirty="0"/>
              <a:t> </a:t>
            </a:r>
            <a:r>
              <a:rPr lang="lt-LT" sz="1100" dirty="0" err="1"/>
              <a:t>Human</a:t>
            </a:r>
            <a:r>
              <a:rPr lang="lt-LT" sz="1100" dirty="0"/>
              <a:t> </a:t>
            </a:r>
            <a:r>
              <a:rPr lang="lt-LT" sz="1100" dirty="0" err="1"/>
              <a:t>Rights</a:t>
            </a:r>
            <a:r>
              <a:rPr lang="lt-LT" sz="1100" dirty="0"/>
              <a:t> (</a:t>
            </a:r>
            <a:r>
              <a:rPr lang="lt-LT" sz="1100" dirty="0" err="1"/>
              <a:t>Switzerland</a:t>
            </a:r>
            <a:r>
              <a:rPr lang="lt-LT" sz="1100" dirty="0"/>
              <a:t>); </a:t>
            </a:r>
            <a:r>
              <a:rPr lang="lt-LT" sz="1100" dirty="0" err="1"/>
              <a:t>Theresia</a:t>
            </a:r>
            <a:r>
              <a:rPr lang="lt-LT" sz="1100" dirty="0"/>
              <a:t> </a:t>
            </a:r>
            <a:r>
              <a:rPr lang="lt-LT" sz="1100" dirty="0" err="1"/>
              <a:t>Degener</a:t>
            </a:r>
            <a:r>
              <a:rPr lang="lt-LT" sz="1100" dirty="0"/>
              <a:t>, </a:t>
            </a:r>
            <a:r>
              <a:rPr lang="lt-LT" sz="1100" dirty="0" err="1"/>
              <a:t>Bochum</a:t>
            </a:r>
            <a:r>
              <a:rPr lang="lt-LT" sz="1100" dirty="0"/>
              <a:t> </a:t>
            </a:r>
            <a:r>
              <a:rPr lang="lt-LT" sz="1100" dirty="0" err="1"/>
              <a:t>Center</a:t>
            </a:r>
            <a:r>
              <a:rPr lang="lt-LT" sz="1100" dirty="0"/>
              <a:t> </a:t>
            </a:r>
            <a:r>
              <a:rPr lang="lt-LT" sz="1100" dirty="0" err="1"/>
              <a:t>for</a:t>
            </a:r>
            <a:r>
              <a:rPr lang="lt-LT" sz="1100" dirty="0"/>
              <a:t> </a:t>
            </a:r>
            <a:r>
              <a:rPr lang="lt-LT" sz="1100" dirty="0" err="1"/>
              <a:t>Disability</a:t>
            </a:r>
            <a:r>
              <a:rPr lang="lt-LT" sz="1100" dirty="0"/>
              <a:t> </a:t>
            </a:r>
            <a:r>
              <a:rPr lang="lt-LT" sz="1100" dirty="0" err="1"/>
              <a:t>Studies</a:t>
            </a:r>
            <a:r>
              <a:rPr lang="lt-LT" sz="1100" dirty="0"/>
              <a:t> (BODYS), </a:t>
            </a:r>
            <a:r>
              <a:rPr lang="lt-LT" sz="1100" dirty="0" err="1"/>
              <a:t>Protestant</a:t>
            </a:r>
            <a:r>
              <a:rPr lang="lt-LT" sz="1100" dirty="0"/>
              <a:t> University </a:t>
            </a:r>
            <a:r>
              <a:rPr lang="lt-LT" sz="1100" dirty="0" err="1"/>
              <a:t>of</a:t>
            </a:r>
            <a:r>
              <a:rPr lang="lt-LT" sz="1100" dirty="0"/>
              <a:t> </a:t>
            </a:r>
            <a:r>
              <a:rPr lang="lt-LT" sz="1100" dirty="0" err="1"/>
              <a:t>Applied</a:t>
            </a:r>
            <a:r>
              <a:rPr lang="lt-LT" sz="1100" dirty="0"/>
              <a:t> </a:t>
            </a:r>
            <a:r>
              <a:rPr lang="lt-LT" sz="1100" dirty="0" err="1"/>
              <a:t>Studies</a:t>
            </a:r>
            <a:r>
              <a:rPr lang="lt-LT" sz="1100" dirty="0"/>
              <a:t> (Germany); </a:t>
            </a:r>
            <a:r>
              <a:rPr lang="lt-LT" sz="1100" dirty="0" err="1"/>
              <a:t>Paolo</a:t>
            </a:r>
            <a:r>
              <a:rPr lang="lt-LT" sz="1100" dirty="0"/>
              <a:t> </a:t>
            </a:r>
            <a:r>
              <a:rPr lang="lt-LT" sz="1100" dirty="0" err="1"/>
              <a:t>del</a:t>
            </a:r>
            <a:r>
              <a:rPr lang="lt-LT" sz="1100" dirty="0"/>
              <a:t> </a:t>
            </a:r>
            <a:r>
              <a:rPr lang="lt-LT" sz="1100" dirty="0" err="1"/>
              <a:t>Vecchio</a:t>
            </a:r>
            <a:r>
              <a:rPr lang="lt-LT" sz="1100" dirty="0"/>
              <a:t>, </a:t>
            </a:r>
            <a:r>
              <a:rPr lang="lt-LT" sz="1100" dirty="0" err="1"/>
              <a:t>Substance</a:t>
            </a:r>
            <a:r>
              <a:rPr lang="lt-LT" sz="1100" dirty="0"/>
              <a:t> </a:t>
            </a:r>
            <a:r>
              <a:rPr lang="lt-LT" sz="1100" dirty="0" err="1"/>
              <a:t>Abuse</a:t>
            </a:r>
            <a:r>
              <a:rPr lang="lt-LT" sz="1100" dirty="0"/>
              <a:t> </a:t>
            </a:r>
            <a:r>
              <a:rPr lang="lt-LT" sz="1100" dirty="0" err="1"/>
              <a:t>and</a:t>
            </a:r>
            <a:r>
              <a:rPr lang="lt-LT" sz="1100" dirty="0"/>
              <a:t> </a:t>
            </a:r>
            <a:r>
              <a:rPr lang="lt-LT" sz="1100" dirty="0" err="1"/>
              <a:t>Mental</a:t>
            </a:r>
            <a:r>
              <a:rPr lang="lt-LT" sz="1100" dirty="0"/>
              <a:t> </a:t>
            </a:r>
            <a:r>
              <a:rPr lang="lt-LT" sz="1100" dirty="0" err="1"/>
              <a:t>Health</a:t>
            </a:r>
            <a:r>
              <a:rPr lang="lt-LT" sz="1100" dirty="0"/>
              <a:t> </a:t>
            </a:r>
            <a:r>
              <a:rPr lang="lt-LT" sz="1100" dirty="0" err="1"/>
              <a:t>Services</a:t>
            </a:r>
            <a:r>
              <a:rPr lang="lt-LT" sz="1100" dirty="0"/>
              <a:t> </a:t>
            </a:r>
            <a:r>
              <a:rPr lang="lt-LT" sz="1100" dirty="0" err="1"/>
              <a:t>Administration</a:t>
            </a:r>
            <a:r>
              <a:rPr lang="lt-LT" sz="1100" dirty="0"/>
              <a:t> (United </a:t>
            </a:r>
            <a:r>
              <a:rPr lang="lt-LT" sz="1100" dirty="0" err="1"/>
              <a:t>States</a:t>
            </a:r>
            <a:r>
              <a:rPr lang="lt-LT" sz="1100" dirty="0"/>
              <a:t> </a:t>
            </a:r>
            <a:r>
              <a:rPr lang="lt-LT" sz="1100" dirty="0" err="1"/>
              <a:t>of</a:t>
            </a:r>
            <a:r>
              <a:rPr lang="lt-LT" sz="1100" dirty="0"/>
              <a:t> America); </a:t>
            </a:r>
            <a:r>
              <a:rPr lang="lt-LT" sz="1100" dirty="0" err="1"/>
              <a:t>Manuel</a:t>
            </a:r>
            <a:r>
              <a:rPr lang="lt-LT" sz="1100" dirty="0"/>
              <a:t> </a:t>
            </a:r>
            <a:r>
              <a:rPr lang="lt-LT" sz="1100" dirty="0" err="1"/>
              <a:t>Desviat</a:t>
            </a:r>
            <a:r>
              <a:rPr lang="lt-LT" sz="1100" dirty="0"/>
              <a:t>, </a:t>
            </a:r>
            <a:r>
              <a:rPr lang="lt-LT" sz="1100" dirty="0" err="1"/>
              <a:t>Atopos</a:t>
            </a:r>
            <a:r>
              <a:rPr lang="lt-LT" sz="1100" dirty="0"/>
              <a:t>, </a:t>
            </a:r>
            <a:r>
              <a:rPr lang="lt-LT" sz="1100" dirty="0" err="1"/>
              <a:t>Mental</a:t>
            </a:r>
            <a:r>
              <a:rPr lang="lt-LT" sz="1100" dirty="0"/>
              <a:t> </a:t>
            </a:r>
            <a:r>
              <a:rPr lang="lt-LT" sz="1100" dirty="0" err="1"/>
              <a:t>Health</a:t>
            </a:r>
            <a:r>
              <a:rPr lang="lt-LT" sz="1100" dirty="0"/>
              <a:t>, </a:t>
            </a:r>
            <a:r>
              <a:rPr lang="lt-LT" sz="1100" dirty="0" err="1"/>
              <a:t>Community</a:t>
            </a:r>
            <a:r>
              <a:rPr lang="lt-LT" sz="1100" dirty="0"/>
              <a:t> </a:t>
            </a:r>
            <a:r>
              <a:rPr lang="lt-LT" sz="1100" dirty="0" err="1"/>
              <a:t>and</a:t>
            </a:r>
            <a:r>
              <a:rPr lang="lt-LT" sz="1100" dirty="0"/>
              <a:t> </a:t>
            </a:r>
            <a:r>
              <a:rPr lang="lt-LT" sz="1100" dirty="0" err="1"/>
              <a:t>Culture</a:t>
            </a:r>
            <a:r>
              <a:rPr lang="lt-LT" sz="1100" dirty="0"/>
              <a:t> (</a:t>
            </a:r>
            <a:r>
              <a:rPr lang="lt-LT" sz="1100" dirty="0" err="1"/>
              <a:t>Spain</a:t>
            </a:r>
            <a:r>
              <a:rPr lang="lt-LT" sz="1100" dirty="0"/>
              <a:t>); </a:t>
            </a:r>
            <a:r>
              <a:rPr lang="lt-LT" sz="1100" dirty="0" err="1"/>
              <a:t>Catalina</a:t>
            </a:r>
            <a:r>
              <a:rPr lang="lt-LT" sz="1100" dirty="0"/>
              <a:t> </a:t>
            </a:r>
            <a:r>
              <a:rPr lang="lt-LT" sz="1100" dirty="0" err="1"/>
              <a:t>Devandas</a:t>
            </a:r>
            <a:r>
              <a:rPr lang="lt-LT" sz="1100" dirty="0"/>
              <a:t> </a:t>
            </a:r>
            <a:r>
              <a:rPr lang="lt-LT" sz="1100" dirty="0" err="1"/>
              <a:t>Aguilar</a:t>
            </a:r>
            <a:r>
              <a:rPr lang="lt-LT" sz="1100" dirty="0"/>
              <a:t>, UN </a:t>
            </a:r>
            <a:r>
              <a:rPr lang="lt-LT" sz="1100" dirty="0" err="1"/>
              <a:t>Special</a:t>
            </a:r>
            <a:r>
              <a:rPr lang="lt-LT" sz="1100" dirty="0"/>
              <a:t> </a:t>
            </a:r>
            <a:r>
              <a:rPr lang="lt-LT" sz="1100" dirty="0" err="1"/>
              <a:t>Rapporteur</a:t>
            </a:r>
            <a:r>
              <a:rPr lang="lt-LT" sz="1100" dirty="0"/>
              <a:t> </a:t>
            </a:r>
            <a:r>
              <a:rPr lang="lt-LT" sz="1100" dirty="0" err="1"/>
              <a:t>on</a:t>
            </a:r>
            <a:r>
              <a:rPr lang="lt-LT" sz="1100" dirty="0"/>
              <a:t> </a:t>
            </a:r>
            <a:r>
              <a:rPr lang="lt-LT" sz="1100" dirty="0" err="1"/>
              <a:t>the</a:t>
            </a:r>
            <a:r>
              <a:rPr lang="lt-LT" sz="1100" dirty="0"/>
              <a:t> </a:t>
            </a:r>
            <a:r>
              <a:rPr lang="lt-LT" sz="1100" dirty="0" err="1"/>
              <a:t>rights</a:t>
            </a:r>
            <a:r>
              <a:rPr lang="lt-LT" sz="1100" dirty="0"/>
              <a:t> </a:t>
            </a:r>
            <a:r>
              <a:rPr lang="lt-LT" sz="1100" dirty="0" err="1"/>
              <a:t>of</a:t>
            </a:r>
            <a:r>
              <a:rPr lang="lt-LT" sz="1100" dirty="0"/>
              <a:t> </a:t>
            </a:r>
            <a:r>
              <a:rPr lang="lt-LT" sz="1100" dirty="0" err="1"/>
              <a:t>persons</a:t>
            </a:r>
            <a:r>
              <a:rPr lang="lt-LT" sz="1100" dirty="0"/>
              <a:t> </a:t>
            </a:r>
            <a:r>
              <a:rPr lang="lt-LT" sz="1100" dirty="0" err="1"/>
              <a:t>with</a:t>
            </a:r>
            <a:r>
              <a:rPr lang="lt-LT" sz="1100" dirty="0"/>
              <a:t> </a:t>
            </a:r>
            <a:r>
              <a:rPr lang="lt-LT" sz="1100" dirty="0" err="1"/>
              <a:t>disabilities</a:t>
            </a:r>
            <a:r>
              <a:rPr lang="lt-LT" sz="1100" dirty="0"/>
              <a:t> (</a:t>
            </a:r>
            <a:r>
              <a:rPr lang="lt-LT" sz="1100" dirty="0" err="1"/>
              <a:t>Switzerland</a:t>
            </a:r>
            <a:r>
              <a:rPr lang="lt-LT" sz="1100" dirty="0"/>
              <a:t>); </a:t>
            </a:r>
            <a:r>
              <a:rPr lang="lt-LT" sz="1100" dirty="0" err="1"/>
              <a:t>Alex</a:t>
            </a:r>
            <a:r>
              <a:rPr lang="lt-LT" sz="1100" dirty="0"/>
              <a:t> </a:t>
            </a:r>
            <a:r>
              <a:rPr lang="lt-LT" sz="1100" dirty="0" err="1"/>
              <a:t>Devine</a:t>
            </a:r>
            <a:r>
              <a:rPr lang="lt-LT" sz="1100" dirty="0"/>
              <a:t>, University </a:t>
            </a:r>
            <a:r>
              <a:rPr lang="lt-LT" sz="1100" dirty="0" err="1"/>
              <a:t>of</a:t>
            </a:r>
            <a:r>
              <a:rPr lang="lt-LT" sz="1100" dirty="0"/>
              <a:t> </a:t>
            </a:r>
            <a:r>
              <a:rPr lang="lt-LT" sz="1100" dirty="0" err="1"/>
              <a:t>Melbourne</a:t>
            </a:r>
            <a:r>
              <a:rPr lang="lt-LT" sz="1100" dirty="0"/>
              <a:t> (</a:t>
            </a:r>
            <a:r>
              <a:rPr lang="lt-LT" sz="1100" dirty="0" err="1"/>
              <a:t>Australia</a:t>
            </a:r>
            <a:r>
              <a:rPr lang="lt-LT" sz="1100" dirty="0"/>
              <a:t>); </a:t>
            </a:r>
            <a:r>
              <a:rPr lang="lt-LT" sz="1100" dirty="0" err="1"/>
              <a:t>Christopher</a:t>
            </a:r>
            <a:r>
              <a:rPr lang="lt-LT" sz="1100" dirty="0"/>
              <a:t> </a:t>
            </a:r>
            <a:r>
              <a:rPr lang="lt-LT" sz="1100" dirty="0" err="1"/>
              <a:t>Dowrick</a:t>
            </a:r>
            <a:r>
              <a:rPr lang="lt-LT" sz="1100" dirty="0"/>
              <a:t>, University </a:t>
            </a:r>
            <a:r>
              <a:rPr lang="lt-LT" sz="1100" dirty="0" err="1"/>
              <a:t>of</a:t>
            </a:r>
            <a:r>
              <a:rPr lang="lt-LT" sz="1100" dirty="0"/>
              <a:t> </a:t>
            </a:r>
            <a:r>
              <a:rPr lang="lt-LT" sz="1100" dirty="0" err="1"/>
              <a:t>Liverpool</a:t>
            </a:r>
            <a:r>
              <a:rPr lang="lt-LT" sz="1100" dirty="0"/>
              <a:t> (United </a:t>
            </a:r>
            <a:r>
              <a:rPr lang="lt-LT" sz="1100" dirty="0" err="1"/>
              <a:t>Kingdom</a:t>
            </a:r>
            <a:r>
              <a:rPr lang="lt-LT" sz="1100" dirty="0"/>
              <a:t>); </a:t>
            </a:r>
            <a:r>
              <a:rPr lang="lt-LT" sz="1100" dirty="0" err="1"/>
              <a:t>Julian</a:t>
            </a:r>
            <a:r>
              <a:rPr lang="lt-LT" sz="1100" dirty="0"/>
              <a:t> </a:t>
            </a:r>
            <a:r>
              <a:rPr lang="lt-LT" sz="1100" dirty="0" err="1"/>
              <a:t>Eaton</a:t>
            </a:r>
            <a:r>
              <a:rPr lang="lt-LT" sz="1100" dirty="0"/>
              <a:t>, CBM International </a:t>
            </a:r>
            <a:r>
              <a:rPr lang="lt-LT" sz="1100" dirty="0" err="1"/>
              <a:t>and</a:t>
            </a:r>
            <a:r>
              <a:rPr lang="lt-LT" sz="1100" dirty="0"/>
              <a:t> </a:t>
            </a:r>
            <a:r>
              <a:rPr lang="lt-LT" sz="1100" dirty="0" err="1"/>
              <a:t>London</a:t>
            </a:r>
            <a:r>
              <a:rPr lang="lt-LT" sz="1100" dirty="0"/>
              <a:t> </a:t>
            </a:r>
            <a:r>
              <a:rPr lang="lt-LT" sz="1100" dirty="0" err="1"/>
              <a:t>School</a:t>
            </a:r>
            <a:r>
              <a:rPr lang="lt-LT" sz="1100" dirty="0"/>
              <a:t> </a:t>
            </a:r>
            <a:r>
              <a:rPr lang="lt-LT" sz="1100" dirty="0" err="1"/>
              <a:t>of</a:t>
            </a:r>
            <a:r>
              <a:rPr lang="lt-LT" sz="1100" dirty="0"/>
              <a:t> </a:t>
            </a:r>
            <a:r>
              <a:rPr lang="lt-LT" sz="1100" dirty="0" err="1"/>
              <a:t>Hygiene</a:t>
            </a:r>
            <a:r>
              <a:rPr lang="lt-LT" sz="1100" dirty="0"/>
              <a:t> </a:t>
            </a:r>
            <a:r>
              <a:rPr lang="lt-LT" sz="1100" dirty="0" err="1"/>
              <a:t>and</a:t>
            </a:r>
            <a:r>
              <a:rPr lang="lt-LT" sz="1100" dirty="0"/>
              <a:t> </a:t>
            </a:r>
            <a:r>
              <a:rPr lang="lt-LT" sz="1100" dirty="0" err="1"/>
              <a:t>Tropical</a:t>
            </a:r>
            <a:r>
              <a:rPr lang="lt-LT" sz="1100" dirty="0"/>
              <a:t> </a:t>
            </a:r>
            <a:r>
              <a:rPr lang="lt-LT" sz="1100" dirty="0" err="1"/>
              <a:t>Medicine</a:t>
            </a:r>
            <a:r>
              <a:rPr lang="lt-LT" sz="1100" dirty="0"/>
              <a:t> (United </a:t>
            </a:r>
            <a:r>
              <a:rPr lang="lt-LT" sz="1100" dirty="0" err="1"/>
              <a:t>Kingdom</a:t>
            </a:r>
            <a:r>
              <a:rPr lang="lt-LT" sz="1100" dirty="0"/>
              <a:t>); </a:t>
            </a:r>
            <a:r>
              <a:rPr lang="lt-LT" sz="1100" dirty="0" err="1"/>
              <a:t>Rabih</a:t>
            </a:r>
            <a:r>
              <a:rPr lang="lt-LT" sz="1100" dirty="0"/>
              <a:t> </a:t>
            </a:r>
            <a:r>
              <a:rPr lang="lt-LT" sz="1100" dirty="0" err="1"/>
              <a:t>El</a:t>
            </a:r>
            <a:r>
              <a:rPr lang="lt-LT" sz="1100" dirty="0"/>
              <a:t> </a:t>
            </a:r>
            <a:r>
              <a:rPr lang="lt-LT" sz="1100" dirty="0" err="1"/>
              <a:t>Chammay</a:t>
            </a:r>
            <a:r>
              <a:rPr lang="lt-LT" sz="1100" dirty="0"/>
              <a:t>, </a:t>
            </a:r>
            <a:r>
              <a:rPr lang="lt-LT" sz="1100" dirty="0" err="1"/>
              <a:t>Ministry</a:t>
            </a:r>
            <a:r>
              <a:rPr lang="lt-LT" sz="1100" dirty="0"/>
              <a:t> </a:t>
            </a:r>
            <a:r>
              <a:rPr lang="lt-LT" sz="1100" dirty="0" err="1"/>
              <a:t>of</a:t>
            </a:r>
            <a:r>
              <a:rPr lang="lt-LT" sz="1100" dirty="0"/>
              <a:t> </a:t>
            </a:r>
            <a:r>
              <a:rPr lang="lt-LT" sz="1100" dirty="0" err="1"/>
              <a:t>Health</a:t>
            </a:r>
            <a:r>
              <a:rPr lang="lt-LT" sz="1100" dirty="0"/>
              <a:t> (</a:t>
            </a:r>
            <a:r>
              <a:rPr lang="lt-LT" sz="1100" dirty="0" err="1"/>
              <a:t>Lebanon</a:t>
            </a:r>
            <a:r>
              <a:rPr lang="lt-LT" sz="1100" dirty="0"/>
              <a:t>); </a:t>
            </a:r>
            <a:r>
              <a:rPr lang="lt-LT" sz="1100" dirty="0" err="1"/>
              <a:t>Mona</a:t>
            </a:r>
            <a:r>
              <a:rPr lang="lt-LT" sz="1100" dirty="0"/>
              <a:t> </a:t>
            </a:r>
            <a:r>
              <a:rPr lang="lt-LT" sz="1100" dirty="0" err="1"/>
              <a:t>El-Bilsha</a:t>
            </a:r>
            <a:r>
              <a:rPr lang="lt-LT" sz="1100" dirty="0"/>
              <a:t>, </a:t>
            </a:r>
            <a:r>
              <a:rPr lang="lt-LT" sz="1100" dirty="0" err="1"/>
              <a:t>Mansoura</a:t>
            </a:r>
            <a:r>
              <a:rPr lang="lt-LT" sz="1100" dirty="0"/>
              <a:t> University (</a:t>
            </a:r>
            <a:r>
              <a:rPr lang="lt-LT" sz="1100" dirty="0" err="1"/>
              <a:t>Egypt</a:t>
            </a:r>
            <a:r>
              <a:rPr lang="lt-LT" sz="1100" dirty="0"/>
              <a:t>); </a:t>
            </a:r>
            <a:r>
              <a:rPr lang="lt-LT" sz="1100" dirty="0" err="1"/>
              <a:t>Ragia</a:t>
            </a:r>
            <a:r>
              <a:rPr lang="lt-LT" sz="1100" dirty="0"/>
              <a:t> </a:t>
            </a:r>
            <a:r>
              <a:rPr lang="lt-LT" sz="1100" dirty="0" err="1"/>
              <a:t>Elgerzawy</a:t>
            </a:r>
            <a:r>
              <a:rPr lang="lt-LT" sz="1100" dirty="0"/>
              <a:t>, </a:t>
            </a:r>
            <a:r>
              <a:rPr lang="lt-LT" sz="1100" dirty="0" err="1"/>
              <a:t>Egyptian</a:t>
            </a:r>
            <a:r>
              <a:rPr lang="lt-LT" sz="1100" dirty="0"/>
              <a:t> </a:t>
            </a:r>
            <a:r>
              <a:rPr lang="lt-LT" sz="1100" dirty="0" err="1"/>
              <a:t>Initiative</a:t>
            </a:r>
            <a:r>
              <a:rPr lang="lt-LT" sz="1100" dirty="0"/>
              <a:t> </a:t>
            </a:r>
            <a:r>
              <a:rPr lang="lt-LT" sz="1100" dirty="0" err="1"/>
              <a:t>for</a:t>
            </a:r>
            <a:r>
              <a:rPr lang="lt-LT" sz="1100" dirty="0"/>
              <a:t> </a:t>
            </a:r>
            <a:r>
              <a:rPr lang="lt-LT" sz="1100" dirty="0" err="1"/>
              <a:t>Personal</a:t>
            </a:r>
            <a:r>
              <a:rPr lang="lt-LT" sz="1100" dirty="0"/>
              <a:t> </a:t>
            </a:r>
            <a:r>
              <a:rPr lang="lt-LT" sz="1100" dirty="0" err="1"/>
              <a:t>Rights</a:t>
            </a:r>
            <a:r>
              <a:rPr lang="lt-LT" sz="1100" dirty="0"/>
              <a:t> (</a:t>
            </a:r>
            <a:r>
              <a:rPr lang="lt-LT" sz="1100" dirty="0" err="1"/>
              <a:t>Egypt</a:t>
            </a:r>
            <a:r>
              <a:rPr lang="lt-LT" sz="1100" dirty="0"/>
              <a:t>); </a:t>
            </a:r>
            <a:r>
              <a:rPr lang="lt-LT" sz="1100" dirty="0" err="1"/>
              <a:t>Radó</a:t>
            </a:r>
            <a:r>
              <a:rPr lang="lt-LT" sz="1100" dirty="0"/>
              <a:t> </a:t>
            </a:r>
            <a:r>
              <a:rPr lang="lt-LT" sz="1100" dirty="0" err="1"/>
              <a:t>Iván</a:t>
            </a:r>
            <a:r>
              <a:rPr lang="lt-LT" sz="1100" dirty="0"/>
              <a:t>, </a:t>
            </a:r>
            <a:r>
              <a:rPr lang="lt-LT" sz="1100" dirty="0" err="1"/>
              <a:t>Mental</a:t>
            </a:r>
            <a:r>
              <a:rPr lang="lt-LT" sz="1100" dirty="0"/>
              <a:t> </a:t>
            </a:r>
            <a:r>
              <a:rPr lang="lt-LT" sz="1100" dirty="0" err="1"/>
              <a:t>Health</a:t>
            </a:r>
            <a:r>
              <a:rPr lang="lt-LT" sz="1100" dirty="0"/>
              <a:t> </a:t>
            </a:r>
            <a:r>
              <a:rPr lang="lt-LT" sz="1100" dirty="0" err="1"/>
              <a:t>Interest</a:t>
            </a:r>
            <a:r>
              <a:rPr lang="lt-LT" sz="1100" dirty="0"/>
              <a:t> </a:t>
            </a:r>
            <a:r>
              <a:rPr lang="lt-LT" sz="1100" dirty="0" err="1"/>
              <a:t>Forum</a:t>
            </a:r>
            <a:r>
              <a:rPr lang="lt-LT" sz="1100" dirty="0"/>
              <a:t> (</a:t>
            </a:r>
            <a:r>
              <a:rPr lang="lt-LT" sz="1100" dirty="0" err="1"/>
              <a:t>Hungary</a:t>
            </a:r>
            <a:r>
              <a:rPr lang="lt-LT" sz="1100" dirty="0"/>
              <a:t>); </a:t>
            </a:r>
            <a:r>
              <a:rPr lang="lt-LT" sz="1100" dirty="0" err="1"/>
              <a:t>Natalia</a:t>
            </a:r>
            <a:r>
              <a:rPr lang="lt-LT" sz="1100" dirty="0"/>
              <a:t> Santos Estrada, </a:t>
            </a:r>
            <a:r>
              <a:rPr lang="lt-LT" sz="1100" dirty="0" err="1"/>
              <a:t>Colectivo</a:t>
            </a:r>
            <a:r>
              <a:rPr lang="lt-LT" sz="1100" dirty="0"/>
              <a:t> </a:t>
            </a:r>
            <a:r>
              <a:rPr lang="lt-LT" sz="1100" dirty="0" err="1"/>
              <a:t>Chuhcan</a:t>
            </a:r>
            <a:r>
              <a:rPr lang="lt-LT" sz="1100" dirty="0"/>
              <a:t> (</a:t>
            </a:r>
            <a:r>
              <a:rPr lang="lt-LT" sz="1100" dirty="0" err="1"/>
              <a:t>Mexico</a:t>
            </a:r>
            <a:r>
              <a:rPr lang="lt-LT" sz="1100" dirty="0"/>
              <a:t>); </a:t>
            </a:r>
            <a:r>
              <a:rPr lang="lt-LT" sz="1100" dirty="0" err="1"/>
              <a:t>Timothy</a:t>
            </a:r>
            <a:r>
              <a:rPr lang="lt-LT" sz="1100" dirty="0"/>
              <a:t> </a:t>
            </a:r>
            <a:r>
              <a:rPr lang="lt-LT" sz="1100" dirty="0" err="1"/>
              <a:t>P</a:t>
            </a:r>
            <a:r>
              <a:rPr lang="lt-LT" sz="1100" dirty="0"/>
              <a:t>. </a:t>
            </a:r>
            <a:r>
              <a:rPr lang="lt-LT" sz="1100" dirty="0" err="1"/>
              <a:t>Fadgen</a:t>
            </a:r>
            <a:r>
              <a:rPr lang="lt-LT" sz="1100" dirty="0"/>
              <a:t>, University </a:t>
            </a:r>
            <a:r>
              <a:rPr lang="lt-LT" sz="1100" dirty="0" err="1"/>
              <a:t>of</a:t>
            </a:r>
            <a:r>
              <a:rPr lang="lt-LT" sz="1100" dirty="0"/>
              <a:t> </a:t>
            </a:r>
            <a:r>
              <a:rPr lang="lt-LT" sz="1100" dirty="0" err="1"/>
              <a:t>Auckland</a:t>
            </a:r>
            <a:r>
              <a:rPr lang="lt-LT" sz="1100" dirty="0"/>
              <a:t> (</a:t>
            </a:r>
            <a:r>
              <a:rPr lang="lt-LT" sz="1100" dirty="0" err="1"/>
              <a:t>New</a:t>
            </a:r>
            <a:r>
              <a:rPr lang="lt-LT" sz="1100" dirty="0"/>
              <a:t> </a:t>
            </a:r>
            <a:r>
              <a:rPr lang="lt-LT" sz="1100" dirty="0" err="1"/>
              <a:t>Zealand</a:t>
            </a:r>
            <a:r>
              <a:rPr lang="lt-LT" sz="1100" dirty="0"/>
              <a:t>); </a:t>
            </a:r>
            <a:r>
              <a:rPr lang="lt-LT" sz="1100" dirty="0" err="1"/>
              <a:t>Michael</a:t>
            </a:r>
            <a:r>
              <a:rPr lang="lt-LT" sz="1100" dirty="0"/>
              <a:t> </a:t>
            </a:r>
            <a:r>
              <a:rPr lang="lt-LT" sz="1100" dirty="0" err="1"/>
              <a:t>Elnemais</a:t>
            </a:r>
            <a:r>
              <a:rPr lang="lt-LT" sz="1100" dirty="0"/>
              <a:t> </a:t>
            </a:r>
            <a:r>
              <a:rPr lang="lt-LT" sz="1100" dirty="0" err="1"/>
              <a:t>Fawzy</a:t>
            </a:r>
            <a:r>
              <a:rPr lang="lt-LT" sz="1100" dirty="0"/>
              <a:t>, </a:t>
            </a:r>
            <a:r>
              <a:rPr lang="lt-LT" sz="1100" dirty="0" err="1"/>
              <a:t>El-Abbassia</a:t>
            </a:r>
            <a:r>
              <a:rPr lang="lt-LT" sz="1100" dirty="0"/>
              <a:t> </a:t>
            </a:r>
            <a:r>
              <a:rPr lang="lt-LT" sz="1100" dirty="0" err="1"/>
              <a:t>mental</a:t>
            </a:r>
            <a:r>
              <a:rPr lang="lt-LT" sz="1100" dirty="0"/>
              <a:t> </a:t>
            </a:r>
            <a:r>
              <a:rPr lang="lt-LT" sz="1100" dirty="0" err="1"/>
              <a:t>health</a:t>
            </a:r>
            <a:r>
              <a:rPr lang="lt-LT" sz="1100" dirty="0"/>
              <a:t> </a:t>
            </a:r>
            <a:r>
              <a:rPr lang="lt-LT" sz="1100" dirty="0" err="1"/>
              <a:t>hospital</a:t>
            </a:r>
            <a:r>
              <a:rPr lang="lt-LT" sz="1100" dirty="0"/>
              <a:t> (</a:t>
            </a:r>
            <a:r>
              <a:rPr lang="lt-LT" sz="1100" dirty="0" err="1"/>
              <a:t>Egypt</a:t>
            </a:r>
            <a:r>
              <a:rPr lang="lt-LT" sz="1100" dirty="0"/>
              <a:t>); </a:t>
            </a:r>
            <a:r>
              <a:rPr lang="lt-LT" sz="1100" dirty="0" err="1"/>
              <a:t>Alva</a:t>
            </a:r>
            <a:r>
              <a:rPr lang="lt-LT" sz="1100" dirty="0"/>
              <a:t> </a:t>
            </a:r>
            <a:r>
              <a:rPr lang="lt-LT" sz="1100" dirty="0" err="1"/>
              <a:t>Finn</a:t>
            </a:r>
            <a:r>
              <a:rPr lang="lt-LT" sz="1100" dirty="0"/>
              <a:t>, </a:t>
            </a:r>
            <a:r>
              <a:rPr lang="lt-LT" sz="1100" dirty="0" err="1"/>
              <a:t>Mental</a:t>
            </a:r>
            <a:r>
              <a:rPr lang="lt-LT" sz="1100" dirty="0"/>
              <a:t> </a:t>
            </a:r>
            <a:r>
              <a:rPr lang="lt-LT" sz="1100" dirty="0" err="1"/>
              <a:t>Health</a:t>
            </a:r>
            <a:r>
              <a:rPr lang="lt-LT" sz="1100" dirty="0"/>
              <a:t> </a:t>
            </a:r>
            <a:r>
              <a:rPr lang="lt-LT" sz="1100" dirty="0" err="1"/>
              <a:t>Europe</a:t>
            </a:r>
            <a:r>
              <a:rPr lang="lt-LT" sz="1100" dirty="0"/>
              <a:t> (</a:t>
            </a:r>
            <a:r>
              <a:rPr lang="lt-LT" sz="1100" dirty="0" err="1"/>
              <a:t>Belgium</a:t>
            </a:r>
            <a:r>
              <a:rPr lang="lt-LT" sz="1100" dirty="0"/>
              <a:t>); </a:t>
            </a:r>
            <a:r>
              <a:rPr lang="lt-LT" sz="1100" dirty="0" err="1"/>
              <a:t>Susanne</a:t>
            </a:r>
            <a:r>
              <a:rPr lang="lt-LT" sz="1100" dirty="0"/>
              <a:t> </a:t>
            </a:r>
            <a:r>
              <a:rPr lang="lt-LT" sz="1100" dirty="0" err="1"/>
              <a:t>Forrest</a:t>
            </a:r>
            <a:r>
              <a:rPr lang="lt-LT" sz="1100" dirty="0"/>
              <a:t>, NHS </a:t>
            </a:r>
            <a:r>
              <a:rPr lang="lt-LT" sz="1100" dirty="0" err="1"/>
              <a:t>Education</a:t>
            </a:r>
            <a:r>
              <a:rPr lang="lt-LT" sz="1100" dirty="0"/>
              <a:t> </a:t>
            </a:r>
            <a:r>
              <a:rPr lang="lt-LT" sz="1100" dirty="0" err="1"/>
              <a:t>for</a:t>
            </a:r>
            <a:r>
              <a:rPr lang="lt-LT" sz="1100" dirty="0"/>
              <a:t> </a:t>
            </a:r>
            <a:r>
              <a:rPr lang="lt-LT" sz="1100" dirty="0" err="1"/>
              <a:t>Scotland</a:t>
            </a:r>
            <a:r>
              <a:rPr lang="lt-LT" sz="1100" dirty="0"/>
              <a:t> (United </a:t>
            </a:r>
            <a:r>
              <a:rPr lang="lt-LT" sz="1100" dirty="0" err="1"/>
              <a:t>Kingdom</a:t>
            </a:r>
            <a:r>
              <a:rPr lang="lt-LT" sz="1100" dirty="0"/>
              <a:t>); </a:t>
            </a:r>
            <a:r>
              <a:rPr lang="lt-LT" sz="1100" dirty="0" err="1"/>
              <a:t>Rodrigo</a:t>
            </a:r>
            <a:r>
              <a:rPr lang="lt-LT" sz="1100" dirty="0"/>
              <a:t> </a:t>
            </a:r>
            <a:r>
              <a:rPr lang="lt-LT" sz="1100" dirty="0" err="1"/>
              <a:t>Fredes</a:t>
            </a:r>
            <a:r>
              <a:rPr lang="lt-LT" sz="1100" dirty="0"/>
              <a:t>, </a:t>
            </a:r>
            <a:r>
              <a:rPr lang="lt-LT" sz="1100" dirty="0" err="1"/>
              <a:t>Locos</a:t>
            </a:r>
            <a:r>
              <a:rPr lang="lt-LT" sz="1100" dirty="0"/>
              <a:t> </a:t>
            </a:r>
            <a:r>
              <a:rPr lang="lt-LT" sz="1100" dirty="0" err="1"/>
              <a:t>por</a:t>
            </a:r>
            <a:r>
              <a:rPr lang="lt-LT" sz="1100" dirty="0"/>
              <a:t> </a:t>
            </a:r>
            <a:r>
              <a:rPr lang="lt-LT" sz="1100" dirty="0" err="1"/>
              <a:t>Nuestros</a:t>
            </a:r>
            <a:r>
              <a:rPr lang="lt-LT" sz="1100" dirty="0"/>
              <a:t> </a:t>
            </a:r>
            <a:r>
              <a:rPr lang="lt-LT" sz="1100" dirty="0" err="1"/>
              <a:t>Derechos</a:t>
            </a:r>
            <a:r>
              <a:rPr lang="lt-LT" sz="1100" dirty="0"/>
              <a:t> (</a:t>
            </a:r>
            <a:r>
              <a:rPr lang="lt-LT" sz="1100" dirty="0" err="1"/>
              <a:t>Chile</a:t>
            </a:r>
            <a:r>
              <a:rPr lang="lt-LT" sz="1100" dirty="0"/>
              <a:t>); </a:t>
            </a:r>
            <a:r>
              <a:rPr lang="lt-LT" sz="1100" dirty="0" err="1"/>
              <a:t>Paul</a:t>
            </a:r>
            <a:r>
              <a:rPr lang="lt-LT" sz="1100" dirty="0"/>
              <a:t> </a:t>
            </a:r>
            <a:r>
              <a:rPr lang="lt-LT" sz="1100" dirty="0" err="1"/>
              <a:t>Fung</a:t>
            </a:r>
            <a:r>
              <a:rPr lang="lt-LT" sz="1100" dirty="0"/>
              <a:t>, </a:t>
            </a:r>
            <a:r>
              <a:rPr lang="lt-LT" sz="1100" dirty="0" err="1"/>
              <a:t>Mental</a:t>
            </a:r>
            <a:r>
              <a:rPr lang="lt-LT" sz="1100" dirty="0"/>
              <a:t> </a:t>
            </a:r>
            <a:r>
              <a:rPr lang="lt-LT" sz="1100" dirty="0" err="1"/>
              <a:t>Health</a:t>
            </a:r>
            <a:r>
              <a:rPr lang="lt-LT" sz="1100" dirty="0"/>
              <a:t> </a:t>
            </a:r>
            <a:r>
              <a:rPr lang="lt-LT" sz="1100" dirty="0" err="1"/>
              <a:t>Portfolio</a:t>
            </a:r>
            <a:r>
              <a:rPr lang="lt-LT" sz="1100" dirty="0"/>
              <a:t>, HETI </a:t>
            </a:r>
            <a:r>
              <a:rPr lang="lt-LT" sz="1100" dirty="0" err="1"/>
              <a:t>Higher</a:t>
            </a:r>
            <a:r>
              <a:rPr lang="lt-LT" sz="1100" dirty="0"/>
              <a:t> </a:t>
            </a:r>
            <a:r>
              <a:rPr lang="lt-LT" sz="1100" dirty="0" err="1"/>
              <a:t>Education</a:t>
            </a:r>
            <a:r>
              <a:rPr lang="lt-LT" sz="1100" dirty="0"/>
              <a:t> (</a:t>
            </a:r>
            <a:r>
              <a:rPr lang="lt-LT" sz="1100" dirty="0" err="1"/>
              <a:t>Australia</a:t>
            </a:r>
            <a:r>
              <a:rPr lang="lt-LT" sz="1100" dirty="0"/>
              <a:t>); </a:t>
            </a:r>
            <a:r>
              <a:rPr lang="lt-LT" sz="1100" dirty="0" err="1"/>
              <a:t>Lynn</a:t>
            </a:r>
            <a:r>
              <a:rPr lang="lt-LT" sz="1100" dirty="0"/>
              <a:t> </a:t>
            </a:r>
            <a:r>
              <a:rPr lang="lt-LT" sz="1100" dirty="0" err="1"/>
              <a:t>Gentile</a:t>
            </a:r>
            <a:r>
              <a:rPr lang="lt-LT" sz="1100" dirty="0"/>
              <a:t>, Office </a:t>
            </a:r>
            <a:r>
              <a:rPr lang="lt-LT" sz="1100" dirty="0" err="1"/>
              <a:t>of</a:t>
            </a:r>
            <a:r>
              <a:rPr lang="lt-LT" sz="1100" dirty="0"/>
              <a:t> </a:t>
            </a:r>
            <a:r>
              <a:rPr lang="lt-LT" sz="1100" dirty="0" err="1"/>
              <a:t>the</a:t>
            </a:r>
            <a:r>
              <a:rPr lang="lt-LT" sz="1100" dirty="0"/>
              <a:t> United </a:t>
            </a:r>
            <a:r>
              <a:rPr lang="lt-LT" sz="1100" dirty="0" err="1"/>
              <a:t>Nations</a:t>
            </a:r>
            <a:r>
              <a:rPr lang="lt-LT" sz="1100" dirty="0"/>
              <a:t> </a:t>
            </a:r>
            <a:r>
              <a:rPr lang="lt-LT" sz="1100" dirty="0" err="1"/>
              <a:t>High</a:t>
            </a:r>
            <a:r>
              <a:rPr lang="lt-LT" sz="1100" dirty="0"/>
              <a:t> </a:t>
            </a:r>
            <a:r>
              <a:rPr lang="lt-LT" sz="1100" dirty="0" err="1"/>
              <a:t>Commissioner</a:t>
            </a:r>
            <a:r>
              <a:rPr lang="lt-LT" sz="1100" dirty="0"/>
              <a:t> </a:t>
            </a:r>
            <a:r>
              <a:rPr lang="lt-LT" sz="1100" dirty="0" err="1"/>
              <a:t>for</a:t>
            </a:r>
            <a:r>
              <a:rPr lang="lt-LT" sz="1100" dirty="0"/>
              <a:t> </a:t>
            </a:r>
            <a:r>
              <a:rPr lang="lt-LT" sz="1100" dirty="0" err="1"/>
              <a:t>Human</a:t>
            </a:r>
            <a:r>
              <a:rPr lang="lt-LT" sz="1100" dirty="0"/>
              <a:t> </a:t>
            </a:r>
            <a:r>
              <a:rPr lang="lt-LT" sz="1100" dirty="0" err="1"/>
              <a:t>Rights</a:t>
            </a:r>
            <a:r>
              <a:rPr lang="lt-LT" sz="1100" dirty="0"/>
              <a:t> (</a:t>
            </a:r>
            <a:r>
              <a:rPr lang="lt-LT" sz="1100" dirty="0" err="1"/>
              <a:t>Switzerland</a:t>
            </a:r>
            <a:r>
              <a:rPr lang="lt-LT" sz="1100" dirty="0"/>
              <a:t>); </a:t>
            </a:r>
            <a:r>
              <a:rPr lang="lt-LT" sz="1100" dirty="0" err="1"/>
              <a:t>Kirsty</a:t>
            </a:r>
            <a:r>
              <a:rPr lang="lt-LT" sz="1100" dirty="0"/>
              <a:t> Giles, </a:t>
            </a:r>
            <a:r>
              <a:rPr lang="lt-LT" sz="1100" dirty="0" err="1"/>
              <a:t>South</a:t>
            </a:r>
            <a:r>
              <a:rPr lang="lt-LT" sz="1100" dirty="0"/>
              <a:t> </a:t>
            </a:r>
            <a:r>
              <a:rPr lang="lt-LT" sz="1100" dirty="0" err="1"/>
              <a:t>London</a:t>
            </a:r>
            <a:r>
              <a:rPr lang="lt-LT" sz="1100" dirty="0"/>
              <a:t> </a:t>
            </a:r>
            <a:r>
              <a:rPr lang="lt-LT" sz="1100" dirty="0" err="1"/>
              <a:t>and</a:t>
            </a:r>
            <a:r>
              <a:rPr lang="lt-LT" sz="1100" dirty="0"/>
              <a:t> </a:t>
            </a:r>
            <a:r>
              <a:rPr lang="lt-LT" sz="1100" dirty="0" err="1"/>
              <a:t>Maudsley</a:t>
            </a:r>
            <a:r>
              <a:rPr lang="lt-LT" sz="1100" dirty="0"/>
              <a:t> (</a:t>
            </a:r>
            <a:r>
              <a:rPr lang="lt-LT" sz="1100" dirty="0" err="1"/>
              <a:t>SLaM</a:t>
            </a:r>
            <a:r>
              <a:rPr lang="lt-LT" sz="1100" dirty="0"/>
              <a:t>) </a:t>
            </a:r>
            <a:r>
              <a:rPr lang="lt-LT" sz="1100" dirty="0" err="1"/>
              <a:t>Recovery</a:t>
            </a:r>
            <a:r>
              <a:rPr lang="lt-LT" sz="1100" dirty="0"/>
              <a:t> </a:t>
            </a:r>
            <a:r>
              <a:rPr lang="lt-LT" sz="1100" dirty="0" err="1"/>
              <a:t>College</a:t>
            </a:r>
            <a:r>
              <a:rPr lang="lt-LT" sz="1100" dirty="0"/>
              <a:t> (United </a:t>
            </a:r>
            <a:r>
              <a:rPr lang="lt-LT" sz="1100" dirty="0" err="1"/>
              <a:t>Kingdom</a:t>
            </a:r>
            <a:r>
              <a:rPr lang="lt-LT" sz="1100" dirty="0"/>
              <a:t>); </a:t>
            </a:r>
            <a:r>
              <a:rPr lang="lt-LT" sz="1100" dirty="0" err="1"/>
              <a:t>Salam</a:t>
            </a:r>
            <a:r>
              <a:rPr lang="lt-LT" sz="1100" dirty="0"/>
              <a:t> </a:t>
            </a:r>
            <a:r>
              <a:rPr lang="lt-LT" sz="1100" dirty="0" err="1"/>
              <a:t>Gómez</a:t>
            </a:r>
            <a:r>
              <a:rPr lang="lt-LT" sz="1100" dirty="0"/>
              <a:t>, </a:t>
            </a:r>
            <a:r>
              <a:rPr lang="lt-LT" sz="1100" dirty="0" err="1"/>
              <a:t>World</a:t>
            </a:r>
            <a:r>
              <a:rPr lang="lt-LT" sz="1100" dirty="0"/>
              <a:t> Network </a:t>
            </a:r>
            <a:r>
              <a:rPr lang="lt-LT" sz="1100" dirty="0" err="1"/>
              <a:t>of</a:t>
            </a:r>
            <a:r>
              <a:rPr lang="lt-LT" sz="1100" dirty="0"/>
              <a:t> </a:t>
            </a:r>
            <a:r>
              <a:rPr lang="lt-LT" sz="1100" dirty="0" err="1"/>
              <a:t>Users</a:t>
            </a:r>
            <a:r>
              <a:rPr lang="lt-LT" sz="1100" dirty="0"/>
              <a:t> </a:t>
            </a:r>
            <a:r>
              <a:rPr lang="lt-LT" sz="1100" dirty="0" err="1"/>
              <a:t>and</a:t>
            </a:r>
            <a:r>
              <a:rPr lang="lt-LT" sz="1100" dirty="0"/>
              <a:t> </a:t>
            </a:r>
            <a:r>
              <a:rPr lang="lt-LT" sz="1100" dirty="0" err="1"/>
              <a:t>Survivors</a:t>
            </a:r>
            <a:r>
              <a:rPr lang="lt-LT" sz="1100" dirty="0"/>
              <a:t> </a:t>
            </a:r>
            <a:r>
              <a:rPr lang="lt-LT" sz="1100" dirty="0" err="1"/>
              <a:t>of</a:t>
            </a:r>
            <a:r>
              <a:rPr lang="lt-LT" sz="1100" dirty="0"/>
              <a:t> </a:t>
            </a:r>
            <a:r>
              <a:rPr lang="lt-LT" sz="1100" dirty="0" err="1"/>
              <a:t>Psychiatry</a:t>
            </a:r>
            <a:r>
              <a:rPr lang="lt-LT" sz="1100" dirty="0"/>
              <a:t> (</a:t>
            </a:r>
            <a:r>
              <a:rPr lang="lt-LT" sz="1100" dirty="0" err="1"/>
              <a:t>Colombia</a:t>
            </a:r>
            <a:r>
              <a:rPr lang="lt-LT" sz="1100" dirty="0"/>
              <a:t>); Ugnė Grigaitė, NGO </a:t>
            </a:r>
            <a:r>
              <a:rPr lang="lt-LT" sz="1100" dirty="0" err="1"/>
              <a:t>Mental</a:t>
            </a:r>
            <a:r>
              <a:rPr lang="lt-LT" sz="1100" dirty="0"/>
              <a:t> </a:t>
            </a:r>
            <a:r>
              <a:rPr lang="lt-LT" sz="1100" dirty="0" err="1"/>
              <a:t>Health</a:t>
            </a:r>
            <a:r>
              <a:rPr lang="lt-LT" sz="1100" dirty="0"/>
              <a:t> </a:t>
            </a:r>
            <a:r>
              <a:rPr lang="lt-LT" sz="1100" dirty="0" err="1"/>
              <a:t>Perspectives</a:t>
            </a:r>
            <a:r>
              <a:rPr lang="lt-LT" sz="1100" dirty="0"/>
              <a:t> </a:t>
            </a:r>
            <a:r>
              <a:rPr lang="lt-LT" sz="1100" dirty="0" err="1"/>
              <a:t>and</a:t>
            </a:r>
            <a:r>
              <a:rPr lang="lt-LT" sz="1100" dirty="0"/>
              <a:t> </a:t>
            </a:r>
            <a:r>
              <a:rPr lang="lt-LT" sz="1100" dirty="0" err="1"/>
              <a:t>Human</a:t>
            </a:r>
            <a:r>
              <a:rPr lang="lt-LT" sz="1100" dirty="0"/>
              <a:t> </a:t>
            </a:r>
            <a:r>
              <a:rPr lang="lt-LT" sz="1100" dirty="0" err="1"/>
              <a:t>Rights</a:t>
            </a:r>
            <a:r>
              <a:rPr lang="lt-LT" sz="1100" dirty="0"/>
              <a:t> </a:t>
            </a:r>
            <a:r>
              <a:rPr lang="lt-LT" sz="1100" dirty="0" err="1"/>
              <a:t>Monitoring</a:t>
            </a:r>
            <a:r>
              <a:rPr lang="lt-LT" sz="1100" dirty="0"/>
              <a:t> Institute (Lithuania); </a:t>
            </a:r>
            <a:r>
              <a:rPr lang="lt-LT" sz="1100" dirty="0" err="1"/>
              <a:t>Margaret</a:t>
            </a:r>
            <a:r>
              <a:rPr lang="lt-LT" sz="1100" dirty="0"/>
              <a:t> </a:t>
            </a:r>
            <a:r>
              <a:rPr lang="lt-LT" sz="1100" dirty="0" err="1"/>
              <a:t>Grigg</a:t>
            </a:r>
            <a:r>
              <a:rPr lang="lt-LT" sz="1100" dirty="0"/>
              <a:t>, </a:t>
            </a:r>
            <a:r>
              <a:rPr lang="lt-LT" sz="1100" dirty="0" err="1"/>
              <a:t>Department</a:t>
            </a:r>
            <a:r>
              <a:rPr lang="lt-LT" sz="1100" dirty="0"/>
              <a:t> </a:t>
            </a:r>
            <a:r>
              <a:rPr lang="lt-LT" sz="1100" dirty="0" err="1"/>
              <a:t>of</a:t>
            </a:r>
            <a:r>
              <a:rPr lang="lt-LT" sz="1100" dirty="0"/>
              <a:t> </a:t>
            </a:r>
            <a:r>
              <a:rPr lang="lt-LT" sz="1100" dirty="0" err="1"/>
              <a:t>Health</a:t>
            </a:r>
            <a:r>
              <a:rPr lang="lt-LT" sz="1100" dirty="0"/>
              <a:t> </a:t>
            </a:r>
            <a:r>
              <a:rPr lang="lt-LT" sz="1100" dirty="0" err="1"/>
              <a:t>and</a:t>
            </a:r>
            <a:r>
              <a:rPr lang="lt-LT" sz="1100" dirty="0"/>
              <a:t> </a:t>
            </a:r>
            <a:r>
              <a:rPr lang="lt-LT" sz="1100" dirty="0" err="1"/>
              <a:t>Human</a:t>
            </a:r>
            <a:r>
              <a:rPr lang="lt-LT" sz="1100" dirty="0"/>
              <a:t> </a:t>
            </a:r>
            <a:r>
              <a:rPr lang="lt-LT" sz="1100" dirty="0" err="1"/>
              <a:t>Services</a:t>
            </a:r>
            <a:r>
              <a:rPr lang="lt-LT" sz="1100" dirty="0"/>
              <a:t>, </a:t>
            </a:r>
            <a:r>
              <a:rPr lang="lt-LT" sz="1100" dirty="0" err="1"/>
              <a:t>Melbourne</a:t>
            </a:r>
            <a:r>
              <a:rPr lang="lt-LT" sz="1100" dirty="0"/>
              <a:t> (</a:t>
            </a:r>
            <a:r>
              <a:rPr lang="lt-LT" sz="1100" dirty="0" err="1"/>
              <a:t>Australia</a:t>
            </a:r>
            <a:r>
              <a:rPr lang="lt-LT" sz="1100" dirty="0"/>
              <a:t>); </a:t>
            </a:r>
            <a:r>
              <a:rPr lang="lt-LT" sz="1100" dirty="0" err="1"/>
              <a:t>Oye</a:t>
            </a:r>
            <a:r>
              <a:rPr lang="lt-LT" sz="1100" dirty="0"/>
              <a:t> </a:t>
            </a:r>
            <a:r>
              <a:rPr lang="lt-LT" sz="1100" dirty="0" err="1"/>
              <a:t>Gureje</a:t>
            </a:r>
            <a:r>
              <a:rPr lang="lt-LT" sz="1100" dirty="0"/>
              <a:t>, </a:t>
            </a:r>
            <a:r>
              <a:rPr lang="lt-LT" sz="1100" dirty="0" err="1"/>
              <a:t>Department</a:t>
            </a:r>
            <a:r>
              <a:rPr lang="lt-LT" sz="1100" dirty="0"/>
              <a:t> </a:t>
            </a:r>
            <a:r>
              <a:rPr lang="lt-LT" sz="1100" dirty="0" err="1"/>
              <a:t>of</a:t>
            </a:r>
            <a:r>
              <a:rPr lang="lt-LT" sz="1100" dirty="0"/>
              <a:t> </a:t>
            </a:r>
            <a:r>
              <a:rPr lang="lt-LT" sz="1100" dirty="0" err="1"/>
              <a:t>Psychiatry</a:t>
            </a:r>
            <a:r>
              <a:rPr lang="lt-LT" sz="1100" dirty="0"/>
              <a:t>, University </a:t>
            </a:r>
            <a:r>
              <a:rPr lang="lt-LT" sz="1100" dirty="0" err="1"/>
              <a:t>of</a:t>
            </a:r>
            <a:r>
              <a:rPr lang="lt-LT" sz="1100" dirty="0"/>
              <a:t> </a:t>
            </a:r>
            <a:r>
              <a:rPr lang="lt-LT" sz="1100" dirty="0" err="1"/>
              <a:t>Ibadan</a:t>
            </a:r>
            <a:r>
              <a:rPr lang="lt-LT" sz="1100" dirty="0"/>
              <a:t> (</a:t>
            </a:r>
            <a:r>
              <a:rPr lang="lt-LT" sz="1100" dirty="0" err="1"/>
              <a:t>Nigeria</a:t>
            </a:r>
            <a:r>
              <a:rPr lang="lt-LT" sz="1100" dirty="0"/>
              <a:t>); </a:t>
            </a:r>
            <a:r>
              <a:rPr lang="lt-LT" sz="1100" dirty="0" err="1"/>
              <a:t>Cerdic</a:t>
            </a:r>
            <a:r>
              <a:rPr lang="lt-LT" sz="1100" dirty="0"/>
              <a:t> </a:t>
            </a:r>
            <a:r>
              <a:rPr lang="lt-LT" sz="1100" dirty="0" err="1"/>
              <a:t>Hall</a:t>
            </a:r>
            <a:r>
              <a:rPr lang="lt-LT" sz="1100" dirty="0"/>
              <a:t>, </a:t>
            </a:r>
            <a:r>
              <a:rPr lang="lt-LT" sz="1100" dirty="0" err="1"/>
              <a:t>Camden</a:t>
            </a:r>
            <a:r>
              <a:rPr lang="lt-LT" sz="1100" dirty="0"/>
              <a:t> </a:t>
            </a:r>
            <a:r>
              <a:rPr lang="lt-LT" sz="1100" dirty="0" err="1"/>
              <a:t>and</a:t>
            </a:r>
            <a:r>
              <a:rPr lang="lt-LT" sz="1100" dirty="0"/>
              <a:t> </a:t>
            </a:r>
            <a:r>
              <a:rPr lang="lt-LT" sz="1100" dirty="0" err="1"/>
              <a:t>Islington</a:t>
            </a:r>
            <a:r>
              <a:rPr lang="lt-LT" sz="1100" dirty="0"/>
              <a:t> NHS </a:t>
            </a:r>
            <a:r>
              <a:rPr lang="lt-LT" sz="1100" dirty="0" err="1"/>
              <a:t>Foundation</a:t>
            </a:r>
            <a:r>
              <a:rPr lang="lt-LT" sz="1100" dirty="0"/>
              <a:t> </a:t>
            </a:r>
            <a:r>
              <a:rPr lang="lt-LT" sz="1100" dirty="0" err="1"/>
              <a:t>Trust</a:t>
            </a:r>
            <a:r>
              <a:rPr lang="lt-LT" sz="1100" dirty="0"/>
              <a:t>, (United </a:t>
            </a:r>
            <a:r>
              <a:rPr lang="lt-LT" sz="1100" dirty="0" err="1"/>
              <a:t>Kingdom</a:t>
            </a:r>
            <a:r>
              <a:rPr lang="lt-LT" sz="1100" dirty="0"/>
              <a:t>); </a:t>
            </a:r>
            <a:r>
              <a:rPr lang="lt-LT" sz="1100" dirty="0" err="1"/>
              <a:t>Julie</a:t>
            </a:r>
            <a:r>
              <a:rPr lang="lt-LT" sz="1100" dirty="0"/>
              <a:t> </a:t>
            </a:r>
            <a:r>
              <a:rPr lang="lt-LT" sz="1100" dirty="0" err="1"/>
              <a:t>Hannah</a:t>
            </a:r>
            <a:r>
              <a:rPr lang="lt-LT" sz="1100" dirty="0"/>
              <a:t>, </a:t>
            </a:r>
            <a:r>
              <a:rPr lang="lt-LT" sz="1100" dirty="0" err="1"/>
              <a:t>Human</a:t>
            </a:r>
            <a:r>
              <a:rPr lang="lt-LT" sz="1100" dirty="0"/>
              <a:t> </a:t>
            </a:r>
            <a:r>
              <a:rPr lang="lt-LT" sz="1100" dirty="0" err="1"/>
              <a:t>Rights</a:t>
            </a:r>
            <a:r>
              <a:rPr lang="lt-LT" sz="1100" dirty="0"/>
              <a:t> Centre, University </a:t>
            </a:r>
            <a:r>
              <a:rPr lang="lt-LT" sz="1100" dirty="0" err="1"/>
              <a:t>of</a:t>
            </a:r>
            <a:r>
              <a:rPr lang="lt-LT" sz="1100" dirty="0"/>
              <a:t> </a:t>
            </a:r>
            <a:r>
              <a:rPr lang="lt-LT" sz="1100" dirty="0" err="1"/>
              <a:t>Essex</a:t>
            </a:r>
            <a:r>
              <a:rPr lang="lt-LT" sz="1100" dirty="0"/>
              <a:t> (United </a:t>
            </a:r>
            <a:r>
              <a:rPr lang="lt-LT" sz="1100" dirty="0" err="1"/>
              <a:t>Kingdom</a:t>
            </a:r>
            <a:r>
              <a:rPr lang="lt-LT" sz="1100" dirty="0"/>
              <a:t>); </a:t>
            </a:r>
            <a:r>
              <a:rPr lang="lt-LT" sz="1100" dirty="0" err="1"/>
              <a:t>Steve</a:t>
            </a:r>
            <a:r>
              <a:rPr lang="lt-LT" sz="1100" dirty="0"/>
              <a:t> </a:t>
            </a:r>
            <a:r>
              <a:rPr lang="lt-LT" sz="1100" dirty="0" err="1"/>
              <a:t>Harrington</a:t>
            </a:r>
            <a:r>
              <a:rPr lang="lt-LT" sz="1100" dirty="0"/>
              <a:t>, International </a:t>
            </a:r>
            <a:r>
              <a:rPr lang="lt-LT" sz="1100" dirty="0" err="1"/>
              <a:t>Association</a:t>
            </a:r>
            <a:r>
              <a:rPr lang="lt-LT" sz="1100" dirty="0"/>
              <a:t> </a:t>
            </a:r>
            <a:r>
              <a:rPr lang="lt-LT" sz="1100" dirty="0" err="1"/>
              <a:t>of</a:t>
            </a:r>
            <a:r>
              <a:rPr lang="lt-LT" sz="1100" dirty="0"/>
              <a:t> </a:t>
            </a:r>
            <a:r>
              <a:rPr lang="lt-LT" sz="1100" dirty="0" err="1"/>
              <a:t>Peer</a:t>
            </a:r>
            <a:r>
              <a:rPr lang="lt-LT" sz="1100" dirty="0"/>
              <a:t> </a:t>
            </a:r>
            <a:r>
              <a:rPr lang="lt-LT" sz="1100" dirty="0" err="1"/>
              <a:t>Supporters</a:t>
            </a:r>
            <a:r>
              <a:rPr lang="lt-LT" sz="1100" dirty="0"/>
              <a:t> (United </a:t>
            </a:r>
            <a:r>
              <a:rPr lang="lt-LT" sz="1100" dirty="0" err="1"/>
              <a:t>States</a:t>
            </a:r>
            <a:r>
              <a:rPr lang="lt-LT" sz="1100" dirty="0"/>
              <a:t> </a:t>
            </a:r>
            <a:r>
              <a:rPr lang="lt-LT" sz="1100" dirty="0" err="1"/>
              <a:t>of</a:t>
            </a:r>
            <a:r>
              <a:rPr lang="lt-LT" sz="1100" dirty="0"/>
              <a:t> America); </a:t>
            </a:r>
            <a:r>
              <a:rPr lang="lt-LT" sz="1100" dirty="0" err="1"/>
              <a:t>Akiko</a:t>
            </a:r>
            <a:r>
              <a:rPr lang="lt-LT" sz="1100" dirty="0"/>
              <a:t> </a:t>
            </a:r>
            <a:r>
              <a:rPr lang="lt-LT" sz="1100" dirty="0" err="1"/>
              <a:t>Hart</a:t>
            </a:r>
            <a:r>
              <a:rPr lang="lt-LT" sz="1100" dirty="0"/>
              <a:t>, </a:t>
            </a:r>
            <a:r>
              <a:rPr lang="lt-LT" sz="1100" dirty="0" err="1"/>
              <a:t>Mental</a:t>
            </a:r>
            <a:r>
              <a:rPr lang="lt-LT" sz="1100" dirty="0"/>
              <a:t> </a:t>
            </a:r>
            <a:r>
              <a:rPr lang="lt-LT" sz="1100" dirty="0" err="1"/>
              <a:t>Health</a:t>
            </a:r>
            <a:r>
              <a:rPr lang="lt-LT" sz="1100" dirty="0"/>
              <a:t> </a:t>
            </a:r>
            <a:r>
              <a:rPr lang="lt-LT" sz="1100" dirty="0" err="1"/>
              <a:t>Europe</a:t>
            </a:r>
            <a:r>
              <a:rPr lang="lt-LT" sz="1100" dirty="0"/>
              <a:t> (</a:t>
            </a:r>
            <a:r>
              <a:rPr lang="lt-LT" sz="1100" dirty="0" err="1"/>
              <a:t>Belgium</a:t>
            </a:r>
            <a:r>
              <a:rPr lang="lt-LT" sz="1100" dirty="0"/>
              <a:t>); </a:t>
            </a:r>
            <a:r>
              <a:rPr lang="lt-LT" sz="1100" dirty="0" err="1"/>
              <a:t>Renae</a:t>
            </a:r>
            <a:r>
              <a:rPr lang="lt-LT" sz="1100" dirty="0"/>
              <a:t> </a:t>
            </a:r>
            <a:r>
              <a:rPr lang="lt-LT" sz="1100" dirty="0" err="1"/>
              <a:t>Hodgson</a:t>
            </a:r>
            <a:r>
              <a:rPr lang="lt-LT" sz="1100" dirty="0"/>
              <a:t>, Western </a:t>
            </a:r>
            <a:r>
              <a:rPr lang="lt-LT" sz="1100" dirty="0" err="1"/>
              <a:t>Australia</a:t>
            </a:r>
            <a:r>
              <a:rPr lang="lt-LT" sz="1100" dirty="0"/>
              <a:t> </a:t>
            </a:r>
            <a:r>
              <a:rPr lang="lt-LT" sz="1100" dirty="0" err="1"/>
              <a:t>Mental</a:t>
            </a:r>
            <a:r>
              <a:rPr lang="lt-LT" sz="1100" dirty="0"/>
              <a:t> </a:t>
            </a:r>
            <a:r>
              <a:rPr lang="lt-LT" sz="1100" dirty="0" err="1"/>
              <a:t>Health</a:t>
            </a:r>
            <a:r>
              <a:rPr lang="lt-LT" sz="1100" dirty="0"/>
              <a:t> </a:t>
            </a:r>
            <a:r>
              <a:rPr lang="lt-LT" sz="1100" dirty="0" err="1"/>
              <a:t>Commission</a:t>
            </a:r>
            <a:r>
              <a:rPr lang="lt-LT" sz="1100" dirty="0"/>
              <a:t> (</a:t>
            </a:r>
            <a:r>
              <a:rPr lang="lt-LT" sz="1100" dirty="0" err="1"/>
              <a:t>Australia</a:t>
            </a:r>
            <a:r>
              <a:rPr lang="lt-LT" sz="1100" dirty="0"/>
              <a:t>); </a:t>
            </a:r>
            <a:r>
              <a:rPr lang="lt-LT" sz="1100" dirty="0" err="1"/>
              <a:t>Nicole</a:t>
            </a:r>
            <a:r>
              <a:rPr lang="lt-LT" sz="1100" dirty="0"/>
              <a:t> </a:t>
            </a:r>
            <a:r>
              <a:rPr lang="lt-LT" sz="1100" dirty="0" err="1"/>
              <a:t>Hogan</a:t>
            </a:r>
            <a:r>
              <a:rPr lang="lt-LT" sz="1100" dirty="0"/>
              <a:t>, </a:t>
            </a:r>
            <a:r>
              <a:rPr lang="lt-LT" sz="1100" dirty="0" err="1"/>
              <a:t>Hampshire</a:t>
            </a:r>
            <a:r>
              <a:rPr lang="lt-LT" sz="1100" dirty="0"/>
              <a:t> </a:t>
            </a:r>
            <a:r>
              <a:rPr lang="lt-LT" sz="1100" dirty="0" err="1"/>
              <a:t>Hospitals</a:t>
            </a:r>
            <a:r>
              <a:rPr lang="lt-LT" sz="1100" dirty="0"/>
              <a:t> NHS </a:t>
            </a:r>
            <a:r>
              <a:rPr lang="lt-LT" sz="1100" dirty="0" err="1"/>
              <a:t>Foundation</a:t>
            </a:r>
            <a:r>
              <a:rPr lang="lt-LT" sz="1100" dirty="0"/>
              <a:t> </a:t>
            </a:r>
            <a:r>
              <a:rPr lang="lt-LT" sz="1100" dirty="0" err="1"/>
              <a:t>Trust</a:t>
            </a:r>
            <a:r>
              <a:rPr lang="lt-LT" sz="1100" dirty="0"/>
              <a:t> (United </a:t>
            </a:r>
            <a:r>
              <a:rPr lang="lt-LT" sz="1100" dirty="0" err="1"/>
              <a:t>Kingdom</a:t>
            </a:r>
            <a:r>
              <a:rPr lang="lt-LT" sz="1100" dirty="0"/>
              <a:t>); </a:t>
            </a:r>
            <a:r>
              <a:rPr lang="lt-LT" sz="1100" dirty="0" err="1"/>
              <a:t>Frances</a:t>
            </a:r>
            <a:r>
              <a:rPr lang="lt-LT" sz="1100" dirty="0"/>
              <a:t> </a:t>
            </a:r>
            <a:r>
              <a:rPr lang="lt-LT" sz="1100" dirty="0" err="1"/>
              <a:t>Hughes</a:t>
            </a:r>
            <a:r>
              <a:rPr lang="lt-LT" sz="1100" dirty="0"/>
              <a:t>, </a:t>
            </a:r>
            <a:r>
              <a:rPr lang="lt-LT" sz="1100" dirty="0" err="1"/>
              <a:t>Cutting</a:t>
            </a:r>
            <a:r>
              <a:rPr lang="lt-LT" sz="1100" dirty="0"/>
              <a:t> </a:t>
            </a:r>
            <a:r>
              <a:rPr lang="lt-LT" sz="1100" dirty="0" err="1"/>
              <a:t>Edge</a:t>
            </a:r>
            <a:r>
              <a:rPr lang="lt-LT" sz="1100" dirty="0"/>
              <a:t> </a:t>
            </a:r>
            <a:r>
              <a:rPr lang="lt-LT" sz="1100" dirty="0" err="1"/>
              <a:t>Oceania</a:t>
            </a:r>
            <a:r>
              <a:rPr lang="lt-LT" sz="1100" dirty="0"/>
              <a:t> (</a:t>
            </a:r>
            <a:r>
              <a:rPr lang="lt-LT" sz="1100" dirty="0" err="1"/>
              <a:t>New</a:t>
            </a:r>
            <a:r>
              <a:rPr lang="lt-LT" sz="1100" dirty="0"/>
              <a:t> </a:t>
            </a:r>
            <a:r>
              <a:rPr lang="lt-LT" sz="1100" dirty="0" err="1"/>
              <a:t>Zealand</a:t>
            </a:r>
            <a:r>
              <a:rPr lang="lt-LT" sz="1100" dirty="0"/>
              <a:t>); </a:t>
            </a:r>
            <a:r>
              <a:rPr lang="lt-LT" sz="1100" dirty="0" err="1"/>
              <a:t>Gemma</a:t>
            </a:r>
            <a:r>
              <a:rPr lang="lt-LT" sz="1100" dirty="0"/>
              <a:t> </a:t>
            </a:r>
            <a:r>
              <a:rPr lang="lt-LT" sz="1100" dirty="0" err="1"/>
              <a:t>Hunting</a:t>
            </a:r>
            <a:r>
              <a:rPr lang="lt-LT" sz="1100" dirty="0"/>
              <a:t>, International </a:t>
            </a:r>
            <a:r>
              <a:rPr lang="lt-LT" sz="1100" dirty="0" err="1"/>
              <a:t>Consultant</a:t>
            </a:r>
            <a:r>
              <a:rPr lang="lt-LT" sz="1100" dirty="0"/>
              <a:t> (Germany); </a:t>
            </a:r>
            <a:r>
              <a:rPr lang="lt-LT" sz="1100" dirty="0" err="1"/>
              <a:t>Hiroto</a:t>
            </a:r>
            <a:r>
              <a:rPr lang="lt-LT" sz="1100" dirty="0"/>
              <a:t> </a:t>
            </a:r>
            <a:r>
              <a:rPr lang="lt-LT" sz="1100" dirty="0" err="1"/>
              <a:t>Ito</a:t>
            </a:r>
            <a:r>
              <a:rPr lang="lt-LT" sz="1100" dirty="0"/>
              <a:t>, </a:t>
            </a:r>
            <a:r>
              <a:rPr lang="lt-LT" sz="1100" dirty="0" err="1"/>
              <a:t>National</a:t>
            </a:r>
            <a:r>
              <a:rPr lang="lt-LT" sz="1100" dirty="0"/>
              <a:t> </a:t>
            </a:r>
            <a:r>
              <a:rPr lang="lt-LT" sz="1100" dirty="0" err="1"/>
              <a:t>Center</a:t>
            </a:r>
            <a:r>
              <a:rPr lang="lt-LT" sz="1100" dirty="0"/>
              <a:t> </a:t>
            </a:r>
            <a:r>
              <a:rPr lang="lt-LT" sz="1100" dirty="0" err="1"/>
              <a:t>of</a:t>
            </a:r>
            <a:r>
              <a:rPr lang="lt-LT" sz="1100" dirty="0"/>
              <a:t> </a:t>
            </a:r>
            <a:r>
              <a:rPr lang="lt-LT" sz="1100" dirty="0" err="1"/>
              <a:t>Neurology</a:t>
            </a:r>
            <a:r>
              <a:rPr lang="lt-LT" sz="1100" dirty="0"/>
              <a:t> </a:t>
            </a:r>
            <a:r>
              <a:rPr lang="lt-LT" sz="1100" dirty="0" err="1"/>
              <a:t>and</a:t>
            </a:r>
            <a:r>
              <a:rPr lang="lt-LT" sz="1100" dirty="0"/>
              <a:t> </a:t>
            </a:r>
            <a:r>
              <a:rPr lang="lt-LT" sz="1100" dirty="0" err="1"/>
              <a:t>Psychiatry</a:t>
            </a:r>
            <a:r>
              <a:rPr lang="lt-LT" sz="1100" dirty="0"/>
              <a:t> (</a:t>
            </a:r>
            <a:r>
              <a:rPr lang="lt-LT" sz="1100" dirty="0" err="1"/>
              <a:t>Japan</a:t>
            </a:r>
            <a:r>
              <a:rPr lang="lt-LT" sz="1100" dirty="0"/>
              <a:t>); </a:t>
            </a:r>
            <a:r>
              <a:rPr lang="lt-LT" sz="1100" dirty="0" err="1"/>
              <a:t>Maths</a:t>
            </a:r>
            <a:r>
              <a:rPr lang="lt-LT" sz="1100" dirty="0"/>
              <a:t> </a:t>
            </a:r>
            <a:r>
              <a:rPr lang="lt-LT" sz="1100" dirty="0" err="1"/>
              <a:t>Jesperson</a:t>
            </a:r>
            <a:r>
              <a:rPr lang="lt-LT" sz="1100" dirty="0"/>
              <a:t>, PO-</a:t>
            </a:r>
            <a:r>
              <a:rPr lang="lt-LT" sz="1100" dirty="0" err="1"/>
              <a:t>Skåne</a:t>
            </a:r>
            <a:r>
              <a:rPr lang="lt-LT" sz="1100" dirty="0"/>
              <a:t> (</a:t>
            </a:r>
            <a:r>
              <a:rPr lang="lt-LT" sz="1100" dirty="0" err="1"/>
              <a:t>Sweden</a:t>
            </a:r>
            <a:r>
              <a:rPr lang="lt-LT" sz="1100" dirty="0"/>
              <a:t>); </a:t>
            </a:r>
            <a:r>
              <a:rPr lang="lt-LT" sz="1100" dirty="0" err="1"/>
              <a:t>Lucy</a:t>
            </a:r>
            <a:r>
              <a:rPr lang="lt-LT" sz="1100" dirty="0"/>
              <a:t> </a:t>
            </a:r>
            <a:r>
              <a:rPr lang="lt-LT" sz="1100" dirty="0" err="1"/>
              <a:t>Johnstone</a:t>
            </a:r>
            <a:r>
              <a:rPr lang="lt-LT" sz="1100" dirty="0"/>
              <a:t>, </a:t>
            </a:r>
            <a:r>
              <a:rPr lang="lt-LT" sz="1100" dirty="0" err="1"/>
              <a:t>Consultant</a:t>
            </a:r>
            <a:r>
              <a:rPr lang="lt-LT" sz="1100" dirty="0"/>
              <a:t> </a:t>
            </a:r>
            <a:r>
              <a:rPr lang="lt-LT" sz="1100" dirty="0" err="1"/>
              <a:t>Clinical</a:t>
            </a:r>
            <a:r>
              <a:rPr lang="lt-LT" sz="1100" dirty="0"/>
              <a:t> </a:t>
            </a:r>
            <a:r>
              <a:rPr lang="lt-LT" sz="1100" dirty="0" err="1"/>
              <a:t>Psychologist</a:t>
            </a:r>
            <a:r>
              <a:rPr lang="lt-LT" sz="1100" dirty="0"/>
              <a:t> </a:t>
            </a:r>
            <a:r>
              <a:rPr lang="lt-LT" sz="1100" dirty="0" err="1"/>
              <a:t>and</a:t>
            </a:r>
            <a:r>
              <a:rPr lang="lt-LT" sz="1100" dirty="0"/>
              <a:t> </a:t>
            </a:r>
            <a:r>
              <a:rPr lang="lt-LT" sz="1100" dirty="0" err="1"/>
              <a:t>Independent</a:t>
            </a:r>
            <a:r>
              <a:rPr lang="lt-LT" sz="1100" dirty="0"/>
              <a:t> </a:t>
            </a:r>
            <a:r>
              <a:rPr lang="lt-LT" sz="1100" dirty="0" err="1"/>
              <a:t>Trainer</a:t>
            </a:r>
            <a:r>
              <a:rPr lang="lt-LT" sz="1100" dirty="0"/>
              <a:t> (United </a:t>
            </a:r>
            <a:r>
              <a:rPr lang="lt-LT" sz="1100" dirty="0" err="1"/>
              <a:t>Kingdom</a:t>
            </a:r>
            <a:r>
              <a:rPr lang="lt-LT" sz="1100" dirty="0"/>
              <a:t>); Titus </a:t>
            </a:r>
            <a:r>
              <a:rPr lang="lt-LT" sz="1100" dirty="0" err="1"/>
              <a:t>Joseph</a:t>
            </a:r>
            <a:r>
              <a:rPr lang="lt-LT" sz="1100" dirty="0"/>
              <a:t>, Centre </a:t>
            </a:r>
            <a:r>
              <a:rPr lang="lt-LT" sz="1100" dirty="0" err="1"/>
              <a:t>for</a:t>
            </a:r>
            <a:r>
              <a:rPr lang="lt-LT" sz="1100" dirty="0"/>
              <a:t> </a:t>
            </a:r>
            <a:r>
              <a:rPr lang="lt-LT" sz="1100" dirty="0" err="1"/>
              <a:t>Mental</a:t>
            </a:r>
            <a:r>
              <a:rPr lang="lt-LT" sz="1100" dirty="0"/>
              <a:t> </a:t>
            </a:r>
            <a:r>
              <a:rPr lang="lt-LT" sz="1100" dirty="0" err="1"/>
              <a:t>Health</a:t>
            </a:r>
            <a:r>
              <a:rPr lang="lt-LT" sz="1100" dirty="0"/>
              <a:t> </a:t>
            </a:r>
            <a:r>
              <a:rPr lang="lt-LT" sz="1100" dirty="0" err="1"/>
              <a:t>Law</a:t>
            </a:r>
            <a:r>
              <a:rPr lang="lt-LT" sz="1100" dirty="0"/>
              <a:t> </a:t>
            </a:r>
            <a:r>
              <a:rPr lang="lt-LT" sz="1100" dirty="0" err="1"/>
              <a:t>and</a:t>
            </a:r>
            <a:r>
              <a:rPr lang="lt-LT" sz="1100" dirty="0"/>
              <a:t> </a:t>
            </a:r>
            <a:r>
              <a:rPr lang="lt-LT" sz="1100" dirty="0" err="1"/>
              <a:t>Policy</a:t>
            </a:r>
            <a:r>
              <a:rPr lang="lt-LT" sz="1100" dirty="0"/>
              <a:t>, </a:t>
            </a:r>
            <a:r>
              <a:rPr lang="lt-LT" sz="1100" dirty="0" err="1"/>
              <a:t>Indian</a:t>
            </a:r>
            <a:r>
              <a:rPr lang="lt-LT" sz="1100" dirty="0"/>
              <a:t> </a:t>
            </a:r>
            <a:r>
              <a:rPr lang="lt-LT" sz="1100" dirty="0" err="1"/>
              <a:t>Law</a:t>
            </a:r>
            <a:r>
              <a:rPr lang="lt-LT" sz="1100" dirty="0"/>
              <a:t> </a:t>
            </a:r>
            <a:r>
              <a:rPr lang="lt-LT" sz="1100" dirty="0" err="1"/>
              <a:t>Society</a:t>
            </a:r>
            <a:r>
              <a:rPr lang="lt-LT" sz="1100" dirty="0"/>
              <a:t> (</a:t>
            </a:r>
            <a:r>
              <a:rPr lang="lt-LT" sz="1100" dirty="0" err="1"/>
              <a:t>India</a:t>
            </a:r>
            <a:r>
              <a:rPr lang="lt-LT" sz="1100" dirty="0"/>
              <a:t>); Dovilė Juodkaitė, Lithuanian </a:t>
            </a:r>
            <a:r>
              <a:rPr lang="lt-LT" sz="1100" dirty="0" err="1"/>
              <a:t>Disability</a:t>
            </a:r>
            <a:r>
              <a:rPr lang="lt-LT" sz="1100" dirty="0"/>
              <a:t> </a:t>
            </a:r>
            <a:r>
              <a:rPr lang="lt-LT" sz="1100" dirty="0" err="1"/>
              <a:t>Forum</a:t>
            </a:r>
            <a:r>
              <a:rPr lang="lt-LT" sz="1100" dirty="0"/>
              <a:t> (Lithuania); </a:t>
            </a:r>
            <a:r>
              <a:rPr lang="lt-LT" sz="1100" dirty="0" err="1"/>
              <a:t>Rachel</a:t>
            </a:r>
            <a:r>
              <a:rPr lang="lt-LT" sz="1100" dirty="0"/>
              <a:t> </a:t>
            </a:r>
            <a:r>
              <a:rPr lang="lt-LT" sz="1100" dirty="0" err="1"/>
              <a:t>Kachaje</a:t>
            </a:r>
            <a:r>
              <a:rPr lang="lt-LT" sz="1100" dirty="0"/>
              <a:t>, </a:t>
            </a:r>
            <a:r>
              <a:rPr lang="lt-LT" sz="1100" dirty="0" err="1"/>
              <a:t>Disabled</a:t>
            </a:r>
            <a:r>
              <a:rPr lang="lt-LT" sz="1100" dirty="0"/>
              <a:t> </a:t>
            </a:r>
            <a:r>
              <a:rPr lang="lt-LT" sz="1100" dirty="0" err="1"/>
              <a:t>People's</a:t>
            </a:r>
            <a:r>
              <a:rPr lang="lt-LT" sz="1100" dirty="0"/>
              <a:t> International (</a:t>
            </a:r>
            <a:r>
              <a:rPr lang="lt-LT" sz="1100" dirty="0" err="1"/>
              <a:t>Malawi</a:t>
            </a:r>
            <a:r>
              <a:rPr lang="lt-LT" sz="1100" dirty="0"/>
              <a:t>); </a:t>
            </a:r>
            <a:r>
              <a:rPr lang="lt-LT" sz="1100" dirty="0" err="1"/>
              <a:t>Jasmine</a:t>
            </a:r>
            <a:r>
              <a:rPr lang="lt-LT" sz="1100" dirty="0"/>
              <a:t> </a:t>
            </a:r>
            <a:r>
              <a:rPr lang="lt-LT" sz="1100" dirty="0" err="1"/>
              <a:t>Kalha</a:t>
            </a:r>
            <a:r>
              <a:rPr lang="lt-LT" sz="1100" dirty="0"/>
              <a:t>, Centre </a:t>
            </a:r>
            <a:r>
              <a:rPr lang="lt-LT" sz="1100" dirty="0" err="1"/>
              <a:t>for</a:t>
            </a:r>
            <a:r>
              <a:rPr lang="lt-LT" sz="1100" dirty="0"/>
              <a:t> </a:t>
            </a:r>
            <a:r>
              <a:rPr lang="lt-LT" sz="1100" dirty="0" err="1"/>
              <a:t>Mental</a:t>
            </a:r>
            <a:r>
              <a:rPr lang="lt-LT" sz="1100" dirty="0"/>
              <a:t> </a:t>
            </a:r>
            <a:r>
              <a:rPr lang="lt-LT" sz="1100" dirty="0" err="1"/>
              <a:t>Health</a:t>
            </a:r>
            <a:r>
              <a:rPr lang="lt-LT" sz="1100" dirty="0"/>
              <a:t> </a:t>
            </a:r>
            <a:r>
              <a:rPr lang="lt-LT" sz="1100" dirty="0" err="1"/>
              <a:t>Law</a:t>
            </a:r>
            <a:r>
              <a:rPr lang="lt-LT" sz="1100" dirty="0"/>
              <a:t> </a:t>
            </a:r>
            <a:r>
              <a:rPr lang="lt-LT" sz="1100" dirty="0" err="1"/>
              <a:t>and</a:t>
            </a:r>
            <a:r>
              <a:rPr lang="lt-LT" sz="1100" dirty="0"/>
              <a:t> </a:t>
            </a:r>
            <a:r>
              <a:rPr lang="lt-LT" sz="1100" dirty="0" err="1"/>
              <a:t>Policy</a:t>
            </a:r>
            <a:r>
              <a:rPr lang="lt-LT" sz="1100" dirty="0"/>
              <a:t>, </a:t>
            </a:r>
            <a:r>
              <a:rPr lang="lt-LT" sz="1100" dirty="0" err="1"/>
              <a:t>Indian</a:t>
            </a:r>
            <a:r>
              <a:rPr lang="lt-LT" sz="1100" dirty="0"/>
              <a:t> </a:t>
            </a:r>
            <a:r>
              <a:rPr lang="lt-LT" sz="1100" dirty="0" err="1"/>
              <a:t>Law</a:t>
            </a:r>
            <a:r>
              <a:rPr lang="lt-LT" sz="1100" dirty="0"/>
              <a:t> </a:t>
            </a:r>
            <a:r>
              <a:rPr lang="lt-LT" sz="1100" dirty="0" err="1"/>
              <a:t>Society</a:t>
            </a:r>
            <a:r>
              <a:rPr lang="lt-LT" sz="1100" dirty="0"/>
              <a:t> (</a:t>
            </a:r>
            <a:r>
              <a:rPr lang="lt-LT" sz="1100" dirty="0" err="1"/>
              <a:t>India</a:t>
            </a:r>
            <a:r>
              <a:rPr lang="lt-LT" sz="1100" dirty="0"/>
              <a:t>); </a:t>
            </a:r>
            <a:r>
              <a:rPr lang="lt-LT" sz="1100" dirty="0" err="1"/>
              <a:t>Elizabeth</a:t>
            </a:r>
            <a:r>
              <a:rPr lang="lt-LT" sz="1100" dirty="0"/>
              <a:t> </a:t>
            </a:r>
            <a:r>
              <a:rPr lang="lt-LT" sz="1100" dirty="0" err="1"/>
              <a:t>Kamundia</a:t>
            </a:r>
            <a:r>
              <a:rPr lang="lt-LT" sz="1100" dirty="0"/>
              <a:t>, </a:t>
            </a:r>
            <a:r>
              <a:rPr lang="lt-LT" sz="1100" dirty="0" err="1"/>
              <a:t>National</a:t>
            </a:r>
            <a:r>
              <a:rPr lang="lt-LT" sz="1100" dirty="0"/>
              <a:t> </a:t>
            </a:r>
            <a:r>
              <a:rPr lang="lt-LT" sz="1100" dirty="0" err="1"/>
              <a:t>Commission</a:t>
            </a:r>
            <a:r>
              <a:rPr lang="lt-LT" sz="1100" dirty="0"/>
              <a:t> </a:t>
            </a:r>
            <a:r>
              <a:rPr lang="lt-LT" sz="1100" dirty="0" err="1"/>
              <a:t>on</a:t>
            </a:r>
            <a:r>
              <a:rPr lang="lt-LT" sz="1100" dirty="0"/>
              <a:t> </a:t>
            </a:r>
            <a:r>
              <a:rPr lang="lt-LT" sz="1100" dirty="0" err="1"/>
              <a:t>Human</a:t>
            </a:r>
            <a:r>
              <a:rPr lang="lt-LT" sz="1100" dirty="0"/>
              <a:t> </a:t>
            </a:r>
            <a:r>
              <a:rPr lang="lt-LT" sz="1100" dirty="0" err="1"/>
              <a:t>Rights</a:t>
            </a:r>
            <a:r>
              <a:rPr lang="lt-LT" sz="1100" dirty="0"/>
              <a:t> (</a:t>
            </a:r>
            <a:r>
              <a:rPr lang="lt-LT" sz="1100" dirty="0" err="1"/>
              <a:t>Kenya</a:t>
            </a:r>
            <a:r>
              <a:rPr lang="lt-LT" sz="1100" dirty="0"/>
              <a:t>); </a:t>
            </a:r>
            <a:r>
              <a:rPr lang="lt-LT" sz="1100" dirty="0" err="1"/>
              <a:t>Yasmin</a:t>
            </a:r>
            <a:r>
              <a:rPr lang="lt-LT" sz="1100" dirty="0"/>
              <a:t> </a:t>
            </a:r>
            <a:r>
              <a:rPr lang="lt-LT" sz="1100" dirty="0" err="1"/>
              <a:t>Kapadia</a:t>
            </a:r>
            <a:r>
              <a:rPr lang="lt-LT" sz="1100" dirty="0"/>
              <a:t>, </a:t>
            </a:r>
            <a:r>
              <a:rPr lang="lt-LT" sz="1100" dirty="0" err="1"/>
              <a:t>Sussex</a:t>
            </a:r>
            <a:r>
              <a:rPr lang="lt-LT" sz="1100" dirty="0"/>
              <a:t> </a:t>
            </a:r>
            <a:r>
              <a:rPr lang="lt-LT" sz="1100" dirty="0" err="1"/>
              <a:t>Recovery</a:t>
            </a:r>
            <a:r>
              <a:rPr lang="lt-LT" sz="1100" dirty="0"/>
              <a:t> </a:t>
            </a:r>
            <a:r>
              <a:rPr lang="lt-LT" sz="1100" dirty="0" err="1"/>
              <a:t>College</a:t>
            </a:r>
            <a:r>
              <a:rPr lang="en-US" sz="1100" dirty="0"/>
              <a:t>(United Kingdom); Brendan Kelly, Trinity College Dublin (Ireland); Mary Keogh, CBM International (Ireland); </a:t>
            </a:r>
            <a:r>
              <a:rPr lang="en-US" sz="1100" dirty="0" err="1"/>
              <a:t>Akwatu</a:t>
            </a:r>
            <a:r>
              <a:rPr lang="en-US" sz="1100" dirty="0"/>
              <a:t> </a:t>
            </a:r>
            <a:r>
              <a:rPr lang="en-US" sz="1100" dirty="0" err="1"/>
              <a:t>Khenti</a:t>
            </a:r>
            <a:r>
              <a:rPr lang="en-US" sz="1100" dirty="0"/>
              <a:t>, Ontario Anti-Racism Directorate, Ministry of Community Safety and Correctional Services (Canada); </a:t>
            </a:r>
            <a:r>
              <a:rPr lang="en-US" sz="1100" dirty="0" err="1"/>
              <a:t>Seongsu</a:t>
            </a:r>
            <a:r>
              <a:rPr lang="en-US" sz="1100" dirty="0"/>
              <a:t> Kim, WHO Collaborating Centre, </a:t>
            </a:r>
            <a:r>
              <a:rPr lang="en-US" sz="1100" dirty="0" err="1"/>
              <a:t>Yongin</a:t>
            </a:r>
            <a:r>
              <a:rPr lang="en-US" sz="1100" dirty="0"/>
              <a:t> Mental Hospital (South Korea); Diane Kingston, International HIV/AIDS Alliance (United Kingdom); </a:t>
            </a:r>
            <a:r>
              <a:rPr lang="en-US" sz="1100" dirty="0" err="1"/>
              <a:t>Rishav</a:t>
            </a:r>
            <a:r>
              <a:rPr lang="en-US" sz="1100" dirty="0"/>
              <a:t> Koirala, University of Oslo (Norway); Mika </a:t>
            </a:r>
            <a:r>
              <a:rPr lang="en-US" sz="1100" dirty="0" err="1"/>
              <a:t>Kontiainen</a:t>
            </a:r>
            <a:r>
              <a:rPr lang="en-US" sz="1100" dirty="0"/>
              <a:t>, Department of Foreign Affairs and Trade (Australia); </a:t>
            </a:r>
            <a:r>
              <a:rPr lang="en-US" sz="1100" dirty="0" err="1"/>
              <a:t>Sadhvi</a:t>
            </a:r>
            <a:r>
              <a:rPr lang="en-US" sz="1100" dirty="0"/>
              <a:t> Krishnamoorthy, Centre for Mental Health Law and Policy, Indian Law Society (India); Anna </a:t>
            </a:r>
            <a:r>
              <a:rPr lang="en-US" sz="1100" dirty="0" err="1"/>
              <a:t>Kudiyarova</a:t>
            </a:r>
            <a:r>
              <a:rPr lang="en-US" sz="1100" dirty="0"/>
              <a:t>, Psychoanalytic Institute for Central Asia (Kazakhstan); Linda Lee, Mental Health Worldwide (Canada); Itzhak </a:t>
            </a:r>
            <a:r>
              <a:rPr lang="en-US" sz="1100" dirty="0" err="1"/>
              <a:t>Levav</a:t>
            </a:r>
            <a:r>
              <a:rPr lang="en-US" sz="1100" dirty="0"/>
              <a:t>, Department of Community Mental Health, University of Haifa (Israel); Maureen Lewis, Mental Health Commission (Australia); Laura </a:t>
            </a:r>
            <a:r>
              <a:rPr lang="en-US" sz="1100" dirty="0" err="1"/>
              <a:t>Loli-Dano</a:t>
            </a:r>
            <a:r>
              <a:rPr lang="en-US" sz="1100" dirty="0"/>
              <a:t>, Centre for Addiction and Mental Health (Canada); Eleanor Longden, Greater Manchester Mental Health NHS Foundation Trust (United Kingdom); Crick Lund, University of Cape Town (South Africa); Judy Wanjiru </a:t>
            </a:r>
            <a:r>
              <a:rPr lang="en-US" sz="1100" dirty="0" err="1"/>
              <a:t>Mbuthia</a:t>
            </a:r>
            <a:r>
              <a:rPr lang="en-US" sz="1100" dirty="0"/>
              <a:t>, </a:t>
            </a:r>
            <a:r>
              <a:rPr lang="en-US" sz="1100" dirty="0" err="1"/>
              <a:t>Uzima</a:t>
            </a:r>
            <a:r>
              <a:rPr lang="en-US" sz="1100" dirty="0"/>
              <a:t> Mental Health Services (Kenya); John McCormack, Scottish Recovery Network (United Kingdom); Peter McGovern, </a:t>
            </a:r>
            <a:r>
              <a:rPr lang="en-US" sz="1100" dirty="0" err="1"/>
              <a:t>Modum</a:t>
            </a:r>
            <a:r>
              <a:rPr lang="en-US" sz="1100" dirty="0"/>
              <a:t> Bad (Norway); </a:t>
            </a:r>
          </a:p>
          <a:p>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169</a:t>
            </a:fld>
            <a:endParaRPr lang="en-GB" dirty="0"/>
          </a:p>
        </p:txBody>
      </p:sp>
    </p:spTree>
    <p:extLst>
      <p:ext uri="{BB962C8B-B14F-4D97-AF65-F5344CB8AC3E}">
        <p14:creationId xmlns:p14="http://schemas.microsoft.com/office/powerpoint/2010/main" val="1137103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en-US" b="1" dirty="0">
                <a:latin typeface="Calibri" panose="020F0502020204030204" pitchFamily="34" charset="0"/>
                <a:ea typeface="MS Mincho" panose="02020609040205080304" pitchFamily="49" charset="-128"/>
                <a:cs typeface="Arial" panose="020B0604020202020204" pitchFamily="34" charset="0"/>
              </a:rPr>
              <a:t>The recovery approach is NOT</a:t>
            </a:r>
            <a:r>
              <a:rPr lang="en-US" dirty="0">
                <a:latin typeface="Calibri" panose="020F0502020204030204" pitchFamily="34" charset="0"/>
                <a:ea typeface="MS Mincho" panose="02020609040205080304" pitchFamily="49" charset="-128"/>
                <a:cs typeface="Arial" panose="020B0604020202020204" pitchFamily="34" charset="0"/>
              </a:rPr>
              <a:t> a reason for closing down services. </a:t>
            </a:r>
          </a:p>
          <a:p>
            <a:pPr marL="800100" lvl="1" indent="-34290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Arial" panose="020B0604020202020204" pitchFamily="34" charset="0"/>
              </a:rPr>
              <a:t>Some people fear that the recovery approach will be used as a justification for closing down formal mental health and social services and for not providing any support to people. </a:t>
            </a:r>
          </a:p>
          <a:p>
            <a:pPr marL="800100" lvl="1" indent="-34290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Arial" panose="020B0604020202020204" pitchFamily="34" charset="0"/>
              </a:rPr>
              <a:t>They also fear that the recovery approach is a justification for decreasing spending on mental health. </a:t>
            </a:r>
          </a:p>
          <a:p>
            <a:pPr marL="1085850" lvl="2" indent="-171450">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This is based on an incorrect belief that the recovery approach implies that people will achieve recovery on their own, without any form of support. </a:t>
            </a:r>
          </a:p>
          <a:p>
            <a:pPr marL="800100" lvl="1" indent="-34290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Arial" panose="020B0604020202020204" pitchFamily="34" charset="0"/>
              </a:rPr>
              <a:t>The recovery approach should never be used to justify reduced spending on mental health; a wide range of services should available to support people’s needs.</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17</a:t>
            </a:fld>
            <a:endParaRPr lang="en-CH"/>
          </a:p>
        </p:txBody>
      </p:sp>
    </p:spTree>
    <p:extLst>
      <p:ext uri="{BB962C8B-B14F-4D97-AF65-F5344CB8AC3E}">
        <p14:creationId xmlns:p14="http://schemas.microsoft.com/office/powerpoint/2010/main" val="238965665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170</a:t>
            </a:fld>
            <a:endParaRPr lang="en-GB" dirty="0"/>
          </a:p>
        </p:txBody>
      </p:sp>
      <p:sp>
        <p:nvSpPr>
          <p:cNvPr id="6" name="Notes Placeholder 2">
            <a:extLst>
              <a:ext uri="{FF2B5EF4-FFF2-40B4-BE49-F238E27FC236}">
                <a16:creationId xmlns:a16="http://schemas.microsoft.com/office/drawing/2014/main" id="{3B6B00E8-ABB1-E148-8AA8-B123ADB7738D}"/>
              </a:ext>
            </a:extLst>
          </p:cNvPr>
          <p:cNvSpPr txBox="1">
            <a:spLocks/>
          </p:cNvSpPr>
          <p:nvPr/>
        </p:nvSpPr>
        <p:spPr>
          <a:xfrm>
            <a:off x="453920" y="497047"/>
            <a:ext cx="5820508" cy="9494213"/>
          </a:xfrm>
          <a:prstGeom prst="rect">
            <a:avLst/>
          </a:prstGeom>
        </p:spPr>
        <p:txBody>
          <a:bodyPr vert="horz" lIns="95562" tIns="47781" rIns="95562" bIns="47781" rtlCol="0"/>
          <a:lst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r>
              <a:rPr lang="en-US" sz="1100" dirty="0"/>
              <a:t>David McGrath, international consultant (Australia); Emily McLoughlin, international consultant (Ireland); Bernadette McSherry, University of Melbourne (Australia); Roberto </a:t>
            </a:r>
            <a:r>
              <a:rPr lang="en-US" sz="1100" dirty="0" err="1"/>
              <a:t>Mezzina</a:t>
            </a:r>
            <a:r>
              <a:rPr lang="en-US" sz="1100" dirty="0"/>
              <a:t>, WHO Collaborating Centre, Trieste (Italy); Tina </a:t>
            </a:r>
            <a:r>
              <a:rPr lang="en-US" sz="1100" dirty="0" err="1"/>
              <a:t>Minkowitz</a:t>
            </a:r>
            <a:r>
              <a:rPr lang="en-US" sz="1100" dirty="0"/>
              <a:t>, Center for the Human Rights of Users and Survivors of Psychiatry (United Sates of America); Peter </a:t>
            </a:r>
            <a:r>
              <a:rPr lang="en-US" sz="1100" dirty="0" err="1"/>
              <a:t>Mittler</a:t>
            </a:r>
            <a:r>
              <a:rPr lang="en-US" sz="1100" dirty="0"/>
              <a:t> Dementia Alliance International (United Kingdom); Pamela Molina Toledo, Organization of American States (United States of America); Andrew </a:t>
            </a:r>
            <a:r>
              <a:rPr lang="en-US" sz="1100" dirty="0" err="1"/>
              <a:t>Molodynski</a:t>
            </a:r>
            <a:r>
              <a:rPr lang="en-US" sz="1100" dirty="0"/>
              <a:t>, Oxford Health NHS Foundation Trust (United Kingdom); Maria Francesca Moro, Columbia University (United Sates of America); Fiona Morrissey, Disability Law Research Consultant (Ireland); Melita </a:t>
            </a:r>
            <a:r>
              <a:rPr lang="en-US" sz="1100" dirty="0" err="1"/>
              <a:t>Murko</a:t>
            </a:r>
            <a:r>
              <a:rPr lang="en-US" sz="1100" dirty="0"/>
              <a:t>, WHO Regional Office for Europe (Denmark); Chris </a:t>
            </a:r>
            <a:r>
              <a:rPr lang="en-US" sz="1100" dirty="0" err="1"/>
              <a:t>Nas</a:t>
            </a:r>
            <a:r>
              <a:rPr lang="en-US" sz="1100" dirty="0"/>
              <a:t>, </a:t>
            </a:r>
            <a:r>
              <a:rPr lang="en-US" sz="1100" dirty="0" err="1"/>
              <a:t>Trimbos</a:t>
            </a:r>
            <a:r>
              <a:rPr lang="en-US" sz="1100" dirty="0"/>
              <a:t> International (the Netherlands); Sutherland Carrie, Department for International Development (United Kingdom); Michael </a:t>
            </a:r>
            <a:r>
              <a:rPr lang="en-US" sz="1100" dirty="0" err="1"/>
              <a:t>Njenga</a:t>
            </a:r>
            <a:r>
              <a:rPr lang="en-US" sz="1100" dirty="0"/>
              <a:t>, Users and Survivors of Psychiatry in Kenya (Kenya); </a:t>
            </a:r>
            <a:r>
              <a:rPr lang="en-US" sz="1100" dirty="0" err="1"/>
              <a:t>Aikaterini</a:t>
            </a:r>
            <a:r>
              <a:rPr lang="en-US" sz="1100" dirty="0"/>
              <a:t> - Katerina </a:t>
            </a:r>
            <a:r>
              <a:rPr lang="en-US" sz="1100" dirty="0" err="1"/>
              <a:t>Nomidou</a:t>
            </a:r>
            <a:r>
              <a:rPr lang="en-US" sz="1100" dirty="0"/>
              <a:t>, GAMIAN-Europe (Belgium) &amp;  SOFPSI N. SERRON (Greece); Peter Oakes, University of Hull (United Kingdom); David W. Oaks, </a:t>
            </a:r>
            <a:r>
              <a:rPr lang="en-US" sz="1100" dirty="0" err="1"/>
              <a:t>Aciu</a:t>
            </a:r>
            <a:r>
              <a:rPr lang="en-US" sz="1100" dirty="0"/>
              <a:t> </a:t>
            </a:r>
            <a:r>
              <a:rPr lang="en-US" sz="1100" dirty="0" err="1"/>
              <a:t>Insitute</a:t>
            </a:r>
            <a:r>
              <a:rPr lang="en-US" sz="1100" dirty="0"/>
              <a:t>, LLC (United States of America); Martin </a:t>
            </a:r>
            <a:r>
              <a:rPr lang="en-US" sz="1100" dirty="0" err="1"/>
              <a:t>Orrell</a:t>
            </a:r>
            <a:r>
              <a:rPr lang="en-US" sz="1100" dirty="0"/>
              <a:t>, Institute of Mental Health, University of Nottingham (United Kingdom); Abdelaziz </a:t>
            </a:r>
            <a:r>
              <a:rPr lang="en-US" sz="1100" dirty="0" err="1"/>
              <a:t>Awadelseed</a:t>
            </a:r>
            <a:r>
              <a:rPr lang="en-US" sz="1100" dirty="0"/>
              <a:t> Alhassan Osman, Al Amal Hospital, Dubai (United Arab Emirates); Gareth Owen, King's college London (United Kingdom); </a:t>
            </a:r>
            <a:r>
              <a:rPr lang="en-US" sz="1100" dirty="0" err="1"/>
              <a:t>Soumitra</a:t>
            </a:r>
            <a:r>
              <a:rPr lang="en-US" sz="1100" dirty="0"/>
              <a:t> </a:t>
            </a:r>
            <a:r>
              <a:rPr lang="en-US" sz="1100" dirty="0" err="1"/>
              <a:t>Pathare</a:t>
            </a:r>
            <a:r>
              <a:rPr lang="en-US" sz="1100" dirty="0"/>
              <a:t>, Centre for Mental Health Law and Policy, Indian Law Society (India); Sara </a:t>
            </a:r>
            <a:r>
              <a:rPr lang="en-US" sz="1100" dirty="0" err="1"/>
              <a:t>Pedersini</a:t>
            </a:r>
            <a:r>
              <a:rPr lang="en-US" sz="1100" dirty="0"/>
              <a:t>, </a:t>
            </a:r>
            <a:r>
              <a:rPr lang="en-US" sz="1100" dirty="0" err="1"/>
              <a:t>Fondation</a:t>
            </a:r>
            <a:r>
              <a:rPr lang="en-US" sz="1100" dirty="0"/>
              <a:t> </a:t>
            </a:r>
            <a:r>
              <a:rPr lang="en-US" sz="1100" dirty="0" err="1"/>
              <a:t>d’Harcourt</a:t>
            </a:r>
            <a:r>
              <a:rPr lang="en-US" sz="1100" dirty="0"/>
              <a:t> (Switzerland); Elvira </a:t>
            </a:r>
            <a:r>
              <a:rPr lang="en-US" sz="1100" dirty="0" err="1"/>
              <a:t>Pértega</a:t>
            </a:r>
            <a:r>
              <a:rPr lang="en-US" sz="1100" dirty="0"/>
              <a:t> </a:t>
            </a:r>
            <a:r>
              <a:rPr lang="en-US" sz="1100" dirty="0" err="1"/>
              <a:t>Andía</a:t>
            </a:r>
            <a:r>
              <a:rPr lang="en-US" sz="1100" dirty="0"/>
              <a:t>, Saint Louis University (Spain); </a:t>
            </a:r>
            <a:r>
              <a:rPr lang="en-US" sz="1100" dirty="0" err="1"/>
              <a:t>Dainius</a:t>
            </a:r>
            <a:r>
              <a:rPr lang="en-US" sz="1100" dirty="0"/>
              <a:t> </a:t>
            </a:r>
            <a:r>
              <a:rPr lang="en-US" sz="1100" dirty="0" err="1"/>
              <a:t>Pūras</a:t>
            </a:r>
            <a:r>
              <a:rPr lang="en-US" sz="1100" dirty="0"/>
              <a:t>, Special Rapporteur on the right of everyone to the enjoyment of the highest attainable standard of health (Switzerland); </a:t>
            </a:r>
            <a:r>
              <a:rPr lang="en-US" sz="1100" dirty="0" err="1"/>
              <a:t>Thara</a:t>
            </a:r>
            <a:r>
              <a:rPr lang="en-US" sz="1100" dirty="0"/>
              <a:t> </a:t>
            </a:r>
            <a:r>
              <a:rPr lang="en-US" sz="1100" dirty="0" err="1"/>
              <a:t>Rangaswamy</a:t>
            </a:r>
            <a:r>
              <a:rPr lang="en-US" sz="1100" dirty="0"/>
              <a:t>, Schizophrenia Research Foundation (India); </a:t>
            </a:r>
            <a:r>
              <a:rPr lang="en-US" sz="1100" dirty="0" err="1"/>
              <a:t>Manaan</a:t>
            </a:r>
            <a:r>
              <a:rPr lang="en-US" sz="1100" dirty="0"/>
              <a:t> Kar Ray, </a:t>
            </a:r>
            <a:r>
              <a:rPr lang="en-US" sz="1100" dirty="0" err="1"/>
              <a:t>Cambridgeshire</a:t>
            </a:r>
            <a:r>
              <a:rPr lang="en-US" sz="1100" dirty="0"/>
              <a:t> and Peterborough NHS Foundation Trust (United Kingdom); </a:t>
            </a:r>
            <a:r>
              <a:rPr lang="en-US" sz="1100" dirty="0" err="1"/>
              <a:t>Mayssa</a:t>
            </a:r>
            <a:r>
              <a:rPr lang="en-US" sz="1100" dirty="0"/>
              <a:t> </a:t>
            </a:r>
            <a:r>
              <a:rPr lang="en-US" sz="1100" dirty="0" err="1"/>
              <a:t>Rekhis</a:t>
            </a:r>
            <a:r>
              <a:rPr lang="en-US" sz="1100" dirty="0"/>
              <a:t> , faculty of Medicine, Tunis El </a:t>
            </a:r>
            <a:r>
              <a:rPr lang="en-US" sz="1100" dirty="0" err="1"/>
              <a:t>Manar</a:t>
            </a:r>
            <a:r>
              <a:rPr lang="en-US" sz="1100" dirty="0"/>
              <a:t> University (Tunisia); Julie </a:t>
            </a:r>
            <a:r>
              <a:rPr lang="en-US" sz="1100" dirty="0" err="1"/>
              <a:t>Repper</a:t>
            </a:r>
            <a:r>
              <a:rPr lang="en-US" sz="1100" dirty="0"/>
              <a:t>, University of Nottingham (United Kingdom); </a:t>
            </a:r>
            <a:r>
              <a:rPr lang="en-US" sz="1100" dirty="0" err="1"/>
              <a:t>Genevra</a:t>
            </a:r>
            <a:r>
              <a:rPr lang="en-US" sz="1100" dirty="0"/>
              <a:t> Richardson, King's college London (United Kingdom); Annie Robb, Ubuntu </a:t>
            </a:r>
            <a:r>
              <a:rPr lang="en-US" sz="1100" dirty="0" err="1"/>
              <a:t>centre</a:t>
            </a:r>
            <a:r>
              <a:rPr lang="en-US" sz="1100" dirty="0"/>
              <a:t> (South Africa); Jean Luc </a:t>
            </a:r>
            <a:r>
              <a:rPr lang="en-US" sz="1100" dirty="0" err="1"/>
              <a:t>Roelandt</a:t>
            </a:r>
            <a:r>
              <a:rPr lang="en-US" sz="1100" dirty="0"/>
              <a:t>, EPSM Lille Metropole, WHO Collaborating Centre, Lille (France); Eric Rosenthal, Disability Rights International (United Sates of America); Raul Montoya </a:t>
            </a:r>
            <a:r>
              <a:rPr lang="en-US" sz="1100" dirty="0" err="1"/>
              <a:t>Santamaría</a:t>
            </a:r>
            <a:r>
              <a:rPr lang="en-US" sz="1100" dirty="0"/>
              <a:t>, </a:t>
            </a:r>
            <a:r>
              <a:rPr lang="en-US" sz="1100" dirty="0" err="1"/>
              <a:t>Colectivo</a:t>
            </a:r>
            <a:r>
              <a:rPr lang="en-US" sz="1100" dirty="0"/>
              <a:t> </a:t>
            </a:r>
            <a:r>
              <a:rPr lang="en-US" sz="1100" dirty="0" err="1"/>
              <a:t>Chuhcan</a:t>
            </a:r>
            <a:r>
              <a:rPr lang="en-US" sz="1100" dirty="0"/>
              <a:t> A.C. (Mexico); </a:t>
            </a:r>
            <a:r>
              <a:rPr lang="en-US" sz="1100" dirty="0" err="1"/>
              <a:t>Jolijn</a:t>
            </a:r>
            <a:r>
              <a:rPr lang="en-US" sz="1100" dirty="0"/>
              <a:t> </a:t>
            </a:r>
            <a:r>
              <a:rPr lang="en-US" sz="1100" dirty="0" err="1"/>
              <a:t>Santegoeds</a:t>
            </a:r>
            <a:r>
              <a:rPr lang="en-US" sz="1100" dirty="0"/>
              <a:t>, World Network of Users and Survivors of Psychiatry (the Netherlands); Benedetto </a:t>
            </a:r>
            <a:r>
              <a:rPr lang="en-US" sz="1100" dirty="0" err="1"/>
              <a:t>Saraceno</a:t>
            </a:r>
            <a:r>
              <a:rPr lang="en-US" sz="1100" dirty="0"/>
              <a:t>, Lisbon Institute of Global Mental Health (Switzerland); </a:t>
            </a:r>
            <a:r>
              <a:rPr lang="en-US" sz="1100" dirty="0" err="1"/>
              <a:t>Sashi</a:t>
            </a:r>
            <a:r>
              <a:rPr lang="en-US" sz="1100" dirty="0"/>
              <a:t> </a:t>
            </a:r>
            <a:r>
              <a:rPr lang="en-US" sz="1100" dirty="0" err="1"/>
              <a:t>Sashidharan</a:t>
            </a:r>
            <a:r>
              <a:rPr lang="en-US" sz="1100" dirty="0"/>
              <a:t>, University of Glasgow (United Kingdom); Marianne Schulze, international consultant (Austria); </a:t>
            </a:r>
          </a:p>
          <a:p>
            <a:pPr lvl="0">
              <a:defRPr/>
            </a:pPr>
            <a:r>
              <a:rPr lang="en-US" sz="1100" dirty="0"/>
              <a:t>Tom Shakespeare, London School of Hygiene &amp; Tropical Medicine (United Kingdom); Gordon Singer, expert consultant (Canada); Frances </a:t>
            </a:r>
            <a:r>
              <a:rPr lang="en-US" sz="1100" dirty="0" err="1"/>
              <a:t>Skerritt</a:t>
            </a:r>
            <a:r>
              <a:rPr lang="en-US" sz="1100" dirty="0"/>
              <a:t>, Peer Specialist (Canada); Mike Slade, University of Nottingham (United Kingdom); Gregory Smith, International consultant, (United States of America); </a:t>
            </a:r>
            <a:r>
              <a:rPr lang="en-US" sz="1100" dirty="0" err="1"/>
              <a:t>Natasa</a:t>
            </a:r>
            <a:r>
              <a:rPr lang="en-US" sz="1100" dirty="0"/>
              <a:t> Dale, Western Australia Mental Health Commission, (Australia); Michael Ashley Stein, Harvard Law School (United States of America); Anthony Stratford, Mind Australia (Australia); Charlene </a:t>
            </a:r>
            <a:r>
              <a:rPr lang="en-US" sz="1100" dirty="0" err="1"/>
              <a:t>Sunkel</a:t>
            </a:r>
            <a:r>
              <a:rPr lang="en-US" sz="1100" dirty="0"/>
              <a:t>, Global Mental Health Peer Network (South Africa); Kate </a:t>
            </a:r>
            <a:r>
              <a:rPr lang="en-US" sz="1100" dirty="0" err="1"/>
              <a:t>Swaffer</a:t>
            </a:r>
            <a:r>
              <a:rPr lang="en-US" sz="1100" dirty="0"/>
              <a:t>, Dementia International Alliance(Australia); Shelly Thomson, Department of Foreign Affairs and Trade (Australia); Carmen Valle, CBM International (Thailand); Alberto Vásquez </a:t>
            </a:r>
            <a:r>
              <a:rPr lang="en-US" sz="1100" dirty="0" err="1"/>
              <a:t>Encalada</a:t>
            </a:r>
            <a:r>
              <a:rPr lang="en-US" sz="1100" dirty="0"/>
              <a:t>, Office of the UN Special Rapporteur on the rights of persons with disabilities (Switzerland); Javier Vasquez, Vice President, Health Programs, Special Olympics, International (United States of America); Benjamin </a:t>
            </a:r>
            <a:r>
              <a:rPr lang="en-US" sz="1100" dirty="0" err="1"/>
              <a:t>Veness</a:t>
            </a:r>
            <a:r>
              <a:rPr lang="en-US" sz="1100" dirty="0"/>
              <a:t>, Alfred Health (Australia); Peter </a:t>
            </a:r>
            <a:r>
              <a:rPr lang="en-US" sz="1100" dirty="0" err="1"/>
              <a:t>Ventevogel</a:t>
            </a:r>
            <a:r>
              <a:rPr lang="en-US" sz="1100" dirty="0"/>
              <a:t>, Public Health Section, United Nations High Commissioner for Refugees (Switzerland); Carla Aparecida Arena Ventura, University of Sao Paulo (Brazil); Alison </a:t>
            </a:r>
            <a:r>
              <a:rPr lang="en-US" sz="1100" dirty="0" err="1"/>
              <a:t>Xamon</a:t>
            </a:r>
            <a:r>
              <a:rPr lang="en-US" sz="1100" dirty="0"/>
              <a:t>, Western Australia Association for Mental Health, President(Australia).</a:t>
            </a:r>
          </a:p>
          <a:p>
            <a:endParaRPr lang="en-US" sz="1100" dirty="0"/>
          </a:p>
          <a:p>
            <a:endParaRPr lang="en-US" sz="1100" dirty="0"/>
          </a:p>
        </p:txBody>
      </p:sp>
    </p:spTree>
    <p:extLst>
      <p:ext uri="{BB962C8B-B14F-4D97-AF65-F5344CB8AC3E}">
        <p14:creationId xmlns:p14="http://schemas.microsoft.com/office/powerpoint/2010/main" val="387552830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171</a:t>
            </a:fld>
            <a:endParaRPr lang="en-GB"/>
          </a:p>
        </p:txBody>
      </p:sp>
      <p:sp>
        <p:nvSpPr>
          <p:cNvPr id="6" name="Rectangle 5">
            <a:extLst>
              <a:ext uri="{FF2B5EF4-FFF2-40B4-BE49-F238E27FC236}">
                <a16:creationId xmlns:a16="http://schemas.microsoft.com/office/drawing/2014/main" id="{D5556273-1832-8D40-88DC-545F6967C4EB}"/>
              </a:ext>
            </a:extLst>
          </p:cNvPr>
          <p:cNvSpPr/>
          <p:nvPr/>
        </p:nvSpPr>
        <p:spPr>
          <a:xfrm>
            <a:off x="453918" y="497047"/>
            <a:ext cx="5854984" cy="8894743"/>
          </a:xfrm>
          <a:prstGeom prst="rect">
            <a:avLst/>
          </a:prstGeom>
        </p:spPr>
        <p:txBody>
          <a:bodyPr wrap="square">
            <a:spAutoFit/>
          </a:bodyPr>
          <a:lstStyle/>
          <a:p>
            <a:r>
              <a:rPr lang="en-US" sz="1100" b="1" dirty="0">
                <a:solidFill>
                  <a:schemeClr val="accent2"/>
                </a:solidFill>
              </a:rPr>
              <a:t>WHO interns</a:t>
            </a:r>
          </a:p>
          <a:p>
            <a:r>
              <a:rPr lang="en-US" sz="1100" dirty="0"/>
              <a:t>Mona </a:t>
            </a:r>
            <a:r>
              <a:rPr lang="en-US" sz="1100" dirty="0" err="1"/>
              <a:t>Alqazzaz</a:t>
            </a:r>
            <a:r>
              <a:rPr lang="en-US" sz="1100" dirty="0"/>
              <a:t>, Paul Christiansen, Casey Chu, Julia Faure, Stephanie Fletcher, Jane Henty, Angela Hogg, April </a:t>
            </a:r>
            <a:r>
              <a:rPr lang="en-US" sz="1100" dirty="0" err="1"/>
              <a:t>Jakubec</a:t>
            </a:r>
            <a:r>
              <a:rPr lang="en-US" sz="1100" dirty="0"/>
              <a:t>, </a:t>
            </a:r>
            <a:r>
              <a:rPr lang="en-US" sz="1100" dirty="0" err="1"/>
              <a:t>Gunnhild</a:t>
            </a:r>
            <a:r>
              <a:rPr lang="en-US" sz="1100" dirty="0"/>
              <a:t> </a:t>
            </a:r>
            <a:r>
              <a:rPr lang="en-US" sz="1100" dirty="0" err="1"/>
              <a:t>Kjaer</a:t>
            </a:r>
            <a:r>
              <a:rPr lang="en-US" sz="1100" dirty="0"/>
              <a:t>, Yuri Lee, Adrienne Li, Kaitlyn Lyle, Joy </a:t>
            </a:r>
            <a:r>
              <a:rPr lang="en-US" sz="1100" dirty="0" err="1"/>
              <a:t>Muhia</a:t>
            </a:r>
            <a:r>
              <a:rPr lang="en-US" sz="1100" dirty="0"/>
              <a:t>, Zoe </a:t>
            </a:r>
            <a:r>
              <a:rPr lang="en-US" sz="1100" dirty="0" err="1"/>
              <a:t>Mulliez</a:t>
            </a:r>
            <a:r>
              <a:rPr lang="en-US" sz="1100" dirty="0"/>
              <a:t>, Maria Paula Acuna Gonzalez, Jade </a:t>
            </a:r>
            <a:r>
              <a:rPr lang="en-US" sz="1100" dirty="0" err="1"/>
              <a:t>Presnell</a:t>
            </a:r>
            <a:r>
              <a:rPr lang="en-US" sz="1100" dirty="0"/>
              <a:t>, Sarika Sharma, Katelyn </a:t>
            </a:r>
            <a:r>
              <a:rPr lang="en-US" sz="1100" dirty="0" err="1"/>
              <a:t>Tenbensel</a:t>
            </a:r>
            <a:r>
              <a:rPr lang="en-US" sz="1100" dirty="0"/>
              <a:t>, Peter Varnum, Xin </a:t>
            </a:r>
            <a:r>
              <a:rPr lang="en-US" sz="1100" dirty="0" err="1"/>
              <a:t>Ya</a:t>
            </a:r>
            <a:r>
              <a:rPr lang="en-US" sz="1100" dirty="0"/>
              <a:t> Lim, Izabella </a:t>
            </a:r>
            <a:r>
              <a:rPr lang="en-US" sz="1100" dirty="0" err="1"/>
              <a:t>Zant</a:t>
            </a:r>
            <a:endParaRPr lang="en-US" sz="1100" dirty="0"/>
          </a:p>
          <a:p>
            <a:endParaRPr lang="en-US" sz="1100" dirty="0"/>
          </a:p>
          <a:p>
            <a:r>
              <a:rPr lang="en-US" sz="1100" b="1" dirty="0">
                <a:solidFill>
                  <a:schemeClr val="accent2"/>
                </a:solidFill>
              </a:rPr>
              <a:t>WHO Headquarters and Regional Offices </a:t>
            </a:r>
          </a:p>
          <a:p>
            <a:r>
              <a:rPr lang="en-US" sz="1100" dirty="0"/>
              <a:t>Nazneen Anwar (WHO/SEARO), Florence </a:t>
            </a:r>
            <a:r>
              <a:rPr lang="en-US" sz="1100" dirty="0" err="1"/>
              <a:t>Baingana</a:t>
            </a:r>
            <a:r>
              <a:rPr lang="en-US" sz="1100" dirty="0"/>
              <a:t> (WHO/AFRO),  Andrea Bruni (WHO/AMRO), Darryl Barrett (WHO/WPRO), Rebecca Bosco Thomas (WHO HQ), </a:t>
            </a:r>
            <a:r>
              <a:rPr lang="en-US" sz="1100" dirty="0" err="1"/>
              <a:t>Claudina</a:t>
            </a:r>
            <a:r>
              <a:rPr lang="en-US" sz="1100" dirty="0"/>
              <a:t> Cayetano (WHO/AMRO), Daniel Chisholm (WHO/EURO), Neerja Chowdary (HOHQ), Fahmy Hanna (WHO HQ), Eva </a:t>
            </a:r>
            <a:r>
              <a:rPr lang="en-US" sz="1100" dirty="0" err="1"/>
              <a:t>Lustigova</a:t>
            </a:r>
            <a:r>
              <a:rPr lang="en-US" sz="1100" dirty="0"/>
              <a:t> (WHO HQ), Carmen Martinez (WHO/AMRO), Maristela Monteiro (WHO/AMRO), Melita </a:t>
            </a:r>
            <a:r>
              <a:rPr lang="en-US" sz="1100" dirty="0" err="1"/>
              <a:t>Murko</a:t>
            </a:r>
            <a:r>
              <a:rPr lang="en-US" sz="1100" dirty="0"/>
              <a:t> (WHO/EURO), Khalid Saeed (WHO/EMRO), Steven </a:t>
            </a:r>
            <a:r>
              <a:rPr lang="en-US" sz="1100" dirty="0" err="1"/>
              <a:t>Shongwe</a:t>
            </a:r>
            <a:r>
              <a:rPr lang="en-US" sz="1100" dirty="0"/>
              <a:t> (WHO/AFRO),  </a:t>
            </a:r>
            <a:r>
              <a:rPr lang="en-US" sz="1100" dirty="0" err="1"/>
              <a:t>Yutaro</a:t>
            </a:r>
            <a:r>
              <a:rPr lang="en-US" sz="1100" dirty="0"/>
              <a:t> </a:t>
            </a:r>
            <a:r>
              <a:rPr lang="en-US" sz="1100" dirty="0" err="1"/>
              <a:t>Setoya</a:t>
            </a:r>
            <a:r>
              <a:rPr lang="en-US" sz="1100" dirty="0"/>
              <a:t> (WHO/WPRO), Martin </a:t>
            </a:r>
            <a:r>
              <a:rPr lang="en-US" sz="1100" dirty="0" err="1"/>
              <a:t>Vandendyck</a:t>
            </a:r>
            <a:r>
              <a:rPr lang="en-US" sz="1100" dirty="0"/>
              <a:t> (WHO/WPRO),  Mark Van Ommeren (WHO HQ), Edith </a:t>
            </a:r>
            <a:r>
              <a:rPr lang="en-US" sz="1100" dirty="0" err="1"/>
              <a:t>Van’t</a:t>
            </a:r>
            <a:r>
              <a:rPr lang="en-US" sz="1100" dirty="0"/>
              <a:t> Hof (WHO HQ) and </a:t>
            </a:r>
            <a:r>
              <a:rPr lang="en-US" sz="1100" dirty="0" err="1"/>
              <a:t>Dévora</a:t>
            </a:r>
            <a:r>
              <a:rPr lang="en-US" sz="1100" dirty="0"/>
              <a:t> </a:t>
            </a:r>
            <a:r>
              <a:rPr lang="en-US" sz="1100" dirty="0" err="1"/>
              <a:t>Kestel</a:t>
            </a:r>
            <a:r>
              <a:rPr lang="en-US" sz="1100" dirty="0"/>
              <a:t> (WHO  HQ).</a:t>
            </a:r>
          </a:p>
          <a:p>
            <a:endParaRPr lang="en-US" sz="1100" dirty="0"/>
          </a:p>
          <a:p>
            <a:r>
              <a:rPr lang="en-US" sz="1100" b="1" dirty="0"/>
              <a:t>WHO administrative and editorial support</a:t>
            </a:r>
            <a:endParaRPr lang="en-US" sz="1100" dirty="0"/>
          </a:p>
          <a:p>
            <a:r>
              <a:rPr lang="en-US" sz="1100" dirty="0"/>
              <a:t>Patricia Robertson, Mental Health Policy and Service Development, Department of Mental Health and Substance Abuse (WHO, Geneva); David </a:t>
            </a:r>
            <a:r>
              <a:rPr lang="en-US" sz="1100" dirty="0" err="1"/>
              <a:t>Bramley</a:t>
            </a:r>
            <a:r>
              <a:rPr lang="en-US" sz="1100" dirty="0"/>
              <a:t>, editing (Switzerland); Julia Faure (France), Casey Chu (Canada) and Benjamin Funk (Switzerland), design and support</a:t>
            </a:r>
          </a:p>
          <a:p>
            <a:endParaRPr lang="en-US" sz="1100" dirty="0"/>
          </a:p>
          <a:p>
            <a:r>
              <a:rPr lang="en-US" sz="1100" b="1" dirty="0"/>
              <a:t>Video contributions</a:t>
            </a:r>
          </a:p>
          <a:p>
            <a:r>
              <a:rPr lang="en-US" sz="1100" dirty="0"/>
              <a:t>We would like to thank the following individuals and organizations for granting permission to use their videos in these materials:</a:t>
            </a:r>
          </a:p>
          <a:p>
            <a:endParaRPr lang="en-US" sz="1100" dirty="0"/>
          </a:p>
          <a:p>
            <a:r>
              <a:rPr lang="en-US" sz="1100" b="1" dirty="0"/>
              <a:t>50 Mums, 50 Kids, 1 Extra Chromosome</a:t>
            </a:r>
          </a:p>
          <a:p>
            <a:r>
              <a:rPr lang="en-US" sz="1100" i="1" dirty="0"/>
              <a:t>Video produced by Wouldn`t Change a Thing</a:t>
            </a:r>
          </a:p>
          <a:p>
            <a:r>
              <a:rPr lang="en-US" sz="1100" b="1" dirty="0"/>
              <a:t>Breaking the chains by Erminia Colucci</a:t>
            </a:r>
          </a:p>
          <a:p>
            <a:r>
              <a:rPr lang="en-US" sz="1100" i="1" dirty="0"/>
              <a:t>Video produced by Movie-</a:t>
            </a:r>
            <a:r>
              <a:rPr lang="en-US" sz="1100" i="1" dirty="0" err="1"/>
              <a:t>Ment</a:t>
            </a:r>
            <a:endParaRPr lang="en-US" sz="1100" i="1" dirty="0"/>
          </a:p>
          <a:p>
            <a:r>
              <a:rPr lang="en-US" sz="1100" b="1" dirty="0"/>
              <a:t>Chained and Locked Up in Somaliland</a:t>
            </a:r>
          </a:p>
          <a:p>
            <a:r>
              <a:rPr lang="en-US" sz="1100" i="1" dirty="0"/>
              <a:t>Video produced by Human Rights Watch</a:t>
            </a:r>
          </a:p>
          <a:p>
            <a:r>
              <a:rPr lang="en-US" sz="1100" b="1" dirty="0"/>
              <a:t>Circles of Support</a:t>
            </a:r>
          </a:p>
          <a:p>
            <a:r>
              <a:rPr lang="en-US" sz="1100" i="1" dirty="0"/>
              <a:t>Video produced by Inclusion Melbourne</a:t>
            </a:r>
          </a:p>
          <a:p>
            <a:r>
              <a:rPr lang="en-US" sz="1100" b="1" dirty="0"/>
              <a:t>Decolonizing the Mind: A Trans-cultural Dialogue on Rights, Inclusion and Community (International Network toward Alternatives and Recovery - INTAR, India, 2016)</a:t>
            </a:r>
          </a:p>
          <a:p>
            <a:r>
              <a:rPr lang="en-US" sz="1100" i="1" dirty="0"/>
              <a:t>Video produced by </a:t>
            </a:r>
            <a:r>
              <a:rPr lang="en-US" sz="1100" i="1" dirty="0" err="1"/>
              <a:t>Bapu</a:t>
            </a:r>
            <a:r>
              <a:rPr lang="en-US" sz="1100" i="1" dirty="0"/>
              <a:t> Trust for Research on Mind &amp; Discourse</a:t>
            </a:r>
          </a:p>
          <a:p>
            <a:r>
              <a:rPr lang="en-US" sz="1100" b="1" dirty="0"/>
              <a:t>Dementia, Disability &amp; Rights - Kate </a:t>
            </a:r>
            <a:r>
              <a:rPr lang="en-US" sz="1100" b="1" dirty="0" err="1"/>
              <a:t>Swaffer</a:t>
            </a:r>
            <a:endParaRPr lang="en-US" sz="1100" b="1" dirty="0"/>
          </a:p>
          <a:p>
            <a:r>
              <a:rPr lang="en-US" sz="1100" i="1" dirty="0"/>
              <a:t>Video produced by Dementia Alliance International</a:t>
            </a:r>
          </a:p>
          <a:p>
            <a:r>
              <a:rPr lang="en-US" sz="1100" b="1" dirty="0"/>
              <a:t>Finger Prints and Foot Prints</a:t>
            </a:r>
          </a:p>
          <a:p>
            <a:r>
              <a:rPr lang="en-US" sz="1100" i="1" dirty="0"/>
              <a:t>Video produced by PROMISE Global</a:t>
            </a:r>
          </a:p>
          <a:p>
            <a:r>
              <a:rPr lang="en-GB" sz="1100" b="1" dirty="0"/>
              <a:t>Forget the Stigma</a:t>
            </a:r>
            <a:endParaRPr lang="en-US" sz="1100" dirty="0"/>
          </a:p>
          <a:p>
            <a:r>
              <a:rPr lang="en-GB" sz="1100" i="1" dirty="0"/>
              <a:t>Video produced by The Alzheimer Society of Ireland</a:t>
            </a:r>
            <a:endParaRPr lang="en-US" sz="1100" dirty="0"/>
          </a:p>
          <a:p>
            <a:r>
              <a:rPr lang="en-GB" sz="1100" b="1" dirty="0"/>
              <a:t>Ghana: Abuse of people with disabilities</a:t>
            </a:r>
            <a:endParaRPr lang="en-US" sz="1100" dirty="0"/>
          </a:p>
          <a:p>
            <a:r>
              <a:rPr lang="en-GB" sz="1100" i="1" dirty="0"/>
              <a:t>Video produced by Human Rights Watch</a:t>
            </a:r>
            <a:endParaRPr lang="en-US" sz="1100" dirty="0"/>
          </a:p>
          <a:p>
            <a:r>
              <a:rPr lang="en-GB" sz="1100" b="1" dirty="0"/>
              <a:t>Global Campaign: The Right to Decide</a:t>
            </a:r>
            <a:endParaRPr lang="en-US" sz="1100" dirty="0"/>
          </a:p>
          <a:p>
            <a:r>
              <a:rPr lang="en-GB" sz="1100" i="1" dirty="0"/>
              <a:t>Video produced by Inclusion International</a:t>
            </a:r>
            <a:endParaRPr lang="en-US" sz="1100" dirty="0"/>
          </a:p>
          <a:p>
            <a:r>
              <a:rPr lang="en-GB" sz="1100" b="1" dirty="0"/>
              <a:t>Human Rights, Ageing and Dementia: Challenging Current Practice by Kate </a:t>
            </a:r>
            <a:r>
              <a:rPr lang="en-GB" sz="1100" b="1" dirty="0" err="1"/>
              <a:t>Swaffer</a:t>
            </a:r>
            <a:endParaRPr lang="en-US" sz="1100" dirty="0"/>
          </a:p>
          <a:p>
            <a:r>
              <a:rPr lang="en-GB" sz="1100" i="1" dirty="0"/>
              <a:t>Video produced by Your aged and disability advocates (ADA), Australia</a:t>
            </a:r>
          </a:p>
          <a:p>
            <a:r>
              <a:rPr lang="en-GB" sz="1100" b="1" dirty="0"/>
              <a:t>I go home</a:t>
            </a:r>
          </a:p>
          <a:p>
            <a:r>
              <a:rPr lang="en-GB" sz="1100" i="1" dirty="0"/>
              <a:t>Video produced by WITF TV, Harrisburg, PA. © 2016 WITF</a:t>
            </a:r>
            <a:endParaRPr lang="en-GB" sz="1100" b="1" dirty="0"/>
          </a:p>
          <a:p>
            <a:r>
              <a:rPr lang="en-GB" sz="1100" b="1" dirty="0"/>
              <a:t>Inclusive Health Overview</a:t>
            </a:r>
            <a:endParaRPr lang="en-US" sz="1100" dirty="0"/>
          </a:p>
          <a:p>
            <a:r>
              <a:rPr lang="en-GB" sz="1100" i="1" dirty="0"/>
              <a:t>Video produced by Special Olympics</a:t>
            </a:r>
            <a:endParaRPr lang="en-US" sz="1100" dirty="0"/>
          </a:p>
          <a:p>
            <a:endParaRPr lang="en-US" sz="1100" dirty="0"/>
          </a:p>
        </p:txBody>
      </p:sp>
    </p:spTree>
    <p:extLst>
      <p:ext uri="{BB962C8B-B14F-4D97-AF65-F5344CB8AC3E}">
        <p14:creationId xmlns:p14="http://schemas.microsoft.com/office/powerpoint/2010/main" val="271320945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3920" y="497046"/>
            <a:ext cx="5854983" cy="9753266"/>
          </a:xfrm>
        </p:spPr>
        <p:txBody>
          <a:bodyPr/>
          <a:lstStyle/>
          <a:p>
            <a:r>
              <a:rPr lang="en-GB" sz="1100" b="1" dirty="0"/>
              <a:t>Independent Advocacy, James' story</a:t>
            </a:r>
            <a:endParaRPr lang="en-US" sz="1100" dirty="0"/>
          </a:p>
          <a:p>
            <a:r>
              <a:rPr lang="en-GB" sz="1100" i="1" dirty="0"/>
              <a:t>Video produced by The Scottish Independent Advocacy Alliance</a:t>
            </a:r>
            <a:endParaRPr lang="en-US" sz="1100" dirty="0"/>
          </a:p>
          <a:p>
            <a:r>
              <a:rPr lang="en-GB" sz="1100" b="1" dirty="0"/>
              <a:t>Interview - Special Olympic athlete Victoria Smith, ESPN, 4 July 2018</a:t>
            </a:r>
            <a:endParaRPr lang="en-US" sz="1100" dirty="0"/>
          </a:p>
          <a:p>
            <a:r>
              <a:rPr lang="en-GB" sz="1100" i="1" dirty="0"/>
              <a:t>Video produced by Special Olympics</a:t>
            </a:r>
            <a:endParaRPr lang="en-US" sz="1100" dirty="0"/>
          </a:p>
          <a:p>
            <a:r>
              <a:rPr lang="en-GB" sz="1100" b="1" dirty="0"/>
              <a:t>Living in the Community</a:t>
            </a:r>
            <a:endParaRPr lang="en-US" sz="1100" dirty="0"/>
          </a:p>
          <a:p>
            <a:r>
              <a:rPr lang="en-GB" sz="1100" i="1" dirty="0"/>
              <a:t>Video produced by Lebanese Association for Self Advocacy (LASA) and Disability Rights Fund (DRF)</a:t>
            </a:r>
            <a:endParaRPr lang="en-GB" sz="1100" b="1"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Living it Forward</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a:t>
            </a:r>
            <a:r>
              <a:rPr lang="en-GB" sz="1100" i="1" kern="1200" dirty="0" err="1">
                <a:solidFill>
                  <a:schemeClr val="tx1"/>
                </a:solidFill>
                <a:effectLst/>
                <a:latin typeface="+mn-lt"/>
                <a:ea typeface="+mn-ea"/>
                <a:cs typeface="+mn-cs"/>
              </a:rPr>
              <a:t>LedBetter</a:t>
            </a:r>
            <a:r>
              <a:rPr lang="en-GB" sz="1100" i="1" kern="1200" dirty="0">
                <a:solidFill>
                  <a:schemeClr val="tx1"/>
                </a:solidFill>
                <a:effectLst/>
                <a:latin typeface="+mn-lt"/>
                <a:ea typeface="+mn-ea"/>
                <a:cs typeface="+mn-cs"/>
              </a:rPr>
              <a:t> Films</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Living with Mental Health Problems in Russia</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Sky News</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Love, loss and laughter - Living with dementia</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Fire Films</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Mari Yamamoto</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a:t>
            </a:r>
            <a:r>
              <a:rPr lang="en-GB" sz="1100" i="1" kern="1200" dirty="0" err="1">
                <a:solidFill>
                  <a:schemeClr val="tx1"/>
                </a:solidFill>
                <a:effectLst/>
                <a:latin typeface="+mn-lt"/>
                <a:ea typeface="+mn-ea"/>
                <a:cs typeface="+mn-cs"/>
              </a:rPr>
              <a:t>Bapu</a:t>
            </a:r>
            <a:r>
              <a:rPr lang="en-GB" sz="1100" i="1" kern="1200" dirty="0">
                <a:solidFill>
                  <a:schemeClr val="tx1"/>
                </a:solidFill>
                <a:effectLst/>
                <a:latin typeface="+mn-lt"/>
                <a:ea typeface="+mn-ea"/>
                <a:cs typeface="+mn-cs"/>
              </a:rPr>
              <a:t> Trust for Research on Mind &amp; Discourse</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Mental health peer support champions, Uganda 2013</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a:t>
            </a:r>
            <a:r>
              <a:rPr lang="en-GB" sz="1100" i="1" kern="1200" dirty="0" err="1">
                <a:solidFill>
                  <a:schemeClr val="tx1"/>
                </a:solidFill>
                <a:effectLst/>
                <a:latin typeface="+mn-lt"/>
                <a:ea typeface="+mn-ea"/>
                <a:cs typeface="+mn-cs"/>
              </a:rPr>
              <a:t>Cerdic</a:t>
            </a:r>
            <a:r>
              <a:rPr lang="en-GB" sz="1100" i="1" kern="1200" dirty="0">
                <a:solidFill>
                  <a:schemeClr val="tx1"/>
                </a:solidFill>
                <a:effectLst/>
                <a:latin typeface="+mn-lt"/>
                <a:ea typeface="+mn-ea"/>
                <a:cs typeface="+mn-cs"/>
              </a:rPr>
              <a:t> Hall</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Moving beyond psychiatric labels</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The Open Paradigm Project/ P.J. Moynihan, Digital Eyes Film Producer </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'My dream is to make pizza': the caterers with Down's syndrome</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The Guardian</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My Story: Timothy</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End the Cycle (Initiative of CBM Australia)</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 Neil </a:t>
            </a:r>
            <a:r>
              <a:rPr lang="en-GB" sz="1100" b="1" kern="1200" dirty="0" err="1">
                <a:solidFill>
                  <a:schemeClr val="tx1"/>
                </a:solidFill>
                <a:effectLst/>
                <a:latin typeface="+mn-lt"/>
                <a:ea typeface="+mn-ea"/>
                <a:cs typeface="+mn-cs"/>
              </a:rPr>
              <a:t>Laybourn</a:t>
            </a:r>
            <a:r>
              <a:rPr lang="en-GB" sz="1100" b="1" kern="1200" dirty="0">
                <a:solidFill>
                  <a:schemeClr val="tx1"/>
                </a:solidFill>
                <a:effectLst/>
                <a:latin typeface="+mn-lt"/>
                <a:ea typeface="+mn-ea"/>
                <a:cs typeface="+mn-cs"/>
              </a:rPr>
              <a:t> and Jonny Benjamin discuss mental health</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Rethink Mental Illness</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No Force First</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Mersey Care NHS Foundation Trust</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No more Barriers</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BC Self Advocacy Foundation</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‘Not Without Us’ from Sam Avery &amp; Mental Health Peer Connection</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Mental Health Peer Connection</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 Open Dialogue: an alternative Finnish approach to healing psychosis (complete film)</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Daniel </a:t>
            </a:r>
            <a:r>
              <a:rPr lang="en-GB" sz="1100" i="1" kern="1200" dirty="0" err="1">
                <a:solidFill>
                  <a:schemeClr val="tx1"/>
                </a:solidFill>
                <a:effectLst/>
                <a:latin typeface="+mn-lt"/>
                <a:ea typeface="+mn-ea"/>
                <a:cs typeface="+mn-cs"/>
              </a:rPr>
              <a:t>Mackler</a:t>
            </a:r>
            <a:r>
              <a:rPr lang="en-GB" sz="1100" i="1" kern="1200" dirty="0">
                <a:solidFill>
                  <a:schemeClr val="tx1"/>
                </a:solidFill>
                <a:effectLst/>
                <a:latin typeface="+mn-lt"/>
                <a:ea typeface="+mn-ea"/>
                <a:cs typeface="+mn-cs"/>
              </a:rPr>
              <a:t>, Filmmaker</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 The Open Paradigm Project – Celia Brown</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The Open Paradigm Project/ </a:t>
            </a:r>
            <a:r>
              <a:rPr lang="en-GB" sz="1100" i="1" kern="1200" dirty="0" err="1">
                <a:solidFill>
                  <a:schemeClr val="tx1"/>
                </a:solidFill>
                <a:effectLst/>
                <a:latin typeface="+mn-lt"/>
                <a:ea typeface="+mn-ea"/>
                <a:cs typeface="+mn-cs"/>
              </a:rPr>
              <a:t>Mindfreedom</a:t>
            </a:r>
            <a:r>
              <a:rPr lang="en-GB" sz="1100" i="1" kern="1200" dirty="0">
                <a:solidFill>
                  <a:schemeClr val="tx1"/>
                </a:solidFill>
                <a:effectLst/>
                <a:latin typeface="+mn-lt"/>
                <a:ea typeface="+mn-ea"/>
                <a:cs typeface="+mn-cs"/>
              </a:rPr>
              <a:t> International</a:t>
            </a:r>
            <a:endParaRPr lang="en-US"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Open Paradigm Project – Dorothy Dundas</a:t>
            </a:r>
            <a:endParaRPr lang="en-US" sz="1100"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Video produced by The Open Paradigm Project</a:t>
            </a:r>
          </a:p>
          <a:p>
            <a:r>
              <a:rPr lang="en-GB" sz="1100" b="1" dirty="0"/>
              <a:t>Open Paradigm Project – Oryx Cohen</a:t>
            </a:r>
            <a:endParaRPr lang="en-US" sz="1100" dirty="0"/>
          </a:p>
          <a:p>
            <a:r>
              <a:rPr lang="en-GB" sz="1100" i="1" dirty="0"/>
              <a:t>Video produced by The Open Paradigm Project/ National Empowerment </a:t>
            </a:r>
            <a:r>
              <a:rPr lang="en-GB" sz="1100" i="1" dirty="0" err="1"/>
              <a:t>Center</a:t>
            </a:r>
            <a:endParaRPr lang="en-US" sz="1100" dirty="0"/>
          </a:p>
          <a:p>
            <a:r>
              <a:rPr lang="en-GB" sz="1100" b="1" dirty="0"/>
              <a:t>Open Paradigm Project - Sera </a:t>
            </a:r>
            <a:r>
              <a:rPr lang="en-GB" sz="1100" b="1" dirty="0" err="1"/>
              <a:t>Davidow</a:t>
            </a:r>
            <a:endParaRPr lang="en-US" sz="1100" dirty="0"/>
          </a:p>
          <a:p>
            <a:r>
              <a:rPr lang="en-GB" sz="1100" i="1" dirty="0"/>
              <a:t>Video produced by The Open Paradigm Project/ Western Mass Recovery Learning</a:t>
            </a:r>
            <a:endParaRPr lang="en-US" sz="1100" dirty="0"/>
          </a:p>
          <a:p>
            <a:r>
              <a:rPr lang="en-GB" sz="1100" b="1" dirty="0" err="1"/>
              <a:t>Ovidores</a:t>
            </a:r>
            <a:r>
              <a:rPr lang="en-GB" sz="1100" b="1" dirty="0"/>
              <a:t> de </a:t>
            </a:r>
            <a:r>
              <a:rPr lang="en-GB" sz="1100" b="1" dirty="0" err="1"/>
              <a:t>Vozes</a:t>
            </a:r>
            <a:r>
              <a:rPr lang="en-GB" sz="1100" b="1" dirty="0"/>
              <a:t> (Hearing Voices) Canal Futura, Brazil 2017</a:t>
            </a:r>
            <a:endParaRPr lang="en-US" sz="1100" dirty="0"/>
          </a:p>
          <a:p>
            <a:r>
              <a:rPr lang="en-GB" sz="1100" i="1" dirty="0"/>
              <a:t>Video produced by L4 </a:t>
            </a:r>
            <a:r>
              <a:rPr lang="en-GB" sz="1100" i="1" dirty="0" err="1"/>
              <a:t>Filmes</a:t>
            </a:r>
            <a:endParaRPr lang="en-US" sz="1100" dirty="0"/>
          </a:p>
          <a:p>
            <a:r>
              <a:rPr lang="en-GB" sz="1100" b="1" dirty="0"/>
              <a:t> Paving the way to recovery - the Personal Ombudsman System</a:t>
            </a:r>
            <a:endParaRPr lang="en-US" sz="1100" dirty="0"/>
          </a:p>
          <a:p>
            <a:r>
              <a:rPr lang="en-GB" sz="1100" i="1" dirty="0"/>
              <a:t>Video produced by Mental Health Europe (</a:t>
            </a:r>
            <a:r>
              <a:rPr lang="en-GB" sz="1100" i="1" u="sng" dirty="0">
                <a:hlinkClick r:id="rId3"/>
              </a:rPr>
              <a:t>www.mhe-sme.org</a:t>
            </a:r>
            <a:r>
              <a:rPr lang="en-GB" sz="1100" i="1" dirty="0"/>
              <a:t>)</a:t>
            </a:r>
          </a:p>
          <a:p>
            <a:r>
              <a:rPr lang="en-GB" sz="1100" b="1" dirty="0"/>
              <a:t>Peer Advocacy in Action</a:t>
            </a:r>
            <a:endParaRPr lang="en-US" sz="1100" dirty="0"/>
          </a:p>
          <a:p>
            <a:r>
              <a:rPr lang="en-GB" sz="1050" i="1" dirty="0"/>
              <a:t>Video produced and directed by David W. Barker, </a:t>
            </a:r>
            <a:r>
              <a:rPr lang="en-GB" sz="1050" i="1" dirty="0" err="1"/>
              <a:t>Createus</a:t>
            </a:r>
            <a:r>
              <a:rPr lang="en-GB" sz="1050" i="1" dirty="0"/>
              <a:t> Media Inc. (</a:t>
            </a:r>
            <a:r>
              <a:rPr lang="en-GB" sz="1050" i="1" dirty="0" err="1"/>
              <a:t>www.createusmedia.com</a:t>
            </a:r>
            <a:r>
              <a:rPr lang="en-GB" sz="1050" i="1" dirty="0"/>
              <a:t>)</a:t>
            </a:r>
            <a:endParaRPr lang="en-US" sz="1050" dirty="0"/>
          </a:p>
          <a:p>
            <a:r>
              <a:rPr lang="en-GB" sz="1050" i="1" dirty="0"/>
              <a:t>© 2014 </a:t>
            </a:r>
            <a:r>
              <a:rPr lang="en-GB" sz="1050" i="1" dirty="0" err="1"/>
              <a:t>Createus</a:t>
            </a:r>
            <a:r>
              <a:rPr lang="en-GB" sz="1050" i="1" dirty="0"/>
              <a:t> Media Inc., All Rights Reserved.  Used with permission by the World Health Organization.  Contact </a:t>
            </a:r>
            <a:r>
              <a:rPr lang="en-GB" sz="1050" i="1" dirty="0" err="1"/>
              <a:t>info@createusmedia.com</a:t>
            </a:r>
            <a:r>
              <a:rPr lang="en-GB" sz="1050" i="1" dirty="0"/>
              <a:t> for more information.  Special thanks to Rita </a:t>
            </a:r>
            <a:r>
              <a:rPr lang="en-GB" sz="1050" i="1" dirty="0" err="1"/>
              <a:t>Cronise</a:t>
            </a:r>
            <a:r>
              <a:rPr lang="en-GB" sz="1050" i="1" dirty="0"/>
              <a:t> for all her help and support.</a:t>
            </a:r>
            <a:endParaRPr lang="en-US" sz="1050" dirty="0"/>
          </a:p>
          <a:p>
            <a:r>
              <a:rPr lang="en-GB" sz="1100" b="1" i="1" dirty="0"/>
              <a:t> </a:t>
            </a:r>
            <a:r>
              <a:rPr lang="en-GB" sz="1100" b="1" dirty="0"/>
              <a:t>Planning Ahead – Living with Younger Onset Dementia</a:t>
            </a:r>
            <a:endParaRPr lang="en-US" sz="1100" dirty="0"/>
          </a:p>
          <a:p>
            <a:r>
              <a:rPr lang="en-GB" sz="1100" i="1" dirty="0"/>
              <a:t>Original Video produced by Office for the Ageing, SA Health, Adelaide, Australia. Creative copyright: Kate </a:t>
            </a:r>
            <a:r>
              <a:rPr lang="en-GB" sz="1100" i="1" dirty="0" err="1"/>
              <a:t>Swaffer</a:t>
            </a:r>
            <a:r>
              <a:rPr lang="en-GB" sz="1100" i="1" dirty="0"/>
              <a:t> &amp; Dementia Alliance International</a:t>
            </a:r>
            <a:endParaRPr lang="en-US" sz="1100" dirty="0"/>
          </a:p>
          <a:p>
            <a:r>
              <a:rPr lang="en-GB" sz="1100" b="1" dirty="0"/>
              <a:t> </a:t>
            </a:r>
            <a:endParaRPr lang="en-US" sz="1100" dirty="0"/>
          </a:p>
          <a:p>
            <a:endParaRPr lang="en-GB" sz="1100" i="1"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172</a:t>
            </a:fld>
            <a:endParaRPr lang="en-GB"/>
          </a:p>
        </p:txBody>
      </p:sp>
    </p:spTree>
    <p:extLst>
      <p:ext uri="{BB962C8B-B14F-4D97-AF65-F5344CB8AC3E}">
        <p14:creationId xmlns:p14="http://schemas.microsoft.com/office/powerpoint/2010/main" val="219484732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3919" y="497046"/>
            <a:ext cx="5832000" cy="9851294"/>
          </a:xfrm>
        </p:spPr>
        <p:txBody>
          <a:bodyPr/>
          <a:lstStyle/>
          <a:p>
            <a:r>
              <a:rPr lang="en-GB" sz="1100" b="1" dirty="0"/>
              <a:t>Quality in Social Services - Understanding the Convention on the Rights of Persons with Disabilities</a:t>
            </a:r>
            <a:endParaRPr lang="en-US" sz="1100" dirty="0"/>
          </a:p>
          <a:p>
            <a:r>
              <a:rPr lang="en-GB" sz="1100" i="1" dirty="0"/>
              <a:t>Video produced by The European Quality in Social Service (EQUASS) Unit of the European Platform for Rehabilitation (EPR) (</a:t>
            </a:r>
            <a:r>
              <a:rPr lang="en-GB" sz="1100" i="1" dirty="0" err="1"/>
              <a:t>www.epr.eu</a:t>
            </a:r>
            <a:r>
              <a:rPr lang="en-GB" sz="1100" i="1" dirty="0"/>
              <a:t> – </a:t>
            </a:r>
            <a:r>
              <a:rPr lang="en-GB" sz="1100" i="1" u="sng" dirty="0">
                <a:hlinkClick r:id="rId3"/>
              </a:rPr>
              <a:t>www.equass.be</a:t>
            </a:r>
            <a:r>
              <a:rPr lang="en-GB" sz="1100" i="1" dirty="0"/>
              <a:t>).  With financial support from the European Union Programme for Employment and Social Innovation “</a:t>
            </a:r>
            <a:r>
              <a:rPr lang="en-GB" sz="1100" i="1" dirty="0" err="1"/>
              <a:t>EaSI</a:t>
            </a:r>
            <a:r>
              <a:rPr lang="en-GB" sz="1100" i="1" dirty="0"/>
              <a:t>” (2014-2020) – http://</a:t>
            </a:r>
            <a:r>
              <a:rPr lang="en-GB" sz="1100" i="1" dirty="0" err="1"/>
              <a:t>ec.europa.eu</a:t>
            </a:r>
            <a:r>
              <a:rPr lang="en-GB" sz="1100" i="1" dirty="0"/>
              <a:t>/social/</a:t>
            </a:r>
            <a:r>
              <a:rPr lang="en-GB" sz="1100" i="1" dirty="0" err="1"/>
              <a:t>easi</a:t>
            </a:r>
            <a:r>
              <a:rPr lang="en-GB" sz="1100" i="1" dirty="0"/>
              <a:t>.</a:t>
            </a:r>
            <a:endParaRPr lang="en-US" sz="1100" dirty="0"/>
          </a:p>
          <a:p>
            <a:r>
              <a:rPr lang="en-GB" sz="1100" i="1" dirty="0"/>
              <a:t>Animation:  S. </a:t>
            </a:r>
            <a:r>
              <a:rPr lang="en-GB" sz="1100" i="1" dirty="0" err="1"/>
              <a:t>Allaeys</a:t>
            </a:r>
            <a:r>
              <a:rPr lang="en-GB" sz="1100" i="1" dirty="0"/>
              <a:t> – QUIDOS.  Content support:  European Disability Forum</a:t>
            </a:r>
            <a:endParaRPr lang="en-GB" sz="1100" b="1" dirty="0"/>
          </a:p>
          <a:p>
            <a:r>
              <a:rPr lang="en-GB" sz="1100" b="1" dirty="0"/>
              <a:t>Raising awareness of the reality of living with dementia</a:t>
            </a:r>
            <a:r>
              <a:rPr lang="en-GB" sz="1100" dirty="0"/>
              <a:t>, </a:t>
            </a:r>
            <a:endParaRPr lang="en-US" sz="1100" dirty="0"/>
          </a:p>
          <a:p>
            <a:r>
              <a:rPr lang="en-GB" sz="1100" dirty="0"/>
              <a:t>Video produced by Mental Health Foundation (United Kingdom)</a:t>
            </a:r>
            <a:endParaRPr lang="en-US" sz="1100" dirty="0"/>
          </a:p>
          <a:p>
            <a:r>
              <a:rPr lang="en-GB" sz="1100" b="1" dirty="0"/>
              <a:t> Recovery from mental disorders, a lecture by Patricia Deegan</a:t>
            </a:r>
            <a:endParaRPr lang="en-US" sz="1100" dirty="0"/>
          </a:p>
          <a:p>
            <a:r>
              <a:rPr lang="en-GB" sz="1100" i="1" dirty="0"/>
              <a:t>Video produced by Patricia E. Deegan, Pat Deegan PhD &amp; Associates LLC</a:t>
            </a:r>
            <a:endParaRPr lang="en-US" sz="1100" dirty="0"/>
          </a:p>
          <a:p>
            <a:r>
              <a:rPr lang="en-GB" sz="1100" b="1" dirty="0"/>
              <a:t>Reshma </a:t>
            </a:r>
            <a:r>
              <a:rPr lang="en-GB" sz="1100" b="1" dirty="0" err="1"/>
              <a:t>Valliappan</a:t>
            </a:r>
            <a:r>
              <a:rPr lang="en-GB" sz="1100" b="1" dirty="0"/>
              <a:t> </a:t>
            </a:r>
            <a:r>
              <a:rPr lang="en-GB" sz="1100" dirty="0"/>
              <a:t>(International Network toward Alternatives and Recovery - INTAR, India, 2016)</a:t>
            </a:r>
            <a:endParaRPr lang="en-US" sz="1100" dirty="0"/>
          </a:p>
          <a:p>
            <a:r>
              <a:rPr lang="en-GB" sz="1100" i="1" dirty="0"/>
              <a:t>Video produced by </a:t>
            </a:r>
            <a:r>
              <a:rPr lang="en-GB" sz="1100" i="1" dirty="0" err="1"/>
              <a:t>Bapu</a:t>
            </a:r>
            <a:r>
              <a:rPr lang="en-GB" sz="1100" i="1" dirty="0"/>
              <a:t> Trust for Research on Mind &amp; Discourse</a:t>
            </a:r>
            <a:endParaRPr lang="en-US" sz="1100" dirty="0"/>
          </a:p>
          <a:p>
            <a:r>
              <a:rPr lang="en-GB" sz="1100" b="1" dirty="0"/>
              <a:t>Rory Doody on his experience of Ireland's capacity legislation and mental health services</a:t>
            </a:r>
            <a:endParaRPr lang="en-US" sz="1100" dirty="0"/>
          </a:p>
          <a:p>
            <a:r>
              <a:rPr lang="en-GB" sz="1100" i="1" dirty="0"/>
              <a:t>Video produced by Amnesty International Ireland</a:t>
            </a:r>
            <a:endParaRPr lang="en-US" sz="1100" dirty="0"/>
          </a:p>
          <a:p>
            <a:r>
              <a:rPr lang="en-GB" sz="1100" b="1" dirty="0"/>
              <a:t> Seclusion: Ashley Peacock</a:t>
            </a:r>
            <a:endParaRPr lang="en-US" sz="1100" dirty="0"/>
          </a:p>
          <a:p>
            <a:r>
              <a:rPr lang="en-GB" sz="1100" i="1" dirty="0"/>
              <a:t>Video produced by Attitude Pictures Ltd.  Courtesy Attitude – all rights reserved.</a:t>
            </a:r>
            <a:endParaRPr lang="en-US" sz="1100" dirty="0"/>
          </a:p>
          <a:p>
            <a:r>
              <a:rPr lang="en-GB" sz="1100" b="1" dirty="0" err="1"/>
              <a:t>Seher</a:t>
            </a:r>
            <a:r>
              <a:rPr lang="en-GB" sz="1100" b="1" dirty="0"/>
              <a:t> Urban Community Mental Health Program, Pune</a:t>
            </a:r>
            <a:endParaRPr lang="en-US" sz="1100" dirty="0"/>
          </a:p>
          <a:p>
            <a:r>
              <a:rPr lang="en-GB" sz="1100" i="1" dirty="0"/>
              <a:t>Video produced by </a:t>
            </a:r>
            <a:r>
              <a:rPr lang="en-GB" sz="1100" i="1" dirty="0" err="1"/>
              <a:t>Bapu</a:t>
            </a:r>
            <a:r>
              <a:rPr lang="en-GB" sz="1100" i="1" dirty="0"/>
              <a:t> Trust for Research on Mind &amp; Discourse</a:t>
            </a:r>
            <a:endParaRPr lang="en-US" sz="1100" dirty="0"/>
          </a:p>
          <a:p>
            <a:r>
              <a:rPr lang="en-GB" sz="1100" b="1" dirty="0"/>
              <a:t>Self-advocacy</a:t>
            </a:r>
            <a:endParaRPr lang="en-US" sz="1100" dirty="0"/>
          </a:p>
          <a:p>
            <a:r>
              <a:rPr lang="en-GB" sz="1100" i="1" dirty="0"/>
              <a:t>Video produced by Self Advocacy Online (@selfadvocacyonline.org)</a:t>
            </a:r>
            <a:endParaRPr lang="en-US" sz="1100" dirty="0"/>
          </a:p>
          <a:p>
            <a:r>
              <a:rPr lang="en-GB" sz="1100" b="1" dirty="0"/>
              <a:t>Social networks, open dialogue and recovery from psychosis - Jaakko </a:t>
            </a:r>
            <a:r>
              <a:rPr lang="en-GB" sz="1100" b="1" dirty="0" err="1"/>
              <a:t>Seikkula</a:t>
            </a:r>
            <a:r>
              <a:rPr lang="en-GB" sz="1100" b="1" dirty="0"/>
              <a:t>, PhD</a:t>
            </a:r>
            <a:endParaRPr lang="en-US" sz="1100" dirty="0"/>
          </a:p>
          <a:p>
            <a:r>
              <a:rPr lang="en-GB" sz="1100" i="1" dirty="0"/>
              <a:t>Video produced by Daniel </a:t>
            </a:r>
            <a:r>
              <a:rPr lang="en-GB" sz="1100" i="1" dirty="0" err="1"/>
              <a:t>Mackler</a:t>
            </a:r>
            <a:r>
              <a:rPr lang="en-GB" sz="1100" i="1" dirty="0"/>
              <a:t>, Filmmaker</a:t>
            </a:r>
            <a:endParaRPr lang="en-US" sz="1100" dirty="0"/>
          </a:p>
          <a:p>
            <a:r>
              <a:rPr lang="en-GB" sz="1100" b="1" dirty="0"/>
              <a:t>Speech by Craig </a:t>
            </a:r>
            <a:r>
              <a:rPr lang="en-GB" sz="1100" b="1" dirty="0" err="1"/>
              <a:t>Mokhiber</a:t>
            </a:r>
            <a:r>
              <a:rPr lang="en-GB" sz="1100" b="1" dirty="0"/>
              <a:t>, Deputy to the Assistant Secretary-General for Human Rights, Office of the High Commissioner for Human Rights</a:t>
            </a:r>
            <a:r>
              <a:rPr lang="en-GB" sz="1100" dirty="0"/>
              <a:t> made during the event ‘Time to Act on Global Mental Health - Building Momentum on Mental Health in the SDG Era’ held on the occasion of the 73rd Session of the United Nations General Assembly.</a:t>
            </a:r>
            <a:endParaRPr lang="en-US" sz="1100" dirty="0"/>
          </a:p>
          <a:p>
            <a:r>
              <a:rPr lang="en-GB" sz="1100" i="1" dirty="0"/>
              <a:t>Video produced by UN Web TV</a:t>
            </a:r>
            <a:endParaRPr lang="en-US" sz="1100" dirty="0"/>
          </a:p>
          <a:p>
            <a:r>
              <a:rPr lang="en-GB" sz="1100" b="1" dirty="0"/>
              <a:t>Thanks to John Howard peers for support</a:t>
            </a:r>
            <a:endParaRPr lang="en-US" sz="1100" dirty="0"/>
          </a:p>
          <a:p>
            <a:r>
              <a:rPr lang="en-GB" sz="1100" i="1" dirty="0"/>
              <a:t>Video produced by </a:t>
            </a:r>
            <a:r>
              <a:rPr lang="en-GB" sz="1100" i="1" dirty="0" err="1"/>
              <a:t>Cerdic</a:t>
            </a:r>
            <a:r>
              <a:rPr lang="en-GB" sz="1100" i="1" dirty="0"/>
              <a:t> Hall</a:t>
            </a:r>
            <a:endParaRPr lang="en-US" sz="1100" dirty="0"/>
          </a:p>
          <a:p>
            <a:r>
              <a:rPr lang="en-GB" sz="1100" b="1" dirty="0"/>
              <a:t>The Gestalt Project: Stop the Stigma</a:t>
            </a:r>
            <a:endParaRPr lang="en-US" sz="1100" dirty="0"/>
          </a:p>
          <a:p>
            <a:r>
              <a:rPr lang="en-GB" sz="1100" i="1" dirty="0"/>
              <a:t>Video produced by Kian </a:t>
            </a:r>
            <a:r>
              <a:rPr lang="en-GB" sz="1100" i="1" dirty="0" err="1"/>
              <a:t>Madjedi</a:t>
            </a:r>
            <a:r>
              <a:rPr lang="en-GB" sz="1100" i="1" dirty="0"/>
              <a:t>, Filmmaker</a:t>
            </a:r>
          </a:p>
          <a:p>
            <a:r>
              <a:rPr lang="en-GB" sz="1100" b="1" dirty="0"/>
              <a:t>The T.D.M. (Transitional Discharge Model)</a:t>
            </a:r>
            <a:endParaRPr lang="en-US" sz="1100" dirty="0"/>
          </a:p>
          <a:p>
            <a:r>
              <a:rPr lang="en-GB" sz="1100" i="1" dirty="0"/>
              <a:t>Video produced by </a:t>
            </a:r>
            <a:r>
              <a:rPr lang="en-GB" sz="1100" i="1" dirty="0" err="1"/>
              <a:t>LedBetter</a:t>
            </a:r>
            <a:r>
              <a:rPr lang="en-GB" sz="1100" i="1" dirty="0"/>
              <a:t> Films</a:t>
            </a:r>
            <a:endParaRPr lang="en-US" sz="1100" dirty="0"/>
          </a:p>
          <a:p>
            <a:r>
              <a:rPr lang="en-GB" sz="1100" b="1" dirty="0"/>
              <a:t>This is the Story of a Civil Rights Movement</a:t>
            </a:r>
            <a:endParaRPr lang="en-US" sz="1100" dirty="0"/>
          </a:p>
          <a:p>
            <a:r>
              <a:rPr lang="en-GB" sz="1100" i="1" dirty="0"/>
              <a:t>Video produced by Inclusion BC</a:t>
            </a:r>
            <a:endParaRPr lang="en-US" sz="1100" dirty="0"/>
          </a:p>
          <a:p>
            <a:r>
              <a:rPr lang="en-GB" sz="1100" b="1" dirty="0"/>
              <a:t>Uganda: ‘Stop the abuse’</a:t>
            </a:r>
            <a:endParaRPr lang="en-US" sz="1100" dirty="0"/>
          </a:p>
          <a:p>
            <a:r>
              <a:rPr lang="en-GB" sz="1100" i="1" dirty="0"/>
              <a:t>Video produced by Validity, formerly the Mental Disability Advocacy Centre (MDAC)</a:t>
            </a:r>
            <a:endParaRPr lang="en-US" sz="1100" dirty="0"/>
          </a:p>
          <a:p>
            <a:r>
              <a:rPr lang="en-GB" sz="1100" b="1" dirty="0"/>
              <a:t>UN CRPD: What is article 19 and independent living?</a:t>
            </a:r>
            <a:endParaRPr lang="en-US" sz="1100" dirty="0"/>
          </a:p>
          <a:p>
            <a:r>
              <a:rPr lang="en-GB" sz="1100" i="1" dirty="0"/>
              <a:t>Video produced by Mental Health Europe (</a:t>
            </a:r>
            <a:r>
              <a:rPr lang="en-GB" sz="1100" i="1" u="sng" dirty="0">
                <a:hlinkClick r:id="rId4"/>
              </a:rPr>
              <a:t>www.mhe-sme.org</a:t>
            </a:r>
            <a:r>
              <a:rPr lang="en-GB" sz="1100" i="1" dirty="0"/>
              <a:t>)</a:t>
            </a:r>
            <a:endParaRPr lang="en-US" sz="1100" dirty="0"/>
          </a:p>
          <a:p>
            <a:r>
              <a:rPr lang="en-GB" sz="1100" b="1" dirty="0"/>
              <a:t>UNCRPD: What is Article 12 and Legal Capacity?</a:t>
            </a:r>
            <a:endParaRPr lang="en-US" sz="1100" dirty="0"/>
          </a:p>
          <a:p>
            <a:r>
              <a:rPr lang="en-GB" sz="1100" i="1" dirty="0"/>
              <a:t>Video produced by Mental Health </a:t>
            </a:r>
            <a:r>
              <a:rPr lang="en-GB" sz="1100" i="1" u="sng" dirty="0"/>
              <a:t>Europe (</a:t>
            </a:r>
            <a:r>
              <a:rPr lang="en-GB" sz="1100" i="1" u="sng" dirty="0">
                <a:hlinkClick r:id="rId4"/>
              </a:rPr>
              <a:t>www.mhe-sme.org</a:t>
            </a:r>
            <a:r>
              <a:rPr lang="en-GB" sz="1100" i="1" dirty="0"/>
              <a:t>)</a:t>
            </a:r>
            <a:endParaRPr lang="en-US" sz="1100" dirty="0"/>
          </a:p>
          <a:p>
            <a:r>
              <a:rPr lang="en-GB" sz="1100" b="1" dirty="0"/>
              <a:t>Universal Declaration of Human Rights</a:t>
            </a:r>
            <a:endParaRPr lang="en-US" sz="1100" dirty="0"/>
          </a:p>
          <a:p>
            <a:r>
              <a:rPr lang="en-GB" sz="1100" i="1" dirty="0"/>
              <a:t>Video produced by the Office of the United Nations High Commissioner for Human Rights</a:t>
            </a:r>
            <a:endParaRPr lang="en-US" sz="1100" dirty="0"/>
          </a:p>
          <a:p>
            <a:r>
              <a:rPr lang="en-GB" sz="1100" b="1" dirty="0"/>
              <a:t>What is Recovery?</a:t>
            </a:r>
            <a:endParaRPr lang="en-US" sz="1100" dirty="0"/>
          </a:p>
          <a:p>
            <a:r>
              <a:rPr lang="en-GB" sz="1100" i="1" dirty="0"/>
              <a:t>Video produced by Mental Health Europe (</a:t>
            </a:r>
            <a:r>
              <a:rPr lang="en-GB" sz="1100" i="1" dirty="0" err="1"/>
              <a:t>www.mhe-sme.org</a:t>
            </a:r>
            <a:r>
              <a:rPr lang="en-GB" sz="1100" i="1" dirty="0"/>
              <a:t>)</a:t>
            </a:r>
            <a:endParaRPr lang="en-US" sz="1100" dirty="0"/>
          </a:p>
          <a:p>
            <a:r>
              <a:rPr lang="en-GB" sz="1100" b="1" dirty="0"/>
              <a:t>What is the role of a Personal Assistant?</a:t>
            </a:r>
            <a:endParaRPr lang="en-US" sz="1100" dirty="0"/>
          </a:p>
          <a:p>
            <a:r>
              <a:rPr lang="en-GB" sz="1100" i="1" dirty="0"/>
              <a:t>Video produced by </a:t>
            </a:r>
            <a:r>
              <a:rPr lang="en-GB" sz="1100" i="1" dirty="0" err="1"/>
              <a:t>Ruils</a:t>
            </a:r>
            <a:r>
              <a:rPr lang="en-GB" sz="1100" i="1" dirty="0"/>
              <a:t> - Disability Action &amp; Advice Centre (DAAC)</a:t>
            </a:r>
            <a:endParaRPr lang="en-US" sz="1100" dirty="0"/>
          </a:p>
          <a:p>
            <a:r>
              <a:rPr lang="en-GB" sz="1100" b="1" dirty="0"/>
              <a:t>Why self advocacy is important</a:t>
            </a:r>
            <a:endParaRPr lang="en-US" sz="1100" dirty="0"/>
          </a:p>
          <a:p>
            <a:r>
              <a:rPr lang="en-GB" sz="1100" i="1" dirty="0"/>
              <a:t>Video produced by Inclusion International</a:t>
            </a:r>
            <a:endParaRPr lang="en-US" sz="1100" dirty="0"/>
          </a:p>
          <a:p>
            <a:r>
              <a:rPr lang="en-GB" sz="1100" b="1" dirty="0"/>
              <a:t>Women Institutionalized Against their Will in India</a:t>
            </a:r>
            <a:endParaRPr lang="en-US" sz="1100" dirty="0"/>
          </a:p>
          <a:p>
            <a:r>
              <a:rPr lang="en-GB" sz="1100" i="1" dirty="0"/>
              <a:t>Video produced by Human Rights Watch</a:t>
            </a:r>
            <a:endParaRPr lang="en-US" sz="1100" dirty="0"/>
          </a:p>
          <a:p>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173</a:t>
            </a:fld>
            <a:endParaRPr lang="en-GB"/>
          </a:p>
        </p:txBody>
      </p:sp>
    </p:spTree>
    <p:extLst>
      <p:ext uri="{BB962C8B-B14F-4D97-AF65-F5344CB8AC3E}">
        <p14:creationId xmlns:p14="http://schemas.microsoft.com/office/powerpoint/2010/main" val="87885874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3920" y="497046"/>
            <a:ext cx="5854983" cy="4687829"/>
          </a:xfrm>
        </p:spPr>
        <p:txBody>
          <a:bodyPr/>
          <a:lstStyle/>
          <a:p>
            <a:r>
              <a:rPr lang="en-GB" sz="1100" b="1" dirty="0"/>
              <a:t>Working together- </a:t>
            </a:r>
            <a:r>
              <a:rPr lang="en-GB" sz="1100" b="1" dirty="0" err="1"/>
              <a:t>Ivymount</a:t>
            </a:r>
            <a:r>
              <a:rPr lang="en-GB" sz="1100" b="1" dirty="0"/>
              <a:t> School and PAHO</a:t>
            </a:r>
            <a:endParaRPr lang="en-US" sz="1100" dirty="0"/>
          </a:p>
          <a:p>
            <a:r>
              <a:rPr lang="en-GB" sz="1100" i="1" dirty="0"/>
              <a:t>Video produced by the Pan American Health Organization (PAHO)/ World Health Organization - Regional Office for the Americas (AMRO)</a:t>
            </a:r>
          </a:p>
          <a:p>
            <a:r>
              <a:rPr lang="en-GB" sz="1100" b="1" dirty="0"/>
              <a:t>You can recover (Reshma </a:t>
            </a:r>
            <a:r>
              <a:rPr lang="en-GB" sz="1100" b="1" dirty="0" err="1"/>
              <a:t>Valliappan</a:t>
            </a:r>
            <a:r>
              <a:rPr lang="en-GB" sz="1100" b="1" dirty="0"/>
              <a:t>, India)</a:t>
            </a:r>
            <a:endParaRPr lang="en-US" sz="1100" dirty="0"/>
          </a:p>
          <a:p>
            <a:r>
              <a:rPr lang="en-GB" sz="1100" i="1" dirty="0"/>
              <a:t>Video produced by ASHA International</a:t>
            </a:r>
            <a:endParaRPr lang="en-US" sz="1100" dirty="0"/>
          </a:p>
          <a:p>
            <a:r>
              <a:rPr lang="en-GB" sz="1100" dirty="0"/>
              <a:t> </a:t>
            </a:r>
            <a:endParaRPr lang="en-US" sz="1100" dirty="0"/>
          </a:p>
          <a:p>
            <a:r>
              <a:rPr lang="en-GB" sz="1100" b="1" u="sng" dirty="0"/>
              <a:t>Financial and other support</a:t>
            </a:r>
            <a:endParaRPr lang="en-US" sz="1100" b="1" dirty="0"/>
          </a:p>
          <a:p>
            <a:r>
              <a:rPr lang="en-GB" sz="1100" dirty="0"/>
              <a:t> </a:t>
            </a:r>
            <a:endParaRPr lang="en-US" sz="1100" dirty="0"/>
          </a:p>
          <a:p>
            <a:r>
              <a:rPr lang="en-GB" sz="1100" dirty="0"/>
              <a:t>WHO would like to thank Grand Challenges Canada, funded by the Government of Canada, the Mental Health Commission, Government of Western Australia, CBM International and the UK Department for International Development for their generous financial support towards the development of the QualityRights training modules.</a:t>
            </a:r>
            <a:endParaRPr lang="en-US" sz="1100" dirty="0"/>
          </a:p>
          <a:p>
            <a:r>
              <a:rPr lang="en-GB" sz="1100" dirty="0"/>
              <a:t> </a:t>
            </a:r>
            <a:endParaRPr lang="en-US" sz="1100" dirty="0"/>
          </a:p>
          <a:p>
            <a:r>
              <a:rPr lang="en-GB" sz="1100" dirty="0"/>
              <a:t>WHO would like to thank the International Disability Alliance (IDA) for providing financial support to several reviewers of the WHO QualityRights modules.</a:t>
            </a:r>
            <a:endParaRPr lang="en-US" sz="1100" dirty="0"/>
          </a:p>
          <a:p>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174</a:t>
            </a:fld>
            <a:endParaRPr lang="en-GB"/>
          </a:p>
        </p:txBody>
      </p:sp>
    </p:spTree>
    <p:extLst>
      <p:ext uri="{BB962C8B-B14F-4D97-AF65-F5344CB8AC3E}">
        <p14:creationId xmlns:p14="http://schemas.microsoft.com/office/powerpoint/2010/main" val="2537496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5. The recovery approach is NOT about “blaming” the individual</a:t>
            </a:r>
            <a:r>
              <a:rPr lang="en-US" dirty="0">
                <a:latin typeface="Calibri" panose="020F0502020204030204" pitchFamily="34" charset="0"/>
                <a:ea typeface="MS Mincho" panose="02020609040205080304" pitchFamily="49" charset="-128"/>
                <a:cs typeface="Calibri" panose="020F0502020204030204" pitchFamily="34" charset="0"/>
              </a:rPr>
              <a:t> for their situation. </a:t>
            </a:r>
          </a:p>
          <a:p>
            <a:pPr marL="628650" marR="0" lvl="1" indent="-17145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MS Mincho" panose="02020609040205080304" pitchFamily="49" charset="-128"/>
                <a:cs typeface="Calibri" panose="020F0502020204030204" pitchFamily="34" charset="0"/>
              </a:rPr>
              <a:t>It recognizes the social inequalities, discrimination and violations of rights at community, societal and structural levels that lead people to situations of emotional distress and act as important barriers to recovery. </a:t>
            </a:r>
          </a:p>
          <a:p>
            <a:pPr marR="0" lvl="1">
              <a:lnSpc>
                <a:spcPct val="115000"/>
              </a:lnSpc>
              <a:spcBef>
                <a:spcPts val="0"/>
              </a:spcBef>
              <a:spcAft>
                <a:spcPts val="0"/>
              </a:spcAft>
            </a:pPr>
            <a:endParaRPr lang="en-US" dirty="0">
              <a:latin typeface="Calibri" panose="020F0502020204030204" pitchFamily="34" charset="0"/>
              <a:ea typeface="MS Mincho" panose="02020609040205080304" pitchFamily="49" charset="-128"/>
              <a:cs typeface="Calibri" panose="020F0502020204030204" pitchFamily="34" charset="0"/>
            </a:endParaRPr>
          </a:p>
          <a:p>
            <a:pPr marL="628650" marR="0" lvl="1" indent="-17145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MS Mincho" panose="02020609040205080304" pitchFamily="49" charset="-128"/>
                <a:cs typeface="Calibri" panose="020F0502020204030204" pitchFamily="34" charset="0"/>
              </a:rPr>
              <a:t>It recognizes that policy, legislative reform and social justice at a much larger scale are required to truly promote recovery.</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18</a:t>
            </a:fld>
            <a:endParaRPr lang="en-CH"/>
          </a:p>
        </p:txBody>
      </p:sp>
    </p:spTree>
    <p:extLst>
      <p:ext uri="{BB962C8B-B14F-4D97-AF65-F5344CB8AC3E}">
        <p14:creationId xmlns:p14="http://schemas.microsoft.com/office/powerpoint/2010/main" val="3023969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Key components of recovery </a:t>
            </a:r>
            <a:r>
              <a:rPr lang="en-US" i="1" dirty="0"/>
              <a:t>(7),(2) </a:t>
            </a:r>
            <a:r>
              <a:rPr lang="en-US" dirty="0"/>
              <a:t>(30 min.)</a:t>
            </a:r>
          </a:p>
          <a:p>
            <a:endParaRPr lang="en-US" dirty="0"/>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Distribute to participants copies of Annex 2 “Key components of the recovery approach” which summarizes the following presentation.</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Recovery is a process that is individual and unique to each person.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There may be occasions when the person feels worse or experiences a crisis, but a recovery approach enables the person to learn and gain experience from these setbacks and use the skills developed to help them achieve their goals in life.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CHIME framework emphasizes connectedness, hope, identity, meaning in life and empowerment as key to recovery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Leamy, 2011 #68"/>
              </a:rPr>
              <a:t>7</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dirty="0">
                <a:latin typeface="Calibri" panose="020F0502020204030204" pitchFamily="34" charset="0"/>
                <a:ea typeface="MS Mincho" panose="02020609040205080304" pitchFamily="49" charset="-128"/>
                <a:cs typeface="Calibri" panose="020F0502020204030204" pitchFamily="34" charset="0"/>
              </a:rPr>
              <a:t>.   Risk-taking, although not included in the CHIME framework, has been included here as an important component of the recovery process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4" action="ppaction://hlinkfile" tooltip="Young, 2008 #340"/>
              </a:rPr>
              <a:t>8</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5" action="ppaction://hlinkfile" tooltip=", 2011 #70"/>
              </a:rPr>
              <a:t>9</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dirty="0">
                <a:latin typeface="Calibri" panose="020F0502020204030204" pitchFamily="34" charset="0"/>
                <a:ea typeface="MS Mincho" panose="02020609040205080304" pitchFamily="49" charset="-128"/>
                <a:cs typeface="Calibri" panose="020F0502020204030204" pitchFamily="34"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US" dirty="0"/>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19</a:t>
            </a:fld>
            <a:endParaRPr lang="en-CH"/>
          </a:p>
        </p:txBody>
      </p:sp>
    </p:spTree>
    <p:extLst>
      <p:ext uri="{BB962C8B-B14F-4D97-AF65-F5344CB8AC3E}">
        <p14:creationId xmlns:p14="http://schemas.microsoft.com/office/powerpoint/2010/main" val="327718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7D0B4-629D-4358-AF77-399C1BE3CD59}" type="slidenum">
              <a:rPr lang="en-CH" smtClean="0"/>
              <a:t>2</a:t>
            </a:fld>
            <a:endParaRPr lang="en-CH"/>
          </a:p>
        </p:txBody>
      </p:sp>
    </p:spTree>
    <p:extLst>
      <p:ext uri="{BB962C8B-B14F-4D97-AF65-F5344CB8AC3E}">
        <p14:creationId xmlns:p14="http://schemas.microsoft.com/office/powerpoint/2010/main" val="281586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en-US" b="1" dirty="0">
                <a:latin typeface="Calibri" panose="020F0502020204030204" pitchFamily="34" charset="0"/>
                <a:ea typeface="MS Mincho" panose="02020609040205080304" pitchFamily="49" charset="-128"/>
                <a:cs typeface="Calibri" panose="020F0502020204030204" pitchFamily="34" charset="0"/>
              </a:rPr>
              <a:t>Connectedness: Recovery reconnects people</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Inclusion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is important for recovery. People need to be able to access the same opportunities, services and resources in the community as any other person.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services that promote recovery should be influenced by, and based on, the local context and needs.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also important to remember that inclusion goes beyond the individual to involve the community and society as a whole.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Relationships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are key to all people’s lives.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Therefore friends, partners, family members, health practitioners, support staff, peer supporters and peer support groups all have a key role to play in supporting people in their recovery.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20</a:t>
            </a:fld>
            <a:endParaRPr lang="en-CH"/>
          </a:p>
        </p:txBody>
      </p:sp>
    </p:spTree>
    <p:extLst>
      <p:ext uri="{BB962C8B-B14F-4D97-AF65-F5344CB8AC3E}">
        <p14:creationId xmlns:p14="http://schemas.microsoft.com/office/powerpoint/2010/main" val="1007537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2. Hope: Recovery is about hope and optimism for the future</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Arial" panose="020B0604020202020204" pitchFamily="34" charset="0"/>
            </a:endParaRPr>
          </a:p>
          <a:p>
            <a:pPr marL="342900" marR="0" lvl="0" indent="-17145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Hope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is key to recovery. </a:t>
            </a:r>
          </a:p>
          <a:p>
            <a:pPr marL="800100" lvl="1" indent="-1714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Without hope people can give up their recovery journey. Hope is often taken away from people when they are told that they have a lifelong, permanent illness and that they need to give up many of their activities and expectations. </a:t>
            </a:r>
          </a:p>
          <a:p>
            <a:pPr marL="800100" lvl="1" indent="-1714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Research has shown that self-efficacy, self-esteem, empowerment, spirituality, quality of life and social supports are important contributors to hope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Schrank B, 2012 #431">
                  <a:extLst>
                    <a:ext uri="{A12FA001-AC4F-418D-AE19-62706E023703}">
                      <ahyp:hlinkClr xmlns="" xmlns:ahyp="http://schemas.microsoft.com/office/drawing/2018/hyperlinkcolor" val="tx"/>
                    </a:ext>
                  </a:extLst>
                </a:hlinkClick>
              </a:rPr>
              <a:t>10</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a:r>
          </a:p>
          <a:p>
            <a:pPr marL="800100" lvl="1" indent="-171450">
              <a:buFont typeface="Symbol" panose="05050102010706020507" pitchFamily="18" charset="2"/>
              <a:buChar char=""/>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Belief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that change in one’s life or circumstances is possible is central to the recovery approach. This belief can be fostered by hope-inspiring relationships.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1714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Friends, family, care partners, practitioners and other supporters need to recognize and value successes and encourage dreams and aspirations.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21</a:t>
            </a:fld>
            <a:endParaRPr lang="en-CH"/>
          </a:p>
        </p:txBody>
      </p:sp>
    </p:spTree>
    <p:extLst>
      <p:ext uri="{BB962C8B-B14F-4D97-AF65-F5344CB8AC3E}">
        <p14:creationId xmlns:p14="http://schemas.microsoft.com/office/powerpoint/2010/main" val="2697899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US" b="1" dirty="0">
                <a:latin typeface="Calibri" panose="020F0502020204030204" pitchFamily="34" charset="0"/>
                <a:ea typeface="MS Mincho" panose="02020609040205080304" pitchFamily="49" charset="-128"/>
                <a:cs typeface="Calibri" panose="020F0502020204030204" pitchFamily="34" charset="0"/>
              </a:rPr>
              <a:t>3. Identity: Recovery means exploring your identity</a:t>
            </a:r>
            <a:endParaRPr lang="en-CH" dirty="0">
              <a:latin typeface="Calibri" panose="020F0502020204030204" pitchFamily="34" charset="0"/>
              <a:ea typeface="MS Mincho" panose="02020609040205080304" pitchFamily="49" charset="-128"/>
              <a:cs typeface="Arial" panose="020B0604020202020204" pitchFamily="34" charset="0"/>
            </a:endParaRPr>
          </a:p>
          <a:p>
            <a:pPr marL="457200" marR="0" lvl="0" indent="-28575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Identity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can broadly be defined as how one sees oneself as an individual and in relation to other persons and the community that one lives in.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85750">
              <a:spcBef>
                <a:spcPts val="0"/>
              </a:spcBef>
              <a:spcAft>
                <a:spcPts val="0"/>
              </a:spcAft>
              <a:buFont typeface="Symbol" panose="05050102010706020507" pitchFamily="18" charset="2"/>
              <a:buChar char=""/>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8575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Identity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is a sense of self that people may feel they never had or that they lost once they received a diagnosis. </a:t>
            </a:r>
          </a:p>
          <a:p>
            <a:pPr marL="914400" lvl="1" indent="-2857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recovery approach supports people to (re)connect, (re)build or (re)define their identity as well as overcome the “internalized oppression” or “self-stigma” that can put identity at risk. It is about offering people the opportunity to think about their experiences in ways that make sense to them. </a:t>
            </a:r>
          </a:p>
          <a:p>
            <a:pPr marL="1371600" lvl="2" indent="-2857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includes their experiences with mental health services and treatment that they may have received.</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22</a:t>
            </a:fld>
            <a:endParaRPr lang="en-CH"/>
          </a:p>
        </p:txBody>
      </p:sp>
    </p:spTree>
    <p:extLst>
      <p:ext uri="{BB962C8B-B14F-4D97-AF65-F5344CB8AC3E}">
        <p14:creationId xmlns:p14="http://schemas.microsoft.com/office/powerpoint/2010/main" val="4125736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4. Meaning in life: Recovery supports people to (re)build and find meaning in their lives </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Arial" panose="020B0604020202020204" pitchFamily="34" charset="0"/>
            </a:endParaRPr>
          </a:p>
          <a:p>
            <a:pPr marL="51435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Meaning and purpose in life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vary for everyone… </a:t>
            </a:r>
          </a:p>
          <a:p>
            <a:pPr marL="97155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…and people find meaning in very different ways. </a:t>
            </a:r>
          </a:p>
          <a:p>
            <a:pPr marL="97155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some people may find spirituality important, while others may find meaning and purpose through the development of stronger links with friends, family or community.</a:t>
            </a:r>
          </a:p>
          <a:p>
            <a:pPr marL="514350" marR="0" lvl="0" indent="-228600">
              <a:spcBef>
                <a:spcPts val="0"/>
              </a:spcBef>
              <a:spcAft>
                <a:spcPts val="0"/>
              </a:spcAft>
              <a:buFont typeface="Symbol" panose="05050102010706020507" pitchFamily="18" charset="2"/>
              <a:buChar char=""/>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Dreams and aspirations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are key for recovery as they can empower and support people to find meaning and fulfilment in their lives.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23</a:t>
            </a:fld>
            <a:endParaRPr lang="en-CH"/>
          </a:p>
        </p:txBody>
      </p:sp>
    </p:spTree>
    <p:extLst>
      <p:ext uri="{BB962C8B-B14F-4D97-AF65-F5344CB8AC3E}">
        <p14:creationId xmlns:p14="http://schemas.microsoft.com/office/powerpoint/2010/main" val="1521715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5. Empowerment: Recovery is a positive message that empowers people and gives them control</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Control and choice are central to recovery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8001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are often denied the right to decide about key aspects of their life, including their own care and treatment. </a:t>
            </a:r>
          </a:p>
          <a:p>
            <a:pPr marL="8001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contrast, a recovery approach respects a person’s right to exercise their legal capacity, including the person’s right to make their own choices, with or without support from others. </a:t>
            </a:r>
            <a:r>
              <a:rPr lang="en-US" dirty="0">
                <a:solidFill>
                  <a:srgbClr val="4F81BD"/>
                </a:solidFill>
                <a:latin typeface="Calibri" panose="020F0502020204030204" pitchFamily="34" charset="0"/>
                <a:ea typeface="MS Gothic" panose="020B0609070205080204" pitchFamily="49" charset="-128"/>
              </a:rPr>
              <a:t>(These topics are covered in detail in the QualityRights training modules </a:t>
            </a:r>
            <a:r>
              <a:rPr lang="en-US" i="1" dirty="0">
                <a:solidFill>
                  <a:srgbClr val="4F81BD"/>
                </a:solidFill>
                <a:latin typeface="Calibri" panose="020F0502020204030204" pitchFamily="34" charset="0"/>
                <a:ea typeface="MS Gothic" panose="020B0609070205080204" pitchFamily="49" charset="-128"/>
              </a:rPr>
              <a:t>Legal capacity and the right to decide </a:t>
            </a:r>
            <a:r>
              <a:rPr lang="en-US" i="0" dirty="0">
                <a:solidFill>
                  <a:srgbClr val="4F81BD"/>
                </a:solidFill>
                <a:latin typeface="Calibri" panose="020F0502020204030204" pitchFamily="34" charset="0"/>
                <a:ea typeface="MS Gothic" panose="020B0609070205080204" pitchFamily="49" charset="-128"/>
              </a:rPr>
              <a:t>and</a:t>
            </a:r>
            <a:r>
              <a:rPr lang="en-US" i="1" dirty="0">
                <a:solidFill>
                  <a:srgbClr val="4F81BD"/>
                </a:solidFill>
                <a:latin typeface="Calibri" panose="020F0502020204030204" pitchFamily="34" charset="0"/>
                <a:ea typeface="MS Gothic" panose="020B0609070205080204" pitchFamily="49" charset="-128"/>
              </a:rPr>
              <a:t> Supported decision-making and advance planning.)</a:t>
            </a:r>
          </a:p>
          <a:p>
            <a:pPr marL="800100" lvl="1" indent="-228600">
              <a:buFont typeface="Symbol" panose="05050102010706020507" pitchFamily="18" charset="2"/>
              <a:buChar char=""/>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Strengthening skills to help oneself can also be empowering. </a:t>
            </a:r>
          </a:p>
          <a:p>
            <a:pPr marL="8001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These recovery skills enable people to manage the negative moments in life and take control of their own life and well-being.</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24</a:t>
            </a:fld>
            <a:endParaRPr lang="en-CH"/>
          </a:p>
        </p:txBody>
      </p:sp>
    </p:spTree>
    <p:extLst>
      <p:ext uri="{BB962C8B-B14F-4D97-AF65-F5344CB8AC3E}">
        <p14:creationId xmlns:p14="http://schemas.microsoft.com/office/powerpoint/2010/main" val="91841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6. Risk-taking: Recovery involves taking risks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Young, 2008 #340"/>
              </a:rPr>
              <a:t>8</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4" action="ppaction://hlinkfile" tooltip=", 2011 #70"/>
              </a:rPr>
              <a:t>9</a:t>
            </a:r>
            <a:r>
              <a:rPr lang="en-US" i="1" dirty="0">
                <a:latin typeface="Calibri" panose="020F0502020204030204" pitchFamily="34" charset="0"/>
                <a:ea typeface="MS Mincho" panose="02020609040205080304" pitchFamily="49" charset="-128"/>
                <a:cs typeface="Calibri" panose="020F0502020204030204" pitchFamily="34" charset="0"/>
              </a:rPr>
              <a:t>)</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Risk-taking</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may be required if people are to embark on a recovery journey.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must be free to take risks and make mistakes as everyone else does in order to have access to opportunities to learn and grow from their experiences.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Recovery-oriented practice requires practitioners, families, care partners and other supporters to accept people’s right to take risks.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Creativity and courage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are required in order to support positive risk-taking to help people move forward and achieve their goals.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25</a:t>
            </a:fld>
            <a:endParaRPr lang="en-CH"/>
          </a:p>
        </p:txBody>
      </p:sp>
    </p:spTree>
    <p:extLst>
      <p:ext uri="{BB962C8B-B14F-4D97-AF65-F5344CB8AC3E}">
        <p14:creationId xmlns:p14="http://schemas.microsoft.com/office/powerpoint/2010/main" val="1704220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2202" y="4784070"/>
            <a:ext cx="5635708" cy="4534050"/>
          </a:xfrm>
        </p:spPr>
        <p:txBody>
          <a:bodyPr/>
          <a:lstStyle/>
          <a:p>
            <a:pPr marL="171450" indent="-171450">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Although qualitative research has identified these as important factors for recovery, it is necessary to </a:t>
            </a:r>
            <a:r>
              <a:rPr lang="en-US" dirty="0">
                <a:latin typeface="Calibri" panose="020F0502020204030204" pitchFamily="34" charset="0"/>
                <a:ea typeface="SimSun" panose="02010600030101010101" pitchFamily="2" charset="-122"/>
                <a:cs typeface="Cambria" panose="02040503050406030204" pitchFamily="18" charset="0"/>
              </a:rPr>
              <a:t>acknowledge that</a:t>
            </a:r>
            <a:r>
              <a:rPr lang="en-US" dirty="0">
                <a:latin typeface="Calibri" panose="020F0502020204030204" pitchFamily="34" charset="0"/>
                <a:ea typeface="MS Mincho" panose="02020609040205080304" pitchFamily="49" charset="-128"/>
                <a:cs typeface="Cambria" panose="02040503050406030204" pitchFamily="18" charset="0"/>
              </a:rPr>
              <a:t> </a:t>
            </a:r>
            <a:r>
              <a:rPr lang="en-US" b="1" dirty="0">
                <a:latin typeface="Calibri" panose="020F0502020204030204" pitchFamily="34" charset="0"/>
                <a:ea typeface="MS Mincho" panose="02020609040205080304" pitchFamily="49" charset="-128"/>
                <a:cs typeface="Cambria" panose="02040503050406030204" pitchFamily="18" charset="0"/>
              </a:rPr>
              <a:t>the meaning of recovery and what helps or hinders a person’s recovery </a:t>
            </a:r>
            <a:r>
              <a:rPr lang="en-US" b="1" dirty="0">
                <a:latin typeface="Calibri" panose="020F0502020204030204" pitchFamily="34" charset="0"/>
                <a:ea typeface="SimSun" panose="02010600030101010101" pitchFamily="2" charset="-122"/>
                <a:cs typeface="Cambria" panose="02040503050406030204" pitchFamily="18" charset="0"/>
              </a:rPr>
              <a:t>can</a:t>
            </a:r>
            <a:r>
              <a:rPr lang="en-US" b="1" dirty="0">
                <a:latin typeface="Calibri" panose="020F0502020204030204" pitchFamily="34" charset="0"/>
                <a:ea typeface="MS Mincho" panose="02020609040205080304" pitchFamily="49" charset="-128"/>
                <a:cs typeface="Cambria" panose="02040503050406030204" pitchFamily="18" charset="0"/>
              </a:rPr>
              <a:t> vary widely from person to person across many different factors, including culture, ethnic identity, gender, geography, sexual orientation, migrant status, indigeneity, spirituality/religion and age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Brijnath B, 2015 #432">
                  <a:extLst>
                    <a:ext uri="{A12FA001-AC4F-418D-AE19-62706E023703}">
                      <ahyp:hlinkClr xmlns="" xmlns:ahyp="http://schemas.microsoft.com/office/drawing/2018/hyperlinkcolor" val="tx"/>
                    </a:ext>
                  </a:extLst>
                </a:hlinkClick>
              </a:rPr>
              <a:t>11</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4" action="ppaction://hlinkfile" tooltip="Jacobson N, 2010 #433">
                  <a:extLst>
                    <a:ext uri="{A12FA001-AC4F-418D-AE19-62706E023703}">
                      <ahyp:hlinkClr xmlns="" xmlns:ahyp="http://schemas.microsoft.com/office/drawing/2018/hyperlinkcolor" val="tx"/>
                    </a:ext>
                  </a:extLst>
                </a:hlinkClick>
              </a:rPr>
              <a:t>12</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5" action="ppaction://hlinkfile" tooltip="Leamy, 2011 #68">
                  <a:extLst>
                    <a:ext uri="{A12FA001-AC4F-418D-AE19-62706E023703}">
                      <ahyp:hlinkClr xmlns="" xmlns:ahyp="http://schemas.microsoft.com/office/drawing/2018/hyperlinkcolor" val="tx"/>
                    </a:ext>
                  </a:extLst>
                </a:hlinkClick>
              </a:rPr>
              <a:t>7</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6" action="ppaction://hlinkfile" tooltip="The Sharing Stories Venture, 2015 #434">
                  <a:extLst>
                    <a:ext uri="{A12FA001-AC4F-418D-AE19-62706E023703}">
                      <ahyp:hlinkClr xmlns="" xmlns:ahyp="http://schemas.microsoft.com/office/drawing/2018/hyperlinkcolor" val="tx"/>
                    </a:ext>
                  </a:extLst>
                </a:hlinkClick>
              </a:rPr>
              <a:t>13</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7" action="ppaction://hlinkfile" tooltip="Matsuoka AK, 2015 #435">
                  <a:extLst>
                    <a:ext uri="{A12FA001-AC4F-418D-AE19-62706E023703}">
                      <ahyp:hlinkClr xmlns="" xmlns:ahyp="http://schemas.microsoft.com/office/drawing/2018/hyperlinkcolor" val="tx"/>
                    </a:ext>
                  </a:extLst>
                </a:hlinkClick>
              </a:rPr>
              <a:t>14</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8" action="ppaction://hlinkfile" tooltip="Robinson M, 2011 #436">
                  <a:extLst>
                    <a:ext uri="{A12FA001-AC4F-418D-AE19-62706E023703}">
                      <ahyp:hlinkClr xmlns="" xmlns:ahyp="http://schemas.microsoft.com/office/drawing/2018/hyperlinkcolor" val="tx"/>
                    </a:ext>
                  </a:extLst>
                </a:hlinkClick>
              </a:rPr>
              <a:t>15</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9" action="ppaction://hlinkfile" tooltip="Mental Health Foundation, 2011 #437">
                  <a:extLst>
                    <a:ext uri="{A12FA001-AC4F-418D-AE19-62706E023703}">
                      <ahyp:hlinkClr xmlns="" xmlns:ahyp="http://schemas.microsoft.com/office/drawing/2018/hyperlinkcolor" val="tx"/>
                    </a:ext>
                  </a:extLst>
                </a:hlinkClick>
              </a:rPr>
              <a:t>16</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10" action="ppaction://hlinkfile" tooltip="Nagel T, 2012 #438">
                  <a:extLst>
                    <a:ext uri="{A12FA001-AC4F-418D-AE19-62706E023703}">
                      <ahyp:hlinkClr xmlns="" xmlns:ahyp="http://schemas.microsoft.com/office/drawing/2018/hyperlinkcolor" val="tx"/>
                    </a:ext>
                  </a:extLst>
                </a:hlinkClick>
              </a:rPr>
              <a:t>17</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11" action="ppaction://hlinkfile" tooltip="Wong YLI, 2014 #439">
                  <a:extLst>
                    <a:ext uri="{A12FA001-AC4F-418D-AE19-62706E023703}">
                      <ahyp:hlinkClr xmlns="" xmlns:ahyp="http://schemas.microsoft.com/office/drawing/2018/hyperlinkcolor" val="tx"/>
                    </a:ext>
                  </a:extLst>
                </a:hlinkClick>
              </a:rPr>
              <a:t>18</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rPr>
              <a:t>.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There is no right or wrong way to “recover” and the factors listed above may not be equally important to all people. </a:t>
            </a:r>
            <a:r>
              <a:rPr lang="en-US" b="1" dirty="0">
                <a:latin typeface="Calibri" panose="020F0502020204030204" pitchFamily="34" charset="0"/>
                <a:ea typeface="MS Mincho" panose="02020609040205080304" pitchFamily="49" charset="-128"/>
                <a:cs typeface="Cambria" panose="02040503050406030204" pitchFamily="18" charset="0"/>
              </a:rPr>
              <a:t>It is always important to explore these on an individual basis and not to make assumptions or generalizations about what factors are useful for someone’s recovery journey. </a:t>
            </a:r>
            <a:endParaRPr lang="en-CH" b="1"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457200" marR="0" lvl="0" indent="-2857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 means that one’s recovery journey is driven by one’s specific needs and understanding of one’s own mental health. </a:t>
            </a:r>
          </a:p>
          <a:p>
            <a:pPr marL="457200" marR="0" lvl="0" indent="-2857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However, sometimes standardized recovery models are imposed on individuals, undermining this key principle of recovery. </a:t>
            </a:r>
          </a:p>
          <a:p>
            <a:pPr marL="457200" marR="0" lvl="0" indent="-2857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human rights violations, including coercion in care, are contradictory to any attempts to introduce a recovery approach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9" action="ppaction://hlinkfile" tooltip="Mental Health Foundation, 2011 #437">
                  <a:extLst>
                    <a:ext uri="{A12FA001-AC4F-418D-AE19-62706E023703}">
                      <ahyp:hlinkClr xmlns="" xmlns:ahyp="http://schemas.microsoft.com/office/drawing/2018/hyperlinkcolor" val="tx"/>
                    </a:ext>
                  </a:extLst>
                </a:hlinkClick>
              </a:rPr>
              <a:t>16</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857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 also involves looking beyond individual characteristics to the social and structural determinants of a person’s mental health (e.g. gender, discrimination, racism, poverty, welfare policies etc.)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12" action="ppaction://hlinkfile" tooltip="Morrow M, 2010 #440">
                  <a:extLst>
                    <a:ext uri="{A12FA001-AC4F-418D-AE19-62706E023703}">
                      <ahyp:hlinkClr xmlns="" xmlns:ahyp="http://schemas.microsoft.com/office/drawing/2018/hyperlinkcolor" val="tx"/>
                    </a:ext>
                  </a:extLst>
                </a:hlinkClick>
              </a:rPr>
              <a:t>19</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13" action="ppaction://hlinkfile" tooltip="Kirmayer LJ, 2016 #441">
                  <a:extLst>
                    <a:ext uri="{A12FA001-AC4F-418D-AE19-62706E023703}">
                      <ahyp:hlinkClr xmlns="" xmlns:ahyp="http://schemas.microsoft.com/office/drawing/2018/hyperlinkcolor" val="tx"/>
                    </a:ext>
                  </a:extLst>
                </a:hlinkClick>
              </a:rPr>
              <a:t>20</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14" action="ppaction://hlinkfile" tooltip="Jones N, 2015 #411">
                  <a:extLst>
                    <a:ext uri="{A12FA001-AC4F-418D-AE19-62706E023703}">
                      <ahyp:hlinkClr xmlns="" xmlns:ahyp="http://schemas.microsoft.com/office/drawing/2018/hyperlinkcolor" val="tx"/>
                    </a:ext>
                  </a:extLst>
                </a:hlinkClick>
              </a:rPr>
              <a:t>21</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26</a:t>
            </a:fld>
            <a:endParaRPr lang="en-CH"/>
          </a:p>
        </p:txBody>
      </p:sp>
    </p:spTree>
    <p:extLst>
      <p:ext uri="{BB962C8B-B14F-4D97-AF65-F5344CB8AC3E}">
        <p14:creationId xmlns:p14="http://schemas.microsoft.com/office/powerpoint/2010/main" val="3512732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368300"/>
            <a:ext cx="5961062" cy="3354388"/>
          </a:xfrm>
        </p:spPr>
      </p:sp>
      <p:sp>
        <p:nvSpPr>
          <p:cNvPr id="3" name="Notes Placeholder 2"/>
          <p:cNvSpPr>
            <a:spLocks noGrp="1"/>
          </p:cNvSpPr>
          <p:nvPr>
            <p:ph type="body" idx="1"/>
          </p:nvPr>
        </p:nvSpPr>
        <p:spPr>
          <a:xfrm>
            <a:off x="434211" y="4275795"/>
            <a:ext cx="6019098" cy="5066279"/>
          </a:xfrm>
        </p:spPr>
        <p:txBody>
          <a:bodyPr/>
          <a:lstStyle/>
          <a:p>
            <a:r>
              <a:rPr lang="en-GB" b="1" i="1" dirty="0">
                <a:latin typeface="Calibri" panose="020F0502020204030204" pitchFamily="34" charset="0"/>
                <a:ea typeface="MS Mincho" panose="02020609040205080304" pitchFamily="49" charset="-128"/>
                <a:cs typeface="Cambria" panose="02040503050406030204" pitchFamily="18" charset="0"/>
              </a:rPr>
              <a:t>Exercise 1.2: Supporting recovery (30 min.)</a:t>
            </a:r>
            <a:br>
              <a:rPr lang="en-GB" b="1" i="1" dirty="0">
                <a:latin typeface="Calibri" panose="020F0502020204030204" pitchFamily="34" charset="0"/>
                <a:ea typeface="MS Mincho" panose="02020609040205080304" pitchFamily="49" charset="-128"/>
                <a:cs typeface="Cambria" panose="02040503050406030204" pitchFamily="18" charset="0"/>
              </a:rPr>
            </a:b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This exercise aims to enable participants to start thinking about what supports and what hinders recovery. This topic will be explored more in depth in the following presentation. </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27</a:t>
            </a:fld>
            <a:endParaRPr lang="en-CH"/>
          </a:p>
        </p:txBody>
      </p:sp>
    </p:spTree>
    <p:extLst>
      <p:ext uri="{BB962C8B-B14F-4D97-AF65-F5344CB8AC3E}">
        <p14:creationId xmlns:p14="http://schemas.microsoft.com/office/powerpoint/2010/main" val="37314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Allow participants a few minutes to think about the following questions.</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Ask the group:</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dirty="0">
                <a:latin typeface="Calibri" panose="020F0502020204030204" pitchFamily="34" charset="0"/>
                <a:ea typeface="MS Mincho" panose="02020609040205080304" pitchFamily="49" charset="-128"/>
                <a:cs typeface="Calibri" panose="020F0502020204030204" pitchFamily="34" charset="0"/>
              </a:rPr>
              <a:t>In what ways has Miguel’s family doctor supported or hindered Miguel’s recovery?</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as to how he supported Miguel’s recovery may include: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is sympathetic.</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They seem to have a good relationship.</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takes the time to discuss the situation with Miguel.</a:t>
            </a:r>
            <a:endParaRPr lang="en-CH" dirty="0">
              <a:latin typeface="Calibri" panose="020F0502020204030204" pitchFamily="34" charset="0"/>
              <a:ea typeface="MS Mincho" panose="02020609040205080304" pitchFamily="49" charset="-128"/>
              <a:cs typeface="Arial" panose="020B0604020202020204" pitchFamily="34"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as to how he hindered Miguel’s recovery may include: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His view of Miguel’s capabilities is very limited.</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does not take into account what Miguel wants to do.</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does not provide a message of hope.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28</a:t>
            </a:fld>
            <a:endParaRPr lang="en-CH"/>
          </a:p>
        </p:txBody>
      </p:sp>
    </p:spTree>
    <p:extLst>
      <p:ext uri="{BB962C8B-B14F-4D97-AF65-F5344CB8AC3E}">
        <p14:creationId xmlns:p14="http://schemas.microsoft.com/office/powerpoint/2010/main" val="3953390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How would you feel if you were Miguel?</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b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b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may include: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Hopeless.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optimism for the future.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There is no point in life.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 will never recover.</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 am incapable.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29</a:t>
            </a:fld>
            <a:endParaRPr lang="en-CH"/>
          </a:p>
        </p:txBody>
      </p:sp>
    </p:spTree>
    <p:extLst>
      <p:ext uri="{BB962C8B-B14F-4D97-AF65-F5344CB8AC3E}">
        <p14:creationId xmlns:p14="http://schemas.microsoft.com/office/powerpoint/2010/main" val="336870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6125" y="174625"/>
            <a:ext cx="2776538" cy="1562100"/>
          </a:xfrm>
        </p:spPr>
      </p:sp>
      <p:sp>
        <p:nvSpPr>
          <p:cNvPr id="3" name="Notes Placeholder 2"/>
          <p:cNvSpPr>
            <a:spLocks noGrp="1"/>
          </p:cNvSpPr>
          <p:nvPr>
            <p:ph type="body" idx="1"/>
          </p:nvPr>
        </p:nvSpPr>
        <p:spPr>
          <a:xfrm>
            <a:off x="445190" y="1804249"/>
            <a:ext cx="5979513" cy="7359245"/>
          </a:xfrm>
        </p:spPr>
        <p:txBody>
          <a:bodyPr/>
          <a:lstStyle/>
          <a:p>
            <a:pPr>
              <a:defRPr/>
            </a:pPr>
            <a:endParaRPr lang="en-GB" sz="100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
        <p:nvSpPr>
          <p:cNvPr id="5" name="Notes Placeholder 2">
            <a:extLst>
              <a:ext uri="{FF2B5EF4-FFF2-40B4-BE49-F238E27FC236}">
                <a16:creationId xmlns:a16="http://schemas.microsoft.com/office/drawing/2014/main" id="{73EC014F-8A76-B848-8629-77DCCA31019C}"/>
              </a:ext>
            </a:extLst>
          </p:cNvPr>
          <p:cNvSpPr txBox="1">
            <a:spLocks/>
          </p:cNvSpPr>
          <p:nvPr/>
        </p:nvSpPr>
        <p:spPr>
          <a:xfrm>
            <a:off x="293266" y="2014870"/>
            <a:ext cx="6125545" cy="735924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000" b="1"/>
              <a:t>WHO QualityRights is WHOs global initiative to improve access to good quality mental health and social services and to promote the human rights of people with mental health conditions or psychosocial, intellectual or cognitive disabilities.  </a:t>
            </a:r>
          </a:p>
          <a:p>
            <a:endParaRPr lang="en-GB" sz="1000" b="1"/>
          </a:p>
          <a:p>
            <a:r>
              <a:rPr lang="en-GB" sz="1000" b="1"/>
              <a:t>The initiative has 5 key objectives</a:t>
            </a:r>
            <a:r>
              <a:rPr lang="en-GB" altLang="fr-FR" sz="1000" b="1"/>
              <a:t>:</a:t>
            </a:r>
            <a:endParaRPr lang="en-GB" altLang="zh-CN" sz="100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a:t>The first is to build capacity to understand and promote the rights of people with psychosocial, intellectual and cognitive disabilities  </a:t>
            </a:r>
            <a:r>
              <a:rPr lang="en-GB" sz="1000" b="1"/>
              <a:t>(among people with disabilities, families, practitioners, NGOs etc). </a:t>
            </a:r>
            <a:r>
              <a:rPr lang="en-US" altLang="zh-CN" sz="1000" b="1"/>
              <a:t>It's only through building knowledge and skills on human rights that we are going to be able to </a:t>
            </a:r>
            <a:r>
              <a:rPr lang="en-GB" altLang="zh-CN" sz="1000" b="1"/>
              <a:t>change attitudes and practices in a sustainable way.</a:t>
            </a:r>
            <a:endParaRPr lang="en-US" altLang="fr-FR" sz="1000" b="1"/>
          </a:p>
          <a:p>
            <a:pPr marL="628650" lvl="1" indent="-171450">
              <a:lnSpc>
                <a:spcPct val="80000"/>
              </a:lnSpc>
              <a:buClr>
                <a:schemeClr val="tx1"/>
              </a:buClr>
              <a:buFont typeface="Arial" panose="020B0604020202020204" pitchFamily="34" charset="0"/>
              <a:buChar char="•"/>
              <a:defRPr/>
            </a:pPr>
            <a:r>
              <a:rPr lang="en-GB" altLang="fr-FR" sz="100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a:t>Health workers, social workers and professionals need to be aware of the rights of people with psychosocial, intellectual  and cognitive disabilities in order to change their attitudes and practices</a:t>
            </a:r>
            <a:endParaRPr lang="en-GB" sz="1000"/>
          </a:p>
          <a:p>
            <a:pPr marL="228600" indent="-228600">
              <a:lnSpc>
                <a:spcPct val="80000"/>
              </a:lnSpc>
              <a:buClr>
                <a:schemeClr val="tx1"/>
              </a:buClr>
              <a:buFont typeface="+mj-lt"/>
              <a:buAutoNum type="arabicPeriod"/>
            </a:pPr>
            <a:r>
              <a:rPr lang="en-US" altLang="zh-CN" sz="1000" b="1"/>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a:t>To end institutionalisation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a:t>QualityRights is providing guidance to countries on community based services and supports that are people centred, operate without coercion, respond to people’s needs and support recovery.</a:t>
            </a:r>
          </a:p>
          <a:p>
            <a:pPr marL="228600" indent="-228600">
              <a:lnSpc>
                <a:spcPct val="80000"/>
              </a:lnSpc>
              <a:buClr>
                <a:schemeClr val="tx1"/>
              </a:buClr>
              <a:buFont typeface="+mj-lt"/>
              <a:buAutoNum type="arabicPeriod"/>
            </a:pPr>
            <a:r>
              <a:rPr lang="en-US" altLang="zh-CN" sz="1000" b="1"/>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a:t>And finally QualityRights works with countries to reform policy and law in line with international human rights standards.</a:t>
            </a:r>
            <a:r>
              <a:rPr lang="en-GB" altLang="fr-FR" sz="1000" b="1"/>
              <a:t> </a:t>
            </a:r>
          </a:p>
          <a:p>
            <a:pPr marL="628650" lvl="1" indent="-171450">
              <a:buClr>
                <a:schemeClr val="tx1"/>
              </a:buClr>
              <a:buFont typeface="Arial" panose="020B0604020202020204" pitchFamily="34" charset="0"/>
              <a:buChar char="•"/>
            </a:pPr>
            <a:r>
              <a:rPr lang="en-GB" altLang="fr-FR" sz="1000"/>
              <a:t>This provides an important mechanism in countries to stop violations, promote access to community mental health services, housing, education and employment and the full range of rights that people are entitled to.</a:t>
            </a:r>
            <a:endParaRPr lang="en-GB" sz="1000"/>
          </a:p>
          <a:p>
            <a:pPr>
              <a:defRPr/>
            </a:pPr>
            <a:r>
              <a:rPr lang="en-GB" sz="1000" b="1"/>
              <a:t>All of these actions are informed by the international human rights framework and in particular the UN Convention on the Rights of Persons with Disabilities.</a:t>
            </a:r>
            <a:r>
              <a:rPr lang="en-GB" sz="1000"/>
              <a:t> </a:t>
            </a:r>
          </a:p>
          <a:p>
            <a:pPr>
              <a:defRPr/>
            </a:pPr>
            <a:endParaRPr lang="en-GB" sz="1000"/>
          </a:p>
          <a:p>
            <a:pPr>
              <a:defRPr/>
            </a:pPr>
            <a:r>
              <a:rPr lang="en-GB" sz="1000" b="1"/>
              <a:t>In addition, QualityRights uses a participatory approach involving all stakeholders in order to meet each of its objectives. </a:t>
            </a:r>
          </a:p>
          <a:p>
            <a:pPr>
              <a:defRPr/>
            </a:pPr>
            <a:endParaRPr lang="en-GB" sz="1050" b="1"/>
          </a:p>
          <a:p>
            <a:pPr>
              <a:defRPr/>
            </a:pPr>
            <a:endParaRPr lang="en-GB" sz="1050" b="1" dirty="0"/>
          </a:p>
        </p:txBody>
      </p:sp>
    </p:spTree>
    <p:extLst>
      <p:ext uri="{BB962C8B-B14F-4D97-AF65-F5344CB8AC3E}">
        <p14:creationId xmlns:p14="http://schemas.microsoft.com/office/powerpoint/2010/main" val="3205268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What could you have done differently to make Miguel not feel so hopeless?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Some answers may include: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Have a conversation to explore and understand what the anxiety feels like for Miguel, what might be causing the anxiety and what was happening in Miguel’s life three years ago when it started. Not to consider Miguel as a vulnerable person needing protection, as this can lead to the realization of a self-fulfilling prophecy, but as someone capable of achieving his goals in life. </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Think about ways that Miguel could be supported to discover and use tools to manage his anxiety.</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Find out how Miguel manages his anxiety in other situations.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Instill hope for a positive outcome to the situation.</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Work with Miguel to identify his strengths and how to use them to overcome the anxiety he experiences.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Connect Miguel to supports to help maintain the job he values.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Connect Miguel to other people in peer roles who have been through similar experiences.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30</a:t>
            </a:fld>
            <a:endParaRPr lang="en-CH"/>
          </a:p>
        </p:txBody>
      </p:sp>
    </p:spTree>
    <p:extLst>
      <p:ext uri="{BB962C8B-B14F-4D97-AF65-F5344CB8AC3E}">
        <p14:creationId xmlns:p14="http://schemas.microsoft.com/office/powerpoint/2010/main" val="3224125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Exercise 1.3: What facilitates or hinders recovery? (50 min.)</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The purpose of this exercise is to get participants to explore the concept of recovery, drawing from their own personal experiences. Invite participants to think about a time when they recovered from something in their own lives.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the group:</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Think of a time in your life when you have recovered from something (not necessarily related to mental health), such as major health problems, a loss or bereavement (if you feel comfortable discussing your feelings around this event with the group).</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emotional challenges did you have?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did you deal with these (either positively or negatively)?</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helped your recovery?</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was not helpful for your recovery?</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31</a:t>
            </a:fld>
            <a:endParaRPr lang="en-CH"/>
          </a:p>
        </p:txBody>
      </p:sp>
    </p:spTree>
    <p:extLst>
      <p:ext uri="{BB962C8B-B14F-4D97-AF65-F5344CB8AC3E}">
        <p14:creationId xmlns:p14="http://schemas.microsoft.com/office/powerpoint/2010/main" val="1030669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Divide the participants into groups of 5 and ask each group to discuss and write down in two separate lists what was helpful and what was not helpful.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Request the small groups to briefly present their lists in plenary (i.e. full group discussion).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libri" panose="020F0502020204030204" pitchFamily="34" charset="0"/>
              </a:rPr>
              <a:t>Participants may identify similar factors that at times hinder or support recovery (e.g. family can sometimes support recovery and sometimes hinder recovery). It may be worthwhile to have a discussion about the reasons why this happens.</a:t>
            </a:r>
          </a:p>
          <a:p>
            <a:pPr algn="just"/>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Then ask the group:</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Are there common themes and issues?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 you think the helpful things you identified are also relevant to you or to people you are working with or supporting?</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32</a:t>
            </a:fld>
            <a:endParaRPr lang="en-CH"/>
          </a:p>
        </p:txBody>
      </p:sp>
    </p:spTree>
    <p:extLst>
      <p:ext uri="{BB962C8B-B14F-4D97-AF65-F5344CB8AC3E}">
        <p14:creationId xmlns:p14="http://schemas.microsoft.com/office/powerpoint/2010/main" val="3636238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Recovery facilitators and </a:t>
            </a:r>
            <a:r>
              <a:rPr lang="en-US" b="1" i="1" dirty="0">
                <a:latin typeface="Calibri" panose="020F0502020204030204" pitchFamily="34" charset="0"/>
                <a:ea typeface="SimSun" panose="02010600030101010101" pitchFamily="2" charset="-122"/>
                <a:cs typeface="Cambria" panose="02040503050406030204" pitchFamily="18" charset="0"/>
              </a:rPr>
              <a:t>obstacles (20 min.)</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Research in several countries has identified some common themes regarding what promotes or prevents recovery. </a:t>
            </a:r>
          </a:p>
          <a:p>
            <a:pPr marL="171450" indent="-171450" algn="just">
              <a:buFont typeface="Arial" panose="020B0604020202020204" pitchFamily="34" charset="0"/>
              <a:buChar char="•"/>
            </a:pPr>
            <a:endParaRPr lang="en-GB"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following tables list in detail key factors that people have identified as either facilitating or hindering recovery.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33</a:t>
            </a:fld>
            <a:endParaRPr lang="en-CH"/>
          </a:p>
        </p:txBody>
      </p:sp>
    </p:spTree>
    <p:extLst>
      <p:ext uri="{BB962C8B-B14F-4D97-AF65-F5344CB8AC3E}">
        <p14:creationId xmlns:p14="http://schemas.microsoft.com/office/powerpoint/2010/main" val="2659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303213"/>
            <a:ext cx="6435725" cy="3621087"/>
          </a:xfrm>
        </p:spPr>
      </p:sp>
      <p:sp>
        <p:nvSpPr>
          <p:cNvPr id="3" name="Notes Placeholder 2"/>
          <p:cNvSpPr>
            <a:spLocks noGrp="1"/>
          </p:cNvSpPr>
          <p:nvPr>
            <p:ph type="body" idx="1"/>
          </p:nvPr>
        </p:nvSpPr>
        <p:spPr>
          <a:xfrm>
            <a:off x="680879" y="4575374"/>
            <a:ext cx="5447030" cy="4122935"/>
          </a:xfrm>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Recovery facilitators</a:t>
            </a:r>
            <a:r>
              <a:rPr lang="en-US" dirty="0">
                <a:latin typeface="Calibri" panose="020F0502020204030204" pitchFamily="34" charset="0"/>
                <a:ea typeface="MS Mincho" panose="02020609040205080304" pitchFamily="49" charset="-128"/>
                <a:cs typeface="Cambria" panose="02040503050406030204" pitchFamily="18" charset="0"/>
              </a:rPr>
              <a:t>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70"/>
              </a:rPr>
              <a:t>9</a:t>
            </a:r>
            <a:r>
              <a:rPr lang="en-US" i="1" dirty="0">
                <a:latin typeface="Calibri" panose="020F0502020204030204" pitchFamily="34" charset="0"/>
                <a:ea typeface="MS Mincho" panose="02020609040205080304" pitchFamily="49" charset="-128"/>
                <a:cs typeface="Cambria" panose="02040503050406030204" pitchFamily="18"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34</a:t>
            </a:fld>
            <a:endParaRPr lang="en-CH"/>
          </a:p>
        </p:txBody>
      </p:sp>
    </p:spTree>
    <p:extLst>
      <p:ext uri="{BB962C8B-B14F-4D97-AF65-F5344CB8AC3E}">
        <p14:creationId xmlns:p14="http://schemas.microsoft.com/office/powerpoint/2010/main" val="3275841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MS Mincho" panose="02020609040205080304" pitchFamily="49" charset="-128"/>
                <a:cs typeface="Calibri" panose="020F0502020204030204" pitchFamily="34" charset="0"/>
              </a:rPr>
              <a:t>Recovery obstacles </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Heartsounds Uganda and Bubatika Hospital, 2015 #338"/>
              </a:rPr>
              <a:t>22</a:t>
            </a:r>
            <a:r>
              <a:rPr lang="en-US" b="1" i="1" dirty="0">
                <a:latin typeface="Calibri" panose="020F0502020204030204" pitchFamily="34" charset="0"/>
                <a:ea typeface="MS Mincho" panose="02020609040205080304" pitchFamily="49" charset="-128"/>
                <a:cs typeface="Calibri" panose="020F0502020204030204" pitchFamily="34" charset="0"/>
              </a:rPr>
              <a:t>)</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35</a:t>
            </a:fld>
            <a:endParaRPr lang="en-CH"/>
          </a:p>
        </p:txBody>
      </p:sp>
      <p:pic>
        <p:nvPicPr>
          <p:cNvPr id="5" name="Picture 4">
            <a:extLst>
              <a:ext uri="{FF2B5EF4-FFF2-40B4-BE49-F238E27FC236}">
                <a16:creationId xmlns:a16="http://schemas.microsoft.com/office/drawing/2014/main" id="{CB315624-CDAF-4637-92A5-5B2DC471019E}"/>
              </a:ext>
            </a:extLst>
          </p:cNvPr>
          <p:cNvPicPr>
            <a:picLocks noChangeAspect="1"/>
          </p:cNvPicPr>
          <p:nvPr/>
        </p:nvPicPr>
        <p:blipFill>
          <a:blip r:embed="rId4"/>
          <a:stretch>
            <a:fillRect/>
          </a:stretch>
        </p:blipFill>
        <p:spPr>
          <a:xfrm>
            <a:off x="302613" y="5074623"/>
            <a:ext cx="6273396" cy="4636897"/>
          </a:xfrm>
          <a:prstGeom prst="rect">
            <a:avLst/>
          </a:prstGeom>
        </p:spPr>
      </p:pic>
    </p:spTree>
    <p:extLst>
      <p:ext uri="{BB962C8B-B14F-4D97-AF65-F5344CB8AC3E}">
        <p14:creationId xmlns:p14="http://schemas.microsoft.com/office/powerpoint/2010/main" val="135527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While it is important to promote positive supports that allow for recovery, it is equally important to make efforts to identify and eliminate any obstacles to recovery.</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These common themes and factors should not detract from the importance of the very rich and personal experiences that people have lived or from understanding the meaning and purpose that each individual may give to their journey.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In exploring these experiences, people may unexpectedly identify positive elements that have emerged from negative situations and that they have found helpful in their recovery journey.</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36</a:t>
            </a:fld>
            <a:endParaRPr lang="en-CH"/>
          </a:p>
        </p:txBody>
      </p:sp>
    </p:spTree>
    <p:extLst>
      <p:ext uri="{BB962C8B-B14F-4D97-AF65-F5344CB8AC3E}">
        <p14:creationId xmlns:p14="http://schemas.microsoft.com/office/powerpoint/2010/main" val="828195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and 45 minutes.</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37</a:t>
            </a:fld>
            <a:endParaRPr lang="en-CH"/>
          </a:p>
        </p:txBody>
      </p:sp>
    </p:spTree>
    <p:extLst>
      <p:ext uri="{BB962C8B-B14F-4D97-AF65-F5344CB8AC3E}">
        <p14:creationId xmlns:p14="http://schemas.microsoft.com/office/powerpoint/2010/main" val="583042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0"/>
              </a:spcAft>
            </a:pPr>
            <a:r>
              <a:rPr lang="en-US" b="1" i="1" dirty="0">
                <a:latin typeface="Calibri" panose="020F0502020204030204" pitchFamily="34" charset="0"/>
                <a:ea typeface="MS Mincho" panose="02020609040205080304" pitchFamily="49" charset="-128"/>
                <a:cs typeface="Cambria" panose="02040503050406030204" pitchFamily="18" charset="0"/>
              </a:rPr>
              <a:t>Presentation: Key defining features (90 min.)</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1000"/>
              </a:spcAft>
            </a:pPr>
            <a:r>
              <a:rPr lang="en-US" dirty="0">
                <a:solidFill>
                  <a:srgbClr val="4F81BD"/>
                </a:solidFill>
                <a:latin typeface="Calibri" panose="020F0502020204030204" pitchFamily="34" charset="0"/>
                <a:ea typeface="Calibri" panose="020F0502020204030204" pitchFamily="34" charset="0"/>
                <a:cs typeface="Cambria" panose="02040503050406030204" pitchFamily="18" charset="0"/>
              </a:rPr>
              <a:t>This presentation defines recovery-oriented services and outlines some key defining features, including self-determination, promotion of human rights, overcoming power imbalances and addressing trauma.</a:t>
            </a:r>
            <a:endParaRPr lang="en-US" dirty="0"/>
          </a:p>
          <a:p>
            <a:pPr algn="just">
              <a:spcAft>
                <a:spcPts val="1000"/>
              </a:spcAft>
            </a:pPr>
            <a:r>
              <a:rPr lang="en-US" b="1" u="sng" dirty="0">
                <a:latin typeface="Calibri" panose="020F0502020204030204" pitchFamily="34" charset="0"/>
                <a:ea typeface="MS Mincho" panose="02020609040205080304" pitchFamily="49" charset="-128"/>
                <a:cs typeface="Cambria" panose="02040503050406030204" pitchFamily="18" charset="0"/>
              </a:rPr>
              <a:t>Self-determination</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spcAft>
                <a:spcPts val="1000"/>
              </a:spcAft>
            </a:pPr>
            <a:r>
              <a:rPr lang="en-US" dirty="0">
                <a:latin typeface="Calibri" panose="020F0502020204030204" pitchFamily="34" charset="0"/>
                <a:ea typeface="MS Mincho" panose="02020609040205080304" pitchFamily="49" charset="-128"/>
                <a:cs typeface="Cambria" panose="02040503050406030204" pitchFamily="18" charset="0"/>
              </a:rPr>
              <a:t>Recovery-oriented services aim to support people in their unique recovery journey, build on their strengths and empower people to: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take control of their lives;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identify and work towards their goals and aspirations in order to lead fulfilling and meaningful lives;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make decisions about all areas of their lives including treatment, care and support;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choose they own way of understanding their distress.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38</a:t>
            </a:fld>
            <a:endParaRPr lang="en-CH"/>
          </a:p>
        </p:txBody>
      </p:sp>
    </p:spTree>
    <p:extLst>
      <p:ext uri="{BB962C8B-B14F-4D97-AF65-F5344CB8AC3E}">
        <p14:creationId xmlns:p14="http://schemas.microsoft.com/office/powerpoint/2010/main" val="530345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106488"/>
            <a:ext cx="5961062" cy="3354387"/>
          </a:xfrm>
        </p:spPr>
      </p:sp>
      <p:sp>
        <p:nvSpPr>
          <p:cNvPr id="3" name="Notes Placeholder 2"/>
          <p:cNvSpPr>
            <a:spLocks noGrp="1"/>
          </p:cNvSpPr>
          <p:nvPr>
            <p:ph type="body" idx="1"/>
          </p:nvPr>
        </p:nvSpPr>
        <p:spPr>
          <a:xfrm>
            <a:off x="465559" y="4622530"/>
            <a:ext cx="5662351" cy="5216436"/>
          </a:xfrm>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Promoting human rights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recovery approach is very much aligned with international human rights standards, including the rights of the Convention on the Rights of Persons with Disabilities (CRPD). For example recovery-oriented services promote human rights such as equality, non-discrimination, legal capacity, informed consent and community inclusion, which are enshrined in the CRPD. </a:t>
            </a:r>
          </a:p>
          <a:p>
            <a:pPr marL="342900" marR="0" lvl="0" indent="-342900">
              <a:spcBef>
                <a:spcPts val="0"/>
              </a:spcBef>
              <a:spcAft>
                <a:spcPts val="0"/>
              </a:spcAft>
              <a:buFont typeface="Symbol" panose="05050102010706020507" pitchFamily="18" charset="2"/>
              <a:buChar char=""/>
              <a:tabLst>
                <a:tab pos="228600" algn="l"/>
                <a:tab pos="457200" algn="l"/>
              </a:tabLst>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in control of one’s recovery and making choices and decisions for oneself, with the support of others if desired, whether about treatment or other aspects of life, is at the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centre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of the recovery approach. It is also an important element of the right to exercise legal capacity (article 12 of the CRPD).</a:t>
            </a:r>
          </a:p>
          <a:p>
            <a:pPr marL="342900" marR="0" lvl="0" indent="-342900">
              <a:spcBef>
                <a:spcPts val="0"/>
              </a:spcBef>
              <a:spcAft>
                <a:spcPts val="0"/>
              </a:spcAft>
              <a:buFont typeface="Symbol" panose="05050102010706020507" pitchFamily="18" charset="2"/>
              <a:buChar char=""/>
              <a:tabLst>
                <a:tab pos="228600" algn="l"/>
                <a:tab pos="457200" algn="l"/>
              </a:tabLst>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On the other hand, involuntary admission and treatment within mental health and social services is directly against the recovery approach and is not compliant with the CRPD because it prevents people from being in control of their lives and leads to harmful and damaging consequences.</a:t>
            </a:r>
          </a:p>
          <a:p>
            <a:pPr marL="342900" marR="0" lvl="0" indent="-342900">
              <a:spcBef>
                <a:spcPts val="0"/>
              </a:spcBef>
              <a:spcAft>
                <a:spcPts val="0"/>
              </a:spcAft>
              <a:buFont typeface="Symbol" panose="05050102010706020507" pitchFamily="18" charset="2"/>
              <a:buChar char=""/>
              <a:tabLst>
                <a:tab pos="228600" algn="l"/>
                <a:tab pos="457200" algn="l"/>
              </a:tabLst>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Contrary to the commonly held belief amongst mental health and other practitioners, involuntary admission does not reduce rates of readmission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Slade, 2014 #202">
                  <a:extLst>
                    <a:ext uri="{A12FA001-AC4F-418D-AE19-62706E023703}">
                      <ahyp:hlinkClr xmlns="" xmlns:ahyp="http://schemas.microsoft.com/office/drawing/2018/hyperlinkcolor" val="tx"/>
                    </a:ext>
                  </a:extLst>
                </a:hlinkClick>
              </a:rPr>
              <a:t>6</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800100" lvl="1" indent="-342900">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Instead, people fear further admissions or contact with mental health and social services.</a:t>
            </a:r>
          </a:p>
          <a:p>
            <a:pPr marL="342900" marR="0" lvl="0" indent="-342900">
              <a:spcBef>
                <a:spcPts val="0"/>
              </a:spcBef>
              <a:spcAft>
                <a:spcPts val="0"/>
              </a:spcAft>
              <a:buFont typeface="Symbol" panose="05050102010706020507" pitchFamily="18" charset="2"/>
              <a:buChar char=""/>
              <a:tabLst>
                <a:tab pos="228600" algn="l"/>
                <a:tab pos="457200" algn="l"/>
              </a:tabLst>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r>
              <a:rPr lang="en-US" dirty="0">
                <a:solidFill>
                  <a:schemeClr val="accent1"/>
                </a:solidFill>
                <a:latin typeface="Calibri" panose="020F0502020204030204" pitchFamily="34" charset="0"/>
                <a:ea typeface="MS Mincho" panose="02020609040205080304" pitchFamily="49" charset="-128"/>
                <a:cs typeface="Arial" panose="020B0604020202020204" pitchFamily="34" charset="0"/>
              </a:rPr>
              <a:t>The CRPD is explained in depth in the module </a:t>
            </a:r>
            <a:r>
              <a:rPr lang="en-US" i="1" dirty="0">
                <a:solidFill>
                  <a:schemeClr val="accent1"/>
                </a:solidFill>
                <a:latin typeface="Calibri" panose="020F0502020204030204" pitchFamily="34" charset="0"/>
                <a:ea typeface="MS Mincho" panose="02020609040205080304" pitchFamily="49" charset="-128"/>
                <a:cs typeface="Arial" panose="020B0604020202020204" pitchFamily="34" charset="0"/>
              </a:rPr>
              <a:t>Mental health, disability and human rights.</a:t>
            </a:r>
            <a:endParaRPr lang="en-CH" dirty="0">
              <a:solidFill>
                <a:schemeClr val="accent1"/>
              </a:solidFill>
            </a:endParaRPr>
          </a:p>
        </p:txBody>
      </p:sp>
      <p:sp>
        <p:nvSpPr>
          <p:cNvPr id="4" name="Slide Number Placeholder 3"/>
          <p:cNvSpPr>
            <a:spLocks noGrp="1"/>
          </p:cNvSpPr>
          <p:nvPr>
            <p:ph type="sldNum" sz="quarter" idx="5"/>
          </p:nvPr>
        </p:nvSpPr>
        <p:spPr/>
        <p:txBody>
          <a:bodyPr/>
          <a:lstStyle/>
          <a:p>
            <a:fld id="{C6E7D0B4-629D-4358-AF77-399C1BE3CD59}" type="slidenum">
              <a:rPr lang="en-CH" smtClean="0"/>
              <a:t>39</a:t>
            </a:fld>
            <a:endParaRPr lang="en-CH"/>
          </a:p>
        </p:txBody>
      </p:sp>
    </p:spTree>
    <p:extLst>
      <p:ext uri="{BB962C8B-B14F-4D97-AF65-F5344CB8AC3E}">
        <p14:creationId xmlns:p14="http://schemas.microsoft.com/office/powerpoint/2010/main" val="346085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6400" y="430213"/>
            <a:ext cx="4360863" cy="2454275"/>
          </a:xfrm>
        </p:spPr>
      </p:sp>
      <p:sp>
        <p:nvSpPr>
          <p:cNvPr id="3" name="Notes Placeholder 2"/>
          <p:cNvSpPr>
            <a:spLocks noGrp="1"/>
          </p:cNvSpPr>
          <p:nvPr>
            <p:ph type="body" idx="1"/>
          </p:nvPr>
        </p:nvSpPr>
        <p:spPr>
          <a:xfrm>
            <a:off x="459737" y="2972520"/>
            <a:ext cx="5906771" cy="6469633"/>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2838580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388938"/>
            <a:ext cx="5961062" cy="3354387"/>
          </a:xfrm>
        </p:spPr>
      </p:sp>
      <p:sp>
        <p:nvSpPr>
          <p:cNvPr id="3" name="Notes Placeholder 2"/>
          <p:cNvSpPr>
            <a:spLocks noGrp="1"/>
          </p:cNvSpPr>
          <p:nvPr>
            <p:ph type="body" idx="1"/>
          </p:nvPr>
        </p:nvSpPr>
        <p:spPr>
          <a:xfrm>
            <a:off x="598921" y="3942915"/>
            <a:ext cx="5447030" cy="3914239"/>
          </a:xfrm>
        </p:spPr>
        <p:txBody>
          <a:bodyPr/>
          <a:lstStyle/>
          <a:p>
            <a:pPr algn="just"/>
            <a:r>
              <a:rPr lang="en-US" b="1" u="sng" dirty="0">
                <a:latin typeface="Calibri" panose="020F0502020204030204" pitchFamily="34" charset="0"/>
                <a:ea typeface="Calibri" panose="020F0502020204030204" pitchFamily="34" charset="0"/>
                <a:cs typeface="Calibri" panose="020F0502020204030204" pitchFamily="34" charset="0"/>
              </a:rPr>
              <a:t>Addressing trauma</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Calibri" panose="020F0502020204030204" pitchFamily="34" charset="0"/>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Recovery-oriented services acknowledge that many people have gone through negative and traumatic experiences during their lives and support them to heal from these traumas. </a:t>
            </a:r>
          </a:p>
          <a:p>
            <a:pPr marL="342900" marR="0" lvl="0" indent="-342900">
              <a:spcBef>
                <a:spcPts val="0"/>
              </a:spcBef>
              <a:spcAft>
                <a:spcPts val="0"/>
              </a:spcAft>
              <a:buFont typeface="Symbol" panose="05050102010706020507" pitchFamily="18" charset="2"/>
              <a:buChar char=""/>
              <a:tabLst>
                <a:tab pos="228600" algn="l"/>
                <a:tab pos="457200" algn="l"/>
              </a:tabLst>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Trauma may be caused by violence, abuse or coercion (e.g. forced admission and treatment) within mental health and social services. It may also result from other forms of violence and abuse that people may have experienced, such as during their childhood, with clear negative impacts on physical and mental health. </a:t>
            </a:r>
          </a:p>
          <a:p>
            <a:pPr marL="342900" marR="0" lvl="0" indent="-342900">
              <a:spcBef>
                <a:spcPts val="0"/>
              </a:spcBef>
              <a:spcAft>
                <a:spcPts val="0"/>
              </a:spcAft>
              <a:buFont typeface="Symbol" panose="05050102010706020507" pitchFamily="18" charset="2"/>
              <a:buChar char=""/>
              <a:tabLst>
                <a:tab pos="228600" algn="l"/>
                <a:tab pos="457200" algn="l"/>
              </a:tabLst>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recovery approach involves, for instance, asking the person “What happened to you?” instead of “What’s wrong with you?”</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40</a:t>
            </a:fld>
            <a:endParaRPr lang="en-CH"/>
          </a:p>
        </p:txBody>
      </p:sp>
    </p:spTree>
    <p:extLst>
      <p:ext uri="{BB962C8B-B14F-4D97-AF65-F5344CB8AC3E}">
        <p14:creationId xmlns:p14="http://schemas.microsoft.com/office/powerpoint/2010/main" val="1331917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Overcoming power imbalances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Another important aspect of recovery-oriented services is to create an environment to overcome power imbalances as far as is possible. </a:t>
            </a:r>
          </a:p>
          <a:p>
            <a:pPr marL="342900" marR="0" lvl="0" indent="-342900">
              <a:spcBef>
                <a:spcPts val="0"/>
              </a:spcBef>
              <a:spcAft>
                <a:spcPts val="0"/>
              </a:spcAft>
              <a:buFont typeface="Symbol" panose="05050102010706020507" pitchFamily="18" charset="2"/>
              <a:buChar char=""/>
              <a:tabLst>
                <a:tab pos="228600" algn="l"/>
                <a:tab pos="457200" algn="l"/>
              </a:tabLst>
            </a:pP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services, mental health and other practitioners have more power than the people using the service. </a:t>
            </a:r>
          </a:p>
          <a:p>
            <a:pPr marL="342900" marR="0" lvl="0" indent="-342900">
              <a:spcBef>
                <a:spcPts val="0"/>
              </a:spcBef>
              <a:spcAft>
                <a:spcPts val="0"/>
              </a:spcAft>
              <a:buFont typeface="Symbol" panose="05050102010706020507" pitchFamily="18" charset="2"/>
              <a:buChar char=""/>
              <a:tabLst>
                <a:tab pos="228600" algn="l"/>
                <a:tab pos="457200" algn="l"/>
              </a:tabLst>
            </a:pP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the mere threat or possibility of being involuntarily detained and treated can often exacerbate the power imbalance. </a:t>
            </a:r>
          </a:p>
          <a:p>
            <a:pPr marL="342900" marR="0" lvl="0" indent="-342900">
              <a:spcBef>
                <a:spcPts val="0"/>
              </a:spcBef>
              <a:spcAft>
                <a:spcPts val="0"/>
              </a:spcAft>
              <a:buFont typeface="Symbol" panose="05050102010706020507" pitchFamily="18" charset="2"/>
              <a:buChar char=""/>
              <a:tabLst>
                <a:tab pos="228600" algn="l"/>
                <a:tab pos="457200" algn="l"/>
              </a:tabLst>
            </a:pP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feel that they need to adhere to what practitioners prescribe in order to avoid being deprived of their liberty </a:t>
            </a:r>
            <a:r>
              <a:rPr lang="en-US" dirty="0">
                <a:solidFill>
                  <a:srgbClr val="0070C0"/>
                </a:solidFill>
                <a:latin typeface="Calibri" panose="020F0502020204030204" pitchFamily="34" charset="0"/>
                <a:ea typeface="SimSun" panose="02010600030101010101" pitchFamily="2" charset="-122"/>
                <a:cs typeface="Arial" panose="020B0604020202020204" pitchFamily="34" charset="0"/>
              </a:rPr>
              <a:t>(for additional information refer to the module on </a:t>
            </a:r>
            <a:r>
              <a:rPr lang="en-US" i="1" dirty="0">
                <a:solidFill>
                  <a:srgbClr val="0070C0"/>
                </a:solidFill>
                <a:latin typeface="Calibri" panose="020F0502020204030204" pitchFamily="34" charset="0"/>
                <a:ea typeface="SimSun" panose="02010600030101010101" pitchFamily="2" charset="-122"/>
                <a:cs typeface="Arial" panose="020B0604020202020204" pitchFamily="34" charset="0"/>
              </a:rPr>
              <a:t>Freedom from coercion, violence and abuse</a:t>
            </a:r>
            <a:r>
              <a:rPr lang="en-US" dirty="0">
                <a:solidFill>
                  <a:srgbClr val="0070C0"/>
                </a:solidFill>
                <a:latin typeface="Calibri" panose="020F0502020204030204" pitchFamily="34" charset="0"/>
                <a:ea typeface="SimSun" panose="02010600030101010101" pitchFamily="2" charset="-122"/>
                <a:cs typeface="Arial" panose="020B0604020202020204" pitchFamily="34" charset="0"/>
              </a:rPr>
              <a:t>).</a:t>
            </a:r>
            <a:endParaRPr lang="en-CH" dirty="0">
              <a:solidFill>
                <a:srgbClr val="0070C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41</a:t>
            </a:fld>
            <a:endParaRPr lang="en-CH"/>
          </a:p>
        </p:txBody>
      </p:sp>
    </p:spTree>
    <p:extLst>
      <p:ext uri="{BB962C8B-B14F-4D97-AF65-F5344CB8AC3E}">
        <p14:creationId xmlns:p14="http://schemas.microsoft.com/office/powerpoint/2010/main" val="1415117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43013"/>
            <a:ext cx="5387975" cy="3032125"/>
          </a:xfrm>
        </p:spPr>
      </p:sp>
      <p:sp>
        <p:nvSpPr>
          <p:cNvPr id="3" name="Notes Placeholder 2"/>
          <p:cNvSpPr>
            <a:spLocks noGrp="1"/>
          </p:cNvSpPr>
          <p:nvPr>
            <p:ph type="body" idx="1"/>
          </p:nvPr>
        </p:nvSpPr>
        <p:spPr>
          <a:xfrm>
            <a:off x="680879" y="4535547"/>
            <a:ext cx="5447030" cy="4249745"/>
          </a:xfrm>
        </p:spPr>
        <p:txBody>
          <a:bodyPr/>
          <a:lstStyle/>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What do recovery-oriented services look like in practice?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Many services around the world are based on a clinical understanding of recovery and believe that recovery is not possible for a large number of people using the services.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In this context, </a:t>
            </a:r>
            <a:r>
              <a:rPr lang="en-US" dirty="0">
                <a:latin typeface="Calibri" panose="020F0502020204030204" pitchFamily="34" charset="0"/>
                <a:ea typeface="SimSun" panose="02010600030101010101" pitchFamily="2" charset="-122"/>
                <a:cs typeface="Cambria" panose="02040503050406030204" pitchFamily="18" charset="0"/>
              </a:rPr>
              <a:t>treatment, care and support have largely been limited to the use of medication, and occasionally psychotherapy, with a focus on removing or reducing symptoms.</a:t>
            </a:r>
            <a:endParaRPr lang="en-CH" dirty="0">
              <a:latin typeface="Calibri" panose="020F0502020204030204" pitchFamily="34" charset="0"/>
              <a:ea typeface="MS Mincho" panose="02020609040205080304" pitchFamily="49" charset="-128"/>
              <a:cs typeface="Cambria" panose="02040503050406030204" pitchFamily="18" charset="0"/>
            </a:endParaRPr>
          </a:p>
          <a:p>
            <a:pPr marL="0" indent="0" algn="just">
              <a:spcAft>
                <a:spcPts val="600"/>
              </a:spcAft>
              <a:buFont typeface="Arial" panose="020B0604020202020204" pitchFamily="34" charset="0"/>
              <a:buNone/>
            </a:pPr>
            <a:endParaRPr lang="en-US" dirty="0">
              <a:latin typeface="Calibri" panose="020F0502020204030204" pitchFamily="34" charset="0"/>
              <a:ea typeface="SimSun" panose="02010600030101010101" pitchFamily="2" charset="-122"/>
              <a:cs typeface="Cambria" panose="02040503050406030204" pitchFamily="18" charset="0"/>
            </a:endParaRPr>
          </a:p>
          <a:p>
            <a:pPr marL="0" indent="0" algn="just">
              <a:spcAft>
                <a:spcPts val="600"/>
              </a:spcAft>
              <a:buFont typeface="Arial" panose="020B0604020202020204" pitchFamily="34" charset="0"/>
              <a:buNone/>
            </a:pPr>
            <a:r>
              <a:rPr lang="en-US" b="1" dirty="0">
                <a:latin typeface="Calibri" panose="020F0502020204030204" pitchFamily="34" charset="0"/>
                <a:ea typeface="SimSun" panose="02010600030101010101" pitchFamily="2" charset="-122"/>
                <a:cs typeface="Cambria" panose="02040503050406030204" pitchFamily="18" charset="0"/>
              </a:rPr>
              <a:t>However</a:t>
            </a:r>
            <a:r>
              <a:rPr lang="en-US" dirty="0">
                <a:latin typeface="Calibri" panose="020F0502020204030204" pitchFamily="34" charset="0"/>
                <a:ea typeface="SimSun" panose="02010600030101010101" pitchFamily="2" charset="-122"/>
                <a:cs typeface="Cambria" panose="02040503050406030204" pitchFamily="18" charset="0"/>
              </a:rPr>
              <a:t>…..</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Recovery is not just about symptoms but is also about a person’s life and identity. This therefore requires an understanding of what “getting better” means for each person and working with them to achieve this. </a:t>
            </a:r>
            <a:endParaRPr lang="en-CH" dirty="0">
              <a:latin typeface="Calibri" panose="020F0502020204030204" pitchFamily="34" charset="0"/>
              <a:ea typeface="MS Mincho" panose="02020609040205080304" pitchFamily="49" charset="-128"/>
              <a:cs typeface="Cambria" panose="02040503050406030204" pitchFamily="18" charset="0"/>
            </a:endParaRPr>
          </a:p>
        </p:txBody>
      </p:sp>
      <p:sp>
        <p:nvSpPr>
          <p:cNvPr id="4" name="Slide Number Placeholder 3"/>
          <p:cNvSpPr>
            <a:spLocks noGrp="1"/>
          </p:cNvSpPr>
          <p:nvPr>
            <p:ph type="sldNum" sz="quarter" idx="5"/>
          </p:nvPr>
        </p:nvSpPr>
        <p:spPr/>
        <p:txBody>
          <a:bodyPr/>
          <a:lstStyle/>
          <a:p>
            <a:fld id="{C6E7D0B4-629D-4358-AF77-399C1BE3CD59}" type="slidenum">
              <a:rPr lang="en-CH" smtClean="0"/>
              <a:t>42</a:t>
            </a:fld>
            <a:endParaRPr lang="en-CH"/>
          </a:p>
        </p:txBody>
      </p:sp>
    </p:spTree>
    <p:extLst>
      <p:ext uri="{BB962C8B-B14F-4D97-AF65-F5344CB8AC3E}">
        <p14:creationId xmlns:p14="http://schemas.microsoft.com/office/powerpoint/2010/main" val="3122963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43013"/>
            <a:ext cx="5387975" cy="3032125"/>
          </a:xfrm>
        </p:spPr>
      </p:sp>
      <p:sp>
        <p:nvSpPr>
          <p:cNvPr id="3" name="Notes Placeholder 2"/>
          <p:cNvSpPr>
            <a:spLocks noGrp="1"/>
          </p:cNvSpPr>
          <p:nvPr>
            <p:ph type="body" idx="1"/>
          </p:nvPr>
        </p:nvSpPr>
        <p:spPr>
          <a:xfrm>
            <a:off x="680879" y="4535547"/>
            <a:ext cx="5447030" cy="4249745"/>
          </a:xfrm>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Recovery-oriented services are not just services where staff have been trained in a recovery approach.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The approach involves ensuring that the entire organization of the service is aimed at promoting and facilitating a recovery approach.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Recovery is not just a matter of the personal attitudes of service staff. Rather, it needs to be embraced by policies, </a:t>
            </a:r>
            <a:r>
              <a:rPr lang="en-US" dirty="0" err="1">
                <a:latin typeface="Calibri" panose="020F0502020204030204" pitchFamily="34" charset="0"/>
                <a:ea typeface="SimSun" panose="02010600030101010101" pitchFamily="2" charset="-122"/>
                <a:cs typeface="Cambria" panose="02040503050406030204" pitchFamily="18" charset="0"/>
              </a:rPr>
              <a:t>programmes</a:t>
            </a:r>
            <a:r>
              <a:rPr lang="en-US" dirty="0">
                <a:latin typeface="Calibri" panose="020F0502020204030204" pitchFamily="34" charset="0"/>
                <a:ea typeface="SimSun" panose="02010600030101010101" pitchFamily="2" charset="-122"/>
                <a:cs typeface="Cambria" panose="02040503050406030204" pitchFamily="18" charset="0"/>
              </a:rPr>
              <a:t> and the service organization.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For example, one effective intervention can be to recruit peer supporters in the service as an effective step to promote a recovery approach and contribute to change in the service culture</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People should have the choice between different types of services or other formal or informal forms of support in order to explore and find out what kind of service or support best meets their needs.</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43</a:t>
            </a:fld>
            <a:endParaRPr lang="en-CH"/>
          </a:p>
        </p:txBody>
      </p:sp>
    </p:spTree>
    <p:extLst>
      <p:ext uri="{BB962C8B-B14F-4D97-AF65-F5344CB8AC3E}">
        <p14:creationId xmlns:p14="http://schemas.microsoft.com/office/powerpoint/2010/main" val="1918907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3914239"/>
          </a:xfrm>
        </p:spPr>
        <p:txBody>
          <a:bodyPr/>
          <a:lstStyle/>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At this point in the presentation show participants the video: Rory Doody on his experience of services within the mental health system (35:36 min.).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000000"/>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000000"/>
                </a:solidFill>
                <a:latin typeface="Calibri" panose="020F0502020204030204" pitchFamily="34" charset="0"/>
                <a:ea typeface="MS Gothic" panose="020B0609070205080204" pitchFamily="49" charset="-128"/>
                <a:cs typeface="Cambria" panose="02040503050406030204" pitchFamily="18" charset="0"/>
              </a:rPr>
              <a:t>Rory Doody is Area Lead for Mental Health Engagement,</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r>
              <a:rPr lang="en-GB" dirty="0">
                <a:solidFill>
                  <a:srgbClr val="000000"/>
                </a:solidFill>
                <a:latin typeface="Calibri" panose="020F0502020204030204" pitchFamily="34" charset="0"/>
                <a:ea typeface="MS Gothic" panose="020B0609070205080204" pitchFamily="49" charset="-128"/>
                <a:cs typeface="Cambria" panose="02040503050406030204" pitchFamily="18" charset="0"/>
              </a:rPr>
              <a:t>Cork Kerry Community Healthcare, who also has lived experience of traditional mental health services</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In this video he describes his journey towards recovery (</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hlinkClick r:id="rId3" action="ppaction://hlinkfile" tooltip="Amnesty International Ireland, 2013 #127">
                  <a:extLst>
                    <a:ext uri="{A12FA001-AC4F-418D-AE19-62706E023703}">
                      <ahyp:hlinkClr xmlns="" xmlns:ahyp="http://schemas.microsoft.com/office/drawing/2018/hyperlinkcolor" val="tx"/>
                    </a:ext>
                  </a:extLst>
                </a:hlinkClick>
              </a:rPr>
              <a:t>23</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u="sng" dirty="0">
                <a:solidFill>
                  <a:srgbClr val="4F81BD"/>
                </a:solidFill>
                <a:latin typeface="Calibri" panose="020F0502020204030204" pitchFamily="34" charset="0"/>
                <a:ea typeface="MS Gothic" panose="020B0609070205080204" pitchFamily="49" charset="-128"/>
                <a:cs typeface="Cambria" panose="02040503050406030204" pitchFamily="18" charset="0"/>
              </a:rPr>
              <a:t>https://</a:t>
            </a:r>
            <a:r>
              <a:rPr lang="en-GB" u="sng" dirty="0" err="1">
                <a:solidFill>
                  <a:srgbClr val="4F81BD"/>
                </a:solidFill>
                <a:latin typeface="Calibri" panose="020F0502020204030204" pitchFamily="34" charset="0"/>
                <a:ea typeface="MS Gothic" panose="020B0609070205080204" pitchFamily="49" charset="-128"/>
                <a:cs typeface="Cambria" panose="02040503050406030204" pitchFamily="18" charset="0"/>
              </a:rPr>
              <a:t>youtu.be</a:t>
            </a:r>
            <a:r>
              <a:rPr lang="en-GB" u="sng" dirty="0">
                <a:solidFill>
                  <a:srgbClr val="4F81BD"/>
                </a:solidFill>
                <a:latin typeface="Calibri" panose="020F0502020204030204" pitchFamily="34" charset="0"/>
                <a:ea typeface="MS Gothic" panose="020B0609070205080204" pitchFamily="49" charset="-128"/>
                <a:cs typeface="Cambria" panose="02040503050406030204" pitchFamily="18" charset="0"/>
              </a:rPr>
              <a:t>/63vK2F1ok7k </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accessed 9 April 2019.</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US" dirty="0"/>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This is an opportunity for participants to hear, understand and discuss how aspects of a traditional medical approach to mental health can disempower and negatively impact people’s lives, despite good intentions of practitioners working within this framework. It also highlights the key elements that led to Rory Doody’s recovery.</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44</a:t>
            </a:fld>
            <a:endParaRPr lang="en-CH"/>
          </a:p>
        </p:txBody>
      </p:sp>
    </p:spTree>
    <p:extLst>
      <p:ext uri="{BB962C8B-B14F-4D97-AF65-F5344CB8AC3E}">
        <p14:creationId xmlns:p14="http://schemas.microsoft.com/office/powerpoint/2010/main" val="1312263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After watching the video, ask participants:</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Why do you think the traditional medical model let Rory Doody down?</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was it about the recovery approach that worked for him?</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 you identify with any aspect of this story (as a person using services, a practitioner or a peer supporter)?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If yes, why?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type of services have you experienced in your life (in terms of either using services or providing services)?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sort of approach were the services promoting – a medical approach, recovery approach, or a mix?</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45</a:t>
            </a:fld>
            <a:endParaRPr lang="en-CH"/>
          </a:p>
        </p:txBody>
      </p:sp>
    </p:spTree>
    <p:extLst>
      <p:ext uri="{BB962C8B-B14F-4D97-AF65-F5344CB8AC3E}">
        <p14:creationId xmlns:p14="http://schemas.microsoft.com/office/powerpoint/2010/main" val="1947206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Recovery-oriented services start with the question:</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ctr"/>
            <a:r>
              <a:rPr lang="en-US" b="1" dirty="0">
                <a:latin typeface="Calibri" panose="020F0502020204030204" pitchFamily="34" charset="0"/>
                <a:ea typeface="MS Mincho" panose="02020609040205080304" pitchFamily="49" charset="-128"/>
                <a:cs typeface="Cambria" panose="02040503050406030204" pitchFamily="18" charset="0"/>
              </a:rPr>
              <a:t>“What can we work on together to make your life better?”</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46</a:t>
            </a:fld>
            <a:endParaRPr lang="en-CH"/>
          </a:p>
        </p:txBody>
      </p:sp>
    </p:spTree>
    <p:extLst>
      <p:ext uri="{BB962C8B-B14F-4D97-AF65-F5344CB8AC3E}">
        <p14:creationId xmlns:p14="http://schemas.microsoft.com/office/powerpoint/2010/main" val="2521338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In other words, the recovery approach deals with all aspects of the person’s life and asks whether people are living the life that they want to be living. </a:t>
            </a:r>
          </a:p>
          <a:p>
            <a:pPr marL="628650" lvl="1"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This is a </a:t>
            </a:r>
            <a:r>
              <a:rPr lang="en-US" dirty="0">
                <a:latin typeface="Calibri" panose="020F0502020204030204" pitchFamily="34" charset="0"/>
                <a:ea typeface="SimSun" panose="02010600030101010101" pitchFamily="2" charset="-122"/>
                <a:cs typeface="Cambria" panose="02040503050406030204" pitchFamily="18" charset="0"/>
              </a:rPr>
              <a:t>highly personal experience and therefore requires highly</a:t>
            </a:r>
            <a:r>
              <a:rPr lang="en-US" dirty="0">
                <a:latin typeface="Calibri" panose="020F0502020204030204" pitchFamily="34" charset="0"/>
                <a:ea typeface="MS Mincho" panose="02020609040205080304" pitchFamily="49" charset="-128"/>
                <a:cs typeface="Cambria" panose="02040503050406030204" pitchFamily="18" charset="0"/>
              </a:rPr>
              <a:t> personalized support which draws upon the values and preferences of the individual concerned.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People using services may not immediately know the answer to this question. </a:t>
            </a:r>
          </a:p>
          <a:p>
            <a:pPr marL="628650" lvl="1"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may require time and engagement from others to work out what they like, what makes them feel better, what makes them smile, what makes them sad, what hurts them and so on. </a:t>
            </a:r>
          </a:p>
          <a:p>
            <a:pPr marL="628650" lvl="1"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takes time and dialogue and often requires creative ways to support people in finding for themselves some of the answers to this question.</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47</a:t>
            </a:fld>
            <a:endParaRPr lang="en-CH"/>
          </a:p>
        </p:txBody>
      </p:sp>
    </p:spTree>
    <p:extLst>
      <p:ext uri="{BB962C8B-B14F-4D97-AF65-F5344CB8AC3E}">
        <p14:creationId xmlns:p14="http://schemas.microsoft.com/office/powerpoint/2010/main" val="3096904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There are many different ways in which practitioners, peer supporters, care partners or others can help people during their recovery journey to identify what recovery means to </a:t>
            </a:r>
            <a:r>
              <a:rPr lang="en-US" dirty="0">
                <a:latin typeface="Calibri" panose="020F0502020204030204" pitchFamily="34" charset="0"/>
                <a:ea typeface="SimSun" panose="02010600030101010101" pitchFamily="2" charset="-122"/>
                <a:cs typeface="Cambria" panose="02040503050406030204" pitchFamily="18" charset="0"/>
              </a:rPr>
              <a:t>them</a:t>
            </a:r>
            <a:r>
              <a:rPr lang="en-US" dirty="0">
                <a:latin typeface="Calibri" panose="020F0502020204030204" pitchFamily="34" charset="0"/>
                <a:ea typeface="MS Mincho" panose="02020609040205080304" pitchFamily="49" charset="-128"/>
                <a:cs typeface="Cambria" panose="02040503050406030204" pitchFamily="18" charset="0"/>
              </a:rPr>
              <a:t> and work towards these goals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Yale University Program for Recovery and Community Health, 2008 #341">
                  <a:extLst>
                    <a:ext uri="{A12FA001-AC4F-418D-AE19-62706E023703}">
                      <ahyp:hlinkClr xmlns="" xmlns:ahyp="http://schemas.microsoft.com/office/drawing/2018/hyperlinkcolor" val="tx"/>
                    </a:ext>
                  </a:extLst>
                </a:hlinkClick>
              </a:rPr>
              <a:t>24</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rPr>
              <a:t>. This could include discussion about broad areas of a person’s life, for instance:</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Identifying what in the person’s life or environment may make their circumstances difficult.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Reconnecting with family and friends or developing new meaningful relationships.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Finding a job/reconnecting with the job market.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Links to educational opportunities.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Participating more in community life.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48</a:t>
            </a:fld>
            <a:endParaRPr lang="en-CH"/>
          </a:p>
        </p:txBody>
      </p:sp>
    </p:spTree>
    <p:extLst>
      <p:ext uri="{BB962C8B-B14F-4D97-AF65-F5344CB8AC3E}">
        <p14:creationId xmlns:p14="http://schemas.microsoft.com/office/powerpoint/2010/main" val="2822506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What is crucial in all of this is that persons in a supportive role:</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Believe in the people they work alongside, in the decisions that they make and that they can gain control of their lives.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Learn as much as possible from people who have a psychosocial disability and/or who have used services, as they have considerable knowledge and expertise through their lived experience.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 order to do this, practitioners and other supporters need to recognize that people with lived experience are “experts” in relation to themselves and their recovery. It also requires them to reflect on the knowledge, skills and values which they themselves bring to the supporting role and what they may need to do differently. This will be discussed in more detail in the following topics.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Such reflection allows a person to “check in” on how their social position and experience have shaped their beliefs and assumptions (e.g. how they work, or their ideas of those they work with). This is essential in revealing and addressing possible power imbalances in order to better support others.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An essential point is that support outside mental health services from caring, loving and supportive friends and family and/or partner is also key to people’s recovery.</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49</a:t>
            </a:fld>
            <a:endParaRPr lang="en-CH"/>
          </a:p>
        </p:txBody>
      </p:sp>
    </p:spTree>
    <p:extLst>
      <p:ext uri="{BB962C8B-B14F-4D97-AF65-F5344CB8AC3E}">
        <p14:creationId xmlns:p14="http://schemas.microsoft.com/office/powerpoint/2010/main" val="258968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69"/>
            <a:ext cx="5447030" cy="4814627"/>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1471499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73100"/>
            <a:ext cx="5462588" cy="3073400"/>
          </a:xfrm>
        </p:spPr>
      </p:sp>
      <p:sp>
        <p:nvSpPr>
          <p:cNvPr id="3" name="Notes Placeholder 2"/>
          <p:cNvSpPr>
            <a:spLocks noGrp="1"/>
          </p:cNvSpPr>
          <p:nvPr>
            <p:ph type="body" idx="1"/>
          </p:nvPr>
        </p:nvSpPr>
        <p:spPr>
          <a:xfrm>
            <a:off x="680879" y="4784070"/>
            <a:ext cx="5447030" cy="3914239"/>
          </a:xfrm>
        </p:spPr>
        <p:txBody>
          <a:bodyPr/>
          <a:lstStyle/>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50</a:t>
            </a:fld>
            <a:endParaRPr lang="en-CH"/>
          </a:p>
        </p:txBody>
      </p:sp>
    </p:spTree>
    <p:extLst>
      <p:ext uri="{BB962C8B-B14F-4D97-AF65-F5344CB8AC3E}">
        <p14:creationId xmlns:p14="http://schemas.microsoft.com/office/powerpoint/2010/main" val="8396383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641350"/>
            <a:ext cx="6426200" cy="3616325"/>
          </a:xfrm>
        </p:spPr>
      </p:sp>
      <p:sp>
        <p:nvSpPr>
          <p:cNvPr id="3" name="Notes Placeholder 2"/>
          <p:cNvSpPr>
            <a:spLocks noGrp="1"/>
          </p:cNvSpPr>
          <p:nvPr>
            <p:ph type="body" idx="1"/>
          </p:nvPr>
        </p:nvSpPr>
        <p:spPr>
          <a:xfrm>
            <a:off x="680879" y="5174379"/>
            <a:ext cx="5447030" cy="3971272"/>
          </a:xfrm>
        </p:spPr>
        <p:txBody>
          <a:bodyPr/>
          <a:lstStyle/>
          <a:p>
            <a:pPr algn="just">
              <a:spcAft>
                <a:spcPts val="400"/>
              </a:spcAft>
            </a:pPr>
            <a:r>
              <a:rPr lang="en-GB" b="1" i="1" dirty="0">
                <a:latin typeface="Calibri" panose="020F0502020204030204" pitchFamily="34" charset="0"/>
                <a:ea typeface="MS Mincho" panose="02020609040205080304" pitchFamily="49" charset="-128"/>
                <a:cs typeface="Cambria" panose="02040503050406030204" pitchFamily="18" charset="0"/>
              </a:rPr>
              <a:t>Exercise 2.1 – Recovery-oriented approach (30 min.) (</a:t>
            </a:r>
            <a:r>
              <a:rPr lang="en-GB"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55"/>
              </a:rPr>
              <a:t>27</a:t>
            </a:r>
            <a:r>
              <a:rPr lang="en-GB" b="1" i="1" dirty="0">
                <a:latin typeface="Calibri" panose="020F0502020204030204" pitchFamily="34" charset="0"/>
                <a:ea typeface="MS Mincho" panose="02020609040205080304" pitchFamily="49" charset="-128"/>
                <a:cs typeface="Cambria" panose="02040503050406030204" pitchFamily="18"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spcAft>
                <a:spcPts val="4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Distribute copies of Annex 1 to participants.</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4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Read and reflect on the following extract from </a:t>
            </a:r>
            <a:r>
              <a:rPr lang="en-GB" dirty="0" err="1">
                <a:solidFill>
                  <a:srgbClr val="4F81BD"/>
                </a:solidFill>
                <a:latin typeface="Calibri" panose="020F0502020204030204" pitchFamily="34" charset="0"/>
                <a:ea typeface="MS Gothic" panose="020B0609070205080204" pitchFamily="49" charset="-128"/>
                <a:cs typeface="Cambria" panose="02040503050406030204" pitchFamily="18" charset="0"/>
              </a:rPr>
              <a:t>Tig</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Davies’ recovery story </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hlinkClick r:id="rId4" action="ppaction://hlinkfile" tooltip=", 2011 #356">
                  <a:extLst>
                    <a:ext uri="{A12FA001-AC4F-418D-AE19-62706E023703}">
                      <ahyp:hlinkClr xmlns="" xmlns:ahyp="http://schemas.microsoft.com/office/drawing/2018/hyperlinkcolor" val="tx"/>
                    </a:ext>
                  </a:extLst>
                </a:hlinkClick>
              </a:rPr>
              <a:t>28</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p>
          <a:p>
            <a:pPr algn="just">
              <a:spcAft>
                <a:spcPts val="400"/>
              </a:spcAft>
            </a:pP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p:txBody>
      </p:sp>
      <p:sp>
        <p:nvSpPr>
          <p:cNvPr id="4" name="Slide Number Placeholder 3"/>
          <p:cNvSpPr>
            <a:spLocks noGrp="1"/>
          </p:cNvSpPr>
          <p:nvPr>
            <p:ph type="sldNum" sz="quarter" idx="5"/>
          </p:nvPr>
        </p:nvSpPr>
        <p:spPr/>
        <p:txBody>
          <a:bodyPr/>
          <a:lstStyle/>
          <a:p>
            <a:fld id="{C6E7D0B4-629D-4358-AF77-399C1BE3CD59}" type="slidenum">
              <a:rPr lang="en-CH" smtClean="0"/>
              <a:t>51</a:t>
            </a:fld>
            <a:endParaRPr lang="en-CH"/>
          </a:p>
        </p:txBody>
      </p:sp>
    </p:spTree>
    <p:extLst>
      <p:ext uri="{BB962C8B-B14F-4D97-AF65-F5344CB8AC3E}">
        <p14:creationId xmlns:p14="http://schemas.microsoft.com/office/powerpoint/2010/main" val="33095158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85800"/>
            <a:ext cx="5961062" cy="3354388"/>
          </a:xfrm>
        </p:spPr>
      </p:sp>
      <p:sp>
        <p:nvSpPr>
          <p:cNvPr id="3" name="Notes Placeholder 2"/>
          <p:cNvSpPr>
            <a:spLocks noGrp="1"/>
          </p:cNvSpPr>
          <p:nvPr>
            <p:ph type="body" idx="1"/>
          </p:nvPr>
        </p:nvSpPr>
        <p:spPr>
          <a:xfrm>
            <a:off x="680879" y="4325258"/>
            <a:ext cx="5447030" cy="3914239"/>
          </a:xfrm>
        </p:spPr>
        <p:txBody>
          <a:bodyPr/>
          <a:lstStyle/>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While experiencing the depths of what she describes as her “desperate state”, </a:t>
            </a:r>
            <a:r>
              <a:rPr lang="en-GB" dirty="0" err="1">
                <a:solidFill>
                  <a:srgbClr val="4F81BD"/>
                </a:solidFill>
                <a:latin typeface="Calibri" panose="020F0502020204030204" pitchFamily="34" charset="0"/>
                <a:ea typeface="MS Gothic" panose="020B0609070205080204" pitchFamily="49" charset="-128"/>
                <a:cs typeface="Cambria" panose="02040503050406030204" pitchFamily="18" charset="0"/>
              </a:rPr>
              <a:t>Tig</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identifies ways in which Dee and Dave helped her embark on her recovery journey.</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It is important to note that we are not suggesting that the work practitioners do is not centred on people. The difference with a person-centred approach is that the orientation and direction of the work is altered and shifted. From </a:t>
            </a:r>
            <a:r>
              <a:rPr lang="en-GB" dirty="0" err="1">
                <a:solidFill>
                  <a:srgbClr val="4F81BD"/>
                </a:solidFill>
                <a:latin typeface="Calibri" panose="020F0502020204030204" pitchFamily="34" charset="0"/>
                <a:ea typeface="MS Gothic" panose="020B0609070205080204" pitchFamily="49" charset="-128"/>
                <a:cs typeface="Cambria" panose="02040503050406030204" pitchFamily="18" charset="0"/>
              </a:rPr>
              <a:t>Tig’s</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story, it appears clear that both Dee and Dave were relating to her in a way that she saw as being different from her other experiences in mental health and social services, and which prompted a turning point that started her journey to recovery.</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rPr>
              <a:t>Ask participants the following question:</a:t>
            </a:r>
            <a:endParaRPr lang="en-CH" dirty="0">
              <a:solidFill>
                <a:srgbClr val="4F81BD"/>
              </a:solidFill>
              <a:latin typeface="Calibri" panose="020F0502020204030204" pitchFamily="34" charset="0"/>
              <a:ea typeface="MS Gothic" panose="020B0609070205080204" pitchFamily="49" charset="-128"/>
            </a:endParaRPr>
          </a:p>
          <a:p>
            <a:pPr algn="just"/>
            <a:r>
              <a:rPr lang="en-GB"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Looking back on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Tig’s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account, what was it about Dee and Dave’s approach that you would identify as recovery-oriented?</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There are other issues raised in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Tig’s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account that suggest that the support and treatment she received during her admission was not person-</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centred</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these?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could things have been approached differently?</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52</a:t>
            </a:fld>
            <a:endParaRPr lang="en-CH"/>
          </a:p>
        </p:txBody>
      </p:sp>
    </p:spTree>
    <p:extLst>
      <p:ext uri="{BB962C8B-B14F-4D97-AF65-F5344CB8AC3E}">
        <p14:creationId xmlns:p14="http://schemas.microsoft.com/office/powerpoint/2010/main" val="37617129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46050"/>
            <a:ext cx="5964238" cy="3355975"/>
          </a:xfrm>
        </p:spPr>
      </p:sp>
      <p:sp>
        <p:nvSpPr>
          <p:cNvPr id="3" name="Notes Placeholder 2"/>
          <p:cNvSpPr>
            <a:spLocks noGrp="1"/>
          </p:cNvSpPr>
          <p:nvPr>
            <p:ph type="body" idx="1"/>
          </p:nvPr>
        </p:nvSpPr>
        <p:spPr>
          <a:xfrm>
            <a:off x="680879" y="3501761"/>
            <a:ext cx="5447030" cy="3914239"/>
          </a:xfrm>
        </p:spPr>
        <p:txBody>
          <a:bodyPr/>
          <a:lstStyle/>
          <a:p>
            <a:r>
              <a:rPr lang="en-US" b="1" dirty="0"/>
              <a:t>Presentation: Key recovery-oriented practices.</a:t>
            </a:r>
          </a:p>
          <a:p>
            <a:endParaRPr lang="en-US" b="1" dirty="0"/>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As we have already discussed, current services in countries around the world </a:t>
            </a:r>
            <a:r>
              <a:rPr lang="en-US" dirty="0">
                <a:latin typeface="Calibri" panose="020F0502020204030204" pitchFamily="34" charset="0"/>
                <a:ea typeface="SimSun" panose="02010600030101010101" pitchFamily="2" charset="-122"/>
                <a:cs typeface="Cambria" panose="02040503050406030204" pitchFamily="18" charset="0"/>
              </a:rPr>
              <a:t>commonly</a:t>
            </a:r>
            <a:r>
              <a:rPr lang="en-US" dirty="0">
                <a:latin typeface="Calibri" panose="020F0502020204030204" pitchFamily="34" charset="0"/>
                <a:ea typeface="MS Mincho" panose="02020609040205080304" pitchFamily="49" charset="-128"/>
                <a:cs typeface="Cambria" panose="02040503050406030204" pitchFamily="18" charset="0"/>
              </a:rPr>
              <a:t> focus on </a:t>
            </a:r>
            <a:r>
              <a:rPr lang="en-US" i="1" dirty="0">
                <a:latin typeface="Calibri" panose="020F0502020204030204" pitchFamily="34" charset="0"/>
                <a:ea typeface="MS Mincho" panose="02020609040205080304" pitchFamily="49" charset="-128"/>
                <a:cs typeface="Cambria" panose="02040503050406030204" pitchFamily="18" charset="0"/>
              </a:rPr>
              <a:t>deficits</a:t>
            </a:r>
            <a:r>
              <a:rPr lang="en-US" dirty="0">
                <a:latin typeface="Calibri" panose="020F0502020204030204" pitchFamily="34" charset="0"/>
                <a:ea typeface="MS Mincho" panose="02020609040205080304" pitchFamily="49" charset="-128"/>
                <a:cs typeface="Cambria" panose="02040503050406030204" pitchFamily="18" charset="0"/>
              </a:rPr>
              <a:t> (what the person is </a:t>
            </a:r>
            <a:r>
              <a:rPr lang="en-US" i="1" dirty="0">
                <a:latin typeface="Calibri" panose="020F0502020204030204" pitchFamily="34" charset="0"/>
                <a:ea typeface="MS Mincho" panose="02020609040205080304" pitchFamily="49" charset="-128"/>
                <a:cs typeface="Cambria" panose="02040503050406030204" pitchFamily="18" charset="0"/>
              </a:rPr>
              <a:t>unable </a:t>
            </a:r>
            <a:r>
              <a:rPr lang="en-US" dirty="0">
                <a:latin typeface="Calibri" panose="020F0502020204030204" pitchFamily="34" charset="0"/>
                <a:ea typeface="MS Mincho" panose="02020609040205080304" pitchFamily="49" charset="-128"/>
                <a:cs typeface="Cambria" panose="02040503050406030204" pitchFamily="18" charset="0"/>
              </a:rPr>
              <a:t>to do)</a:t>
            </a:r>
            <a:r>
              <a:rPr lang="en-US" dirty="0">
                <a:latin typeface="Calibri" panose="020F0502020204030204" pitchFamily="34" charset="0"/>
                <a:ea typeface="SimSun" panose="02010600030101010101" pitchFamily="2" charset="-122"/>
                <a:cs typeface="Cambria" panose="02040503050406030204" pitchFamily="18" charset="0"/>
              </a:rPr>
              <a:t>, </a:t>
            </a:r>
            <a:r>
              <a:rPr lang="en-US" dirty="0">
                <a:latin typeface="Calibri" panose="020F0502020204030204" pitchFamily="34" charset="0"/>
                <a:ea typeface="MS Mincho" panose="02020609040205080304" pitchFamily="49" charset="-128"/>
                <a:cs typeface="Cambria" panose="02040503050406030204" pitchFamily="18" charset="0"/>
              </a:rPr>
              <a:t>on maintaining people using services in a “stable” situation in relation to their mental health, </a:t>
            </a:r>
            <a:r>
              <a:rPr lang="en-US" dirty="0">
                <a:latin typeface="Calibri" panose="020F0502020204030204" pitchFamily="34" charset="0"/>
                <a:ea typeface="SimSun" panose="02010600030101010101" pitchFamily="2" charset="-122"/>
                <a:cs typeface="Cambria" panose="02040503050406030204" pitchFamily="18" charset="0"/>
              </a:rPr>
              <a:t>and</a:t>
            </a:r>
            <a:r>
              <a:rPr lang="en-US" dirty="0">
                <a:latin typeface="Calibri" panose="020F0502020204030204" pitchFamily="34" charset="0"/>
                <a:ea typeface="MS Mincho" panose="02020609040205080304" pitchFamily="49" charset="-128"/>
                <a:cs typeface="Cambria" panose="02040503050406030204" pitchFamily="18" charset="0"/>
              </a:rPr>
              <a:t> on preventing deterioration of symptoms or functioning levels.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This approach places too little emphasis on the person as a whole and on what they are experiencing and does not harness their strengths, hopes and aspirations.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This does not mean that services should </a:t>
            </a:r>
            <a:r>
              <a:rPr lang="en-US" i="1" u="sng" dirty="0">
                <a:latin typeface="Calibri" panose="020F0502020204030204" pitchFamily="34" charset="0"/>
                <a:ea typeface="MS Mincho" panose="02020609040205080304" pitchFamily="49" charset="-128"/>
                <a:cs typeface="Cambria" panose="02040503050406030204" pitchFamily="18" charset="0"/>
              </a:rPr>
              <a:t>not</a:t>
            </a:r>
            <a:r>
              <a:rPr lang="en-US" dirty="0">
                <a:latin typeface="Calibri" panose="020F0502020204030204" pitchFamily="34" charset="0"/>
                <a:ea typeface="MS Mincho" panose="02020609040205080304" pitchFamily="49" charset="-128"/>
                <a:cs typeface="Cambria" panose="02040503050406030204" pitchFamily="18" charset="0"/>
              </a:rPr>
              <a:t> assist people to solve problems…</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 but it does mean that focusing on peoples’ strengths, rather than deficits, is a more effective way to help people address the emotions and challenges that they may be experiencing in their life.</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b="1" dirty="0"/>
          </a:p>
        </p:txBody>
      </p:sp>
      <p:sp>
        <p:nvSpPr>
          <p:cNvPr id="4" name="Slide Number Placeholder 3"/>
          <p:cNvSpPr>
            <a:spLocks noGrp="1"/>
          </p:cNvSpPr>
          <p:nvPr>
            <p:ph type="sldNum" sz="quarter" idx="5"/>
          </p:nvPr>
        </p:nvSpPr>
        <p:spPr/>
        <p:txBody>
          <a:bodyPr/>
          <a:lstStyle/>
          <a:p>
            <a:fld id="{C6E7D0B4-629D-4358-AF77-399C1BE3CD59}" type="slidenum">
              <a:rPr lang="en-CH" smtClean="0"/>
              <a:t>53</a:t>
            </a:fld>
            <a:endParaRPr lang="en-CH"/>
          </a:p>
        </p:txBody>
      </p:sp>
    </p:spTree>
    <p:extLst>
      <p:ext uri="{BB962C8B-B14F-4D97-AF65-F5344CB8AC3E}">
        <p14:creationId xmlns:p14="http://schemas.microsoft.com/office/powerpoint/2010/main" val="33222612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69"/>
            <a:ext cx="5447030" cy="4814627"/>
          </a:xfrm>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In recovery-oriented services, mental health and other practitioners, family members and other care partners, peer workers and other supporters all have a part to play in a person’s recovery. This includes: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Focusing on strengths and assets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Inspiring hope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values and preferences of the person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Working alongside the person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Maintaining boundaries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aware of potential barriers that may hinder the person’s recovery journey, including power imbalances within services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Supporting the person in positive risk-taking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Connecting the person to the community, including peers and family members.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These types of practices also help to promote the societal change needed to end discrimination towards people with psychosocial disabilities.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The next topics will look at the key roles that practitioners, family members and other supporters can play in promoting recovery. Participants will then have a chance to discuss how this differs from the current practice in mental health and social services.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54</a:t>
            </a:fld>
            <a:endParaRPr lang="en-CH"/>
          </a:p>
        </p:txBody>
      </p:sp>
    </p:spTree>
    <p:extLst>
      <p:ext uri="{BB962C8B-B14F-4D97-AF65-F5344CB8AC3E}">
        <p14:creationId xmlns:p14="http://schemas.microsoft.com/office/powerpoint/2010/main" val="30182073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45 minutes.</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55</a:t>
            </a:fld>
            <a:endParaRPr lang="en-CH"/>
          </a:p>
        </p:txBody>
      </p:sp>
    </p:spTree>
    <p:extLst>
      <p:ext uri="{BB962C8B-B14F-4D97-AF65-F5344CB8AC3E}">
        <p14:creationId xmlns:p14="http://schemas.microsoft.com/office/powerpoint/2010/main" val="34657679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Presentation: Focusing on assets and strengths of the person is central to recovery-oriented care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335"/>
              </a:rPr>
              <a:t>2</a:t>
            </a:r>
            <a:r>
              <a:rPr lang="en-US" b="1" i="1" dirty="0">
                <a:latin typeface="Calibri" panose="020F0502020204030204" pitchFamily="34" charset="0"/>
                <a:ea typeface="MS Mincho" panose="02020609040205080304" pitchFamily="49" charset="-128"/>
                <a:cs typeface="Arial" panose="020B0604020202020204" pitchFamily="34" charset="0"/>
              </a:rPr>
              <a:t>),(</a:t>
            </a:r>
            <a:r>
              <a:rPr lang="en-US" b="1" i="1" dirty="0">
                <a:latin typeface="Calibri" panose="020F0502020204030204" pitchFamily="34" charset="0"/>
                <a:ea typeface="MS Mincho" panose="02020609040205080304" pitchFamily="49" charset="-128"/>
                <a:cs typeface="Arial" panose="020B0604020202020204" pitchFamily="34" charset="0"/>
                <a:hlinkClick r:id="rId4" action="ppaction://hlinkfile" tooltip=", 2009 #342"/>
              </a:rPr>
              <a:t>29</a:t>
            </a:r>
            <a:r>
              <a:rPr lang="en-US" b="1" i="1" dirty="0">
                <a:latin typeface="Calibri" panose="020F0502020204030204" pitchFamily="34" charset="0"/>
                <a:ea typeface="MS Mincho" panose="02020609040205080304" pitchFamily="49" charset="-128"/>
                <a:cs typeface="Arial" panose="020B0604020202020204" pitchFamily="34" charset="0"/>
              </a:rPr>
              <a:t>) (25 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Too frequently services focus on people’s problems and deficits.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An essential part of recovery is for people to identify and build on their assets and strengths. This can be facilitated in several ways: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Focusing on the strengths and assets (rather than deficits) of the person using services as well as those of the family, friends and care partners who support the person.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Working in a way that acknowledges the personal, social, cultural and spiritual values, strengths and wishes of the person. </a:t>
            </a:r>
            <a:r>
              <a:rPr lang="en-US" dirty="0">
                <a:solidFill>
                  <a:srgbClr val="000000"/>
                </a:solidFill>
                <a:latin typeface="MS Gothic" panose="020B0609070205080204" pitchFamily="49" charset="-128"/>
                <a:ea typeface="SimSun" panose="02010600030101010101" pitchFamily="2" charset="-122"/>
                <a:cs typeface="MS Gothic" panose="020B0609070205080204" pitchFamily="49" charset="-128"/>
              </a:rPr>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Establishing a partnership with the person as well as their support network (with the person’s consent) in order to better understand and support them identify and build on their assets and strengths.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56</a:t>
            </a:fld>
            <a:endParaRPr lang="en-CH"/>
          </a:p>
        </p:txBody>
      </p:sp>
    </p:spTree>
    <p:extLst>
      <p:ext uri="{BB962C8B-B14F-4D97-AF65-F5344CB8AC3E}">
        <p14:creationId xmlns:p14="http://schemas.microsoft.com/office/powerpoint/2010/main" val="33906675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deficit approach limits people’s opportunities whereas the asset/strengths-based approach widens them.</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Focusing on assets and strengths does not mean denying the pain and distress that a person may experience.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These feelings should be acknowledged and the person should be supported to explore them and find ways to overcome them, using their strengths and assets. </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57</a:t>
            </a:fld>
            <a:endParaRPr lang="en-CH"/>
          </a:p>
        </p:txBody>
      </p:sp>
    </p:spTree>
    <p:extLst>
      <p:ext uri="{BB962C8B-B14F-4D97-AF65-F5344CB8AC3E}">
        <p14:creationId xmlns:p14="http://schemas.microsoft.com/office/powerpoint/2010/main" val="2180217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58</a:t>
            </a:fld>
            <a:endParaRPr lang="en-CH"/>
          </a:p>
        </p:txBody>
      </p:sp>
    </p:spTree>
    <p:extLst>
      <p:ext uri="{BB962C8B-B14F-4D97-AF65-F5344CB8AC3E}">
        <p14:creationId xmlns:p14="http://schemas.microsoft.com/office/powerpoint/2010/main" val="40588048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At this point explain to participants:</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In the following scenario (Tom), we will see what the deficit-based approach means in practice and how it is possible to move towards a strengths-based approach.</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59</a:t>
            </a:fld>
            <a:endParaRPr lang="en-CH"/>
          </a:p>
        </p:txBody>
      </p:sp>
    </p:spTree>
    <p:extLst>
      <p:ext uri="{BB962C8B-B14F-4D97-AF65-F5344CB8AC3E}">
        <p14:creationId xmlns:p14="http://schemas.microsoft.com/office/powerpoint/2010/main" val="1335473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lnSpc>
                <a:spcPct val="115000"/>
              </a:lnSpc>
              <a:spcBef>
                <a:spcPts val="0"/>
              </a:spcBef>
              <a:spcAft>
                <a:spcPts val="0"/>
              </a:spcAft>
            </a:pPr>
            <a:r>
              <a:rPr lang="en-GB"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Learning objectives </a:t>
            </a:r>
            <a:endParaRPr lang="en-CH"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360045" marR="0" indent="-360045">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As a result of this training, participants will:</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gain an in-depth knowledge of the recovery approach to mental health care and its key principles and components;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 and discuss the role of people with psychosocial disabilities, mental health and other practitioners, family, care partners and other supporters in promoting recovery;</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develop recovery communication skills;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learn how to apply the principles of recovery-oriented care;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learn how to create a recovery plan.</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873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CH" dirty="0">
              <a:latin typeface="Calibri" panose="020F0502020204030204" pitchFamily="34" charset="0"/>
              <a:ea typeface="MS Mincho" panose="02020609040205080304" pitchFamily="49" charset="-128"/>
              <a:cs typeface="Cambria" panose="02040503050406030204" pitchFamily="18" charset="0"/>
            </a:endParaRPr>
          </a:p>
        </p:txBody>
      </p:sp>
      <p:sp>
        <p:nvSpPr>
          <p:cNvPr id="4" name="Slide Number Placeholder 3"/>
          <p:cNvSpPr>
            <a:spLocks noGrp="1"/>
          </p:cNvSpPr>
          <p:nvPr>
            <p:ph type="sldNum" sz="quarter" idx="5"/>
          </p:nvPr>
        </p:nvSpPr>
        <p:spPr/>
        <p:txBody>
          <a:bodyPr/>
          <a:lstStyle/>
          <a:p>
            <a:fld id="{C6E7D0B4-629D-4358-AF77-399C1BE3CD59}" type="slidenum">
              <a:rPr lang="en-CH" smtClean="0"/>
              <a:t>60</a:t>
            </a:fld>
            <a:endParaRPr lang="en-CH"/>
          </a:p>
        </p:txBody>
      </p:sp>
    </p:spTree>
    <p:extLst>
      <p:ext uri="{BB962C8B-B14F-4D97-AF65-F5344CB8AC3E}">
        <p14:creationId xmlns:p14="http://schemas.microsoft.com/office/powerpoint/2010/main" val="36453844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 y="684213"/>
            <a:ext cx="6954838" cy="3913187"/>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61</a:t>
            </a:fld>
            <a:endParaRPr lang="en-CH"/>
          </a:p>
        </p:txBody>
      </p:sp>
    </p:spTree>
    <p:extLst>
      <p:ext uri="{BB962C8B-B14F-4D97-AF65-F5344CB8AC3E}">
        <p14:creationId xmlns:p14="http://schemas.microsoft.com/office/powerpoint/2010/main" val="24651638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275" y="490538"/>
            <a:ext cx="5962650" cy="3354387"/>
          </a:xfrm>
        </p:spPr>
      </p:sp>
      <p:sp>
        <p:nvSpPr>
          <p:cNvPr id="3" name="Notes Placeholder 2"/>
          <p:cNvSpPr>
            <a:spLocks noGrp="1"/>
          </p:cNvSpPr>
          <p:nvPr>
            <p:ph type="body" idx="1"/>
          </p:nvPr>
        </p:nvSpPr>
        <p:spPr>
          <a:xfrm>
            <a:off x="553215" y="4138602"/>
            <a:ext cx="5447030" cy="3914239"/>
          </a:xfrm>
        </p:spPr>
        <p:txBody>
          <a:bodyPr/>
          <a:lstStyle/>
          <a:p>
            <a:pPr algn="just">
              <a:spcAft>
                <a:spcPts val="600"/>
              </a:spcAft>
            </a:pPr>
            <a:r>
              <a:rPr lang="en-US" b="1" i="1" dirty="0">
                <a:latin typeface="Calibri" panose="020F0502020204030204" pitchFamily="34" charset="0"/>
                <a:ea typeface="MS Mincho" panose="02020609040205080304" pitchFamily="49" charset="-128"/>
                <a:cs typeface="Cambria" panose="02040503050406030204" pitchFamily="18" charset="0"/>
              </a:rPr>
              <a:t>Exercise 3.1: Focusing on strengths and assets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35"/>
              </a:rPr>
              <a:t>2</a:t>
            </a:r>
            <a:r>
              <a:rPr lang="en-US" b="1" i="1" dirty="0">
                <a:latin typeface="Calibri" panose="020F0502020204030204" pitchFamily="34" charset="0"/>
                <a:ea typeface="MS Mincho" panose="02020609040205080304" pitchFamily="49" charset="-128"/>
                <a:cs typeface="Cambria" panose="02040503050406030204" pitchFamily="18" charset="0"/>
              </a:rPr>
              <a:t>) (20 min.)</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Now is the chance for the participants to apply the concepts they have learned about focusing on strengths and assets.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participants to consider the following descriptions of Sarah:</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latin typeface="Calibri" panose="020F0502020204030204" pitchFamily="34" charset="0"/>
                <a:ea typeface="MS Mincho" panose="02020609040205080304" pitchFamily="49" charset="-128"/>
                <a:cs typeface="Cambria" panose="02040503050406030204" pitchFamily="18" charset="0"/>
              </a:rPr>
              <a:t>Consider the following example:</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Sarah:</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Arial" panose="020B0604020202020204" pitchFamily="34" charset="0"/>
              <a:buChar char="•"/>
              <a:tabLst>
                <a:tab pos="775970" algn="l"/>
              </a:tabLst>
            </a:pPr>
            <a:r>
              <a:rPr lang="en-US" dirty="0">
                <a:latin typeface="Calibri" panose="020F0502020204030204" pitchFamily="34" charset="0"/>
                <a:ea typeface="MS Mincho" panose="02020609040205080304" pitchFamily="49" charset="-128"/>
                <a:cs typeface="Calibri" panose="020F0502020204030204" pitchFamily="34" charset="0"/>
              </a:rPr>
              <a:t>Sarah is an obese non-compliant schizophrenic who does nothing to help herself. </a:t>
            </a:r>
            <a:endParaRPr lang="en-GB"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775970" algn="l"/>
              </a:tabLst>
            </a:pPr>
            <a:r>
              <a:rPr lang="en-US" dirty="0">
                <a:latin typeface="Calibri" panose="020F0502020204030204" pitchFamily="34" charset="0"/>
                <a:ea typeface="MS Mincho" panose="02020609040205080304" pitchFamily="49" charset="-128"/>
                <a:cs typeface="Calibri" panose="020F0502020204030204" pitchFamily="34" charset="0"/>
              </a:rPr>
              <a:t>Sarah requires significant support with her lifestyle choices to attain optimum management of her diagnosis of schizophrenia and weight. </a:t>
            </a:r>
            <a:endParaRPr lang="en-GB"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775970" algn="l"/>
              </a:tabLst>
            </a:pPr>
            <a:r>
              <a:rPr lang="en-US" dirty="0">
                <a:latin typeface="Calibri" panose="020F0502020204030204" pitchFamily="34" charset="0"/>
                <a:ea typeface="MS Mincho" panose="02020609040205080304" pitchFamily="49" charset="-128"/>
                <a:cs typeface="Calibri" panose="020F0502020204030204" pitchFamily="34" charset="0"/>
              </a:rPr>
              <a:t>Sarah is the proud mother of a two-year-old daughter and has a supportive family. She aspires to go to college to study child care. She has experienced visual and auditory hallucinations since she was 20. </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62</a:t>
            </a:fld>
            <a:endParaRPr lang="en-CH"/>
          </a:p>
        </p:txBody>
      </p:sp>
    </p:spTree>
    <p:extLst>
      <p:ext uri="{BB962C8B-B14F-4D97-AF65-F5344CB8AC3E}">
        <p14:creationId xmlns:p14="http://schemas.microsoft.com/office/powerpoint/2010/main" val="29378853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participants to discuss the following questions:</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If you were Sarah, which of the descriptions would you prefer was used to describe you?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Why?</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Encourage participants to think of why some of the descriptions are not suitable.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Most will identify that the first description is very inappropriate and infringes on Sarah’s dignity.</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 second defines Sarah solely by her diagnosis of schizophrenia and weight, but we know nothing about her as a person. The use of the word “requires” in the description also indicates an automatic assumption Sarah will not manage without support.</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 third description frames Sarah as a person who has shown great strength and someone who has dreams and aspirations.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63</a:t>
            </a:fld>
            <a:endParaRPr lang="en-CH"/>
          </a:p>
        </p:txBody>
      </p:sp>
    </p:spTree>
    <p:extLst>
      <p:ext uri="{BB962C8B-B14F-4D97-AF65-F5344CB8AC3E}">
        <p14:creationId xmlns:p14="http://schemas.microsoft.com/office/powerpoint/2010/main" val="14031687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What impacts could these different descriptions have on Sarah?</a:t>
            </a:r>
            <a:endParaRPr lang="en-CH" b="1"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Description 1 may lead Sarah to feel insulted, hopeless and to be deprived of her identity. This may also leave her feeling silenced and feel like nothing is likely to help her.</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Description 2 could make Sarah feel like those that are providing her with care view her just as a condition and know nothing about her as a person or how she navigates day-to-day challenges. She may feel like she is being judged and may experience feelings of inferiority because of how she is described. She may also feel that her practitioners are distant and uncaring. Referring to Sarah’s “poor” lifestyle choices also places blame on her, ignoring why these choices have been made.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Description 3 could help Sarah feel much more positive about who she is as a person as it focuses on her strengths, reminding her of the great things she has achieved as well as her dreams and aspirations for the future.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64</a:t>
            </a:fld>
            <a:endParaRPr lang="en-CH"/>
          </a:p>
        </p:txBody>
      </p:sp>
    </p:spTree>
    <p:extLst>
      <p:ext uri="{BB962C8B-B14F-4D97-AF65-F5344CB8AC3E}">
        <p14:creationId xmlns:p14="http://schemas.microsoft.com/office/powerpoint/2010/main" val="22722299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65</a:t>
            </a:fld>
            <a:endParaRPr lang="en-CH"/>
          </a:p>
        </p:txBody>
      </p:sp>
    </p:spTree>
    <p:extLst>
      <p:ext uri="{BB962C8B-B14F-4D97-AF65-F5344CB8AC3E}">
        <p14:creationId xmlns:p14="http://schemas.microsoft.com/office/powerpoint/2010/main" val="42619745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Exercise 4.1: Promoting hope </a:t>
            </a:r>
            <a:r>
              <a:rPr lang="en-US"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70"/>
              </a:rPr>
              <a:t>9</a:t>
            </a:r>
            <a:r>
              <a:rPr lang="en-US"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hlinkClick r:id="rId4" action="ppaction://hlinkfile" tooltip="Slade, 2014 #202"/>
              </a:rPr>
              <a:t>6</a:t>
            </a:r>
            <a:r>
              <a:rPr lang="en-US"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hlinkClick r:id="rId5" action="ppaction://hlinkfile" tooltip="Repper, 2003 #343"/>
              </a:rPr>
              <a:t>30</a:t>
            </a:r>
            <a:r>
              <a:rPr lang="en-US" dirty="0">
                <a:latin typeface="Calibri" panose="020F0502020204030204" pitchFamily="34" charset="0"/>
                <a:ea typeface="MS Mincho" panose="02020609040205080304" pitchFamily="49" charset="-128"/>
                <a:cs typeface="Cambria" panose="02040503050406030204" pitchFamily="18" charset="0"/>
              </a:rPr>
              <a:t>)</a:t>
            </a:r>
            <a:r>
              <a:rPr lang="en-US" b="1" i="1" dirty="0">
                <a:latin typeface="Calibri" panose="020F0502020204030204" pitchFamily="34" charset="0"/>
                <a:ea typeface="MS Mincho" panose="02020609040205080304" pitchFamily="49" charset="-128"/>
                <a:cs typeface="Cambria" panose="02040503050406030204" pitchFamily="18" charset="0"/>
              </a:rPr>
              <a:t>? (40 min.)</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libri" panose="020F0502020204030204" pitchFamily="34" charset="0"/>
              </a:rPr>
              <a:t>The following discussion about promoting hope should take place in the plenary. Ask participants:</a:t>
            </a:r>
            <a:endPar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endParaRPr>
          </a:p>
          <a:p>
            <a:pPr algn="just"/>
            <a:endPar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endParaRPr>
          </a:p>
          <a:p>
            <a:pPr marL="171450" indent="-171450" algn="just">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What do you understand by the phrase “inspiring hope”?</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66</a:t>
            </a:fld>
            <a:endParaRPr lang="en-CH"/>
          </a:p>
        </p:txBody>
      </p:sp>
    </p:spTree>
    <p:extLst>
      <p:ext uri="{BB962C8B-B14F-4D97-AF65-F5344CB8AC3E}">
        <p14:creationId xmlns:p14="http://schemas.microsoft.com/office/powerpoint/2010/main" val="13967592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After this initial discussion in plenary, ask participants to divide into groups of five. Ask the groups to discuss the following question: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How can practitioners, peers, families and others inspire hope in people they are supporting in their recovery? </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67</a:t>
            </a:fld>
            <a:endParaRPr lang="en-CH"/>
          </a:p>
        </p:txBody>
      </p:sp>
    </p:spTree>
    <p:extLst>
      <p:ext uri="{BB962C8B-B14F-4D97-AF65-F5344CB8AC3E}">
        <p14:creationId xmlns:p14="http://schemas.microsoft.com/office/powerpoint/2010/main" val="12021851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222250"/>
            <a:ext cx="5964238" cy="3355975"/>
          </a:xfrm>
        </p:spPr>
      </p:sp>
      <p:sp>
        <p:nvSpPr>
          <p:cNvPr id="3" name="Notes Placeholder 2"/>
          <p:cNvSpPr>
            <a:spLocks noGrp="1"/>
          </p:cNvSpPr>
          <p:nvPr>
            <p:ph type="body" idx="1"/>
          </p:nvPr>
        </p:nvSpPr>
        <p:spPr>
          <a:xfrm>
            <a:off x="518540" y="3866446"/>
            <a:ext cx="5447030" cy="3914239"/>
          </a:xfrm>
        </p:spPr>
        <p:txBody>
          <a:bodyPr/>
          <a:lstStyle/>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participants to report back on their group discussion in the plenary. Then bring the following list to their attention:</a:t>
            </a:r>
          </a:p>
          <a:p>
            <a:pPr algn="just"/>
            <a:endParaRPr lang="en-GB" b="1" dirty="0">
              <a:latin typeface="Calibri" panose="020F0502020204030204" pitchFamily="34" charset="0"/>
              <a:ea typeface="MS Mincho" panose="02020609040205080304" pitchFamily="49" charset="-128"/>
              <a:cs typeface="Cambria" panose="02040503050406030204" pitchFamily="18" charset="0"/>
            </a:endParaRPr>
          </a:p>
          <a:p>
            <a:pPr algn="just"/>
            <a:r>
              <a:rPr lang="en-GB" b="1" dirty="0">
                <a:latin typeface="Calibri" panose="020F0502020204030204" pitchFamily="34" charset="0"/>
                <a:ea typeface="MS Mincho" panose="02020609040205080304" pitchFamily="49" charset="-128"/>
                <a:cs typeface="Cambria" panose="02040503050406030204" pitchFamily="18" charset="0"/>
              </a:rPr>
              <a:t>How can we inspire hope in people we work with and support?</a:t>
            </a:r>
            <a:endParaRPr lang="en-CH" dirty="0">
              <a:latin typeface="Calibri" panose="020F0502020204030204" pitchFamily="34" charset="0"/>
              <a:ea typeface="MS Mincho" panose="02020609040205080304" pitchFamily="49" charset="-128"/>
              <a:cs typeface="Cambria" panose="02040503050406030204" pitchFamily="18" charset="0"/>
            </a:endParaRPr>
          </a:p>
          <a:p>
            <a:r>
              <a:rPr lang="en-GB"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Valuing the person for who they are and valuing their dreams and aspirations.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Believing in the person’s worth.</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Having confidence in the person’s skills, abilities and potential.</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Believing in the authenticity of the person’s experience.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Accepting and actively exploring the person’s experiences.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Tolerating uncertainty about the future.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Seeing problems and setbacks as part of the recovery process and helping the person to learn from and build on these.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connect individuals with other people who have gone through similar experiences.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br>
              <a:rPr lang="en-CH" dirty="0"/>
            </a:br>
            <a:br>
              <a:rPr lang="en-CH" dirty="0"/>
            </a:b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68</a:t>
            </a:fld>
            <a:endParaRPr lang="en-CH"/>
          </a:p>
        </p:txBody>
      </p:sp>
    </p:spTree>
    <p:extLst>
      <p:ext uri="{BB962C8B-B14F-4D97-AF65-F5344CB8AC3E}">
        <p14:creationId xmlns:p14="http://schemas.microsoft.com/office/powerpoint/2010/main" val="1013211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participants:</a:t>
            </a:r>
          </a:p>
          <a:p>
            <a:pPr algn="just"/>
            <a:endPar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endParaRPr>
          </a:p>
          <a:p>
            <a:pPr marL="171450" indent="-171450" algn="just">
              <a:buFont typeface="Arial" panose="020B0604020202020204" pitchFamily="34" charset="0"/>
              <a:buChar char="•"/>
            </a:pPr>
            <a:r>
              <a:rPr lang="en-US" b="1" dirty="0">
                <a:latin typeface="Calibri" panose="020F0502020204030204" pitchFamily="34" charset="0"/>
                <a:ea typeface="SimSun" panose="02010600030101010101" pitchFamily="2" charset="-122"/>
                <a:cs typeface="Calibri" panose="020F0502020204030204" pitchFamily="34" charset="0"/>
              </a:rPr>
              <a:t>Why might </a:t>
            </a:r>
            <a:r>
              <a:rPr lang="en-US" b="1" dirty="0">
                <a:latin typeface="Calibri" panose="020F0502020204030204" pitchFamily="34" charset="0"/>
                <a:ea typeface="MS Mincho" panose="02020609040205080304" pitchFamily="49" charset="-128"/>
                <a:cs typeface="Calibri" panose="020F0502020204030204" pitchFamily="34" charset="0"/>
              </a:rPr>
              <a:t>people lose hope</a:t>
            </a:r>
            <a:r>
              <a:rPr lang="en-US" b="1" dirty="0">
                <a:latin typeface="Calibri" panose="020F0502020204030204" pitchFamily="34" charset="0"/>
                <a:ea typeface="SimSun" panose="02010600030101010101" pitchFamily="2" charset="-122"/>
                <a:cs typeface="Calibri" panose="020F0502020204030204" pitchFamily="34"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pPr algn="ctr"/>
            <a:r>
              <a:rPr lang="en-US" b="1" dirty="0">
                <a:latin typeface="Calibri" panose="020F0502020204030204" pitchFamily="34" charset="0"/>
                <a:ea typeface="SimSun" panose="02010600030101010101" pitchFamily="2" charset="-122"/>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Examples of answers may include: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confidence from family, friends and staff.</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Others making all important decisions and having one’s own view disregarded.</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told that one should not get married, have children or work again.</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excluded from the community and being discriminated against (e.g. lack of education, employment, housing, absence of disability-related support).</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Belief that there is nothing positive in the future or that life and circumstances cannot change.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Loss of confidence in abilities and talents.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Losing hope because the recovery journey can be hard or involves hard work.</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Poor treatment in mental health and social services resulting in cynicism or loss of hope that things can get better.</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given a diagnosis and feeling like medication is the (only) answer.</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69</a:t>
            </a:fld>
            <a:endParaRPr lang="en-CH"/>
          </a:p>
        </p:txBody>
      </p:sp>
    </p:spTree>
    <p:extLst>
      <p:ext uri="{BB962C8B-B14F-4D97-AF65-F5344CB8AC3E}">
        <p14:creationId xmlns:p14="http://schemas.microsoft.com/office/powerpoint/2010/main" val="357229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Topics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US" b="1" dirty="0">
                <a:latin typeface="Calibri" panose="020F0502020204030204" pitchFamily="34" charset="0"/>
                <a:ea typeface="MS Mincho" panose="02020609040205080304" pitchFamily="49" charset="-128"/>
                <a:cs typeface="Calibri" panose="020F0502020204030204" pitchFamily="34" charset="0"/>
              </a:rPr>
              <a:t>Topic 1: </a:t>
            </a:r>
            <a:r>
              <a:rPr lang="en-US" dirty="0">
                <a:latin typeface="Calibri" panose="020F0502020204030204" pitchFamily="34" charset="0"/>
                <a:ea typeface="MS Mincho" panose="02020609040205080304" pitchFamily="49" charset="-128"/>
                <a:cs typeface="Calibri" panose="020F0502020204030204" pitchFamily="34" charset="0"/>
              </a:rPr>
              <a:t>What is recovery? (</a:t>
            </a:r>
            <a:r>
              <a:rPr lang="en-GB" dirty="0">
                <a:latin typeface="Calibri" panose="020F0502020204030204" pitchFamily="34" charset="0"/>
                <a:ea typeface="MS Mincho" panose="02020609040205080304" pitchFamily="49" charset="-128"/>
                <a:cs typeface="Arial" panose="020B0604020202020204" pitchFamily="34" charset="0"/>
              </a:rPr>
              <a:t>4 hours if the short option was chosen, 4 hours and 40 minutes if the long option was chosen)</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2:</a:t>
            </a:r>
            <a:r>
              <a:rPr lang="en-US" dirty="0">
                <a:latin typeface="Calibri" panose="020F0502020204030204" pitchFamily="34" charset="0"/>
                <a:ea typeface="MS Mincho" panose="02020609040205080304" pitchFamily="49" charset="-128"/>
                <a:cs typeface="Calibri" panose="020F0502020204030204" pitchFamily="34" charset="0"/>
              </a:rPr>
              <a:t> Recovery-oriented services and practices (2 hours and 45 minutes) </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3:</a:t>
            </a:r>
            <a:r>
              <a:rPr lang="en-US" dirty="0">
                <a:latin typeface="Calibri" panose="020F0502020204030204" pitchFamily="34" charset="0"/>
                <a:ea typeface="MS Mincho" panose="02020609040205080304" pitchFamily="49" charset="-128"/>
                <a:cs typeface="Calibri" panose="020F0502020204030204" pitchFamily="34" charset="0"/>
              </a:rPr>
              <a:t> A focus on assets and strengths (45 minutes)</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4:</a:t>
            </a:r>
            <a:r>
              <a:rPr lang="en-US" dirty="0">
                <a:latin typeface="Calibri" panose="020F0502020204030204" pitchFamily="34" charset="0"/>
                <a:ea typeface="MS Mincho" panose="02020609040205080304" pitchFamily="49" charset="-128"/>
                <a:cs typeface="Calibri" panose="020F0502020204030204" pitchFamily="34" charset="0"/>
              </a:rPr>
              <a:t> Promoting hope (1 hour)</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Topic 5:</a:t>
            </a:r>
            <a:r>
              <a:rPr lang="en-US" dirty="0">
                <a:latin typeface="Calibri" panose="020F0502020204030204" pitchFamily="34" charset="0"/>
                <a:ea typeface="MS Mincho" panose="02020609040205080304" pitchFamily="49" charset="-128"/>
                <a:cs typeface="Calibri" panose="020F0502020204030204" pitchFamily="34" charset="0"/>
              </a:rPr>
              <a:t> Values in recovery (20 minutes) </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Topic 6:</a:t>
            </a:r>
            <a:r>
              <a:rPr lang="en-US" dirty="0">
                <a:latin typeface="Calibri" panose="020F0502020204030204" pitchFamily="34" charset="0"/>
                <a:ea typeface="MS Mincho" panose="02020609040205080304" pitchFamily="49" charset="-128"/>
                <a:cs typeface="Calibri" panose="020F0502020204030204" pitchFamily="34" charset="0"/>
              </a:rPr>
              <a:t> Working alongside people (1 hour)</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7:</a:t>
            </a:r>
            <a:r>
              <a:rPr lang="en-US" dirty="0">
                <a:latin typeface="Calibri" panose="020F0502020204030204" pitchFamily="34" charset="0"/>
                <a:ea typeface="MS Mincho" panose="02020609040205080304" pitchFamily="49" charset="-128"/>
                <a:cs typeface="Calibri" panose="020F0502020204030204" pitchFamily="34" charset="0"/>
              </a:rPr>
              <a:t> Boundaries within the context of recovery practices (20 minutes)</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8:</a:t>
            </a:r>
            <a:r>
              <a:rPr lang="en-US" dirty="0">
                <a:latin typeface="Calibri" panose="020F0502020204030204" pitchFamily="34" charset="0"/>
                <a:ea typeface="MS Mincho" panose="02020609040205080304" pitchFamily="49" charset="-128"/>
                <a:cs typeface="Calibri" panose="020F0502020204030204" pitchFamily="34" charset="0"/>
              </a:rPr>
              <a:t> Positive risks in recovery (2 hours)</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9:</a:t>
            </a:r>
            <a:r>
              <a:rPr lang="en-US" dirty="0">
                <a:latin typeface="Calibri" panose="020F0502020204030204" pitchFamily="34" charset="0"/>
                <a:ea typeface="MS Mincho" panose="02020609040205080304" pitchFamily="49" charset="-128"/>
                <a:cs typeface="Calibri" panose="020F0502020204030204" pitchFamily="34" charset="0"/>
              </a:rPr>
              <a:t> Supporting people to reconnect with their communities (45 minutes)</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10:</a:t>
            </a:r>
            <a:r>
              <a:rPr lang="en-US" dirty="0">
                <a:latin typeface="Calibri" panose="020F0502020204030204" pitchFamily="34" charset="0"/>
                <a:ea typeface="MS Mincho" panose="02020609040205080304" pitchFamily="49" charset="-128"/>
                <a:cs typeface="Calibri" panose="020F0502020204030204" pitchFamily="34" charset="0"/>
              </a:rPr>
              <a:t> Communication skills (50 minutes) </a:t>
            </a:r>
            <a:br>
              <a:rPr lang="en-US" dirty="0">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11:</a:t>
            </a:r>
            <a:r>
              <a:rPr lang="en-US" dirty="0">
                <a:latin typeface="Calibri" panose="020F0502020204030204" pitchFamily="34" charset="0"/>
                <a:ea typeface="MS Mincho" panose="02020609040205080304" pitchFamily="49" charset="-128"/>
                <a:cs typeface="Calibri" panose="020F0502020204030204" pitchFamily="34" charset="0"/>
              </a:rPr>
              <a:t> Recovery plans (50 minutes) </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12:</a:t>
            </a:r>
            <a:r>
              <a:rPr lang="en-US" dirty="0">
                <a:latin typeface="Calibri" panose="020F0502020204030204" pitchFamily="34" charset="0"/>
                <a:ea typeface="MS Mincho" panose="02020609040205080304" pitchFamily="49" charset="-128"/>
                <a:cs typeface="Calibri" panose="020F0502020204030204" pitchFamily="34" charset="0"/>
              </a:rPr>
              <a:t> Recovery Wheel (2 hours and 10 minutes) </a:t>
            </a:r>
          </a:p>
          <a:p>
            <a:endParaRPr lang="en-US" dirty="0">
              <a:latin typeface="Calibri" panose="020F0502020204030204" pitchFamily="34" charset="0"/>
              <a:ea typeface="MS Mincho" panose="02020609040205080304" pitchFamily="49" charset="-128"/>
              <a:cs typeface="Calibri" panose="020F0502020204030204" pitchFamily="34" charset="0"/>
            </a:endParaRPr>
          </a:p>
          <a:p>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7755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 facilitator may also raise the issue of why family and supporters may lose hope. </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latin typeface="Calibri" panose="020F0502020204030204" pitchFamily="34" charset="0"/>
                <a:ea typeface="MS Mincho" panose="02020609040205080304" pitchFamily="49" charset="-128"/>
                <a:cs typeface="Cambria" panose="02040503050406030204" pitchFamily="18" charset="0"/>
              </a:rPr>
              <a:t> </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latin typeface="Calibri" panose="020F0502020204030204" pitchFamily="34" charset="0"/>
                <a:ea typeface="MS Mincho" panose="02020609040205080304" pitchFamily="49" charset="-128"/>
                <a:cs typeface="Cambria" panose="02040503050406030204" pitchFamily="18" charset="0"/>
              </a:rPr>
              <a:t>Why family and supporters may lose hope?</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latin typeface="Calibri" panose="020F0502020204030204" pitchFamily="34" charset="0"/>
                <a:ea typeface="MS Mincho" panose="02020609040205080304" pitchFamily="49" charset="-128"/>
                <a:cs typeface="Cambria" panose="02040503050406030204" pitchFamily="18" charset="0"/>
              </a:rPr>
              <a:t> </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Some examples may include:</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a:t>
            </a:r>
            <a:endParaRPr lang="en-GB" dirty="0">
              <a:latin typeface="Calibri" panose="020F0502020204030204" pitchFamily="34" charset="0"/>
              <a:ea typeface="MS Mincho" panose="02020609040205080304" pitchFamily="49" charset="-128"/>
              <a:cs typeface="Cambria" panose="02040503050406030204" pitchFamily="18" charset="0"/>
            </a:endParaRPr>
          </a:p>
          <a:p>
            <a:pPr marL="342900" lvl="0" indent="-342900" algn="just">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support and/or resources for themselves</a:t>
            </a:r>
            <a:endParaRPr lang="en-GB" dirty="0">
              <a:latin typeface="Calibri" panose="020F0502020204030204" pitchFamily="34" charset="0"/>
              <a:ea typeface="MS Mincho" panose="02020609040205080304" pitchFamily="49" charset="-128"/>
              <a:cs typeface="Cambria" panose="02040503050406030204" pitchFamily="18" charset="0"/>
            </a:endParaRPr>
          </a:p>
          <a:p>
            <a:pPr marL="342900" lvl="0" indent="-342900" algn="just">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information</a:t>
            </a:r>
            <a:endParaRPr lang="en-GB" dirty="0">
              <a:latin typeface="Calibri" panose="020F0502020204030204" pitchFamily="34" charset="0"/>
              <a:ea typeface="MS Mincho" panose="02020609040205080304" pitchFamily="49" charset="-128"/>
              <a:cs typeface="Cambria" panose="02040503050406030204" pitchFamily="18" charset="0"/>
            </a:endParaRPr>
          </a:p>
          <a:p>
            <a:pPr marL="342900" lvl="0" indent="-342900" algn="just">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understanding from their community.</a:t>
            </a:r>
            <a:endParaRPr lang="en-GB"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70</a:t>
            </a:fld>
            <a:endParaRPr lang="en-CH"/>
          </a:p>
        </p:txBody>
      </p:sp>
    </p:spTree>
    <p:extLst>
      <p:ext uri="{BB962C8B-B14F-4D97-AF65-F5344CB8AC3E}">
        <p14:creationId xmlns:p14="http://schemas.microsoft.com/office/powerpoint/2010/main" val="36517200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Exercise 4.2: How hope facilitates recovery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70"/>
              </a:rPr>
              <a:t>9</a:t>
            </a:r>
            <a:r>
              <a:rPr lang="en-US" b="1" i="1" dirty="0">
                <a:latin typeface="Calibri" panose="020F0502020204030204" pitchFamily="34" charset="0"/>
                <a:ea typeface="MS Mincho" panose="02020609040205080304" pitchFamily="49" charset="-128"/>
                <a:cs typeface="Arial" panose="020B0604020202020204" pitchFamily="34" charset="0"/>
              </a:rPr>
              <a:t>) (20 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solidFill>
                  <a:srgbClr val="548DD4"/>
                </a:solidFill>
                <a:latin typeface="Calibri" panose="020F0502020204030204" pitchFamily="34" charset="0"/>
                <a:ea typeface="MS Gothic" panose="020B0609070205080204" pitchFamily="49" charset="-128"/>
                <a:cs typeface="Cambria" panose="02040503050406030204" pitchFamily="18" charset="0"/>
              </a:rPr>
              <a:t>Ask the group to think once again about a time when they had to recover from somethin</a:t>
            </a: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g </a:t>
            </a:r>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e.g. a health problem, a loss or bereavement (if you feel comfortable thinking of that)</a:t>
            </a:r>
            <a:r>
              <a:rPr lang="en-US" dirty="0">
                <a:solidFill>
                  <a:srgbClr val="4F81BD"/>
                </a:solidFill>
                <a:latin typeface="Calibri" panose="020F0502020204030204" pitchFamily="34" charset="0"/>
                <a:ea typeface="SimSun" panose="02010600030101010101" pitchFamily="2" charset="-122"/>
                <a:cs typeface="Cambria" panose="02040503050406030204" pitchFamily="18" charset="0"/>
              </a:rPr>
              <a:t>.</a:t>
            </a: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This can be a similar situation to the one you thought about in the earlier exercise of the training.</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548DD4"/>
                </a:solidFill>
                <a:latin typeface="Calibri" panose="020F0502020204030204" pitchFamily="34" charset="0"/>
                <a:ea typeface="MS Gothic" panose="020B0609070205080204" pitchFamily="49" charset="-128"/>
                <a:cs typeface="Cambria" panose="02040503050406030204" pitchFamily="18" charset="0"/>
              </a:rPr>
              <a:t>Then, as a group, answer the following questions:</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457200" marR="0" indent="-457200">
              <a:spcBef>
                <a:spcPts val="0"/>
              </a:spcBef>
              <a:spcAft>
                <a:spcPts val="0"/>
              </a:spcAft>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What role did hope play in your own recovery?</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When you felt hopeless, what helped you keep going?</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548DD4"/>
                </a:solidFill>
                <a:latin typeface="Calibri" panose="020F0502020204030204" pitchFamily="34" charset="0"/>
                <a:ea typeface="MS Gothic" panose="020B0609070205080204" pitchFamily="49" charset="-128"/>
                <a:cs typeface="Cambria" panose="02040503050406030204" pitchFamily="18" charset="0"/>
              </a:rPr>
              <a:t>Give the group a few minutes to jot down their ideas and then discuss with the rest of the group.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US" b="1" i="1"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71</a:t>
            </a:fld>
            <a:endParaRPr lang="en-CH"/>
          </a:p>
        </p:txBody>
      </p:sp>
    </p:spTree>
    <p:extLst>
      <p:ext uri="{BB962C8B-B14F-4D97-AF65-F5344CB8AC3E}">
        <p14:creationId xmlns:p14="http://schemas.microsoft.com/office/powerpoint/2010/main" val="4457910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1243013"/>
            <a:ext cx="5232400" cy="2943225"/>
          </a:xfrm>
        </p:spPr>
      </p:sp>
      <p:sp>
        <p:nvSpPr>
          <p:cNvPr id="3" name="Notes Placeholder 2"/>
          <p:cNvSpPr>
            <a:spLocks noGrp="1"/>
          </p:cNvSpPr>
          <p:nvPr>
            <p:ph type="body" idx="1"/>
          </p:nvPr>
        </p:nvSpPr>
        <p:spPr>
          <a:xfrm>
            <a:off x="680879" y="4423711"/>
            <a:ext cx="5447030" cy="5018442"/>
          </a:xfrm>
        </p:spPr>
        <p:txBody>
          <a:bodyPr/>
          <a:lstStyle/>
          <a:p>
            <a:pPr algn="just">
              <a:spcAft>
                <a:spcPts val="6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At the end of the exercise it is important to make the point that:</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It is important to not minimize very real difficulties that people are experiencing. Hope should </a:t>
            </a:r>
            <a:r>
              <a:rPr lang="en-GB" i="1" dirty="0">
                <a:latin typeface="Calibri" panose="020F0502020204030204" pitchFamily="34" charset="0"/>
                <a:ea typeface="MS Mincho" panose="02020609040205080304" pitchFamily="49" charset="-128"/>
                <a:cs typeface="Cambria" panose="02040503050406030204" pitchFamily="18" charset="0"/>
              </a:rPr>
              <a:t>not</a:t>
            </a:r>
            <a:r>
              <a:rPr lang="en-GB" dirty="0">
                <a:latin typeface="Calibri" panose="020F0502020204030204" pitchFamily="34" charset="0"/>
                <a:ea typeface="MS Mincho" panose="02020609040205080304" pitchFamily="49" charset="-128"/>
                <a:cs typeface="Cambria" panose="02040503050406030204" pitchFamily="18" charset="0"/>
              </a:rPr>
              <a:t> be used as a way of avoiding or denying feelings or sadness that people might experience and which might seem overwhelming.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It is important to acknowledge how people are feeling during challenging moments in their lives, as the following quotation illustrates: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GB" i="1" dirty="0">
                <a:latin typeface="Calibri" panose="020F0502020204030204" pitchFamily="34" charset="0"/>
                <a:ea typeface="MS Mincho" panose="02020609040205080304" pitchFamily="49" charset="-128"/>
                <a:cs typeface="Cambria" panose="02040503050406030204" pitchFamily="18" charset="0"/>
              </a:rPr>
              <a:t>“Well, for some of us, we do not need to be told that; it is to some people just plain insulting. If your life has been devastated and wrecked by illness, your job has disappeared like a rush of leaves, you are seen as unfit to look after your children, you have no friends, nothing to do, almost no money and the professionals do not even seem to understand your distress, well, sometimes it can feel as though our lives have been wrecked without any hope of repair – the journey is fractured and unwelcome and its end the only bright solution.</a:t>
            </a:r>
            <a:endParaRPr lang="en-CH" i="1" dirty="0">
              <a:latin typeface="Calibri" panose="020F0502020204030204" pitchFamily="34" charset="0"/>
              <a:ea typeface="MS Mincho" panose="02020609040205080304" pitchFamily="49" charset="-128"/>
              <a:cs typeface="Cambria" panose="02040503050406030204" pitchFamily="18" charset="0"/>
            </a:endParaRPr>
          </a:p>
          <a:p>
            <a:r>
              <a:rPr lang="en-GB" i="1" dirty="0">
                <a:latin typeface="Calibri" panose="020F0502020204030204" pitchFamily="34" charset="0"/>
                <a:ea typeface="MS Mincho" panose="02020609040205080304" pitchFamily="49" charset="-128"/>
                <a:cs typeface="Arial" panose="020B0604020202020204" pitchFamily="34" charset="0"/>
              </a:rPr>
              <a:t>“Then in this situation we may not welcome some bright person coming along to empower us on our journey of recovery; we may get downright angry when the end of the day is the furthest we can possibly look, and yet we are being encouraged to develop hope and optimism. There may be an instinctive, ‘How dare you underestimate my despair?’, ‘How dare you ask me to find the slightest degree of hope in the poverty of my life?’” (</a:t>
            </a:r>
            <a:r>
              <a:rPr lang="en-GB"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358"/>
              </a:rPr>
              <a:t>31</a:t>
            </a:r>
            <a:r>
              <a:rPr lang="en-GB" i="1" dirty="0">
                <a:latin typeface="Calibri" panose="020F0502020204030204" pitchFamily="34" charset="0"/>
                <a:ea typeface="MS Mincho" panose="02020609040205080304" pitchFamily="49" charset="-128"/>
                <a:cs typeface="Arial" panose="020B0604020202020204" pitchFamily="34" charset="0"/>
              </a:rPr>
              <a:t>) </a:t>
            </a:r>
            <a:br>
              <a:rPr lang="en-US" b="1" i="1" dirty="0">
                <a:solidFill>
                  <a:srgbClr val="548DD4"/>
                </a:solidFill>
                <a:latin typeface="Calibri" panose="020F0502020204030204" pitchFamily="34" charset="0"/>
                <a:ea typeface="MS Mincho" panose="02020609040205080304" pitchFamily="49" charset="-128"/>
              </a:rPr>
            </a:br>
            <a:endParaRPr lang="en-CH" i="1" dirty="0"/>
          </a:p>
        </p:txBody>
      </p:sp>
      <p:sp>
        <p:nvSpPr>
          <p:cNvPr id="4" name="Slide Number Placeholder 3"/>
          <p:cNvSpPr>
            <a:spLocks noGrp="1"/>
          </p:cNvSpPr>
          <p:nvPr>
            <p:ph type="sldNum" sz="quarter" idx="5"/>
          </p:nvPr>
        </p:nvSpPr>
        <p:spPr/>
        <p:txBody>
          <a:bodyPr/>
          <a:lstStyle/>
          <a:p>
            <a:fld id="{C6E7D0B4-629D-4358-AF77-399C1BE3CD59}" type="slidenum">
              <a:rPr lang="en-CH" smtClean="0"/>
              <a:t>72</a:t>
            </a:fld>
            <a:endParaRPr lang="en-CH"/>
          </a:p>
        </p:txBody>
      </p:sp>
    </p:spTree>
    <p:extLst>
      <p:ext uri="{BB962C8B-B14F-4D97-AF65-F5344CB8AC3E}">
        <p14:creationId xmlns:p14="http://schemas.microsoft.com/office/powerpoint/2010/main" val="29667936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73</a:t>
            </a:fld>
            <a:endParaRPr lang="en-CH"/>
          </a:p>
        </p:txBody>
      </p:sp>
    </p:spTree>
    <p:extLst>
      <p:ext uri="{BB962C8B-B14F-4D97-AF65-F5344CB8AC3E}">
        <p14:creationId xmlns:p14="http://schemas.microsoft.com/office/powerpoint/2010/main" val="41229260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Respecting the person means understanding their values and preferences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35"/>
              </a:rPr>
              <a:t>2</a:t>
            </a:r>
            <a:r>
              <a:rPr lang="en-US" b="1" i="1" dirty="0">
                <a:latin typeface="Calibri" panose="020F0502020204030204" pitchFamily="34" charset="0"/>
                <a:ea typeface="MS Mincho" panose="02020609040205080304" pitchFamily="49" charset="-128"/>
                <a:cs typeface="Cambria" panose="02040503050406030204" pitchFamily="18" charset="0"/>
              </a:rPr>
              <a:t>) (20min.)</a:t>
            </a: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Values definition: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Values are beliefs, principles or standards that a person feels are important in their life and which govern the way they think and act. These are shaped by social experiences and contexts.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We develop our values through experiences and reflection. Values often underlie preferences and the choices that we make, including in the areas of treatment, care and support.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fact, values can often be expressed through wishes, preferences, perceptions, choices, expectations, hopes, disappointments or fears rather than being discussed explicitly.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Values are one of the strongest determinants of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behaviour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and anything that goes directly against a person’s values can feel like an invasion of freedom and can lead to resistance.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74</a:t>
            </a:fld>
            <a:endParaRPr lang="en-CH"/>
          </a:p>
        </p:txBody>
      </p:sp>
    </p:spTree>
    <p:extLst>
      <p:ext uri="{BB962C8B-B14F-4D97-AF65-F5344CB8AC3E}">
        <p14:creationId xmlns:p14="http://schemas.microsoft.com/office/powerpoint/2010/main" val="19775375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Values-based practice:</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Values-based practice is about working constructively with people’s differences and accepting a diversity of values.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GB"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GB" b="1" dirty="0">
                <a:latin typeface="Calibri" panose="020F0502020204030204" pitchFamily="34" charset="0"/>
                <a:ea typeface="MS Mincho" panose="02020609040205080304" pitchFamily="49" charset="-128"/>
                <a:cs typeface="Cambria" panose="02040503050406030204" pitchFamily="18" charset="0"/>
              </a:rPr>
              <a:t>This means: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GB"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Putting the values of people who are using services, as they continue to evolve and develop, at the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centre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of everything that is done.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Having an understanding about one’s values and the effects of these on oneself and on others.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Honouring</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the person’s own choices and creativity as the source of their recovery or healing and as a manifestation and development of their values.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It is important that people do not assume that others share the same values as this can lead to approaches, suggestions and interventions which </a:t>
            </a:r>
            <a:r>
              <a:rPr lang="en-US" dirty="0">
                <a:latin typeface="Calibri" panose="020F0502020204030204" pitchFamily="34" charset="0"/>
                <a:ea typeface="SimSun" panose="02010600030101010101" pitchFamily="2" charset="-122"/>
                <a:cs typeface="Cambria" panose="02040503050406030204" pitchFamily="18" charset="0"/>
              </a:rPr>
              <a:t>can be</a:t>
            </a:r>
            <a:r>
              <a:rPr lang="en-US" dirty="0">
                <a:latin typeface="Calibri" panose="020F0502020204030204" pitchFamily="34" charset="0"/>
                <a:ea typeface="MS Mincho" panose="02020609040205080304" pitchFamily="49" charset="-128"/>
                <a:cs typeface="Cambria" panose="02040503050406030204" pitchFamily="18" charset="0"/>
              </a:rPr>
              <a:t> unacceptable and fail. </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75</a:t>
            </a:fld>
            <a:endParaRPr lang="en-CH"/>
          </a:p>
        </p:txBody>
      </p:sp>
    </p:spTree>
    <p:extLst>
      <p:ext uri="{BB962C8B-B14F-4D97-AF65-F5344CB8AC3E}">
        <p14:creationId xmlns:p14="http://schemas.microsoft.com/office/powerpoint/2010/main" val="24776173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Supporters and mental health and other practitioners should have an open discussion with the person if they cannot provide the support the person wants because it conflicts with their own values.</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In addition, supporters and practitioners should make extra efforts to understand the values of people who may not express themselves in conventional ways – for instance, by paying close attention to how people react in different situations.</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Taking the time to learn people’s preferences regarding treatment, care and support is key to building recovery-oriented relationships.</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76</a:t>
            </a:fld>
            <a:endParaRPr lang="en-CH"/>
          </a:p>
        </p:txBody>
      </p:sp>
    </p:spTree>
    <p:extLst>
      <p:ext uri="{BB962C8B-B14F-4D97-AF65-F5344CB8AC3E}">
        <p14:creationId xmlns:p14="http://schemas.microsoft.com/office/powerpoint/2010/main" val="7805986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For example, some people may choose:</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have certain visitors while they are using a service, but not others. This may reflect a value of keeping certain parts of life off-limits to some relationships (such as work relationships).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discuss experiences with peers who went through similar experiences and have recovered. This may reflect a belief that wisdom comes through experience more than book-learning.</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change or stop taking medication. </a:t>
            </a:r>
          </a:p>
          <a:p>
            <a:pPr marL="800100" lvl="1" indent="-342900">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may reflect increasing knowledge about harms caused by a medication, or a shift in the person’s values from seeking immediate relief to experiencing life free from the effects of medication.</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talk to certain mental health and other practitioners and not others, or not to use mental health services at all. This may reflect a person’s values regarding the type of interactions that they find useful for their recovery.</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77</a:t>
            </a:fld>
            <a:endParaRPr lang="en-CH"/>
          </a:p>
        </p:txBody>
      </p:sp>
    </p:spTree>
    <p:extLst>
      <p:ext uri="{BB962C8B-B14F-4D97-AF65-F5344CB8AC3E}">
        <p14:creationId xmlns:p14="http://schemas.microsoft.com/office/powerpoint/2010/main" val="14465060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crucial not to make assumptions about a person’s underlying beliefs and values from their expressed preferences.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person’s will and preferences are a statement of what they want in one or more situations. They do not need to explain the basis for a preference.</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However, in some contexts it can be worthwhile to explore, on the basis of conversations that take place over time, whether the person has underlying values and beliefs that apply to a more general category of circumstances.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Values, choice and preferences in the person’s life and in relation to treatment and/or support should be explored over the course of the relationship. </a:t>
            </a: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r>
              <a:rPr lang="en-US" dirty="0"/>
              <a:t>This will require listening and effective communication skills to understand the person more fully.</a:t>
            </a: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78</a:t>
            </a:fld>
            <a:endParaRPr lang="en-CH"/>
          </a:p>
        </p:txBody>
      </p:sp>
    </p:spTree>
    <p:extLst>
      <p:ext uri="{BB962C8B-B14F-4D97-AF65-F5344CB8AC3E}">
        <p14:creationId xmlns:p14="http://schemas.microsoft.com/office/powerpoint/2010/main" val="20649684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243013"/>
            <a:ext cx="4373562" cy="2460625"/>
          </a:xfrm>
        </p:spPr>
      </p:sp>
      <p:sp>
        <p:nvSpPr>
          <p:cNvPr id="3" name="Notes Placeholder 2"/>
          <p:cNvSpPr>
            <a:spLocks noGrp="1"/>
          </p:cNvSpPr>
          <p:nvPr>
            <p:ph type="body" idx="1"/>
          </p:nvPr>
        </p:nvSpPr>
        <p:spPr>
          <a:xfrm>
            <a:off x="680879" y="4262171"/>
            <a:ext cx="5447030" cy="5179982"/>
          </a:xfrm>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The topics listed in this slide are areas that can be explored to get a better understanding of the person – their values and preferences</a:t>
            </a:r>
          </a:p>
          <a:p>
            <a:pPr marL="342900" marR="0" lvl="0" indent="-342900">
              <a:spcBef>
                <a:spcPts val="0"/>
              </a:spcBef>
              <a:spcAft>
                <a:spcPts val="0"/>
              </a:spcAft>
              <a:buFont typeface="Symbol" panose="05050102010706020507" pitchFamily="18" charset="2"/>
              <a:buChar char=""/>
              <a:tabLst>
                <a:tab pos="228600" algn="l"/>
                <a:tab pos="457200" algn="l"/>
              </a:tabLst>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and perspectives: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How do people understand what is happening in their lives right now? What do people want/not want from others, including from mental health and social services? How do people view mental health services? What are their views about medication?</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Identity: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How do they see themselves in relation to others?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Boundaries: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What do people see as off-limits in the context of support or service relationships?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Beliefs: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Do people have any religious, spiritual or other beliefs that are important to them?</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Goals: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goals do people have in their lives?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Past experiences: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people’s experiences (including both negative and positive) of</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services and the treatments that they have experienced, as well as other services and supports?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What has worked</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for the person? What has not?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What do people hope to achieve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 their recovery?</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What do people hope for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 their relationships with supporters and/or therapeutic relationships? Are there certain styles and approaches that do not work? Why? What kind of support do people need and want?</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79</a:t>
            </a:fld>
            <a:endParaRPr lang="en-CH"/>
          </a:p>
        </p:txBody>
      </p:sp>
    </p:spTree>
    <p:extLst>
      <p:ext uri="{BB962C8B-B14F-4D97-AF65-F5344CB8AC3E}">
        <p14:creationId xmlns:p14="http://schemas.microsoft.com/office/powerpoint/2010/main" val="431585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CH"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 hours if the short option is chosen. Approximately 4 hours and 40 minutes if the long option is chosen.</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8</a:t>
            </a:fld>
            <a:endParaRPr lang="en-CH"/>
          </a:p>
        </p:txBody>
      </p:sp>
    </p:spTree>
    <p:extLst>
      <p:ext uri="{BB962C8B-B14F-4D97-AF65-F5344CB8AC3E}">
        <p14:creationId xmlns:p14="http://schemas.microsoft.com/office/powerpoint/2010/main" val="2901205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Even if all a person’s preferences cannot be met – for instance, due to a lack of resources – understanding the values of the person can provide insight into other potentially acceptable options.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certain choices may be expressed as non-negotiable.</a:t>
            </a:r>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80</a:t>
            </a:fld>
            <a:endParaRPr lang="en-CH"/>
          </a:p>
        </p:txBody>
      </p:sp>
    </p:spTree>
    <p:extLst>
      <p:ext uri="{BB962C8B-B14F-4D97-AF65-F5344CB8AC3E}">
        <p14:creationId xmlns:p14="http://schemas.microsoft.com/office/powerpoint/2010/main" val="42944796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81</a:t>
            </a:fld>
            <a:endParaRPr lang="en-CH"/>
          </a:p>
        </p:txBody>
      </p:sp>
    </p:spTree>
    <p:extLst>
      <p:ext uri="{BB962C8B-B14F-4D97-AF65-F5344CB8AC3E}">
        <p14:creationId xmlns:p14="http://schemas.microsoft.com/office/powerpoint/2010/main" val="27611130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243013"/>
            <a:ext cx="4437062" cy="2497137"/>
          </a:xfrm>
        </p:spPr>
      </p:sp>
      <p:sp>
        <p:nvSpPr>
          <p:cNvPr id="3" name="Notes Placeholder 2"/>
          <p:cNvSpPr>
            <a:spLocks noGrp="1"/>
          </p:cNvSpPr>
          <p:nvPr>
            <p:ph type="body" idx="1"/>
          </p:nvPr>
        </p:nvSpPr>
        <p:spPr>
          <a:xfrm>
            <a:off x="680879" y="4187614"/>
            <a:ext cx="5447030" cy="5254539"/>
          </a:xfrm>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What does it mean to work alongside someone?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70"/>
              </a:rPr>
              <a:t>9</a:t>
            </a:r>
            <a:r>
              <a:rPr lang="en-US" b="1" i="1" dirty="0">
                <a:latin typeface="Calibri" panose="020F0502020204030204" pitchFamily="34" charset="0"/>
                <a:ea typeface="MS Mincho" panose="02020609040205080304" pitchFamily="49" charset="-128"/>
                <a:cs typeface="Cambria" panose="02040503050406030204" pitchFamily="18" charset="0"/>
              </a:rPr>
              <a:t>) (15min.)</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u="sng" dirty="0">
                <a:latin typeface="Calibri" panose="020F0502020204030204" pitchFamily="34" charset="0"/>
                <a:ea typeface="MS Mincho" panose="02020609040205080304" pitchFamily="49" charset="-128"/>
                <a:cs typeface="Cambria" panose="02040503050406030204" pitchFamily="18" charset="0"/>
              </a:rPr>
              <a:t>Doing with</a:t>
            </a:r>
            <a:r>
              <a:rPr lang="en-US" b="1" u="sng" dirty="0">
                <a:latin typeface="Calibri" panose="020F0502020204030204" pitchFamily="34" charset="0"/>
                <a:ea typeface="MS Mincho" panose="02020609040205080304" pitchFamily="49" charset="-128"/>
                <a:cs typeface="Cambria" panose="02040503050406030204" pitchFamily="18" charset="0"/>
              </a:rPr>
              <a:t> rather than </a:t>
            </a:r>
            <a:r>
              <a:rPr lang="en-US" b="1" i="1" u="sng" dirty="0">
                <a:latin typeface="Calibri" panose="020F0502020204030204" pitchFamily="34" charset="0"/>
                <a:ea typeface="MS Mincho" panose="02020609040205080304" pitchFamily="49" charset="-128"/>
                <a:cs typeface="Cambria" panose="02040503050406030204" pitchFamily="18" charset="0"/>
              </a:rPr>
              <a:t>doing to</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care partners, families and others are often seen as “doing to” people using services. Within a recovery approach the emphasis is on “doing with” people and “being alongside” as people take the lead in their recovery journey.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this context, the person is making the decisions regarding their lives and recovery journey, while practitioners, care partners, family members and other supporters only support the person if the individual wants them to be involved.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Supporting is different from directing.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1"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Supporters need to find a balance between when to support and when to try to make people think about different possibilities and question their habitual ways of doing things.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28600" algn="l"/>
                <a:tab pos="457200" algn="l"/>
              </a:tabLst>
              <a:defRPr/>
            </a:pPr>
            <a:r>
              <a:rPr lang="en-US" sz="1200" kern="1200"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are resource persons who provide information and support to enable people to identify their own recovery goals and to achieve them. </a:t>
            </a:r>
          </a:p>
          <a:p>
            <a:pPr marL="342900" marR="0" lvl="0" indent="-342900" algn="l" defTabSz="914400" rtl="0" eaLnBrk="1" latinLnBrk="0" hangingPunct="1">
              <a:spcBef>
                <a:spcPts val="0"/>
              </a:spcBef>
              <a:spcAft>
                <a:spcPts val="0"/>
              </a:spcAft>
              <a:buFont typeface="Symbol" panose="05050102010706020507" pitchFamily="18" charset="2"/>
              <a:buChar char=""/>
              <a:tabLst>
                <a:tab pos="228600" algn="l"/>
                <a:tab pos="457200" algn="l"/>
              </a:tabLst>
            </a:pPr>
            <a:r>
              <a:rPr lang="en-US" sz="1200" kern="1200" dirty="0">
                <a:solidFill>
                  <a:srgbClr val="000000"/>
                </a:solidFill>
                <a:latin typeface="Calibri" panose="020F0502020204030204" pitchFamily="34" charset="0"/>
                <a:ea typeface="SimSun" panose="02010600030101010101" pitchFamily="2" charset="-122"/>
                <a:cs typeface="Arial" panose="020B0604020202020204" pitchFamily="34" charset="0"/>
              </a:rPr>
              <a:t>Being too challenging may be counterproductive for the person’s recovery and may weaken the relationship and trust between the person and their supporters. </a:t>
            </a:r>
            <a:endParaRPr lang="en-CH" sz="1200" kern="12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latinLnBrk="0" hangingPunct="1">
              <a:spcBef>
                <a:spcPts val="0"/>
              </a:spcBef>
              <a:spcAft>
                <a:spcPts val="0"/>
              </a:spcAft>
              <a:buFont typeface="Symbol" panose="05050102010706020507" pitchFamily="18" charset="2"/>
              <a:buChar char=""/>
              <a:tabLst>
                <a:tab pos="228600" algn="l"/>
                <a:tab pos="457200" algn="l"/>
              </a:tabLst>
            </a:pPr>
            <a:r>
              <a:rPr lang="en-US" sz="1200" kern="1200" dirty="0">
                <a:solidFill>
                  <a:srgbClr val="000000"/>
                </a:solidFill>
                <a:latin typeface="Calibri" panose="020F0502020204030204" pitchFamily="34" charset="0"/>
                <a:ea typeface="SimSun" panose="02010600030101010101" pitchFamily="2" charset="-122"/>
                <a:cs typeface="Arial" panose="020B0604020202020204" pitchFamily="34" charset="0"/>
              </a:rPr>
              <a:t>Supporters should be aware that they may also need support for themselves. </a:t>
            </a:r>
            <a:endParaRPr lang="en-CH" sz="1200" kern="12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latinLnBrk="0" hangingPunct="1">
              <a:spcBef>
                <a:spcPts val="0"/>
              </a:spcBef>
              <a:spcAft>
                <a:spcPts val="0"/>
              </a:spcAft>
              <a:buFont typeface="Symbol" panose="05050102010706020507" pitchFamily="18" charset="2"/>
              <a:buChar char=""/>
              <a:tabLst>
                <a:tab pos="228600" algn="l"/>
                <a:tab pos="457200" algn="l"/>
              </a:tabLst>
            </a:pPr>
            <a:r>
              <a:rPr lang="en-US" sz="1200" kern="1200"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are resource persons who provide information and support to enable people to identify their own recovery goals and to achieve them. </a:t>
            </a:r>
            <a:endParaRPr lang="en-CH" sz="1200" kern="12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82</a:t>
            </a:fld>
            <a:endParaRPr lang="en-CH"/>
          </a:p>
        </p:txBody>
      </p:sp>
    </p:spTree>
    <p:extLst>
      <p:ext uri="{BB962C8B-B14F-4D97-AF65-F5344CB8AC3E}">
        <p14:creationId xmlns:p14="http://schemas.microsoft.com/office/powerpoint/2010/main" val="24794914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Resisting the temptation to sort out problems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notion of being alongside people may go against both human and professional instincts to “help” or to “sort out/fix problems”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for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the person.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Taking a step back from this more active role requires skill, trust in and respect for the person being supported. This places power in the hands of those being supported to lead their recovery.</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be patient, let people go at their own pace and continually adjust the amount of input offered on the basis of the needs and wishes of the person being supported.</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Demonstrating belief in the person will allow them to develop confidence in their own abilities to manage their life, situation and challenges.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83</a:t>
            </a:fld>
            <a:endParaRPr lang="en-CH"/>
          </a:p>
        </p:txBody>
      </p:sp>
    </p:spTree>
    <p:extLst>
      <p:ext uri="{BB962C8B-B14F-4D97-AF65-F5344CB8AC3E}">
        <p14:creationId xmlns:p14="http://schemas.microsoft.com/office/powerpoint/2010/main" val="35487070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Exercise 6.1: Working alongside in practice (</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11 #345"/>
              </a:rPr>
              <a:t>32</a:t>
            </a:r>
            <a:r>
              <a:rPr lang="en-US" b="1" i="1" dirty="0">
                <a:latin typeface="Calibri" panose="020F0502020204030204" pitchFamily="34" charset="0"/>
                <a:ea typeface="MS Mincho" panose="02020609040205080304" pitchFamily="49" charset="-128"/>
                <a:cs typeface="Calibri" panose="020F0502020204030204" pitchFamily="34" charset="0"/>
              </a:rPr>
              <a:t>) (45 min.)</a:t>
            </a:r>
          </a:p>
          <a:p>
            <a:pPr algn="just"/>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Sometimes when a person is having a crisis, is feeling overwhelmed, or is expressing negative attitudes towards family, care partners, practitioners or services, it can feel difficult to engage with them in a personal and helpful manner.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buFont typeface="Arial" panose="020B0604020202020204" pitchFamily="34" charset="0"/>
              <a:buChar char="•"/>
            </a:pPr>
            <a:r>
              <a:rPr lang="en-US" b="1" dirty="0"/>
              <a:t>We will now discuss a scenario – Suraiya’ experience – to explore the care and support she received in the context of a recovery approach.</a:t>
            </a: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Divide the participants into groups of 5 to discuss the scenario. These groups will then be asked to present their thoughts in plenary.</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84</a:t>
            </a:fld>
            <a:endParaRPr lang="en-CH"/>
          </a:p>
        </p:txBody>
      </p:sp>
    </p:spTree>
    <p:extLst>
      <p:ext uri="{BB962C8B-B14F-4D97-AF65-F5344CB8AC3E}">
        <p14:creationId xmlns:p14="http://schemas.microsoft.com/office/powerpoint/2010/main" val="7513238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Suraiya’s experience</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spcAft>
                <a:spcPts val="1000"/>
              </a:spcAft>
            </a:pPr>
            <a:r>
              <a:rPr lang="en-US" dirty="0">
                <a:latin typeface="Calibri" panose="020F0502020204030204" pitchFamily="34" charset="0"/>
                <a:ea typeface="MS Mincho" panose="02020609040205080304" pitchFamily="49" charset="-128"/>
                <a:cs typeface="Cambria" panose="02040503050406030204" pitchFamily="18" charset="0"/>
              </a:rPr>
              <a:t>Suraiya is a 22-year-old woman who has agreed to be admitted to an acute psychiatric care ward following a suicide attempt. She has a history of serious self-harm and repeated admissions because of severe distress that she has experienced. </a:t>
            </a:r>
          </a:p>
          <a:p>
            <a:pPr algn="just">
              <a:spcAft>
                <a:spcPts val="1000"/>
              </a:spcAft>
            </a:pP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As one of Suraiya’s professional advocates, you are meeting with her to discuss the situation. She reports that she feels hopeless and unhappy and believes that the psychiatrist dislikes her. She sits quietly and appears very withdrawn throughout the meeting.</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85</a:t>
            </a:fld>
            <a:endParaRPr lang="en-CH"/>
          </a:p>
        </p:txBody>
      </p:sp>
    </p:spTree>
    <p:extLst>
      <p:ext uri="{BB962C8B-B14F-4D97-AF65-F5344CB8AC3E}">
        <p14:creationId xmlns:p14="http://schemas.microsoft.com/office/powerpoint/2010/main" val="37376293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What might you want if you were in Suraiya’s shoes?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from participants may include: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see a different psychiatrist.</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go home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have more information on her stay and treatment plan</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regain control of her life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feel like someone understands or empathizes with her situation</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see a familiar face or someone who she trusts (friend or relative).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86</a:t>
            </a:fld>
            <a:endParaRPr lang="en-CH"/>
          </a:p>
        </p:txBody>
      </p:sp>
    </p:spTree>
    <p:extLst>
      <p:ext uri="{BB962C8B-B14F-4D97-AF65-F5344CB8AC3E}">
        <p14:creationId xmlns:p14="http://schemas.microsoft.com/office/powerpoint/2010/main" val="26510082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3788" y="1243013"/>
            <a:ext cx="4525962" cy="2546350"/>
          </a:xfrm>
        </p:spPr>
      </p:sp>
      <p:sp>
        <p:nvSpPr>
          <p:cNvPr id="3" name="Notes Placeholder 2"/>
          <p:cNvSpPr>
            <a:spLocks noGrp="1"/>
          </p:cNvSpPr>
          <p:nvPr>
            <p:ph type="body" idx="1"/>
          </p:nvPr>
        </p:nvSpPr>
        <p:spPr>
          <a:xfrm>
            <a:off x="680879" y="4175188"/>
            <a:ext cx="5447030" cy="4523121"/>
          </a:xfrm>
        </p:spPr>
        <p:txBody>
          <a:bodyPr/>
          <a:lstStyle/>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Based on what you have learned about the recovery approach, how could you support Suraiya?</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rPr>
              <a:t>Prompt the group to consider:</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would you start a conversation with Suraiya?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questions would you ask Suraiya?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Examples may include: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her what makes her think the psychiatrist dislikes her.</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Acknowledge Suraiya’s distress (by really engaging and actively listening). Explore with her what is not going well for her in order to inquire about her well-being and her experience of the service.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Assure her that she is here by her own choice and that she is not obliged to stay or do anything she does not want to do.</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Invite her to describe what would make her situation better.</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her how you could help to make the situation less stressful (e.g. having certain visitors, having some meaningful belongings brought in from home, activities she would like to do, talking to certain mental health workers, making arrangements so she can go home with the appropriate support, etc.).</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her if there is anyone else on staff who she is comfortable talking with.</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her if it would be helpful to talk to someone who has had a similar experience (e.g. a peer supporter).</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87</a:t>
            </a:fld>
            <a:endParaRPr lang="en-CH"/>
          </a:p>
        </p:txBody>
      </p:sp>
    </p:spTree>
    <p:extLst>
      <p:ext uri="{BB962C8B-B14F-4D97-AF65-F5344CB8AC3E}">
        <p14:creationId xmlns:p14="http://schemas.microsoft.com/office/powerpoint/2010/main" val="12857992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Let’s consider how a professional advocate, Jamal, engages with Suraiya</a:t>
            </a:r>
            <a:r>
              <a:rPr lang="en-US" b="1" i="1" dirty="0">
                <a:latin typeface="Calibri" panose="020F0502020204030204" pitchFamily="34" charset="0"/>
                <a:ea typeface="SimSun" panose="02010600030101010101" pitchFamily="2" charset="-122"/>
                <a:cs typeface="Calibri" panose="020F0502020204030204" pitchFamily="34"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SimSun" panose="02010600030101010101" pitchFamily="2" charset="-122"/>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At a meeting with Suraiya, Jamal notices that Suraiya appears withdrawn, angry and sad. He asks how she is feeling at the moment. Jamal also asks if there is anything that might make her feel better. Suraiya says that she would like to talk to her friend. Jamal says that he would try to organize that as soon as possible. He also asks in the meantime what else might help.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Suraiya explains that she really needs time on her own in a quiet place to reflect. She said that it has helped in the past to listen to music, in order to get some distance from her situation. The mental health service has established some comfortable quiet rooms over the past year and Jamal proposes that Suraiya spend as much time as she would like there and can listen to music and call her friends at any time. He also lets Suraiya know that he will be here to support her when she needs to.</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Jamal also recalls that Suraya thought that the psychiatrist disliked her. He invites her to discuss any concerns that weren’t already dealt with, so they can be addressed with those involved and, if relevant, resources and information could be provided about how and where to make complaints.</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88</a:t>
            </a:fld>
            <a:endParaRPr lang="en-CH"/>
          </a:p>
        </p:txBody>
      </p:sp>
    </p:spTree>
    <p:extLst>
      <p:ext uri="{BB962C8B-B14F-4D97-AF65-F5344CB8AC3E}">
        <p14:creationId xmlns:p14="http://schemas.microsoft.com/office/powerpoint/2010/main" val="6987456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In what ways is Jamal’s support in line with recovery-oriented practices?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may include:</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Jamal inspires hope.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Jamal listens and tries to understand Suraiya’s preferences.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Jamal is respectful of Suraiya’s requests.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is working alongside Suraiya.</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At all times Jamal is being professional, while at the same time remaining engaged and supportive.</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89</a:t>
            </a:fld>
            <a:endParaRPr lang="en-CH"/>
          </a:p>
        </p:txBody>
      </p:sp>
    </p:spTree>
    <p:extLst>
      <p:ext uri="{BB962C8B-B14F-4D97-AF65-F5344CB8AC3E}">
        <p14:creationId xmlns:p14="http://schemas.microsoft.com/office/powerpoint/2010/main" val="424094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192213"/>
            <a:ext cx="4660900" cy="2622550"/>
          </a:xfrm>
        </p:spPr>
      </p:sp>
      <p:sp>
        <p:nvSpPr>
          <p:cNvPr id="3" name="Notes Placeholder 2"/>
          <p:cNvSpPr>
            <a:spLocks noGrp="1"/>
          </p:cNvSpPr>
          <p:nvPr>
            <p:ph type="body" idx="1"/>
          </p:nvPr>
        </p:nvSpPr>
        <p:spPr>
          <a:xfrm>
            <a:off x="680879" y="4324302"/>
            <a:ext cx="5447030" cy="4374007"/>
          </a:xfrm>
        </p:spPr>
        <p:txBody>
          <a:bodyPr/>
          <a:lstStyle/>
          <a:p>
            <a:pPr algn="just">
              <a:spcAft>
                <a:spcPts val="600"/>
              </a:spcAft>
            </a:pPr>
            <a:r>
              <a:rPr lang="en-US" b="1" i="1" dirty="0">
                <a:latin typeface="Calibri" panose="020F0502020204030204" pitchFamily="34" charset="0"/>
                <a:ea typeface="MS Mincho" panose="02020609040205080304" pitchFamily="49" charset="-128"/>
                <a:cs typeface="Cambria" panose="02040503050406030204" pitchFamily="18" charset="0"/>
              </a:rPr>
              <a:t>Exercise 1.1</a:t>
            </a:r>
            <a:r>
              <a:rPr lang="en-US" i="1" dirty="0">
                <a:latin typeface="Calibri" panose="020F0502020204030204" pitchFamily="34" charset="0"/>
                <a:ea typeface="MS Mincho" panose="02020609040205080304" pitchFamily="49" charset="-128"/>
                <a:cs typeface="Cambria" panose="02040503050406030204" pitchFamily="18" charset="0"/>
              </a:rPr>
              <a:t>: </a:t>
            </a:r>
            <a:r>
              <a:rPr lang="en-US" b="1" i="1" dirty="0">
                <a:latin typeface="Calibri" panose="020F0502020204030204" pitchFamily="34" charset="0"/>
                <a:ea typeface="MS Mincho" panose="02020609040205080304" pitchFamily="49" charset="-128"/>
                <a:cs typeface="Cambria" panose="02040503050406030204" pitchFamily="18" charset="0"/>
              </a:rPr>
              <a:t>What does recovery mean to you</a:t>
            </a:r>
            <a:r>
              <a:rPr lang="en-GB" b="1" i="1" dirty="0">
                <a:latin typeface="Calibri" panose="020F0502020204030204" pitchFamily="34" charset="0"/>
                <a:ea typeface="MS Mincho" panose="02020609040205080304" pitchFamily="49" charset="-128"/>
                <a:cs typeface="Cambria" panose="02040503050406030204" pitchFamily="18" charset="0"/>
              </a:rPr>
              <a:t>?</a:t>
            </a:r>
            <a:r>
              <a:rPr lang="en-GB" b="1" i="1" dirty="0">
                <a:solidFill>
                  <a:srgbClr val="FF0000"/>
                </a:solidFill>
                <a:latin typeface="Calibri" panose="020F0502020204030204" pitchFamily="34" charset="0"/>
                <a:ea typeface="MS Mincho" panose="02020609040205080304" pitchFamily="49" charset="-128"/>
                <a:cs typeface="Cambria" panose="02040503050406030204" pitchFamily="18" charset="0"/>
              </a:rPr>
              <a:t> </a:t>
            </a:r>
            <a:r>
              <a:rPr lang="en-US" b="1" i="1" dirty="0">
                <a:latin typeface="Calibri" panose="020F0502020204030204" pitchFamily="34" charset="0"/>
                <a:ea typeface="MS Mincho" panose="02020609040205080304" pitchFamily="49" charset="-128"/>
                <a:cs typeface="Cambria" panose="02040503050406030204" pitchFamily="18" charset="0"/>
              </a:rPr>
              <a:t>(45 min.)</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Divide the participants into groups of 5.</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Now ask participants to consider the following reflective question:</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b="1" dirty="0">
                <a:latin typeface="Calibri" panose="020F0502020204030204" pitchFamily="34" charset="0"/>
                <a:ea typeface="MS Mincho" panose="02020609040205080304" pitchFamily="49" charset="-128"/>
                <a:cs typeface="Calibri" panose="020F0502020204030204" pitchFamily="34" charset="0"/>
              </a:rPr>
              <a:t>Based on your own personal or professional experience, what does recovery mean for people with psychosocial disabilities or for people using services?</a:t>
            </a:r>
            <a:endParaRPr lang="en-CH" b="1"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Allow the groups 15 minutes to prepare their lists.</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Then create the two following lists on the flipchart:</a:t>
            </a:r>
            <a:endParaRPr lang="en-CH"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800100" lvl="1" indent="-342900">
              <a:lnSpc>
                <a:spcPct val="115000"/>
              </a:lnSpc>
              <a:buFont typeface="+mj-l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Traditional clinical understanding, and</a:t>
            </a:r>
            <a:endParaRPr lang="en-CH" dirty="0">
              <a:latin typeface="Calibri" panose="020F0502020204030204" pitchFamily="34" charset="0"/>
              <a:ea typeface="MS Mincho" panose="02020609040205080304" pitchFamily="49" charset="-128"/>
              <a:cs typeface="Arial" panose="020B0604020202020204" pitchFamily="34" charset="0"/>
            </a:endParaRPr>
          </a:p>
          <a:p>
            <a:pPr marL="800100" lvl="1" indent="-342900">
              <a:lnSpc>
                <a:spcPct val="115000"/>
              </a:lnSpc>
              <a:spcAft>
                <a:spcPts val="600"/>
              </a:spcAft>
              <a:buFont typeface="+mj-l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Understanding based on a recovery approach.</a:t>
            </a:r>
            <a:endParaRPr lang="en-CH"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participants to share their thoughts and allocate the examples provided to the appropriate list (see presentation below for a better idea of what should go under the two separate lists). Help participants to reflect on why their examples fall within one category or the other.</a:t>
            </a:r>
            <a:endParaRPr lang="en-US" dirty="0">
              <a:solidFill>
                <a:srgbClr val="4F81BD"/>
              </a:solidFill>
              <a:latin typeface="Calibri" panose="020F0502020204030204" pitchFamily="34" charset="0"/>
              <a:ea typeface="MS Gothic" panose="020B06090702050802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Participants may suggest some recovery-aligned examples, although at this stage early in the recovery training it can be anticipated that many of the ideas will fall within the traditional approach.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9</a:t>
            </a:fld>
            <a:endParaRPr lang="en-CH"/>
          </a:p>
        </p:txBody>
      </p:sp>
    </p:spTree>
    <p:extLst>
      <p:ext uri="{BB962C8B-B14F-4D97-AF65-F5344CB8AC3E}">
        <p14:creationId xmlns:p14="http://schemas.microsoft.com/office/powerpoint/2010/main" val="36878750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90</a:t>
            </a:fld>
            <a:endParaRPr lang="en-CH"/>
          </a:p>
        </p:txBody>
      </p:sp>
    </p:spTree>
    <p:extLst>
      <p:ext uri="{BB962C8B-B14F-4D97-AF65-F5344CB8AC3E}">
        <p14:creationId xmlns:p14="http://schemas.microsoft.com/office/powerpoint/2010/main" val="24456229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Presentation: Understanding boundaries (</a:t>
            </a:r>
            <a:r>
              <a:rPr lang="en-US" b="1" i="1" dirty="0">
                <a:solidFill>
                  <a:srgbClr val="0000FF"/>
                </a:solidFill>
                <a:latin typeface="Calibri" panose="020F0502020204030204" pitchFamily="34" charset="0"/>
                <a:ea typeface="MS Mincho" panose="02020609040205080304" pitchFamily="49" charset="-128"/>
                <a:cs typeface="Arial" panose="020B0604020202020204" pitchFamily="34" charset="0"/>
                <a:hlinkClick r:id="rId3" action="ppaction://hlinkfile" tooltip="Brown, 2007 #344">
                  <a:extLst>
                    <a:ext uri="{A12FA001-AC4F-418D-AE19-62706E023703}">
                      <ahyp:hlinkClr xmlns="" xmlns:ahyp="http://schemas.microsoft.com/office/drawing/2018/hyperlinkcolor" val="tx"/>
                    </a:ext>
                  </a:extLst>
                </a:hlinkClick>
              </a:rPr>
              <a:t>33</a:t>
            </a:r>
            <a:r>
              <a:rPr lang="en-US" b="1" i="1" dirty="0">
                <a:latin typeface="Calibri" panose="020F0502020204030204" pitchFamily="34" charset="0"/>
                <a:ea typeface="MS Mincho" panose="02020609040205080304" pitchFamily="49" charset="-128"/>
                <a:cs typeface="Arial" panose="020B0604020202020204" pitchFamily="34" charset="0"/>
              </a:rPr>
              <a:t>) (20min.)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When discussing with participants the issue of boundaries, it is important to be aware that there may be variations in opinion in the group as to what is acceptable. Ask the group the following question and list their responses on a flipchart:</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What do you understand by the phrase “</a:t>
            </a:r>
            <a:r>
              <a:rPr lang="en-US" i="1" dirty="0">
                <a:latin typeface="Calibri" panose="020F0502020204030204" pitchFamily="34" charset="0"/>
                <a:ea typeface="MS Mincho" panose="02020609040205080304" pitchFamily="49" charset="-128"/>
                <a:cs typeface="Cambria" panose="02040503050406030204" pitchFamily="18" charset="0"/>
              </a:rPr>
              <a:t>Maintaining professional boundaries in the context of mental health and social services”?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After a short discussion on this, resume the presentation.</a:t>
            </a:r>
            <a:endParaRPr lang="en-CH"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91</a:t>
            </a:fld>
            <a:endParaRPr lang="en-CH"/>
          </a:p>
        </p:txBody>
      </p:sp>
    </p:spTree>
    <p:extLst>
      <p:ext uri="{BB962C8B-B14F-4D97-AF65-F5344CB8AC3E}">
        <p14:creationId xmlns:p14="http://schemas.microsoft.com/office/powerpoint/2010/main" val="32269102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Maintaining boundaries</a:t>
            </a:r>
            <a:r>
              <a:rPr lang="en-US" b="1" i="1" u="sng" dirty="0">
                <a:latin typeface="Calibri" panose="020F0502020204030204" pitchFamily="34" charset="0"/>
                <a:ea typeface="MS Mincho" panose="02020609040205080304" pitchFamily="49" charset="-128"/>
                <a:cs typeface="Cambria" panose="02040503050406030204" pitchFamily="18" charset="0"/>
              </a:rPr>
              <a:t> (</a:t>
            </a:r>
            <a:r>
              <a:rPr lang="en-US" b="1" i="1" u="sng"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45"/>
              </a:rPr>
              <a:t>32</a:t>
            </a:r>
            <a:r>
              <a:rPr lang="en-US" b="1" i="1" u="sng" dirty="0">
                <a:latin typeface="Calibri" panose="020F0502020204030204" pitchFamily="34" charset="0"/>
                <a:ea typeface="MS Mincho" panose="02020609040205080304" pitchFamily="49" charset="-128"/>
                <a:cs typeface="Cambria" panose="02040503050406030204" pitchFamily="18"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Maintaining professional boundaries within the context of the recovery approach means: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Recognizing and responding appropriately to the boundaries of people using the service.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clear, fair and open</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about what you can and cannot do</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Not being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over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-involved or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under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-involved.</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92</a:t>
            </a:fld>
            <a:endParaRPr lang="en-CH"/>
          </a:p>
        </p:txBody>
      </p:sp>
    </p:spTree>
    <p:extLst>
      <p:ext uri="{BB962C8B-B14F-4D97-AF65-F5344CB8AC3E}">
        <p14:creationId xmlns:p14="http://schemas.microsoft.com/office/powerpoint/2010/main" val="40970638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Ideas of “professional distance” have, in the past, served to maintain a false “us and them” barrier between service staff and people </a:t>
            </a:r>
            <a:r>
              <a:rPr lang="en-US" dirty="0">
                <a:latin typeface="Calibri" panose="020F0502020204030204" pitchFamily="34" charset="0"/>
                <a:ea typeface="SimSun" panose="02010600030101010101" pitchFamily="2" charset="-122"/>
                <a:cs typeface="Cambria" panose="02040503050406030204" pitchFamily="18" charset="0"/>
              </a:rPr>
              <a:t>using services, as</a:t>
            </a:r>
            <a:r>
              <a:rPr lang="en-US" dirty="0">
                <a:latin typeface="Calibri" panose="020F0502020204030204" pitchFamily="34" charset="0"/>
                <a:ea typeface="MS Mincho" panose="02020609040205080304" pitchFamily="49" charset="-128"/>
                <a:cs typeface="Cambria" panose="02040503050406030204" pitchFamily="18" charset="0"/>
              </a:rPr>
              <a:t> if they were fundamentally different.</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However, the view that practitioners have to remain emotionally detached and personally distant in order to be competent is not supported by what is said by many people using mental health and social services.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For example, it can be useful for a practitioner to disclose their own personal challenges or history of trauma when this can provide insight and a way forward to overcome challenges or trauma. </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On the other hand, people using services may perceive interventions of mental health and other practitioners as crossing their personal boundaries (e.g. intrusive questions about personal life, forced medication, etc.).</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93</a:t>
            </a:fld>
            <a:endParaRPr lang="en-CH"/>
          </a:p>
        </p:txBody>
      </p:sp>
    </p:spTree>
    <p:extLst>
      <p:ext uri="{BB962C8B-B14F-4D97-AF65-F5344CB8AC3E}">
        <p14:creationId xmlns:p14="http://schemas.microsoft.com/office/powerpoint/2010/main" val="23614245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As such, the focus is not on maintaining boundaries but on developing a sustainable relationship in which both parties feel comfortable and which work to the benefit of the person.</a:t>
            </a:r>
            <a:endParaRPr lang="en-CH"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requires finding a balance in which practitioners and other supporters are neither over-involved nor under-involved. The appropriate level of involvement may vary depending on where one lives, so it is important to take into consideration cultural or contextual differences when developing a relationship with a person. </a:t>
            </a:r>
            <a:endParaRPr lang="en-CH" dirty="0">
              <a:latin typeface="Calibri" panose="020F0502020204030204" pitchFamily="34" charset="0"/>
              <a:ea typeface="MS Mincho" panose="02020609040205080304" pitchFamily="49" charset="-128"/>
              <a:cs typeface="Cambria" panose="02040503050406030204" pitchFamily="18" charset="0"/>
            </a:endParaRPr>
          </a:p>
          <a:p>
            <a:pPr marL="62865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example of over-involvement might be when a supporter identifies so strongly with the person that they try to explore experiences that the person finds uncomfortable, unwanted and/or unrelated to the issue.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example of under-involvement might be when a supporter disengages with the person completely and sees them as a “lost cause” or ignores their feelings.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94</a:t>
            </a:fld>
            <a:endParaRPr lang="en-CH"/>
          </a:p>
        </p:txBody>
      </p:sp>
    </p:spTree>
    <p:extLst>
      <p:ext uri="{BB962C8B-B14F-4D97-AF65-F5344CB8AC3E}">
        <p14:creationId xmlns:p14="http://schemas.microsoft.com/office/powerpoint/2010/main" val="28508084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F81BD"/>
                </a:solidFill>
                <a:latin typeface="Calibri" panose="020F0502020204030204" pitchFamily="34" charset="0"/>
                <a:cs typeface="Calibri" panose="020F0502020204030204" pitchFamily="34" charset="0"/>
              </a:rPr>
              <a:t>Show participants the following table which illustrates what over-involvement or under-involvement might look like between a practitioner and a person using a service</a:t>
            </a:r>
            <a:endParaRPr lang="en-GB" dirty="0">
              <a:solidFill>
                <a:srgbClr val="4F81BD"/>
              </a:solidFill>
              <a:latin typeface="Calibri" panose="020F0502020204030204" pitchFamily="34" charset="0"/>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95</a:t>
            </a:fld>
            <a:endParaRPr lang="en-CH"/>
          </a:p>
        </p:txBody>
      </p:sp>
    </p:spTree>
    <p:extLst>
      <p:ext uri="{BB962C8B-B14F-4D97-AF65-F5344CB8AC3E}">
        <p14:creationId xmlns:p14="http://schemas.microsoft.com/office/powerpoint/2010/main" val="36538823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CH"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96</a:t>
            </a:fld>
            <a:endParaRPr lang="en-CH"/>
          </a:p>
        </p:txBody>
      </p:sp>
    </p:spTree>
    <p:extLst>
      <p:ext uri="{BB962C8B-B14F-4D97-AF65-F5344CB8AC3E}">
        <p14:creationId xmlns:p14="http://schemas.microsoft.com/office/powerpoint/2010/main" val="16734832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rPr>
              <a:t>Presentation: Supporting positive risk-taking (</a:t>
            </a:r>
            <a:r>
              <a:rPr lang="en-US" b="1" i="1" dirty="0">
                <a:solidFill>
                  <a:srgbClr val="0000FF"/>
                </a:solidFill>
                <a:latin typeface="Calibri" panose="020F0502020204030204" pitchFamily="34" charset="0"/>
                <a:ea typeface="MS Mincho" panose="02020609040205080304" pitchFamily="49" charset="-128"/>
                <a:hlinkClick r:id="rId3" action="ppaction://hlinkfile" tooltip=", 2011 #346">
                  <a:extLst>
                    <a:ext uri="{A12FA001-AC4F-418D-AE19-62706E023703}">
                      <ahyp:hlinkClr xmlns="" xmlns:ahyp="http://schemas.microsoft.com/office/drawing/2018/hyperlinkcolor" val="tx"/>
                    </a:ext>
                  </a:extLst>
                </a:hlinkClick>
              </a:rPr>
              <a:t>34</a:t>
            </a:r>
            <a:r>
              <a:rPr lang="en-US" b="1" i="1" dirty="0">
                <a:latin typeface="Calibri" panose="020F0502020204030204" pitchFamily="34" charset="0"/>
                <a:ea typeface="MS Mincho" panose="02020609040205080304" pitchFamily="49" charset="-128"/>
              </a:rPr>
              <a:t>) (30 min.)</a:t>
            </a: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Recovery involves taking risks in life, whether engaging in new activities, meeting new people, or exploring new ideas and feelings. </a:t>
            </a: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Not all risks are equivalent. </a:t>
            </a:r>
          </a:p>
          <a:p>
            <a:pPr marL="628650" lvl="1"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Positive risk-taking is not the same as risk-taking that involves “risky” </a:t>
            </a:r>
            <a:r>
              <a:rPr lang="en-US" dirty="0" err="1">
                <a:latin typeface="Calibri" panose="020F0502020204030204" pitchFamily="34" charset="0"/>
                <a:ea typeface="MS Mincho" panose="02020609040205080304" pitchFamily="49" charset="-128"/>
                <a:cs typeface="Calibri" panose="020F0502020204030204" pitchFamily="34" charset="0"/>
              </a:rPr>
              <a:t>behaviour</a:t>
            </a:r>
            <a:r>
              <a:rPr lang="en-US" dirty="0">
                <a:latin typeface="Calibri" panose="020F0502020204030204" pitchFamily="34" charset="0"/>
                <a:ea typeface="MS Mincho" panose="02020609040205080304" pitchFamily="49" charset="-128"/>
                <a:cs typeface="Calibri" panose="020F0502020204030204" pitchFamily="34" charset="0"/>
              </a:rPr>
              <a:t> such as having unsafe sex or driving extremely fast in a car. </a:t>
            </a:r>
          </a:p>
          <a:p>
            <a:pPr marL="628650" lvl="1"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Those are risks that most of us would deem unwise. </a:t>
            </a: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Yet individuals may draw the line between positive risk-taking and unwise risk differently (e.g. extreme sports may build a person’s confidence by deliberately facing risk).</a:t>
            </a:r>
            <a:endParaRPr lang="en-CH" dirty="0">
              <a:latin typeface="Calibri" panose="020F0502020204030204" pitchFamily="34" charset="0"/>
              <a:ea typeface="MS Mincho" panose="02020609040205080304" pitchFamily="49" charset="-128"/>
              <a:cs typeface="Arial" panose="020B0604020202020204" pitchFamily="34" charset="0"/>
            </a:endParaRP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Positive risk-taking means that people can explore their potential, new possibilities and opportunities, pursue their dreams and ambitions, learn from positive or negative experiences and live life as they choose. </a:t>
            </a: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However, mental health and other practitioners, families and care partners and health services generally tend to be risk-averse and actively discourage the people they are supporting from taking risks. </a:t>
            </a:r>
            <a:endParaRPr lang="en-CH" dirty="0">
              <a:latin typeface="Calibri" panose="020F0502020204030204" pitchFamily="34" charset="0"/>
              <a:ea typeface="MS Mincho" panose="02020609040205080304" pitchFamily="49" charset="-128"/>
              <a:cs typeface="Arial" panose="020B0604020202020204" pitchFamily="34" charset="0"/>
            </a:endParaRPr>
          </a:p>
          <a:p>
            <a:endParaRPr lang="en-US" b="1" i="1" dirty="0">
              <a:latin typeface="Calibri" panose="020F0502020204030204" pitchFamily="34" charset="0"/>
              <a:ea typeface="MS Mincho" panose="02020609040205080304" pitchFamily="49" charset="-128"/>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97</a:t>
            </a:fld>
            <a:endParaRPr lang="en-CH"/>
          </a:p>
        </p:txBody>
      </p:sp>
    </p:spTree>
    <p:extLst>
      <p:ext uri="{BB962C8B-B14F-4D97-AF65-F5344CB8AC3E}">
        <p14:creationId xmlns:p14="http://schemas.microsoft.com/office/powerpoint/2010/main" val="1747213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Ask participants the following question:</a:t>
            </a:r>
            <a:endParaRPr lang="en-CH" dirty="0">
              <a:latin typeface="Calibri" panose="020F0502020204030204" pitchFamily="34" charset="0"/>
              <a:ea typeface="MS Mincho" panose="02020609040205080304" pitchFamily="49" charset="-128"/>
              <a:cs typeface="Arial" panose="020B0604020202020204" pitchFamily="34" charset="0"/>
            </a:endParaRPr>
          </a:p>
          <a:p>
            <a:pPr>
              <a:lnSpc>
                <a:spcPct val="115000"/>
              </a:lnSpc>
            </a:pPr>
            <a:r>
              <a:rPr lang="en-US" b="1" dirty="0">
                <a:latin typeface="Calibri" panose="020F0502020204030204" pitchFamily="34" charset="0"/>
                <a:ea typeface="MS Mincho" panose="02020609040205080304" pitchFamily="49" charset="-128"/>
                <a:cs typeface="Calibri" panose="020F0502020204030204" pitchFamily="34" charset="0"/>
              </a:rPr>
              <a:t> </a:t>
            </a:r>
            <a:endParaRPr lang="en-CH" dirty="0">
              <a:latin typeface="Calibri" panose="020F0502020204030204" pitchFamily="34" charset="0"/>
              <a:ea typeface="MS Mincho" panose="02020609040205080304" pitchFamily="49" charset="-128"/>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Why do people avoid taking risks in mental health?</a:t>
            </a:r>
            <a:endParaRPr lang="en-CH" dirty="0">
              <a:latin typeface="Calibri" panose="020F0502020204030204" pitchFamily="34" charset="0"/>
              <a:ea typeface="MS Mincho" panose="02020609040205080304" pitchFamily="49" charset="-128"/>
              <a:cs typeface="Cambria" panose="02040503050406030204" pitchFamily="18"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98</a:t>
            </a:fld>
            <a:endParaRPr lang="en-CH"/>
          </a:p>
        </p:txBody>
      </p:sp>
    </p:spTree>
    <p:extLst>
      <p:ext uri="{BB962C8B-B14F-4D97-AF65-F5344CB8AC3E}">
        <p14:creationId xmlns:p14="http://schemas.microsoft.com/office/powerpoint/2010/main" val="9925299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Then show the following slides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11 #70">
                  <a:extLst>
                    <a:ext uri="{A12FA001-AC4F-418D-AE19-62706E023703}">
                      <ahyp:hlinkClr xmlns="" xmlns:ahyp="http://schemas.microsoft.com/office/drawing/2018/hyperlinkcolor" val="tx"/>
                    </a:ext>
                  </a:extLst>
                </a:hlinkClick>
              </a:rPr>
              <a:t>9</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4" action="ppaction://hlinkfile" tooltip=", 2004 #347">
                  <a:extLst>
                    <a:ext uri="{A12FA001-AC4F-418D-AE19-62706E023703}">
                      <ahyp:hlinkClr xmlns="" xmlns:ahyp="http://schemas.microsoft.com/office/drawing/2018/hyperlinkcolor" val="tx"/>
                    </a:ext>
                  </a:extLst>
                </a:hlinkClick>
              </a:rPr>
              <a:t>35</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rPr>
              <a:t>:</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People with psychosocial disabilities:</a:t>
            </a:r>
            <a:endParaRPr lang="en-CH"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 </a:t>
            </a:r>
            <a:endParaRPr lang="en-CH"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be reluctant to take risks for fear of worsening their problems.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avoid taking risks because they fear failure.</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also be afraid of the discrimination they may encounter if they take on certain activities.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not want to go outside their comfort zone or may not feel comfortable facing their fears.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 people may already have experienced a great deal of risk and bad outcomes in their life, whether from choice or other circumstances, and may be averse to taking more risks. </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 people may lack a support system to encourage them to take risks.</a:t>
            </a:r>
            <a:endParaRPr lang="en-CH"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C6E7D0B4-629D-4358-AF77-399C1BE3CD59}" type="slidenum">
              <a:rPr lang="en-CH" smtClean="0"/>
              <a:t>99</a:t>
            </a:fld>
            <a:endParaRPr lang="en-CH"/>
          </a:p>
        </p:txBody>
      </p:sp>
    </p:spTree>
    <p:extLst>
      <p:ext uri="{BB962C8B-B14F-4D97-AF65-F5344CB8AC3E}">
        <p14:creationId xmlns:p14="http://schemas.microsoft.com/office/powerpoint/2010/main" val="11821776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 Id="rId9"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vmlDrawing" Target="../drawings/vmlDrawing3.vml"/><Relationship Id="rId1" Type="http://schemas.openxmlformats.org/officeDocument/2006/relationships/themeOverride" Target="../theme/themeOverride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vmlDrawing" Target="../drawings/vmlDrawing4.vml"/><Relationship Id="rId1" Type="http://schemas.openxmlformats.org/officeDocument/2006/relationships/themeOverride" Target="../theme/themeOverride4.x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vmlDrawing" Target="../drawings/vmlDrawing5.vml"/><Relationship Id="rId1" Type="http://schemas.openxmlformats.org/officeDocument/2006/relationships/themeOverride" Target="../theme/themeOverride5.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 Id="rId9"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80"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306818460"/>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99630" y="506412"/>
            <a:ext cx="9792000" cy="432000"/>
          </a:xfrm>
          <a:prstGeom prst="rect">
            <a:avLst/>
          </a:prstGeom>
        </p:spPr>
        <p:txBody>
          <a:bodyPr/>
          <a:lstStyle>
            <a:lvl1pPr>
              <a:defRPr sz="3000"/>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12" name="Slide Number Placeholder 1">
            <a:extLst>
              <a:ext uri="{FF2B5EF4-FFF2-40B4-BE49-F238E27FC236}">
                <a16:creationId xmlns:a16="http://schemas.microsoft.com/office/drawing/2014/main" id="{9027253D-088E-394F-B1CF-7F7CF8E2E2D2}"/>
              </a:ext>
            </a:extLst>
          </p:cNvPr>
          <p:cNvSpPr txBox="1">
            <a:spLocks/>
          </p:cNvSpPr>
          <p:nvPr userDrawn="1"/>
        </p:nvSpPr>
        <p:spPr>
          <a:xfrm>
            <a:off x="10032988" y="6624156"/>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225240693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04"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2" name="Slide Number Placeholder 1">
            <a:extLst>
              <a:ext uri="{FF2B5EF4-FFF2-40B4-BE49-F238E27FC236}">
                <a16:creationId xmlns:a16="http://schemas.microsoft.com/office/drawing/2014/main" id="{0DB60E25-8D38-DD4A-8EC3-1E1FFF0AEAEE}"/>
              </a:ext>
            </a:extLst>
          </p:cNvPr>
          <p:cNvSpPr txBox="1">
            <a:spLocks/>
          </p:cNvSpPr>
          <p:nvPr userDrawn="1"/>
        </p:nvSpPr>
        <p:spPr>
          <a:xfrm>
            <a:off x="10056358" y="6626636"/>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a:p>
        </p:txBody>
      </p:sp>
    </p:spTree>
    <p:extLst>
      <p:ext uri="{BB962C8B-B14F-4D97-AF65-F5344CB8AC3E}">
        <p14:creationId xmlns:p14="http://schemas.microsoft.com/office/powerpoint/2010/main" val="252217356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dirty="0"/>
              <a:t>Click to edit Master title style</a:t>
            </a:r>
            <a:endParaRPr lang="en-CH"/>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dirty="0"/>
              <a:t>Edit Master text styles</a:t>
            </a:r>
          </a:p>
          <a:p>
            <a:pPr lvl="3"/>
            <a:r>
              <a:rPr lang="en-US" dirty="0"/>
              <a:t>Second level</a:t>
            </a:r>
          </a:p>
          <a:p>
            <a:pPr lvl="4"/>
            <a:r>
              <a:rPr lang="en-US" dirty="0"/>
              <a:t>Third level</a:t>
            </a:r>
          </a:p>
          <a:p>
            <a:pPr lvl="4"/>
            <a:r>
              <a:rPr lang="en-US" dirty="0"/>
              <a:t>Fourth level</a:t>
            </a:r>
          </a:p>
          <a:p>
            <a:pPr lvl="4"/>
            <a:r>
              <a:rPr lang="en-US" dirty="0"/>
              <a:t>Fifth level</a:t>
            </a:r>
            <a:endParaRPr lang="en-CH"/>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en-CH"/>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en-CH" smtClean="0"/>
              <a:t>‹#›</a:t>
            </a:fld>
            <a:endParaRPr lang="en-CH"/>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37585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3"/>
            </p:custDataLst>
            <p:extLst>
              <p:ext uri="{D42A27DB-BD31-4B8C-83A1-F6EECF244321}">
                <p14:modId xmlns:p14="http://schemas.microsoft.com/office/powerpoint/2010/main" val="36445157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28" name="think-cell Slide" r:id="rId5" imgW="360" imgH="360" progId="TCLayout.ActiveDocument.1">
                  <p:embed/>
                </p:oleObj>
              </mc:Choice>
              <mc:Fallback>
                <p:oleObj name="think-cell Slide" r:id="rId5" imgW="360" imgH="360" progId="TCLayout.ActiveDocument.1">
                  <p:embed/>
                  <p:pic>
                    <p:nvPicPr>
                      <p:cNvPr id="13" name="Object 1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13443951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52"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3228259213"/>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11/4/2019</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88764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aphicFrame>
        <p:nvGraphicFramePr>
          <p:cNvPr id="7" name="Object 6" hidden="1"/>
          <p:cNvGraphicFramePr>
            <a:graphicFrameLocks noChangeAspect="1"/>
          </p:cNvGraphicFramePr>
          <p:nvPr userDrawn="1">
            <p:custDataLst>
              <p:tags r:id="rId10"/>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56" name="think-cell Slide" r:id="rId13" imgW="353" imgH="353" progId="TCLayout.ActiveDocument.1">
                  <p:embed/>
                </p:oleObj>
              </mc:Choice>
              <mc:Fallback>
                <p:oleObj name="think-cell Slide" r:id="rId13" imgW="353" imgH="353" progId="TCLayout.ActiveDocument.1">
                  <p:embed/>
                  <p:pic>
                    <p:nvPicPr>
                      <p:cNvPr id="7" name="Object 6"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dirty="0"/>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1"/>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12"/>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userDrawn="1"/>
        </p:nvSpPr>
        <p:spPr>
          <a:xfrm>
            <a:off x="10034587" y="6623100"/>
            <a:ext cx="1648619" cy="216000"/>
          </a:xfrm>
          <a:prstGeom prst="rect">
            <a:avLst/>
          </a:prstGeom>
        </p:spPr>
        <p:txBody>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2417649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d.com/talks/eleanor_longden_the_voices_in_my_head?language=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youtu.be/RYbjSeEy42c" TargetMode="Externa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7" Type="http://schemas.openxmlformats.org/officeDocument/2006/relationships/hyperlink" Target="https://www.who.int/publications-detail/who-qualityrights-guidance-and-training-tool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who.int/about/licensing" TargetMode="External"/><Relationship Id="rId5" Type="http://schemas.openxmlformats.org/officeDocument/2006/relationships/hyperlink" Target="http://apps.who.int/bookorders" TargetMode="External"/><Relationship Id="rId4" Type="http://schemas.openxmlformats.org/officeDocument/2006/relationships/hyperlink" Target="https://creativecommons.org/licenses/by-nc-sa/3.0/igo/"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63vK2F1ok7k"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024E59-FB2A-4791-9F33-2BA77C3240E1}"/>
              </a:ext>
            </a:extLst>
          </p:cNvPr>
          <p:cNvSpPr/>
          <p:nvPr/>
        </p:nvSpPr>
        <p:spPr>
          <a:xfrm>
            <a:off x="-1" y="5199017"/>
            <a:ext cx="12245759" cy="1710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11" name="Picture 10">
            <a:extLst>
              <a:ext uri="{FF2B5EF4-FFF2-40B4-BE49-F238E27FC236}">
                <a16:creationId xmlns:a16="http://schemas.microsoft.com/office/drawing/2014/main" id="{89D64727-0932-44B7-80DE-31B998B9636C}"/>
              </a:ext>
            </a:extLst>
          </p:cNvPr>
          <p:cNvPicPr>
            <a:picLocks noChangeAspect="1"/>
          </p:cNvPicPr>
          <p:nvPr/>
        </p:nvPicPr>
        <p:blipFill rotWithShape="1">
          <a:blip r:embed="rId3"/>
          <a:srcRect l="774" t="29192" r="239" b="33880"/>
          <a:stretch/>
        </p:blipFill>
        <p:spPr>
          <a:xfrm>
            <a:off x="0" y="1"/>
            <a:ext cx="12245759" cy="3429000"/>
          </a:xfrm>
          <a:prstGeom prst="rect">
            <a:avLst/>
          </a:prstGeom>
        </p:spPr>
      </p:pic>
      <p:sp>
        <p:nvSpPr>
          <p:cNvPr id="4" name="Text Box 3">
            <a:extLst>
              <a:ext uri="{FF2B5EF4-FFF2-40B4-BE49-F238E27FC236}">
                <a16:creationId xmlns:a16="http://schemas.microsoft.com/office/drawing/2014/main" id="{DE88EB12-5FBA-44CC-B8C4-09C2AE735534}"/>
              </a:ext>
            </a:extLst>
          </p:cNvPr>
          <p:cNvSpPr txBox="1">
            <a:spLocks noChangeArrowheads="1"/>
          </p:cNvSpPr>
          <p:nvPr/>
        </p:nvSpPr>
        <p:spPr bwMode="auto">
          <a:xfrm>
            <a:off x="395132" y="3059002"/>
            <a:ext cx="7732868" cy="1830497"/>
          </a:xfrm>
          <a:prstGeom prst="rect">
            <a:avLst/>
          </a:prstGeom>
          <a:solidFill>
            <a:srgbClr val="E04487"/>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A48F238-AD1F-4AA9-BF48-C85E93CCA492}"/>
              </a:ext>
            </a:extLst>
          </p:cNvPr>
          <p:cNvSpPr>
            <a:spLocks noChangeArrowheads="1"/>
          </p:cNvSpPr>
          <p:nvPr/>
        </p:nvSpPr>
        <p:spPr bwMode="auto">
          <a:xfrm rot="16200000">
            <a:off x="4962412" y="-357076"/>
            <a:ext cx="2252663" cy="12177488"/>
          </a:xfrm>
          <a:prstGeom prst="rect">
            <a:avLst/>
          </a:prstGeom>
          <a:gradFill rotWithShape="1">
            <a:gsLst>
              <a:gs pos="0">
                <a:srgbClr val="E04487">
                  <a:gamma/>
                  <a:shade val="60000"/>
                  <a:invGamma/>
                </a:srgbClr>
              </a:gs>
              <a:gs pos="100000">
                <a:srgbClr val="E04487">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61972" y="2745561"/>
            <a:ext cx="7999023" cy="180777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n-US" altLang="en-US" sz="4800" b="1" i="0" u="none" strike="noStrike" cap="none" normalizeH="0" baseline="0" dirty="0">
                <a:ln>
                  <a:noFill/>
                </a:ln>
                <a:solidFill>
                  <a:srgbClr val="FFFFFE"/>
                </a:solidFill>
                <a:effectLst/>
                <a:latin typeface="Calibri" panose="020F0502020204030204" pitchFamily="34" charset="0"/>
              </a:rPr>
              <a:t>Recovery practices for </a:t>
            </a:r>
          </a:p>
          <a:p>
            <a:pPr lvl="0" eaLnBrk="0" fontAlgn="base" hangingPunct="0">
              <a:spcBef>
                <a:spcPct val="0"/>
              </a:spcBef>
              <a:spcAft>
                <a:spcPct val="0"/>
              </a:spcAft>
            </a:pPr>
            <a:r>
              <a:rPr kumimoji="0" lang="en-US" altLang="en-US" sz="4800" b="1" i="0" u="none" strike="noStrike" cap="none" normalizeH="0" baseline="0" dirty="0">
                <a:ln>
                  <a:noFill/>
                </a:ln>
                <a:solidFill>
                  <a:srgbClr val="FFFFFE"/>
                </a:solidFill>
                <a:effectLst/>
                <a:latin typeface="Calibri" panose="020F0502020204030204" pitchFamily="34" charset="0"/>
              </a:rPr>
              <a:t>mental health </a:t>
            </a:r>
            <a:r>
              <a:rPr kumimoji="0" lang="en-US" altLang="en-US" sz="4800" b="1" i="0" u="none" strike="noStrike" cap="none" normalizeH="0" baseline="0">
                <a:ln>
                  <a:noFill/>
                </a:ln>
                <a:solidFill>
                  <a:srgbClr val="FFFFFE"/>
                </a:solidFill>
                <a:effectLst/>
                <a:latin typeface="Calibri" panose="020F0502020204030204" pitchFamily="34" charset="0"/>
              </a:rPr>
              <a:t>and well-being</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9898742" y="249572"/>
            <a:ext cx="2293258" cy="514692"/>
          </a:xfrm>
          <a:prstGeom prst="rect">
            <a:avLst/>
          </a:prstGeom>
          <a:solidFill>
            <a:srgbClr val="E04487"/>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a:ln>
                  <a:noFill/>
                </a:ln>
                <a:solidFill>
                  <a:srgbClr val="FFFFFE"/>
                </a:solidFill>
                <a:effectLst/>
                <a:latin typeface="Calibri" panose="020F0502020204030204" pitchFamily="34" charset="0"/>
              </a:rPr>
              <a:t>Course Slides</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842346"/>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a:solidFill>
                  <a:srgbClr val="E04487"/>
                </a:solidFill>
                <a:latin typeface="Calibri" panose="020F0502020204030204" pitchFamily="34" charset="0"/>
              </a:rPr>
              <a:t>WHO QualityRights s</a:t>
            </a:r>
            <a:r>
              <a:rPr kumimoji="0" lang="en-GB" altLang="en-US" sz="3000" b="0" i="0" u="none" strike="noStrike" cap="none" normalizeH="0" baseline="0">
                <a:ln>
                  <a:noFill/>
                </a:ln>
                <a:solidFill>
                  <a:srgbClr val="E04487"/>
                </a:solidFill>
                <a:effectLst/>
                <a:latin typeface="Calibri" panose="020F0502020204030204" pitchFamily="34" charset="0"/>
              </a:rPr>
              <a:t>pecialized </a:t>
            </a:r>
            <a:r>
              <a:rPr kumimoji="0" lang="en-GB" altLang="en-US" sz="3000" b="0" i="0" u="none" strike="noStrike" cap="none" normalizeH="0" baseline="0" dirty="0">
                <a:ln>
                  <a:noFill/>
                </a:ln>
                <a:solidFill>
                  <a:srgbClr val="E04487"/>
                </a:solidFill>
                <a:effectLst/>
                <a:latin typeface="Calibri" panose="020F0502020204030204" pitchFamily="34" charset="0"/>
              </a:rPr>
              <a:t>training</a:t>
            </a:r>
            <a:endParaRPr kumimoji="0" lang="en-US" altLang="en-US" sz="1800" b="0" i="0" u="none" strike="noStrike" cap="none" normalizeH="0" baseline="0" dirty="0">
              <a:ln>
                <a:noFill/>
              </a:ln>
              <a:solidFill>
                <a:srgbClr val="E04487"/>
              </a:solidFill>
              <a:effectLst/>
              <a:latin typeface="Arial" panose="020B0604020202020204" pitchFamily="34" charset="0"/>
            </a:endParaRPr>
          </a:p>
        </p:txBody>
      </p:sp>
    </p:spTree>
    <p:extLst>
      <p:ext uri="{BB962C8B-B14F-4D97-AF65-F5344CB8AC3E}">
        <p14:creationId xmlns:p14="http://schemas.microsoft.com/office/powerpoint/2010/main" val="279426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DC5C65B-68BC-7A4E-AF72-7A26CF3A5189}"/>
              </a:ext>
            </a:extLst>
          </p:cNvPr>
          <p:cNvSpPr>
            <a:spLocks noGrp="1"/>
          </p:cNvSpPr>
          <p:nvPr>
            <p:ph sz="quarter" idx="17"/>
          </p:nvPr>
        </p:nvSpPr>
        <p:spPr>
          <a:xfrm>
            <a:off x="5995852" y="1193369"/>
            <a:ext cx="5687348" cy="5046419"/>
          </a:xfrm>
        </p:spPr>
        <p:txBody>
          <a:bodyPr/>
          <a:lstStyle/>
          <a:p>
            <a:pPr marL="0" indent="0">
              <a:buNone/>
            </a:pPr>
            <a:r>
              <a:rPr lang="en-US" sz="2000" b="1" dirty="0"/>
              <a:t>Recovery approach</a:t>
            </a:r>
          </a:p>
          <a:p>
            <a:r>
              <a:rPr lang="en-US" sz="2000" i="1" dirty="0"/>
              <a:t>When people feel they have control of their life back and can play a role in society.</a:t>
            </a:r>
          </a:p>
          <a:p>
            <a:r>
              <a:rPr lang="en-US" sz="2000" i="1" dirty="0"/>
              <a:t>When people using services have a better understanding of their emotional distress.</a:t>
            </a:r>
          </a:p>
          <a:p>
            <a:r>
              <a:rPr lang="en-US" sz="2000" i="1" dirty="0"/>
              <a:t>People feel that they are more independent.</a:t>
            </a:r>
          </a:p>
          <a:p>
            <a:r>
              <a:rPr lang="en-US" sz="2000" i="1" dirty="0"/>
              <a:t>People may still have symptoms but they are living with them and leading a fulfilling life. </a:t>
            </a:r>
          </a:p>
          <a:p>
            <a:r>
              <a:rPr lang="en-US" sz="2000" i="1" dirty="0"/>
              <a:t>When people have emotional distress as part of a person’s life, but this is not the </a:t>
            </a:r>
            <a:r>
              <a:rPr lang="en-US" sz="2000" i="1" dirty="0" err="1"/>
              <a:t>centre</a:t>
            </a:r>
            <a:r>
              <a:rPr lang="en-US" sz="2000" i="1" dirty="0"/>
              <a:t> of their lives. </a:t>
            </a:r>
          </a:p>
        </p:txBody>
      </p:sp>
      <p:sp>
        <p:nvSpPr>
          <p:cNvPr id="10" name="Text Placeholder 9">
            <a:extLst>
              <a:ext uri="{FF2B5EF4-FFF2-40B4-BE49-F238E27FC236}">
                <a16:creationId xmlns:a16="http://schemas.microsoft.com/office/drawing/2014/main" id="{C178BF57-9F87-5441-A374-DBFEBC395A4B}"/>
              </a:ext>
            </a:extLst>
          </p:cNvPr>
          <p:cNvSpPr>
            <a:spLocks noGrp="1"/>
          </p:cNvSpPr>
          <p:nvPr>
            <p:ph type="body" sz="quarter" idx="13"/>
          </p:nvPr>
        </p:nvSpPr>
        <p:spPr>
          <a:xfrm>
            <a:off x="507205" y="2278253"/>
            <a:ext cx="5488647" cy="3496588"/>
          </a:xfrm>
        </p:spPr>
        <p:txBody>
          <a:bodyPr/>
          <a:lstStyle/>
          <a:p>
            <a:pPr marL="0" indent="0">
              <a:buNone/>
            </a:pPr>
            <a:r>
              <a:rPr lang="en-US" sz="2000" b="1" dirty="0"/>
              <a:t>Traditional/clinical understanding</a:t>
            </a:r>
          </a:p>
          <a:p>
            <a:r>
              <a:rPr lang="en-US" sz="2000" i="1" dirty="0"/>
              <a:t>When a person is no longer behaving strangely.</a:t>
            </a:r>
          </a:p>
          <a:p>
            <a:r>
              <a:rPr lang="en-US" sz="2000" i="1" dirty="0"/>
              <a:t>The person is no longer a danger to themselves or others.</a:t>
            </a:r>
          </a:p>
          <a:p>
            <a:r>
              <a:rPr lang="en-US" sz="2000" i="1" dirty="0"/>
              <a:t>The symptoms have subsided. For example, the person no longer hears voices. </a:t>
            </a:r>
          </a:p>
          <a:p>
            <a:r>
              <a:rPr lang="en-US" sz="2000" i="1" dirty="0"/>
              <a:t>The person is compliant with medications and the doses are stable. </a:t>
            </a:r>
          </a:p>
          <a:p>
            <a:r>
              <a:rPr lang="en-US" sz="2000" i="1" dirty="0"/>
              <a:t>A decision has been made by medical staff to discharge the person from an inpatient service.</a:t>
            </a:r>
          </a:p>
          <a:p>
            <a:r>
              <a:rPr lang="en-US" sz="2000" i="1" dirty="0"/>
              <a:t>The person’s family feels that their relative is better. </a:t>
            </a:r>
          </a:p>
        </p:txBody>
      </p:sp>
      <p:sp>
        <p:nvSpPr>
          <p:cNvPr id="2" name="Title 1">
            <a:extLst>
              <a:ext uri="{FF2B5EF4-FFF2-40B4-BE49-F238E27FC236}">
                <a16:creationId xmlns:a16="http://schemas.microsoft.com/office/drawing/2014/main" id="{64D02E19-AE86-42E3-9CCA-69D630F2F654}"/>
              </a:ext>
            </a:extLst>
          </p:cNvPr>
          <p:cNvSpPr>
            <a:spLocks noGrp="1"/>
          </p:cNvSpPr>
          <p:nvPr>
            <p:ph type="title"/>
          </p:nvPr>
        </p:nvSpPr>
        <p:spPr/>
        <p:txBody>
          <a:bodyPr/>
          <a:lstStyle/>
          <a:p>
            <a:r>
              <a:rPr lang="en-US" dirty="0"/>
              <a:t>Presentation: What is recovery? – 1 </a:t>
            </a:r>
            <a:endParaRPr lang="en-CH" dirty="0"/>
          </a:p>
        </p:txBody>
      </p:sp>
    </p:spTree>
    <p:extLst>
      <p:ext uri="{BB962C8B-B14F-4D97-AF65-F5344CB8AC3E}">
        <p14:creationId xmlns:p14="http://schemas.microsoft.com/office/powerpoint/2010/main" val="36555321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9E1004-E5E0-0D4B-B085-AD15AEBE258E}"/>
              </a:ext>
            </a:extLst>
          </p:cNvPr>
          <p:cNvSpPr>
            <a:spLocks noGrp="1"/>
          </p:cNvSpPr>
          <p:nvPr>
            <p:ph type="body" sz="quarter" idx="13"/>
          </p:nvPr>
        </p:nvSpPr>
        <p:spPr/>
        <p:txBody>
          <a:bodyPr/>
          <a:lstStyle/>
          <a:p>
            <a:r>
              <a:rPr lang="en-US" dirty="0"/>
              <a:t>Families and care partners may:</a:t>
            </a:r>
            <a:endParaRPr lang="en-CH"/>
          </a:p>
        </p:txBody>
      </p:sp>
      <p:sp>
        <p:nvSpPr>
          <p:cNvPr id="3" name="Content Placeholder 2">
            <a:extLst>
              <a:ext uri="{FF2B5EF4-FFF2-40B4-BE49-F238E27FC236}">
                <a16:creationId xmlns:a16="http://schemas.microsoft.com/office/drawing/2014/main" id="{AEE994AF-0348-4CD9-9536-C945B6935F5D}"/>
              </a:ext>
            </a:extLst>
          </p:cNvPr>
          <p:cNvSpPr>
            <a:spLocks noGrp="1"/>
          </p:cNvSpPr>
          <p:nvPr>
            <p:ph sz="quarter" idx="14"/>
          </p:nvPr>
        </p:nvSpPr>
        <p:spPr/>
        <p:txBody>
          <a:bodyPr/>
          <a:lstStyle/>
          <a:p>
            <a:r>
              <a:rPr lang="en-US" dirty="0"/>
              <a:t>Fear that their relative might experience distress if they undertake new and challenging activities or tasks.</a:t>
            </a:r>
            <a:endParaRPr lang="en-CH" dirty="0"/>
          </a:p>
          <a:p>
            <a:pPr lvl="0"/>
            <a:r>
              <a:rPr lang="en-US" dirty="0"/>
              <a:t>Fear that what they consider as a failure on the part of their relative will bring shame on the family and harm to the person concerned. </a:t>
            </a:r>
            <a:endParaRPr lang="en-CH" dirty="0"/>
          </a:p>
          <a:p>
            <a:endParaRPr lang="en-CH" dirty="0"/>
          </a:p>
        </p:txBody>
      </p:sp>
      <p:sp>
        <p:nvSpPr>
          <p:cNvPr id="2" name="Title 1">
            <a:extLst>
              <a:ext uri="{FF2B5EF4-FFF2-40B4-BE49-F238E27FC236}">
                <a16:creationId xmlns:a16="http://schemas.microsoft.com/office/drawing/2014/main" id="{2834452E-5752-4D55-9464-29CCEF3A832F}"/>
              </a:ext>
            </a:extLst>
          </p:cNvPr>
          <p:cNvSpPr>
            <a:spLocks noGrp="1"/>
          </p:cNvSpPr>
          <p:nvPr>
            <p:ph type="title"/>
          </p:nvPr>
        </p:nvSpPr>
        <p:spPr/>
        <p:txBody>
          <a:bodyPr/>
          <a:lstStyle/>
          <a:p>
            <a:r>
              <a:rPr lang="en-US" dirty="0"/>
              <a:t>Presentation: Supporting positive risk-taking – 4</a:t>
            </a:r>
            <a:endParaRPr lang="en-CH" dirty="0"/>
          </a:p>
        </p:txBody>
      </p:sp>
    </p:spTree>
    <p:extLst>
      <p:ext uri="{BB962C8B-B14F-4D97-AF65-F5344CB8AC3E}">
        <p14:creationId xmlns:p14="http://schemas.microsoft.com/office/powerpoint/2010/main" val="30455582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59DEEB9-6279-6D41-B690-23AC42BC3785}"/>
              </a:ext>
            </a:extLst>
          </p:cNvPr>
          <p:cNvSpPr>
            <a:spLocks noGrp="1"/>
          </p:cNvSpPr>
          <p:nvPr>
            <p:ph type="body" sz="quarter" idx="13"/>
          </p:nvPr>
        </p:nvSpPr>
        <p:spPr/>
        <p:txBody>
          <a:bodyPr/>
          <a:lstStyle/>
          <a:p>
            <a:r>
              <a:rPr lang="en-US" dirty="0"/>
              <a:t>Mental health and other practitioners:</a:t>
            </a:r>
            <a:endParaRPr lang="en-CH"/>
          </a:p>
        </p:txBody>
      </p:sp>
      <p:sp>
        <p:nvSpPr>
          <p:cNvPr id="3" name="Content Placeholder 2">
            <a:extLst>
              <a:ext uri="{FF2B5EF4-FFF2-40B4-BE49-F238E27FC236}">
                <a16:creationId xmlns:a16="http://schemas.microsoft.com/office/drawing/2014/main" id="{7A5075B9-AFEF-4D79-9C28-EE9D58559381}"/>
              </a:ext>
            </a:extLst>
          </p:cNvPr>
          <p:cNvSpPr>
            <a:spLocks noGrp="1"/>
          </p:cNvSpPr>
          <p:nvPr>
            <p:ph sz="quarter" idx="14"/>
          </p:nvPr>
        </p:nvSpPr>
        <p:spPr/>
        <p:txBody>
          <a:bodyPr/>
          <a:lstStyle/>
          <a:p>
            <a:pPr lvl="0"/>
            <a:r>
              <a:rPr lang="en-US" dirty="0"/>
              <a:t>Low expectations can be an obstacle to their supporting a person to take risks and explore new opportunities. </a:t>
            </a:r>
            <a:endParaRPr lang="en-CH" dirty="0"/>
          </a:p>
          <a:p>
            <a:pPr lvl="0"/>
            <a:r>
              <a:rPr lang="en-US" dirty="0"/>
              <a:t>Can be concerned about being blamed, liable and reprimanded if something goes wrong. </a:t>
            </a:r>
            <a:endParaRPr lang="en-CH" dirty="0"/>
          </a:p>
          <a:p>
            <a:endParaRPr lang="en-CH" dirty="0"/>
          </a:p>
          <a:p>
            <a:endParaRPr lang="en-CH" dirty="0"/>
          </a:p>
        </p:txBody>
      </p:sp>
      <p:sp>
        <p:nvSpPr>
          <p:cNvPr id="2" name="Title 1">
            <a:extLst>
              <a:ext uri="{FF2B5EF4-FFF2-40B4-BE49-F238E27FC236}">
                <a16:creationId xmlns:a16="http://schemas.microsoft.com/office/drawing/2014/main" id="{B0CD4339-8491-43AC-8983-11D9C890A7A0}"/>
              </a:ext>
            </a:extLst>
          </p:cNvPr>
          <p:cNvSpPr>
            <a:spLocks noGrp="1"/>
          </p:cNvSpPr>
          <p:nvPr>
            <p:ph type="title"/>
          </p:nvPr>
        </p:nvSpPr>
        <p:spPr/>
        <p:txBody>
          <a:bodyPr/>
          <a:lstStyle/>
          <a:p>
            <a:r>
              <a:rPr lang="en-US" dirty="0"/>
              <a:t>Presentation: Supporting positive risk-taking – 5</a:t>
            </a:r>
            <a:endParaRPr lang="en-CH" dirty="0"/>
          </a:p>
        </p:txBody>
      </p:sp>
    </p:spTree>
    <p:extLst>
      <p:ext uri="{BB962C8B-B14F-4D97-AF65-F5344CB8AC3E}">
        <p14:creationId xmlns:p14="http://schemas.microsoft.com/office/powerpoint/2010/main" val="18965984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206480C-59CC-374B-B6DC-D98EEDBF01DF}"/>
              </a:ext>
            </a:extLst>
          </p:cNvPr>
          <p:cNvSpPr>
            <a:spLocks noGrp="1"/>
          </p:cNvSpPr>
          <p:nvPr>
            <p:ph type="body" sz="quarter" idx="13"/>
          </p:nvPr>
        </p:nvSpPr>
        <p:spPr/>
        <p:txBody>
          <a:bodyPr/>
          <a:lstStyle/>
          <a:p>
            <a:r>
              <a:rPr lang="en-US" dirty="0"/>
              <a:t>Why is risk-taking important in recovery?</a:t>
            </a:r>
            <a:endParaRPr lang="en-CH"/>
          </a:p>
        </p:txBody>
      </p:sp>
      <p:sp>
        <p:nvSpPr>
          <p:cNvPr id="3" name="Content Placeholder 2">
            <a:extLst>
              <a:ext uri="{FF2B5EF4-FFF2-40B4-BE49-F238E27FC236}">
                <a16:creationId xmlns:a16="http://schemas.microsoft.com/office/drawing/2014/main" id="{1C34BD19-EE92-4F16-8040-97BFB2DA1CCB}"/>
              </a:ext>
            </a:extLst>
          </p:cNvPr>
          <p:cNvSpPr>
            <a:spLocks noGrp="1"/>
          </p:cNvSpPr>
          <p:nvPr>
            <p:ph sz="quarter" idx="14"/>
          </p:nvPr>
        </p:nvSpPr>
        <p:spPr/>
        <p:txBody>
          <a:bodyPr>
            <a:normAutofit/>
          </a:bodyPr>
          <a:lstStyle/>
          <a:p>
            <a:pPr lvl="0"/>
            <a:r>
              <a:rPr lang="en-US" dirty="0"/>
              <a:t>Life involves taking risks, and each person needs to learn about the kind of approaches to risk-taking that are positive and negative.</a:t>
            </a:r>
            <a:endParaRPr lang="en-CH" dirty="0"/>
          </a:p>
          <a:p>
            <a:pPr lvl="0"/>
            <a:r>
              <a:rPr lang="en-US" dirty="0"/>
              <a:t>People cannot explore their potential, new possibilities and opportunities, or learn from their experience without taking risks.</a:t>
            </a:r>
            <a:endParaRPr lang="en-CH" dirty="0"/>
          </a:p>
          <a:p>
            <a:pPr lvl="0"/>
            <a:r>
              <a:rPr lang="en-US" dirty="0"/>
              <a:t>Avoidance of risk can result in a person having no purpose in life as it restricts them to the role of someone with an “illness” or diagnosis. </a:t>
            </a:r>
            <a:endParaRPr lang="en-CH" dirty="0"/>
          </a:p>
          <a:p>
            <a:pPr lvl="0"/>
            <a:r>
              <a:rPr lang="en-US" dirty="0"/>
              <a:t>Practitioners or supporters who focus only on protecting a person from risks can actively hinder the person’s recovery. </a:t>
            </a:r>
            <a:endParaRPr lang="en-CH" dirty="0"/>
          </a:p>
          <a:p>
            <a:pPr lvl="0"/>
            <a:r>
              <a:rPr lang="en-US" dirty="0"/>
              <a:t>Recovery is about enabling people to make choices for themselves and achieve their goals. Sometimes these goals may require taking risks. </a:t>
            </a:r>
            <a:endParaRPr lang="en-CH" dirty="0"/>
          </a:p>
        </p:txBody>
      </p:sp>
      <p:sp>
        <p:nvSpPr>
          <p:cNvPr id="2" name="Title 1">
            <a:extLst>
              <a:ext uri="{FF2B5EF4-FFF2-40B4-BE49-F238E27FC236}">
                <a16:creationId xmlns:a16="http://schemas.microsoft.com/office/drawing/2014/main" id="{E005F936-3165-45A1-B42A-D673718A4877}"/>
              </a:ext>
            </a:extLst>
          </p:cNvPr>
          <p:cNvSpPr>
            <a:spLocks noGrp="1"/>
          </p:cNvSpPr>
          <p:nvPr>
            <p:ph type="title"/>
          </p:nvPr>
        </p:nvSpPr>
        <p:spPr/>
        <p:txBody>
          <a:bodyPr/>
          <a:lstStyle/>
          <a:p>
            <a:r>
              <a:rPr lang="en-US" dirty="0"/>
              <a:t>Presentation: Supporting positive risk-taking – 6</a:t>
            </a:r>
            <a:endParaRPr lang="en-CH" dirty="0"/>
          </a:p>
        </p:txBody>
      </p:sp>
    </p:spTree>
    <p:extLst>
      <p:ext uri="{BB962C8B-B14F-4D97-AF65-F5344CB8AC3E}">
        <p14:creationId xmlns:p14="http://schemas.microsoft.com/office/powerpoint/2010/main" val="17619743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301B62-81D8-E348-8352-16DC892C72D7}"/>
              </a:ext>
            </a:extLst>
          </p:cNvPr>
          <p:cNvSpPr>
            <a:spLocks noGrp="1"/>
          </p:cNvSpPr>
          <p:nvPr>
            <p:ph type="body" sz="quarter" idx="13"/>
          </p:nvPr>
        </p:nvSpPr>
        <p:spPr/>
        <p:txBody>
          <a:bodyPr/>
          <a:lstStyle/>
          <a:p>
            <a:r>
              <a:rPr lang="en-US" dirty="0"/>
              <a:t>Positive risk-taking is a part of everyday life:</a:t>
            </a:r>
            <a:endParaRPr lang="en-CH"/>
          </a:p>
        </p:txBody>
      </p:sp>
      <p:sp>
        <p:nvSpPr>
          <p:cNvPr id="3" name="Content Placeholder 2">
            <a:extLst>
              <a:ext uri="{FF2B5EF4-FFF2-40B4-BE49-F238E27FC236}">
                <a16:creationId xmlns:a16="http://schemas.microsoft.com/office/drawing/2014/main" id="{B92FA7C8-A135-4AFD-B2E8-FAB1052957FB}"/>
              </a:ext>
            </a:extLst>
          </p:cNvPr>
          <p:cNvSpPr>
            <a:spLocks noGrp="1"/>
          </p:cNvSpPr>
          <p:nvPr>
            <p:ph sz="quarter" idx="14"/>
          </p:nvPr>
        </p:nvSpPr>
        <p:spPr/>
        <p:txBody>
          <a:bodyPr>
            <a:normAutofit/>
          </a:bodyPr>
          <a:lstStyle/>
          <a:p>
            <a:r>
              <a:rPr lang="en-US" dirty="0"/>
              <a:t>It is not possible to avoid risk in life. </a:t>
            </a:r>
          </a:p>
          <a:p>
            <a:r>
              <a:rPr lang="en-US" dirty="0"/>
              <a:t>Avoiding risks by playing it safe, doing what others have told you is best, or doing what you have done before, carries its own risks. </a:t>
            </a:r>
          </a:p>
          <a:p>
            <a:r>
              <a:rPr lang="en-US" dirty="0"/>
              <a:t>To enjoy fully the right to exercise legal capacity also means to embrace the risks inherent in making choices and affirming oneself. </a:t>
            </a:r>
          </a:p>
          <a:p>
            <a:r>
              <a:rPr lang="en-US" dirty="0"/>
              <a:t>Even if it means being sometimes successful and sometimes unsuccessful, risk-taking is an essential part of life if people are to strive to achieve dreams and goals and to learn from their mistakes. </a:t>
            </a:r>
          </a:p>
          <a:p>
            <a:r>
              <a:rPr lang="en-US" dirty="0"/>
              <a:t>Risk-taking is an integral part of recovery and personal growth. </a:t>
            </a:r>
            <a:endParaRPr lang="en-CH" dirty="0"/>
          </a:p>
          <a:p>
            <a:endParaRPr lang="en-CH" dirty="0"/>
          </a:p>
        </p:txBody>
      </p:sp>
      <p:sp>
        <p:nvSpPr>
          <p:cNvPr id="2" name="Title 1">
            <a:extLst>
              <a:ext uri="{FF2B5EF4-FFF2-40B4-BE49-F238E27FC236}">
                <a16:creationId xmlns:a16="http://schemas.microsoft.com/office/drawing/2014/main" id="{4AC0AEEC-4487-48EA-BD93-F9091ECBD5BD}"/>
              </a:ext>
            </a:extLst>
          </p:cNvPr>
          <p:cNvSpPr>
            <a:spLocks noGrp="1"/>
          </p:cNvSpPr>
          <p:nvPr>
            <p:ph type="title"/>
          </p:nvPr>
        </p:nvSpPr>
        <p:spPr/>
        <p:txBody>
          <a:bodyPr/>
          <a:lstStyle/>
          <a:p>
            <a:r>
              <a:rPr lang="en-US" dirty="0"/>
              <a:t>Presentation: Supporting positive risk-taking – 7</a:t>
            </a:r>
            <a:endParaRPr lang="en-CH" dirty="0"/>
          </a:p>
        </p:txBody>
      </p:sp>
    </p:spTree>
    <p:extLst>
      <p:ext uri="{BB962C8B-B14F-4D97-AF65-F5344CB8AC3E}">
        <p14:creationId xmlns:p14="http://schemas.microsoft.com/office/powerpoint/2010/main" val="22977319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1A4110-BED8-2C4D-96CE-569615806146}"/>
              </a:ext>
            </a:extLst>
          </p:cNvPr>
          <p:cNvSpPr>
            <a:spLocks noGrp="1"/>
          </p:cNvSpPr>
          <p:nvPr>
            <p:ph type="body" sz="quarter" idx="13"/>
          </p:nvPr>
        </p:nvSpPr>
        <p:spPr/>
        <p:txBody>
          <a:bodyPr/>
          <a:lstStyle/>
          <a:p>
            <a:r>
              <a:rPr lang="en-US" dirty="0"/>
              <a:t>Positive risk-taking as an integral part of growth:</a:t>
            </a:r>
          </a:p>
        </p:txBody>
      </p:sp>
      <p:sp>
        <p:nvSpPr>
          <p:cNvPr id="3" name="Content Placeholder 2">
            <a:extLst>
              <a:ext uri="{FF2B5EF4-FFF2-40B4-BE49-F238E27FC236}">
                <a16:creationId xmlns:a16="http://schemas.microsoft.com/office/drawing/2014/main" id="{4AA7138F-56FB-49EF-9739-9688C05B08A4}"/>
              </a:ext>
            </a:extLst>
          </p:cNvPr>
          <p:cNvSpPr>
            <a:spLocks noGrp="1"/>
          </p:cNvSpPr>
          <p:nvPr>
            <p:ph sz="quarter" idx="14"/>
          </p:nvPr>
        </p:nvSpPr>
        <p:spPr/>
        <p:txBody>
          <a:bodyPr/>
          <a:lstStyle/>
          <a:p>
            <a:pPr lvl="0"/>
            <a:r>
              <a:rPr lang="en-US" dirty="0"/>
              <a:t>People would not have friends or partners if they had not risked the possibility of being rejected.</a:t>
            </a:r>
            <a:endParaRPr lang="en-CH" dirty="0"/>
          </a:p>
          <a:p>
            <a:pPr lvl="0"/>
            <a:r>
              <a:rPr lang="en-US" dirty="0"/>
              <a:t>People would not have qualifications if they had not risked the possibility of failing in examinations.</a:t>
            </a:r>
            <a:endParaRPr lang="en-CH" dirty="0"/>
          </a:p>
          <a:p>
            <a:pPr lvl="0"/>
            <a:r>
              <a:rPr lang="en-US" dirty="0"/>
              <a:t>People would not have jobs if they had not risked the possibility of being turned down at a job interview. </a:t>
            </a:r>
            <a:endParaRPr lang="en-CH" dirty="0"/>
          </a:p>
          <a:p>
            <a:endParaRPr lang="en-CH" dirty="0"/>
          </a:p>
        </p:txBody>
      </p:sp>
      <p:sp>
        <p:nvSpPr>
          <p:cNvPr id="2" name="Title 1">
            <a:extLst>
              <a:ext uri="{FF2B5EF4-FFF2-40B4-BE49-F238E27FC236}">
                <a16:creationId xmlns:a16="http://schemas.microsoft.com/office/drawing/2014/main" id="{233891C8-0771-41DC-BC7C-59A8ABA51A7C}"/>
              </a:ext>
            </a:extLst>
          </p:cNvPr>
          <p:cNvSpPr>
            <a:spLocks noGrp="1"/>
          </p:cNvSpPr>
          <p:nvPr>
            <p:ph type="title"/>
          </p:nvPr>
        </p:nvSpPr>
        <p:spPr/>
        <p:txBody>
          <a:bodyPr/>
          <a:lstStyle/>
          <a:p>
            <a:r>
              <a:rPr lang="en-US" dirty="0"/>
              <a:t>Presentation: Supporting positive risk-taking – 8</a:t>
            </a:r>
            <a:endParaRPr lang="en-CH" dirty="0"/>
          </a:p>
        </p:txBody>
      </p:sp>
    </p:spTree>
    <p:extLst>
      <p:ext uri="{BB962C8B-B14F-4D97-AF65-F5344CB8AC3E}">
        <p14:creationId xmlns:p14="http://schemas.microsoft.com/office/powerpoint/2010/main" val="11756492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1BA20-1E5B-46CD-BFBC-25FD0A3D2DAE}"/>
              </a:ext>
            </a:extLst>
          </p:cNvPr>
          <p:cNvSpPr>
            <a:spLocks noGrp="1"/>
          </p:cNvSpPr>
          <p:nvPr>
            <p:ph sz="quarter" idx="14"/>
          </p:nvPr>
        </p:nvSpPr>
        <p:spPr/>
        <p:txBody>
          <a:bodyPr/>
          <a:lstStyle/>
          <a:p>
            <a:r>
              <a:rPr lang="en-US" dirty="0"/>
              <a:t>Some people are naturally inclined to be more risk-averse while others accept risk more easily. </a:t>
            </a:r>
          </a:p>
          <a:p>
            <a:r>
              <a:rPr lang="en-US" dirty="0"/>
              <a:t>There is no shame either way, and there are benefits to both ways. </a:t>
            </a:r>
          </a:p>
          <a:p>
            <a:r>
              <a:rPr lang="en-US" dirty="0"/>
              <a:t>Being cautious may allow a person to preserve what they have and build slowly, while taking risks may more easily result in a greater number of both successful and unsuccessful ventures. </a:t>
            </a:r>
          </a:p>
          <a:p>
            <a:r>
              <a:rPr lang="en-US" dirty="0"/>
              <a:t>It is important that people get to know what feels right for them.</a:t>
            </a:r>
            <a:endParaRPr lang="en-CH" dirty="0"/>
          </a:p>
        </p:txBody>
      </p:sp>
      <p:sp>
        <p:nvSpPr>
          <p:cNvPr id="2" name="Title 1">
            <a:extLst>
              <a:ext uri="{FF2B5EF4-FFF2-40B4-BE49-F238E27FC236}">
                <a16:creationId xmlns:a16="http://schemas.microsoft.com/office/drawing/2014/main" id="{A700635A-F36E-4E2C-805A-CB33BE89C661}"/>
              </a:ext>
            </a:extLst>
          </p:cNvPr>
          <p:cNvSpPr>
            <a:spLocks noGrp="1"/>
          </p:cNvSpPr>
          <p:nvPr>
            <p:ph type="title"/>
          </p:nvPr>
        </p:nvSpPr>
        <p:spPr/>
        <p:txBody>
          <a:bodyPr/>
          <a:lstStyle/>
          <a:p>
            <a:r>
              <a:rPr lang="en-US" dirty="0"/>
              <a:t>Presentation: Supporting positive risk-taking – 9</a:t>
            </a:r>
            <a:endParaRPr lang="en-CH" dirty="0"/>
          </a:p>
        </p:txBody>
      </p:sp>
    </p:spTree>
    <p:extLst>
      <p:ext uri="{BB962C8B-B14F-4D97-AF65-F5344CB8AC3E}">
        <p14:creationId xmlns:p14="http://schemas.microsoft.com/office/powerpoint/2010/main" val="34430183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F0F5B-E124-4E64-B4AC-AC1E84E8197E}"/>
              </a:ext>
            </a:extLst>
          </p:cNvPr>
          <p:cNvSpPr>
            <a:spLocks noGrp="1"/>
          </p:cNvSpPr>
          <p:nvPr>
            <p:ph sz="quarter" idx="14"/>
          </p:nvPr>
        </p:nvSpPr>
        <p:spPr/>
        <p:txBody>
          <a:bodyPr/>
          <a:lstStyle/>
          <a:p>
            <a:r>
              <a:rPr lang="en-US" b="1" dirty="0"/>
              <a:t>Supporting people during periods of positive risk-taking is essential if practitioners and other supporters are to actively promote recovery. </a:t>
            </a:r>
          </a:p>
          <a:p>
            <a:r>
              <a:rPr lang="en-US" dirty="0"/>
              <a:t>Practitioners and others can assist people to weigh up the potential positive and negative outcomes of taking a risk or accepting a new opportunity, and work out ways of minimizing potentially negative outcomes.</a:t>
            </a:r>
            <a:endParaRPr lang="en-CH" dirty="0"/>
          </a:p>
          <a:p>
            <a:endParaRPr lang="en-CH" dirty="0"/>
          </a:p>
        </p:txBody>
      </p:sp>
      <p:sp>
        <p:nvSpPr>
          <p:cNvPr id="2" name="Title 1">
            <a:extLst>
              <a:ext uri="{FF2B5EF4-FFF2-40B4-BE49-F238E27FC236}">
                <a16:creationId xmlns:a16="http://schemas.microsoft.com/office/drawing/2014/main" id="{EF2D4023-9F83-4996-BA35-8D115E4CD38E}"/>
              </a:ext>
            </a:extLst>
          </p:cNvPr>
          <p:cNvSpPr>
            <a:spLocks noGrp="1"/>
          </p:cNvSpPr>
          <p:nvPr>
            <p:ph type="title"/>
          </p:nvPr>
        </p:nvSpPr>
        <p:spPr/>
        <p:txBody>
          <a:bodyPr/>
          <a:lstStyle/>
          <a:p>
            <a:r>
              <a:rPr lang="en-US" dirty="0"/>
              <a:t>Presentation: Supporting positive risk-taking – 10</a:t>
            </a:r>
            <a:endParaRPr lang="en-CH" dirty="0"/>
          </a:p>
        </p:txBody>
      </p:sp>
    </p:spTree>
    <p:extLst>
      <p:ext uri="{BB962C8B-B14F-4D97-AF65-F5344CB8AC3E}">
        <p14:creationId xmlns:p14="http://schemas.microsoft.com/office/powerpoint/2010/main" val="15442162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D91628B-FE97-5640-A9AA-62EA0A0DF9B5}"/>
              </a:ext>
            </a:extLst>
          </p:cNvPr>
          <p:cNvSpPr>
            <a:spLocks noGrp="1"/>
          </p:cNvSpPr>
          <p:nvPr>
            <p:ph type="body" sz="quarter" idx="13"/>
          </p:nvPr>
        </p:nvSpPr>
        <p:spPr/>
        <p:txBody>
          <a:bodyPr/>
          <a:lstStyle/>
          <a:p>
            <a:r>
              <a:rPr lang="en-US" dirty="0"/>
              <a:t>Scenario 1: </a:t>
            </a:r>
            <a:r>
              <a:rPr lang="en-GB" dirty="0"/>
              <a:t>Hasan </a:t>
            </a:r>
            <a:endParaRPr lang="en-CH"/>
          </a:p>
        </p:txBody>
      </p:sp>
      <p:sp>
        <p:nvSpPr>
          <p:cNvPr id="13" name="Text Box 32">
            <a:extLst>
              <a:ext uri="{FF2B5EF4-FFF2-40B4-BE49-F238E27FC236}">
                <a16:creationId xmlns:a16="http://schemas.microsoft.com/office/drawing/2014/main" id="{3BBB1C18-4DD9-4C86-A0FC-CEEAED2D05A4}"/>
              </a:ext>
            </a:extLst>
          </p:cNvPr>
          <p:cNvSpPr txBox="1">
            <a:spLocks noGrp="1"/>
          </p:cNvSpPr>
          <p:nvPr>
            <p:ph sz="quarter" idx="14"/>
          </p:nvPr>
        </p:nvSpPr>
        <p:spPr>
          <a:xfrm>
            <a:off x="507195" y="1511188"/>
            <a:ext cx="11174412" cy="4021707"/>
          </a:xfrm>
          <a:solidFill>
            <a:srgbClr val="D2EFFD"/>
          </a:solidFill>
        </p:spPr>
        <p:txBody>
          <a:bodyPr>
            <a:normAutofit fontScale="70000" lnSpcReduction="20000"/>
          </a:bodyPr>
          <a:lstStyle/>
          <a:p>
            <a:r>
              <a:rPr lang="en-GB" sz="2500" dirty="0"/>
              <a:t>Hasan has been using the community mental health service close to his home for the past five years. He has a good relationship with the staff and has found the support of the service very helpful. The staff of the service know Hasan well and have worked hard with him to support him through difficult experiences and to help him to live independently. </a:t>
            </a:r>
            <a:endParaRPr lang="en-CH" sz="2500" dirty="0"/>
          </a:p>
          <a:p>
            <a:r>
              <a:rPr lang="en-GB" sz="2500" dirty="0"/>
              <a:t>Hasan is planning to move to the other side of the country to marry and move in with his fiancé. He announces his decision to his mental health worker </a:t>
            </a:r>
            <a:r>
              <a:rPr lang="en-GB" sz="2500" dirty="0" err="1"/>
              <a:t>Lethabo</a:t>
            </a:r>
            <a:r>
              <a:rPr lang="en-GB" sz="2500" dirty="0"/>
              <a:t>.</a:t>
            </a:r>
            <a:endParaRPr lang="en-CH" sz="2500" dirty="0"/>
          </a:p>
          <a:p>
            <a:r>
              <a:rPr lang="en-GB" sz="2500" dirty="0" err="1"/>
              <a:t>Lethabo</a:t>
            </a:r>
            <a:r>
              <a:rPr lang="en-GB" sz="2500" dirty="0"/>
              <a:t> and the rest of the staff are concerned that, once Hasan has moved, he will not be able to receive the support of the mental health service. If Hasan finds himself in distress, another service will not know Hasan well enough to support him appropriately, and if anything goes wrong there is nothing they will be able to do.</a:t>
            </a:r>
            <a:endParaRPr lang="en-CH" sz="2500" dirty="0"/>
          </a:p>
          <a:p>
            <a:pPr lvl="2"/>
            <a:r>
              <a:rPr lang="en-US" sz="2500" b="1" dirty="0"/>
              <a:t>The benefits for Hasan to move</a:t>
            </a:r>
            <a:r>
              <a:rPr lang="en-US" sz="2500" dirty="0"/>
              <a:t>: living with the woman he loves, meeting new people in a new town which can have a positive impact on his well-being and recovery.</a:t>
            </a:r>
            <a:endParaRPr lang="en-CH" sz="2500" dirty="0"/>
          </a:p>
          <a:p>
            <a:pPr lvl="2"/>
            <a:r>
              <a:rPr lang="en-US" sz="2500" b="1" dirty="0"/>
              <a:t>The risk for Hasan to move: </a:t>
            </a:r>
            <a:r>
              <a:rPr lang="en-US" sz="2500" dirty="0"/>
              <a:t>risk of the relationship breaking down, risk of not being able to integrate in a new city, risk of not being able to receive support if needed.</a:t>
            </a:r>
            <a:endParaRPr lang="en-CH" sz="2500" dirty="0"/>
          </a:p>
          <a:p>
            <a:r>
              <a:rPr lang="en-GB" sz="2500" dirty="0"/>
              <a:t>Despite their concern for Hasan, </a:t>
            </a:r>
            <a:r>
              <a:rPr lang="en-GB" sz="2500" dirty="0" err="1"/>
              <a:t>Lethabo</a:t>
            </a:r>
            <a:r>
              <a:rPr lang="en-GB" sz="2500" dirty="0"/>
              <a:t> and the rest of the team decide to support Hasan in his decision.</a:t>
            </a:r>
            <a:endParaRPr lang="en-CH" sz="2500" dirty="0"/>
          </a:p>
        </p:txBody>
      </p:sp>
      <p:sp>
        <p:nvSpPr>
          <p:cNvPr id="2" name="Title 1">
            <a:extLst>
              <a:ext uri="{FF2B5EF4-FFF2-40B4-BE49-F238E27FC236}">
                <a16:creationId xmlns:a16="http://schemas.microsoft.com/office/drawing/2014/main" id="{2036E0B9-5FC3-4311-A6E8-87E26BB05B57}"/>
              </a:ext>
            </a:extLst>
          </p:cNvPr>
          <p:cNvSpPr>
            <a:spLocks noGrp="1"/>
          </p:cNvSpPr>
          <p:nvPr>
            <p:ph type="title"/>
          </p:nvPr>
        </p:nvSpPr>
        <p:spPr/>
        <p:txBody>
          <a:bodyPr/>
          <a:lstStyle/>
          <a:p>
            <a:r>
              <a:rPr lang="en-US" dirty="0"/>
              <a:t>Exercise 8.1: Positive risk-taking in practice – 1 </a:t>
            </a:r>
            <a:endParaRPr lang="en-CH" dirty="0"/>
          </a:p>
        </p:txBody>
      </p:sp>
    </p:spTree>
    <p:extLst>
      <p:ext uri="{BB962C8B-B14F-4D97-AF65-F5344CB8AC3E}">
        <p14:creationId xmlns:p14="http://schemas.microsoft.com/office/powerpoint/2010/main" val="8119064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C3000E-626C-49E2-B70C-D13B542968FB}"/>
              </a:ext>
            </a:extLst>
          </p:cNvPr>
          <p:cNvSpPr>
            <a:spLocks noGrp="1"/>
          </p:cNvSpPr>
          <p:nvPr>
            <p:ph sz="quarter" idx="14"/>
          </p:nvPr>
        </p:nvSpPr>
        <p:spPr/>
        <p:txBody>
          <a:bodyPr/>
          <a:lstStyle/>
          <a:p>
            <a:pPr marL="0" indent="0">
              <a:buNone/>
            </a:pPr>
            <a:endParaRPr lang="en-CH" dirty="0"/>
          </a:p>
          <a:p>
            <a:r>
              <a:rPr lang="en-GB" dirty="0"/>
              <a:t>As a group, discuss what measures staff of the mental health service can offer to take to support Hasan in his plan to move to the other side of the country.</a:t>
            </a:r>
            <a:endParaRPr lang="en-CH" dirty="0"/>
          </a:p>
          <a:p>
            <a:endParaRPr lang="en-CH" dirty="0"/>
          </a:p>
        </p:txBody>
      </p:sp>
      <p:sp>
        <p:nvSpPr>
          <p:cNvPr id="2" name="Title 1">
            <a:extLst>
              <a:ext uri="{FF2B5EF4-FFF2-40B4-BE49-F238E27FC236}">
                <a16:creationId xmlns:a16="http://schemas.microsoft.com/office/drawing/2014/main" id="{7303AA43-D4FB-45F2-941C-8083D5A56F74}"/>
              </a:ext>
            </a:extLst>
          </p:cNvPr>
          <p:cNvSpPr>
            <a:spLocks noGrp="1"/>
          </p:cNvSpPr>
          <p:nvPr>
            <p:ph type="title"/>
          </p:nvPr>
        </p:nvSpPr>
        <p:spPr/>
        <p:txBody>
          <a:bodyPr/>
          <a:lstStyle/>
          <a:p>
            <a:r>
              <a:rPr lang="en-US" dirty="0"/>
              <a:t>Exercise 8.1: Positive risk-taking in practice – 2</a:t>
            </a:r>
            <a:endParaRPr lang="en-CH" dirty="0"/>
          </a:p>
        </p:txBody>
      </p:sp>
    </p:spTree>
    <p:extLst>
      <p:ext uri="{BB962C8B-B14F-4D97-AF65-F5344CB8AC3E}">
        <p14:creationId xmlns:p14="http://schemas.microsoft.com/office/powerpoint/2010/main" val="23526823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4">
            <a:extLst>
              <a:ext uri="{FF2B5EF4-FFF2-40B4-BE49-F238E27FC236}">
                <a16:creationId xmlns:a16="http://schemas.microsoft.com/office/drawing/2014/main" id="{9FE0925A-6F90-46E6-9ADE-C339267D2050}"/>
              </a:ext>
            </a:extLst>
          </p:cNvPr>
          <p:cNvSpPr txBox="1">
            <a:spLocks noGrp="1"/>
          </p:cNvSpPr>
          <p:nvPr>
            <p:ph sz="quarter" idx="14"/>
          </p:nvPr>
        </p:nvSpPr>
        <p:spPr>
          <a:xfrm>
            <a:off x="507195" y="1511188"/>
            <a:ext cx="11174412" cy="3882222"/>
          </a:xfrm>
          <a:solidFill>
            <a:srgbClr val="D2EFFD"/>
          </a:solidFill>
        </p:spPr>
        <p:txBody>
          <a:bodyPr>
            <a:normAutofit/>
          </a:bodyPr>
          <a:lstStyle/>
          <a:p>
            <a:pPr marL="0" indent="0">
              <a:buNone/>
            </a:pPr>
            <a:r>
              <a:rPr lang="en-GB" dirty="0"/>
              <a:t>After discussing with the rest of the staff of the service who knew Hasan, </a:t>
            </a:r>
            <a:r>
              <a:rPr lang="en-GB" dirty="0" err="1"/>
              <a:t>Lethabo</a:t>
            </a:r>
            <a:r>
              <a:rPr lang="en-GB" dirty="0"/>
              <a:t> came up with different suggestions to support Hasan and discussed these with him. They agreed that the staff will take the following actions:</a:t>
            </a:r>
            <a:endParaRPr lang="en-CH" dirty="0"/>
          </a:p>
          <a:p>
            <a:pPr lvl="0"/>
            <a:r>
              <a:rPr lang="en-US" dirty="0"/>
              <a:t>Obtain information about support services available where Hasan is planning to move.</a:t>
            </a:r>
            <a:endParaRPr lang="en-CH" dirty="0"/>
          </a:p>
          <a:p>
            <a:pPr lvl="0"/>
            <a:r>
              <a:rPr lang="en-US" dirty="0"/>
              <a:t>If they identify a good service, they would put Hasan in contact with the service.</a:t>
            </a:r>
            <a:endParaRPr lang="en-CH" dirty="0"/>
          </a:p>
          <a:p>
            <a:pPr lvl="0"/>
            <a:r>
              <a:rPr lang="en-US" dirty="0"/>
              <a:t>With Hasan’s consent, they would share information about Hasan’s requirements and how best to support him with the members of the other service.</a:t>
            </a:r>
            <a:endParaRPr lang="en-CH" dirty="0"/>
          </a:p>
          <a:p>
            <a:pPr lvl="0"/>
            <a:r>
              <a:rPr lang="en-US" dirty="0"/>
              <a:t>They would keep in touch with Hasan and reassure him that they will support him again if for any reason he decides to come back.</a:t>
            </a:r>
            <a:endParaRPr lang="en-CH" dirty="0"/>
          </a:p>
          <a:p>
            <a:endParaRPr lang="en-CH" dirty="0"/>
          </a:p>
        </p:txBody>
      </p:sp>
      <p:sp>
        <p:nvSpPr>
          <p:cNvPr id="2" name="Title 1">
            <a:extLst>
              <a:ext uri="{FF2B5EF4-FFF2-40B4-BE49-F238E27FC236}">
                <a16:creationId xmlns:a16="http://schemas.microsoft.com/office/drawing/2014/main" id="{0E763685-4983-41C0-9D65-548974A5A5DA}"/>
              </a:ext>
            </a:extLst>
          </p:cNvPr>
          <p:cNvSpPr>
            <a:spLocks noGrp="1"/>
          </p:cNvSpPr>
          <p:nvPr>
            <p:ph type="title"/>
          </p:nvPr>
        </p:nvSpPr>
        <p:spPr/>
        <p:txBody>
          <a:bodyPr/>
          <a:lstStyle/>
          <a:p>
            <a:r>
              <a:rPr lang="en-US" dirty="0"/>
              <a:t>Exercise 8.1: Positive risk-taking in practice – 3</a:t>
            </a:r>
            <a:endParaRPr lang="en-CH" dirty="0"/>
          </a:p>
        </p:txBody>
      </p:sp>
    </p:spTree>
    <p:extLst>
      <p:ext uri="{BB962C8B-B14F-4D97-AF65-F5344CB8AC3E}">
        <p14:creationId xmlns:p14="http://schemas.microsoft.com/office/powerpoint/2010/main" val="154240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3260E-8A16-462C-8A68-40006F986F4F}"/>
              </a:ext>
            </a:extLst>
          </p:cNvPr>
          <p:cNvSpPr>
            <a:spLocks noGrp="1"/>
          </p:cNvSpPr>
          <p:nvPr>
            <p:ph sz="quarter" idx="14"/>
          </p:nvPr>
        </p:nvSpPr>
        <p:spPr>
          <a:xfrm>
            <a:off x="507195" y="1226634"/>
            <a:ext cx="11174412" cy="4784554"/>
          </a:xfrm>
        </p:spPr>
        <p:txBody>
          <a:bodyPr>
            <a:normAutofit lnSpcReduction="10000"/>
          </a:bodyPr>
          <a:lstStyle/>
          <a:p>
            <a:pPr marL="0" indent="0">
              <a:buNone/>
            </a:pPr>
            <a:r>
              <a:rPr lang="en-US" b="1" dirty="0"/>
              <a:t>What does recovery mean?</a:t>
            </a:r>
            <a:endParaRPr lang="en-US" dirty="0"/>
          </a:p>
          <a:p>
            <a:r>
              <a:rPr lang="en-US" dirty="0"/>
              <a:t>Recovery can be different for each person</a:t>
            </a:r>
          </a:p>
          <a:p>
            <a:r>
              <a:rPr lang="en-US" dirty="0"/>
              <a:t>For many recovery is about regaining control of their identity and life, having hope and living a life that has meaning for them.</a:t>
            </a:r>
          </a:p>
          <a:p>
            <a:r>
              <a:rPr lang="en-US" dirty="0"/>
              <a:t>Recovery does not mean “being cured” or “being normal again”. </a:t>
            </a:r>
          </a:p>
          <a:p>
            <a:r>
              <a:rPr lang="en-US" dirty="0"/>
              <a:t>Recovery is about gaining/recapturing meaning and purpose, &amp;  being empowered to live a self-directed/determined and autonomous life. </a:t>
            </a:r>
          </a:p>
          <a:p>
            <a:r>
              <a:rPr lang="en-US" dirty="0"/>
              <a:t>Within a human rights framework, recovery is the right to be included and to be able to participate in all facets of life on an equal basis with all other people. </a:t>
            </a:r>
          </a:p>
          <a:p>
            <a:r>
              <a:rPr lang="en-US" dirty="0"/>
              <a:t>All rights are not contingent on “getting better”, being symptom-free or “fitting in” but rather on the acknowledgement of diversity and the inherent dignity of all.</a:t>
            </a:r>
          </a:p>
          <a:p>
            <a:endParaRPr lang="en-CH" dirty="0"/>
          </a:p>
        </p:txBody>
      </p:sp>
      <p:sp>
        <p:nvSpPr>
          <p:cNvPr id="2" name="Title 1">
            <a:extLst>
              <a:ext uri="{FF2B5EF4-FFF2-40B4-BE49-F238E27FC236}">
                <a16:creationId xmlns:a16="http://schemas.microsoft.com/office/drawing/2014/main" id="{DA4CE775-264D-4335-B691-B210E071E2A6}"/>
              </a:ext>
            </a:extLst>
          </p:cNvPr>
          <p:cNvSpPr>
            <a:spLocks noGrp="1"/>
          </p:cNvSpPr>
          <p:nvPr>
            <p:ph type="title"/>
          </p:nvPr>
        </p:nvSpPr>
        <p:spPr/>
        <p:txBody>
          <a:bodyPr/>
          <a:lstStyle/>
          <a:p>
            <a:r>
              <a:rPr lang="en-US" dirty="0"/>
              <a:t>Presentation: What is recovery? – 2 </a:t>
            </a:r>
            <a:endParaRPr lang="en-CH" dirty="0"/>
          </a:p>
        </p:txBody>
      </p:sp>
    </p:spTree>
    <p:extLst>
      <p:ext uri="{BB962C8B-B14F-4D97-AF65-F5344CB8AC3E}">
        <p14:creationId xmlns:p14="http://schemas.microsoft.com/office/powerpoint/2010/main" val="32663803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F06775-5CB8-234B-BE1B-A3A5A44A47F7}"/>
              </a:ext>
            </a:extLst>
          </p:cNvPr>
          <p:cNvSpPr>
            <a:spLocks noGrp="1"/>
          </p:cNvSpPr>
          <p:nvPr>
            <p:ph type="body" sz="quarter" idx="13"/>
          </p:nvPr>
        </p:nvSpPr>
        <p:spPr/>
        <p:txBody>
          <a:bodyPr/>
          <a:lstStyle/>
          <a:p>
            <a:r>
              <a:rPr lang="en-US" dirty="0"/>
              <a:t>Scenario 2: Mary’s experience </a:t>
            </a:r>
          </a:p>
        </p:txBody>
      </p:sp>
      <p:sp>
        <p:nvSpPr>
          <p:cNvPr id="4" name="Text Box 35">
            <a:extLst>
              <a:ext uri="{FF2B5EF4-FFF2-40B4-BE49-F238E27FC236}">
                <a16:creationId xmlns:a16="http://schemas.microsoft.com/office/drawing/2014/main" id="{52E01295-2688-4671-9DC0-93DA2AB14D22}"/>
              </a:ext>
            </a:extLst>
          </p:cNvPr>
          <p:cNvSpPr txBox="1">
            <a:spLocks noGrp="1"/>
          </p:cNvSpPr>
          <p:nvPr>
            <p:ph sz="quarter" idx="14"/>
          </p:nvPr>
        </p:nvSpPr>
        <p:spPr>
          <a:xfrm>
            <a:off x="507195" y="1371706"/>
            <a:ext cx="11174412" cy="4176690"/>
          </a:xfrm>
          <a:solidFill>
            <a:srgbClr val="D2EFFD"/>
          </a:solidFill>
        </p:spPr>
        <p:txBody>
          <a:bodyPr>
            <a:normAutofit fontScale="70000" lnSpcReduction="20000"/>
          </a:bodyPr>
          <a:lstStyle/>
          <a:p>
            <a:r>
              <a:rPr lang="en-US" dirty="0"/>
              <a:t>Mary is 30 years old and is currently attending a community mental health </a:t>
            </a:r>
            <a:r>
              <a:rPr lang="en-US" dirty="0" err="1"/>
              <a:t>centre</a:t>
            </a:r>
            <a:r>
              <a:rPr lang="en-US" dirty="0"/>
              <a:t>. She is passionate about the well-being of animals and has always been involved in caring for their welfare (through both paid and unpaid work). </a:t>
            </a:r>
          </a:p>
          <a:p>
            <a:r>
              <a:rPr lang="en-US" dirty="0"/>
              <a:t>Mary’s goal at the moment includes going back to work in a similar field. She wants a job that she feels motivated about and wishes to start earning money so she can get her own place and move out of her parents’ house. She believes that any previous challenges she has experienced in her recovery are now well under control and feels she is ready to move on. Mary asks staff at the community mental health </a:t>
            </a:r>
            <a:r>
              <a:rPr lang="en-US" dirty="0" err="1"/>
              <a:t>centre</a:t>
            </a:r>
            <a:r>
              <a:rPr lang="en-US" dirty="0"/>
              <a:t> to help her try and find work.</a:t>
            </a:r>
          </a:p>
          <a:p>
            <a:r>
              <a:rPr lang="en-US" dirty="0"/>
              <a:t>However, her parents are worried about the idea of Mary taking on new responsibilities. She experienced her first mental health crisis when she went from studying into full-time employment as a flight attendant. They are fearful that the pressures of another full-time job will lead her to relapse and undo all the progress she has made to date. </a:t>
            </a:r>
          </a:p>
          <a:p>
            <a:r>
              <a:rPr lang="en-US" dirty="0"/>
              <a:t>They appeal to Rachel, Mary’s mental health worker, to try to convince Mary to wait another couple of years before looking for full-time employment. Rachel explains to them that she will first and foremost respect Mary’s decision but that she will raise the issue at their next appointment.</a:t>
            </a:r>
            <a:endParaRPr lang="en-CH" dirty="0"/>
          </a:p>
          <a:p>
            <a:r>
              <a:rPr lang="en-US" dirty="0"/>
              <a:t>At their next appointment, Mary and Rachel discuss the benefits and risks of returning to work.</a:t>
            </a:r>
            <a:endParaRPr lang="en-CH" dirty="0"/>
          </a:p>
          <a:p>
            <a:pPr lvl="3"/>
            <a:r>
              <a:rPr lang="en-US" b="1" dirty="0"/>
              <a:t>The benefits of returning to work: </a:t>
            </a:r>
            <a:r>
              <a:rPr lang="en-US" dirty="0"/>
              <a:t>gaining a sense of purpose, being engaged in meaningful work, earning an income which would lead to other benefits, such as moving into her own accommodation.</a:t>
            </a:r>
            <a:endParaRPr lang="en-CH" dirty="0"/>
          </a:p>
          <a:p>
            <a:pPr lvl="3"/>
            <a:r>
              <a:rPr lang="en-US" b="1" dirty="0"/>
              <a:t>The risks of returning to work: </a:t>
            </a:r>
            <a:r>
              <a:rPr lang="en-US" dirty="0"/>
              <a:t>potentially jeopardizing the progress that she has made because of the stress, and the possibility that the job would not meet her expectations.</a:t>
            </a:r>
            <a:endParaRPr lang="en-CH" dirty="0"/>
          </a:p>
        </p:txBody>
      </p:sp>
      <p:sp>
        <p:nvSpPr>
          <p:cNvPr id="2" name="Title 1">
            <a:extLst>
              <a:ext uri="{FF2B5EF4-FFF2-40B4-BE49-F238E27FC236}">
                <a16:creationId xmlns:a16="http://schemas.microsoft.com/office/drawing/2014/main" id="{5CFAABD8-5F4F-4BB1-9CB3-EE2439EF70D3}"/>
              </a:ext>
            </a:extLst>
          </p:cNvPr>
          <p:cNvSpPr>
            <a:spLocks noGrp="1"/>
          </p:cNvSpPr>
          <p:nvPr>
            <p:ph type="title"/>
          </p:nvPr>
        </p:nvSpPr>
        <p:spPr/>
        <p:txBody>
          <a:bodyPr/>
          <a:lstStyle/>
          <a:p>
            <a:r>
              <a:rPr lang="en-US" dirty="0"/>
              <a:t>Exercise 8.1: Positive risk-taking in practice – 4</a:t>
            </a:r>
            <a:endParaRPr lang="en-CH" dirty="0"/>
          </a:p>
        </p:txBody>
      </p:sp>
    </p:spTree>
    <p:extLst>
      <p:ext uri="{BB962C8B-B14F-4D97-AF65-F5344CB8AC3E}">
        <p14:creationId xmlns:p14="http://schemas.microsoft.com/office/powerpoint/2010/main" val="306586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66FA4-F5F6-4B82-B6B1-9BF0A986D7A6}"/>
              </a:ext>
            </a:extLst>
          </p:cNvPr>
          <p:cNvSpPr>
            <a:spLocks noGrp="1"/>
          </p:cNvSpPr>
          <p:nvPr>
            <p:ph sz="quarter" idx="14"/>
          </p:nvPr>
        </p:nvSpPr>
        <p:spPr/>
        <p:txBody>
          <a:bodyPr/>
          <a:lstStyle/>
          <a:p>
            <a:r>
              <a:rPr lang="en-US" dirty="0"/>
              <a:t>Based on the discussion, Mary has decided to return back to work.</a:t>
            </a:r>
          </a:p>
          <a:p>
            <a:r>
              <a:rPr lang="en-US" dirty="0"/>
              <a:t>Imagine you are Rachel. Mary has booked a follow-up appointment to discuss her plan to find work. </a:t>
            </a:r>
            <a:endParaRPr lang="en-CH" dirty="0"/>
          </a:p>
          <a:p>
            <a:r>
              <a:rPr lang="en-US" dirty="0"/>
              <a:t>As a group, try to identify some measures that can be put in place to help and support Mary in her plan to find and return to work.</a:t>
            </a:r>
            <a:endParaRPr lang="en-CH" dirty="0"/>
          </a:p>
          <a:p>
            <a:endParaRPr lang="en-CH" dirty="0"/>
          </a:p>
        </p:txBody>
      </p:sp>
      <p:sp>
        <p:nvSpPr>
          <p:cNvPr id="2" name="Title 1">
            <a:extLst>
              <a:ext uri="{FF2B5EF4-FFF2-40B4-BE49-F238E27FC236}">
                <a16:creationId xmlns:a16="http://schemas.microsoft.com/office/drawing/2014/main" id="{6FFE2912-89D3-463F-B80A-DCF1175F64EA}"/>
              </a:ext>
            </a:extLst>
          </p:cNvPr>
          <p:cNvSpPr>
            <a:spLocks noGrp="1"/>
          </p:cNvSpPr>
          <p:nvPr>
            <p:ph type="title"/>
          </p:nvPr>
        </p:nvSpPr>
        <p:spPr/>
        <p:txBody>
          <a:bodyPr/>
          <a:lstStyle/>
          <a:p>
            <a:r>
              <a:rPr lang="en-US" dirty="0"/>
              <a:t>Exercise 8.1: Positive risk-taking in practice – 5</a:t>
            </a:r>
            <a:endParaRPr lang="en-CH" dirty="0"/>
          </a:p>
        </p:txBody>
      </p:sp>
    </p:spTree>
    <p:extLst>
      <p:ext uri="{BB962C8B-B14F-4D97-AF65-F5344CB8AC3E}">
        <p14:creationId xmlns:p14="http://schemas.microsoft.com/office/powerpoint/2010/main" val="6384893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51EB34-0BC2-0D45-BEC1-AC827A7834AD}"/>
              </a:ext>
            </a:extLst>
          </p:cNvPr>
          <p:cNvSpPr>
            <a:spLocks noGrp="1"/>
          </p:cNvSpPr>
          <p:nvPr>
            <p:ph type="body" sz="quarter" idx="13"/>
          </p:nvPr>
        </p:nvSpPr>
        <p:spPr/>
        <p:txBody>
          <a:bodyPr/>
          <a:lstStyle/>
          <a:p>
            <a:r>
              <a:rPr lang="en-US" dirty="0"/>
              <a:t>The action Mary decided to take:</a:t>
            </a:r>
            <a:endParaRPr lang="en-CH"/>
          </a:p>
        </p:txBody>
      </p:sp>
      <p:sp>
        <p:nvSpPr>
          <p:cNvPr id="5" name="Text Box 37">
            <a:extLst>
              <a:ext uri="{FF2B5EF4-FFF2-40B4-BE49-F238E27FC236}">
                <a16:creationId xmlns:a16="http://schemas.microsoft.com/office/drawing/2014/main" id="{06503C42-22B8-4168-9083-9E521ED88F83}"/>
              </a:ext>
            </a:extLst>
          </p:cNvPr>
          <p:cNvSpPr txBox="1">
            <a:spLocks noGrp="1"/>
          </p:cNvSpPr>
          <p:nvPr>
            <p:ph sz="quarter" idx="14"/>
          </p:nvPr>
        </p:nvSpPr>
        <p:spPr>
          <a:xfrm>
            <a:off x="507195" y="1294216"/>
            <a:ext cx="11174412" cy="4269677"/>
          </a:xfrm>
          <a:solidFill>
            <a:srgbClr val="D2EFFD"/>
          </a:solidFill>
        </p:spPr>
        <p:txBody>
          <a:bodyPr>
            <a:noAutofit/>
          </a:bodyPr>
          <a:lstStyle/>
          <a:p>
            <a:pPr>
              <a:spcAft>
                <a:spcPts val="600"/>
              </a:spcAft>
            </a:pPr>
            <a:r>
              <a:rPr lang="en-US" sz="1700" dirty="0"/>
              <a:t>Mary was really motivated to go back to work, particularly in the field of animal care, so Mary and Rachel explored ways of decreasing the potential stress involved in finding and taking on a new job. </a:t>
            </a:r>
            <a:endParaRPr lang="en-CH" sz="1700" dirty="0"/>
          </a:p>
          <a:p>
            <a:pPr>
              <a:spcAft>
                <a:spcPts val="600"/>
              </a:spcAft>
            </a:pPr>
            <a:r>
              <a:rPr lang="en-US" sz="1700" dirty="0"/>
              <a:t>This involved Mary and Rachel looking at the support she had received when she was previously working full-time and discussing how similar support could be put in place now in order to reduce any potential risks and to increase the chance of Mary securing and maintaining employment.</a:t>
            </a:r>
            <a:endParaRPr lang="en-CH" sz="1700" dirty="0"/>
          </a:p>
          <a:p>
            <a:pPr>
              <a:spcAft>
                <a:spcPts val="600"/>
              </a:spcAft>
            </a:pPr>
            <a:r>
              <a:rPr lang="en-US" sz="1700" dirty="0"/>
              <a:t>Together, they decide to:</a:t>
            </a:r>
            <a:endParaRPr lang="en-CH" sz="1700" dirty="0"/>
          </a:p>
          <a:p>
            <a:pPr lvl="0">
              <a:spcAft>
                <a:spcPts val="600"/>
              </a:spcAft>
            </a:pPr>
            <a:r>
              <a:rPr lang="en-US" sz="1700" dirty="0"/>
              <a:t>Look for work opportunities in the field of animal care but opt for part-time work initially, rather than full-time work, with the end goal being to move into full-time employment.</a:t>
            </a:r>
            <a:endParaRPr lang="en-CH" sz="1700" dirty="0"/>
          </a:p>
          <a:p>
            <a:pPr lvl="0">
              <a:spcAft>
                <a:spcPts val="600"/>
              </a:spcAft>
            </a:pPr>
            <a:r>
              <a:rPr lang="en-US" sz="1700" dirty="0"/>
              <a:t>Create a specific plan for dealing with crises that might occur when Mary is working under pressure.</a:t>
            </a:r>
            <a:endParaRPr lang="en-CH" sz="1700" dirty="0"/>
          </a:p>
          <a:p>
            <a:pPr lvl="0">
              <a:spcAft>
                <a:spcPts val="600"/>
              </a:spcAft>
            </a:pPr>
            <a:r>
              <a:rPr lang="en-US" sz="1700" dirty="0"/>
              <a:t>Generate a routine which allows her to arrive at work on time and manage any potential stressors.</a:t>
            </a:r>
            <a:endParaRPr lang="en-CH" sz="1700" dirty="0"/>
          </a:p>
          <a:p>
            <a:pPr lvl="0">
              <a:spcAft>
                <a:spcPts val="600"/>
              </a:spcAft>
            </a:pPr>
            <a:r>
              <a:rPr lang="en-US" sz="1700" dirty="0"/>
              <a:t>Give Rachel’s mobile phone number to Mary and her family so they can call if they are worried and want to discuss any concerns.</a:t>
            </a:r>
            <a:endParaRPr lang="en-CH" sz="1700" dirty="0"/>
          </a:p>
          <a:p>
            <a:pPr lvl="0">
              <a:spcAft>
                <a:spcPts val="600"/>
              </a:spcAft>
            </a:pPr>
            <a:r>
              <a:rPr lang="en-US" sz="1700" dirty="0"/>
              <a:t>Set up a couple of regular meetings between Mary and Rachel throughout this process to discuss how Mary is feeling throughout the job interviewing and job securing process.</a:t>
            </a:r>
            <a:endParaRPr lang="en-CH" sz="1700" dirty="0"/>
          </a:p>
        </p:txBody>
      </p:sp>
      <p:sp>
        <p:nvSpPr>
          <p:cNvPr id="2" name="Title 1">
            <a:extLst>
              <a:ext uri="{FF2B5EF4-FFF2-40B4-BE49-F238E27FC236}">
                <a16:creationId xmlns:a16="http://schemas.microsoft.com/office/drawing/2014/main" id="{B4D0E934-AEF6-4409-982E-93283A54B849}"/>
              </a:ext>
            </a:extLst>
          </p:cNvPr>
          <p:cNvSpPr>
            <a:spLocks noGrp="1"/>
          </p:cNvSpPr>
          <p:nvPr>
            <p:ph type="title"/>
          </p:nvPr>
        </p:nvSpPr>
        <p:spPr/>
        <p:txBody>
          <a:bodyPr/>
          <a:lstStyle/>
          <a:p>
            <a:r>
              <a:rPr lang="en-US" dirty="0"/>
              <a:t>Exercise 8.1: Positive risk-taking in practice – 6</a:t>
            </a:r>
            <a:endParaRPr lang="en-CH" dirty="0"/>
          </a:p>
        </p:txBody>
      </p:sp>
    </p:spTree>
    <p:extLst>
      <p:ext uri="{BB962C8B-B14F-4D97-AF65-F5344CB8AC3E}">
        <p14:creationId xmlns:p14="http://schemas.microsoft.com/office/powerpoint/2010/main" val="3168205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269C8CC-52B4-1741-BED1-357228BFD5E6}"/>
              </a:ext>
            </a:extLst>
          </p:cNvPr>
          <p:cNvSpPr>
            <a:spLocks noGrp="1"/>
          </p:cNvSpPr>
          <p:nvPr>
            <p:ph type="body" sz="quarter" idx="13"/>
          </p:nvPr>
        </p:nvSpPr>
        <p:spPr/>
        <p:txBody>
          <a:bodyPr/>
          <a:lstStyle/>
          <a:p>
            <a:r>
              <a:rPr lang="en-GB" dirty="0">
                <a:ea typeface="MS Mincho" panose="02020609040205080304" pitchFamily="49" charset="-128"/>
                <a:cs typeface="Cambria" panose="02040503050406030204" pitchFamily="18" charset="0"/>
              </a:rPr>
              <a:t>Outcomes for Mary</a:t>
            </a:r>
            <a:endParaRPr lang="en-CH">
              <a:ea typeface="MS Mincho" panose="02020609040205080304" pitchFamily="49" charset="-128"/>
              <a:cs typeface="Cambria" panose="02040503050406030204" pitchFamily="18" charset="0"/>
            </a:endParaRPr>
          </a:p>
        </p:txBody>
      </p:sp>
      <p:sp>
        <p:nvSpPr>
          <p:cNvPr id="3" name="Content Placeholder 2">
            <a:extLst>
              <a:ext uri="{FF2B5EF4-FFF2-40B4-BE49-F238E27FC236}">
                <a16:creationId xmlns:a16="http://schemas.microsoft.com/office/drawing/2014/main" id="{EED0AC2D-A7C5-4BF0-B743-1579E0E07EB3}"/>
              </a:ext>
            </a:extLst>
          </p:cNvPr>
          <p:cNvSpPr>
            <a:spLocks noGrp="1"/>
          </p:cNvSpPr>
          <p:nvPr>
            <p:ph sz="quarter" idx="14"/>
          </p:nvPr>
        </p:nvSpPr>
        <p:spPr>
          <a:xfrm>
            <a:off x="507207" y="1411386"/>
            <a:ext cx="11174412" cy="4500000"/>
          </a:xfrm>
        </p:spPr>
        <p:txBody>
          <a:bodyPr/>
          <a:lstStyle/>
          <a:p>
            <a:r>
              <a:rPr lang="en-US" dirty="0"/>
              <a:t>Imagine there are two outcomes for Mary. Review and compare each below:</a:t>
            </a:r>
            <a:endParaRPr lang="en-CH" dirty="0"/>
          </a:p>
        </p:txBody>
      </p:sp>
      <p:sp>
        <p:nvSpPr>
          <p:cNvPr id="2" name="Title 1">
            <a:extLst>
              <a:ext uri="{FF2B5EF4-FFF2-40B4-BE49-F238E27FC236}">
                <a16:creationId xmlns:a16="http://schemas.microsoft.com/office/drawing/2014/main" id="{76D2FBB1-B6FD-47EE-A390-77D06EDEC905}"/>
              </a:ext>
            </a:extLst>
          </p:cNvPr>
          <p:cNvSpPr>
            <a:spLocks noGrp="1"/>
          </p:cNvSpPr>
          <p:nvPr>
            <p:ph type="title"/>
          </p:nvPr>
        </p:nvSpPr>
        <p:spPr/>
        <p:txBody>
          <a:bodyPr/>
          <a:lstStyle/>
          <a:p>
            <a:r>
              <a:rPr lang="en-US" dirty="0"/>
              <a:t>Exercise 8.1: Positive risk-taking in practice – 7</a:t>
            </a:r>
            <a:endParaRPr lang="en-CH" dirty="0"/>
          </a:p>
        </p:txBody>
      </p:sp>
      <p:sp>
        <p:nvSpPr>
          <p:cNvPr id="4" name="Text Box 42">
            <a:extLst>
              <a:ext uri="{FF2B5EF4-FFF2-40B4-BE49-F238E27FC236}">
                <a16:creationId xmlns:a16="http://schemas.microsoft.com/office/drawing/2014/main" id="{97569E87-6C22-4F24-8A9F-9844E3764602}"/>
              </a:ext>
            </a:extLst>
          </p:cNvPr>
          <p:cNvSpPr txBox="1"/>
          <p:nvPr/>
        </p:nvSpPr>
        <p:spPr>
          <a:xfrm>
            <a:off x="507195" y="1879391"/>
            <a:ext cx="11174411" cy="3374534"/>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b="1" u="sng" dirty="0">
                <a:effectLst/>
                <a:ea typeface="MS Mincho" panose="02020609040205080304" pitchFamily="49" charset="-128"/>
                <a:cs typeface="Cambria" panose="02040503050406030204" pitchFamily="18" charset="0"/>
              </a:rPr>
              <a:t>OUTCOME 1</a:t>
            </a:r>
            <a:r>
              <a:rPr lang="en-US" b="1" dirty="0">
                <a:effectLst/>
                <a:ea typeface="MS Mincho" panose="02020609040205080304" pitchFamily="49" charset="-128"/>
                <a:cs typeface="Cambria" panose="02040503050406030204" pitchFamily="18" charset="0"/>
              </a:rPr>
              <a:t> </a:t>
            </a:r>
            <a:endParaRPr lang="en-CH" dirty="0">
              <a:effectLst/>
              <a:ea typeface="MS Mincho" panose="02020609040205080304" pitchFamily="49" charset="-128"/>
              <a:cs typeface="Cambria" panose="02040503050406030204" pitchFamily="18" charset="0"/>
            </a:endParaRPr>
          </a:p>
          <a:p>
            <a:pPr marL="0" marR="0" algn="just">
              <a:spcBef>
                <a:spcPts val="0"/>
              </a:spcBef>
              <a:spcAft>
                <a:spcPts val="600"/>
              </a:spcAft>
            </a:pPr>
            <a:r>
              <a:rPr lang="en-US" dirty="0">
                <a:effectLst/>
                <a:ea typeface="MS Mincho" panose="02020609040205080304" pitchFamily="49" charset="-128"/>
                <a:cs typeface="Cambria" panose="02040503050406030204" pitchFamily="18" charset="0"/>
              </a:rPr>
              <a:t>One potential outcome is that Mary was able to secure part-time employment in an area that was meaningful to her and was able to start earning an income, which allowed her to move into her own accommodation.</a:t>
            </a:r>
            <a:endParaRPr lang="en-CH" dirty="0">
              <a:effectLst/>
              <a:ea typeface="MS Mincho" panose="02020609040205080304" pitchFamily="49" charset="-128"/>
              <a:cs typeface="Cambria" panose="02040503050406030204" pitchFamily="18" charset="0"/>
            </a:endParaRPr>
          </a:p>
          <a:p>
            <a:pPr marL="0" marR="0" algn="just">
              <a:spcBef>
                <a:spcPts val="0"/>
              </a:spcBef>
              <a:spcAft>
                <a:spcPts val="0"/>
              </a:spcAft>
            </a:pPr>
            <a:r>
              <a:rPr lang="en-US" b="1" u="sng" dirty="0">
                <a:effectLst/>
                <a:ea typeface="MS Mincho" panose="02020609040205080304" pitchFamily="49" charset="-128"/>
                <a:cs typeface="Cambria" panose="02040503050406030204" pitchFamily="18" charset="0"/>
              </a:rPr>
              <a:t>OUTCOME 2</a:t>
            </a:r>
            <a:endParaRPr lang="en-CH" dirty="0">
              <a:effectLst/>
              <a:ea typeface="MS Mincho" panose="02020609040205080304" pitchFamily="49" charset="-128"/>
              <a:cs typeface="Cambria" panose="02040503050406030204" pitchFamily="18" charset="0"/>
            </a:endParaRPr>
          </a:p>
          <a:p>
            <a:pPr marL="0" marR="0" algn="just">
              <a:spcBef>
                <a:spcPts val="0"/>
              </a:spcBef>
              <a:spcAft>
                <a:spcPts val="600"/>
              </a:spcAft>
            </a:pPr>
            <a:r>
              <a:rPr lang="en-US" dirty="0">
                <a:effectLst/>
                <a:ea typeface="MS Mincho" panose="02020609040205080304" pitchFamily="49" charset="-128"/>
                <a:cs typeface="Cambria" panose="02040503050406030204" pitchFamily="18" charset="0"/>
              </a:rPr>
              <a:t>It takes Mary a significant amount of time to secure a job, which makes her feel disheartened. Rachel and Mary’s family give her ongoing support to help her throughout this stressful time. Finally, Mary is able to secure a job but finds that she struggles to concentrate for long hours at a time and gets tired quite quickly. </a:t>
            </a:r>
            <a:endParaRPr lang="en-CH" dirty="0">
              <a:effectLst/>
              <a:ea typeface="MS Mincho" panose="02020609040205080304" pitchFamily="49" charset="-128"/>
              <a:cs typeface="Cambria" panose="02040503050406030204" pitchFamily="18" charset="0"/>
            </a:endParaRPr>
          </a:p>
          <a:p>
            <a:pPr marL="0" marR="0" algn="just">
              <a:spcBef>
                <a:spcPts val="0"/>
              </a:spcBef>
              <a:spcAft>
                <a:spcPts val="0"/>
              </a:spcAft>
            </a:pPr>
            <a:r>
              <a:rPr lang="en-US" dirty="0">
                <a:effectLst/>
                <a:ea typeface="MS Mincho" panose="02020609040205080304" pitchFamily="49" charset="-128"/>
                <a:cs typeface="Cambria" panose="02040503050406030204" pitchFamily="18" charset="0"/>
              </a:rPr>
              <a:t>Rather than quitting her job, Mary reaches out to Rachel to discuss these challenges and they arrange a meeting. After discussion Mary decides to discuss with her boss the possibility of taking breaks throughout the day rather than working non-stop through an entire 8-hour shift. Her boss agrees to this arrangement and Mary is able to continue working in a job she loves.</a:t>
            </a:r>
            <a:endParaRPr lang="en-CH" dirty="0">
              <a:effectLst/>
              <a:ea typeface="MS Mincho" panose="02020609040205080304" pitchFamily="49" charset="-128"/>
              <a:cs typeface="Cambria" panose="02040503050406030204" pitchFamily="18" charset="0"/>
            </a:endParaRPr>
          </a:p>
        </p:txBody>
      </p:sp>
    </p:spTree>
    <p:extLst>
      <p:ext uri="{BB962C8B-B14F-4D97-AF65-F5344CB8AC3E}">
        <p14:creationId xmlns:p14="http://schemas.microsoft.com/office/powerpoint/2010/main" val="29219577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E6C56D-58EB-4C24-A504-52FA337884E4}"/>
              </a:ext>
            </a:extLst>
          </p:cNvPr>
          <p:cNvSpPr>
            <a:spLocks noGrp="1"/>
          </p:cNvSpPr>
          <p:nvPr>
            <p:ph sz="quarter" idx="14"/>
          </p:nvPr>
        </p:nvSpPr>
        <p:spPr/>
        <p:txBody>
          <a:bodyPr/>
          <a:lstStyle/>
          <a:p>
            <a:r>
              <a:rPr lang="en-US" dirty="0"/>
              <a:t>As you can see from the evolution of this scenario, there is no obvious right or wrong choice. </a:t>
            </a:r>
          </a:p>
          <a:p>
            <a:r>
              <a:rPr lang="en-US" dirty="0"/>
              <a:t>There are always possibilities to solve problems even if it seems that a particular choice may have been more challenging than another.</a:t>
            </a:r>
            <a:endParaRPr lang="en-CH" dirty="0"/>
          </a:p>
          <a:p>
            <a:r>
              <a:rPr lang="en-US" dirty="0"/>
              <a:t>Outcome 2 presented new challenges that were overcome along the way.</a:t>
            </a:r>
            <a:endParaRPr lang="en-CH" dirty="0"/>
          </a:p>
          <a:p>
            <a:endParaRPr lang="en-CH" dirty="0"/>
          </a:p>
        </p:txBody>
      </p:sp>
      <p:sp>
        <p:nvSpPr>
          <p:cNvPr id="2" name="Title 1">
            <a:extLst>
              <a:ext uri="{FF2B5EF4-FFF2-40B4-BE49-F238E27FC236}">
                <a16:creationId xmlns:a16="http://schemas.microsoft.com/office/drawing/2014/main" id="{02863B9F-D311-4490-B3F0-A68CA892E643}"/>
              </a:ext>
            </a:extLst>
          </p:cNvPr>
          <p:cNvSpPr>
            <a:spLocks noGrp="1"/>
          </p:cNvSpPr>
          <p:nvPr>
            <p:ph type="title"/>
          </p:nvPr>
        </p:nvSpPr>
        <p:spPr/>
        <p:txBody>
          <a:bodyPr/>
          <a:lstStyle/>
          <a:p>
            <a:r>
              <a:rPr lang="en-US" dirty="0"/>
              <a:t>Exercise 8.1: Positive risk-taking in practice – 8</a:t>
            </a:r>
            <a:endParaRPr lang="en-CH" dirty="0"/>
          </a:p>
        </p:txBody>
      </p:sp>
    </p:spTree>
    <p:extLst>
      <p:ext uri="{BB962C8B-B14F-4D97-AF65-F5344CB8AC3E}">
        <p14:creationId xmlns:p14="http://schemas.microsoft.com/office/powerpoint/2010/main" val="29352254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F36A-3223-4A2A-A711-D367CCC95CBB}"/>
              </a:ext>
            </a:extLst>
          </p:cNvPr>
          <p:cNvSpPr>
            <a:spLocks noGrp="1"/>
          </p:cNvSpPr>
          <p:nvPr>
            <p:ph type="title"/>
          </p:nvPr>
        </p:nvSpPr>
        <p:spPr/>
        <p:txBody>
          <a:bodyPr>
            <a:normAutofit fontScale="90000"/>
          </a:bodyPr>
          <a:lstStyle/>
          <a:p>
            <a:pPr>
              <a:lnSpc>
                <a:spcPct val="100000"/>
              </a:lnSpc>
            </a:pPr>
            <a:r>
              <a:rPr lang="en-US" dirty="0"/>
              <a:t>Topic 9: Supporting people to reconnect with their communities</a:t>
            </a:r>
            <a:br>
              <a:rPr lang="en-CH" dirty="0"/>
            </a:br>
            <a:endParaRPr lang="en-CH" dirty="0"/>
          </a:p>
        </p:txBody>
      </p:sp>
    </p:spTree>
    <p:extLst>
      <p:ext uri="{BB962C8B-B14F-4D97-AF65-F5344CB8AC3E}">
        <p14:creationId xmlns:p14="http://schemas.microsoft.com/office/powerpoint/2010/main" val="5370424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C5D4920-2D79-3342-9DB7-111D1B571CD1}"/>
              </a:ext>
            </a:extLst>
          </p:cNvPr>
          <p:cNvSpPr>
            <a:spLocks noGrp="1"/>
          </p:cNvSpPr>
          <p:nvPr>
            <p:ph type="body" sz="quarter" idx="13"/>
          </p:nvPr>
        </p:nvSpPr>
        <p:spPr>
          <a:xfrm>
            <a:off x="507207" y="1396063"/>
            <a:ext cx="11174400" cy="360000"/>
          </a:xfrm>
        </p:spPr>
        <p:txBody>
          <a:bodyPr/>
          <a:lstStyle/>
          <a:p>
            <a:r>
              <a:rPr lang="en-US" dirty="0"/>
              <a:t>Why do people lose contact with their communities?</a:t>
            </a:r>
            <a:endParaRPr lang="en-CH"/>
          </a:p>
        </p:txBody>
      </p:sp>
      <p:sp>
        <p:nvSpPr>
          <p:cNvPr id="3" name="Content Placeholder 2">
            <a:extLst>
              <a:ext uri="{FF2B5EF4-FFF2-40B4-BE49-F238E27FC236}">
                <a16:creationId xmlns:a16="http://schemas.microsoft.com/office/drawing/2014/main" id="{18FE3A94-C98E-4647-9F65-53E33D547266}"/>
              </a:ext>
            </a:extLst>
          </p:cNvPr>
          <p:cNvSpPr>
            <a:spLocks noGrp="1"/>
          </p:cNvSpPr>
          <p:nvPr>
            <p:ph sz="quarter" idx="14"/>
          </p:nvPr>
        </p:nvSpPr>
        <p:spPr>
          <a:xfrm>
            <a:off x="507195" y="1952786"/>
            <a:ext cx="11174412" cy="3841425"/>
          </a:xfrm>
        </p:spPr>
        <p:txBody>
          <a:bodyPr>
            <a:normAutofit fontScale="92500" lnSpcReduction="10000"/>
          </a:bodyPr>
          <a:lstStyle/>
          <a:p>
            <a:pPr lvl="0"/>
            <a:r>
              <a:rPr lang="en-US" dirty="0"/>
              <a:t>Unfortunately, services in many countries separate people from their communities. </a:t>
            </a:r>
            <a:endParaRPr lang="en-CH" dirty="0"/>
          </a:p>
          <a:p>
            <a:pPr lvl="0"/>
            <a:r>
              <a:rPr lang="en-US" dirty="0"/>
              <a:t>Legislation exists to forcibly remove people from their homes and community to be placed in inpatient services/psychiatric hospitals to receive care.</a:t>
            </a:r>
            <a:endParaRPr lang="en-CH" dirty="0"/>
          </a:p>
          <a:p>
            <a:pPr lvl="0"/>
            <a:r>
              <a:rPr lang="en-US" dirty="0"/>
              <a:t>Long-term inpatient services and psychiatric hospitals are often located far away from community.</a:t>
            </a:r>
            <a:endParaRPr lang="en-CH" dirty="0"/>
          </a:p>
          <a:p>
            <a:pPr lvl="0"/>
            <a:r>
              <a:rPr lang="en-US" dirty="0"/>
              <a:t>Family members can see the admission of their relative to a service or hospital as an opportunity to disconnect from that person. </a:t>
            </a:r>
            <a:endParaRPr lang="en-CH" dirty="0"/>
          </a:p>
          <a:p>
            <a:pPr lvl="0"/>
            <a:r>
              <a:rPr lang="en-US" dirty="0"/>
              <a:t>Families or care partners may not be able, or want to take a person back home once they have been away for some time. </a:t>
            </a:r>
            <a:endParaRPr lang="en-CH" dirty="0"/>
          </a:p>
          <a:p>
            <a:pPr lvl="0"/>
            <a:r>
              <a:rPr lang="en-US" dirty="0"/>
              <a:t>As a result, people lose contact with their family and support network, and are left isolated and marginalized from their own community.</a:t>
            </a:r>
            <a:endParaRPr lang="en-CH" dirty="0"/>
          </a:p>
        </p:txBody>
      </p:sp>
      <p:sp>
        <p:nvSpPr>
          <p:cNvPr id="2" name="Title 1">
            <a:extLst>
              <a:ext uri="{FF2B5EF4-FFF2-40B4-BE49-F238E27FC236}">
                <a16:creationId xmlns:a16="http://schemas.microsoft.com/office/drawing/2014/main" id="{3AE8CCE4-DDDA-4F39-9E8F-8B1019D462BE}"/>
              </a:ext>
            </a:extLst>
          </p:cNvPr>
          <p:cNvSpPr>
            <a:spLocks noGrp="1"/>
          </p:cNvSpPr>
          <p:nvPr>
            <p:ph type="title"/>
          </p:nvPr>
        </p:nvSpPr>
        <p:spPr/>
        <p:txBody>
          <a:bodyPr>
            <a:normAutofit fontScale="90000"/>
          </a:bodyPr>
          <a:lstStyle/>
          <a:p>
            <a:r>
              <a:rPr lang="en-US" dirty="0"/>
              <a:t>Presentation: Supporting people to reconnect with their communities – 1</a:t>
            </a:r>
            <a:endParaRPr lang="en-CH" dirty="0"/>
          </a:p>
        </p:txBody>
      </p:sp>
    </p:spTree>
    <p:extLst>
      <p:ext uri="{BB962C8B-B14F-4D97-AF65-F5344CB8AC3E}">
        <p14:creationId xmlns:p14="http://schemas.microsoft.com/office/powerpoint/2010/main" val="6181132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4CD337-49AE-394A-B53B-74C124CBF6A4}"/>
              </a:ext>
            </a:extLst>
          </p:cNvPr>
          <p:cNvSpPr>
            <a:spLocks noGrp="1"/>
          </p:cNvSpPr>
          <p:nvPr>
            <p:ph type="body" sz="quarter" idx="13"/>
          </p:nvPr>
        </p:nvSpPr>
        <p:spPr>
          <a:xfrm>
            <a:off x="507207" y="1396063"/>
            <a:ext cx="11174400" cy="360000"/>
          </a:xfrm>
        </p:spPr>
        <p:txBody>
          <a:bodyPr/>
          <a:lstStyle/>
          <a:p>
            <a:r>
              <a:rPr lang="en-US" dirty="0"/>
              <a:t>Supporting people to reconnect with their community is a key part of the recovery journey</a:t>
            </a:r>
            <a:endParaRPr lang="en-CH"/>
          </a:p>
        </p:txBody>
      </p:sp>
      <p:sp>
        <p:nvSpPr>
          <p:cNvPr id="3" name="Content Placeholder 2">
            <a:extLst>
              <a:ext uri="{FF2B5EF4-FFF2-40B4-BE49-F238E27FC236}">
                <a16:creationId xmlns:a16="http://schemas.microsoft.com/office/drawing/2014/main" id="{C36F9542-DF7E-405F-8221-BB6B9E067F24}"/>
              </a:ext>
            </a:extLst>
          </p:cNvPr>
          <p:cNvSpPr>
            <a:spLocks noGrp="1"/>
          </p:cNvSpPr>
          <p:nvPr>
            <p:ph sz="quarter" idx="14"/>
          </p:nvPr>
        </p:nvSpPr>
        <p:spPr>
          <a:xfrm>
            <a:off x="507195" y="1906293"/>
            <a:ext cx="11174412" cy="3949913"/>
          </a:xfrm>
        </p:spPr>
        <p:txBody>
          <a:bodyPr>
            <a:normAutofit fontScale="92500" lnSpcReduction="10000"/>
          </a:bodyPr>
          <a:lstStyle/>
          <a:p>
            <a:r>
              <a:rPr lang="en-US" dirty="0"/>
              <a:t> Being engaged in the community is often a key goal for people in recovery.</a:t>
            </a:r>
            <a:endParaRPr lang="en-CH" dirty="0"/>
          </a:p>
          <a:p>
            <a:pPr lvl="0"/>
            <a:r>
              <a:rPr lang="en-US" dirty="0"/>
              <a:t>People can benefit from using available community services and resources, and interacting and building relationships with other community members. </a:t>
            </a:r>
            <a:endParaRPr lang="en-CH" dirty="0"/>
          </a:p>
          <a:p>
            <a:pPr lvl="0"/>
            <a:r>
              <a:rPr lang="en-US" dirty="0"/>
              <a:t>A key role for family, practitioners and other supporters is to support the person to access available resources in their local community. </a:t>
            </a:r>
            <a:endParaRPr lang="en-CH" dirty="0"/>
          </a:p>
          <a:p>
            <a:pPr lvl="0"/>
            <a:r>
              <a:rPr lang="en-US" dirty="0"/>
              <a:t>A key role for practitioners may be to assist a person using services to re-establish contact with lost family and friends.</a:t>
            </a:r>
            <a:endParaRPr lang="en-CH" dirty="0"/>
          </a:p>
          <a:p>
            <a:pPr lvl="0"/>
            <a:r>
              <a:rPr lang="en-US" dirty="0"/>
              <a:t>It can be useful to connect people to peer supporters or groups. </a:t>
            </a:r>
          </a:p>
          <a:p>
            <a:pPr lvl="0"/>
            <a:r>
              <a:rPr lang="en-US" dirty="0"/>
              <a:t>People benefit greatly when they receive support from others who had similar experiences. </a:t>
            </a:r>
          </a:p>
          <a:p>
            <a:pPr lvl="0"/>
            <a:r>
              <a:rPr lang="en-US" dirty="0"/>
              <a:t>Supporting people to reconnect with their community can lead to positive interactions for all. </a:t>
            </a:r>
            <a:endParaRPr lang="en-CH" dirty="0"/>
          </a:p>
        </p:txBody>
      </p:sp>
      <p:sp>
        <p:nvSpPr>
          <p:cNvPr id="2" name="Title 1">
            <a:extLst>
              <a:ext uri="{FF2B5EF4-FFF2-40B4-BE49-F238E27FC236}">
                <a16:creationId xmlns:a16="http://schemas.microsoft.com/office/drawing/2014/main" id="{F8D007B6-B84F-428A-BE53-73C63EA5D08C}"/>
              </a:ext>
            </a:extLst>
          </p:cNvPr>
          <p:cNvSpPr>
            <a:spLocks noGrp="1"/>
          </p:cNvSpPr>
          <p:nvPr>
            <p:ph type="title"/>
          </p:nvPr>
        </p:nvSpPr>
        <p:spPr/>
        <p:txBody>
          <a:bodyPr/>
          <a:lstStyle/>
          <a:p>
            <a:r>
              <a:rPr lang="en-US" dirty="0"/>
              <a:t>Presentation: Supporting people to reconnect with their communities – 2</a:t>
            </a:r>
            <a:endParaRPr lang="en-CH" dirty="0"/>
          </a:p>
        </p:txBody>
      </p:sp>
    </p:spTree>
    <p:extLst>
      <p:ext uri="{BB962C8B-B14F-4D97-AF65-F5344CB8AC3E}">
        <p14:creationId xmlns:p14="http://schemas.microsoft.com/office/powerpoint/2010/main" val="40141057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7AA2CD5-1297-3541-BF65-A1368979A27A}"/>
              </a:ext>
            </a:extLst>
          </p:cNvPr>
          <p:cNvSpPr>
            <a:spLocks noGrp="1"/>
          </p:cNvSpPr>
          <p:nvPr>
            <p:ph type="body" sz="quarter" idx="13"/>
          </p:nvPr>
        </p:nvSpPr>
        <p:spPr/>
        <p:txBody>
          <a:bodyPr/>
          <a:lstStyle/>
          <a:p>
            <a:r>
              <a:rPr lang="en-US" dirty="0"/>
              <a:t>Sheila and Emma</a:t>
            </a:r>
            <a:endParaRPr lang="en-CH"/>
          </a:p>
        </p:txBody>
      </p:sp>
      <p:sp>
        <p:nvSpPr>
          <p:cNvPr id="4" name="Text Box 44">
            <a:extLst>
              <a:ext uri="{FF2B5EF4-FFF2-40B4-BE49-F238E27FC236}">
                <a16:creationId xmlns:a16="http://schemas.microsoft.com/office/drawing/2014/main" id="{023A5200-132E-4826-86EE-AD4D7BA943FD}"/>
              </a:ext>
            </a:extLst>
          </p:cNvPr>
          <p:cNvSpPr txBox="1">
            <a:spLocks noGrp="1"/>
          </p:cNvSpPr>
          <p:nvPr>
            <p:ph sz="quarter" idx="14"/>
          </p:nvPr>
        </p:nvSpPr>
        <p:spPr>
          <a:xfrm>
            <a:off x="507195" y="1511188"/>
            <a:ext cx="11174412" cy="4006209"/>
          </a:xfrm>
          <a:solidFill>
            <a:srgbClr val="D2EFFD"/>
          </a:solidFill>
        </p:spPr>
        <p:txBody>
          <a:bodyPr>
            <a:normAutofit fontScale="77500" lnSpcReduction="20000"/>
          </a:bodyPr>
          <a:lstStyle/>
          <a:p>
            <a:pPr marL="0" indent="0">
              <a:buNone/>
            </a:pPr>
            <a:r>
              <a:rPr lang="en-US" dirty="0"/>
              <a:t>Sheila (50) lives at home with her mother, Emma (75), and has a learning disability. She works in a cafe run by an organization that supports people with learning disabilities. She is fond of swimming and dancing, attends local clubs for both activities and has a wide range of friends through work and leisure activities. She needs the support of her mother for the majority of daily tasks such as cleaning, meal preparation, transportation and banking. </a:t>
            </a:r>
            <a:endParaRPr lang="en-CH" dirty="0"/>
          </a:p>
          <a:p>
            <a:pPr marL="0" indent="0">
              <a:buNone/>
            </a:pPr>
            <a:r>
              <a:rPr lang="en-US" dirty="0"/>
              <a:t>Emma is quite active within her local community and is keen to support Sheila in maintaining these links. Emma’s sister, Claire, lives far away but stays in regular phone contact with her sister and visits as often as possible. </a:t>
            </a:r>
            <a:endParaRPr lang="en-CH" dirty="0"/>
          </a:p>
          <a:p>
            <a:pPr marL="0" indent="0">
              <a:buNone/>
            </a:pPr>
            <a:r>
              <a:rPr lang="en-US" dirty="0"/>
              <a:t>Emma has had a mild stroke and was admitted to hospital. She has now recovered sufficiently to plan her discharge from hospital, where she has been staying for the past 10 days. </a:t>
            </a:r>
            <a:endParaRPr lang="en-CH" dirty="0"/>
          </a:p>
          <a:p>
            <a:pPr marL="0" indent="0">
              <a:buNone/>
            </a:pPr>
            <a:r>
              <a:rPr lang="en-US" dirty="0"/>
              <a:t>During her hospital stay, Emma has lost some of her ability to move around and look after herself. She is really worried about how she will cope with supporting her daughter Sheila who has her own health needs. She desperately wants them to continue to live together. </a:t>
            </a:r>
            <a:endParaRPr lang="en-CH" dirty="0"/>
          </a:p>
          <a:p>
            <a:pPr marL="0" indent="0">
              <a:buNone/>
            </a:pPr>
            <a:r>
              <a:rPr lang="en-US" dirty="0"/>
              <a:t>When Emma was admitted to hospital, Sheila was placed in a local authority social care home. It became clear during Emma’s admission that she had been providing more support to enable Sheila to stay at home than had previously been appreciated.</a:t>
            </a:r>
            <a:endParaRPr lang="en-CH" dirty="0"/>
          </a:p>
          <a:p>
            <a:pPr marL="0" indent="0">
              <a:buNone/>
            </a:pPr>
            <a:r>
              <a:rPr lang="en-US" dirty="0"/>
              <a:t>In view of Emma’s deteriorated health and the support required by Sheila, the assessment of staff in the home was that Sheila would require some form of residential or supported accommodation in future rather than returning home. </a:t>
            </a:r>
            <a:endParaRPr lang="en-CH" dirty="0"/>
          </a:p>
        </p:txBody>
      </p:sp>
      <p:sp>
        <p:nvSpPr>
          <p:cNvPr id="2" name="Title 1">
            <a:extLst>
              <a:ext uri="{FF2B5EF4-FFF2-40B4-BE49-F238E27FC236}">
                <a16:creationId xmlns:a16="http://schemas.microsoft.com/office/drawing/2014/main" id="{8694C9D6-C2BE-412E-968D-170932A86EFA}"/>
              </a:ext>
            </a:extLst>
          </p:cNvPr>
          <p:cNvSpPr>
            <a:spLocks noGrp="1"/>
          </p:cNvSpPr>
          <p:nvPr>
            <p:ph type="title"/>
          </p:nvPr>
        </p:nvSpPr>
        <p:spPr/>
        <p:txBody>
          <a:bodyPr/>
          <a:lstStyle/>
          <a:p>
            <a:r>
              <a:rPr lang="en-US" dirty="0"/>
              <a:t>Exercise 9.1: Using community resources – 1  </a:t>
            </a:r>
            <a:endParaRPr lang="en-CH" dirty="0"/>
          </a:p>
        </p:txBody>
      </p:sp>
    </p:spTree>
    <p:extLst>
      <p:ext uri="{BB962C8B-B14F-4D97-AF65-F5344CB8AC3E}">
        <p14:creationId xmlns:p14="http://schemas.microsoft.com/office/powerpoint/2010/main" val="12386785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EDA3E-59EE-4D56-867D-58D49D93349D}"/>
              </a:ext>
            </a:extLst>
          </p:cNvPr>
          <p:cNvSpPr>
            <a:spLocks noGrp="1"/>
          </p:cNvSpPr>
          <p:nvPr>
            <p:ph sz="quarter" idx="14"/>
          </p:nvPr>
        </p:nvSpPr>
        <p:spPr/>
        <p:txBody>
          <a:bodyPr/>
          <a:lstStyle/>
          <a:p>
            <a:endParaRPr lang="en-US" dirty="0"/>
          </a:p>
          <a:p>
            <a:pPr marL="0" indent="0" algn="ctr">
              <a:buNone/>
            </a:pPr>
            <a:r>
              <a:rPr lang="en-US" sz="2500" b="1" i="1" dirty="0"/>
              <a:t>What support might be necessary to allow Emma and Sheila to continue to live together in their community?</a:t>
            </a:r>
          </a:p>
          <a:p>
            <a:endParaRPr lang="en-CH" dirty="0"/>
          </a:p>
        </p:txBody>
      </p:sp>
      <p:sp>
        <p:nvSpPr>
          <p:cNvPr id="2" name="Title 1">
            <a:extLst>
              <a:ext uri="{FF2B5EF4-FFF2-40B4-BE49-F238E27FC236}">
                <a16:creationId xmlns:a16="http://schemas.microsoft.com/office/drawing/2014/main" id="{986C40B0-18F9-4092-BEFF-D6D6AE7988F5}"/>
              </a:ext>
            </a:extLst>
          </p:cNvPr>
          <p:cNvSpPr>
            <a:spLocks noGrp="1"/>
          </p:cNvSpPr>
          <p:nvPr>
            <p:ph type="title"/>
          </p:nvPr>
        </p:nvSpPr>
        <p:spPr/>
        <p:txBody>
          <a:bodyPr/>
          <a:lstStyle/>
          <a:p>
            <a:r>
              <a:rPr lang="en-US" dirty="0"/>
              <a:t>Exercise 9.1: Using community resources – 2 </a:t>
            </a:r>
            <a:endParaRPr lang="en-CH" dirty="0"/>
          </a:p>
        </p:txBody>
      </p:sp>
    </p:spTree>
    <p:extLst>
      <p:ext uri="{BB962C8B-B14F-4D97-AF65-F5344CB8AC3E}">
        <p14:creationId xmlns:p14="http://schemas.microsoft.com/office/powerpoint/2010/main" val="114085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F25D7D-0BB1-4B19-87DE-926D2E807952}"/>
              </a:ext>
            </a:extLst>
          </p:cNvPr>
          <p:cNvSpPr>
            <a:spLocks noGrp="1"/>
          </p:cNvSpPr>
          <p:nvPr>
            <p:ph sz="quarter" idx="14"/>
          </p:nvPr>
        </p:nvSpPr>
        <p:spPr/>
        <p:txBody>
          <a:bodyPr>
            <a:normAutofit/>
          </a:bodyPr>
          <a:lstStyle/>
          <a:p>
            <a:r>
              <a:rPr lang="en-US" dirty="0"/>
              <a:t>The emphasis on regaining control of life and identify is extremely important for people who have experienced decision-making power being taken out of their hands in their lives.</a:t>
            </a:r>
          </a:p>
          <a:p>
            <a:pPr marL="0" indent="0">
              <a:buNone/>
            </a:pPr>
            <a:endParaRPr lang="en-CH" dirty="0"/>
          </a:p>
          <a:p>
            <a:pPr marL="0" indent="0">
              <a:buNone/>
            </a:pPr>
            <a:r>
              <a:rPr lang="en-GB" i="1" dirty="0"/>
              <a:t>“What matters in recovery is not whether we’re using services or not using services, using medications or not using medications. What matters in terms of a recovery orientation is, are we living the life we want to be living? Are we achieving our personal goals? Do we have friends? Do we have connections with the community? Are we contributing or giving back in some way?”</a:t>
            </a:r>
            <a:endParaRPr lang="en-GB" dirty="0"/>
          </a:p>
          <a:p>
            <a:pPr marL="0" indent="0">
              <a:buNone/>
            </a:pPr>
            <a:r>
              <a:rPr lang="en-GB" dirty="0"/>
              <a:t>- Pat Deegan, The 10 Essential Shared Capabilities for Mental Health Practice: learning materials </a:t>
            </a:r>
            <a:endParaRPr lang="en-CH" dirty="0"/>
          </a:p>
        </p:txBody>
      </p:sp>
      <p:sp>
        <p:nvSpPr>
          <p:cNvPr id="2" name="Title 1">
            <a:extLst>
              <a:ext uri="{FF2B5EF4-FFF2-40B4-BE49-F238E27FC236}">
                <a16:creationId xmlns:a16="http://schemas.microsoft.com/office/drawing/2014/main" id="{8D5527E7-7C90-4F09-9A28-338A90CFB66C}"/>
              </a:ext>
            </a:extLst>
          </p:cNvPr>
          <p:cNvSpPr>
            <a:spLocks noGrp="1"/>
          </p:cNvSpPr>
          <p:nvPr>
            <p:ph type="title"/>
          </p:nvPr>
        </p:nvSpPr>
        <p:spPr/>
        <p:txBody>
          <a:bodyPr/>
          <a:lstStyle/>
          <a:p>
            <a:r>
              <a:rPr lang="en-US" dirty="0"/>
              <a:t>Presentation: What is recovery? – 3 </a:t>
            </a:r>
            <a:endParaRPr lang="en-CH" dirty="0"/>
          </a:p>
        </p:txBody>
      </p:sp>
    </p:spTree>
    <p:extLst>
      <p:ext uri="{BB962C8B-B14F-4D97-AF65-F5344CB8AC3E}">
        <p14:creationId xmlns:p14="http://schemas.microsoft.com/office/powerpoint/2010/main" val="12887212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361E4-C935-406E-9760-19DD6415417C}"/>
              </a:ext>
            </a:extLst>
          </p:cNvPr>
          <p:cNvSpPr>
            <a:spLocks noGrp="1"/>
          </p:cNvSpPr>
          <p:nvPr>
            <p:ph sz="quarter" idx="14"/>
          </p:nvPr>
        </p:nvSpPr>
        <p:spPr/>
        <p:txBody>
          <a:bodyPr/>
          <a:lstStyle/>
          <a:p>
            <a:endParaRPr lang="en-US" dirty="0"/>
          </a:p>
          <a:p>
            <a:pPr marL="0" indent="0" algn="ctr">
              <a:buNone/>
            </a:pPr>
            <a:r>
              <a:rPr lang="en-US" sz="2500" b="1" i="1" dirty="0"/>
              <a:t>In what ways can mental health or social services support people to connect to their community?</a:t>
            </a:r>
            <a:endParaRPr lang="en-CH" sz="2500" b="1" i="1" dirty="0"/>
          </a:p>
        </p:txBody>
      </p:sp>
      <p:sp>
        <p:nvSpPr>
          <p:cNvPr id="2" name="Title 1">
            <a:extLst>
              <a:ext uri="{FF2B5EF4-FFF2-40B4-BE49-F238E27FC236}">
                <a16:creationId xmlns:a16="http://schemas.microsoft.com/office/drawing/2014/main" id="{96E7F01F-ACB3-4DD3-B641-72DB25CF95FB}"/>
              </a:ext>
            </a:extLst>
          </p:cNvPr>
          <p:cNvSpPr>
            <a:spLocks noGrp="1"/>
          </p:cNvSpPr>
          <p:nvPr>
            <p:ph type="title"/>
          </p:nvPr>
        </p:nvSpPr>
        <p:spPr/>
        <p:txBody>
          <a:bodyPr/>
          <a:lstStyle/>
          <a:p>
            <a:r>
              <a:rPr lang="en-US" dirty="0"/>
              <a:t>Exercise 9.2: Reconnecting the disconnected</a:t>
            </a:r>
            <a:endParaRPr lang="en-CH" dirty="0"/>
          </a:p>
        </p:txBody>
      </p:sp>
    </p:spTree>
    <p:extLst>
      <p:ext uri="{BB962C8B-B14F-4D97-AF65-F5344CB8AC3E}">
        <p14:creationId xmlns:p14="http://schemas.microsoft.com/office/powerpoint/2010/main" val="1899894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EB5B-C750-44D7-B4C4-7359F4C9E5DB}"/>
              </a:ext>
            </a:extLst>
          </p:cNvPr>
          <p:cNvSpPr>
            <a:spLocks noGrp="1"/>
          </p:cNvSpPr>
          <p:nvPr>
            <p:ph type="title"/>
          </p:nvPr>
        </p:nvSpPr>
        <p:spPr/>
        <p:txBody>
          <a:bodyPr/>
          <a:lstStyle/>
          <a:p>
            <a:r>
              <a:rPr lang="en-US" dirty="0"/>
              <a:t>Topic 10: Communication skills</a:t>
            </a:r>
            <a:br>
              <a:rPr lang="en-CH" dirty="0"/>
            </a:br>
            <a:endParaRPr lang="en-CH" dirty="0"/>
          </a:p>
        </p:txBody>
      </p:sp>
      <p:sp>
        <p:nvSpPr>
          <p:cNvPr id="3" name="Content Placeholder 2">
            <a:extLst>
              <a:ext uri="{FF2B5EF4-FFF2-40B4-BE49-F238E27FC236}">
                <a16:creationId xmlns:a16="http://schemas.microsoft.com/office/drawing/2014/main" id="{FFA3DCE3-D9A0-4560-AF1F-F869398F877A}"/>
              </a:ext>
            </a:extLst>
          </p:cNvPr>
          <p:cNvSpPr>
            <a:spLocks noGrp="1"/>
          </p:cNvSpPr>
          <p:nvPr>
            <p:ph idx="4294967295"/>
          </p:nvPr>
        </p:nvSpPr>
        <p:spPr>
          <a:xfrm>
            <a:off x="0" y="1825625"/>
            <a:ext cx="10515600" cy="4351338"/>
          </a:xfrm>
          <a:prstGeom prst="rect">
            <a:avLst/>
          </a:prstGeom>
        </p:spPr>
        <p:txBody>
          <a:bodyPr/>
          <a:lstStyle/>
          <a:p>
            <a:endParaRPr lang="en-US" dirty="0"/>
          </a:p>
          <a:p>
            <a:endParaRPr lang="en-CH" dirty="0"/>
          </a:p>
        </p:txBody>
      </p:sp>
    </p:spTree>
    <p:extLst>
      <p:ext uri="{BB962C8B-B14F-4D97-AF65-F5344CB8AC3E}">
        <p14:creationId xmlns:p14="http://schemas.microsoft.com/office/powerpoint/2010/main" val="10292615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403F8-B400-406C-B2D1-DC51A7808880}"/>
              </a:ext>
            </a:extLst>
          </p:cNvPr>
          <p:cNvSpPr>
            <a:spLocks noGrp="1"/>
          </p:cNvSpPr>
          <p:nvPr>
            <p:ph sz="quarter" idx="14"/>
          </p:nvPr>
        </p:nvSpPr>
        <p:spPr/>
        <p:txBody>
          <a:bodyPr/>
          <a:lstStyle/>
          <a:p>
            <a:endParaRPr lang="en-US" dirty="0"/>
          </a:p>
          <a:p>
            <a:endParaRPr lang="en-US" dirty="0"/>
          </a:p>
          <a:p>
            <a:endParaRPr lang="en-US" dirty="0"/>
          </a:p>
          <a:p>
            <a:pPr marL="0" indent="0" algn="ctr">
              <a:buNone/>
            </a:pPr>
            <a:r>
              <a:rPr lang="en-US" sz="2500" b="1" i="1" dirty="0"/>
              <a:t>Based on your experience (personal or professional), what skills are important for good communication with people undertaking a recovery journey?</a:t>
            </a:r>
          </a:p>
          <a:p>
            <a:endParaRPr lang="en-CH" dirty="0"/>
          </a:p>
        </p:txBody>
      </p:sp>
      <p:sp>
        <p:nvSpPr>
          <p:cNvPr id="2" name="Title 1">
            <a:extLst>
              <a:ext uri="{FF2B5EF4-FFF2-40B4-BE49-F238E27FC236}">
                <a16:creationId xmlns:a16="http://schemas.microsoft.com/office/drawing/2014/main" id="{F5F970BE-2362-4BBA-994B-1E618D4636D8}"/>
              </a:ext>
            </a:extLst>
          </p:cNvPr>
          <p:cNvSpPr>
            <a:spLocks noGrp="1"/>
          </p:cNvSpPr>
          <p:nvPr>
            <p:ph type="title"/>
          </p:nvPr>
        </p:nvSpPr>
        <p:spPr/>
        <p:txBody>
          <a:bodyPr/>
          <a:lstStyle/>
          <a:p>
            <a:r>
              <a:rPr lang="en-US" dirty="0"/>
              <a:t>Exercise 10.1: Communication is crucial in recovery-oriented care </a:t>
            </a:r>
            <a:endParaRPr lang="en-CH" dirty="0"/>
          </a:p>
        </p:txBody>
      </p:sp>
    </p:spTree>
    <p:extLst>
      <p:ext uri="{BB962C8B-B14F-4D97-AF65-F5344CB8AC3E}">
        <p14:creationId xmlns:p14="http://schemas.microsoft.com/office/powerpoint/2010/main" val="39905624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58836-EFAD-414F-86CE-20C7ED06041B}"/>
              </a:ext>
            </a:extLst>
          </p:cNvPr>
          <p:cNvSpPr>
            <a:spLocks noGrp="1"/>
          </p:cNvSpPr>
          <p:nvPr>
            <p:ph sz="quarter" idx="14"/>
          </p:nvPr>
        </p:nvSpPr>
        <p:spPr/>
        <p:txBody>
          <a:bodyPr/>
          <a:lstStyle/>
          <a:p>
            <a:r>
              <a:rPr lang="en-US" dirty="0"/>
              <a:t>Good communication skills are key to creating a therapeutic relationship between practitioners and people using services. </a:t>
            </a:r>
          </a:p>
          <a:p>
            <a:r>
              <a:rPr lang="en-US" dirty="0"/>
              <a:t>Recovery approach re-emphasizes the importance of these skills and requires a shift in the power dynamics towards more balanced and equal relationships. </a:t>
            </a:r>
            <a:endParaRPr lang="en-CH" dirty="0"/>
          </a:p>
          <a:p>
            <a:endParaRPr lang="en-CH" dirty="0"/>
          </a:p>
        </p:txBody>
      </p:sp>
      <p:sp>
        <p:nvSpPr>
          <p:cNvPr id="2" name="Title 1">
            <a:extLst>
              <a:ext uri="{FF2B5EF4-FFF2-40B4-BE49-F238E27FC236}">
                <a16:creationId xmlns:a16="http://schemas.microsoft.com/office/drawing/2014/main" id="{11B0AB61-3373-48C7-BC45-612EF9C1BCB5}"/>
              </a:ext>
            </a:extLst>
          </p:cNvPr>
          <p:cNvSpPr>
            <a:spLocks noGrp="1"/>
          </p:cNvSpPr>
          <p:nvPr>
            <p:ph type="title"/>
          </p:nvPr>
        </p:nvSpPr>
        <p:spPr/>
        <p:txBody>
          <a:bodyPr/>
          <a:lstStyle/>
          <a:p>
            <a:r>
              <a:rPr lang="en-US" dirty="0"/>
              <a:t>Presentation: Key communication skills in recovery – 1 </a:t>
            </a:r>
            <a:endParaRPr lang="en-CH" dirty="0"/>
          </a:p>
        </p:txBody>
      </p:sp>
    </p:spTree>
    <p:extLst>
      <p:ext uri="{BB962C8B-B14F-4D97-AF65-F5344CB8AC3E}">
        <p14:creationId xmlns:p14="http://schemas.microsoft.com/office/powerpoint/2010/main" val="2981142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66FA22-0307-864D-A2AF-B0884A7DC7BE}"/>
              </a:ext>
            </a:extLst>
          </p:cNvPr>
          <p:cNvSpPr>
            <a:spLocks noGrp="1"/>
          </p:cNvSpPr>
          <p:nvPr>
            <p:ph type="body" sz="quarter" idx="13"/>
          </p:nvPr>
        </p:nvSpPr>
        <p:spPr/>
        <p:txBody>
          <a:bodyPr/>
          <a:lstStyle/>
          <a:p>
            <a:r>
              <a:rPr lang="en-US" dirty="0"/>
              <a:t>Active listening</a:t>
            </a:r>
            <a:endParaRPr lang="en-CH"/>
          </a:p>
        </p:txBody>
      </p:sp>
      <p:sp>
        <p:nvSpPr>
          <p:cNvPr id="3" name="Content Placeholder 2">
            <a:extLst>
              <a:ext uri="{FF2B5EF4-FFF2-40B4-BE49-F238E27FC236}">
                <a16:creationId xmlns:a16="http://schemas.microsoft.com/office/drawing/2014/main" id="{639B4CA6-CB69-45DB-BADA-67BD2CB0B70F}"/>
              </a:ext>
            </a:extLst>
          </p:cNvPr>
          <p:cNvSpPr>
            <a:spLocks noGrp="1"/>
          </p:cNvSpPr>
          <p:nvPr>
            <p:ph sz="quarter" idx="14"/>
          </p:nvPr>
        </p:nvSpPr>
        <p:spPr/>
        <p:txBody>
          <a:bodyPr/>
          <a:lstStyle/>
          <a:p>
            <a:r>
              <a:rPr lang="en-US" dirty="0"/>
              <a:t>Active listening involves engaging with what the person is saying in order to better understand and explore their thoughts and views. </a:t>
            </a:r>
          </a:p>
          <a:p>
            <a:r>
              <a:rPr lang="en-US" dirty="0"/>
              <a:t>It is different from passively hearing what a person is saying. </a:t>
            </a:r>
            <a:endParaRPr lang="en-CH" dirty="0"/>
          </a:p>
          <a:p>
            <a:r>
              <a:rPr lang="en-US" dirty="0"/>
              <a:t>Active listening is about listening to the verbal and nonverbal content of what is being said. </a:t>
            </a:r>
          </a:p>
          <a:p>
            <a:pPr lvl="3"/>
            <a:r>
              <a:rPr lang="en-US" dirty="0"/>
              <a:t>Includes body language and facial expressions as well as being attentive to what might lie beneath the words that are being spoken. </a:t>
            </a:r>
            <a:endParaRPr lang="en-CH" dirty="0"/>
          </a:p>
          <a:p>
            <a:endParaRPr lang="en-CH" dirty="0"/>
          </a:p>
        </p:txBody>
      </p:sp>
      <p:sp>
        <p:nvSpPr>
          <p:cNvPr id="2" name="Title 1">
            <a:extLst>
              <a:ext uri="{FF2B5EF4-FFF2-40B4-BE49-F238E27FC236}">
                <a16:creationId xmlns:a16="http://schemas.microsoft.com/office/drawing/2014/main" id="{8C5B2B58-83CD-4019-9AA8-3A9CB203E2D7}"/>
              </a:ext>
            </a:extLst>
          </p:cNvPr>
          <p:cNvSpPr>
            <a:spLocks noGrp="1"/>
          </p:cNvSpPr>
          <p:nvPr>
            <p:ph type="title"/>
          </p:nvPr>
        </p:nvSpPr>
        <p:spPr/>
        <p:txBody>
          <a:bodyPr/>
          <a:lstStyle/>
          <a:p>
            <a:r>
              <a:rPr lang="en-US" dirty="0"/>
              <a:t>Presentation: Key communication skills in recovery – 2</a:t>
            </a:r>
            <a:endParaRPr lang="en-CH" dirty="0"/>
          </a:p>
        </p:txBody>
      </p:sp>
    </p:spTree>
    <p:extLst>
      <p:ext uri="{BB962C8B-B14F-4D97-AF65-F5344CB8AC3E}">
        <p14:creationId xmlns:p14="http://schemas.microsoft.com/office/powerpoint/2010/main" val="34204482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80D962-80DD-A640-839C-CBB4C3E292D2}"/>
              </a:ext>
            </a:extLst>
          </p:cNvPr>
          <p:cNvSpPr>
            <a:spLocks noGrp="1"/>
          </p:cNvSpPr>
          <p:nvPr>
            <p:ph type="body" sz="quarter" idx="13"/>
          </p:nvPr>
        </p:nvSpPr>
        <p:spPr/>
        <p:txBody>
          <a:bodyPr/>
          <a:lstStyle/>
          <a:p>
            <a:r>
              <a:rPr lang="en-US" dirty="0"/>
              <a:t>An example of active listening:</a:t>
            </a:r>
            <a:endParaRPr lang="en-CH"/>
          </a:p>
        </p:txBody>
      </p:sp>
      <p:sp>
        <p:nvSpPr>
          <p:cNvPr id="3" name="Content Placeholder 2">
            <a:extLst>
              <a:ext uri="{FF2B5EF4-FFF2-40B4-BE49-F238E27FC236}">
                <a16:creationId xmlns:a16="http://schemas.microsoft.com/office/drawing/2014/main" id="{D455CAFF-36D8-43A8-BE1E-ECDC6D9066B7}"/>
              </a:ext>
            </a:extLst>
          </p:cNvPr>
          <p:cNvSpPr>
            <a:spLocks noGrp="1"/>
          </p:cNvSpPr>
          <p:nvPr>
            <p:ph sz="quarter" idx="14"/>
          </p:nvPr>
        </p:nvSpPr>
        <p:spPr/>
        <p:txBody>
          <a:bodyPr/>
          <a:lstStyle/>
          <a:p>
            <a:r>
              <a:rPr lang="en-US" b="1" dirty="0"/>
              <a:t>Person using the service: </a:t>
            </a:r>
            <a:r>
              <a:rPr lang="en-US" dirty="0"/>
              <a:t>“I’m really frustrated that my family has not come to visit me today. I have so much to tell them and really need them here for support.”</a:t>
            </a:r>
            <a:endParaRPr lang="en-CH" dirty="0"/>
          </a:p>
          <a:p>
            <a:pPr lvl="0"/>
            <a:r>
              <a:rPr lang="en-US" b="1" dirty="0"/>
              <a:t>Person assuming a supportive role: </a:t>
            </a:r>
            <a:r>
              <a:rPr lang="en-US" dirty="0"/>
              <a:t>“It sounds like today has been really difficult for you and that the involvement of your family is very important to you. I can definitely relate to that.”</a:t>
            </a:r>
            <a:endParaRPr lang="en-CH" dirty="0"/>
          </a:p>
          <a:p>
            <a:endParaRPr lang="en-CH" dirty="0"/>
          </a:p>
        </p:txBody>
      </p:sp>
      <p:sp>
        <p:nvSpPr>
          <p:cNvPr id="2" name="Title 1">
            <a:extLst>
              <a:ext uri="{FF2B5EF4-FFF2-40B4-BE49-F238E27FC236}">
                <a16:creationId xmlns:a16="http://schemas.microsoft.com/office/drawing/2014/main" id="{72D355AF-F215-4F44-A680-81A0E8C9BEB7}"/>
              </a:ext>
            </a:extLst>
          </p:cNvPr>
          <p:cNvSpPr>
            <a:spLocks noGrp="1"/>
          </p:cNvSpPr>
          <p:nvPr>
            <p:ph type="title"/>
          </p:nvPr>
        </p:nvSpPr>
        <p:spPr/>
        <p:txBody>
          <a:bodyPr/>
          <a:lstStyle/>
          <a:p>
            <a:r>
              <a:rPr lang="en-US" dirty="0"/>
              <a:t>Presentation: Key communication skills in recovery – 3</a:t>
            </a:r>
            <a:endParaRPr lang="en-CH" dirty="0"/>
          </a:p>
        </p:txBody>
      </p:sp>
    </p:spTree>
    <p:extLst>
      <p:ext uri="{BB962C8B-B14F-4D97-AF65-F5344CB8AC3E}">
        <p14:creationId xmlns:p14="http://schemas.microsoft.com/office/powerpoint/2010/main" val="32084280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57D549-DFA7-6743-9400-A5C646CCF2F1}"/>
              </a:ext>
            </a:extLst>
          </p:cNvPr>
          <p:cNvSpPr>
            <a:spLocks noGrp="1"/>
          </p:cNvSpPr>
          <p:nvPr>
            <p:ph type="body" sz="quarter" idx="13"/>
          </p:nvPr>
        </p:nvSpPr>
        <p:spPr/>
        <p:txBody>
          <a:bodyPr/>
          <a:lstStyle/>
          <a:p>
            <a:r>
              <a:rPr lang="en-US" dirty="0"/>
              <a:t>Conversations that flow both ways: Moving from monologue to dialogue</a:t>
            </a:r>
            <a:endParaRPr lang="en-CH"/>
          </a:p>
        </p:txBody>
      </p:sp>
      <p:sp>
        <p:nvSpPr>
          <p:cNvPr id="3" name="Content Placeholder 2">
            <a:extLst>
              <a:ext uri="{FF2B5EF4-FFF2-40B4-BE49-F238E27FC236}">
                <a16:creationId xmlns:a16="http://schemas.microsoft.com/office/drawing/2014/main" id="{7C49C9DB-7537-471A-BB7C-A07E0BE9AE5D}"/>
              </a:ext>
            </a:extLst>
          </p:cNvPr>
          <p:cNvSpPr>
            <a:spLocks noGrp="1"/>
          </p:cNvSpPr>
          <p:nvPr>
            <p:ph sz="quarter" idx="14"/>
          </p:nvPr>
        </p:nvSpPr>
        <p:spPr/>
        <p:txBody>
          <a:bodyPr>
            <a:normAutofit/>
          </a:bodyPr>
          <a:lstStyle/>
          <a:p>
            <a:r>
              <a:rPr lang="en-US" dirty="0"/>
              <a:t>People have their own unique identities and experiences. </a:t>
            </a:r>
          </a:p>
          <a:p>
            <a:pPr lvl="3"/>
            <a:r>
              <a:rPr lang="en-US" dirty="0"/>
              <a:t>Their views, ideas and opinions might be very different from those of others</a:t>
            </a:r>
          </a:p>
          <a:p>
            <a:pPr lvl="0"/>
            <a:r>
              <a:rPr lang="en-US" dirty="0"/>
              <a:t>An open dialogue should be established with the person to understand and support them, as opposed to communicating the opinions or demands of others.</a:t>
            </a:r>
            <a:endParaRPr lang="en-CH" dirty="0"/>
          </a:p>
          <a:p>
            <a:pPr lvl="0"/>
            <a:r>
              <a:rPr lang="en-US" dirty="0"/>
              <a:t>Moving from monologue to dialogue means that practitioners, care partners and families alike need to use different language when providing advice.</a:t>
            </a:r>
            <a:endParaRPr lang="en-CH" dirty="0"/>
          </a:p>
        </p:txBody>
      </p:sp>
      <p:sp>
        <p:nvSpPr>
          <p:cNvPr id="2" name="Title 1">
            <a:extLst>
              <a:ext uri="{FF2B5EF4-FFF2-40B4-BE49-F238E27FC236}">
                <a16:creationId xmlns:a16="http://schemas.microsoft.com/office/drawing/2014/main" id="{43B8D2D5-32FA-49AE-BEED-2D926A8BDBC1}"/>
              </a:ext>
            </a:extLst>
          </p:cNvPr>
          <p:cNvSpPr>
            <a:spLocks noGrp="1"/>
          </p:cNvSpPr>
          <p:nvPr>
            <p:ph type="title"/>
          </p:nvPr>
        </p:nvSpPr>
        <p:spPr/>
        <p:txBody>
          <a:bodyPr/>
          <a:lstStyle/>
          <a:p>
            <a:r>
              <a:rPr lang="en-US" dirty="0"/>
              <a:t>Presentation: Key communication skills in recovery – 4</a:t>
            </a:r>
            <a:endParaRPr lang="en-CH" dirty="0"/>
          </a:p>
        </p:txBody>
      </p:sp>
    </p:spTree>
    <p:extLst>
      <p:ext uri="{BB962C8B-B14F-4D97-AF65-F5344CB8AC3E}">
        <p14:creationId xmlns:p14="http://schemas.microsoft.com/office/powerpoint/2010/main" val="18612765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C52652-C4EB-4646-B193-7AC4EC346068}"/>
              </a:ext>
            </a:extLst>
          </p:cNvPr>
          <p:cNvSpPr>
            <a:spLocks noGrp="1"/>
          </p:cNvSpPr>
          <p:nvPr>
            <p:ph sz="quarter" idx="14"/>
          </p:nvPr>
        </p:nvSpPr>
        <p:spPr/>
        <p:txBody>
          <a:bodyPr>
            <a:normAutofit/>
          </a:bodyPr>
          <a:lstStyle/>
          <a:p>
            <a:pPr lvl="0"/>
            <a:r>
              <a:rPr lang="en-US" dirty="0"/>
              <a:t>Partnerships need to be formed to find a way forward through differences of opinions. </a:t>
            </a:r>
          </a:p>
          <a:p>
            <a:pPr marL="158750" lvl="1" indent="0" algn="ctr">
              <a:buNone/>
            </a:pPr>
            <a:r>
              <a:rPr lang="en-US" dirty="0"/>
              <a:t>Instead of saying:</a:t>
            </a:r>
          </a:p>
          <a:p>
            <a:pPr marL="158750" lvl="1" indent="0" algn="ctr">
              <a:buNone/>
            </a:pPr>
            <a:r>
              <a:rPr lang="en-US" b="1" dirty="0"/>
              <a:t>“You need to receive psychotherapy”</a:t>
            </a:r>
          </a:p>
          <a:p>
            <a:pPr marL="158750" lvl="1" indent="0" algn="ctr">
              <a:buNone/>
            </a:pPr>
            <a:endParaRPr lang="en-US" dirty="0"/>
          </a:p>
          <a:p>
            <a:pPr marL="158750" lvl="1" indent="0" algn="ctr">
              <a:buNone/>
            </a:pPr>
            <a:r>
              <a:rPr lang="en-US" dirty="0"/>
              <a:t>One can say: </a:t>
            </a:r>
          </a:p>
          <a:p>
            <a:pPr marL="158750" lvl="1" indent="0" algn="ctr">
              <a:buNone/>
            </a:pPr>
            <a:r>
              <a:rPr lang="en-US" b="1" dirty="0"/>
              <a:t>“I think receiving psychotherapy could be beneficial for you. What do you think?” </a:t>
            </a:r>
          </a:p>
          <a:p>
            <a:pPr lvl="0"/>
            <a:endParaRPr lang="en-US" dirty="0"/>
          </a:p>
          <a:p>
            <a:pPr lvl="0"/>
            <a:r>
              <a:rPr lang="en-US" dirty="0"/>
              <a:t>In this way it is possible to share an informed point of view rather than to dictate “absolute truths”</a:t>
            </a:r>
          </a:p>
        </p:txBody>
      </p:sp>
      <p:sp>
        <p:nvSpPr>
          <p:cNvPr id="2" name="Title 1">
            <a:extLst>
              <a:ext uri="{FF2B5EF4-FFF2-40B4-BE49-F238E27FC236}">
                <a16:creationId xmlns:a16="http://schemas.microsoft.com/office/drawing/2014/main" id="{B875D6F7-1DBD-46EA-A8AD-29DFD08BBC03}"/>
              </a:ext>
            </a:extLst>
          </p:cNvPr>
          <p:cNvSpPr>
            <a:spLocks noGrp="1"/>
          </p:cNvSpPr>
          <p:nvPr>
            <p:ph type="title"/>
          </p:nvPr>
        </p:nvSpPr>
        <p:spPr/>
        <p:txBody>
          <a:bodyPr/>
          <a:lstStyle/>
          <a:p>
            <a:r>
              <a:rPr lang="en-US" dirty="0"/>
              <a:t>Presentation: Key communication skills in recovery – 5</a:t>
            </a:r>
            <a:endParaRPr lang="en-CH" dirty="0"/>
          </a:p>
        </p:txBody>
      </p:sp>
    </p:spTree>
    <p:extLst>
      <p:ext uri="{BB962C8B-B14F-4D97-AF65-F5344CB8AC3E}">
        <p14:creationId xmlns:p14="http://schemas.microsoft.com/office/powerpoint/2010/main" val="12025886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B17252-0C87-4294-AF30-F2A2821522BE}"/>
              </a:ext>
            </a:extLst>
          </p:cNvPr>
          <p:cNvSpPr>
            <a:spLocks noGrp="1"/>
          </p:cNvSpPr>
          <p:nvPr>
            <p:ph sz="quarter" idx="14"/>
          </p:nvPr>
        </p:nvSpPr>
        <p:spPr/>
        <p:txBody>
          <a:bodyPr>
            <a:normAutofit/>
          </a:bodyPr>
          <a:lstStyle/>
          <a:p>
            <a:pPr marL="0" indent="0">
              <a:buNone/>
            </a:pPr>
            <a:r>
              <a:rPr lang="en-US" b="1" dirty="0"/>
              <a:t>In difficult situations, practitioners, families and other supporters may have strong reactions and emotional responses</a:t>
            </a:r>
            <a:endParaRPr lang="en-CH" b="1" dirty="0"/>
          </a:p>
          <a:p>
            <a:r>
              <a:rPr lang="en-US" dirty="0"/>
              <a:t>When strong emotional responses occur, it is important to:</a:t>
            </a:r>
            <a:endParaRPr lang="en-CH" dirty="0"/>
          </a:p>
          <a:p>
            <a:pPr lvl="3"/>
            <a:r>
              <a:rPr lang="en-US" dirty="0"/>
              <a:t>Recognize and understand why such responses occur in order to avoid automatic immediate negative reactions and to communicate better.</a:t>
            </a:r>
            <a:endParaRPr lang="en-CH" dirty="0"/>
          </a:p>
          <a:p>
            <a:pPr lvl="3"/>
            <a:r>
              <a:rPr lang="en-US" dirty="0"/>
              <a:t>Take a moment to imagine how the person is feeling or the reason behind their current actions or </a:t>
            </a:r>
            <a:r>
              <a:rPr lang="en-US" dirty="0" err="1"/>
              <a:t>behaviour</a:t>
            </a:r>
            <a:r>
              <a:rPr lang="en-US" dirty="0"/>
              <a:t>.</a:t>
            </a:r>
            <a:endParaRPr lang="en-CH" dirty="0"/>
          </a:p>
          <a:p>
            <a:pPr lvl="3"/>
            <a:r>
              <a:rPr lang="en-US" dirty="0"/>
              <a:t>Even when a person appears to be saying things, or acting or behaving in a way that appears upsetting to others, it is important to be mindful that the person may be communicating important information.</a:t>
            </a:r>
            <a:endParaRPr lang="en-CH" dirty="0"/>
          </a:p>
          <a:p>
            <a:endParaRPr lang="en-CH" dirty="0"/>
          </a:p>
        </p:txBody>
      </p:sp>
      <p:sp>
        <p:nvSpPr>
          <p:cNvPr id="2" name="Title 1">
            <a:extLst>
              <a:ext uri="{FF2B5EF4-FFF2-40B4-BE49-F238E27FC236}">
                <a16:creationId xmlns:a16="http://schemas.microsoft.com/office/drawing/2014/main" id="{7215EF6B-4365-404A-8026-42C4448DB451}"/>
              </a:ext>
            </a:extLst>
          </p:cNvPr>
          <p:cNvSpPr>
            <a:spLocks noGrp="1"/>
          </p:cNvSpPr>
          <p:nvPr>
            <p:ph type="title"/>
          </p:nvPr>
        </p:nvSpPr>
        <p:spPr/>
        <p:txBody>
          <a:bodyPr/>
          <a:lstStyle/>
          <a:p>
            <a:r>
              <a:rPr lang="en-US" dirty="0"/>
              <a:t>Presentation: Key communication skills in recovery – 6</a:t>
            </a:r>
            <a:endParaRPr lang="en-CH" dirty="0"/>
          </a:p>
        </p:txBody>
      </p:sp>
    </p:spTree>
    <p:extLst>
      <p:ext uri="{BB962C8B-B14F-4D97-AF65-F5344CB8AC3E}">
        <p14:creationId xmlns:p14="http://schemas.microsoft.com/office/powerpoint/2010/main" val="21280724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A5E6091-B76A-C242-ACAE-DD1BA356BE75}"/>
              </a:ext>
            </a:extLst>
          </p:cNvPr>
          <p:cNvSpPr>
            <a:spLocks noGrp="1"/>
          </p:cNvSpPr>
          <p:nvPr>
            <p:ph type="body" sz="quarter" idx="13"/>
          </p:nvPr>
        </p:nvSpPr>
        <p:spPr/>
        <p:txBody>
          <a:bodyPr/>
          <a:lstStyle/>
          <a:p>
            <a:r>
              <a:rPr lang="en-US" dirty="0"/>
              <a:t>Consider the following scenario:</a:t>
            </a:r>
            <a:endParaRPr lang="en-CH"/>
          </a:p>
        </p:txBody>
      </p:sp>
      <p:sp>
        <p:nvSpPr>
          <p:cNvPr id="3" name="Content Placeholder 2">
            <a:extLst>
              <a:ext uri="{FF2B5EF4-FFF2-40B4-BE49-F238E27FC236}">
                <a16:creationId xmlns:a16="http://schemas.microsoft.com/office/drawing/2014/main" id="{610A7F57-10BB-46CE-B10E-C09A2020991C}"/>
              </a:ext>
            </a:extLst>
          </p:cNvPr>
          <p:cNvSpPr>
            <a:spLocks noGrp="1"/>
          </p:cNvSpPr>
          <p:nvPr>
            <p:ph sz="quarter" idx="14"/>
          </p:nvPr>
        </p:nvSpPr>
        <p:spPr>
          <a:xfrm>
            <a:off x="507195" y="1511188"/>
            <a:ext cx="11174412" cy="2378887"/>
          </a:xfrm>
        </p:spPr>
        <p:txBody>
          <a:bodyPr/>
          <a:lstStyle/>
          <a:p>
            <a:pPr marL="0" indent="0">
              <a:buNone/>
            </a:pPr>
            <a:r>
              <a:rPr lang="en-US" dirty="0"/>
              <a:t>George had been receiving services in an inpatient mental health unit of a general hospital for a couple of weeks. He was ambivalent about staying in the unit but wanted extra support and had nowhere else to go. On several occasions he has lashed out in a volatile way and angrily threatened to leave whenever challenged or when he feels unhappy with what is being said. In the last incident he pushed a staff member to the ground. He constantly criticizes the staff and says that no-one tries hard enough. </a:t>
            </a:r>
            <a:endParaRPr lang="en-CH" dirty="0"/>
          </a:p>
          <a:p>
            <a:endParaRPr lang="en-CH" dirty="0"/>
          </a:p>
        </p:txBody>
      </p:sp>
      <p:sp>
        <p:nvSpPr>
          <p:cNvPr id="2" name="Title 1">
            <a:extLst>
              <a:ext uri="{FF2B5EF4-FFF2-40B4-BE49-F238E27FC236}">
                <a16:creationId xmlns:a16="http://schemas.microsoft.com/office/drawing/2014/main" id="{379DFFB0-8A59-45DF-8775-26B582A0AF53}"/>
              </a:ext>
            </a:extLst>
          </p:cNvPr>
          <p:cNvSpPr>
            <a:spLocks noGrp="1"/>
          </p:cNvSpPr>
          <p:nvPr>
            <p:ph type="title"/>
          </p:nvPr>
        </p:nvSpPr>
        <p:spPr>
          <a:xfrm>
            <a:off x="399630" y="506412"/>
            <a:ext cx="10154716" cy="432000"/>
          </a:xfrm>
        </p:spPr>
        <p:txBody>
          <a:bodyPr/>
          <a:lstStyle/>
          <a:p>
            <a:r>
              <a:rPr lang="en-US" dirty="0"/>
              <a:t>Exercise 10.2: Putting active listening skills into practice – 1 </a:t>
            </a:r>
            <a:endParaRPr lang="en-CH" dirty="0"/>
          </a:p>
        </p:txBody>
      </p:sp>
    </p:spTree>
    <p:extLst>
      <p:ext uri="{BB962C8B-B14F-4D97-AF65-F5344CB8AC3E}">
        <p14:creationId xmlns:p14="http://schemas.microsoft.com/office/powerpoint/2010/main" val="10210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CAC05-A887-46D5-B80F-687F0AE1BA16}"/>
              </a:ext>
            </a:extLst>
          </p:cNvPr>
          <p:cNvSpPr>
            <a:spLocks noGrp="1"/>
          </p:cNvSpPr>
          <p:nvPr>
            <p:ph sz="quarter" idx="14"/>
          </p:nvPr>
        </p:nvSpPr>
        <p:spPr/>
        <p:txBody>
          <a:bodyPr/>
          <a:lstStyle/>
          <a:p>
            <a:pPr marL="0" indent="0">
              <a:buNone/>
            </a:pPr>
            <a:endParaRPr lang="en-CH" dirty="0"/>
          </a:p>
          <a:p>
            <a:pPr lvl="0"/>
            <a:r>
              <a:rPr lang="en-GB" b="1" dirty="0"/>
              <a:t>The voices in my head </a:t>
            </a:r>
            <a:r>
              <a:rPr lang="en-GB" dirty="0"/>
              <a:t>video from Eleanor Longden (14:17 min.), a woman who hears voices and who has gained control over her life. </a:t>
            </a:r>
            <a:r>
              <a:rPr lang="en-GB" dirty="0">
                <a:hlinkClick r:id="rId3"/>
              </a:rPr>
              <a:t>https://www.ted.com/talks/eleanor_longden_the_voices_in_my_head?language=en</a:t>
            </a:r>
            <a:endParaRPr lang="en-GB" dirty="0"/>
          </a:p>
          <a:p>
            <a:pPr lvl="0"/>
            <a:endParaRPr lang="en-CH" dirty="0"/>
          </a:p>
          <a:p>
            <a:pPr lvl="0"/>
            <a:r>
              <a:rPr lang="en-US" dirty="0"/>
              <a:t>INTERVOICE: The Hearing Voices Movement, on individuals in Brazil and how they deal with hearing voices day by day. </a:t>
            </a:r>
            <a:r>
              <a:rPr lang="en-US" dirty="0">
                <a:hlinkClick r:id="rId4"/>
              </a:rPr>
              <a:t>https://youtu.be/RYbjSeEy42c</a:t>
            </a:r>
            <a:r>
              <a:rPr lang="en-US" dirty="0"/>
              <a:t> </a:t>
            </a:r>
            <a:endParaRPr lang="en-CH" dirty="0"/>
          </a:p>
        </p:txBody>
      </p:sp>
      <p:sp>
        <p:nvSpPr>
          <p:cNvPr id="2" name="Title 1">
            <a:extLst>
              <a:ext uri="{FF2B5EF4-FFF2-40B4-BE49-F238E27FC236}">
                <a16:creationId xmlns:a16="http://schemas.microsoft.com/office/drawing/2014/main" id="{D9788033-0C0F-46C7-BAFF-116A15A701CB}"/>
              </a:ext>
            </a:extLst>
          </p:cNvPr>
          <p:cNvSpPr>
            <a:spLocks noGrp="1"/>
          </p:cNvSpPr>
          <p:nvPr>
            <p:ph type="title"/>
          </p:nvPr>
        </p:nvSpPr>
        <p:spPr/>
        <p:txBody>
          <a:bodyPr/>
          <a:lstStyle/>
          <a:p>
            <a:r>
              <a:rPr lang="en-US" dirty="0"/>
              <a:t>Presentation: What is recovery? – 4</a:t>
            </a:r>
            <a:endParaRPr lang="en-CH" dirty="0"/>
          </a:p>
        </p:txBody>
      </p:sp>
    </p:spTree>
    <p:extLst>
      <p:ext uri="{BB962C8B-B14F-4D97-AF65-F5344CB8AC3E}">
        <p14:creationId xmlns:p14="http://schemas.microsoft.com/office/powerpoint/2010/main" val="29134799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BA24D-4A2D-4CEF-A792-4C6C888328EE}"/>
              </a:ext>
            </a:extLst>
          </p:cNvPr>
          <p:cNvSpPr>
            <a:spLocks noGrp="1"/>
          </p:cNvSpPr>
          <p:nvPr>
            <p:ph sz="quarter" idx="14"/>
          </p:nvPr>
        </p:nvSpPr>
        <p:spPr/>
        <p:txBody>
          <a:bodyPr/>
          <a:lstStyle/>
          <a:p>
            <a:pPr marL="0" indent="0">
              <a:buNone/>
            </a:pPr>
            <a:r>
              <a:rPr lang="en-US" b="1" dirty="0"/>
              <a:t>1. Imagine you are sitting with George. Now write down your:</a:t>
            </a:r>
          </a:p>
          <a:p>
            <a:pPr lvl="2"/>
            <a:r>
              <a:rPr lang="en-US" dirty="0"/>
              <a:t>initial thoughts …</a:t>
            </a:r>
          </a:p>
          <a:p>
            <a:pPr lvl="2"/>
            <a:r>
              <a:rPr lang="en-US" dirty="0"/>
              <a:t>feelings …</a:t>
            </a:r>
          </a:p>
          <a:p>
            <a:pPr lvl="2"/>
            <a:r>
              <a:rPr lang="en-US" dirty="0"/>
              <a:t>beliefs/ideas …</a:t>
            </a:r>
          </a:p>
          <a:p>
            <a:pPr lvl="2"/>
            <a:r>
              <a:rPr lang="en-US" dirty="0"/>
              <a:t>bodily reactions …</a:t>
            </a:r>
          </a:p>
          <a:p>
            <a:pPr lvl="2"/>
            <a:r>
              <a:rPr lang="en-US" dirty="0"/>
              <a:t>likely actions or </a:t>
            </a:r>
            <a:r>
              <a:rPr lang="en-US" dirty="0" err="1"/>
              <a:t>behaviours</a:t>
            </a:r>
            <a:r>
              <a:rPr lang="en-US" dirty="0"/>
              <a:t> …</a:t>
            </a:r>
          </a:p>
          <a:p>
            <a:endParaRPr lang="en-CH" dirty="0"/>
          </a:p>
        </p:txBody>
      </p:sp>
      <p:sp>
        <p:nvSpPr>
          <p:cNvPr id="2" name="Title 1">
            <a:extLst>
              <a:ext uri="{FF2B5EF4-FFF2-40B4-BE49-F238E27FC236}">
                <a16:creationId xmlns:a16="http://schemas.microsoft.com/office/drawing/2014/main" id="{A0D070BA-14AC-4CA8-910D-5B177001A620}"/>
              </a:ext>
            </a:extLst>
          </p:cNvPr>
          <p:cNvSpPr>
            <a:spLocks noGrp="1"/>
          </p:cNvSpPr>
          <p:nvPr>
            <p:ph type="title"/>
          </p:nvPr>
        </p:nvSpPr>
        <p:spPr>
          <a:xfrm>
            <a:off x="399629" y="506412"/>
            <a:ext cx="10216709" cy="432000"/>
          </a:xfrm>
        </p:spPr>
        <p:txBody>
          <a:bodyPr/>
          <a:lstStyle/>
          <a:p>
            <a:r>
              <a:rPr lang="en-US" dirty="0"/>
              <a:t>Exercise 10.2: Putting active listening skills into practice – 2</a:t>
            </a:r>
            <a:endParaRPr lang="en-CH" dirty="0"/>
          </a:p>
        </p:txBody>
      </p:sp>
    </p:spTree>
    <p:extLst>
      <p:ext uri="{BB962C8B-B14F-4D97-AF65-F5344CB8AC3E}">
        <p14:creationId xmlns:p14="http://schemas.microsoft.com/office/powerpoint/2010/main" val="19205431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96DC3F-E21A-49B2-B277-CBC9C3F2F63E}"/>
              </a:ext>
            </a:extLst>
          </p:cNvPr>
          <p:cNvSpPr>
            <a:spLocks noGrp="1"/>
          </p:cNvSpPr>
          <p:nvPr>
            <p:ph sz="quarter" idx="14"/>
          </p:nvPr>
        </p:nvSpPr>
        <p:spPr/>
        <p:txBody>
          <a:bodyPr/>
          <a:lstStyle/>
          <a:p>
            <a:pPr marL="0" lvl="0" indent="0">
              <a:buNone/>
            </a:pPr>
            <a:r>
              <a:rPr lang="en-US" b="1" dirty="0"/>
              <a:t>2.  How might your thoughts and feelings reflect those of George? </a:t>
            </a:r>
            <a:endParaRPr lang="en-CH" b="1" dirty="0"/>
          </a:p>
          <a:p>
            <a:endParaRPr lang="en-CH" dirty="0"/>
          </a:p>
        </p:txBody>
      </p:sp>
      <p:sp>
        <p:nvSpPr>
          <p:cNvPr id="2" name="Title 1">
            <a:extLst>
              <a:ext uri="{FF2B5EF4-FFF2-40B4-BE49-F238E27FC236}">
                <a16:creationId xmlns:a16="http://schemas.microsoft.com/office/drawing/2014/main" id="{06834537-803E-4197-9164-A1371527D932}"/>
              </a:ext>
            </a:extLst>
          </p:cNvPr>
          <p:cNvSpPr>
            <a:spLocks noGrp="1"/>
          </p:cNvSpPr>
          <p:nvPr>
            <p:ph type="title"/>
          </p:nvPr>
        </p:nvSpPr>
        <p:spPr>
          <a:xfrm>
            <a:off x="399629" y="506412"/>
            <a:ext cx="10216709" cy="432000"/>
          </a:xfrm>
        </p:spPr>
        <p:txBody>
          <a:bodyPr/>
          <a:lstStyle/>
          <a:p>
            <a:r>
              <a:rPr lang="en-US" dirty="0"/>
              <a:t>Exercise 10.2: Putting active listening skills into practice – 3</a:t>
            </a:r>
            <a:endParaRPr lang="en-CH" dirty="0"/>
          </a:p>
        </p:txBody>
      </p:sp>
    </p:spTree>
    <p:extLst>
      <p:ext uri="{BB962C8B-B14F-4D97-AF65-F5344CB8AC3E}">
        <p14:creationId xmlns:p14="http://schemas.microsoft.com/office/powerpoint/2010/main" val="26582174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255D95-A492-46B5-9037-0E354BB10A28}"/>
              </a:ext>
            </a:extLst>
          </p:cNvPr>
          <p:cNvSpPr>
            <a:spLocks noGrp="1"/>
          </p:cNvSpPr>
          <p:nvPr>
            <p:ph sz="quarter" idx="14"/>
          </p:nvPr>
        </p:nvSpPr>
        <p:spPr/>
        <p:txBody>
          <a:bodyPr/>
          <a:lstStyle/>
          <a:p>
            <a:pPr marL="0" indent="0">
              <a:buNone/>
            </a:pPr>
            <a:r>
              <a:rPr lang="en-US" b="1" dirty="0"/>
              <a:t>3. Write down three possible things you could say to George which would demonstrate your desire to work with him in a constructive and recovery-focused way.</a:t>
            </a:r>
          </a:p>
          <a:p>
            <a:endParaRPr lang="en-CH" dirty="0"/>
          </a:p>
        </p:txBody>
      </p:sp>
      <p:sp>
        <p:nvSpPr>
          <p:cNvPr id="2" name="Title 1">
            <a:extLst>
              <a:ext uri="{FF2B5EF4-FFF2-40B4-BE49-F238E27FC236}">
                <a16:creationId xmlns:a16="http://schemas.microsoft.com/office/drawing/2014/main" id="{7AE12C93-9DB1-41BF-9D2A-1EEA44E758B1}"/>
              </a:ext>
            </a:extLst>
          </p:cNvPr>
          <p:cNvSpPr>
            <a:spLocks noGrp="1"/>
          </p:cNvSpPr>
          <p:nvPr>
            <p:ph type="title"/>
          </p:nvPr>
        </p:nvSpPr>
        <p:spPr>
          <a:xfrm>
            <a:off x="399629" y="506412"/>
            <a:ext cx="10309699" cy="432000"/>
          </a:xfrm>
        </p:spPr>
        <p:txBody>
          <a:bodyPr/>
          <a:lstStyle/>
          <a:p>
            <a:r>
              <a:rPr lang="en-US" dirty="0"/>
              <a:t>Exercise 10.2: Putting active listening skills into practice – 4</a:t>
            </a:r>
            <a:endParaRPr lang="en-CH" dirty="0"/>
          </a:p>
        </p:txBody>
      </p:sp>
    </p:spTree>
    <p:extLst>
      <p:ext uri="{BB962C8B-B14F-4D97-AF65-F5344CB8AC3E}">
        <p14:creationId xmlns:p14="http://schemas.microsoft.com/office/powerpoint/2010/main" val="4935716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31A5-B40A-47B2-B65D-AF73A2D7C95B}"/>
              </a:ext>
            </a:extLst>
          </p:cNvPr>
          <p:cNvSpPr>
            <a:spLocks noGrp="1"/>
          </p:cNvSpPr>
          <p:nvPr>
            <p:ph type="title"/>
          </p:nvPr>
        </p:nvSpPr>
        <p:spPr/>
        <p:txBody>
          <a:bodyPr/>
          <a:lstStyle/>
          <a:p>
            <a:r>
              <a:rPr lang="en-US" dirty="0"/>
              <a:t>Topic 11: Recovery plans</a:t>
            </a:r>
            <a:br>
              <a:rPr lang="en-CH" dirty="0"/>
            </a:br>
            <a:endParaRPr lang="en-CH" dirty="0"/>
          </a:p>
        </p:txBody>
      </p:sp>
      <p:sp>
        <p:nvSpPr>
          <p:cNvPr id="3" name="Content Placeholder 2">
            <a:extLst>
              <a:ext uri="{FF2B5EF4-FFF2-40B4-BE49-F238E27FC236}">
                <a16:creationId xmlns:a16="http://schemas.microsoft.com/office/drawing/2014/main" id="{BF8DEAAF-66E9-4E29-B4BF-F76F06034511}"/>
              </a:ext>
            </a:extLst>
          </p:cNvPr>
          <p:cNvSpPr>
            <a:spLocks noGrp="1"/>
          </p:cNvSpPr>
          <p:nvPr>
            <p:ph idx="4294967295"/>
          </p:nvPr>
        </p:nvSpPr>
        <p:spPr>
          <a:xfrm>
            <a:off x="0" y="1825625"/>
            <a:ext cx="10515600" cy="4351338"/>
          </a:xfrm>
          <a:prstGeom prst="rect">
            <a:avLst/>
          </a:prstGeom>
        </p:spPr>
        <p:txBody>
          <a:bodyPr/>
          <a:lstStyle/>
          <a:p>
            <a:endParaRPr lang="en-US" dirty="0"/>
          </a:p>
          <a:p>
            <a:endParaRPr lang="en-CH" dirty="0"/>
          </a:p>
        </p:txBody>
      </p:sp>
    </p:spTree>
    <p:extLst>
      <p:ext uri="{BB962C8B-B14F-4D97-AF65-F5344CB8AC3E}">
        <p14:creationId xmlns:p14="http://schemas.microsoft.com/office/powerpoint/2010/main" val="2367072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3D22E-7746-4B4F-900D-65F9325B05F4}"/>
              </a:ext>
            </a:extLst>
          </p:cNvPr>
          <p:cNvSpPr>
            <a:spLocks noGrp="1"/>
          </p:cNvSpPr>
          <p:nvPr>
            <p:ph sz="quarter" idx="14"/>
          </p:nvPr>
        </p:nvSpPr>
        <p:spPr/>
        <p:txBody>
          <a:bodyPr/>
          <a:lstStyle/>
          <a:p>
            <a:r>
              <a:rPr lang="en-US" dirty="0"/>
              <a:t>People may benefit from having a written plan to guide their personal recovery journey, which can be referred to as a recovery plan. </a:t>
            </a:r>
          </a:p>
          <a:p>
            <a:endParaRPr lang="en-CH" dirty="0"/>
          </a:p>
        </p:txBody>
      </p:sp>
      <p:sp>
        <p:nvSpPr>
          <p:cNvPr id="2" name="Title 1">
            <a:extLst>
              <a:ext uri="{FF2B5EF4-FFF2-40B4-BE49-F238E27FC236}">
                <a16:creationId xmlns:a16="http://schemas.microsoft.com/office/drawing/2014/main" id="{0519597B-0B73-4E3A-9351-98A5814C9816}"/>
              </a:ext>
            </a:extLst>
          </p:cNvPr>
          <p:cNvSpPr>
            <a:spLocks noGrp="1"/>
          </p:cNvSpPr>
          <p:nvPr>
            <p:ph type="title"/>
          </p:nvPr>
        </p:nvSpPr>
        <p:spPr/>
        <p:txBody>
          <a:bodyPr/>
          <a:lstStyle/>
          <a:p>
            <a:r>
              <a:rPr lang="en-US" dirty="0"/>
              <a:t>Presentation: Making a recovery plan – 1 </a:t>
            </a:r>
            <a:endParaRPr lang="en-CH" dirty="0"/>
          </a:p>
        </p:txBody>
      </p:sp>
    </p:spTree>
    <p:extLst>
      <p:ext uri="{BB962C8B-B14F-4D97-AF65-F5344CB8AC3E}">
        <p14:creationId xmlns:p14="http://schemas.microsoft.com/office/powerpoint/2010/main" val="24713146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7F1443-310B-4067-AF16-B4F84466B3E6}"/>
              </a:ext>
            </a:extLst>
          </p:cNvPr>
          <p:cNvSpPr>
            <a:spLocks noGrp="1"/>
          </p:cNvSpPr>
          <p:nvPr>
            <p:ph sz="quarter" idx="14"/>
          </p:nvPr>
        </p:nvSpPr>
        <p:spPr/>
        <p:txBody>
          <a:bodyPr>
            <a:normAutofit lnSpcReduction="10000"/>
          </a:bodyPr>
          <a:lstStyle/>
          <a:p>
            <a:r>
              <a:rPr lang="en-US" b="1" dirty="0"/>
              <a:t>A recovery plan </a:t>
            </a:r>
            <a:r>
              <a:rPr lang="en-US" dirty="0"/>
              <a:t>is a user-driven document that is written and implemented by the person themselves. </a:t>
            </a:r>
          </a:p>
          <a:p>
            <a:r>
              <a:rPr lang="en-US" dirty="0"/>
              <a:t>The recovery plan can change over time to reflect the person’s recovery journey and evolving preferences. </a:t>
            </a:r>
            <a:endParaRPr lang="en-CH" dirty="0"/>
          </a:p>
          <a:p>
            <a:pPr lvl="3"/>
            <a:r>
              <a:rPr lang="en-US" dirty="0"/>
              <a:t>People may consult others to help formulate their plan, but it is up to the persons themselves to decide what they want to include. </a:t>
            </a:r>
            <a:endParaRPr lang="en-CH" dirty="0"/>
          </a:p>
          <a:p>
            <a:pPr lvl="3"/>
            <a:r>
              <a:rPr lang="en-US" dirty="0"/>
              <a:t>It is important to have choice and options for the recovery process. </a:t>
            </a:r>
          </a:p>
          <a:p>
            <a:pPr lvl="3"/>
            <a:r>
              <a:rPr lang="en-US" dirty="0"/>
              <a:t>When making a recovery plan, the person should be supported by persons who are aware of various care and support options.</a:t>
            </a:r>
            <a:endParaRPr lang="en-CH" dirty="0"/>
          </a:p>
          <a:p>
            <a:pPr lvl="3"/>
            <a:r>
              <a:rPr lang="en-US" dirty="0"/>
              <a:t>A recovery plan can be more effectively implemented if all relevant persons know about its existence and content.</a:t>
            </a:r>
            <a:endParaRPr lang="en-CH" dirty="0"/>
          </a:p>
          <a:p>
            <a:endParaRPr lang="en-CH" dirty="0"/>
          </a:p>
        </p:txBody>
      </p:sp>
      <p:sp>
        <p:nvSpPr>
          <p:cNvPr id="2" name="Title 1">
            <a:extLst>
              <a:ext uri="{FF2B5EF4-FFF2-40B4-BE49-F238E27FC236}">
                <a16:creationId xmlns:a16="http://schemas.microsoft.com/office/drawing/2014/main" id="{D9BBFA8C-1213-41F5-8C59-1FB5CF3140E1}"/>
              </a:ext>
            </a:extLst>
          </p:cNvPr>
          <p:cNvSpPr>
            <a:spLocks noGrp="1"/>
          </p:cNvSpPr>
          <p:nvPr>
            <p:ph type="title"/>
          </p:nvPr>
        </p:nvSpPr>
        <p:spPr/>
        <p:txBody>
          <a:bodyPr/>
          <a:lstStyle/>
          <a:p>
            <a:r>
              <a:rPr lang="en-US" dirty="0"/>
              <a:t>Presentation: Making a recovery plan – 2</a:t>
            </a:r>
            <a:endParaRPr lang="en-CH" dirty="0"/>
          </a:p>
        </p:txBody>
      </p:sp>
    </p:spTree>
    <p:extLst>
      <p:ext uri="{BB962C8B-B14F-4D97-AF65-F5344CB8AC3E}">
        <p14:creationId xmlns:p14="http://schemas.microsoft.com/office/powerpoint/2010/main" val="12931667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D46C9F-83F0-4B79-BC4A-D48170C088B3}"/>
              </a:ext>
            </a:extLst>
          </p:cNvPr>
          <p:cNvSpPr>
            <a:spLocks noGrp="1"/>
          </p:cNvSpPr>
          <p:nvPr>
            <p:ph sz="quarter" idx="14"/>
          </p:nvPr>
        </p:nvSpPr>
        <p:spPr/>
        <p:txBody>
          <a:bodyPr>
            <a:normAutofit/>
          </a:bodyPr>
          <a:lstStyle/>
          <a:p>
            <a:pPr marL="0" indent="0">
              <a:buNone/>
            </a:pPr>
            <a:r>
              <a:rPr lang="en-US" b="1" dirty="0"/>
              <a:t>A recovery plan should identify the needs, strengths and assets of the individual</a:t>
            </a:r>
            <a:endParaRPr lang="en-CH" b="1" dirty="0"/>
          </a:p>
          <a:p>
            <a:pPr lvl="0"/>
            <a:r>
              <a:rPr lang="en-US" dirty="0"/>
              <a:t>The person concerned should identify their needs, strengths and assets. </a:t>
            </a:r>
          </a:p>
          <a:p>
            <a:pPr lvl="0"/>
            <a:r>
              <a:rPr lang="en-US" dirty="0"/>
              <a:t>It can also be useful to talk with other people they wish to involve. </a:t>
            </a:r>
            <a:endParaRPr lang="en-CH" dirty="0"/>
          </a:p>
          <a:p>
            <a:pPr lvl="0"/>
            <a:r>
              <a:rPr lang="en-US" dirty="0"/>
              <a:t>Services should offer a comprehensive assessment that takes into account a person’s social context, to support them in identifying their needs, strengths and assets. </a:t>
            </a:r>
            <a:endParaRPr lang="en-CH" dirty="0"/>
          </a:p>
          <a:p>
            <a:pPr lvl="0"/>
            <a:r>
              <a:rPr lang="en-US" dirty="0"/>
              <a:t>The possibility of creating a recovery plan should be offered to all people using the service. </a:t>
            </a:r>
            <a:endParaRPr lang="en-CH" dirty="0"/>
          </a:p>
          <a:p>
            <a:endParaRPr lang="en-CH" dirty="0"/>
          </a:p>
        </p:txBody>
      </p:sp>
      <p:sp>
        <p:nvSpPr>
          <p:cNvPr id="2" name="Title 1">
            <a:extLst>
              <a:ext uri="{FF2B5EF4-FFF2-40B4-BE49-F238E27FC236}">
                <a16:creationId xmlns:a16="http://schemas.microsoft.com/office/drawing/2014/main" id="{164A9441-211F-43AF-A9D3-F4F3C53C9CFB}"/>
              </a:ext>
            </a:extLst>
          </p:cNvPr>
          <p:cNvSpPr>
            <a:spLocks noGrp="1"/>
          </p:cNvSpPr>
          <p:nvPr>
            <p:ph type="title"/>
          </p:nvPr>
        </p:nvSpPr>
        <p:spPr/>
        <p:txBody>
          <a:bodyPr/>
          <a:lstStyle/>
          <a:p>
            <a:r>
              <a:rPr lang="en-US" dirty="0"/>
              <a:t>Presentation: Making a recovery plan – 3</a:t>
            </a:r>
            <a:endParaRPr lang="en-CH" dirty="0"/>
          </a:p>
        </p:txBody>
      </p:sp>
    </p:spTree>
    <p:extLst>
      <p:ext uri="{BB962C8B-B14F-4D97-AF65-F5344CB8AC3E}">
        <p14:creationId xmlns:p14="http://schemas.microsoft.com/office/powerpoint/2010/main" val="824524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8159E-D748-4448-880B-327448C805B2}"/>
              </a:ext>
            </a:extLst>
          </p:cNvPr>
          <p:cNvSpPr>
            <a:spLocks noGrp="1"/>
          </p:cNvSpPr>
          <p:nvPr>
            <p:ph sz="quarter" idx="14"/>
          </p:nvPr>
        </p:nvSpPr>
        <p:spPr/>
        <p:txBody>
          <a:bodyPr>
            <a:normAutofit/>
          </a:bodyPr>
          <a:lstStyle/>
          <a:p>
            <a:pPr marL="0" indent="0">
              <a:buNone/>
            </a:pPr>
            <a:r>
              <a:rPr lang="en-US" b="1" dirty="0"/>
              <a:t>Depending on the wishes of the person preparing a recovery plan,  practitioners, peer supporters, and other supporters who are trained in the recovery approach can help to:</a:t>
            </a:r>
            <a:endParaRPr lang="en-CH" b="1" dirty="0"/>
          </a:p>
          <a:p>
            <a:pPr lvl="0"/>
            <a:r>
              <a:rPr lang="en-US" dirty="0"/>
              <a:t>Introduce the person to the purpose and structure of a recovery plan. </a:t>
            </a:r>
          </a:p>
          <a:p>
            <a:pPr lvl="0"/>
            <a:r>
              <a:rPr lang="en-US" dirty="0"/>
              <a:t>Assist the person in assessing strengths, resources, background, dreams, goals and progress towards recovery before building their recovery plan.</a:t>
            </a:r>
            <a:endParaRPr lang="en-CH" dirty="0"/>
          </a:p>
          <a:p>
            <a:pPr lvl="0"/>
            <a:r>
              <a:rPr lang="en-US" dirty="0"/>
              <a:t>Support the person in building and implementing their recovery plan.</a:t>
            </a:r>
            <a:endParaRPr lang="en-CH" dirty="0"/>
          </a:p>
          <a:p>
            <a:pPr lvl="0"/>
            <a:r>
              <a:rPr lang="en-US" dirty="0"/>
              <a:t>Help assess progress towards recovery throughout the recovery journey.</a:t>
            </a:r>
            <a:endParaRPr lang="en-CH" dirty="0"/>
          </a:p>
          <a:p>
            <a:endParaRPr lang="en-CH" dirty="0"/>
          </a:p>
        </p:txBody>
      </p:sp>
      <p:sp>
        <p:nvSpPr>
          <p:cNvPr id="2" name="Title 1">
            <a:extLst>
              <a:ext uri="{FF2B5EF4-FFF2-40B4-BE49-F238E27FC236}">
                <a16:creationId xmlns:a16="http://schemas.microsoft.com/office/drawing/2014/main" id="{DE869BED-F6F2-4365-B6BD-EF1355AEFA09}"/>
              </a:ext>
            </a:extLst>
          </p:cNvPr>
          <p:cNvSpPr>
            <a:spLocks noGrp="1"/>
          </p:cNvSpPr>
          <p:nvPr>
            <p:ph type="title"/>
          </p:nvPr>
        </p:nvSpPr>
        <p:spPr/>
        <p:txBody>
          <a:bodyPr/>
          <a:lstStyle/>
          <a:p>
            <a:r>
              <a:rPr lang="en-US" dirty="0"/>
              <a:t>Presentation: Making a recovery plan – 4</a:t>
            </a:r>
            <a:endParaRPr lang="en-CH" dirty="0"/>
          </a:p>
        </p:txBody>
      </p:sp>
    </p:spTree>
    <p:extLst>
      <p:ext uri="{BB962C8B-B14F-4D97-AF65-F5344CB8AC3E}">
        <p14:creationId xmlns:p14="http://schemas.microsoft.com/office/powerpoint/2010/main" val="2828365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4716AE-751E-4520-86EA-7D2C4781AD09}"/>
              </a:ext>
            </a:extLst>
          </p:cNvPr>
          <p:cNvSpPr>
            <a:spLocks noGrp="1"/>
          </p:cNvSpPr>
          <p:nvPr>
            <p:ph sz="quarter" idx="14"/>
          </p:nvPr>
        </p:nvSpPr>
        <p:spPr/>
        <p:txBody>
          <a:bodyPr/>
          <a:lstStyle/>
          <a:p>
            <a:pPr marL="0" indent="0">
              <a:buNone/>
            </a:pPr>
            <a:r>
              <a:rPr lang="en-US" b="1" dirty="0"/>
              <a:t>A recovery plan may have several components, including:</a:t>
            </a:r>
            <a:endParaRPr lang="en-CH" b="1" dirty="0"/>
          </a:p>
          <a:p>
            <a:pPr lvl="0"/>
            <a:r>
              <a:rPr lang="en-US" dirty="0"/>
              <a:t>a plan for pursuing dreams and goals</a:t>
            </a:r>
            <a:endParaRPr lang="en-CH" dirty="0"/>
          </a:p>
          <a:p>
            <a:pPr lvl="0"/>
            <a:r>
              <a:rPr lang="en-US" dirty="0"/>
              <a:t>a wellness plan</a:t>
            </a:r>
            <a:endParaRPr lang="en-CH" dirty="0"/>
          </a:p>
          <a:p>
            <a:pPr lvl="0"/>
            <a:r>
              <a:rPr lang="en-US" dirty="0"/>
              <a:t>a plan for managing difficult times</a:t>
            </a:r>
            <a:endParaRPr lang="en-CH" dirty="0"/>
          </a:p>
          <a:p>
            <a:pPr lvl="0"/>
            <a:r>
              <a:rPr lang="en-US" dirty="0"/>
              <a:t>a plan for responding to a crisis </a:t>
            </a:r>
            <a:endParaRPr lang="en-CH" dirty="0"/>
          </a:p>
          <a:p>
            <a:pPr lvl="0"/>
            <a:r>
              <a:rPr lang="en-US" dirty="0"/>
              <a:t>a plan for after a crisis.</a:t>
            </a:r>
            <a:endParaRPr lang="en-CH" dirty="0"/>
          </a:p>
          <a:p>
            <a:endParaRPr lang="en-CH" dirty="0"/>
          </a:p>
        </p:txBody>
      </p:sp>
      <p:sp>
        <p:nvSpPr>
          <p:cNvPr id="2" name="Title 1">
            <a:extLst>
              <a:ext uri="{FF2B5EF4-FFF2-40B4-BE49-F238E27FC236}">
                <a16:creationId xmlns:a16="http://schemas.microsoft.com/office/drawing/2014/main" id="{00058BD9-EED8-44EB-AC9D-E213A60CDA3D}"/>
              </a:ext>
            </a:extLst>
          </p:cNvPr>
          <p:cNvSpPr>
            <a:spLocks noGrp="1"/>
          </p:cNvSpPr>
          <p:nvPr>
            <p:ph type="title"/>
          </p:nvPr>
        </p:nvSpPr>
        <p:spPr/>
        <p:txBody>
          <a:bodyPr/>
          <a:lstStyle/>
          <a:p>
            <a:r>
              <a:rPr lang="en-US" dirty="0"/>
              <a:t>Presentation: Making a recovery plan – 5</a:t>
            </a:r>
            <a:endParaRPr lang="en-CH" dirty="0"/>
          </a:p>
        </p:txBody>
      </p:sp>
    </p:spTree>
    <p:extLst>
      <p:ext uri="{BB962C8B-B14F-4D97-AF65-F5344CB8AC3E}">
        <p14:creationId xmlns:p14="http://schemas.microsoft.com/office/powerpoint/2010/main" val="10472786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4716AE-751E-4520-86EA-7D2C4781AD09}"/>
              </a:ext>
            </a:extLst>
          </p:cNvPr>
          <p:cNvSpPr>
            <a:spLocks noGrp="1"/>
          </p:cNvSpPr>
          <p:nvPr>
            <p:ph sz="quarter" idx="14"/>
          </p:nvPr>
        </p:nvSpPr>
        <p:spPr/>
        <p:txBody>
          <a:bodyPr/>
          <a:lstStyle/>
          <a:p>
            <a:pPr marL="0" indent="0">
              <a:buNone/>
            </a:pPr>
            <a:r>
              <a:rPr lang="en-US" b="1" dirty="0"/>
              <a:t>An alternative is the Recovery Wheel:</a:t>
            </a:r>
          </a:p>
          <a:p>
            <a:pPr lvl="1"/>
            <a:r>
              <a:rPr lang="en-US" dirty="0"/>
              <a:t>Can be a useful tool for facilitating discussions with the person concerned, family members, practitioners and others. </a:t>
            </a:r>
          </a:p>
          <a:p>
            <a:pPr lvl="1"/>
            <a:r>
              <a:rPr lang="en-US" dirty="0"/>
              <a:t>Offers a less structured way to approach the planning of their recovery journey. </a:t>
            </a:r>
          </a:p>
          <a:p>
            <a:pPr lvl="1"/>
            <a:r>
              <a:rPr lang="en-US" dirty="0"/>
              <a:t>More details later….</a:t>
            </a:r>
            <a:endParaRPr lang="en-CH" dirty="0"/>
          </a:p>
          <a:p>
            <a:endParaRPr lang="en-CH" dirty="0"/>
          </a:p>
        </p:txBody>
      </p:sp>
      <p:sp>
        <p:nvSpPr>
          <p:cNvPr id="2" name="Title 1">
            <a:extLst>
              <a:ext uri="{FF2B5EF4-FFF2-40B4-BE49-F238E27FC236}">
                <a16:creationId xmlns:a16="http://schemas.microsoft.com/office/drawing/2014/main" id="{00058BD9-EED8-44EB-AC9D-E213A60CDA3D}"/>
              </a:ext>
            </a:extLst>
          </p:cNvPr>
          <p:cNvSpPr>
            <a:spLocks noGrp="1"/>
          </p:cNvSpPr>
          <p:nvPr>
            <p:ph type="title"/>
          </p:nvPr>
        </p:nvSpPr>
        <p:spPr/>
        <p:txBody>
          <a:bodyPr/>
          <a:lstStyle/>
          <a:p>
            <a:r>
              <a:rPr lang="en-US" dirty="0"/>
              <a:t>Presentation: Making a recovery plan </a:t>
            </a:r>
            <a:r>
              <a:rPr lang="en-US"/>
              <a:t>– 6</a:t>
            </a:r>
            <a:endParaRPr lang="en-CH" dirty="0"/>
          </a:p>
        </p:txBody>
      </p:sp>
    </p:spTree>
    <p:extLst>
      <p:ext uri="{BB962C8B-B14F-4D97-AF65-F5344CB8AC3E}">
        <p14:creationId xmlns:p14="http://schemas.microsoft.com/office/powerpoint/2010/main" val="141066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99FBD-26C2-471C-9865-D0173D2B6D20}"/>
              </a:ext>
            </a:extLst>
          </p:cNvPr>
          <p:cNvSpPr>
            <a:spLocks noGrp="1"/>
          </p:cNvSpPr>
          <p:nvPr>
            <p:ph sz="quarter" idx="14"/>
          </p:nvPr>
        </p:nvSpPr>
        <p:spPr>
          <a:xfrm>
            <a:off x="507195" y="1159727"/>
            <a:ext cx="11174412" cy="4851461"/>
          </a:xfrm>
        </p:spPr>
        <p:txBody>
          <a:bodyPr>
            <a:normAutofit/>
          </a:bodyPr>
          <a:lstStyle/>
          <a:p>
            <a:pPr marL="0" indent="0">
              <a:buNone/>
            </a:pPr>
            <a:r>
              <a:rPr lang="en-US" b="1" u="sng" dirty="0"/>
              <a:t>What recovery is NOT:</a:t>
            </a:r>
          </a:p>
          <a:p>
            <a:pPr marL="0" indent="0">
              <a:buNone/>
            </a:pPr>
            <a:r>
              <a:rPr lang="en-US" dirty="0"/>
              <a:t>To gain a better understanding of what recovery means, it is important look at what recovery is not. </a:t>
            </a:r>
            <a:endParaRPr lang="en-CH" dirty="0"/>
          </a:p>
          <a:p>
            <a:pPr marL="0" indent="0">
              <a:buNone/>
            </a:pPr>
            <a:r>
              <a:rPr lang="en-US" b="1" dirty="0"/>
              <a:t>Recovery is not:</a:t>
            </a:r>
            <a:endParaRPr lang="en-CH" b="1" dirty="0"/>
          </a:p>
          <a:p>
            <a:pPr lvl="0"/>
            <a:r>
              <a:rPr lang="en-US" dirty="0"/>
              <a:t>a cure or the absence of a "condition, diagnosis or symptoms";</a:t>
            </a:r>
            <a:endParaRPr lang="en-CH" dirty="0"/>
          </a:p>
          <a:p>
            <a:pPr lvl="0"/>
            <a:r>
              <a:rPr lang="en-US" dirty="0"/>
              <a:t>something practitioners or others “do” to people;</a:t>
            </a:r>
            <a:endParaRPr lang="en-CH" dirty="0"/>
          </a:p>
          <a:p>
            <a:pPr lvl="0"/>
            <a:r>
              <a:rPr lang="en-US" dirty="0"/>
              <a:t>a theoretical model;</a:t>
            </a:r>
            <a:endParaRPr lang="en-CH" dirty="0"/>
          </a:p>
          <a:p>
            <a:pPr lvl="0"/>
            <a:r>
              <a:rPr lang="en-US" dirty="0"/>
              <a:t>something that has always been done;</a:t>
            </a:r>
            <a:endParaRPr lang="en-CH" dirty="0"/>
          </a:p>
          <a:p>
            <a:pPr lvl="0"/>
            <a:r>
              <a:rPr lang="en-US" dirty="0"/>
              <a:t>a reason for closing down mental health services;</a:t>
            </a:r>
            <a:endParaRPr lang="en-CH" dirty="0"/>
          </a:p>
          <a:p>
            <a:pPr lvl="0"/>
            <a:r>
              <a:rPr lang="en-US" dirty="0"/>
              <a:t>“blaming” individuals for their situation.</a:t>
            </a:r>
            <a:endParaRPr lang="en-CH" dirty="0"/>
          </a:p>
          <a:p>
            <a:endParaRPr lang="en-CH" dirty="0"/>
          </a:p>
        </p:txBody>
      </p:sp>
      <p:sp>
        <p:nvSpPr>
          <p:cNvPr id="2" name="Title 1">
            <a:extLst>
              <a:ext uri="{FF2B5EF4-FFF2-40B4-BE49-F238E27FC236}">
                <a16:creationId xmlns:a16="http://schemas.microsoft.com/office/drawing/2014/main" id="{39211578-B42C-43B2-898B-EF97D738FDC4}"/>
              </a:ext>
            </a:extLst>
          </p:cNvPr>
          <p:cNvSpPr>
            <a:spLocks noGrp="1"/>
          </p:cNvSpPr>
          <p:nvPr>
            <p:ph type="title"/>
          </p:nvPr>
        </p:nvSpPr>
        <p:spPr/>
        <p:txBody>
          <a:bodyPr/>
          <a:lstStyle/>
          <a:p>
            <a:r>
              <a:rPr lang="en-US" dirty="0"/>
              <a:t>Presentation: What is recovery? – 5</a:t>
            </a:r>
            <a:endParaRPr lang="en-CH" dirty="0"/>
          </a:p>
        </p:txBody>
      </p:sp>
    </p:spTree>
    <p:extLst>
      <p:ext uri="{BB962C8B-B14F-4D97-AF65-F5344CB8AC3E}">
        <p14:creationId xmlns:p14="http://schemas.microsoft.com/office/powerpoint/2010/main" val="20602210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EBD08-8936-405F-ACE2-8EB874956E18}"/>
              </a:ext>
            </a:extLst>
          </p:cNvPr>
          <p:cNvSpPr>
            <a:spLocks noGrp="1"/>
          </p:cNvSpPr>
          <p:nvPr>
            <p:ph sz="quarter" idx="14"/>
          </p:nvPr>
        </p:nvSpPr>
        <p:spPr/>
        <p:txBody>
          <a:bodyPr/>
          <a:lstStyle/>
          <a:p>
            <a:r>
              <a:rPr lang="en-US" dirty="0"/>
              <a:t>Some people may find it helpful to work towards goals that will help them lead fulfilling lives. </a:t>
            </a:r>
          </a:p>
          <a:p>
            <a:r>
              <a:rPr lang="en-US" dirty="0"/>
              <a:t>An important component of a recovery plan is to create a plan (or subplan) for pursuing dreams and goals.</a:t>
            </a:r>
            <a:endParaRPr lang="en-CH" dirty="0"/>
          </a:p>
          <a:p>
            <a:r>
              <a:rPr lang="en-US" dirty="0"/>
              <a:t>As a first step, the person identifies his or her dreams and goals. </a:t>
            </a:r>
            <a:endParaRPr lang="en-CH" dirty="0"/>
          </a:p>
          <a:p>
            <a:pPr lvl="3"/>
            <a:r>
              <a:rPr lang="en-US" dirty="0"/>
              <a:t>Dreams may be big or they may be small. </a:t>
            </a:r>
            <a:endParaRPr lang="en-CH" dirty="0"/>
          </a:p>
          <a:p>
            <a:pPr lvl="3"/>
            <a:r>
              <a:rPr lang="en-US" dirty="0"/>
              <a:t>It might be useful to consider the dreams they had in the past.</a:t>
            </a:r>
            <a:endParaRPr lang="en-CH" dirty="0"/>
          </a:p>
          <a:p>
            <a:pPr lvl="3"/>
            <a:r>
              <a:rPr lang="en-US" dirty="0"/>
              <a:t>Dreams and goals can also be about specific things people want to achieve (</a:t>
            </a:r>
            <a:r>
              <a:rPr lang="en-US" dirty="0" err="1"/>
              <a:t>eg.</a:t>
            </a:r>
            <a:r>
              <a:rPr lang="en-US" dirty="0"/>
              <a:t> employment, volunteering, friendships, hobbies </a:t>
            </a:r>
            <a:r>
              <a:rPr lang="en-US" dirty="0" err="1"/>
              <a:t>etc</a:t>
            </a:r>
            <a:r>
              <a:rPr lang="en-US" dirty="0"/>
              <a:t>).</a:t>
            </a:r>
            <a:endParaRPr lang="en-CH" dirty="0"/>
          </a:p>
          <a:p>
            <a:endParaRPr lang="en-CH" dirty="0"/>
          </a:p>
        </p:txBody>
      </p:sp>
      <p:sp>
        <p:nvSpPr>
          <p:cNvPr id="2" name="Title 1">
            <a:extLst>
              <a:ext uri="{FF2B5EF4-FFF2-40B4-BE49-F238E27FC236}">
                <a16:creationId xmlns:a16="http://schemas.microsoft.com/office/drawing/2014/main" id="{853113CD-336A-4633-AC1C-9DB5E7946AF8}"/>
              </a:ext>
            </a:extLst>
          </p:cNvPr>
          <p:cNvSpPr>
            <a:spLocks noGrp="1"/>
          </p:cNvSpPr>
          <p:nvPr>
            <p:ph type="title"/>
          </p:nvPr>
        </p:nvSpPr>
        <p:spPr/>
        <p:txBody>
          <a:bodyPr/>
          <a:lstStyle/>
          <a:p>
            <a:r>
              <a:rPr lang="en-US" dirty="0"/>
              <a:t>Presentation: 1. Plan for pursuing dreams and goals – 1</a:t>
            </a:r>
            <a:endParaRPr lang="en-CH" dirty="0"/>
          </a:p>
        </p:txBody>
      </p:sp>
    </p:spTree>
    <p:extLst>
      <p:ext uri="{BB962C8B-B14F-4D97-AF65-F5344CB8AC3E}">
        <p14:creationId xmlns:p14="http://schemas.microsoft.com/office/powerpoint/2010/main" val="270370174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E5553-1934-4C43-941B-160B28AD0E98}"/>
              </a:ext>
            </a:extLst>
          </p:cNvPr>
          <p:cNvSpPr>
            <a:spLocks noGrp="1"/>
          </p:cNvSpPr>
          <p:nvPr>
            <p:ph sz="quarter" idx="14"/>
          </p:nvPr>
        </p:nvSpPr>
        <p:spPr/>
        <p:txBody>
          <a:bodyPr/>
          <a:lstStyle/>
          <a:p>
            <a:pPr lvl="0"/>
            <a:r>
              <a:rPr lang="en-US" dirty="0"/>
              <a:t>The person can identify steps to take to achieve each goal or dream. </a:t>
            </a:r>
          </a:p>
          <a:p>
            <a:pPr lvl="0"/>
            <a:r>
              <a:rPr lang="en-US" dirty="0"/>
              <a:t>These are little goals that can be tackled one at a time.</a:t>
            </a:r>
            <a:endParaRPr lang="en-CH" dirty="0"/>
          </a:p>
          <a:p>
            <a:pPr lvl="0"/>
            <a:r>
              <a:rPr lang="en-US" dirty="0"/>
              <a:t>It is very easy to think only about problems and lose sight of the person’s skills, strengths, interests and capabilities, as well as those of the people around them. </a:t>
            </a:r>
          </a:p>
          <a:p>
            <a:pPr lvl="0"/>
            <a:r>
              <a:rPr lang="en-US" dirty="0"/>
              <a:t>An important part of the recovery plan is to identify how these can be harnessed to bring about positive changes.</a:t>
            </a:r>
            <a:endParaRPr lang="en-CH" dirty="0"/>
          </a:p>
        </p:txBody>
      </p:sp>
      <p:sp>
        <p:nvSpPr>
          <p:cNvPr id="2" name="Title 1">
            <a:extLst>
              <a:ext uri="{FF2B5EF4-FFF2-40B4-BE49-F238E27FC236}">
                <a16:creationId xmlns:a16="http://schemas.microsoft.com/office/drawing/2014/main" id="{727BA9DA-B2AB-4566-B2B4-DED013C87893}"/>
              </a:ext>
            </a:extLst>
          </p:cNvPr>
          <p:cNvSpPr>
            <a:spLocks noGrp="1"/>
          </p:cNvSpPr>
          <p:nvPr>
            <p:ph type="title"/>
          </p:nvPr>
        </p:nvSpPr>
        <p:spPr/>
        <p:txBody>
          <a:bodyPr/>
          <a:lstStyle/>
          <a:p>
            <a:r>
              <a:rPr lang="en-US" dirty="0"/>
              <a:t>Presentation: 1. Plan for pursuing dreams and goals – 2</a:t>
            </a:r>
            <a:endParaRPr lang="en-CH" dirty="0"/>
          </a:p>
        </p:txBody>
      </p:sp>
    </p:spTree>
    <p:extLst>
      <p:ext uri="{BB962C8B-B14F-4D97-AF65-F5344CB8AC3E}">
        <p14:creationId xmlns:p14="http://schemas.microsoft.com/office/powerpoint/2010/main" val="25182890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54000E5-A57D-4983-98C5-62607A45943A}"/>
              </a:ext>
            </a:extLst>
          </p:cNvPr>
          <p:cNvGraphicFramePr>
            <a:graphicFrameLocks noGrp="1"/>
          </p:cNvGraphicFramePr>
          <p:nvPr>
            <p:ph sz="quarter" idx="14"/>
            <p:extLst>
              <p:ext uri="{D42A27DB-BD31-4B8C-83A1-F6EECF244321}">
                <p14:modId xmlns:p14="http://schemas.microsoft.com/office/powerpoint/2010/main" val="2244265242"/>
              </p:ext>
            </p:extLst>
          </p:nvPr>
        </p:nvGraphicFramePr>
        <p:xfrm>
          <a:off x="506413" y="1208868"/>
          <a:ext cx="11174412" cy="4802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F22E8FE-3DF2-401F-83F9-9CEF435E32CC}"/>
              </a:ext>
            </a:extLst>
          </p:cNvPr>
          <p:cNvSpPr>
            <a:spLocks noGrp="1"/>
          </p:cNvSpPr>
          <p:nvPr>
            <p:ph type="title"/>
          </p:nvPr>
        </p:nvSpPr>
        <p:spPr/>
        <p:txBody>
          <a:bodyPr/>
          <a:lstStyle/>
          <a:p>
            <a:r>
              <a:rPr lang="en-US" dirty="0"/>
              <a:t>Presentation: 1. Plan for pursuing dreams and goals – 3</a:t>
            </a:r>
            <a:endParaRPr lang="en-CH" dirty="0"/>
          </a:p>
        </p:txBody>
      </p:sp>
    </p:spTree>
    <p:extLst>
      <p:ext uri="{BB962C8B-B14F-4D97-AF65-F5344CB8AC3E}">
        <p14:creationId xmlns:p14="http://schemas.microsoft.com/office/powerpoint/2010/main" val="30407067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4722DC-841E-7B49-8473-C9B048B777AF}"/>
              </a:ext>
            </a:extLst>
          </p:cNvPr>
          <p:cNvSpPr>
            <a:spLocks noGrp="1"/>
          </p:cNvSpPr>
          <p:nvPr>
            <p:ph type="body" sz="quarter" idx="13"/>
          </p:nvPr>
        </p:nvSpPr>
        <p:spPr/>
        <p:txBody>
          <a:bodyPr/>
          <a:lstStyle/>
          <a:p>
            <a:r>
              <a:rPr lang="en-US" dirty="0"/>
              <a:t>OPTIONAL EXERCISE</a:t>
            </a:r>
          </a:p>
        </p:txBody>
      </p:sp>
      <p:sp>
        <p:nvSpPr>
          <p:cNvPr id="3" name="Content Placeholder 2">
            <a:extLst>
              <a:ext uri="{FF2B5EF4-FFF2-40B4-BE49-F238E27FC236}">
                <a16:creationId xmlns:a16="http://schemas.microsoft.com/office/drawing/2014/main" id="{154B5E6E-D2E5-4EB7-9C4F-7C4834775E99}"/>
              </a:ext>
            </a:extLst>
          </p:cNvPr>
          <p:cNvSpPr>
            <a:spLocks noGrp="1"/>
          </p:cNvSpPr>
          <p:nvPr>
            <p:ph sz="quarter" idx="14"/>
          </p:nvPr>
        </p:nvSpPr>
        <p:spPr/>
        <p:txBody>
          <a:bodyPr/>
          <a:lstStyle/>
          <a:p>
            <a:endParaRPr lang="en-US" dirty="0"/>
          </a:p>
          <a:p>
            <a:r>
              <a:rPr lang="en-US" dirty="0"/>
              <a:t>Complete the section on identifying and planning how to achieve dreams and goals in your copy of the</a:t>
            </a:r>
            <a:r>
              <a:rPr lang="en-GB" dirty="0"/>
              <a:t> QualityRights Person-centred recovery planning – step-by-step guidance.</a:t>
            </a:r>
            <a:endParaRPr lang="en-CH" dirty="0"/>
          </a:p>
          <a:p>
            <a:endParaRPr lang="en-CH" dirty="0"/>
          </a:p>
        </p:txBody>
      </p:sp>
      <p:sp>
        <p:nvSpPr>
          <p:cNvPr id="2" name="Title 1">
            <a:extLst>
              <a:ext uri="{FF2B5EF4-FFF2-40B4-BE49-F238E27FC236}">
                <a16:creationId xmlns:a16="http://schemas.microsoft.com/office/drawing/2014/main" id="{02B9EC75-8CC5-4768-84B6-91DEF1825A19}"/>
              </a:ext>
            </a:extLst>
          </p:cNvPr>
          <p:cNvSpPr>
            <a:spLocks noGrp="1"/>
          </p:cNvSpPr>
          <p:nvPr>
            <p:ph type="title"/>
          </p:nvPr>
        </p:nvSpPr>
        <p:spPr/>
        <p:txBody>
          <a:bodyPr/>
          <a:lstStyle/>
          <a:p>
            <a:r>
              <a:rPr lang="en-US" dirty="0"/>
              <a:t>Presentation: 1. Plan for pursuing dreams and goals – 4</a:t>
            </a:r>
            <a:endParaRPr lang="en-CH" dirty="0"/>
          </a:p>
        </p:txBody>
      </p:sp>
    </p:spTree>
    <p:extLst>
      <p:ext uri="{BB962C8B-B14F-4D97-AF65-F5344CB8AC3E}">
        <p14:creationId xmlns:p14="http://schemas.microsoft.com/office/powerpoint/2010/main" val="8522211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268C4-BC16-4F41-9CA3-4073F56AB180}"/>
              </a:ext>
            </a:extLst>
          </p:cNvPr>
          <p:cNvSpPr>
            <a:spLocks noGrp="1"/>
          </p:cNvSpPr>
          <p:nvPr>
            <p:ph sz="quarter" idx="14"/>
          </p:nvPr>
        </p:nvSpPr>
        <p:spPr>
          <a:xfrm>
            <a:off x="507195" y="1115878"/>
            <a:ext cx="11174412" cy="4895310"/>
          </a:xfrm>
        </p:spPr>
        <p:txBody>
          <a:bodyPr>
            <a:normAutofit fontScale="92500" lnSpcReduction="20000"/>
          </a:bodyPr>
          <a:lstStyle/>
          <a:p>
            <a:pPr marL="0" lvl="0" indent="0">
              <a:buNone/>
            </a:pPr>
            <a:r>
              <a:rPr lang="en-US" dirty="0"/>
              <a:t>A wellness plan helps to identify the routines that enable people to keep well and those that can have a negative effect on mental health and well-being.</a:t>
            </a:r>
            <a:endParaRPr lang="en-CH" dirty="0"/>
          </a:p>
          <a:p>
            <a:pPr marL="0" lvl="0" indent="0">
              <a:buNone/>
            </a:pPr>
            <a:r>
              <a:rPr lang="en-US" b="1" dirty="0"/>
              <a:t>Positive routines</a:t>
            </a:r>
            <a:endParaRPr lang="en-CH" b="1" dirty="0"/>
          </a:p>
          <a:p>
            <a:pPr lvl="0"/>
            <a:r>
              <a:rPr lang="en-US" dirty="0"/>
              <a:t>Getting up at a reasonable time</a:t>
            </a:r>
            <a:endParaRPr lang="en-CH" dirty="0"/>
          </a:p>
          <a:p>
            <a:pPr lvl="0"/>
            <a:r>
              <a:rPr lang="en-US" dirty="0"/>
              <a:t>Preparing and eating healthy meals at regular times</a:t>
            </a:r>
            <a:endParaRPr lang="en-CH" dirty="0"/>
          </a:p>
          <a:p>
            <a:pPr lvl="0"/>
            <a:r>
              <a:rPr lang="en-US" dirty="0"/>
              <a:t>Going for a walk or getting some exercise</a:t>
            </a:r>
            <a:endParaRPr lang="en-CH" dirty="0"/>
          </a:p>
          <a:p>
            <a:pPr lvl="0"/>
            <a:r>
              <a:rPr lang="en-US" dirty="0"/>
              <a:t>Going to work or school.</a:t>
            </a:r>
            <a:endParaRPr lang="en-CH" dirty="0"/>
          </a:p>
          <a:p>
            <a:pPr marL="0" lvl="0" indent="0">
              <a:buNone/>
            </a:pPr>
            <a:r>
              <a:rPr lang="en-US" b="1" dirty="0"/>
              <a:t>Negative routines</a:t>
            </a:r>
            <a:endParaRPr lang="en-CH" b="1" dirty="0"/>
          </a:p>
          <a:p>
            <a:pPr lvl="0"/>
            <a:r>
              <a:rPr lang="en-US" dirty="0"/>
              <a:t>Going out with friends every night and getting drunk</a:t>
            </a:r>
            <a:endParaRPr lang="en-CH" dirty="0"/>
          </a:p>
          <a:p>
            <a:pPr lvl="0"/>
            <a:r>
              <a:rPr lang="en-US" dirty="0"/>
              <a:t>Getting over-tired</a:t>
            </a:r>
            <a:endParaRPr lang="en-CH" dirty="0"/>
          </a:p>
          <a:p>
            <a:pPr lvl="0"/>
            <a:r>
              <a:rPr lang="en-US" dirty="0"/>
              <a:t>Sitting around doing nothing</a:t>
            </a:r>
            <a:endParaRPr lang="en-CH" dirty="0"/>
          </a:p>
          <a:p>
            <a:pPr lvl="0"/>
            <a:r>
              <a:rPr lang="en-US" dirty="0"/>
              <a:t>Drinking too much alcohol or taking illicit drugs.</a:t>
            </a:r>
            <a:endParaRPr lang="en-CH" dirty="0"/>
          </a:p>
          <a:p>
            <a:endParaRPr lang="en-CH" dirty="0"/>
          </a:p>
        </p:txBody>
      </p:sp>
      <p:sp>
        <p:nvSpPr>
          <p:cNvPr id="2" name="Title 1">
            <a:extLst>
              <a:ext uri="{FF2B5EF4-FFF2-40B4-BE49-F238E27FC236}">
                <a16:creationId xmlns:a16="http://schemas.microsoft.com/office/drawing/2014/main" id="{B6E91575-D73B-4C4C-972D-40B1B0EC96A1}"/>
              </a:ext>
            </a:extLst>
          </p:cNvPr>
          <p:cNvSpPr>
            <a:spLocks noGrp="1"/>
          </p:cNvSpPr>
          <p:nvPr>
            <p:ph type="title"/>
          </p:nvPr>
        </p:nvSpPr>
        <p:spPr/>
        <p:txBody>
          <a:bodyPr/>
          <a:lstStyle/>
          <a:p>
            <a:r>
              <a:rPr lang="en-US" dirty="0"/>
              <a:t>Presentation: 2. Wellness plan – 1 </a:t>
            </a:r>
            <a:endParaRPr lang="en-CH" dirty="0"/>
          </a:p>
        </p:txBody>
      </p:sp>
    </p:spTree>
    <p:extLst>
      <p:ext uri="{BB962C8B-B14F-4D97-AF65-F5344CB8AC3E}">
        <p14:creationId xmlns:p14="http://schemas.microsoft.com/office/powerpoint/2010/main" val="35249285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261FC7F-67CD-C64B-B478-0932B4986A78}"/>
              </a:ext>
            </a:extLst>
          </p:cNvPr>
          <p:cNvSpPr>
            <a:spLocks noGrp="1"/>
          </p:cNvSpPr>
          <p:nvPr>
            <p:ph type="body" sz="quarter" idx="13"/>
          </p:nvPr>
        </p:nvSpPr>
        <p:spPr/>
        <p:txBody>
          <a:bodyPr/>
          <a:lstStyle/>
          <a:p>
            <a:r>
              <a:rPr lang="en-US" dirty="0"/>
              <a:t>OPTIONAL EXERCISE</a:t>
            </a:r>
          </a:p>
        </p:txBody>
      </p:sp>
      <p:sp>
        <p:nvSpPr>
          <p:cNvPr id="3" name="Content Placeholder 2">
            <a:extLst>
              <a:ext uri="{FF2B5EF4-FFF2-40B4-BE49-F238E27FC236}">
                <a16:creationId xmlns:a16="http://schemas.microsoft.com/office/drawing/2014/main" id="{C202ED87-936C-42AD-97A1-0857AA30CB54}"/>
              </a:ext>
            </a:extLst>
          </p:cNvPr>
          <p:cNvSpPr>
            <a:spLocks noGrp="1"/>
          </p:cNvSpPr>
          <p:nvPr>
            <p:ph sz="quarter" idx="14"/>
          </p:nvPr>
        </p:nvSpPr>
        <p:spPr/>
        <p:txBody>
          <a:bodyPr/>
          <a:lstStyle/>
          <a:p>
            <a:r>
              <a:rPr lang="en-US" dirty="0"/>
              <a:t>Complete the section on my wellness plan (but not including the weekly schedule) in your copy of the</a:t>
            </a:r>
            <a:r>
              <a:rPr lang="en-GB" dirty="0"/>
              <a:t> QualityRights Person-centred recovery planning – step-by-step guidance. </a:t>
            </a:r>
            <a:endParaRPr lang="en-CH" dirty="0"/>
          </a:p>
          <a:p>
            <a:endParaRPr lang="en-CH" dirty="0"/>
          </a:p>
        </p:txBody>
      </p:sp>
      <p:sp>
        <p:nvSpPr>
          <p:cNvPr id="2" name="Title 1">
            <a:extLst>
              <a:ext uri="{FF2B5EF4-FFF2-40B4-BE49-F238E27FC236}">
                <a16:creationId xmlns:a16="http://schemas.microsoft.com/office/drawing/2014/main" id="{B8F94143-12AC-4522-88AB-184C705273E2}"/>
              </a:ext>
            </a:extLst>
          </p:cNvPr>
          <p:cNvSpPr>
            <a:spLocks noGrp="1"/>
          </p:cNvSpPr>
          <p:nvPr>
            <p:ph type="title"/>
          </p:nvPr>
        </p:nvSpPr>
        <p:spPr/>
        <p:txBody>
          <a:bodyPr/>
          <a:lstStyle/>
          <a:p>
            <a:r>
              <a:rPr lang="en-US" dirty="0"/>
              <a:t>Presentation: 2. Wellness plan – 2</a:t>
            </a:r>
            <a:endParaRPr lang="en-CH" dirty="0"/>
          </a:p>
        </p:txBody>
      </p:sp>
    </p:spTree>
    <p:extLst>
      <p:ext uri="{BB962C8B-B14F-4D97-AF65-F5344CB8AC3E}">
        <p14:creationId xmlns:p14="http://schemas.microsoft.com/office/powerpoint/2010/main" val="165367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F834A2-7C64-41F8-8F25-494D171DC68B}"/>
              </a:ext>
            </a:extLst>
          </p:cNvPr>
          <p:cNvSpPr>
            <a:spLocks noGrp="1"/>
          </p:cNvSpPr>
          <p:nvPr>
            <p:ph sz="quarter" idx="14"/>
          </p:nvPr>
        </p:nvSpPr>
        <p:spPr/>
        <p:txBody>
          <a:bodyPr/>
          <a:lstStyle/>
          <a:p>
            <a:pPr lvl="0"/>
            <a:r>
              <a:rPr lang="en-US" dirty="0"/>
              <a:t>Another component of the recovery plan is planning for managing difficult times in life. </a:t>
            </a:r>
            <a:endParaRPr lang="en-CH" dirty="0"/>
          </a:p>
          <a:p>
            <a:pPr lvl="0"/>
            <a:r>
              <a:rPr lang="en-US" dirty="0"/>
              <a:t>It may be useful for the person to indicate how they would generally describe themselves. </a:t>
            </a:r>
          </a:p>
          <a:p>
            <a:pPr lvl="0"/>
            <a:r>
              <a:rPr lang="en-US" dirty="0"/>
              <a:t>This can help supporters to identify when the person is experiencing distress and might need support. </a:t>
            </a:r>
          </a:p>
          <a:p>
            <a:pPr lvl="0"/>
            <a:r>
              <a:rPr lang="en-US" dirty="0"/>
              <a:t>It can also help the person to remember that they are much more than perceived limitations, a diagnosis, or a set of problems</a:t>
            </a:r>
            <a:endParaRPr lang="en-CH" dirty="0"/>
          </a:p>
        </p:txBody>
      </p:sp>
      <p:sp>
        <p:nvSpPr>
          <p:cNvPr id="2" name="Title 1">
            <a:extLst>
              <a:ext uri="{FF2B5EF4-FFF2-40B4-BE49-F238E27FC236}">
                <a16:creationId xmlns:a16="http://schemas.microsoft.com/office/drawing/2014/main" id="{CB004EBA-8894-4DF7-B6D1-01026B803679}"/>
              </a:ext>
            </a:extLst>
          </p:cNvPr>
          <p:cNvSpPr>
            <a:spLocks noGrp="1"/>
          </p:cNvSpPr>
          <p:nvPr>
            <p:ph type="title"/>
          </p:nvPr>
        </p:nvSpPr>
        <p:spPr/>
        <p:txBody>
          <a:bodyPr/>
          <a:lstStyle/>
          <a:p>
            <a:r>
              <a:rPr lang="en-US" dirty="0"/>
              <a:t>Presentation: 3. Plan for managing difficult times – 1 </a:t>
            </a:r>
            <a:endParaRPr lang="en-CH" dirty="0"/>
          </a:p>
        </p:txBody>
      </p:sp>
    </p:spTree>
    <p:extLst>
      <p:ext uri="{BB962C8B-B14F-4D97-AF65-F5344CB8AC3E}">
        <p14:creationId xmlns:p14="http://schemas.microsoft.com/office/powerpoint/2010/main" val="33931755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3462-1DBF-401A-8886-B280BF04E66D}"/>
              </a:ext>
            </a:extLst>
          </p:cNvPr>
          <p:cNvSpPr>
            <a:spLocks noGrp="1"/>
          </p:cNvSpPr>
          <p:nvPr>
            <p:ph type="title"/>
          </p:nvPr>
        </p:nvSpPr>
        <p:spPr/>
        <p:txBody>
          <a:bodyPr/>
          <a:lstStyle/>
          <a:p>
            <a:r>
              <a:rPr lang="en-US" dirty="0"/>
              <a:t>Presentation: 3. Plan for managing difficult times – 2</a:t>
            </a:r>
            <a:endParaRPr lang="en-CH" dirty="0"/>
          </a:p>
        </p:txBody>
      </p:sp>
      <p:sp>
        <p:nvSpPr>
          <p:cNvPr id="5" name="TextBox 4">
            <a:extLst>
              <a:ext uri="{FF2B5EF4-FFF2-40B4-BE49-F238E27FC236}">
                <a16:creationId xmlns:a16="http://schemas.microsoft.com/office/drawing/2014/main" id="{0ED6A21E-9B91-47AE-91DA-362B3802D516}"/>
              </a:ext>
            </a:extLst>
          </p:cNvPr>
          <p:cNvSpPr txBox="1"/>
          <p:nvPr/>
        </p:nvSpPr>
        <p:spPr>
          <a:xfrm>
            <a:off x="2216924" y="1722105"/>
            <a:ext cx="7113056" cy="3847207"/>
          </a:xfrm>
          <a:prstGeom prst="rect">
            <a:avLst/>
          </a:prstGeom>
          <a:solidFill>
            <a:srgbClr val="D2EFFD"/>
          </a:solidFill>
        </p:spPr>
        <p:txBody>
          <a:bodyPr wrap="square" rtlCol="0">
            <a:spAutoFit/>
          </a:bodyPr>
          <a:lstStyle/>
          <a:p>
            <a:pPr lvl="0" algn="ctr"/>
            <a:r>
              <a:rPr lang="en-GB" sz="2400" b="1" dirty="0">
                <a:solidFill>
                  <a:prstClr val="black"/>
                </a:solidFill>
              </a:rPr>
              <a:t>What generally defines me?</a:t>
            </a:r>
          </a:p>
          <a:p>
            <a:pPr lvl="0"/>
            <a:r>
              <a:rPr lang="en-GB" sz="2000" dirty="0">
                <a:solidFill>
                  <a:prstClr val="black"/>
                </a:solidFill>
              </a:rPr>
              <a:t>Sociable		Outgoing	Impulsive	Confident</a:t>
            </a:r>
            <a:endParaRPr lang="en-CH" sz="2000" dirty="0">
              <a:solidFill>
                <a:prstClr val="black"/>
              </a:solidFill>
            </a:endParaRPr>
          </a:p>
          <a:p>
            <a:pPr lvl="0"/>
            <a:r>
              <a:rPr lang="en-GB" sz="2000" dirty="0">
                <a:solidFill>
                  <a:prstClr val="black"/>
                </a:solidFill>
              </a:rPr>
              <a:t>A loner  		Talkative		Quiet		Enthusiastic</a:t>
            </a:r>
            <a:endParaRPr lang="en-CH" sz="2000" dirty="0">
              <a:solidFill>
                <a:prstClr val="black"/>
              </a:solidFill>
            </a:endParaRPr>
          </a:p>
          <a:p>
            <a:pPr lvl="0"/>
            <a:r>
              <a:rPr lang="en-GB" sz="2000" dirty="0">
                <a:solidFill>
                  <a:prstClr val="black"/>
                </a:solidFill>
              </a:rPr>
              <a:t>Cautious		Introverted	Energetic	Opinionated</a:t>
            </a:r>
            <a:endParaRPr lang="en-CH" sz="2000" dirty="0">
              <a:solidFill>
                <a:prstClr val="black"/>
              </a:solidFill>
            </a:endParaRPr>
          </a:p>
          <a:p>
            <a:pPr lvl="0"/>
            <a:r>
              <a:rPr lang="en-GB" sz="2000" dirty="0">
                <a:solidFill>
                  <a:prstClr val="black"/>
                </a:solidFill>
              </a:rPr>
              <a:t>Athletic		Extroverted	A fast learner	Optimistic</a:t>
            </a:r>
            <a:endParaRPr lang="en-CH" sz="2000" dirty="0">
              <a:solidFill>
                <a:prstClr val="black"/>
              </a:solidFill>
            </a:endParaRPr>
          </a:p>
          <a:p>
            <a:pPr lvl="0"/>
            <a:r>
              <a:rPr lang="en-GB" sz="2000" dirty="0">
                <a:solidFill>
                  <a:prstClr val="black"/>
                </a:solidFill>
              </a:rPr>
              <a:t>Happy		Thoughtful	Pessimistic	Industrious</a:t>
            </a:r>
            <a:endParaRPr lang="en-CH" sz="2000" dirty="0">
              <a:solidFill>
                <a:prstClr val="black"/>
              </a:solidFill>
            </a:endParaRPr>
          </a:p>
          <a:p>
            <a:pPr lvl="0"/>
            <a:r>
              <a:rPr lang="en-GB" sz="2000" dirty="0">
                <a:solidFill>
                  <a:prstClr val="black"/>
                </a:solidFill>
              </a:rPr>
              <a:t>Encouraging	Responsible	Supportive	Curious </a:t>
            </a:r>
          </a:p>
          <a:p>
            <a:pPr lvl="0"/>
            <a:r>
              <a:rPr lang="en-GB" sz="2000" dirty="0">
                <a:solidFill>
                  <a:prstClr val="black"/>
                </a:solidFill>
              </a:rPr>
              <a:t>Adventurous	Serious		Easy-going	Outspoken </a:t>
            </a:r>
          </a:p>
          <a:p>
            <a:pPr lvl="0"/>
            <a:r>
              <a:rPr lang="en-GB" sz="2000" dirty="0">
                <a:solidFill>
                  <a:prstClr val="black"/>
                </a:solidFill>
              </a:rPr>
              <a:t>Hard-working	Friendly 		Passionate	Independent</a:t>
            </a:r>
            <a:endParaRPr lang="en-CH" sz="2000" dirty="0">
              <a:solidFill>
                <a:prstClr val="black"/>
              </a:solidFill>
            </a:endParaRPr>
          </a:p>
          <a:p>
            <a:pPr lvl="0"/>
            <a:r>
              <a:rPr lang="en-GB" sz="2000" dirty="0">
                <a:solidFill>
                  <a:prstClr val="black"/>
                </a:solidFill>
              </a:rPr>
              <a:t>________	__________	________	________</a:t>
            </a:r>
            <a:endParaRPr lang="en-CH" sz="2000" dirty="0">
              <a:solidFill>
                <a:prstClr val="black"/>
              </a:solidFill>
            </a:endParaRPr>
          </a:p>
          <a:p>
            <a:pPr lvl="0"/>
            <a:r>
              <a:rPr lang="en-GB" sz="2000" dirty="0">
                <a:solidFill>
                  <a:prstClr val="black"/>
                </a:solidFill>
              </a:rPr>
              <a:t>________	__________	________	________</a:t>
            </a:r>
            <a:endParaRPr lang="en-CH" sz="2000" dirty="0">
              <a:solidFill>
                <a:prstClr val="black"/>
              </a:solidFill>
            </a:endParaRPr>
          </a:p>
          <a:p>
            <a:pPr lvl="0"/>
            <a:r>
              <a:rPr lang="en-GB" sz="2000" dirty="0">
                <a:solidFill>
                  <a:prstClr val="black"/>
                </a:solidFill>
              </a:rPr>
              <a:t>________	__________	________	________</a:t>
            </a:r>
            <a:endParaRPr lang="en-CH" sz="2000" dirty="0">
              <a:solidFill>
                <a:prstClr val="black"/>
              </a:solidFill>
            </a:endParaRPr>
          </a:p>
        </p:txBody>
      </p:sp>
    </p:spTree>
    <p:extLst>
      <p:ext uri="{BB962C8B-B14F-4D97-AF65-F5344CB8AC3E}">
        <p14:creationId xmlns:p14="http://schemas.microsoft.com/office/powerpoint/2010/main" val="19757530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98577-8B37-4D44-91CF-1928EC81AF1B}"/>
              </a:ext>
            </a:extLst>
          </p:cNvPr>
          <p:cNvSpPr>
            <a:spLocks noGrp="1"/>
          </p:cNvSpPr>
          <p:nvPr>
            <p:ph sz="quarter" idx="14"/>
          </p:nvPr>
        </p:nvSpPr>
        <p:spPr/>
        <p:txBody>
          <a:bodyPr>
            <a:normAutofit/>
          </a:bodyPr>
          <a:lstStyle/>
          <a:p>
            <a:pPr algn="just">
              <a:spcBef>
                <a:spcPts val="0"/>
              </a:spcBef>
              <a:spcAft>
                <a:spcPts val="1200"/>
              </a:spcAft>
            </a:pPr>
            <a:r>
              <a:rPr lang="en-US" dirty="0">
                <a:ea typeface="MS Mincho" panose="02020609040205080304" pitchFamily="49" charset="-128"/>
                <a:cs typeface="Cambria" panose="02040503050406030204" pitchFamily="18" charset="0"/>
              </a:rPr>
              <a:t>When people using services are trying to work out difficult times, it can be helpful to use a simple traffic light system to easily keep track of moods. </a:t>
            </a:r>
            <a:endParaRPr lang="en-CH" dirty="0">
              <a:ea typeface="MS Mincho" panose="02020609040205080304" pitchFamily="49" charset="-128"/>
              <a:cs typeface="Cambria" panose="02040503050406030204" pitchFamily="18" charset="0"/>
            </a:endParaRPr>
          </a:p>
          <a:p>
            <a:pPr marL="0" marR="0" algn="just">
              <a:spcBef>
                <a:spcPts val="0"/>
              </a:spcBef>
              <a:spcAft>
                <a:spcPts val="1200"/>
              </a:spcAft>
            </a:pPr>
            <a:r>
              <a:rPr lang="en-GB" dirty="0">
                <a:ea typeface="MS Mincho" panose="02020609040205080304" pitchFamily="49" charset="-128"/>
                <a:cs typeface="Cambria" panose="02040503050406030204" pitchFamily="18" charset="0"/>
              </a:rPr>
              <a:t>The traffic light system outlined below can be useful. </a:t>
            </a:r>
            <a:endParaRPr lang="en-CH" dirty="0">
              <a:ea typeface="MS Mincho" panose="02020609040205080304" pitchFamily="49" charset="-128"/>
              <a:cs typeface="Cambria" panose="02040503050406030204" pitchFamily="18" charset="0"/>
            </a:endParaRPr>
          </a:p>
          <a:p>
            <a:pPr>
              <a:spcAft>
                <a:spcPts val="600"/>
              </a:spcAft>
              <a:tabLst>
                <a:tab pos="228600" algn="l"/>
                <a:tab pos="457200" algn="l"/>
              </a:tabLst>
            </a:pPr>
            <a:r>
              <a:rPr lang="en-US" b="1" dirty="0">
                <a:solidFill>
                  <a:srgbClr val="00B050"/>
                </a:solidFill>
                <a:ea typeface="SimSun" panose="02010600030101010101" pitchFamily="2" charset="-122"/>
                <a:cs typeface="Arial" panose="020B0604020202020204" pitchFamily="34" charset="0"/>
              </a:rPr>
              <a:t>GREEN</a:t>
            </a:r>
            <a:r>
              <a:rPr lang="en-US" dirty="0">
                <a:solidFill>
                  <a:srgbClr val="000000"/>
                </a:solidFill>
                <a:ea typeface="SimSun" panose="02010600030101010101" pitchFamily="2" charset="-122"/>
                <a:cs typeface="Arial" panose="020B0604020202020204" pitchFamily="34" charset="0"/>
              </a:rPr>
              <a:t>: You are feeling well. </a:t>
            </a:r>
          </a:p>
          <a:p>
            <a:pPr lvl="3">
              <a:spcAft>
                <a:spcPts val="600"/>
              </a:spcAft>
              <a:tabLst>
                <a:tab pos="228600" algn="l"/>
                <a:tab pos="457200" algn="l"/>
              </a:tabLst>
            </a:pPr>
            <a:r>
              <a:rPr lang="en-US" dirty="0">
                <a:solidFill>
                  <a:srgbClr val="000000"/>
                </a:solidFill>
                <a:ea typeface="SimSun" panose="02010600030101010101" pitchFamily="2" charset="-122"/>
                <a:cs typeface="Arial" panose="020B0604020202020204" pitchFamily="34" charset="0"/>
              </a:rPr>
              <a:t>You may experience stress from time to time that can be managed with coping and problem-solving skills. </a:t>
            </a:r>
            <a:endParaRPr lang="en-CH" dirty="0">
              <a:solidFill>
                <a:srgbClr val="000000"/>
              </a:solidFill>
              <a:ea typeface="SimSun" panose="02010600030101010101" pitchFamily="2" charset="-122"/>
              <a:cs typeface="Arial" panose="020B0604020202020204" pitchFamily="34" charset="0"/>
            </a:endParaRPr>
          </a:p>
          <a:p>
            <a:pPr>
              <a:spcAft>
                <a:spcPts val="600"/>
              </a:spcAft>
              <a:tabLst>
                <a:tab pos="228600" algn="l"/>
                <a:tab pos="457200" algn="l"/>
              </a:tabLst>
            </a:pPr>
            <a:r>
              <a:rPr lang="en-US" b="1" dirty="0">
                <a:solidFill>
                  <a:srgbClr val="FFC000"/>
                </a:solidFill>
                <a:ea typeface="SimSun" panose="02010600030101010101" pitchFamily="2" charset="-122"/>
                <a:cs typeface="Arial" panose="020B0604020202020204" pitchFamily="34" charset="0"/>
              </a:rPr>
              <a:t>AMB</a:t>
            </a:r>
            <a:r>
              <a:rPr lang="en-US" b="1" dirty="0">
                <a:solidFill>
                  <a:srgbClr val="FF0000"/>
                </a:solidFill>
                <a:ea typeface="SimSun" panose="02010600030101010101" pitchFamily="2" charset="-122"/>
                <a:cs typeface="Arial" panose="020B0604020202020204" pitchFamily="34" charset="0"/>
              </a:rPr>
              <a:t>ER</a:t>
            </a:r>
            <a:r>
              <a:rPr lang="en-US" dirty="0">
                <a:solidFill>
                  <a:srgbClr val="000000"/>
                </a:solidFill>
                <a:ea typeface="SimSun" panose="02010600030101010101" pitchFamily="2" charset="-122"/>
                <a:cs typeface="Arial" panose="020B0604020202020204" pitchFamily="34" charset="0"/>
              </a:rPr>
              <a:t>: You are noticing signs of emotional distress. </a:t>
            </a:r>
          </a:p>
          <a:p>
            <a:pPr lvl="3">
              <a:spcAft>
                <a:spcPts val="600"/>
              </a:spcAft>
              <a:tabLst>
                <a:tab pos="228600" algn="l"/>
                <a:tab pos="457200" algn="l"/>
              </a:tabLst>
            </a:pPr>
            <a:r>
              <a:rPr lang="en-US" dirty="0">
                <a:solidFill>
                  <a:srgbClr val="000000"/>
                </a:solidFill>
                <a:ea typeface="SimSun" panose="02010600030101010101" pitchFamily="2" charset="-122"/>
                <a:cs typeface="Arial" panose="020B0604020202020204" pitchFamily="34" charset="0"/>
              </a:rPr>
              <a:t>It would be helpful to take better care of your mental and physical health and obtain support from friends, family, or mental health or other practitioner(s).</a:t>
            </a:r>
            <a:endParaRPr lang="en-CH" dirty="0">
              <a:solidFill>
                <a:srgbClr val="000000"/>
              </a:solidFill>
              <a:ea typeface="SimSun" panose="02010600030101010101" pitchFamily="2" charset="-122"/>
              <a:cs typeface="Arial" panose="020B0604020202020204" pitchFamily="34" charset="0"/>
            </a:endParaRPr>
          </a:p>
          <a:p>
            <a:endParaRPr lang="en-CH" dirty="0"/>
          </a:p>
        </p:txBody>
      </p:sp>
      <p:sp>
        <p:nvSpPr>
          <p:cNvPr id="2" name="Title 1">
            <a:extLst>
              <a:ext uri="{FF2B5EF4-FFF2-40B4-BE49-F238E27FC236}">
                <a16:creationId xmlns:a16="http://schemas.microsoft.com/office/drawing/2014/main" id="{38517028-7C06-45EF-A43D-F1F24D0656F2}"/>
              </a:ext>
            </a:extLst>
          </p:cNvPr>
          <p:cNvSpPr>
            <a:spLocks noGrp="1"/>
          </p:cNvSpPr>
          <p:nvPr>
            <p:ph type="title"/>
          </p:nvPr>
        </p:nvSpPr>
        <p:spPr/>
        <p:txBody>
          <a:bodyPr/>
          <a:lstStyle/>
          <a:p>
            <a:r>
              <a:rPr lang="en-US" b="1" dirty="0">
                <a:latin typeface="Century Gothic" panose="020B0502020202020204" pitchFamily="34" charset="0"/>
                <a:ea typeface="MS Mincho" panose="02020609040205080304" pitchFamily="49" charset="-128"/>
                <a:cs typeface="Calibri Light" panose="020F0302020204030204" pitchFamily="34" charset="0"/>
              </a:rPr>
              <a:t>Presentation: 3. Plan for managing difficult times – 3</a:t>
            </a:r>
            <a:endParaRPr lang="en-CH" dirty="0">
              <a:latin typeface="Century Gothic" panose="020B0502020202020204" pitchFamily="34" charset="0"/>
            </a:endParaRPr>
          </a:p>
        </p:txBody>
      </p:sp>
    </p:spTree>
    <p:extLst>
      <p:ext uri="{BB962C8B-B14F-4D97-AF65-F5344CB8AC3E}">
        <p14:creationId xmlns:p14="http://schemas.microsoft.com/office/powerpoint/2010/main" val="386194709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a:extLst>
              <a:ext uri="{FF2B5EF4-FFF2-40B4-BE49-F238E27FC236}">
                <a16:creationId xmlns:a16="http://schemas.microsoft.com/office/drawing/2014/main" id="{3B0E2987-6857-4100-A9C7-950685787054}"/>
              </a:ext>
            </a:extLst>
          </p:cNvPr>
          <p:cNvSpPr txBox="1">
            <a:spLocks noGrp="1"/>
          </p:cNvSpPr>
          <p:nvPr>
            <p:ph sz="quarter" idx="14"/>
          </p:nvPr>
        </p:nvSpPr>
        <p:spPr>
          <a:xfrm>
            <a:off x="507195" y="1310020"/>
            <a:ext cx="11174412" cy="4500000"/>
          </a:xfrm>
          <a:prstGeom prst="rect">
            <a:avLst/>
          </a:prstGeom>
          <a:solidFill>
            <a:srgbClr val="D2EFFD">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0"/>
              </a:spcBef>
              <a:spcAft>
                <a:spcPts val="0"/>
              </a:spcAft>
              <a:buNone/>
            </a:pPr>
            <a:r>
              <a:rPr lang="en-GB" sz="3200" b="1" dirty="0">
                <a:effectLst/>
                <a:ea typeface="MS Mincho" panose="02020609040205080304" pitchFamily="49" charset="-128"/>
                <a:cs typeface="Cambria" panose="02040503050406030204" pitchFamily="18" charset="0"/>
              </a:rPr>
              <a:t>The </a:t>
            </a:r>
            <a:r>
              <a:rPr lang="en-GB" sz="3200" b="1" dirty="0">
                <a:solidFill>
                  <a:srgbClr val="00B050"/>
                </a:solidFill>
                <a:effectLst/>
                <a:ea typeface="MS Mincho" panose="02020609040205080304" pitchFamily="49" charset="-128"/>
                <a:cs typeface="Cambria" panose="02040503050406030204" pitchFamily="18" charset="0"/>
              </a:rPr>
              <a:t>green-</a:t>
            </a:r>
            <a:r>
              <a:rPr lang="en-GB" sz="3200" dirty="0">
                <a:solidFill>
                  <a:srgbClr val="FFC000"/>
                </a:solidFill>
                <a:ea typeface="MS Mincho" panose="02020609040205080304" pitchFamily="49" charset="-128"/>
              </a:rPr>
              <a:t>amb</a:t>
            </a:r>
            <a:r>
              <a:rPr lang="en-GB" sz="3200" b="1" dirty="0">
                <a:solidFill>
                  <a:srgbClr val="FF0000"/>
                </a:solidFill>
                <a:effectLst/>
                <a:ea typeface="MS Mincho" panose="02020609040205080304" pitchFamily="49" charset="-128"/>
                <a:cs typeface="Cambria" panose="02040503050406030204" pitchFamily="18" charset="0"/>
              </a:rPr>
              <a:t>er</a:t>
            </a:r>
            <a:r>
              <a:rPr lang="en-GB" sz="3200" b="1" dirty="0">
                <a:effectLst/>
                <a:ea typeface="MS Mincho" panose="02020609040205080304" pitchFamily="49" charset="-128"/>
                <a:cs typeface="Cambria" panose="02040503050406030204" pitchFamily="18" charset="0"/>
              </a:rPr>
              <a:t> traffic light system</a:t>
            </a:r>
            <a:endParaRPr lang="en-US" sz="3200" b="1" dirty="0">
              <a:ea typeface="MS Mincho" panose="02020609040205080304" pitchFamily="49" charset="-128"/>
              <a:cs typeface="Cambria" panose="02040503050406030204" pitchFamily="18" charset="0"/>
            </a:endParaRPr>
          </a:p>
          <a:p>
            <a:pPr marL="0" marR="0" indent="0">
              <a:spcBef>
                <a:spcPts val="0"/>
              </a:spcBef>
              <a:spcAft>
                <a:spcPts val="0"/>
              </a:spcAft>
              <a:buNone/>
            </a:pPr>
            <a:br>
              <a:rPr lang="en-GB" sz="3200" dirty="0">
                <a:effectLst/>
                <a:ea typeface="MS Mincho" panose="02020609040205080304" pitchFamily="49" charset="-128"/>
                <a:cs typeface="Cambria" panose="02040503050406030204" pitchFamily="18" charset="0"/>
              </a:rPr>
            </a:br>
            <a:r>
              <a:rPr lang="en-GB" sz="3200" dirty="0">
                <a:effectLst/>
                <a:ea typeface="MS Mincho" panose="02020609040205080304" pitchFamily="49" charset="-128"/>
                <a:cs typeface="Cambria" panose="02040503050406030204" pitchFamily="18" charset="0"/>
              </a:rPr>
              <a:t>When people using services are trying to work out difficult times, it can be helpful to use a simple traffic light system to easily keep track.</a:t>
            </a:r>
            <a:endParaRPr lang="en-CH" sz="3200" dirty="0">
              <a:effectLst/>
              <a:ea typeface="MS Mincho" panose="02020609040205080304" pitchFamily="49" charset="-128"/>
              <a:cs typeface="Cambria" panose="02040503050406030204" pitchFamily="18" charset="0"/>
            </a:endParaRPr>
          </a:p>
          <a:p>
            <a:pPr marL="0" marR="0" indent="0" algn="just">
              <a:spcBef>
                <a:spcPts val="0"/>
              </a:spcBef>
              <a:spcAft>
                <a:spcPts val="0"/>
              </a:spcAft>
              <a:buNone/>
            </a:pPr>
            <a:endParaRPr lang="en-CH" sz="3200" dirty="0">
              <a:effectLst/>
              <a:ea typeface="MS Mincho" panose="02020609040205080304" pitchFamily="49" charset="-128"/>
              <a:cs typeface="Cambria" panose="02040503050406030204" pitchFamily="18" charset="0"/>
            </a:endParaRPr>
          </a:p>
          <a:p>
            <a:pPr marL="0" marR="0" algn="just">
              <a:spcBef>
                <a:spcPts val="0"/>
              </a:spcBef>
              <a:spcAft>
                <a:spcPts val="600"/>
              </a:spcAft>
            </a:pPr>
            <a:r>
              <a:rPr lang="en-GB" sz="3200" dirty="0">
                <a:solidFill>
                  <a:srgbClr val="00B050"/>
                </a:solidFill>
                <a:effectLst/>
                <a:ea typeface="MS Mincho" panose="02020609040205080304" pitchFamily="49" charset="-128"/>
                <a:cs typeface="Cambria" panose="02040503050406030204" pitchFamily="18" charset="0"/>
              </a:rPr>
              <a:t>GREEN</a:t>
            </a:r>
            <a:r>
              <a:rPr lang="en-GB" sz="3200" dirty="0">
                <a:effectLst/>
                <a:ea typeface="MS Mincho" panose="02020609040205080304" pitchFamily="49" charset="-128"/>
                <a:cs typeface="Cambria" panose="02040503050406030204" pitchFamily="18" charset="0"/>
              </a:rPr>
              <a:t> = You are feeling well</a:t>
            </a:r>
            <a:endParaRPr lang="en-CH" sz="3200" dirty="0">
              <a:effectLst/>
              <a:ea typeface="MS Mincho" panose="02020609040205080304" pitchFamily="49" charset="-128"/>
              <a:cs typeface="Cambria" panose="02040503050406030204" pitchFamily="18" charset="0"/>
            </a:endParaRPr>
          </a:p>
          <a:p>
            <a:pPr marL="0" marR="0" algn="just">
              <a:spcBef>
                <a:spcPts val="0"/>
              </a:spcBef>
              <a:spcAft>
                <a:spcPts val="0"/>
              </a:spcAft>
            </a:pPr>
            <a:r>
              <a:rPr lang="en-GB" sz="3200" dirty="0">
                <a:solidFill>
                  <a:srgbClr val="FFC000"/>
                </a:solidFill>
                <a:effectLst/>
                <a:ea typeface="MS Mincho" panose="02020609040205080304" pitchFamily="49" charset="-128"/>
                <a:cs typeface="Cambria" panose="02040503050406030204" pitchFamily="18" charset="0"/>
              </a:rPr>
              <a:t>AMB</a:t>
            </a:r>
            <a:r>
              <a:rPr lang="en-GB" sz="3200" dirty="0">
                <a:solidFill>
                  <a:srgbClr val="FF0000"/>
                </a:solidFill>
                <a:effectLst/>
                <a:ea typeface="MS Mincho" panose="02020609040205080304" pitchFamily="49" charset="-128"/>
                <a:cs typeface="Cambria" panose="02040503050406030204" pitchFamily="18" charset="0"/>
              </a:rPr>
              <a:t>ER</a:t>
            </a:r>
            <a:r>
              <a:rPr lang="en-GB" sz="3200" dirty="0">
                <a:effectLst/>
                <a:ea typeface="MS Mincho" panose="02020609040205080304" pitchFamily="49" charset="-128"/>
                <a:cs typeface="Cambria" panose="02040503050406030204" pitchFamily="18" charset="0"/>
              </a:rPr>
              <a:t> = You are noticing signs of emotional distress</a:t>
            </a:r>
            <a:endParaRPr lang="en-CH" sz="3200" dirty="0">
              <a:effectLst/>
              <a:ea typeface="MS Mincho" panose="02020609040205080304" pitchFamily="49" charset="-128"/>
              <a:cs typeface="Cambria" panose="02040503050406030204" pitchFamily="18" charset="0"/>
            </a:endParaRPr>
          </a:p>
          <a:p>
            <a:pPr marL="0" marR="0" indent="0">
              <a:spcBef>
                <a:spcPts val="0"/>
              </a:spcBef>
              <a:spcAft>
                <a:spcPts val="0"/>
              </a:spcAft>
              <a:buNone/>
            </a:pPr>
            <a:endParaRPr lang="en-CH" dirty="0">
              <a:solidFill>
                <a:srgbClr val="000000"/>
              </a:solidFill>
              <a:effectLst/>
              <a:ea typeface="SimSun" panose="02010600030101010101" pitchFamily="2" charset="-122"/>
              <a:cs typeface="Arial" panose="020B0604020202020204" pitchFamily="34" charset="0"/>
            </a:endParaRPr>
          </a:p>
        </p:txBody>
      </p:sp>
      <p:sp>
        <p:nvSpPr>
          <p:cNvPr id="2" name="Title 1">
            <a:extLst>
              <a:ext uri="{FF2B5EF4-FFF2-40B4-BE49-F238E27FC236}">
                <a16:creationId xmlns:a16="http://schemas.microsoft.com/office/drawing/2014/main" id="{2049DDEE-975C-404A-BA5F-B3D0A6D07C87}"/>
              </a:ext>
            </a:extLst>
          </p:cNvPr>
          <p:cNvSpPr>
            <a:spLocks noGrp="1"/>
          </p:cNvSpPr>
          <p:nvPr>
            <p:ph type="title"/>
          </p:nvPr>
        </p:nvSpPr>
        <p:spPr/>
        <p:txBody>
          <a:bodyPr/>
          <a:lstStyle/>
          <a:p>
            <a:r>
              <a:rPr lang="en-US" dirty="0">
                <a:latin typeface="Century Gothic" panose="020B0502020202020204" pitchFamily="34" charset="0"/>
                <a:ea typeface="MS Mincho" panose="02020609040205080304" pitchFamily="49" charset="-128"/>
                <a:cs typeface="Calibri Light" panose="020F0302020204030204" pitchFamily="34" charset="0"/>
              </a:rPr>
              <a:t>Presentation: 3. Plan for managing difficult times – 4</a:t>
            </a:r>
            <a:endParaRPr lang="en-CH" dirty="0">
              <a:latin typeface="Century Gothic" panose="020B0502020202020204" pitchFamily="34" charset="0"/>
            </a:endParaRPr>
          </a:p>
        </p:txBody>
      </p:sp>
    </p:spTree>
    <p:extLst>
      <p:ext uri="{BB962C8B-B14F-4D97-AF65-F5344CB8AC3E}">
        <p14:creationId xmlns:p14="http://schemas.microsoft.com/office/powerpoint/2010/main" val="1200369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3AEBD7-1836-41E6-AAA5-06C8925DAACA}"/>
              </a:ext>
            </a:extLst>
          </p:cNvPr>
          <p:cNvSpPr>
            <a:spLocks noGrp="1"/>
          </p:cNvSpPr>
          <p:nvPr>
            <p:ph sz="quarter" idx="14"/>
          </p:nvPr>
        </p:nvSpPr>
        <p:spPr/>
        <p:txBody>
          <a:bodyPr/>
          <a:lstStyle/>
          <a:p>
            <a:pPr marL="457200" lvl="0" indent="-457200">
              <a:buFont typeface="+mj-lt"/>
              <a:buAutoNum type="arabicPeriod"/>
            </a:pPr>
            <a:r>
              <a:rPr lang="en-US" b="1" dirty="0"/>
              <a:t>Recovery is NOT </a:t>
            </a:r>
            <a:r>
              <a:rPr lang="en-US" dirty="0"/>
              <a:t>necessarily a cure or the absence of a condition, diagnosis or symptoms because people can still lead a fulfilling life in the presence of any of these.</a:t>
            </a:r>
            <a:endParaRPr lang="en-CH" dirty="0"/>
          </a:p>
          <a:p>
            <a:r>
              <a:rPr lang="en-US" dirty="0"/>
              <a:t>Recovery helps the person to explore what is going on for them in the moment, what they need to deal with and what pain they are feeling</a:t>
            </a:r>
          </a:p>
          <a:p>
            <a:r>
              <a:rPr lang="en-US" dirty="0"/>
              <a:t>Recovery also involves dealing with many potential difficulties such as isolation, exclusion, poverty, unemployment and discrimination. </a:t>
            </a:r>
            <a:endParaRPr lang="en-CH" dirty="0"/>
          </a:p>
          <a:p>
            <a:endParaRPr lang="en-CH" dirty="0"/>
          </a:p>
        </p:txBody>
      </p:sp>
      <p:sp>
        <p:nvSpPr>
          <p:cNvPr id="2" name="Title 1">
            <a:extLst>
              <a:ext uri="{FF2B5EF4-FFF2-40B4-BE49-F238E27FC236}">
                <a16:creationId xmlns:a16="http://schemas.microsoft.com/office/drawing/2014/main" id="{4ABE2F77-C8C8-482A-A39B-32EE9EF608EF}"/>
              </a:ext>
            </a:extLst>
          </p:cNvPr>
          <p:cNvSpPr>
            <a:spLocks noGrp="1"/>
          </p:cNvSpPr>
          <p:nvPr>
            <p:ph type="title"/>
          </p:nvPr>
        </p:nvSpPr>
        <p:spPr/>
        <p:txBody>
          <a:bodyPr/>
          <a:lstStyle/>
          <a:p>
            <a:r>
              <a:rPr lang="en-US" dirty="0"/>
              <a:t>Presentation: What is recovery? – 6</a:t>
            </a:r>
            <a:endParaRPr lang="en-CH" dirty="0"/>
          </a:p>
        </p:txBody>
      </p:sp>
    </p:spTree>
    <p:extLst>
      <p:ext uri="{BB962C8B-B14F-4D97-AF65-F5344CB8AC3E}">
        <p14:creationId xmlns:p14="http://schemas.microsoft.com/office/powerpoint/2010/main" val="21698678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CB8FE-11F0-4059-AEDB-5027E700DEAB}"/>
              </a:ext>
            </a:extLst>
          </p:cNvPr>
          <p:cNvSpPr>
            <a:spLocks noGrp="1"/>
          </p:cNvSpPr>
          <p:nvPr>
            <p:ph sz="quarter" idx="14"/>
          </p:nvPr>
        </p:nvSpPr>
        <p:spPr/>
        <p:txBody>
          <a:bodyPr>
            <a:normAutofit/>
          </a:bodyPr>
          <a:lstStyle/>
          <a:p>
            <a:r>
              <a:rPr lang="en-US" b="1" dirty="0"/>
              <a:t>To help manage emotional distress people can learn to identify:</a:t>
            </a:r>
            <a:endParaRPr lang="en-CH" b="1" dirty="0"/>
          </a:p>
          <a:p>
            <a:pPr lvl="3"/>
            <a:r>
              <a:rPr lang="en-US" dirty="0"/>
              <a:t>sensitivities</a:t>
            </a:r>
            <a:endParaRPr lang="en-CH" dirty="0"/>
          </a:p>
          <a:p>
            <a:pPr lvl="3"/>
            <a:r>
              <a:rPr lang="en-US" dirty="0"/>
              <a:t>signs of distress.</a:t>
            </a:r>
            <a:endParaRPr lang="en-CH" dirty="0"/>
          </a:p>
          <a:p>
            <a:r>
              <a:rPr lang="en-US" dirty="0"/>
              <a:t>If people can identify sensitivities and signs of distress and take action quickly, they can greatly reduce the chance of finding themselves in crisis. </a:t>
            </a:r>
          </a:p>
          <a:p>
            <a:r>
              <a:rPr lang="en-US" dirty="0"/>
              <a:t>Others must also be aware of sensitivities and signs of distress so they can discuss these with the person concerned. </a:t>
            </a:r>
          </a:p>
          <a:p>
            <a:r>
              <a:rPr lang="en-US" dirty="0"/>
              <a:t>At the same time, it is important that others do not cross boundaries by forcing or taking over control. </a:t>
            </a:r>
            <a:endParaRPr lang="en-CH" dirty="0"/>
          </a:p>
          <a:p>
            <a:endParaRPr lang="en-CH" dirty="0"/>
          </a:p>
        </p:txBody>
      </p:sp>
      <p:sp>
        <p:nvSpPr>
          <p:cNvPr id="2" name="Title 1">
            <a:extLst>
              <a:ext uri="{FF2B5EF4-FFF2-40B4-BE49-F238E27FC236}">
                <a16:creationId xmlns:a16="http://schemas.microsoft.com/office/drawing/2014/main" id="{38825F2F-DA7E-4E60-8F3E-4F6B3E132EF7}"/>
              </a:ext>
            </a:extLst>
          </p:cNvPr>
          <p:cNvSpPr>
            <a:spLocks noGrp="1"/>
          </p:cNvSpPr>
          <p:nvPr>
            <p:ph type="title"/>
          </p:nvPr>
        </p:nvSpPr>
        <p:spPr/>
        <p:txBody>
          <a:bodyPr/>
          <a:lstStyle/>
          <a:p>
            <a:r>
              <a:rPr lang="en-US" dirty="0"/>
              <a:t>Presentation: 3. Plan for managing difficult times – 5</a:t>
            </a:r>
            <a:endParaRPr lang="en-CH" dirty="0"/>
          </a:p>
        </p:txBody>
      </p:sp>
    </p:spTree>
    <p:extLst>
      <p:ext uri="{BB962C8B-B14F-4D97-AF65-F5344CB8AC3E}">
        <p14:creationId xmlns:p14="http://schemas.microsoft.com/office/powerpoint/2010/main" val="39239637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CD899-7EB4-4B1C-8912-4CFA605B7FF7}"/>
              </a:ext>
            </a:extLst>
          </p:cNvPr>
          <p:cNvSpPr>
            <a:spLocks noGrp="1"/>
          </p:cNvSpPr>
          <p:nvPr>
            <p:ph sz="quarter" idx="14"/>
          </p:nvPr>
        </p:nvSpPr>
        <p:spPr/>
        <p:txBody>
          <a:bodyPr>
            <a:normAutofit/>
          </a:bodyPr>
          <a:lstStyle/>
          <a:p>
            <a:r>
              <a:rPr lang="en-US" b="1" dirty="0"/>
              <a:t>Sensitivities</a:t>
            </a:r>
            <a:r>
              <a:rPr lang="en-US" dirty="0"/>
              <a:t> are things that happen that may cause a person to feel anxious, scared, miserable or discouraged. </a:t>
            </a:r>
            <a:endParaRPr lang="en-CH" dirty="0"/>
          </a:p>
          <a:p>
            <a:r>
              <a:rPr lang="en-US" dirty="0"/>
              <a:t>These can include:</a:t>
            </a:r>
            <a:endParaRPr lang="en-CH" dirty="0"/>
          </a:p>
          <a:p>
            <a:pPr lvl="3"/>
            <a:r>
              <a:rPr lang="en-US" dirty="0"/>
              <a:t>hearing shouts or yells, or being shouted/yelled at</a:t>
            </a:r>
            <a:endParaRPr lang="en-CH" dirty="0"/>
          </a:p>
          <a:p>
            <a:pPr lvl="3"/>
            <a:r>
              <a:rPr lang="en-US" dirty="0"/>
              <a:t>not being listened to</a:t>
            </a:r>
            <a:endParaRPr lang="en-CH" dirty="0"/>
          </a:p>
          <a:p>
            <a:pPr lvl="3"/>
            <a:r>
              <a:rPr lang="en-US" dirty="0"/>
              <a:t>people getting too close</a:t>
            </a:r>
            <a:endParaRPr lang="en-CH" dirty="0"/>
          </a:p>
          <a:p>
            <a:pPr lvl="3"/>
            <a:r>
              <a:rPr lang="en-US" dirty="0"/>
              <a:t>high workload at the job</a:t>
            </a:r>
            <a:endParaRPr lang="en-CH" dirty="0"/>
          </a:p>
          <a:p>
            <a:pPr lvl="3"/>
            <a:r>
              <a:rPr lang="en-US" dirty="0"/>
              <a:t>not being able to sleep</a:t>
            </a:r>
            <a:endParaRPr lang="en-CH" dirty="0"/>
          </a:p>
          <a:p>
            <a:pPr lvl="3"/>
            <a:r>
              <a:rPr lang="en-US" dirty="0"/>
              <a:t>being teased.</a:t>
            </a:r>
            <a:endParaRPr lang="en-CH" dirty="0"/>
          </a:p>
          <a:p>
            <a:endParaRPr lang="en-CH" dirty="0"/>
          </a:p>
        </p:txBody>
      </p:sp>
      <p:sp>
        <p:nvSpPr>
          <p:cNvPr id="2" name="Title 1">
            <a:extLst>
              <a:ext uri="{FF2B5EF4-FFF2-40B4-BE49-F238E27FC236}">
                <a16:creationId xmlns:a16="http://schemas.microsoft.com/office/drawing/2014/main" id="{5382E28C-9A8D-4AB3-93F6-569300F115E5}"/>
              </a:ext>
            </a:extLst>
          </p:cNvPr>
          <p:cNvSpPr>
            <a:spLocks noGrp="1"/>
          </p:cNvSpPr>
          <p:nvPr>
            <p:ph type="title"/>
          </p:nvPr>
        </p:nvSpPr>
        <p:spPr/>
        <p:txBody>
          <a:bodyPr/>
          <a:lstStyle/>
          <a:p>
            <a:r>
              <a:rPr lang="en-US" dirty="0"/>
              <a:t>Presentation: 3. Plan for managing difficult times – 6</a:t>
            </a:r>
            <a:endParaRPr lang="en-CH" dirty="0"/>
          </a:p>
        </p:txBody>
      </p:sp>
    </p:spTree>
    <p:extLst>
      <p:ext uri="{BB962C8B-B14F-4D97-AF65-F5344CB8AC3E}">
        <p14:creationId xmlns:p14="http://schemas.microsoft.com/office/powerpoint/2010/main" val="38902159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D2AA4-8CE5-4376-830E-0B28B8018856}"/>
              </a:ext>
            </a:extLst>
          </p:cNvPr>
          <p:cNvSpPr>
            <a:spLocks noGrp="1"/>
          </p:cNvSpPr>
          <p:nvPr>
            <p:ph sz="quarter" idx="14"/>
          </p:nvPr>
        </p:nvSpPr>
        <p:spPr>
          <a:xfrm>
            <a:off x="507195" y="1069383"/>
            <a:ext cx="11174412" cy="4941805"/>
          </a:xfrm>
        </p:spPr>
        <p:txBody>
          <a:bodyPr>
            <a:normAutofit fontScale="85000" lnSpcReduction="20000"/>
          </a:bodyPr>
          <a:lstStyle/>
          <a:p>
            <a:r>
              <a:rPr lang="en-US" b="1" dirty="0"/>
              <a:t>Signs of distress </a:t>
            </a:r>
            <a:r>
              <a:rPr lang="en-US" dirty="0"/>
              <a:t>are changes in feelings, thoughts or </a:t>
            </a:r>
            <a:r>
              <a:rPr lang="en-US" dirty="0" err="1"/>
              <a:t>behaviours</a:t>
            </a:r>
            <a:r>
              <a:rPr lang="en-US" dirty="0"/>
              <a:t> that suggest a crisis may develop. </a:t>
            </a:r>
          </a:p>
          <a:p>
            <a:r>
              <a:rPr lang="en-US" dirty="0"/>
              <a:t>They are different for everybody but some common examples include:</a:t>
            </a:r>
            <a:endParaRPr lang="en-CH" dirty="0"/>
          </a:p>
          <a:p>
            <a:pPr marL="0" lvl="0" indent="0">
              <a:buNone/>
            </a:pPr>
            <a:r>
              <a:rPr lang="en-US" b="1" dirty="0"/>
              <a:t>A. Signs that the person can identify: </a:t>
            </a:r>
            <a:endParaRPr lang="en-CH" b="1" dirty="0"/>
          </a:p>
          <a:p>
            <a:pPr lvl="2">
              <a:spcAft>
                <a:spcPts val="500"/>
              </a:spcAft>
            </a:pPr>
            <a:r>
              <a:rPr lang="en-US" dirty="0"/>
              <a:t>Feeling anxious or fearful</a:t>
            </a:r>
            <a:endParaRPr lang="en-CH" dirty="0"/>
          </a:p>
          <a:p>
            <a:pPr lvl="2">
              <a:spcAft>
                <a:spcPts val="500"/>
              </a:spcAft>
            </a:pPr>
            <a:r>
              <a:rPr lang="en-US" dirty="0"/>
              <a:t>Feeling depressed</a:t>
            </a:r>
            <a:endParaRPr lang="en-CH" dirty="0"/>
          </a:p>
          <a:p>
            <a:pPr lvl="2">
              <a:spcAft>
                <a:spcPts val="500"/>
              </a:spcAft>
            </a:pPr>
            <a:r>
              <a:rPr lang="en-US" dirty="0"/>
              <a:t>Not sleeping enough or waking up early</a:t>
            </a:r>
            <a:endParaRPr lang="en-CH" dirty="0"/>
          </a:p>
          <a:p>
            <a:pPr lvl="2">
              <a:spcAft>
                <a:spcPts val="500"/>
              </a:spcAft>
            </a:pPr>
            <a:r>
              <a:rPr lang="en-US" dirty="0"/>
              <a:t>Experiencing distressing thoughts</a:t>
            </a:r>
            <a:endParaRPr lang="en-CH" dirty="0"/>
          </a:p>
          <a:p>
            <a:pPr lvl="2">
              <a:spcAft>
                <a:spcPts val="500"/>
              </a:spcAft>
            </a:pPr>
            <a:r>
              <a:rPr lang="en-US" dirty="0"/>
              <a:t>Things you usually do easily are more difficult to do </a:t>
            </a:r>
            <a:endParaRPr lang="en-CH" dirty="0"/>
          </a:p>
          <a:p>
            <a:pPr lvl="2">
              <a:spcAft>
                <a:spcPts val="500"/>
              </a:spcAft>
            </a:pPr>
            <a:r>
              <a:rPr lang="en-US" dirty="0"/>
              <a:t>Feeling unable to trust those closest to you</a:t>
            </a:r>
            <a:endParaRPr lang="en-CH" dirty="0"/>
          </a:p>
          <a:p>
            <a:pPr lvl="2">
              <a:spcAft>
                <a:spcPts val="500"/>
              </a:spcAft>
            </a:pPr>
            <a:r>
              <a:rPr lang="en-US" dirty="0"/>
              <a:t>Feeling unable to carry on with your day-to-day activities</a:t>
            </a:r>
            <a:endParaRPr lang="en-CH" dirty="0"/>
          </a:p>
          <a:p>
            <a:pPr lvl="2">
              <a:spcAft>
                <a:spcPts val="500"/>
              </a:spcAft>
            </a:pPr>
            <a:r>
              <a:rPr lang="en-US" dirty="0"/>
              <a:t>Over-reacting or responding irrationally to ordinary events or things people do</a:t>
            </a:r>
            <a:endParaRPr lang="en-CH" dirty="0"/>
          </a:p>
          <a:p>
            <a:pPr lvl="2">
              <a:spcAft>
                <a:spcPts val="500"/>
              </a:spcAft>
            </a:pPr>
            <a:r>
              <a:rPr lang="en-US" dirty="0"/>
              <a:t>Having unusual experiences that others do not seem to share</a:t>
            </a:r>
            <a:endParaRPr lang="en-CH" dirty="0"/>
          </a:p>
          <a:p>
            <a:pPr lvl="2">
              <a:spcAft>
                <a:spcPts val="500"/>
              </a:spcAft>
            </a:pPr>
            <a:r>
              <a:rPr lang="en-US" dirty="0"/>
              <a:t>Racing thoughts</a:t>
            </a:r>
            <a:endParaRPr lang="en-CH" dirty="0"/>
          </a:p>
          <a:p>
            <a:pPr lvl="2">
              <a:spcAft>
                <a:spcPts val="500"/>
              </a:spcAft>
            </a:pPr>
            <a:r>
              <a:rPr lang="en-US" dirty="0"/>
              <a:t>Feeling a lot of fear or hopelessness </a:t>
            </a:r>
            <a:endParaRPr lang="en-CH" dirty="0"/>
          </a:p>
          <a:p>
            <a:pPr lvl="2">
              <a:spcAft>
                <a:spcPts val="500"/>
              </a:spcAft>
            </a:pPr>
            <a:r>
              <a:rPr lang="en-US" dirty="0"/>
              <a:t>Feeling as if you are not in control.</a:t>
            </a:r>
            <a:endParaRPr lang="en-CH" dirty="0"/>
          </a:p>
        </p:txBody>
      </p:sp>
      <p:sp>
        <p:nvSpPr>
          <p:cNvPr id="2" name="Title 1">
            <a:extLst>
              <a:ext uri="{FF2B5EF4-FFF2-40B4-BE49-F238E27FC236}">
                <a16:creationId xmlns:a16="http://schemas.microsoft.com/office/drawing/2014/main" id="{06406605-1BEF-4897-B120-8BC4AAFBBA34}"/>
              </a:ext>
            </a:extLst>
          </p:cNvPr>
          <p:cNvSpPr>
            <a:spLocks noGrp="1"/>
          </p:cNvSpPr>
          <p:nvPr>
            <p:ph type="title"/>
          </p:nvPr>
        </p:nvSpPr>
        <p:spPr/>
        <p:txBody>
          <a:bodyPr/>
          <a:lstStyle/>
          <a:p>
            <a:r>
              <a:rPr lang="en-US" dirty="0"/>
              <a:t>Presentation: 3. Plan for managing difficult times – 7</a:t>
            </a:r>
            <a:endParaRPr lang="en-CH" dirty="0"/>
          </a:p>
        </p:txBody>
      </p:sp>
    </p:spTree>
    <p:extLst>
      <p:ext uri="{BB962C8B-B14F-4D97-AF65-F5344CB8AC3E}">
        <p14:creationId xmlns:p14="http://schemas.microsoft.com/office/powerpoint/2010/main" val="77243703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A5293-A6E5-4FC7-9290-43C62DA211A7}"/>
              </a:ext>
            </a:extLst>
          </p:cNvPr>
          <p:cNvSpPr>
            <a:spLocks noGrp="1"/>
          </p:cNvSpPr>
          <p:nvPr>
            <p:ph sz="quarter" idx="14"/>
          </p:nvPr>
        </p:nvSpPr>
        <p:spPr/>
        <p:txBody>
          <a:bodyPr/>
          <a:lstStyle/>
          <a:p>
            <a:pPr marL="0" lvl="0" indent="0">
              <a:buNone/>
            </a:pPr>
            <a:r>
              <a:rPr lang="en-US" b="1" dirty="0"/>
              <a:t>B. Signs that others can identify as well:</a:t>
            </a:r>
            <a:endParaRPr lang="en-CH" dirty="0"/>
          </a:p>
          <a:p>
            <a:pPr lvl="3"/>
            <a:r>
              <a:rPr lang="en-US" dirty="0"/>
              <a:t>Getting into arguments with other people</a:t>
            </a:r>
            <a:endParaRPr lang="en-CH" dirty="0"/>
          </a:p>
          <a:p>
            <a:pPr lvl="3"/>
            <a:r>
              <a:rPr lang="en-US" dirty="0"/>
              <a:t>Nervousness</a:t>
            </a:r>
            <a:endParaRPr lang="en-CH" dirty="0"/>
          </a:p>
          <a:p>
            <a:pPr lvl="3"/>
            <a:r>
              <a:rPr lang="en-US" dirty="0"/>
              <a:t>Restlessness</a:t>
            </a:r>
            <a:endParaRPr lang="en-CH" dirty="0"/>
          </a:p>
          <a:p>
            <a:pPr lvl="3"/>
            <a:r>
              <a:rPr lang="en-US" dirty="0"/>
              <a:t>Sleeping too much.</a:t>
            </a:r>
            <a:endParaRPr lang="en-CH" dirty="0"/>
          </a:p>
          <a:p>
            <a:endParaRPr lang="en-CH" dirty="0"/>
          </a:p>
        </p:txBody>
      </p:sp>
      <p:sp>
        <p:nvSpPr>
          <p:cNvPr id="2" name="Title 1">
            <a:extLst>
              <a:ext uri="{FF2B5EF4-FFF2-40B4-BE49-F238E27FC236}">
                <a16:creationId xmlns:a16="http://schemas.microsoft.com/office/drawing/2014/main" id="{AAB4CE6E-8A6A-4AFE-9017-357124C22FB3}"/>
              </a:ext>
            </a:extLst>
          </p:cNvPr>
          <p:cNvSpPr>
            <a:spLocks noGrp="1"/>
          </p:cNvSpPr>
          <p:nvPr>
            <p:ph type="title"/>
          </p:nvPr>
        </p:nvSpPr>
        <p:spPr/>
        <p:txBody>
          <a:bodyPr/>
          <a:lstStyle/>
          <a:p>
            <a:r>
              <a:rPr lang="en-US" dirty="0"/>
              <a:t>Presentation: 3. Plan for managing difficult times – 8</a:t>
            </a:r>
            <a:endParaRPr lang="en-CH" dirty="0"/>
          </a:p>
        </p:txBody>
      </p:sp>
    </p:spTree>
    <p:extLst>
      <p:ext uri="{BB962C8B-B14F-4D97-AF65-F5344CB8AC3E}">
        <p14:creationId xmlns:p14="http://schemas.microsoft.com/office/powerpoint/2010/main" val="9080097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C787F9-0A5B-0348-BEAC-C2D3FB6E937A}"/>
              </a:ext>
            </a:extLst>
          </p:cNvPr>
          <p:cNvSpPr>
            <a:spLocks noGrp="1"/>
          </p:cNvSpPr>
          <p:nvPr>
            <p:ph type="body" sz="quarter" idx="13"/>
          </p:nvPr>
        </p:nvSpPr>
        <p:spPr/>
        <p:txBody>
          <a:bodyPr/>
          <a:lstStyle/>
          <a:p>
            <a:r>
              <a:rPr lang="en-US" dirty="0"/>
              <a:t>OPTIONAL EXERCISE</a:t>
            </a:r>
          </a:p>
        </p:txBody>
      </p:sp>
      <p:sp>
        <p:nvSpPr>
          <p:cNvPr id="3" name="Content Placeholder 2">
            <a:extLst>
              <a:ext uri="{FF2B5EF4-FFF2-40B4-BE49-F238E27FC236}">
                <a16:creationId xmlns:a16="http://schemas.microsoft.com/office/drawing/2014/main" id="{C30860F9-D842-42FF-9ED3-E94F9DBD69EB}"/>
              </a:ext>
            </a:extLst>
          </p:cNvPr>
          <p:cNvSpPr>
            <a:spLocks noGrp="1"/>
          </p:cNvSpPr>
          <p:nvPr>
            <p:ph sz="quarter" idx="14"/>
          </p:nvPr>
        </p:nvSpPr>
        <p:spPr/>
        <p:txBody>
          <a:bodyPr/>
          <a:lstStyle/>
          <a:p>
            <a:pPr marL="0" indent="0">
              <a:buNone/>
            </a:pPr>
            <a:endParaRPr lang="en-US" dirty="0"/>
          </a:p>
          <a:p>
            <a:r>
              <a:rPr lang="en-US" dirty="0"/>
              <a:t>Complete the main tables in the section on managing difficult times</a:t>
            </a:r>
            <a:r>
              <a:rPr lang="en-GB" dirty="0"/>
              <a:t> </a:t>
            </a:r>
            <a:r>
              <a:rPr lang="en-US" dirty="0"/>
              <a:t>in your copy of the</a:t>
            </a:r>
            <a:r>
              <a:rPr lang="en-GB" dirty="0"/>
              <a:t> QualityRights Person-centred recovery planning – step-by-step guidance.  </a:t>
            </a:r>
            <a:endParaRPr lang="en-CH" dirty="0"/>
          </a:p>
          <a:p>
            <a:endParaRPr lang="en-CH" dirty="0"/>
          </a:p>
        </p:txBody>
      </p:sp>
      <p:sp>
        <p:nvSpPr>
          <p:cNvPr id="2" name="Title 1">
            <a:extLst>
              <a:ext uri="{FF2B5EF4-FFF2-40B4-BE49-F238E27FC236}">
                <a16:creationId xmlns:a16="http://schemas.microsoft.com/office/drawing/2014/main" id="{05C1AF11-0ED6-47AB-BC6A-2B6E4490488A}"/>
              </a:ext>
            </a:extLst>
          </p:cNvPr>
          <p:cNvSpPr>
            <a:spLocks noGrp="1"/>
          </p:cNvSpPr>
          <p:nvPr>
            <p:ph type="title"/>
          </p:nvPr>
        </p:nvSpPr>
        <p:spPr/>
        <p:txBody>
          <a:bodyPr/>
          <a:lstStyle/>
          <a:p>
            <a:r>
              <a:rPr lang="en-US" dirty="0"/>
              <a:t>Presentation: 3. Plan for managing difficult times – 9</a:t>
            </a:r>
            <a:endParaRPr lang="en-CH" dirty="0"/>
          </a:p>
        </p:txBody>
      </p:sp>
    </p:spTree>
    <p:extLst>
      <p:ext uri="{BB962C8B-B14F-4D97-AF65-F5344CB8AC3E}">
        <p14:creationId xmlns:p14="http://schemas.microsoft.com/office/powerpoint/2010/main" val="401624662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DBA85-C763-400A-BB0E-F198C33AABF9}"/>
              </a:ext>
            </a:extLst>
          </p:cNvPr>
          <p:cNvSpPr>
            <a:spLocks noGrp="1"/>
          </p:cNvSpPr>
          <p:nvPr>
            <p:ph sz="quarter" idx="14"/>
          </p:nvPr>
        </p:nvSpPr>
        <p:spPr/>
        <p:txBody>
          <a:bodyPr>
            <a:normAutofit/>
          </a:bodyPr>
          <a:lstStyle/>
          <a:p>
            <a:r>
              <a:rPr lang="en-US" dirty="0"/>
              <a:t>Although recovery plans encourage people to take actions to avoid crises, there may be times when, despite best efforts, things continue to get worse.</a:t>
            </a:r>
            <a:endParaRPr lang="en-CH" dirty="0"/>
          </a:p>
          <a:p>
            <a:r>
              <a:rPr lang="en-US" dirty="0"/>
              <a:t>A plan for responding to a crisis may give practitioners and others a better opportunity to understand the person and what they want. </a:t>
            </a:r>
            <a:endParaRPr lang="en-CH" dirty="0"/>
          </a:p>
          <a:p>
            <a:pPr lvl="3"/>
            <a:r>
              <a:rPr lang="en-US" dirty="0"/>
              <a:t>People can provide directions and information on when, how, where and from whom they would like to receive support </a:t>
            </a:r>
          </a:p>
          <a:p>
            <a:pPr lvl="3"/>
            <a:r>
              <a:rPr lang="en-US" dirty="0"/>
              <a:t>It also allows people to specify “no” to treatment and support options. </a:t>
            </a:r>
            <a:endParaRPr lang="en-CH" dirty="0"/>
          </a:p>
          <a:p>
            <a:pPr lvl="3"/>
            <a:r>
              <a:rPr lang="en-US" dirty="0"/>
              <a:t>In addition, there may be things that need to be taken care of, such as requesting leave from work, feeding pets, paying bills etc. </a:t>
            </a:r>
            <a:endParaRPr lang="en-CH" dirty="0"/>
          </a:p>
        </p:txBody>
      </p:sp>
      <p:sp>
        <p:nvSpPr>
          <p:cNvPr id="2" name="Title 1">
            <a:extLst>
              <a:ext uri="{FF2B5EF4-FFF2-40B4-BE49-F238E27FC236}">
                <a16:creationId xmlns:a16="http://schemas.microsoft.com/office/drawing/2014/main" id="{B07AB098-9C48-4A00-B844-50A648121BCB}"/>
              </a:ext>
            </a:extLst>
          </p:cNvPr>
          <p:cNvSpPr>
            <a:spLocks noGrp="1"/>
          </p:cNvSpPr>
          <p:nvPr>
            <p:ph type="title"/>
          </p:nvPr>
        </p:nvSpPr>
        <p:spPr/>
        <p:txBody>
          <a:bodyPr/>
          <a:lstStyle/>
          <a:p>
            <a:r>
              <a:rPr lang="en-US" dirty="0"/>
              <a:t>Presentation: 4. Plan for responding to a crisis – 1 </a:t>
            </a:r>
            <a:endParaRPr lang="en-CH" dirty="0"/>
          </a:p>
        </p:txBody>
      </p:sp>
    </p:spTree>
    <p:extLst>
      <p:ext uri="{BB962C8B-B14F-4D97-AF65-F5344CB8AC3E}">
        <p14:creationId xmlns:p14="http://schemas.microsoft.com/office/powerpoint/2010/main" val="29981777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634AF8-5ADD-4AF5-BBC7-4506E328807F}"/>
              </a:ext>
            </a:extLst>
          </p:cNvPr>
          <p:cNvSpPr>
            <a:spLocks noGrp="1"/>
          </p:cNvSpPr>
          <p:nvPr>
            <p:ph sz="quarter" idx="14"/>
          </p:nvPr>
        </p:nvSpPr>
        <p:spPr/>
        <p:txBody>
          <a:bodyPr/>
          <a:lstStyle/>
          <a:p>
            <a:r>
              <a:rPr lang="en-US" dirty="0"/>
              <a:t>Planning for crisis may be particularly important for people who may be less able to communicate their will and preferences when in crisis. </a:t>
            </a:r>
          </a:p>
          <a:p>
            <a:r>
              <a:rPr lang="en-US" dirty="0"/>
              <a:t>Individuals are also likely to encounter practitioners who are not their regular health-care provider. </a:t>
            </a:r>
            <a:endParaRPr lang="en-CH" dirty="0"/>
          </a:p>
          <a:p>
            <a:r>
              <a:rPr lang="en-US" dirty="0"/>
              <a:t>In some countries, in certain situations, people may make their will and preferences binding on other people. </a:t>
            </a:r>
          </a:p>
          <a:p>
            <a:endParaRPr lang="en-US" dirty="0"/>
          </a:p>
          <a:p>
            <a:endParaRPr lang="en-CH" dirty="0"/>
          </a:p>
        </p:txBody>
      </p:sp>
      <p:sp>
        <p:nvSpPr>
          <p:cNvPr id="2" name="Title 1">
            <a:extLst>
              <a:ext uri="{FF2B5EF4-FFF2-40B4-BE49-F238E27FC236}">
                <a16:creationId xmlns:a16="http://schemas.microsoft.com/office/drawing/2014/main" id="{5B0D416F-6472-447C-98F0-709EC272DC7E}"/>
              </a:ext>
            </a:extLst>
          </p:cNvPr>
          <p:cNvSpPr>
            <a:spLocks noGrp="1"/>
          </p:cNvSpPr>
          <p:nvPr>
            <p:ph type="title"/>
          </p:nvPr>
        </p:nvSpPr>
        <p:spPr/>
        <p:txBody>
          <a:bodyPr/>
          <a:lstStyle/>
          <a:p>
            <a:r>
              <a:rPr lang="en-US" dirty="0"/>
              <a:t>Presentation: 4. Plan for responding to a crisis – 2</a:t>
            </a:r>
            <a:endParaRPr lang="en-CH" dirty="0"/>
          </a:p>
        </p:txBody>
      </p:sp>
    </p:spTree>
    <p:extLst>
      <p:ext uri="{BB962C8B-B14F-4D97-AF65-F5344CB8AC3E}">
        <p14:creationId xmlns:p14="http://schemas.microsoft.com/office/powerpoint/2010/main" val="39422503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8CBFF8-DDE5-3442-A5F4-B82B8A798412}"/>
              </a:ext>
            </a:extLst>
          </p:cNvPr>
          <p:cNvSpPr>
            <a:spLocks noGrp="1"/>
          </p:cNvSpPr>
          <p:nvPr>
            <p:ph type="body" sz="quarter" idx="13"/>
          </p:nvPr>
        </p:nvSpPr>
        <p:spPr/>
        <p:txBody>
          <a:bodyPr/>
          <a:lstStyle/>
          <a:p>
            <a:r>
              <a:rPr lang="en-US" dirty="0"/>
              <a:t>Examples of components of advance planning:</a:t>
            </a:r>
            <a:endParaRPr lang="en-CH"/>
          </a:p>
        </p:txBody>
      </p:sp>
      <p:sp>
        <p:nvSpPr>
          <p:cNvPr id="3" name="Content Placeholder 2">
            <a:extLst>
              <a:ext uri="{FF2B5EF4-FFF2-40B4-BE49-F238E27FC236}">
                <a16:creationId xmlns:a16="http://schemas.microsoft.com/office/drawing/2014/main" id="{C13F269E-74C9-49F5-9F58-0AE0ABC9D847}"/>
              </a:ext>
            </a:extLst>
          </p:cNvPr>
          <p:cNvSpPr>
            <a:spLocks noGrp="1"/>
          </p:cNvSpPr>
          <p:nvPr>
            <p:ph sz="quarter" idx="14"/>
          </p:nvPr>
        </p:nvSpPr>
        <p:spPr/>
        <p:txBody>
          <a:bodyPr>
            <a:normAutofit/>
          </a:bodyPr>
          <a:lstStyle/>
          <a:p>
            <a:endParaRPr lang="en-CH" dirty="0"/>
          </a:p>
          <a:p>
            <a:r>
              <a:rPr lang="en-US" b="1" dirty="0"/>
              <a:t>Preferences for treatment and care</a:t>
            </a:r>
            <a:endParaRPr lang="en-CH" b="1"/>
          </a:p>
          <a:p>
            <a:pPr lvl="3"/>
            <a:r>
              <a:rPr lang="en-US" dirty="0"/>
              <a:t>Specifying which medication works or does not work and what medication(s) one will not accept to take. </a:t>
            </a:r>
            <a:endParaRPr lang="en-CH" dirty="0"/>
          </a:p>
          <a:p>
            <a:pPr lvl="3"/>
            <a:r>
              <a:rPr lang="en-US" dirty="0"/>
              <a:t>Specifying which care options one finds helpful or unhelpful, acceptable or unacceptable. </a:t>
            </a:r>
          </a:p>
          <a:p>
            <a:r>
              <a:rPr lang="en-US" dirty="0"/>
              <a:t>In some countries, there may be no acceptable options for people to choose from. </a:t>
            </a:r>
          </a:p>
          <a:p>
            <a:pPr lvl="3"/>
            <a:r>
              <a:rPr lang="en-US" dirty="0"/>
              <a:t>Countries must develop a wide range of services to respond to the need of people who may be experiencing a crisis.</a:t>
            </a:r>
            <a:endParaRPr lang="en-CH" dirty="0"/>
          </a:p>
          <a:p>
            <a:pPr lvl="0"/>
            <a:endParaRPr lang="en-CH" dirty="0"/>
          </a:p>
          <a:p>
            <a:endParaRPr lang="en-CH" dirty="0"/>
          </a:p>
        </p:txBody>
      </p:sp>
      <p:sp>
        <p:nvSpPr>
          <p:cNvPr id="2" name="Title 1">
            <a:extLst>
              <a:ext uri="{FF2B5EF4-FFF2-40B4-BE49-F238E27FC236}">
                <a16:creationId xmlns:a16="http://schemas.microsoft.com/office/drawing/2014/main" id="{198866F5-29BB-45C9-B1EA-AD2CC172B4EA}"/>
              </a:ext>
            </a:extLst>
          </p:cNvPr>
          <p:cNvSpPr>
            <a:spLocks noGrp="1"/>
          </p:cNvSpPr>
          <p:nvPr>
            <p:ph type="title"/>
          </p:nvPr>
        </p:nvSpPr>
        <p:spPr/>
        <p:txBody>
          <a:bodyPr/>
          <a:lstStyle/>
          <a:p>
            <a:r>
              <a:rPr lang="en-US" dirty="0"/>
              <a:t>Presentation: 4. Plan for responding to a crisis – 3</a:t>
            </a:r>
            <a:endParaRPr lang="en-CH" dirty="0"/>
          </a:p>
        </p:txBody>
      </p:sp>
    </p:spTree>
    <p:extLst>
      <p:ext uri="{BB962C8B-B14F-4D97-AF65-F5344CB8AC3E}">
        <p14:creationId xmlns:p14="http://schemas.microsoft.com/office/powerpoint/2010/main" val="11217983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2FB9A-6094-46E8-A54D-2AFE09F72AF5}"/>
              </a:ext>
            </a:extLst>
          </p:cNvPr>
          <p:cNvSpPr>
            <a:spLocks noGrp="1"/>
          </p:cNvSpPr>
          <p:nvPr>
            <p:ph sz="quarter" idx="14"/>
          </p:nvPr>
        </p:nvSpPr>
        <p:spPr/>
        <p:txBody>
          <a:bodyPr>
            <a:normAutofit/>
          </a:bodyPr>
          <a:lstStyle/>
          <a:p>
            <a:r>
              <a:rPr lang="en-US" b="1" dirty="0"/>
              <a:t>Place of care</a:t>
            </a:r>
            <a:endParaRPr lang="en-CH" b="1" dirty="0"/>
          </a:p>
          <a:p>
            <a:pPr lvl="3"/>
            <a:r>
              <a:rPr lang="en-US" dirty="0"/>
              <a:t>Specifying the place where one wants to receive care, treatment or support.</a:t>
            </a:r>
            <a:endParaRPr lang="en-CH" dirty="0"/>
          </a:p>
          <a:p>
            <a:pPr lvl="3"/>
            <a:r>
              <a:rPr lang="en-US" dirty="0"/>
              <a:t>Specifying the place(s) where one does not want to receive treatment, care or support.</a:t>
            </a:r>
            <a:endParaRPr lang="en-CH" dirty="0"/>
          </a:p>
          <a:p>
            <a:r>
              <a:rPr lang="en-US" b="1" dirty="0"/>
              <a:t>People I want involved </a:t>
            </a:r>
            <a:endParaRPr lang="en-CH" b="1" dirty="0"/>
          </a:p>
          <a:p>
            <a:pPr lvl="3"/>
            <a:r>
              <a:rPr lang="en-US" dirty="0"/>
              <a:t>Friends and family members the person can trust and who can offer support. </a:t>
            </a:r>
            <a:endParaRPr lang="en-CH" dirty="0"/>
          </a:p>
          <a:p>
            <a:r>
              <a:rPr lang="en-US" b="1" dirty="0"/>
              <a:t>People I do NOT want involved</a:t>
            </a:r>
            <a:endParaRPr lang="en-CH" b="1" dirty="0"/>
          </a:p>
          <a:p>
            <a:pPr lvl="3"/>
            <a:r>
              <a:rPr lang="en-US" dirty="0"/>
              <a:t>The person may want to specify people they do not want to involve.</a:t>
            </a:r>
            <a:endParaRPr lang="en-CH" dirty="0"/>
          </a:p>
          <a:p>
            <a:endParaRPr lang="en-CH" dirty="0"/>
          </a:p>
        </p:txBody>
      </p:sp>
      <p:sp>
        <p:nvSpPr>
          <p:cNvPr id="2" name="Title 1">
            <a:extLst>
              <a:ext uri="{FF2B5EF4-FFF2-40B4-BE49-F238E27FC236}">
                <a16:creationId xmlns:a16="http://schemas.microsoft.com/office/drawing/2014/main" id="{A16BD807-36FA-4E13-A3D2-2EB135487E0D}"/>
              </a:ext>
            </a:extLst>
          </p:cNvPr>
          <p:cNvSpPr>
            <a:spLocks noGrp="1"/>
          </p:cNvSpPr>
          <p:nvPr>
            <p:ph type="title"/>
          </p:nvPr>
        </p:nvSpPr>
        <p:spPr/>
        <p:txBody>
          <a:bodyPr/>
          <a:lstStyle/>
          <a:p>
            <a:r>
              <a:rPr lang="en-US" dirty="0"/>
              <a:t>Presentation: 4. Plan for responding to a crisis – 4</a:t>
            </a:r>
            <a:endParaRPr lang="en-CH" dirty="0"/>
          </a:p>
        </p:txBody>
      </p:sp>
    </p:spTree>
    <p:extLst>
      <p:ext uri="{BB962C8B-B14F-4D97-AF65-F5344CB8AC3E}">
        <p14:creationId xmlns:p14="http://schemas.microsoft.com/office/powerpoint/2010/main" val="20113988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AE08E-7335-469A-98F7-A9427787C427}"/>
              </a:ext>
            </a:extLst>
          </p:cNvPr>
          <p:cNvSpPr>
            <a:spLocks noGrp="1"/>
          </p:cNvSpPr>
          <p:nvPr>
            <p:ph sz="quarter" idx="14"/>
          </p:nvPr>
        </p:nvSpPr>
        <p:spPr/>
        <p:txBody>
          <a:bodyPr/>
          <a:lstStyle/>
          <a:p>
            <a:r>
              <a:rPr lang="en-US" b="1" dirty="0"/>
              <a:t>Statements and actions that are helpful</a:t>
            </a:r>
            <a:endParaRPr lang="en-CH" b="1" dirty="0"/>
          </a:p>
          <a:p>
            <a:pPr lvl="3"/>
            <a:r>
              <a:rPr lang="en-US" dirty="0"/>
              <a:t>Statements that people say or actions that people can do to help the person in times of crisis.</a:t>
            </a:r>
            <a:endParaRPr lang="en-CH" dirty="0"/>
          </a:p>
          <a:p>
            <a:r>
              <a:rPr lang="en-US" b="1" dirty="0"/>
              <a:t>Statements and actions that are NOT helpful</a:t>
            </a:r>
            <a:endParaRPr lang="en-CH" b="1" dirty="0"/>
          </a:p>
          <a:p>
            <a:pPr lvl="3"/>
            <a:r>
              <a:rPr lang="en-US" dirty="0"/>
              <a:t>Statements that people should NOT make or actions that people should NOT do in times of crisis.</a:t>
            </a:r>
            <a:endParaRPr lang="en-CH" dirty="0"/>
          </a:p>
          <a:p>
            <a:endParaRPr lang="en-CH" dirty="0"/>
          </a:p>
        </p:txBody>
      </p:sp>
      <p:sp>
        <p:nvSpPr>
          <p:cNvPr id="2" name="Title 1">
            <a:extLst>
              <a:ext uri="{FF2B5EF4-FFF2-40B4-BE49-F238E27FC236}">
                <a16:creationId xmlns:a16="http://schemas.microsoft.com/office/drawing/2014/main" id="{07759F3A-B456-4D99-997B-4F8B46DD944D}"/>
              </a:ext>
            </a:extLst>
          </p:cNvPr>
          <p:cNvSpPr>
            <a:spLocks noGrp="1"/>
          </p:cNvSpPr>
          <p:nvPr>
            <p:ph type="title"/>
          </p:nvPr>
        </p:nvSpPr>
        <p:spPr/>
        <p:txBody>
          <a:bodyPr/>
          <a:lstStyle/>
          <a:p>
            <a:r>
              <a:rPr lang="en-US" dirty="0"/>
              <a:t>Presentation: 4. Plan for responding to a crisis – 5</a:t>
            </a:r>
            <a:endParaRPr lang="en-CH" dirty="0"/>
          </a:p>
        </p:txBody>
      </p:sp>
    </p:spTree>
    <p:extLst>
      <p:ext uri="{BB962C8B-B14F-4D97-AF65-F5344CB8AC3E}">
        <p14:creationId xmlns:p14="http://schemas.microsoft.com/office/powerpoint/2010/main" val="1942715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F211E-8214-41FE-9078-1022DF781B5A}"/>
              </a:ext>
            </a:extLst>
          </p:cNvPr>
          <p:cNvSpPr>
            <a:spLocks noGrp="1"/>
          </p:cNvSpPr>
          <p:nvPr>
            <p:ph sz="quarter" idx="14"/>
          </p:nvPr>
        </p:nvSpPr>
        <p:spPr/>
        <p:txBody>
          <a:bodyPr/>
          <a:lstStyle/>
          <a:p>
            <a:pPr marL="0" lvl="0" indent="0">
              <a:buNone/>
            </a:pPr>
            <a:r>
              <a:rPr lang="en-US" b="1" dirty="0"/>
              <a:t>2. Recovery is NOT </a:t>
            </a:r>
            <a:r>
              <a:rPr lang="en-US" dirty="0"/>
              <a:t>something that practitioners, families or care partners “do” to people. </a:t>
            </a:r>
          </a:p>
          <a:p>
            <a:pPr lvl="1"/>
            <a:r>
              <a:rPr lang="en-US" sz="2200" dirty="0"/>
              <a:t>Recovery is led by the person concerned. Those involved in the life of a person with psychosocial disabilities can be coaches or supporters who can assist the person on their journey of recovery. </a:t>
            </a:r>
          </a:p>
          <a:p>
            <a:pPr marL="0" lvl="0" indent="0">
              <a:buNone/>
            </a:pPr>
            <a:r>
              <a:rPr lang="en-US" b="1" dirty="0"/>
              <a:t>3. Recovery is NOT </a:t>
            </a:r>
            <a:r>
              <a:rPr lang="en-US" dirty="0"/>
              <a:t>something that has been widely </a:t>
            </a:r>
            <a:r>
              <a:rPr lang="en-US" dirty="0" err="1"/>
              <a:t>practised</a:t>
            </a:r>
            <a:r>
              <a:rPr lang="en-US" dirty="0"/>
              <a:t> despite the common usage of the   term. </a:t>
            </a:r>
          </a:p>
          <a:p>
            <a:pPr lvl="1"/>
            <a:r>
              <a:rPr lang="en-US" sz="2200" dirty="0"/>
              <a:t>Recovery involves rethinking the way services and supports are designed and provided.</a:t>
            </a:r>
            <a:endParaRPr lang="en-CH" sz="2200" dirty="0"/>
          </a:p>
          <a:p>
            <a:endParaRPr lang="en-CH" dirty="0"/>
          </a:p>
        </p:txBody>
      </p:sp>
      <p:sp>
        <p:nvSpPr>
          <p:cNvPr id="2" name="Title 1">
            <a:extLst>
              <a:ext uri="{FF2B5EF4-FFF2-40B4-BE49-F238E27FC236}">
                <a16:creationId xmlns:a16="http://schemas.microsoft.com/office/drawing/2014/main" id="{3B37A7AB-1AD4-41A0-8B15-A55D143F10C3}"/>
              </a:ext>
            </a:extLst>
          </p:cNvPr>
          <p:cNvSpPr>
            <a:spLocks noGrp="1"/>
          </p:cNvSpPr>
          <p:nvPr>
            <p:ph type="title"/>
          </p:nvPr>
        </p:nvSpPr>
        <p:spPr/>
        <p:txBody>
          <a:bodyPr/>
          <a:lstStyle/>
          <a:p>
            <a:r>
              <a:rPr lang="en-US" dirty="0"/>
              <a:t>Presentation: What is recovery? – 7</a:t>
            </a:r>
            <a:endParaRPr lang="en-CH" dirty="0"/>
          </a:p>
        </p:txBody>
      </p:sp>
    </p:spTree>
    <p:extLst>
      <p:ext uri="{BB962C8B-B14F-4D97-AF65-F5344CB8AC3E}">
        <p14:creationId xmlns:p14="http://schemas.microsoft.com/office/powerpoint/2010/main" val="130111509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5601FF5-12A9-AF48-BE95-00D8FB1B2185}"/>
              </a:ext>
            </a:extLst>
          </p:cNvPr>
          <p:cNvSpPr>
            <a:spLocks noGrp="1"/>
          </p:cNvSpPr>
          <p:nvPr>
            <p:ph type="body" sz="quarter" idx="13"/>
          </p:nvPr>
        </p:nvSpPr>
        <p:spPr/>
        <p:txBody>
          <a:bodyPr/>
          <a:lstStyle/>
          <a:p>
            <a:r>
              <a:rPr lang="en-US" dirty="0"/>
              <a:t>OPTIONAL EXERCISE</a:t>
            </a:r>
          </a:p>
        </p:txBody>
      </p:sp>
      <p:sp>
        <p:nvSpPr>
          <p:cNvPr id="3" name="Content Placeholder 2">
            <a:extLst>
              <a:ext uri="{FF2B5EF4-FFF2-40B4-BE49-F238E27FC236}">
                <a16:creationId xmlns:a16="http://schemas.microsoft.com/office/drawing/2014/main" id="{C4923528-944B-4D5D-9531-A0B413D19829}"/>
              </a:ext>
            </a:extLst>
          </p:cNvPr>
          <p:cNvSpPr>
            <a:spLocks noGrp="1"/>
          </p:cNvSpPr>
          <p:nvPr>
            <p:ph sz="quarter" idx="14"/>
          </p:nvPr>
        </p:nvSpPr>
        <p:spPr/>
        <p:txBody>
          <a:bodyPr/>
          <a:lstStyle/>
          <a:p>
            <a:pPr marL="0" indent="0">
              <a:buNone/>
            </a:pPr>
            <a:endParaRPr lang="en-US" dirty="0"/>
          </a:p>
          <a:p>
            <a:r>
              <a:rPr lang="en-US" dirty="0"/>
              <a:t>Complete the section on “Plan for responding to a crisis” in your copy of the </a:t>
            </a:r>
            <a:r>
              <a:rPr lang="en-GB" dirty="0"/>
              <a:t>QualityRights person-centred recovery planning – step-by-step guidance.  </a:t>
            </a:r>
            <a:endParaRPr lang="en-CH" dirty="0"/>
          </a:p>
          <a:p>
            <a:endParaRPr lang="en-CH" dirty="0"/>
          </a:p>
        </p:txBody>
      </p:sp>
      <p:sp>
        <p:nvSpPr>
          <p:cNvPr id="2" name="Title 1">
            <a:extLst>
              <a:ext uri="{FF2B5EF4-FFF2-40B4-BE49-F238E27FC236}">
                <a16:creationId xmlns:a16="http://schemas.microsoft.com/office/drawing/2014/main" id="{2EE03D5E-35D7-44F1-AFB9-B3D4E6F70011}"/>
              </a:ext>
            </a:extLst>
          </p:cNvPr>
          <p:cNvSpPr>
            <a:spLocks noGrp="1"/>
          </p:cNvSpPr>
          <p:nvPr>
            <p:ph type="title"/>
          </p:nvPr>
        </p:nvSpPr>
        <p:spPr/>
        <p:txBody>
          <a:bodyPr/>
          <a:lstStyle/>
          <a:p>
            <a:r>
              <a:rPr lang="en-US" dirty="0"/>
              <a:t>Presentation: 4. Plan for responding to a crisis – 6</a:t>
            </a:r>
            <a:endParaRPr lang="en-CH" dirty="0"/>
          </a:p>
        </p:txBody>
      </p:sp>
    </p:spTree>
    <p:extLst>
      <p:ext uri="{BB962C8B-B14F-4D97-AF65-F5344CB8AC3E}">
        <p14:creationId xmlns:p14="http://schemas.microsoft.com/office/powerpoint/2010/main" val="249649364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E1B467-5644-4C1D-8014-0AC60EA2CAE9}"/>
              </a:ext>
            </a:extLst>
          </p:cNvPr>
          <p:cNvSpPr>
            <a:spLocks noGrp="1"/>
          </p:cNvSpPr>
          <p:nvPr>
            <p:ph sz="quarter" idx="14"/>
          </p:nvPr>
        </p:nvSpPr>
        <p:spPr/>
        <p:txBody>
          <a:bodyPr>
            <a:normAutofit/>
          </a:bodyPr>
          <a:lstStyle/>
          <a:p>
            <a:r>
              <a:rPr lang="en-US" dirty="0"/>
              <a:t> </a:t>
            </a:r>
            <a:r>
              <a:rPr lang="en-US" b="1" dirty="0"/>
              <a:t>The final component of the recovery plan is to create a plan for after a crisis:</a:t>
            </a:r>
            <a:endParaRPr lang="en-CH" dirty="0"/>
          </a:p>
          <a:p>
            <a:pPr lvl="0"/>
            <a:r>
              <a:rPr lang="en-US" dirty="0"/>
              <a:t>It is helpful to have a plan for how to get back to daily life and maintain wellness after a crisis. </a:t>
            </a:r>
            <a:endParaRPr lang="en-CH" dirty="0"/>
          </a:p>
          <a:p>
            <a:pPr lvl="0"/>
            <a:r>
              <a:rPr lang="en-US" dirty="0"/>
              <a:t>This part of the recovery plan is all about planning for the few days and weeks just after a crisis, including:</a:t>
            </a:r>
            <a:endParaRPr lang="en-CH" dirty="0"/>
          </a:p>
          <a:p>
            <a:pPr lvl="3"/>
            <a:r>
              <a:rPr lang="en-US" dirty="0"/>
              <a:t>Getting back into a routine</a:t>
            </a:r>
            <a:endParaRPr lang="en-CH" dirty="0"/>
          </a:p>
          <a:p>
            <a:pPr lvl="3"/>
            <a:r>
              <a:rPr lang="en-US" dirty="0"/>
              <a:t>Making a timetable for the next few weeks </a:t>
            </a:r>
            <a:endParaRPr lang="en-CH" dirty="0"/>
          </a:p>
          <a:p>
            <a:pPr lvl="3"/>
            <a:r>
              <a:rPr lang="en-US" dirty="0"/>
              <a:t>Plans to resume responsibilities and activities</a:t>
            </a:r>
            <a:endParaRPr lang="en-CH" dirty="0"/>
          </a:p>
          <a:p>
            <a:pPr lvl="3"/>
            <a:r>
              <a:rPr lang="en-US" dirty="0"/>
              <a:t>What have I learned from this crisis.</a:t>
            </a:r>
            <a:endParaRPr lang="en-CH" dirty="0"/>
          </a:p>
          <a:p>
            <a:endParaRPr lang="en-CH" dirty="0"/>
          </a:p>
        </p:txBody>
      </p:sp>
      <p:sp>
        <p:nvSpPr>
          <p:cNvPr id="2" name="Title 1">
            <a:extLst>
              <a:ext uri="{FF2B5EF4-FFF2-40B4-BE49-F238E27FC236}">
                <a16:creationId xmlns:a16="http://schemas.microsoft.com/office/drawing/2014/main" id="{70407A79-E820-4293-9C6F-E16516894DF2}"/>
              </a:ext>
            </a:extLst>
          </p:cNvPr>
          <p:cNvSpPr>
            <a:spLocks noGrp="1"/>
          </p:cNvSpPr>
          <p:nvPr>
            <p:ph type="title"/>
          </p:nvPr>
        </p:nvSpPr>
        <p:spPr/>
        <p:txBody>
          <a:bodyPr/>
          <a:lstStyle/>
          <a:p>
            <a:r>
              <a:rPr lang="en-US" dirty="0"/>
              <a:t>Presentation: 5. Plan for after a crisis – 1 </a:t>
            </a:r>
            <a:endParaRPr lang="en-CH" dirty="0"/>
          </a:p>
        </p:txBody>
      </p:sp>
    </p:spTree>
    <p:extLst>
      <p:ext uri="{BB962C8B-B14F-4D97-AF65-F5344CB8AC3E}">
        <p14:creationId xmlns:p14="http://schemas.microsoft.com/office/powerpoint/2010/main" val="75638873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2F555D1-EA04-154F-945A-96F0268FC815}"/>
              </a:ext>
            </a:extLst>
          </p:cNvPr>
          <p:cNvSpPr>
            <a:spLocks noGrp="1"/>
          </p:cNvSpPr>
          <p:nvPr>
            <p:ph type="body" sz="quarter" idx="13"/>
          </p:nvPr>
        </p:nvSpPr>
        <p:spPr/>
        <p:txBody>
          <a:bodyPr/>
          <a:lstStyle/>
          <a:p>
            <a:r>
              <a:rPr lang="en-US" dirty="0"/>
              <a:t>OPTIONAL EXERCISE</a:t>
            </a:r>
          </a:p>
        </p:txBody>
      </p:sp>
      <p:sp>
        <p:nvSpPr>
          <p:cNvPr id="3" name="Content Placeholder 2">
            <a:extLst>
              <a:ext uri="{FF2B5EF4-FFF2-40B4-BE49-F238E27FC236}">
                <a16:creationId xmlns:a16="http://schemas.microsoft.com/office/drawing/2014/main" id="{7E0434A8-F0DE-48E2-AB4B-C8ADF6A2AD41}"/>
              </a:ext>
            </a:extLst>
          </p:cNvPr>
          <p:cNvSpPr>
            <a:spLocks noGrp="1"/>
          </p:cNvSpPr>
          <p:nvPr>
            <p:ph sz="quarter" idx="14"/>
          </p:nvPr>
        </p:nvSpPr>
        <p:spPr/>
        <p:txBody>
          <a:bodyPr/>
          <a:lstStyle/>
          <a:p>
            <a:pPr marL="0" indent="0">
              <a:buNone/>
            </a:pPr>
            <a:endParaRPr lang="en-US" dirty="0"/>
          </a:p>
          <a:p>
            <a:r>
              <a:rPr lang="en-US" dirty="0"/>
              <a:t>Complete the section on “Plan for after a crisis” in your copy of the</a:t>
            </a:r>
            <a:r>
              <a:rPr lang="en-GB" dirty="0"/>
              <a:t> QualityRights person-centred recovery planning – step-by-step guidance.  </a:t>
            </a:r>
            <a:endParaRPr lang="en-CH" dirty="0"/>
          </a:p>
          <a:p>
            <a:endParaRPr lang="en-CH" dirty="0"/>
          </a:p>
        </p:txBody>
      </p:sp>
      <p:sp>
        <p:nvSpPr>
          <p:cNvPr id="2" name="Title 1">
            <a:extLst>
              <a:ext uri="{FF2B5EF4-FFF2-40B4-BE49-F238E27FC236}">
                <a16:creationId xmlns:a16="http://schemas.microsoft.com/office/drawing/2014/main" id="{47838633-A359-4DD6-BAB8-BADF83DCEBFE}"/>
              </a:ext>
            </a:extLst>
          </p:cNvPr>
          <p:cNvSpPr>
            <a:spLocks noGrp="1"/>
          </p:cNvSpPr>
          <p:nvPr>
            <p:ph type="title"/>
          </p:nvPr>
        </p:nvSpPr>
        <p:spPr/>
        <p:txBody>
          <a:bodyPr/>
          <a:lstStyle/>
          <a:p>
            <a:r>
              <a:rPr lang="en-US" dirty="0"/>
              <a:t>Presentation: 5. Plan for after a crisis – 2</a:t>
            </a:r>
            <a:endParaRPr lang="en-CH" dirty="0"/>
          </a:p>
        </p:txBody>
      </p:sp>
    </p:spTree>
    <p:extLst>
      <p:ext uri="{BB962C8B-B14F-4D97-AF65-F5344CB8AC3E}">
        <p14:creationId xmlns:p14="http://schemas.microsoft.com/office/powerpoint/2010/main" val="87335878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EFA5-F67E-486A-BFC1-3B9189FD9A0B}"/>
              </a:ext>
            </a:extLst>
          </p:cNvPr>
          <p:cNvSpPr>
            <a:spLocks noGrp="1"/>
          </p:cNvSpPr>
          <p:nvPr>
            <p:ph type="title"/>
          </p:nvPr>
        </p:nvSpPr>
        <p:spPr/>
        <p:txBody>
          <a:bodyPr/>
          <a:lstStyle/>
          <a:p>
            <a:r>
              <a:rPr lang="en-US" dirty="0"/>
              <a:t>Topic 12: Recovery Wheel</a:t>
            </a:r>
            <a:br>
              <a:rPr lang="en-CH" dirty="0"/>
            </a:br>
            <a:endParaRPr lang="en-CH" dirty="0"/>
          </a:p>
        </p:txBody>
      </p:sp>
      <p:sp>
        <p:nvSpPr>
          <p:cNvPr id="3" name="Content Placeholder 2">
            <a:extLst>
              <a:ext uri="{FF2B5EF4-FFF2-40B4-BE49-F238E27FC236}">
                <a16:creationId xmlns:a16="http://schemas.microsoft.com/office/drawing/2014/main" id="{710CB35F-A983-498D-8BEE-6D35B7CCB8E3}"/>
              </a:ext>
            </a:extLst>
          </p:cNvPr>
          <p:cNvSpPr>
            <a:spLocks noGrp="1"/>
          </p:cNvSpPr>
          <p:nvPr>
            <p:ph idx="4294967295"/>
          </p:nvPr>
        </p:nvSpPr>
        <p:spPr>
          <a:xfrm>
            <a:off x="0" y="1825625"/>
            <a:ext cx="10515600" cy="4351338"/>
          </a:xfrm>
          <a:prstGeom prst="rect">
            <a:avLst/>
          </a:prstGeom>
        </p:spPr>
        <p:txBody>
          <a:bodyPr/>
          <a:lstStyle/>
          <a:p>
            <a:endParaRPr lang="en-US" dirty="0"/>
          </a:p>
          <a:p>
            <a:endParaRPr lang="en-CH" dirty="0"/>
          </a:p>
        </p:txBody>
      </p:sp>
    </p:spTree>
    <p:extLst>
      <p:ext uri="{BB962C8B-B14F-4D97-AF65-F5344CB8AC3E}">
        <p14:creationId xmlns:p14="http://schemas.microsoft.com/office/powerpoint/2010/main" val="6693027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E44C87-5A68-4AC1-9E4D-04422B20AE96}"/>
              </a:ext>
            </a:extLst>
          </p:cNvPr>
          <p:cNvSpPr>
            <a:spLocks noGrp="1"/>
          </p:cNvSpPr>
          <p:nvPr>
            <p:ph sz="quarter" idx="14"/>
          </p:nvPr>
        </p:nvSpPr>
        <p:spPr/>
        <p:txBody>
          <a:bodyPr/>
          <a:lstStyle/>
          <a:p>
            <a:r>
              <a:rPr lang="en-US" dirty="0"/>
              <a:t>The Recovery Wheel uses the image of a ship’s steering wheel to show that people decide for themselves what is important and where their journey will take them. </a:t>
            </a:r>
          </a:p>
          <a:p>
            <a:r>
              <a:rPr lang="en-US" dirty="0"/>
              <a:t>It can be an alternative tool for people who prefer a less structured way to approach recovery. </a:t>
            </a:r>
          </a:p>
          <a:p>
            <a:r>
              <a:rPr lang="en-US" dirty="0"/>
              <a:t>It highlights different areas as key to living a fulfilling life. </a:t>
            </a:r>
          </a:p>
          <a:p>
            <a:r>
              <a:rPr lang="en-US" dirty="0"/>
              <a:t>It can be used as a means of opening up discussions between the person concerned and their family, mental health and other practitioners, peer supporters and other supporters.</a:t>
            </a:r>
            <a:endParaRPr lang="en-CH" dirty="0"/>
          </a:p>
          <a:p>
            <a:endParaRPr lang="en-CH" dirty="0"/>
          </a:p>
        </p:txBody>
      </p:sp>
      <p:sp>
        <p:nvSpPr>
          <p:cNvPr id="2" name="Title 1">
            <a:extLst>
              <a:ext uri="{FF2B5EF4-FFF2-40B4-BE49-F238E27FC236}">
                <a16:creationId xmlns:a16="http://schemas.microsoft.com/office/drawing/2014/main" id="{E596D81C-5D54-4211-84BC-792306037465}"/>
              </a:ext>
            </a:extLst>
          </p:cNvPr>
          <p:cNvSpPr>
            <a:spLocks noGrp="1"/>
          </p:cNvSpPr>
          <p:nvPr>
            <p:ph type="title"/>
          </p:nvPr>
        </p:nvSpPr>
        <p:spPr/>
        <p:txBody>
          <a:bodyPr/>
          <a:lstStyle/>
          <a:p>
            <a:r>
              <a:rPr lang="en-US" dirty="0"/>
              <a:t>Presentation: The Recovery Wheel – 1</a:t>
            </a:r>
            <a:endParaRPr lang="en-CH" dirty="0"/>
          </a:p>
        </p:txBody>
      </p:sp>
    </p:spTree>
    <p:extLst>
      <p:ext uri="{BB962C8B-B14F-4D97-AF65-F5344CB8AC3E}">
        <p14:creationId xmlns:p14="http://schemas.microsoft.com/office/powerpoint/2010/main" val="376908967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C2370B5-751E-4018-A829-DC78A11614FA}"/>
              </a:ext>
            </a:extLst>
          </p:cNvPr>
          <p:cNvPicPr>
            <a:picLocks noGrp="1" noChangeAspect="1"/>
          </p:cNvPicPr>
          <p:nvPr>
            <p:ph sz="quarter" idx="14"/>
          </p:nvPr>
        </p:nvPicPr>
        <p:blipFill>
          <a:blip r:embed="rId3"/>
          <a:stretch>
            <a:fillRect/>
          </a:stretch>
        </p:blipFill>
        <p:spPr>
          <a:xfrm>
            <a:off x="2867185" y="938412"/>
            <a:ext cx="5315919" cy="5551658"/>
          </a:xfrm>
        </p:spPr>
      </p:pic>
      <p:sp>
        <p:nvSpPr>
          <p:cNvPr id="2" name="Title 1">
            <a:extLst>
              <a:ext uri="{FF2B5EF4-FFF2-40B4-BE49-F238E27FC236}">
                <a16:creationId xmlns:a16="http://schemas.microsoft.com/office/drawing/2014/main" id="{98957872-A4E7-4177-8077-7A3441995313}"/>
              </a:ext>
            </a:extLst>
          </p:cNvPr>
          <p:cNvSpPr>
            <a:spLocks noGrp="1"/>
          </p:cNvSpPr>
          <p:nvPr>
            <p:ph type="title"/>
          </p:nvPr>
        </p:nvSpPr>
        <p:spPr/>
        <p:txBody>
          <a:bodyPr/>
          <a:lstStyle/>
          <a:p>
            <a:r>
              <a:rPr lang="en-US" dirty="0"/>
              <a:t>Presentation: The Recovery Wheel – 2</a:t>
            </a:r>
            <a:endParaRPr lang="en-CH" dirty="0"/>
          </a:p>
        </p:txBody>
      </p:sp>
    </p:spTree>
    <p:extLst>
      <p:ext uri="{BB962C8B-B14F-4D97-AF65-F5344CB8AC3E}">
        <p14:creationId xmlns:p14="http://schemas.microsoft.com/office/powerpoint/2010/main" val="23187501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43CE828-3ACF-9144-BDED-6163E17486E8}"/>
              </a:ext>
            </a:extLst>
          </p:cNvPr>
          <p:cNvSpPr>
            <a:spLocks noGrp="1"/>
          </p:cNvSpPr>
          <p:nvPr>
            <p:ph type="body" sz="quarter" idx="13"/>
          </p:nvPr>
        </p:nvSpPr>
        <p:spPr/>
        <p:txBody>
          <a:bodyPr/>
          <a:lstStyle/>
          <a:p>
            <a:r>
              <a:rPr lang="en-US" dirty="0"/>
              <a:t>Using the Recovery Wheel</a:t>
            </a:r>
            <a:endParaRPr lang="en-CH"/>
          </a:p>
        </p:txBody>
      </p:sp>
      <p:sp>
        <p:nvSpPr>
          <p:cNvPr id="3" name="Content Placeholder 2">
            <a:extLst>
              <a:ext uri="{FF2B5EF4-FFF2-40B4-BE49-F238E27FC236}">
                <a16:creationId xmlns:a16="http://schemas.microsoft.com/office/drawing/2014/main" id="{9CB879BF-A020-41BE-A744-FAD1A5604930}"/>
              </a:ext>
            </a:extLst>
          </p:cNvPr>
          <p:cNvSpPr>
            <a:spLocks noGrp="1"/>
          </p:cNvSpPr>
          <p:nvPr>
            <p:ph sz="quarter" idx="14"/>
          </p:nvPr>
        </p:nvSpPr>
        <p:spPr/>
        <p:txBody>
          <a:bodyPr>
            <a:normAutofit/>
          </a:bodyPr>
          <a:lstStyle/>
          <a:p>
            <a:r>
              <a:rPr lang="en-US" dirty="0"/>
              <a:t>The person involved should first ask themselves, or be asked, if they identify with any of the areas within the Recovery Wheel. </a:t>
            </a:r>
          </a:p>
          <a:p>
            <a:r>
              <a:rPr lang="en-US" dirty="0"/>
              <a:t>People can indicate the areas that are a priority for them by writing “AP”.</a:t>
            </a:r>
            <a:endParaRPr lang="en-CH" dirty="0"/>
          </a:p>
          <a:p>
            <a:r>
              <a:rPr lang="en-US" dirty="0"/>
              <a:t>They can use the rating scale (1</a:t>
            </a:r>
            <a:r>
              <a:rPr lang="en-US" dirty="0">
                <a:sym typeface="Symbol" panose="05050102010706020507" pitchFamily="18" charset="2"/>
              </a:rPr>
              <a:t></a:t>
            </a:r>
            <a:r>
              <a:rPr lang="en-US" dirty="0"/>
              <a:t>3) to indicate how satisfied they are with each of these priority areas. </a:t>
            </a:r>
          </a:p>
          <a:p>
            <a:r>
              <a:rPr lang="en-US" dirty="0"/>
              <a:t>Once the person has identified their key priorities, they can then explore specific actions within each area.</a:t>
            </a:r>
            <a:endParaRPr lang="en-CH" dirty="0"/>
          </a:p>
          <a:p>
            <a:r>
              <a:rPr lang="en-US" dirty="0"/>
              <a:t>Recovery Wheel can also be used at different times to enable persons to monitor their progress throughout their recovery journey.</a:t>
            </a:r>
            <a:endParaRPr lang="en-CH" dirty="0"/>
          </a:p>
        </p:txBody>
      </p:sp>
      <p:sp>
        <p:nvSpPr>
          <p:cNvPr id="2" name="Title 1">
            <a:extLst>
              <a:ext uri="{FF2B5EF4-FFF2-40B4-BE49-F238E27FC236}">
                <a16:creationId xmlns:a16="http://schemas.microsoft.com/office/drawing/2014/main" id="{BDE18751-2679-4CA2-B171-02BB5F19AB8D}"/>
              </a:ext>
            </a:extLst>
          </p:cNvPr>
          <p:cNvSpPr>
            <a:spLocks noGrp="1"/>
          </p:cNvSpPr>
          <p:nvPr>
            <p:ph type="title"/>
          </p:nvPr>
        </p:nvSpPr>
        <p:spPr/>
        <p:txBody>
          <a:bodyPr/>
          <a:lstStyle/>
          <a:p>
            <a:r>
              <a:rPr lang="en-US" dirty="0"/>
              <a:t>Presentation: The Recovery Wheel – 3</a:t>
            </a:r>
            <a:endParaRPr lang="en-CH" dirty="0"/>
          </a:p>
        </p:txBody>
      </p:sp>
    </p:spTree>
    <p:extLst>
      <p:ext uri="{BB962C8B-B14F-4D97-AF65-F5344CB8AC3E}">
        <p14:creationId xmlns:p14="http://schemas.microsoft.com/office/powerpoint/2010/main" val="53590771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7872-A4E7-4177-8077-7A3441995313}"/>
              </a:ext>
            </a:extLst>
          </p:cNvPr>
          <p:cNvSpPr>
            <a:spLocks noGrp="1"/>
          </p:cNvSpPr>
          <p:nvPr>
            <p:ph type="title"/>
          </p:nvPr>
        </p:nvSpPr>
        <p:spPr/>
        <p:txBody>
          <a:bodyPr>
            <a:normAutofit fontScale="90000"/>
          </a:bodyPr>
          <a:lstStyle/>
          <a:p>
            <a:r>
              <a:rPr lang="en-US" dirty="0"/>
              <a:t>Optional Exercise: The Recovery Wheel</a:t>
            </a:r>
            <a:endParaRPr lang="en-CH" dirty="0"/>
          </a:p>
        </p:txBody>
      </p:sp>
      <p:pic>
        <p:nvPicPr>
          <p:cNvPr id="9" name="Content Placeholder 7">
            <a:extLst>
              <a:ext uri="{FF2B5EF4-FFF2-40B4-BE49-F238E27FC236}">
                <a16:creationId xmlns:a16="http://schemas.microsoft.com/office/drawing/2014/main" id="{A74D321C-00BD-6144-AD30-414967B719BB}"/>
              </a:ext>
            </a:extLst>
          </p:cNvPr>
          <p:cNvPicPr>
            <a:picLocks noChangeAspect="1"/>
          </p:cNvPicPr>
          <p:nvPr/>
        </p:nvPicPr>
        <p:blipFill>
          <a:blip r:embed="rId3"/>
          <a:stretch>
            <a:fillRect/>
          </a:stretch>
        </p:blipFill>
        <p:spPr>
          <a:xfrm>
            <a:off x="2867185" y="938412"/>
            <a:ext cx="5315919" cy="5551658"/>
          </a:xfrm>
          <a:prstGeom prst="rect">
            <a:avLst/>
          </a:prstGeom>
        </p:spPr>
      </p:pic>
    </p:spTree>
    <p:extLst>
      <p:ext uri="{BB962C8B-B14F-4D97-AF65-F5344CB8AC3E}">
        <p14:creationId xmlns:p14="http://schemas.microsoft.com/office/powerpoint/2010/main" val="192551694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pPr/>
              <a:t>168</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(1)</a:t>
            </a:r>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24745255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pPr/>
              <a:t>169</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(2)</a:t>
            </a:r>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103261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22D64F-B226-4EEE-8D26-2DFFC8DE4C56}"/>
              </a:ext>
            </a:extLst>
          </p:cNvPr>
          <p:cNvSpPr>
            <a:spLocks noGrp="1"/>
          </p:cNvSpPr>
          <p:nvPr>
            <p:ph sz="quarter" idx="14"/>
          </p:nvPr>
        </p:nvSpPr>
        <p:spPr/>
        <p:txBody>
          <a:bodyPr/>
          <a:lstStyle/>
          <a:p>
            <a:pPr marL="0" lvl="0" indent="0">
              <a:buNone/>
            </a:pPr>
            <a:r>
              <a:rPr lang="en-US" b="1" dirty="0"/>
              <a:t>4. The recovery approach is NOT </a:t>
            </a:r>
            <a:r>
              <a:rPr lang="en-US" dirty="0"/>
              <a:t>a reason for closing down services. </a:t>
            </a:r>
          </a:p>
          <a:p>
            <a:pPr lvl="1"/>
            <a:r>
              <a:rPr lang="en-US" sz="2200" dirty="0"/>
              <a:t>Some fear that the recovery approach will be used to justify closing services and supports. </a:t>
            </a:r>
          </a:p>
          <a:p>
            <a:pPr lvl="1"/>
            <a:r>
              <a:rPr lang="en-US" sz="2200" dirty="0"/>
              <a:t>They also fear that the recovery approach is a justification to spend less  on mental health. </a:t>
            </a:r>
          </a:p>
          <a:p>
            <a:pPr lvl="1"/>
            <a:r>
              <a:rPr lang="en-US" sz="2200" dirty="0"/>
              <a:t>The recovery approach should never be used to justify reduced spending on mental health; a wide range of services should available to support people’s needs.</a:t>
            </a:r>
            <a:endParaRPr lang="en-CH" sz="2200" dirty="0"/>
          </a:p>
          <a:p>
            <a:endParaRPr lang="en-CH" dirty="0"/>
          </a:p>
        </p:txBody>
      </p:sp>
      <p:sp>
        <p:nvSpPr>
          <p:cNvPr id="2" name="Title 1">
            <a:extLst>
              <a:ext uri="{FF2B5EF4-FFF2-40B4-BE49-F238E27FC236}">
                <a16:creationId xmlns:a16="http://schemas.microsoft.com/office/drawing/2014/main" id="{77E16B19-EB0D-4620-81E4-16A83C4C0AE7}"/>
              </a:ext>
            </a:extLst>
          </p:cNvPr>
          <p:cNvSpPr>
            <a:spLocks noGrp="1"/>
          </p:cNvSpPr>
          <p:nvPr>
            <p:ph type="title"/>
          </p:nvPr>
        </p:nvSpPr>
        <p:spPr/>
        <p:txBody>
          <a:bodyPr/>
          <a:lstStyle/>
          <a:p>
            <a:r>
              <a:rPr lang="en-US" dirty="0"/>
              <a:t>Presentation: What is recovery? – 8</a:t>
            </a:r>
            <a:endParaRPr lang="en-CH" dirty="0"/>
          </a:p>
        </p:txBody>
      </p:sp>
    </p:spTree>
    <p:extLst>
      <p:ext uri="{BB962C8B-B14F-4D97-AF65-F5344CB8AC3E}">
        <p14:creationId xmlns:p14="http://schemas.microsoft.com/office/powerpoint/2010/main" val="1524888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pPr/>
              <a:t>170</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(3)</a:t>
            </a:r>
          </a:p>
        </p:txBody>
      </p:sp>
      <p:sp>
        <p:nvSpPr>
          <p:cNvPr id="6" name="Content Placeholder 5">
            <a:extLst>
              <a:ext uri="{FF2B5EF4-FFF2-40B4-BE49-F238E27FC236}">
                <a16:creationId xmlns:a16="http://schemas.microsoft.com/office/drawing/2014/main" id="{39D3AE2A-9A39-4667-BCC2-03D14FD531BC}"/>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22505249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pPr/>
              <a:t>171</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(4)</a:t>
            </a:r>
          </a:p>
        </p:txBody>
      </p:sp>
      <p:sp>
        <p:nvSpPr>
          <p:cNvPr id="6" name="Content Placeholder 5">
            <a:extLst>
              <a:ext uri="{FF2B5EF4-FFF2-40B4-BE49-F238E27FC236}">
                <a16:creationId xmlns:a16="http://schemas.microsoft.com/office/drawing/2014/main" id="{49E4300C-2032-41E6-B6C7-C2A505A940E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32091502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pPr/>
              <a:t>172</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(5)</a:t>
            </a:r>
          </a:p>
        </p:txBody>
      </p:sp>
      <p:sp>
        <p:nvSpPr>
          <p:cNvPr id="6" name="Content Placeholder 5">
            <a:extLst>
              <a:ext uri="{FF2B5EF4-FFF2-40B4-BE49-F238E27FC236}">
                <a16:creationId xmlns:a16="http://schemas.microsoft.com/office/drawing/2014/main" id="{BDDB8E45-7A3F-4661-99B9-17EB8D24285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58231751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pPr/>
              <a:t>173</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(6)</a:t>
            </a:r>
          </a:p>
        </p:txBody>
      </p:sp>
      <p:sp>
        <p:nvSpPr>
          <p:cNvPr id="6" name="Content Placeholder 5">
            <a:extLst>
              <a:ext uri="{FF2B5EF4-FFF2-40B4-BE49-F238E27FC236}">
                <a16:creationId xmlns:a16="http://schemas.microsoft.com/office/drawing/2014/main" id="{90228A2E-F3D3-46F9-93E3-34E168D2AB4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77768865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pPr/>
              <a:t>174</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(7)</a:t>
            </a:r>
          </a:p>
        </p:txBody>
      </p:sp>
      <p:sp>
        <p:nvSpPr>
          <p:cNvPr id="6" name="Content Placeholder 5">
            <a:extLst>
              <a:ext uri="{FF2B5EF4-FFF2-40B4-BE49-F238E27FC236}">
                <a16:creationId xmlns:a16="http://schemas.microsoft.com/office/drawing/2014/main" id="{E2658836-F0A7-4711-8844-418948723AE7}"/>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316342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68BB8-7526-4F2D-99F4-82663268C6E7}"/>
              </a:ext>
            </a:extLst>
          </p:cNvPr>
          <p:cNvSpPr>
            <a:spLocks noGrp="1"/>
          </p:cNvSpPr>
          <p:nvPr>
            <p:ph sz="quarter" idx="14"/>
          </p:nvPr>
        </p:nvSpPr>
        <p:spPr/>
        <p:txBody>
          <a:bodyPr/>
          <a:lstStyle/>
          <a:p>
            <a:pPr marL="0" lvl="0" indent="0">
              <a:buNone/>
            </a:pPr>
            <a:r>
              <a:rPr lang="en-US" b="1" dirty="0"/>
              <a:t>5. The recovery approach is NOT about “blaming” persons </a:t>
            </a:r>
            <a:r>
              <a:rPr lang="en-US" dirty="0"/>
              <a:t>for their situation. </a:t>
            </a:r>
          </a:p>
          <a:p>
            <a:pPr lvl="1"/>
            <a:r>
              <a:rPr lang="en-US" sz="2200" dirty="0"/>
              <a:t>The approach recognizes the social inequalities, discrimination and violations of rights that lead people to distress and act as barriers to recovery. </a:t>
            </a:r>
          </a:p>
          <a:p>
            <a:pPr lvl="1"/>
            <a:r>
              <a:rPr lang="en-US" sz="2200" dirty="0"/>
              <a:t>It recognizes that policy, legislative reform and social justice at a much larger scale are required to truly promote recovery.</a:t>
            </a:r>
            <a:endParaRPr lang="en-CH" sz="2200" dirty="0"/>
          </a:p>
          <a:p>
            <a:endParaRPr lang="en-CH" dirty="0"/>
          </a:p>
        </p:txBody>
      </p:sp>
      <p:sp>
        <p:nvSpPr>
          <p:cNvPr id="2" name="Title 1">
            <a:extLst>
              <a:ext uri="{FF2B5EF4-FFF2-40B4-BE49-F238E27FC236}">
                <a16:creationId xmlns:a16="http://schemas.microsoft.com/office/drawing/2014/main" id="{8F2BAFB4-076B-42C4-935A-E7701FFFA74E}"/>
              </a:ext>
            </a:extLst>
          </p:cNvPr>
          <p:cNvSpPr>
            <a:spLocks noGrp="1"/>
          </p:cNvSpPr>
          <p:nvPr>
            <p:ph type="title"/>
          </p:nvPr>
        </p:nvSpPr>
        <p:spPr/>
        <p:txBody>
          <a:bodyPr/>
          <a:lstStyle/>
          <a:p>
            <a:r>
              <a:rPr lang="en-US" dirty="0"/>
              <a:t>Presentation: What is recovery? – 9</a:t>
            </a:r>
            <a:endParaRPr lang="en-CH" dirty="0"/>
          </a:p>
        </p:txBody>
      </p:sp>
    </p:spTree>
    <p:extLst>
      <p:ext uri="{BB962C8B-B14F-4D97-AF65-F5344CB8AC3E}">
        <p14:creationId xmlns:p14="http://schemas.microsoft.com/office/powerpoint/2010/main" val="300470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A370E-0D46-4CB6-ACA5-57A6BB44C251}"/>
              </a:ext>
            </a:extLst>
          </p:cNvPr>
          <p:cNvSpPr>
            <a:spLocks noGrp="1"/>
          </p:cNvSpPr>
          <p:nvPr>
            <p:ph sz="quarter" idx="14"/>
          </p:nvPr>
        </p:nvSpPr>
        <p:spPr/>
        <p:txBody>
          <a:bodyPr/>
          <a:lstStyle/>
          <a:p>
            <a:r>
              <a:rPr lang="en-US" dirty="0"/>
              <a:t>Recovery is a process that is unique to each person. </a:t>
            </a:r>
          </a:p>
          <a:p>
            <a:r>
              <a:rPr lang="en-US" dirty="0"/>
              <a:t>On some occasions a person may feel worse or experience a crisis</a:t>
            </a:r>
          </a:p>
          <a:p>
            <a:pPr lvl="3"/>
            <a:r>
              <a:rPr lang="en-US" sz="2200" dirty="0"/>
              <a:t>a recovery approach enables the person to learn and gain experience from setbacks and use the skills developed to achieve life goals. </a:t>
            </a:r>
          </a:p>
          <a:p>
            <a:r>
              <a:rPr lang="en-US" dirty="0"/>
              <a:t>The CHIME framework emphasizes connectedness, hope, identity, meaning in life and empowerment as key to recovery. </a:t>
            </a:r>
          </a:p>
          <a:p>
            <a:endParaRPr lang="en-US" dirty="0"/>
          </a:p>
          <a:p>
            <a:endParaRPr lang="en-CH" dirty="0"/>
          </a:p>
        </p:txBody>
      </p:sp>
      <p:sp>
        <p:nvSpPr>
          <p:cNvPr id="2" name="Title 1">
            <a:extLst>
              <a:ext uri="{FF2B5EF4-FFF2-40B4-BE49-F238E27FC236}">
                <a16:creationId xmlns:a16="http://schemas.microsoft.com/office/drawing/2014/main" id="{90691B5D-4767-4ACA-8796-48684266CDD1}"/>
              </a:ext>
            </a:extLst>
          </p:cNvPr>
          <p:cNvSpPr>
            <a:spLocks noGrp="1"/>
          </p:cNvSpPr>
          <p:nvPr>
            <p:ph type="title"/>
          </p:nvPr>
        </p:nvSpPr>
        <p:spPr/>
        <p:txBody>
          <a:bodyPr/>
          <a:lstStyle/>
          <a:p>
            <a:r>
              <a:rPr lang="en-US" dirty="0"/>
              <a:t>Presentation: Key components of recovery – 1 </a:t>
            </a:r>
            <a:endParaRPr lang="en-CH" dirty="0"/>
          </a:p>
        </p:txBody>
      </p:sp>
    </p:spTree>
    <p:extLst>
      <p:ext uri="{BB962C8B-B14F-4D97-AF65-F5344CB8AC3E}">
        <p14:creationId xmlns:p14="http://schemas.microsoft.com/office/powerpoint/2010/main" val="20821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D78545-9C5F-4ABE-9101-D3C85DD0284A}"/>
              </a:ext>
            </a:extLst>
          </p:cNvPr>
          <p:cNvSpPr>
            <a:spLocks noGrp="1"/>
          </p:cNvSpPr>
          <p:nvPr>
            <p:ph type="sldNum" sz="quarter" idx="12"/>
          </p:nvPr>
        </p:nvSpPr>
        <p:spPr/>
        <p:txBody>
          <a:bodyPr/>
          <a:lstStyle/>
          <a:p>
            <a:fld id="{CFE7C01E-97B8-4569-8908-63AB0F06FED5}" type="slidenum">
              <a:rPr lang="en-US" smtClean="0"/>
              <a:t>2</a:t>
            </a:fld>
            <a:endParaRPr lang="en-US"/>
          </a:p>
        </p:txBody>
      </p:sp>
      <p:sp>
        <p:nvSpPr>
          <p:cNvPr id="7" name="Rectangle 6">
            <a:extLst>
              <a:ext uri="{FF2B5EF4-FFF2-40B4-BE49-F238E27FC236}">
                <a16:creationId xmlns:a16="http://schemas.microsoft.com/office/drawing/2014/main" id="{F638157E-45AA-41A4-81FF-74E230B13D80}"/>
              </a:ext>
            </a:extLst>
          </p:cNvPr>
          <p:cNvSpPr/>
          <p:nvPr/>
        </p:nvSpPr>
        <p:spPr>
          <a:xfrm>
            <a:off x="445986" y="303272"/>
            <a:ext cx="11300029" cy="5723618"/>
          </a:xfrm>
          <a:prstGeom prst="rect">
            <a:avLst/>
          </a:prstGeom>
        </p:spPr>
        <p:txBody>
          <a:bodyPr wrap="square">
            <a:spAutoFit/>
          </a:bodyPr>
          <a:lstStyle/>
          <a:p>
            <a:pPr algn="just">
              <a:lnSpc>
                <a:spcPct val="107000"/>
              </a:lnSpc>
              <a:spcAft>
                <a:spcPts val="800"/>
              </a:spcAft>
            </a:pPr>
            <a:r>
              <a:rPr lang="en-US" sz="1000" u="sng" dirty="0">
                <a:latin typeface="Calibri" panose="020F0502020204030204" pitchFamily="34" charset="0"/>
                <a:ea typeface="DengXian" panose="02010600030101010101" pitchFamily="2" charset="-122"/>
                <a:cs typeface="Times New Roman" panose="02020603050405020304" pitchFamily="18" charset="0"/>
              </a:rPr>
              <a:t>WHO/MSD/QR/19.6</a:t>
            </a:r>
            <a:endParaRPr lang="en-US" sz="1000" u="sng" dirty="0">
              <a:highlight>
                <a:srgbClr val="FFFFFF"/>
              </a:highlight>
              <a:latin typeface="Calibri" panose="020F0502020204030204" pitchFamily="34" charset="0"/>
              <a:cs typeface="Calibri" panose="020F0502020204030204" pitchFamily="34" charset="0"/>
            </a:endParaRPr>
          </a:p>
          <a:p>
            <a:r>
              <a:rPr lang="en-US" sz="1000" b="1" dirty="0">
                <a:highlight>
                  <a:srgbClr val="FFFFFF"/>
                </a:highlight>
                <a:latin typeface="Calibri" panose="020F0502020204030204" pitchFamily="34" charset="0"/>
                <a:cs typeface="Calibri" panose="020F0502020204030204" pitchFamily="34" charset="0"/>
              </a:rPr>
              <a:t>© World Health Organization 2019</a:t>
            </a:r>
          </a:p>
          <a:p>
            <a:endParaRPr lang="en-US" sz="1000" dirty="0">
              <a:highlight>
                <a:srgbClr val="FFFFFF"/>
              </a:highlight>
              <a:latin typeface="Calibri" panose="020F0502020204030204" pitchFamily="34" charset="0"/>
              <a:cs typeface="Calibri" panose="020F0502020204030204" pitchFamily="34" charset="0"/>
            </a:endParaRPr>
          </a:p>
          <a:p>
            <a:r>
              <a:rPr lang="en-US" sz="1000" dirty="0">
                <a:highlight>
                  <a:srgbClr val="FFFFFF"/>
                </a:highlight>
                <a:latin typeface="Calibri" panose="020F0502020204030204" pitchFamily="34" charset="0"/>
                <a:cs typeface="Calibri" panose="020F0502020204030204" pitchFamily="34" charset="0"/>
              </a:rPr>
              <a:t>Some rights reserved. This work is available under the Creative Commons Attribution-</a:t>
            </a:r>
            <a:r>
              <a:rPr lang="en-US" sz="1000" dirty="0" err="1">
                <a:highlight>
                  <a:srgbClr val="FFFFFF"/>
                </a:highlight>
                <a:latin typeface="Calibri" panose="020F0502020204030204" pitchFamily="34" charset="0"/>
                <a:cs typeface="Calibri" panose="020F0502020204030204" pitchFamily="34" charset="0"/>
              </a:rPr>
              <a:t>NonCommercial</a:t>
            </a:r>
            <a:r>
              <a:rPr lang="en-US" sz="1000" dirty="0">
                <a:highlight>
                  <a:srgbClr val="FFFFFF"/>
                </a:highlight>
                <a:latin typeface="Calibri" panose="020F0502020204030204" pitchFamily="34" charset="0"/>
                <a:cs typeface="Calibri" panose="020F0502020204030204" pitchFamily="34" charset="0"/>
              </a:rPr>
              <a:t>-</a:t>
            </a:r>
            <a:r>
              <a:rPr lang="en-US" sz="1000" dirty="0" err="1">
                <a:highlight>
                  <a:srgbClr val="FFFFFF"/>
                </a:highlight>
                <a:latin typeface="Calibri" panose="020F0502020204030204" pitchFamily="34" charset="0"/>
                <a:cs typeface="Calibri" panose="020F0502020204030204" pitchFamily="34" charset="0"/>
              </a:rPr>
              <a:t>ShareAlike</a:t>
            </a:r>
            <a:r>
              <a:rPr lang="en-US" sz="1000" dirty="0">
                <a:highlight>
                  <a:srgbClr val="FFFFFF"/>
                </a:highlight>
                <a:latin typeface="Calibri" panose="020F0502020204030204" pitchFamily="34" charset="0"/>
                <a:cs typeface="Calibri" panose="020F0502020204030204" pitchFamily="34" charset="0"/>
              </a:rPr>
              <a:t> 3.0 IGO </a:t>
            </a:r>
            <a:r>
              <a:rPr lang="en-US" sz="1000" dirty="0" err="1">
                <a:highlight>
                  <a:srgbClr val="FFFFFF"/>
                </a:highlight>
                <a:latin typeface="Calibri" panose="020F0502020204030204" pitchFamily="34" charset="0"/>
                <a:cs typeface="Calibri" panose="020F0502020204030204" pitchFamily="34" charset="0"/>
              </a:rPr>
              <a:t>licence</a:t>
            </a:r>
            <a:r>
              <a:rPr lang="en-US" sz="1000" dirty="0">
                <a:highlight>
                  <a:srgbClr val="FFFFFF"/>
                </a:highlight>
                <a:latin typeface="Calibri" panose="020F0502020204030204" pitchFamily="34" charset="0"/>
                <a:cs typeface="Calibri" panose="020F0502020204030204" pitchFamily="34" charset="0"/>
              </a:rPr>
              <a:t> (CC BY-NC-SA 3.0 IGO; </a:t>
            </a:r>
            <a:r>
              <a:rPr lang="en-US" sz="1000" u="sng" dirty="0">
                <a:highlight>
                  <a:srgbClr val="FFFFFF"/>
                </a:highlight>
                <a:latin typeface="Calibri" panose="020F0502020204030204" pitchFamily="34" charset="0"/>
                <a:cs typeface="Calibri" panose="020F0502020204030204" pitchFamily="34" charset="0"/>
                <a:hlinkClick r:id="rId3"/>
              </a:rPr>
              <a:t>https://creativecommons.org/licenses/by-nc-sa/3.0/igo</a:t>
            </a:r>
            <a:r>
              <a:rPr lang="en-US" sz="1000" dirty="0">
                <a:highlight>
                  <a:srgbClr val="FFFFFF"/>
                </a:highlight>
                <a:latin typeface="Calibri" panose="020F0502020204030204" pitchFamily="34" charset="0"/>
                <a:cs typeface="Calibri" panose="020F0502020204030204" pitchFamily="34" charset="0"/>
              </a:rPr>
              <a:t>). </a:t>
            </a:r>
          </a:p>
          <a:p>
            <a:endParaRPr lang="en-US" sz="1000" dirty="0">
              <a:highlight>
                <a:srgbClr val="FFFFFF"/>
              </a:highlight>
              <a:latin typeface="Calibri" panose="020F0502020204030204" pitchFamily="34" charset="0"/>
              <a:cs typeface="Calibri" panose="020F0502020204030204" pitchFamily="34" charset="0"/>
            </a:endParaRPr>
          </a:p>
          <a:p>
            <a:r>
              <a:rPr lang="en-US" sz="1000" dirty="0">
                <a:highlight>
                  <a:srgbClr val="FFFFFF"/>
                </a:highlight>
                <a:latin typeface="Calibri" panose="020F0502020204030204" pitchFamily="34" charset="0"/>
                <a:cs typeface="Calibri" panose="020F0502020204030204" pitchFamily="34" charset="0"/>
              </a:rPr>
              <a:t>Under the terms of this </a:t>
            </a:r>
            <a:r>
              <a:rPr lang="en-US" sz="1000" dirty="0" err="1">
                <a:highlight>
                  <a:srgbClr val="FFFFFF"/>
                </a:highlight>
                <a:latin typeface="Calibri" panose="020F0502020204030204" pitchFamily="34" charset="0"/>
                <a:cs typeface="Calibri" panose="020F0502020204030204" pitchFamily="34" charset="0"/>
              </a:rPr>
              <a:t>licence</a:t>
            </a:r>
            <a:r>
              <a:rPr lang="en-US" sz="1000" dirty="0">
                <a:highlight>
                  <a:srgbClr val="FFFFFF"/>
                </a:highlight>
                <a:latin typeface="Calibri" panose="020F0502020204030204" pitchFamily="34" charset="0"/>
                <a:cs typeface="Calibri" panose="020F0502020204030204" pitchFamily="34" charset="0"/>
              </a:rPr>
              <a:t>, you may copy, redistribute and adapt the work for non-commercial purposes, provided the work is appropriately cited, as indicated below. In any use of this work, there should be no suggestion that WHO endorses any specific organization, products or services. The use of the WHO logo is not permitted. If you adapt the work, then you must license your work under the same or equivalent Creative Commons </a:t>
            </a:r>
            <a:r>
              <a:rPr lang="en-US" sz="1000" dirty="0" err="1">
                <a:highlight>
                  <a:srgbClr val="FFFFFF"/>
                </a:highlight>
                <a:latin typeface="Calibri" panose="020F0502020204030204" pitchFamily="34" charset="0"/>
                <a:cs typeface="Calibri" panose="020F0502020204030204" pitchFamily="34" charset="0"/>
              </a:rPr>
              <a:t>licence</a:t>
            </a:r>
            <a:r>
              <a:rPr lang="en-US" sz="1000" dirty="0">
                <a:highlight>
                  <a:srgbClr val="FFFFFF"/>
                </a:highlight>
                <a:latin typeface="Calibri" panose="020F0502020204030204" pitchFamily="34" charset="0"/>
                <a:cs typeface="Calibri" panose="020F0502020204030204" pitchFamily="34" charset="0"/>
              </a:rPr>
              <a:t>. If you create a translation of this work, you should add the following disclaimer along with the suggested citation:</a:t>
            </a:r>
            <a:r>
              <a:rPr lang="en-US" sz="1000" i="1" dirty="0">
                <a:highlight>
                  <a:srgbClr val="FFFFFF"/>
                </a:highlight>
                <a:latin typeface="Calibri" panose="020F0502020204030204" pitchFamily="34" charset="0"/>
                <a:cs typeface="Calibri" panose="020F0502020204030204" pitchFamily="34" charset="0"/>
              </a:rPr>
              <a:t> “</a:t>
            </a:r>
            <a:r>
              <a:rPr lang="en-US" sz="1000" dirty="0">
                <a:highlight>
                  <a:srgbClr val="FFFFFF"/>
                </a:highlight>
                <a:latin typeface="Calibri" panose="020F0502020204030204" pitchFamily="34" charset="0"/>
                <a:cs typeface="Calibri" panose="020F0502020204030204" pitchFamily="34" charset="0"/>
              </a:rPr>
              <a:t>This translation was not created by the World Health Organization (WHO). WHO is not responsible for the content or accuracy of this translation. The original English edition shall be the binding and authentic edition”. </a:t>
            </a:r>
          </a:p>
          <a:p>
            <a:endParaRPr lang="en-US" sz="1000" dirty="0">
              <a:highlight>
                <a:srgbClr val="FFFFFF"/>
              </a:highlight>
              <a:latin typeface="Calibri" panose="020F0502020204030204" pitchFamily="34" charset="0"/>
              <a:cs typeface="Calibri" panose="020F0502020204030204" pitchFamily="34" charset="0"/>
            </a:endParaRPr>
          </a:p>
          <a:p>
            <a:r>
              <a:rPr lang="en-US" sz="1000" dirty="0">
                <a:highlight>
                  <a:srgbClr val="FFFFFF"/>
                </a:highlight>
                <a:latin typeface="Calibri" panose="020F0502020204030204" pitchFamily="34" charset="0"/>
                <a:cs typeface="Calibri" panose="020F0502020204030204" pitchFamily="34" charset="0"/>
              </a:rPr>
              <a:t>Any mediation relating to disputes arising under the </a:t>
            </a:r>
            <a:r>
              <a:rPr lang="en-US" sz="1000" dirty="0" err="1">
                <a:highlight>
                  <a:srgbClr val="FFFFFF"/>
                </a:highlight>
                <a:latin typeface="Calibri" panose="020F0502020204030204" pitchFamily="34" charset="0"/>
                <a:cs typeface="Calibri" panose="020F0502020204030204" pitchFamily="34" charset="0"/>
              </a:rPr>
              <a:t>licence</a:t>
            </a:r>
            <a:r>
              <a:rPr lang="en-US" sz="1000" dirty="0">
                <a:highlight>
                  <a:srgbClr val="FFFFFF"/>
                </a:highlight>
                <a:latin typeface="Calibri" panose="020F0502020204030204" pitchFamily="34" charset="0"/>
                <a:cs typeface="Calibri" panose="020F0502020204030204" pitchFamily="34" charset="0"/>
              </a:rPr>
              <a:t> shall be conducted in accordance with the mediation rules of the World Intellectual Property Organization.</a:t>
            </a:r>
          </a:p>
          <a:p>
            <a:endParaRPr lang="en-US" sz="1000" dirty="0">
              <a:highlight>
                <a:srgbClr val="FFFFFF"/>
              </a:highlight>
              <a:latin typeface="Calibri" panose="020F0502020204030204" pitchFamily="34" charset="0"/>
              <a:cs typeface="Calibri" panose="020F0502020204030204" pitchFamily="34" charset="0"/>
            </a:endParaRPr>
          </a:p>
          <a:p>
            <a:pPr algn="just">
              <a:lnSpc>
                <a:spcPct val="107000"/>
              </a:lnSpc>
              <a:spcAft>
                <a:spcPts val="800"/>
              </a:spcAft>
            </a:pPr>
            <a:r>
              <a:rPr lang="en-US" sz="1000" b="1" dirty="0">
                <a:latin typeface="Calibri" panose="020F0502020204030204" pitchFamily="34" charset="0"/>
                <a:ea typeface="DengXian" panose="02010600030101010101" pitchFamily="2" charset="-122"/>
                <a:cs typeface="Calibri" panose="020F0502020204030204" pitchFamily="34" charset="0"/>
              </a:rPr>
              <a:t>Suggested citation</a:t>
            </a:r>
            <a:r>
              <a:rPr lang="en-US" sz="1000" dirty="0">
                <a:latin typeface="Calibri" panose="020F0502020204030204" pitchFamily="34" charset="0"/>
                <a:ea typeface="DengXian" panose="02010600030101010101" pitchFamily="2" charset="-122"/>
                <a:cs typeface="Calibri" panose="020F0502020204030204" pitchFamily="34" charset="0"/>
              </a:rPr>
              <a:t>. </a:t>
            </a:r>
            <a:r>
              <a:rPr lang="en-US" sz="1000" dirty="0">
                <a:latin typeface="Calibri" panose="020F0502020204030204" pitchFamily="34" charset="0"/>
                <a:ea typeface="DengXian" panose="02010600030101010101" pitchFamily="2" charset="-122"/>
                <a:cs typeface="Times New Roman" panose="02020603050405020304" pitchFamily="18" charset="0"/>
              </a:rPr>
              <a:t>Recovery practices for mental health and well-being. WHO QualityRights Specialized training</a:t>
            </a:r>
            <a:r>
              <a:rPr lang="en-US" sz="1000" dirty="0">
                <a:latin typeface="Calibri" panose="020F0502020204030204" pitchFamily="34" charset="0"/>
                <a:ea typeface="DengXian" panose="02010600030101010101" pitchFamily="2" charset="-122"/>
                <a:cs typeface="Calibri" panose="020F0502020204030204" pitchFamily="34" charset="0"/>
              </a:rPr>
              <a:t>. Course slides</a:t>
            </a:r>
            <a:r>
              <a:rPr lang="en-US" sz="1000" dirty="0">
                <a:solidFill>
                  <a:srgbClr val="000000"/>
                </a:solidFill>
                <a:latin typeface="Calibri" panose="020F0502020204030204" pitchFamily="34" charset="0"/>
                <a:ea typeface="DengXian" panose="02010600030101010101" pitchFamily="2" charset="-122"/>
                <a:cs typeface="Calibri" panose="020F0502020204030204" pitchFamily="34" charset="0"/>
              </a:rPr>
              <a:t>. Geneva: World Health Organization; 2019 (WHO/MSD/QR/19.6). </a:t>
            </a:r>
            <a:r>
              <a:rPr lang="en-US" sz="1000" dirty="0" err="1">
                <a:solidFill>
                  <a:srgbClr val="000000"/>
                </a:solidFill>
                <a:latin typeface="Calibri" panose="020F0502020204030204" pitchFamily="34" charset="0"/>
                <a:ea typeface="DengXian" panose="02010600030101010101" pitchFamily="2" charset="-122"/>
                <a:cs typeface="Calibri" panose="020F0502020204030204" pitchFamily="34" charset="0"/>
              </a:rPr>
              <a:t>Licence</a:t>
            </a:r>
            <a:r>
              <a:rPr lang="en-US" sz="1000" dirty="0">
                <a:solidFill>
                  <a:srgbClr val="000000"/>
                </a:solidFill>
                <a:latin typeface="Calibri" panose="020F0502020204030204" pitchFamily="34" charset="0"/>
                <a:ea typeface="DengXian" panose="02010600030101010101" pitchFamily="2" charset="-122"/>
                <a:cs typeface="Calibri" panose="020F0502020204030204" pitchFamily="34" charset="0"/>
              </a:rPr>
              <a:t>: </a:t>
            </a:r>
            <a:r>
              <a:rPr lang="en-US" sz="1000" u="sng" dirty="0">
                <a:solidFill>
                  <a:srgbClr val="0563C1"/>
                </a:solidFill>
                <a:latin typeface="Calibri" panose="020F0502020204030204" pitchFamily="34" charset="0"/>
                <a:ea typeface="DengXian" panose="02010600030101010101" pitchFamily="2" charset="-122"/>
                <a:cs typeface="Calibri" panose="020F0502020204030204" pitchFamily="34" charset="0"/>
                <a:hlinkClick r:id="rId4">
                  <a:extLst>
                    <a:ext uri="{A12FA001-AC4F-418D-AE19-62706E023703}">
                      <ahyp:hlinkClr xmlns="" xmlns:ahyp="http://schemas.microsoft.com/office/drawing/2018/hyperlinkcolor" val="tx"/>
                    </a:ext>
                  </a:extLst>
                </a:hlinkClick>
              </a:rPr>
              <a:t>CC BY-NC-SA 3.0 IGO</a:t>
            </a:r>
            <a:r>
              <a:rPr lang="en-US" sz="1000" dirty="0">
                <a:solidFill>
                  <a:srgbClr val="000000"/>
                </a:solidFill>
                <a:latin typeface="Calibri" panose="020F0502020204030204" pitchFamily="34" charset="0"/>
                <a:ea typeface="DengXian" panose="02010600030101010101" pitchFamily="2" charset="-122"/>
                <a:cs typeface="Calibri" panose="020F0502020204030204" pitchFamily="34" charset="0"/>
              </a:rPr>
              <a:t>.</a:t>
            </a:r>
            <a:endParaRPr lang="en-US" sz="1000" dirty="0">
              <a:highlight>
                <a:srgbClr val="FFFFFF"/>
              </a:highlight>
              <a:latin typeface="Calibri" panose="020F0502020204030204" pitchFamily="34" charset="0"/>
              <a:cs typeface="Calibri" panose="020F0502020204030204" pitchFamily="34" charset="0"/>
            </a:endParaRPr>
          </a:p>
          <a:p>
            <a:r>
              <a:rPr lang="en-US" sz="1000" b="1" dirty="0">
                <a:highlight>
                  <a:srgbClr val="FFFFFF"/>
                </a:highlight>
                <a:latin typeface="Calibri" panose="020F0502020204030204" pitchFamily="34" charset="0"/>
                <a:cs typeface="Calibri" panose="020F0502020204030204" pitchFamily="34" charset="0"/>
              </a:rPr>
              <a:t>Sales, rights and licensing. </a:t>
            </a:r>
            <a:r>
              <a:rPr lang="en-US" sz="1000" dirty="0">
                <a:highlight>
                  <a:srgbClr val="FFFFFF"/>
                </a:highlight>
                <a:latin typeface="Calibri" panose="020F0502020204030204" pitchFamily="34" charset="0"/>
                <a:cs typeface="Calibri" panose="020F0502020204030204" pitchFamily="34" charset="0"/>
              </a:rPr>
              <a:t>To purchase WHO publications, see </a:t>
            </a:r>
            <a:r>
              <a:rPr lang="en-US" sz="1000" u="sng" dirty="0">
                <a:highlight>
                  <a:srgbClr val="FFFFFF"/>
                </a:highlight>
                <a:latin typeface="Calibri" panose="020F0502020204030204" pitchFamily="34" charset="0"/>
                <a:cs typeface="Calibri" panose="020F0502020204030204" pitchFamily="34" charset="0"/>
                <a:hlinkClick r:id="rId5"/>
              </a:rPr>
              <a:t>http://apps.who.int/bookorders</a:t>
            </a:r>
            <a:r>
              <a:rPr lang="en-US" sz="1000" dirty="0">
                <a:highlight>
                  <a:srgbClr val="FFFFFF"/>
                </a:highlight>
                <a:latin typeface="Calibri" panose="020F0502020204030204" pitchFamily="34" charset="0"/>
                <a:cs typeface="Calibri" panose="020F0502020204030204" pitchFamily="34" charset="0"/>
              </a:rPr>
              <a:t>. To submit requests for commercial use and queries on rights and licensing, see </a:t>
            </a:r>
            <a:r>
              <a:rPr lang="en-US" sz="1000" u="sng" dirty="0">
                <a:highlight>
                  <a:srgbClr val="FFFFFF"/>
                </a:highlight>
                <a:latin typeface="Calibri" panose="020F0502020204030204" pitchFamily="34" charset="0"/>
                <a:cs typeface="Calibri" panose="020F0502020204030204" pitchFamily="34" charset="0"/>
                <a:hlinkClick r:id="rId6"/>
              </a:rPr>
              <a:t>http://www.who.int/about/licensing</a:t>
            </a:r>
            <a:r>
              <a:rPr lang="en-US" sz="1000" dirty="0">
                <a:highlight>
                  <a:srgbClr val="FFFFFF"/>
                </a:highlight>
                <a:latin typeface="Calibri" panose="020F0502020204030204" pitchFamily="34" charset="0"/>
                <a:cs typeface="Calibri" panose="020F0502020204030204" pitchFamily="34" charset="0"/>
              </a:rPr>
              <a:t>. </a:t>
            </a:r>
          </a:p>
          <a:p>
            <a:endParaRPr lang="en-US" sz="1000" dirty="0">
              <a:highlight>
                <a:srgbClr val="FFFFFF"/>
              </a:highlight>
              <a:latin typeface="Calibri" panose="020F0502020204030204" pitchFamily="34" charset="0"/>
              <a:cs typeface="Calibri" panose="020F0502020204030204" pitchFamily="34" charset="0"/>
            </a:endParaRPr>
          </a:p>
          <a:p>
            <a:r>
              <a:rPr lang="en-US" sz="1000" b="1" dirty="0">
                <a:highlight>
                  <a:srgbClr val="FFFFFF"/>
                </a:highlight>
                <a:latin typeface="Calibri" panose="020F0502020204030204" pitchFamily="34" charset="0"/>
                <a:cs typeface="Calibri" panose="020F0502020204030204" pitchFamily="34" charset="0"/>
              </a:rPr>
              <a:t>Third-party materials. </a:t>
            </a:r>
            <a:r>
              <a:rPr lang="en-US" sz="1000" dirty="0">
                <a:highlight>
                  <a:srgbClr val="FFFFFF"/>
                </a:highlight>
                <a:latin typeface="Calibri" panose="020F0502020204030204" pitchFamily="34" charset="0"/>
                <a:cs typeface="Calibri" panose="020F0502020204030204" pitchFamily="34" charset="0"/>
              </a:rPr>
              <a:t>If you wish to reuse material from this work that is attributed to a third party, such as tables, figures or images, it is your responsibility to determine whether permission is needed for that reuse and to obtain permission from the copyright holder. The risk of claims resulting from infringement of any third-party-owned component in the work rests solely with the user.</a:t>
            </a:r>
          </a:p>
          <a:p>
            <a:endParaRPr lang="en-US" sz="1000" dirty="0">
              <a:highlight>
                <a:srgbClr val="FFFFFF"/>
              </a:highlight>
              <a:latin typeface="Calibri" panose="020F0502020204030204" pitchFamily="34" charset="0"/>
              <a:cs typeface="Calibri" panose="020F0502020204030204" pitchFamily="34" charset="0"/>
            </a:endParaRPr>
          </a:p>
          <a:p>
            <a:r>
              <a:rPr lang="en-US" sz="1000" b="1" dirty="0">
                <a:highlight>
                  <a:srgbClr val="FFFFFF"/>
                </a:highlight>
                <a:latin typeface="Calibri" panose="020F0502020204030204" pitchFamily="34" charset="0"/>
                <a:cs typeface="Calibri" panose="020F0502020204030204" pitchFamily="34" charset="0"/>
              </a:rPr>
              <a:t>General disclaimers. </a:t>
            </a:r>
            <a:r>
              <a:rPr lang="en-US" sz="1000" dirty="0">
                <a:highlight>
                  <a:srgbClr val="FFFFFF"/>
                </a:highlight>
                <a:latin typeface="Calibri" panose="020F0502020204030204" pitchFamily="34" charset="0"/>
                <a:cs typeface="Calibri" panose="020F0502020204030204" pitchFamily="34" charset="0"/>
              </a:rPr>
              <a:t>The designations employed and the presentation of the material in this publication do not imply the expression of any opinion whatsoever on the part of WHO concerning the legal status of any country, territory, city or area or of its authorities, or concerning the delimitation of its frontiers or boundaries. Dotted and dashed lines on maps represent approximate border lines for which there may not yet be full agreement.</a:t>
            </a:r>
            <a:br>
              <a:rPr lang="en-US" sz="1000" dirty="0">
                <a:highlight>
                  <a:srgbClr val="FFFFFF"/>
                </a:highlight>
                <a:latin typeface="Calibri" panose="020F0502020204030204" pitchFamily="34" charset="0"/>
                <a:cs typeface="Calibri" panose="020F0502020204030204" pitchFamily="34" charset="0"/>
              </a:rPr>
            </a:br>
            <a:br>
              <a:rPr lang="en-US" sz="1000" dirty="0">
                <a:highlight>
                  <a:srgbClr val="FFFFFF"/>
                </a:highlight>
                <a:latin typeface="Calibri" panose="020F0502020204030204" pitchFamily="34" charset="0"/>
                <a:cs typeface="Calibri" panose="020F0502020204030204" pitchFamily="34" charset="0"/>
              </a:rPr>
            </a:br>
            <a:r>
              <a:rPr lang="en-US" sz="1000" dirty="0">
                <a:highlight>
                  <a:srgbClr val="FFFFFF"/>
                </a:highlight>
                <a:latin typeface="Calibri" panose="020F0502020204030204" pitchFamily="34" charset="0"/>
                <a:cs typeface="Calibri" panose="020F0502020204030204" pitchFamily="34" charset="0"/>
              </a:rPr>
              <a:t>The mention of specific companies or of certain manufacturers’ products does not imply that they are endorsed or recommended by WHO in preference to others of a similar nature that are not mentioned. Errors and omissions excepted, the names of proprietary products are distinguished by initial capital letters.</a:t>
            </a:r>
          </a:p>
          <a:p>
            <a:endParaRPr lang="en-US" sz="1000" dirty="0">
              <a:highlight>
                <a:srgbClr val="FFFFFF"/>
              </a:highlight>
              <a:latin typeface="Calibri" panose="020F0502020204030204" pitchFamily="34" charset="0"/>
              <a:cs typeface="Calibri" panose="020F0502020204030204" pitchFamily="34" charset="0"/>
            </a:endParaRPr>
          </a:p>
          <a:p>
            <a:r>
              <a:rPr lang="en-US" sz="1000" dirty="0">
                <a:highlight>
                  <a:srgbClr val="FFFFFF"/>
                </a:highlight>
                <a:latin typeface="Calibri" panose="020F0502020204030204" pitchFamily="34" charset="0"/>
                <a:cs typeface="Calibri" panose="020F0502020204030204" pitchFamily="34" charset="0"/>
              </a:rPr>
              <a:t>All reasonable precautions have been taken by WHO to verify the information contained in this publication. However, the published material is being distributed without warranty of any kind, either expressed or implied. The responsibility for the interpretation and use of the material lies with the reader. In no event shall WHO be liable for damages arising from its use. </a:t>
            </a:r>
          </a:p>
          <a:p>
            <a:pPr algn="just" fontAlgn="base"/>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en-US" sz="1000" dirty="0">
              <a:latin typeface="Calibri" panose="020F0502020204030204" pitchFamily="34" charset="0"/>
              <a:ea typeface="Times New Roman" panose="02020603050405020304" pitchFamily="18" charset="0"/>
              <a:cs typeface="Calibri" panose="020F0502020204030204" pitchFamily="34" charset="0"/>
            </a:endParaRPr>
          </a:p>
          <a:p>
            <a:r>
              <a:rPr lang="en-US" sz="1000" b="1" dirty="0">
                <a:latin typeface="Calibri" panose="020F0502020204030204" pitchFamily="34" charset="0"/>
                <a:ea typeface="SimSun" panose="02010600030101010101" pitchFamily="2" charset="-122"/>
                <a:cs typeface="Calibri" panose="020F0502020204030204" pitchFamily="34" charset="0"/>
              </a:rPr>
              <a:t>Cover photo.  </a:t>
            </a:r>
            <a:r>
              <a:rPr lang="en-US" sz="1000" dirty="0">
                <a:latin typeface="Calibri" panose="020F0502020204030204" pitchFamily="34" charset="0"/>
                <a:ea typeface="SimSun" panose="02010600030101010101" pitchFamily="2" charset="-122"/>
                <a:cs typeface="Calibri" panose="020F0502020204030204" pitchFamily="34" charset="0"/>
              </a:rPr>
              <a:t> Camila Eugenia Vargas</a:t>
            </a:r>
            <a:endParaRPr lang="en-US" sz="1000" dirty="0">
              <a:latin typeface="Calibri" panose="020F0502020204030204" pitchFamily="34" charset="0"/>
              <a:ea typeface="MS Mincho" panose="02020609040205080304" pitchFamily="49" charset="-128"/>
              <a:cs typeface="Arial" panose="020B0604020202020204" pitchFamily="34" charset="0"/>
            </a:endParaRPr>
          </a:p>
          <a:p>
            <a:r>
              <a:rPr lang="en-US" sz="1000" dirty="0">
                <a:latin typeface="Calibri" panose="020F0502020204030204" pitchFamily="34" charset="0"/>
                <a:ea typeface="SimSun" panose="02010600030101010101" pitchFamily="2" charset="-122"/>
                <a:cs typeface="Calibri" panose="020F0502020204030204" pitchFamily="34" charset="0"/>
              </a:rPr>
              <a:t> </a:t>
            </a:r>
            <a:endParaRPr lang="en-US" sz="1000" dirty="0">
              <a:latin typeface="Calibri" panose="020F0502020204030204" pitchFamily="34" charset="0"/>
              <a:ea typeface="MS Mincho" panose="02020609040205080304" pitchFamily="49" charset="-128"/>
              <a:cs typeface="Arial" panose="020B0604020202020204" pitchFamily="34" charset="0"/>
            </a:endParaRPr>
          </a:p>
          <a:p>
            <a:pPr lvl="0" defTabSz="228600" fontAlgn="base"/>
            <a:r>
              <a:rPr lang="en-GB" sz="100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Accompanying course guide is available here </a:t>
            </a:r>
            <a:r>
              <a:rPr lang="en-US" sz="1000" u="sng" dirty="0">
                <a:solidFill>
                  <a:srgbClr val="000000"/>
                </a:solidFill>
                <a:latin typeface="Calibri" panose="020F0502020204030204" pitchFamily="34" charset="0"/>
                <a:ea typeface="DengXian" panose="02010600030101010101" pitchFamily="2" charset="-122"/>
                <a:cs typeface="Calibri" panose="020F0502020204030204" pitchFamily="34" charset="0"/>
                <a:hlinkClick r:id="rId7">
                  <a:extLst>
                    <a:ext uri="{A12FA001-AC4F-418D-AE19-62706E023703}">
                      <ahyp:hlinkClr xmlns="" xmlns:ahyp="http://schemas.microsoft.com/office/drawing/2018/hyperlinkcolor" val="tx"/>
                    </a:ext>
                  </a:extLst>
                </a:hlinkClick>
              </a:rPr>
              <a:t>https://www.who.int/publications-detail/who-qualityrights-guidance-and-training-tools</a:t>
            </a:r>
            <a:r>
              <a:rPr lang="en-US" sz="1000" dirty="0">
                <a:solidFill>
                  <a:srgbClr val="000000"/>
                </a:solidFill>
                <a:latin typeface="Calibri" panose="020F0502020204030204" pitchFamily="34" charset="0"/>
                <a:cs typeface="Calibri" panose="020F0502020204030204" pitchFamily="34" charset="0"/>
              </a:rPr>
              <a:t> </a:t>
            </a:r>
            <a:endPar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br>
              <a:rPr lang="en-GB" sz="1250" i="1" dirty="0">
                <a:solidFill>
                  <a:srgbClr val="4F81BD"/>
                </a:solidFill>
                <a:latin typeface="Cambria" panose="02040503050406030204" pitchFamily="18" charset="0"/>
                <a:ea typeface="MS Mincho" panose="02020609040205080304" pitchFamily="49" charset="-128"/>
                <a:cs typeface="Arial" panose="020B0604020202020204" pitchFamily="34" charset="0"/>
              </a:rPr>
            </a:br>
            <a:endParaRPr lang="en-US" dirty="0"/>
          </a:p>
        </p:txBody>
      </p:sp>
    </p:spTree>
    <p:extLst>
      <p:ext uri="{BB962C8B-B14F-4D97-AF65-F5344CB8AC3E}">
        <p14:creationId xmlns:p14="http://schemas.microsoft.com/office/powerpoint/2010/main" val="2385448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3EA9BF-2821-4CEF-B61B-1AE4CAB692D6}"/>
              </a:ext>
            </a:extLst>
          </p:cNvPr>
          <p:cNvSpPr>
            <a:spLocks noGrp="1"/>
          </p:cNvSpPr>
          <p:nvPr>
            <p:ph sz="quarter" idx="14"/>
          </p:nvPr>
        </p:nvSpPr>
        <p:spPr/>
        <p:txBody>
          <a:bodyPr>
            <a:normAutofit/>
          </a:bodyPr>
          <a:lstStyle/>
          <a:p>
            <a:pPr marL="0" lvl="0" indent="0">
              <a:buNone/>
            </a:pPr>
            <a:r>
              <a:rPr lang="en-US" b="1" dirty="0"/>
              <a:t>1. Connectedness: Recovery reconnects people</a:t>
            </a:r>
            <a:endParaRPr lang="en-CH" b="1" dirty="0"/>
          </a:p>
          <a:p>
            <a:pPr lvl="0"/>
            <a:r>
              <a:rPr lang="en-US" b="1" dirty="0"/>
              <a:t>Inclusion</a:t>
            </a:r>
            <a:r>
              <a:rPr lang="en-US" dirty="0"/>
              <a:t> is important for recovery. </a:t>
            </a:r>
          </a:p>
          <a:p>
            <a:pPr lvl="2"/>
            <a:r>
              <a:rPr lang="en-US" sz="2200" dirty="0"/>
              <a:t>People need to be able to access the same opportunities, services and community resources as other people. </a:t>
            </a:r>
          </a:p>
          <a:p>
            <a:pPr lvl="2"/>
            <a:r>
              <a:rPr lang="en-US" sz="2200" dirty="0"/>
              <a:t>The services that promote recovery should be based on the local context and needs. </a:t>
            </a:r>
          </a:p>
          <a:p>
            <a:pPr lvl="2"/>
            <a:r>
              <a:rPr lang="en-US" sz="2200" dirty="0"/>
              <a:t>Inclusion goes beyond the individual to involve the community and society as a whole.</a:t>
            </a:r>
            <a:endParaRPr lang="en-CH" sz="2200" dirty="0"/>
          </a:p>
          <a:p>
            <a:pPr lvl="0"/>
            <a:r>
              <a:rPr lang="en-US" b="1" dirty="0"/>
              <a:t>Relationships</a:t>
            </a:r>
            <a:r>
              <a:rPr lang="en-US" dirty="0"/>
              <a:t> are key to all people’s lives. </a:t>
            </a:r>
          </a:p>
          <a:p>
            <a:pPr lvl="2"/>
            <a:r>
              <a:rPr lang="en-US" sz="2200" dirty="0"/>
              <a:t>Friends, partners, family members, health practitioners, support staff, peer supporters and peer support groups all have a role in supporting people in their recovery. </a:t>
            </a:r>
            <a:endParaRPr lang="en-CH" sz="2200" dirty="0"/>
          </a:p>
          <a:p>
            <a:endParaRPr lang="en-CH" dirty="0"/>
          </a:p>
        </p:txBody>
      </p:sp>
      <p:sp>
        <p:nvSpPr>
          <p:cNvPr id="2" name="Title 1">
            <a:extLst>
              <a:ext uri="{FF2B5EF4-FFF2-40B4-BE49-F238E27FC236}">
                <a16:creationId xmlns:a16="http://schemas.microsoft.com/office/drawing/2014/main" id="{F843385B-7C6C-4BAC-931E-80ED7271E159}"/>
              </a:ext>
            </a:extLst>
          </p:cNvPr>
          <p:cNvSpPr>
            <a:spLocks noGrp="1"/>
          </p:cNvSpPr>
          <p:nvPr>
            <p:ph type="title"/>
          </p:nvPr>
        </p:nvSpPr>
        <p:spPr/>
        <p:txBody>
          <a:bodyPr/>
          <a:lstStyle/>
          <a:p>
            <a:r>
              <a:rPr lang="en-US" dirty="0"/>
              <a:t>Presentation: Key components of recovery – 2</a:t>
            </a:r>
            <a:endParaRPr lang="en-CH" dirty="0"/>
          </a:p>
        </p:txBody>
      </p:sp>
    </p:spTree>
    <p:extLst>
      <p:ext uri="{BB962C8B-B14F-4D97-AF65-F5344CB8AC3E}">
        <p14:creationId xmlns:p14="http://schemas.microsoft.com/office/powerpoint/2010/main" val="78623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4A52D-2703-4729-AD1A-BC9356AAACF1}"/>
              </a:ext>
            </a:extLst>
          </p:cNvPr>
          <p:cNvSpPr>
            <a:spLocks noGrp="1"/>
          </p:cNvSpPr>
          <p:nvPr>
            <p:ph sz="quarter" idx="14"/>
          </p:nvPr>
        </p:nvSpPr>
        <p:spPr/>
        <p:txBody>
          <a:bodyPr>
            <a:normAutofit/>
          </a:bodyPr>
          <a:lstStyle/>
          <a:p>
            <a:pPr marL="0" lvl="0" indent="0">
              <a:buNone/>
            </a:pPr>
            <a:r>
              <a:rPr lang="en-US" b="1" dirty="0"/>
              <a:t>2. Hope: Recovery is about hope and optimism for the future</a:t>
            </a:r>
            <a:endParaRPr lang="en-CH" b="1" dirty="0"/>
          </a:p>
          <a:p>
            <a:pPr lvl="0"/>
            <a:r>
              <a:rPr lang="en-US" b="1" dirty="0"/>
              <a:t>Hope</a:t>
            </a:r>
            <a:r>
              <a:rPr lang="en-US" dirty="0"/>
              <a:t> is key to recovery. </a:t>
            </a:r>
          </a:p>
          <a:p>
            <a:pPr lvl="2"/>
            <a:r>
              <a:rPr lang="en-US" sz="2200" dirty="0"/>
              <a:t>Hope is often taken away from people when they are told that they have a lifelong illness and that they need to give up many of their activities and expectations. </a:t>
            </a:r>
          </a:p>
          <a:p>
            <a:pPr lvl="2"/>
            <a:r>
              <a:rPr lang="en-US" sz="2200" dirty="0"/>
              <a:t>Research shows that self-efficacy, self-esteem, empowerment, spirituality, quality of life and social supports are important contributors to hope.</a:t>
            </a:r>
            <a:endParaRPr lang="en-CH" sz="2200" dirty="0"/>
          </a:p>
          <a:p>
            <a:pPr lvl="0"/>
            <a:r>
              <a:rPr lang="en-US" b="1" dirty="0"/>
              <a:t>Belief</a:t>
            </a:r>
            <a:r>
              <a:rPr lang="en-US" dirty="0"/>
              <a:t> that change in one’s life or circumstances is possible is central to the recovery approach.</a:t>
            </a:r>
            <a:endParaRPr lang="en-CH" dirty="0"/>
          </a:p>
          <a:p>
            <a:pPr lvl="2"/>
            <a:r>
              <a:rPr lang="en-US" sz="2200" dirty="0"/>
              <a:t>Friends, family, care partners, practitioners and other supporters need to recognize successes and encourage dreams and aspirations.</a:t>
            </a:r>
            <a:endParaRPr lang="en-CH" sz="2200" dirty="0"/>
          </a:p>
        </p:txBody>
      </p:sp>
      <p:sp>
        <p:nvSpPr>
          <p:cNvPr id="2" name="Title 1">
            <a:extLst>
              <a:ext uri="{FF2B5EF4-FFF2-40B4-BE49-F238E27FC236}">
                <a16:creationId xmlns:a16="http://schemas.microsoft.com/office/drawing/2014/main" id="{1E234E67-8770-4A39-AF76-CD89CCF5D052}"/>
              </a:ext>
            </a:extLst>
          </p:cNvPr>
          <p:cNvSpPr>
            <a:spLocks noGrp="1"/>
          </p:cNvSpPr>
          <p:nvPr>
            <p:ph type="title"/>
          </p:nvPr>
        </p:nvSpPr>
        <p:spPr/>
        <p:txBody>
          <a:bodyPr/>
          <a:lstStyle/>
          <a:p>
            <a:r>
              <a:rPr lang="en-US" dirty="0"/>
              <a:t>Presentation: Key components of recovery – 3</a:t>
            </a:r>
            <a:endParaRPr lang="en-CH" dirty="0"/>
          </a:p>
        </p:txBody>
      </p:sp>
    </p:spTree>
    <p:extLst>
      <p:ext uri="{BB962C8B-B14F-4D97-AF65-F5344CB8AC3E}">
        <p14:creationId xmlns:p14="http://schemas.microsoft.com/office/powerpoint/2010/main" val="356755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59693-11C6-41D1-872B-2FB77178C7F5}"/>
              </a:ext>
            </a:extLst>
          </p:cNvPr>
          <p:cNvSpPr>
            <a:spLocks noGrp="1"/>
          </p:cNvSpPr>
          <p:nvPr>
            <p:ph sz="quarter" idx="14"/>
          </p:nvPr>
        </p:nvSpPr>
        <p:spPr/>
        <p:txBody>
          <a:bodyPr>
            <a:normAutofit/>
          </a:bodyPr>
          <a:lstStyle/>
          <a:p>
            <a:pPr marL="0" lvl="0" indent="0">
              <a:buNone/>
            </a:pPr>
            <a:r>
              <a:rPr lang="en-US" b="1" dirty="0"/>
              <a:t>3. Identity: Recovery means exploring your identity</a:t>
            </a:r>
            <a:endParaRPr lang="en-CH" b="1" dirty="0"/>
          </a:p>
          <a:p>
            <a:pPr lvl="0"/>
            <a:r>
              <a:rPr lang="en-US" b="1" dirty="0"/>
              <a:t>Identity</a:t>
            </a:r>
            <a:r>
              <a:rPr lang="en-US" dirty="0"/>
              <a:t> can broadly be defined as how one sees oneself as an individual and in relation to other persons and the community. </a:t>
            </a:r>
            <a:endParaRPr lang="en-CH" dirty="0"/>
          </a:p>
          <a:p>
            <a:pPr lvl="0"/>
            <a:r>
              <a:rPr lang="en-US" b="1" dirty="0"/>
              <a:t>Identity</a:t>
            </a:r>
            <a:r>
              <a:rPr lang="en-US" dirty="0"/>
              <a:t> is a sense of self that people may feel they never had or that they lost when they received a diagnosis. </a:t>
            </a:r>
          </a:p>
          <a:p>
            <a:pPr lvl="2"/>
            <a:r>
              <a:rPr lang="en-US" sz="2200" dirty="0"/>
              <a:t>The recovery approach supports people to (re)connect, (re)build or (re)define their identity and to overcome “internalized oppression” or “self-stigma”. </a:t>
            </a:r>
          </a:p>
          <a:p>
            <a:pPr lvl="2"/>
            <a:r>
              <a:rPr lang="en-US" sz="2200" dirty="0"/>
              <a:t>The recovery approach offers people the opportunity to think about their experiences in ways that make sense to them.</a:t>
            </a:r>
            <a:endParaRPr lang="en-CH" sz="2200" dirty="0"/>
          </a:p>
          <a:p>
            <a:endParaRPr lang="en-CH" dirty="0"/>
          </a:p>
        </p:txBody>
      </p:sp>
      <p:sp>
        <p:nvSpPr>
          <p:cNvPr id="2" name="Title 1">
            <a:extLst>
              <a:ext uri="{FF2B5EF4-FFF2-40B4-BE49-F238E27FC236}">
                <a16:creationId xmlns:a16="http://schemas.microsoft.com/office/drawing/2014/main" id="{0D100556-D543-4824-9B72-F07B5509FBE2}"/>
              </a:ext>
            </a:extLst>
          </p:cNvPr>
          <p:cNvSpPr>
            <a:spLocks noGrp="1"/>
          </p:cNvSpPr>
          <p:nvPr>
            <p:ph type="title"/>
          </p:nvPr>
        </p:nvSpPr>
        <p:spPr/>
        <p:txBody>
          <a:bodyPr/>
          <a:lstStyle/>
          <a:p>
            <a:r>
              <a:rPr lang="en-US" dirty="0"/>
              <a:t>Presentation: Key components of recovery – 4</a:t>
            </a:r>
            <a:endParaRPr lang="en-CH" dirty="0"/>
          </a:p>
        </p:txBody>
      </p:sp>
    </p:spTree>
    <p:extLst>
      <p:ext uri="{BB962C8B-B14F-4D97-AF65-F5344CB8AC3E}">
        <p14:creationId xmlns:p14="http://schemas.microsoft.com/office/powerpoint/2010/main" val="2443686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FFD89-26AB-46C5-A88C-33A0CDBCFD6C}"/>
              </a:ext>
            </a:extLst>
          </p:cNvPr>
          <p:cNvSpPr>
            <a:spLocks noGrp="1"/>
          </p:cNvSpPr>
          <p:nvPr>
            <p:ph sz="quarter" idx="14"/>
          </p:nvPr>
        </p:nvSpPr>
        <p:spPr/>
        <p:txBody>
          <a:bodyPr/>
          <a:lstStyle/>
          <a:p>
            <a:pPr marL="0" lvl="0" indent="0">
              <a:buNone/>
            </a:pPr>
            <a:r>
              <a:rPr lang="en-US" b="1" dirty="0"/>
              <a:t>4. Meaning in life: Recovery supports people to (re)build and find meaning in their lives </a:t>
            </a:r>
            <a:endParaRPr lang="en-CH" b="1" dirty="0"/>
          </a:p>
          <a:p>
            <a:pPr lvl="0"/>
            <a:r>
              <a:rPr lang="en-US" b="1" dirty="0"/>
              <a:t>Meaning and purpose </a:t>
            </a:r>
            <a:r>
              <a:rPr lang="en-US" dirty="0"/>
              <a:t>in life vary for everyone. </a:t>
            </a:r>
          </a:p>
          <a:p>
            <a:pPr lvl="2"/>
            <a:r>
              <a:rPr lang="en-US" sz="2200" dirty="0"/>
              <a:t>People find meaning in very different ways. </a:t>
            </a:r>
          </a:p>
          <a:p>
            <a:pPr lvl="2"/>
            <a:r>
              <a:rPr lang="en-US" sz="2200" dirty="0"/>
              <a:t>Some people may find spirituality important, while others find meaning and purpose through stronger links with friends, family or community.</a:t>
            </a:r>
            <a:endParaRPr lang="en-CH" sz="2200" dirty="0"/>
          </a:p>
          <a:p>
            <a:pPr lvl="0"/>
            <a:r>
              <a:rPr lang="en-US" b="1" dirty="0"/>
              <a:t>Dreams and aspirations</a:t>
            </a:r>
            <a:r>
              <a:rPr lang="en-US" dirty="0"/>
              <a:t> are key for recovery as they can empower and support people to find meaning and fulfilment in their lives.</a:t>
            </a:r>
            <a:endParaRPr lang="en-CH" dirty="0"/>
          </a:p>
          <a:p>
            <a:endParaRPr lang="en-CH" dirty="0"/>
          </a:p>
        </p:txBody>
      </p:sp>
      <p:sp>
        <p:nvSpPr>
          <p:cNvPr id="2" name="Title 1">
            <a:extLst>
              <a:ext uri="{FF2B5EF4-FFF2-40B4-BE49-F238E27FC236}">
                <a16:creationId xmlns:a16="http://schemas.microsoft.com/office/drawing/2014/main" id="{5E7C048A-7844-49A2-9BE1-8A4ABDC1832B}"/>
              </a:ext>
            </a:extLst>
          </p:cNvPr>
          <p:cNvSpPr>
            <a:spLocks noGrp="1"/>
          </p:cNvSpPr>
          <p:nvPr>
            <p:ph type="title"/>
          </p:nvPr>
        </p:nvSpPr>
        <p:spPr/>
        <p:txBody>
          <a:bodyPr/>
          <a:lstStyle/>
          <a:p>
            <a:r>
              <a:rPr lang="en-US" dirty="0"/>
              <a:t>Presentation: Key components of recovery – 5</a:t>
            </a:r>
            <a:endParaRPr lang="en-CH" dirty="0"/>
          </a:p>
        </p:txBody>
      </p:sp>
    </p:spTree>
    <p:extLst>
      <p:ext uri="{BB962C8B-B14F-4D97-AF65-F5344CB8AC3E}">
        <p14:creationId xmlns:p14="http://schemas.microsoft.com/office/powerpoint/2010/main" val="676236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59764-0586-49F0-BDE5-04348167BF98}"/>
              </a:ext>
            </a:extLst>
          </p:cNvPr>
          <p:cNvSpPr>
            <a:spLocks noGrp="1"/>
          </p:cNvSpPr>
          <p:nvPr>
            <p:ph sz="quarter" idx="14"/>
          </p:nvPr>
        </p:nvSpPr>
        <p:spPr/>
        <p:txBody>
          <a:bodyPr>
            <a:normAutofit/>
          </a:bodyPr>
          <a:lstStyle/>
          <a:p>
            <a:pPr marL="0" lvl="0" indent="0">
              <a:buNone/>
            </a:pPr>
            <a:r>
              <a:rPr lang="en-US" b="1" dirty="0"/>
              <a:t>5. Empowerment: Recovery is a positive message that empowers people and gives them control</a:t>
            </a:r>
            <a:endParaRPr lang="en-CH" b="1" dirty="0"/>
          </a:p>
          <a:p>
            <a:pPr lvl="0"/>
            <a:r>
              <a:rPr lang="en-US" b="1" dirty="0"/>
              <a:t>Control and choice are central to recovery. </a:t>
            </a:r>
          </a:p>
          <a:p>
            <a:pPr lvl="2"/>
            <a:r>
              <a:rPr lang="en-US" sz="2200" dirty="0"/>
              <a:t>People are often denied the right to decide about key aspects of their life, including their own care and treatment. </a:t>
            </a:r>
          </a:p>
          <a:p>
            <a:pPr lvl="2"/>
            <a:r>
              <a:rPr lang="en-US" sz="2200" dirty="0"/>
              <a:t>A recovery approach respects a person’s right to exercise their legal capacity, including their right to make their own choices, with or without support from others</a:t>
            </a:r>
            <a:endParaRPr lang="en-CH" sz="2200" dirty="0"/>
          </a:p>
          <a:p>
            <a:pPr lvl="0"/>
            <a:r>
              <a:rPr lang="en-US" b="1" dirty="0"/>
              <a:t>Strengthening skills to help oneself can also be empowering. </a:t>
            </a:r>
          </a:p>
          <a:p>
            <a:pPr lvl="2"/>
            <a:r>
              <a:rPr lang="en-US" sz="2200" dirty="0"/>
              <a:t>These recovery skills enable people to manage the negative moments in life and take control of their own life and well-being.</a:t>
            </a:r>
            <a:endParaRPr lang="en-CH" sz="2200" dirty="0"/>
          </a:p>
          <a:p>
            <a:endParaRPr lang="en-CH" dirty="0"/>
          </a:p>
        </p:txBody>
      </p:sp>
      <p:sp>
        <p:nvSpPr>
          <p:cNvPr id="2" name="Title 1">
            <a:extLst>
              <a:ext uri="{FF2B5EF4-FFF2-40B4-BE49-F238E27FC236}">
                <a16:creationId xmlns:a16="http://schemas.microsoft.com/office/drawing/2014/main" id="{6513B42D-E976-4E5D-BDCD-94B7069A1FF5}"/>
              </a:ext>
            </a:extLst>
          </p:cNvPr>
          <p:cNvSpPr>
            <a:spLocks noGrp="1"/>
          </p:cNvSpPr>
          <p:nvPr>
            <p:ph type="title"/>
          </p:nvPr>
        </p:nvSpPr>
        <p:spPr/>
        <p:txBody>
          <a:bodyPr/>
          <a:lstStyle/>
          <a:p>
            <a:r>
              <a:rPr lang="en-US" dirty="0"/>
              <a:t>Presentation: Key components of recovery – 6</a:t>
            </a:r>
            <a:endParaRPr lang="en-CH" dirty="0"/>
          </a:p>
        </p:txBody>
      </p:sp>
    </p:spTree>
    <p:extLst>
      <p:ext uri="{BB962C8B-B14F-4D97-AF65-F5344CB8AC3E}">
        <p14:creationId xmlns:p14="http://schemas.microsoft.com/office/powerpoint/2010/main" val="1796615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1A760-5A74-455A-9A6E-26A0859C705D}"/>
              </a:ext>
            </a:extLst>
          </p:cNvPr>
          <p:cNvSpPr>
            <a:spLocks noGrp="1"/>
          </p:cNvSpPr>
          <p:nvPr>
            <p:ph sz="quarter" idx="14"/>
          </p:nvPr>
        </p:nvSpPr>
        <p:spPr/>
        <p:txBody>
          <a:bodyPr>
            <a:normAutofit/>
          </a:bodyPr>
          <a:lstStyle/>
          <a:p>
            <a:pPr marL="0" lvl="0" indent="0">
              <a:buNone/>
            </a:pPr>
            <a:r>
              <a:rPr lang="en-US" b="1" dirty="0"/>
              <a:t>6. Risk-taking: Recovery involves taking risks</a:t>
            </a:r>
            <a:endParaRPr lang="en-CH" dirty="0"/>
          </a:p>
          <a:p>
            <a:pPr lvl="0"/>
            <a:r>
              <a:rPr lang="en-US" b="1" dirty="0"/>
              <a:t>Risk-taking</a:t>
            </a:r>
            <a:r>
              <a:rPr lang="en-US" dirty="0"/>
              <a:t> may be required if people start on a recovery journey.</a:t>
            </a:r>
          </a:p>
          <a:p>
            <a:pPr lvl="2"/>
            <a:r>
              <a:rPr lang="en-US" dirty="0"/>
              <a:t>People must be free to take risks and make mistakes just like others do in order to have opportunities to learn and grow from experience. </a:t>
            </a:r>
          </a:p>
          <a:p>
            <a:pPr lvl="2"/>
            <a:r>
              <a:rPr lang="en-US" dirty="0"/>
              <a:t>Recovery-oriented practice requires practitioners, families, care partners and other supporters to accept people’s right to take risks. </a:t>
            </a:r>
          </a:p>
          <a:p>
            <a:pPr lvl="0"/>
            <a:r>
              <a:rPr lang="en-US" b="1" dirty="0"/>
              <a:t>Creativity and courage </a:t>
            </a:r>
            <a:r>
              <a:rPr lang="en-US" dirty="0"/>
              <a:t>are required in order to support positive risk-taking that helps people move forward to achieve their goals. </a:t>
            </a:r>
            <a:endParaRPr lang="en-CH" dirty="0"/>
          </a:p>
          <a:p>
            <a:endParaRPr lang="en-CH" dirty="0"/>
          </a:p>
        </p:txBody>
      </p:sp>
      <p:sp>
        <p:nvSpPr>
          <p:cNvPr id="2" name="Title 1">
            <a:extLst>
              <a:ext uri="{FF2B5EF4-FFF2-40B4-BE49-F238E27FC236}">
                <a16:creationId xmlns:a16="http://schemas.microsoft.com/office/drawing/2014/main" id="{6ADC150D-09C0-4105-8E23-9AD87D8F2D01}"/>
              </a:ext>
            </a:extLst>
          </p:cNvPr>
          <p:cNvSpPr>
            <a:spLocks noGrp="1"/>
          </p:cNvSpPr>
          <p:nvPr>
            <p:ph type="title"/>
          </p:nvPr>
        </p:nvSpPr>
        <p:spPr/>
        <p:txBody>
          <a:bodyPr/>
          <a:lstStyle/>
          <a:p>
            <a:r>
              <a:rPr lang="en-US" dirty="0"/>
              <a:t>Presentation: Key components of recovery – 7</a:t>
            </a:r>
            <a:endParaRPr lang="en-CH" dirty="0"/>
          </a:p>
        </p:txBody>
      </p:sp>
    </p:spTree>
    <p:extLst>
      <p:ext uri="{BB962C8B-B14F-4D97-AF65-F5344CB8AC3E}">
        <p14:creationId xmlns:p14="http://schemas.microsoft.com/office/powerpoint/2010/main" val="28416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247CF8-CDE4-4ED1-AD34-EF5B64B9B883}"/>
              </a:ext>
            </a:extLst>
          </p:cNvPr>
          <p:cNvSpPr>
            <a:spLocks noGrp="1"/>
          </p:cNvSpPr>
          <p:nvPr>
            <p:ph sz="quarter" idx="14"/>
          </p:nvPr>
        </p:nvSpPr>
        <p:spPr/>
        <p:txBody>
          <a:bodyPr>
            <a:normAutofit fontScale="92500" lnSpcReduction="20000"/>
          </a:bodyPr>
          <a:lstStyle/>
          <a:p>
            <a:r>
              <a:rPr lang="en-US" dirty="0"/>
              <a:t>the meaning of recovery and what helps or hinders a person’s recovery can vary widely from person to person across many different factors (</a:t>
            </a:r>
            <a:r>
              <a:rPr lang="en-US" dirty="0" err="1"/>
              <a:t>eg.</a:t>
            </a:r>
            <a:r>
              <a:rPr lang="en-US" dirty="0"/>
              <a:t> culture, ethnic identity, gender, geography, sexual orientation, migrant status, indigeneity, spirituality/religion and age) </a:t>
            </a:r>
          </a:p>
          <a:p>
            <a:r>
              <a:rPr lang="en-US" dirty="0"/>
              <a:t>Important to explore these factors on an individual basis and not make assumptions about what is useful for someone’s recovery journey. </a:t>
            </a:r>
            <a:endParaRPr lang="en-CH" dirty="0"/>
          </a:p>
          <a:p>
            <a:pPr lvl="2"/>
            <a:r>
              <a:rPr lang="en-US" dirty="0"/>
              <a:t>Recovery means that one’s recovery journey is driven by one’s specific needs and understanding of one’s own mental health. </a:t>
            </a:r>
          </a:p>
          <a:p>
            <a:pPr lvl="2"/>
            <a:r>
              <a:rPr lang="en-US" b="1" u="sng" dirty="0"/>
              <a:t>BUT</a:t>
            </a:r>
            <a:r>
              <a:rPr lang="en-US" dirty="0"/>
              <a:t> sometimes standardized recovery models are imposed on individuals, undermining this key principle. </a:t>
            </a:r>
          </a:p>
          <a:p>
            <a:pPr lvl="2"/>
            <a:r>
              <a:rPr lang="en-US" dirty="0"/>
              <a:t>Human rights violations, including coercion in care, are contradictory to any attempts to introduce a recovery approach. </a:t>
            </a:r>
            <a:endParaRPr lang="en-CH" dirty="0"/>
          </a:p>
          <a:p>
            <a:pPr lvl="2"/>
            <a:r>
              <a:rPr lang="en-US" dirty="0"/>
              <a:t>Recovery also involves looking beyond individual characteristics to the social and structural determinants of a person’s mental health. </a:t>
            </a:r>
            <a:endParaRPr lang="en-CH" dirty="0"/>
          </a:p>
          <a:p>
            <a:endParaRPr lang="en-CH" dirty="0"/>
          </a:p>
        </p:txBody>
      </p:sp>
      <p:sp>
        <p:nvSpPr>
          <p:cNvPr id="2" name="Title 1">
            <a:extLst>
              <a:ext uri="{FF2B5EF4-FFF2-40B4-BE49-F238E27FC236}">
                <a16:creationId xmlns:a16="http://schemas.microsoft.com/office/drawing/2014/main" id="{B875ADB7-74FD-4F3C-8BD2-71A00C5861EA}"/>
              </a:ext>
            </a:extLst>
          </p:cNvPr>
          <p:cNvSpPr>
            <a:spLocks noGrp="1"/>
          </p:cNvSpPr>
          <p:nvPr>
            <p:ph type="title"/>
          </p:nvPr>
        </p:nvSpPr>
        <p:spPr/>
        <p:txBody>
          <a:bodyPr/>
          <a:lstStyle/>
          <a:p>
            <a:r>
              <a:rPr lang="en-US" dirty="0"/>
              <a:t>Presentation: Key components of recovery – 8</a:t>
            </a:r>
            <a:endParaRPr lang="en-CH" dirty="0"/>
          </a:p>
        </p:txBody>
      </p:sp>
    </p:spTree>
    <p:extLst>
      <p:ext uri="{BB962C8B-B14F-4D97-AF65-F5344CB8AC3E}">
        <p14:creationId xmlns:p14="http://schemas.microsoft.com/office/powerpoint/2010/main" val="224429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FCF1561-46BC-D248-B118-6699FA4ED2DC}"/>
              </a:ext>
            </a:extLst>
          </p:cNvPr>
          <p:cNvSpPr>
            <a:spLocks noGrp="1"/>
          </p:cNvSpPr>
          <p:nvPr>
            <p:ph type="body" sz="quarter" idx="13"/>
          </p:nvPr>
        </p:nvSpPr>
        <p:spPr/>
        <p:txBody>
          <a:bodyPr/>
          <a:lstStyle/>
          <a:p>
            <a:r>
              <a:rPr lang="en-US" dirty="0"/>
              <a:t>Miguel</a:t>
            </a:r>
          </a:p>
        </p:txBody>
      </p:sp>
      <p:sp>
        <p:nvSpPr>
          <p:cNvPr id="6" name="Text Box 259">
            <a:extLst>
              <a:ext uri="{FF2B5EF4-FFF2-40B4-BE49-F238E27FC236}">
                <a16:creationId xmlns:a16="http://schemas.microsoft.com/office/drawing/2014/main" id="{825881B1-64C3-4F64-9204-6EE1F5A4C573}"/>
              </a:ext>
            </a:extLst>
          </p:cNvPr>
          <p:cNvSpPr txBox="1">
            <a:spLocks noGrp="1"/>
          </p:cNvSpPr>
          <p:nvPr>
            <p:ph sz="quarter" idx="14"/>
          </p:nvPr>
        </p:nvSpPr>
        <p:spPr>
          <a:xfrm>
            <a:off x="507195" y="1511188"/>
            <a:ext cx="11174412" cy="3696243"/>
          </a:xfrm>
          <a:solidFill>
            <a:srgbClr val="D2EFFD"/>
          </a:solidFill>
        </p:spPr>
        <p:txBody>
          <a:bodyPr>
            <a:normAutofit/>
          </a:bodyPr>
          <a:lstStyle/>
          <a:p>
            <a:pPr marL="0" indent="0">
              <a:buNone/>
            </a:pPr>
            <a:r>
              <a:rPr lang="en-US" dirty="0"/>
              <a:t>Miguel visits his family doctor to discuss overpowering feelings of being worried and fearful all the time. He has continued to experience these feelings over the last three years and they have become increasingly difficult to live with. He tells his doctor that he really enjoys the work that he does, but the fear and anxiety that he experiences is particularly overwhelming when he under a lot of pressure. </a:t>
            </a:r>
            <a:br>
              <a:rPr lang="en-US" dirty="0"/>
            </a:br>
            <a:r>
              <a:rPr lang="en-US" dirty="0"/>
              <a:t>After a long discussion, Miguel’s doctor is very sympathetic and tells Miguel that this is likely to be a problem he will have for the rest of his life. He suggests that Miguel should consider important life changes which would include leaving his current job to find something “more suitable” with less stress and responsibility.</a:t>
            </a:r>
            <a:br>
              <a:rPr lang="en-US" dirty="0"/>
            </a:br>
            <a:r>
              <a:rPr lang="en-US" dirty="0"/>
              <a:t>Miguel leaves the consultation feeling low and hopeless.</a:t>
            </a:r>
            <a:endParaRPr lang="en-CH" dirty="0"/>
          </a:p>
        </p:txBody>
      </p:sp>
      <p:sp>
        <p:nvSpPr>
          <p:cNvPr id="2" name="Title 1">
            <a:extLst>
              <a:ext uri="{FF2B5EF4-FFF2-40B4-BE49-F238E27FC236}">
                <a16:creationId xmlns:a16="http://schemas.microsoft.com/office/drawing/2014/main" id="{DF45052A-2E33-4BB5-A4B9-37B59E6E458D}"/>
              </a:ext>
            </a:extLst>
          </p:cNvPr>
          <p:cNvSpPr>
            <a:spLocks noGrp="1"/>
          </p:cNvSpPr>
          <p:nvPr>
            <p:ph type="title"/>
          </p:nvPr>
        </p:nvSpPr>
        <p:spPr/>
        <p:txBody>
          <a:bodyPr/>
          <a:lstStyle/>
          <a:p>
            <a:r>
              <a:rPr lang="en-US" dirty="0"/>
              <a:t>Exercise 1.2: Supporting recovery – 1 </a:t>
            </a:r>
            <a:endParaRPr lang="en-CH" dirty="0"/>
          </a:p>
        </p:txBody>
      </p:sp>
    </p:spTree>
    <p:extLst>
      <p:ext uri="{BB962C8B-B14F-4D97-AF65-F5344CB8AC3E}">
        <p14:creationId xmlns:p14="http://schemas.microsoft.com/office/powerpoint/2010/main" val="3108392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DCBE7-DDCC-4139-A3A9-A37407582448}"/>
              </a:ext>
            </a:extLst>
          </p:cNvPr>
          <p:cNvSpPr>
            <a:spLocks noGrp="1"/>
          </p:cNvSpPr>
          <p:nvPr>
            <p:ph sz="quarter" idx="14"/>
          </p:nvPr>
        </p:nvSpPr>
        <p:spPr/>
        <p:txBody>
          <a:bodyPr/>
          <a:lstStyle/>
          <a:p>
            <a:endParaRPr lang="en-US" dirty="0"/>
          </a:p>
          <a:p>
            <a:pPr marL="0" indent="0" algn="ctr">
              <a:buNone/>
            </a:pPr>
            <a:r>
              <a:rPr lang="en-US" sz="2500" b="1" i="1" dirty="0"/>
              <a:t>In what ways has Miguel’s family doctor supported or hindered Miguel’s recovery?</a:t>
            </a:r>
          </a:p>
          <a:p>
            <a:endParaRPr lang="en-CH" dirty="0"/>
          </a:p>
        </p:txBody>
      </p:sp>
      <p:sp>
        <p:nvSpPr>
          <p:cNvPr id="2" name="Title 1">
            <a:extLst>
              <a:ext uri="{FF2B5EF4-FFF2-40B4-BE49-F238E27FC236}">
                <a16:creationId xmlns:a16="http://schemas.microsoft.com/office/drawing/2014/main" id="{326BFE36-BDD3-4B35-94E9-2EB4AEF48061}"/>
              </a:ext>
            </a:extLst>
          </p:cNvPr>
          <p:cNvSpPr>
            <a:spLocks noGrp="1"/>
          </p:cNvSpPr>
          <p:nvPr>
            <p:ph type="title"/>
          </p:nvPr>
        </p:nvSpPr>
        <p:spPr/>
        <p:txBody>
          <a:bodyPr/>
          <a:lstStyle/>
          <a:p>
            <a:r>
              <a:rPr lang="en-US" dirty="0"/>
              <a:t>Exercise 1.2: Supporting recovery – 2</a:t>
            </a:r>
            <a:endParaRPr lang="en-CH" dirty="0"/>
          </a:p>
        </p:txBody>
      </p:sp>
    </p:spTree>
    <p:extLst>
      <p:ext uri="{BB962C8B-B14F-4D97-AF65-F5344CB8AC3E}">
        <p14:creationId xmlns:p14="http://schemas.microsoft.com/office/powerpoint/2010/main" val="1043076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AFB8FD-B30A-4C84-BC7C-FD0500969AEF}"/>
              </a:ext>
            </a:extLst>
          </p:cNvPr>
          <p:cNvSpPr>
            <a:spLocks noGrp="1"/>
          </p:cNvSpPr>
          <p:nvPr>
            <p:ph sz="quarter" idx="14"/>
          </p:nvPr>
        </p:nvSpPr>
        <p:spPr/>
        <p:txBody>
          <a:bodyPr/>
          <a:lstStyle/>
          <a:p>
            <a:endParaRPr lang="en-US" dirty="0"/>
          </a:p>
          <a:p>
            <a:pPr marL="0" indent="0" algn="ctr">
              <a:buNone/>
            </a:pPr>
            <a:r>
              <a:rPr lang="en-US" sz="2500" b="1" i="1" dirty="0"/>
              <a:t>How would you feel if you were Miguel?</a:t>
            </a:r>
            <a:endParaRPr lang="en-CH" sz="2500" b="1" i="1" dirty="0"/>
          </a:p>
          <a:p>
            <a:endParaRPr lang="en-CH" dirty="0"/>
          </a:p>
        </p:txBody>
      </p:sp>
      <p:sp>
        <p:nvSpPr>
          <p:cNvPr id="2" name="Title 1">
            <a:extLst>
              <a:ext uri="{FF2B5EF4-FFF2-40B4-BE49-F238E27FC236}">
                <a16:creationId xmlns:a16="http://schemas.microsoft.com/office/drawing/2014/main" id="{ECFD227C-9C4B-4C44-B8DC-01524F205F8D}"/>
              </a:ext>
            </a:extLst>
          </p:cNvPr>
          <p:cNvSpPr>
            <a:spLocks noGrp="1"/>
          </p:cNvSpPr>
          <p:nvPr>
            <p:ph type="title"/>
          </p:nvPr>
        </p:nvSpPr>
        <p:spPr/>
        <p:txBody>
          <a:bodyPr/>
          <a:lstStyle/>
          <a:p>
            <a:r>
              <a:rPr lang="en-US" dirty="0"/>
              <a:t>Exercise 1.2: Supporting recovery – 3</a:t>
            </a:r>
            <a:endParaRPr lang="en-CH" dirty="0"/>
          </a:p>
        </p:txBody>
      </p:sp>
    </p:spTree>
    <p:extLst>
      <p:ext uri="{BB962C8B-B14F-4D97-AF65-F5344CB8AC3E}">
        <p14:creationId xmlns:p14="http://schemas.microsoft.com/office/powerpoint/2010/main" val="2649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3</a:t>
            </a:fld>
            <a:endParaRPr lang="en-US"/>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07207" y="946614"/>
            <a:ext cx="11174400" cy="1657690"/>
          </a:xfrm>
        </p:spPr>
        <p:txBody>
          <a:bodyPr/>
          <a:lstStyle/>
          <a:p>
            <a:r>
              <a:rPr lang="en-US" dirty="0"/>
              <a:t>GOAL: </a:t>
            </a:r>
            <a:r>
              <a:rPr lang="en-US" b="0" dirty="0"/>
              <a:t>Improve access to good quality mental health and social services and to promote the human rights of people with mental health conditions, psychosocial, intellectual or cognitive disabilities</a:t>
            </a:r>
          </a:p>
          <a:p>
            <a:endParaRPr lang="en-US"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2280212"/>
            <a:ext cx="11174412" cy="3730975"/>
          </a:xfrm>
        </p:spPr>
        <p:txBody>
          <a:bodyPr/>
          <a:lstStyle/>
          <a:p>
            <a:r>
              <a:rPr lang="en-US" dirty="0"/>
              <a:t>Build capacity to combat stigma and discrimination and promote human rights and recovery</a:t>
            </a:r>
          </a:p>
          <a:p>
            <a:r>
              <a:rPr lang="en-US" dirty="0"/>
              <a:t>Improve the quality and human rights conditions in mental health and social services</a:t>
            </a:r>
          </a:p>
          <a:p>
            <a:r>
              <a:rPr lang="en-US" dirty="0"/>
              <a:t>Create community-based services and recovery-oriented services that respect and promote human rights</a:t>
            </a:r>
          </a:p>
          <a:p>
            <a:r>
              <a:rPr lang="en-US" dirty="0"/>
              <a:t>Support the development of a civil society movement to conduct advocacy and influence policy-making</a:t>
            </a:r>
          </a:p>
          <a:p>
            <a:r>
              <a:rPr lang="en-US" dirty="0"/>
              <a:t>Reform national policies and legislation in line with the CRPD and other international human rights standards</a:t>
            </a:r>
          </a:p>
          <a:p>
            <a:endParaRPr lang="en-US" dirty="0"/>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n-US" b="1" dirty="0"/>
              <a:t>WHO QualityRights: Goals and objectives</a:t>
            </a:r>
          </a:p>
        </p:txBody>
      </p:sp>
    </p:spTree>
    <p:extLst>
      <p:ext uri="{BB962C8B-B14F-4D97-AF65-F5344CB8AC3E}">
        <p14:creationId xmlns:p14="http://schemas.microsoft.com/office/powerpoint/2010/main" val="4158862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2D4590-164E-4CB7-ACA2-ABCFFB326D50}"/>
              </a:ext>
            </a:extLst>
          </p:cNvPr>
          <p:cNvSpPr>
            <a:spLocks noGrp="1"/>
          </p:cNvSpPr>
          <p:nvPr>
            <p:ph sz="quarter" idx="14"/>
          </p:nvPr>
        </p:nvSpPr>
        <p:spPr/>
        <p:txBody>
          <a:bodyPr/>
          <a:lstStyle/>
          <a:p>
            <a:endParaRPr lang="en-US" dirty="0"/>
          </a:p>
          <a:p>
            <a:endParaRPr lang="en-US" dirty="0"/>
          </a:p>
          <a:p>
            <a:pPr marL="0" indent="0" algn="ctr">
              <a:buNone/>
            </a:pPr>
            <a:r>
              <a:rPr lang="en-US" sz="2500" b="1" i="1" dirty="0"/>
              <a:t>What could you have done differently to make Miguel not feel so hopeless?</a:t>
            </a:r>
            <a:endParaRPr lang="en-CH" sz="2500" b="1" i="1" dirty="0"/>
          </a:p>
          <a:p>
            <a:endParaRPr lang="en-CH" dirty="0"/>
          </a:p>
        </p:txBody>
      </p:sp>
      <p:sp>
        <p:nvSpPr>
          <p:cNvPr id="2" name="Title 1">
            <a:extLst>
              <a:ext uri="{FF2B5EF4-FFF2-40B4-BE49-F238E27FC236}">
                <a16:creationId xmlns:a16="http://schemas.microsoft.com/office/drawing/2014/main" id="{0A99AB7C-9B86-4610-A753-F6D34DFD14B2}"/>
              </a:ext>
            </a:extLst>
          </p:cNvPr>
          <p:cNvSpPr>
            <a:spLocks noGrp="1"/>
          </p:cNvSpPr>
          <p:nvPr>
            <p:ph type="title"/>
          </p:nvPr>
        </p:nvSpPr>
        <p:spPr/>
        <p:txBody>
          <a:bodyPr/>
          <a:lstStyle/>
          <a:p>
            <a:r>
              <a:rPr lang="en-US" dirty="0"/>
              <a:t>Exercise 1.2: Supporting recovery – 4</a:t>
            </a:r>
            <a:endParaRPr lang="en-CH" dirty="0"/>
          </a:p>
        </p:txBody>
      </p:sp>
    </p:spTree>
    <p:extLst>
      <p:ext uri="{BB962C8B-B14F-4D97-AF65-F5344CB8AC3E}">
        <p14:creationId xmlns:p14="http://schemas.microsoft.com/office/powerpoint/2010/main" val="210510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8C30F-6E05-4FD6-9C9B-D7E48B7C4BA1}"/>
              </a:ext>
            </a:extLst>
          </p:cNvPr>
          <p:cNvSpPr>
            <a:spLocks noGrp="1"/>
          </p:cNvSpPr>
          <p:nvPr>
            <p:ph sz="quarter" idx="14"/>
          </p:nvPr>
        </p:nvSpPr>
        <p:spPr/>
        <p:txBody>
          <a:bodyPr/>
          <a:lstStyle/>
          <a:p>
            <a:r>
              <a:rPr lang="en-US" dirty="0"/>
              <a:t>Think of a time in your life when you have recovered from something (not necessarily related to mental health), such as major health problems, a loss or bereavement.</a:t>
            </a:r>
          </a:p>
          <a:p>
            <a:pPr lvl="3"/>
            <a:r>
              <a:rPr lang="en-US" dirty="0"/>
              <a:t>What emotional challenges did you have?</a:t>
            </a:r>
          </a:p>
          <a:p>
            <a:pPr lvl="3"/>
            <a:r>
              <a:rPr lang="en-US" dirty="0"/>
              <a:t>How did you deal with these (either positively or negatively)?</a:t>
            </a:r>
          </a:p>
          <a:p>
            <a:pPr lvl="3"/>
            <a:r>
              <a:rPr lang="en-US" dirty="0"/>
              <a:t>What helped your recovery?</a:t>
            </a:r>
          </a:p>
          <a:p>
            <a:pPr lvl="3"/>
            <a:r>
              <a:rPr lang="en-US" dirty="0"/>
              <a:t>What was not helpful for your recovery?</a:t>
            </a:r>
          </a:p>
        </p:txBody>
      </p:sp>
      <p:sp>
        <p:nvSpPr>
          <p:cNvPr id="2" name="Title 1">
            <a:extLst>
              <a:ext uri="{FF2B5EF4-FFF2-40B4-BE49-F238E27FC236}">
                <a16:creationId xmlns:a16="http://schemas.microsoft.com/office/drawing/2014/main" id="{40ADF635-42D3-42A7-B026-7D88406A1BC7}"/>
              </a:ext>
            </a:extLst>
          </p:cNvPr>
          <p:cNvSpPr>
            <a:spLocks noGrp="1"/>
          </p:cNvSpPr>
          <p:nvPr>
            <p:ph type="title"/>
          </p:nvPr>
        </p:nvSpPr>
        <p:spPr/>
        <p:txBody>
          <a:bodyPr/>
          <a:lstStyle/>
          <a:p>
            <a:r>
              <a:rPr lang="en-US" dirty="0"/>
              <a:t>Exercise 1.3: What facilitates or hinders recovery? – 1 </a:t>
            </a:r>
            <a:endParaRPr lang="en-CH" dirty="0"/>
          </a:p>
        </p:txBody>
      </p:sp>
    </p:spTree>
    <p:extLst>
      <p:ext uri="{BB962C8B-B14F-4D97-AF65-F5344CB8AC3E}">
        <p14:creationId xmlns:p14="http://schemas.microsoft.com/office/powerpoint/2010/main" val="3185932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5AEB1-9761-455F-8207-B98693445930}"/>
              </a:ext>
            </a:extLst>
          </p:cNvPr>
          <p:cNvSpPr>
            <a:spLocks noGrp="1"/>
          </p:cNvSpPr>
          <p:nvPr>
            <p:ph sz="quarter" idx="14"/>
          </p:nvPr>
        </p:nvSpPr>
        <p:spPr/>
        <p:txBody>
          <a:bodyPr/>
          <a:lstStyle/>
          <a:p>
            <a:pPr marL="0" indent="0" algn="ctr">
              <a:buNone/>
            </a:pPr>
            <a:r>
              <a:rPr lang="en-US" sz="2500" b="1" i="1" dirty="0"/>
              <a:t>Are there common themes and issues? </a:t>
            </a:r>
          </a:p>
          <a:p>
            <a:pPr marL="0" indent="0" algn="ctr">
              <a:buNone/>
            </a:pPr>
            <a:endParaRPr lang="en-US" sz="2500" b="1" i="1" dirty="0"/>
          </a:p>
          <a:p>
            <a:pPr marL="0" indent="0" algn="ctr">
              <a:buNone/>
            </a:pPr>
            <a:r>
              <a:rPr lang="en-US" sz="2500" b="1" i="1" dirty="0"/>
              <a:t>Do you think the helpful things you identified are also relevant to you or to people you are working with or supporting?</a:t>
            </a:r>
          </a:p>
          <a:p>
            <a:endParaRPr lang="en-CH" dirty="0"/>
          </a:p>
          <a:p>
            <a:endParaRPr lang="en-CH" dirty="0"/>
          </a:p>
        </p:txBody>
      </p:sp>
      <p:sp>
        <p:nvSpPr>
          <p:cNvPr id="2" name="Title 1">
            <a:extLst>
              <a:ext uri="{FF2B5EF4-FFF2-40B4-BE49-F238E27FC236}">
                <a16:creationId xmlns:a16="http://schemas.microsoft.com/office/drawing/2014/main" id="{332164C2-68AA-43D7-83F1-555476402140}"/>
              </a:ext>
            </a:extLst>
          </p:cNvPr>
          <p:cNvSpPr>
            <a:spLocks noGrp="1"/>
          </p:cNvSpPr>
          <p:nvPr>
            <p:ph type="title"/>
          </p:nvPr>
        </p:nvSpPr>
        <p:spPr/>
        <p:txBody>
          <a:bodyPr/>
          <a:lstStyle/>
          <a:p>
            <a:r>
              <a:rPr lang="en-US" dirty="0"/>
              <a:t>Exercise 1.3: What facilitates or hinders recovery? – 2</a:t>
            </a:r>
            <a:endParaRPr lang="en-CH" dirty="0"/>
          </a:p>
        </p:txBody>
      </p:sp>
    </p:spTree>
    <p:extLst>
      <p:ext uri="{BB962C8B-B14F-4D97-AF65-F5344CB8AC3E}">
        <p14:creationId xmlns:p14="http://schemas.microsoft.com/office/powerpoint/2010/main" val="2319216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8BEC5-00CE-4881-9C22-6F21CBBE3D45}"/>
              </a:ext>
            </a:extLst>
          </p:cNvPr>
          <p:cNvSpPr>
            <a:spLocks noGrp="1"/>
          </p:cNvSpPr>
          <p:nvPr>
            <p:ph sz="quarter" idx="14"/>
          </p:nvPr>
        </p:nvSpPr>
        <p:spPr/>
        <p:txBody>
          <a:bodyPr/>
          <a:lstStyle/>
          <a:p>
            <a:r>
              <a:rPr lang="en-GB" dirty="0"/>
              <a:t>Research has identified some common themes regarding what promotes or prevents recovery </a:t>
            </a:r>
          </a:p>
          <a:p>
            <a:r>
              <a:rPr lang="en-US" dirty="0"/>
              <a:t>The following tables list in detail key factors that people have identified as either facilitating or hindering recovery. </a:t>
            </a:r>
          </a:p>
          <a:p>
            <a:endParaRPr lang="en-GB" dirty="0"/>
          </a:p>
          <a:p>
            <a:endParaRPr lang="en-GB" dirty="0"/>
          </a:p>
          <a:p>
            <a:endParaRPr lang="en-CH" dirty="0"/>
          </a:p>
        </p:txBody>
      </p:sp>
      <p:sp>
        <p:nvSpPr>
          <p:cNvPr id="2" name="Title 1">
            <a:extLst>
              <a:ext uri="{FF2B5EF4-FFF2-40B4-BE49-F238E27FC236}">
                <a16:creationId xmlns:a16="http://schemas.microsoft.com/office/drawing/2014/main" id="{F9F4262A-18D1-4364-9372-CCF1FF7A0CD1}"/>
              </a:ext>
            </a:extLst>
          </p:cNvPr>
          <p:cNvSpPr>
            <a:spLocks noGrp="1"/>
          </p:cNvSpPr>
          <p:nvPr>
            <p:ph type="title"/>
          </p:nvPr>
        </p:nvSpPr>
        <p:spPr/>
        <p:txBody>
          <a:bodyPr/>
          <a:lstStyle/>
          <a:p>
            <a:r>
              <a:rPr lang="en-US" dirty="0"/>
              <a:t>Presentation: Recovery facilitators and obstacles – 1 </a:t>
            </a:r>
            <a:endParaRPr lang="en-CH" dirty="0"/>
          </a:p>
        </p:txBody>
      </p:sp>
    </p:spTree>
    <p:extLst>
      <p:ext uri="{BB962C8B-B14F-4D97-AF65-F5344CB8AC3E}">
        <p14:creationId xmlns:p14="http://schemas.microsoft.com/office/powerpoint/2010/main" val="662219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69D7C0C-E405-4D42-8F3F-FD6D9DA7680B}"/>
              </a:ext>
            </a:extLst>
          </p:cNvPr>
          <p:cNvSpPr>
            <a:spLocks noGrp="1"/>
          </p:cNvSpPr>
          <p:nvPr>
            <p:ph type="body" sz="quarter" idx="13"/>
          </p:nvPr>
        </p:nvSpPr>
        <p:spPr/>
        <p:txBody>
          <a:bodyPr/>
          <a:lstStyle/>
          <a:p>
            <a:r>
              <a:rPr lang="en-US" dirty="0"/>
              <a:t>Recovery facilitators </a:t>
            </a:r>
            <a:endParaRPr lang="en-CH"/>
          </a:p>
        </p:txBody>
      </p:sp>
      <p:sp>
        <p:nvSpPr>
          <p:cNvPr id="2" name="Title 1">
            <a:extLst>
              <a:ext uri="{FF2B5EF4-FFF2-40B4-BE49-F238E27FC236}">
                <a16:creationId xmlns:a16="http://schemas.microsoft.com/office/drawing/2014/main" id="{70B4353E-B61D-4C6D-A7E1-E0E26805BD45}"/>
              </a:ext>
            </a:extLst>
          </p:cNvPr>
          <p:cNvSpPr>
            <a:spLocks noGrp="1"/>
          </p:cNvSpPr>
          <p:nvPr>
            <p:ph type="title"/>
          </p:nvPr>
        </p:nvSpPr>
        <p:spPr/>
        <p:txBody>
          <a:bodyPr/>
          <a:lstStyle/>
          <a:p>
            <a:r>
              <a:rPr lang="en-US" dirty="0"/>
              <a:t>Presentation: Recovery facilitators and obstacles – 2 </a:t>
            </a:r>
            <a:endParaRPr lang="en-CH" dirty="0"/>
          </a:p>
        </p:txBody>
      </p:sp>
      <p:graphicFrame>
        <p:nvGraphicFramePr>
          <p:cNvPr id="12" name="Table 11">
            <a:extLst>
              <a:ext uri="{FF2B5EF4-FFF2-40B4-BE49-F238E27FC236}">
                <a16:creationId xmlns:a16="http://schemas.microsoft.com/office/drawing/2014/main" id="{5E6BCD43-FC56-EF42-957B-44D64A6DF7B0}"/>
              </a:ext>
            </a:extLst>
          </p:cNvPr>
          <p:cNvGraphicFramePr>
            <a:graphicFrameLocks noGrp="1"/>
          </p:cNvGraphicFramePr>
          <p:nvPr>
            <p:extLst>
              <p:ext uri="{D42A27DB-BD31-4B8C-83A1-F6EECF244321}">
                <p14:modId xmlns:p14="http://schemas.microsoft.com/office/powerpoint/2010/main" val="3506935298"/>
              </p:ext>
            </p:extLst>
          </p:nvPr>
        </p:nvGraphicFramePr>
        <p:xfrm>
          <a:off x="1031435" y="1424554"/>
          <a:ext cx="9160196" cy="5037428"/>
        </p:xfrm>
        <a:graphic>
          <a:graphicData uri="http://schemas.openxmlformats.org/drawingml/2006/table">
            <a:tbl>
              <a:tblPr firstRow="1" bandRow="1">
                <a:tableStyleId>{2D5ABB26-0587-4C30-8999-92F81FD0307C}</a:tableStyleId>
              </a:tblPr>
              <a:tblGrid>
                <a:gridCol w="4580098">
                  <a:extLst>
                    <a:ext uri="{9D8B030D-6E8A-4147-A177-3AD203B41FA5}">
                      <a16:colId xmlns:a16="http://schemas.microsoft.com/office/drawing/2014/main" val="4160076453"/>
                    </a:ext>
                  </a:extLst>
                </a:gridCol>
                <a:gridCol w="4580098">
                  <a:extLst>
                    <a:ext uri="{9D8B030D-6E8A-4147-A177-3AD203B41FA5}">
                      <a16:colId xmlns:a16="http://schemas.microsoft.com/office/drawing/2014/main" val="3784291029"/>
                    </a:ext>
                  </a:extLst>
                </a:gridCol>
              </a:tblGrid>
              <a:tr h="305340">
                <a:tc>
                  <a:txBody>
                    <a:bodyPr/>
                    <a:lstStyle/>
                    <a:p>
                      <a:r>
                        <a:rPr lang="en-US" sz="1500" b="1" dirty="0">
                          <a:solidFill>
                            <a:schemeClr val="bg1"/>
                          </a:solidFill>
                          <a:latin typeface="Century Gothic" panose="020B0502020202020204" pitchFamily="34" charset="0"/>
                        </a:rPr>
                        <a:t>Recovering identity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500" b="1" dirty="0">
                          <a:solidFill>
                            <a:schemeClr val="bg1"/>
                          </a:solidFill>
                          <a:latin typeface="Century Gothic" panose="020B0502020202020204" pitchFamily="34" charset="0"/>
                        </a:rPr>
                        <a:t>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156947148"/>
                  </a:ext>
                </a:extLst>
              </a:tr>
              <a:tr h="2449986">
                <a:tc>
                  <a:txBody>
                    <a:bodyPr/>
                    <a:lstStyle/>
                    <a:p>
                      <a:pPr marL="285750" indent="-285750">
                        <a:buFont typeface="Arial" panose="020B0604020202020204" pitchFamily="34" charset="0"/>
                        <a:buChar char="•"/>
                      </a:pPr>
                      <a:r>
                        <a:rPr lang="en-US" sz="1300" dirty="0"/>
                        <a:t>Confidence</a:t>
                      </a:r>
                    </a:p>
                    <a:p>
                      <a:pPr marL="285750" indent="-285750">
                        <a:buFont typeface="Arial" panose="020B0604020202020204" pitchFamily="34" charset="0"/>
                        <a:buChar char="•"/>
                      </a:pPr>
                      <a:r>
                        <a:rPr lang="en-US" sz="1300" dirty="0"/>
                        <a:t>Hope and optimism</a:t>
                      </a:r>
                    </a:p>
                    <a:p>
                      <a:pPr marL="285750" indent="-285750">
                        <a:buFont typeface="Arial" panose="020B0604020202020204" pitchFamily="34" charset="0"/>
                        <a:buChar char="•"/>
                      </a:pPr>
                      <a:r>
                        <a:rPr lang="en-US" sz="1300" dirty="0"/>
                        <a:t>Self-acceptance, responsibility, belief and esteem</a:t>
                      </a:r>
                    </a:p>
                    <a:p>
                      <a:pPr marL="285750" indent="-285750">
                        <a:buFont typeface="Arial" panose="020B0604020202020204" pitchFamily="34" charset="0"/>
                        <a:buChar char="•"/>
                      </a:pPr>
                      <a:r>
                        <a:rPr lang="en-US" sz="1300" dirty="0"/>
                        <a:t>Self-efficacy</a:t>
                      </a:r>
                    </a:p>
                    <a:p>
                      <a:pPr marL="285750" indent="-285750">
                        <a:buFont typeface="Arial" panose="020B0604020202020204" pitchFamily="34" charset="0"/>
                        <a:buChar char="•"/>
                      </a:pPr>
                      <a:r>
                        <a:rPr lang="en-US" sz="1300" dirty="0"/>
                        <a:t>Self-awareness</a:t>
                      </a:r>
                    </a:p>
                    <a:p>
                      <a:pPr marL="285750" indent="-285750">
                        <a:buFont typeface="Arial" panose="020B0604020202020204" pitchFamily="34" charset="0"/>
                        <a:buChar char="•"/>
                      </a:pPr>
                      <a:r>
                        <a:rPr lang="en-US" sz="1300" dirty="0"/>
                        <a:t>Growing beyond the label</a:t>
                      </a:r>
                    </a:p>
                    <a:p>
                      <a:pPr marL="285750" indent="-285750">
                        <a:buFont typeface="Arial" panose="020B0604020202020204" pitchFamily="34" charset="0"/>
                        <a:buChar char="•"/>
                      </a:pPr>
                      <a:r>
                        <a:rPr lang="en-US" sz="1300" dirty="0"/>
                        <a:t>Reclaiming power and self-determination</a:t>
                      </a:r>
                    </a:p>
                    <a:p>
                      <a:pPr marL="285750" indent="-285750">
                        <a:buFont typeface="Arial" panose="020B0604020202020204" pitchFamily="34" charset="0"/>
                        <a:buChar char="•"/>
                      </a:pPr>
                      <a:r>
                        <a:rPr lang="en-US" sz="1300" dirty="0"/>
                        <a:t>Belonging – cultural, social and community identity</a:t>
                      </a:r>
                    </a:p>
                    <a:p>
                      <a:pPr marL="285750" indent="-285750">
                        <a:buFont typeface="Arial" panose="020B0604020202020204" pitchFamily="34" charset="0"/>
                        <a:buChar char="•"/>
                      </a:pPr>
                      <a:r>
                        <a:rPr lang="en-US" sz="1300" dirty="0"/>
                        <a:t>Activism</a:t>
                      </a:r>
                    </a:p>
                    <a:p>
                      <a:pPr marL="285750" indent="-285750">
                        <a:buFont typeface="Arial" panose="020B0604020202020204" pitchFamily="34" charset="0"/>
                        <a:buChar char="•"/>
                      </a:pPr>
                      <a:r>
                        <a:rPr lang="en-US" sz="1300" dirty="0"/>
                        <a:t>Spirituality</a:t>
                      </a:r>
                    </a:p>
                    <a:p>
                      <a:pPr marL="285750" indent="-285750">
                        <a:buFont typeface="Arial" panose="020B0604020202020204" pitchFamily="34" charset="0"/>
                        <a:buChar char="•"/>
                      </a:pPr>
                      <a:r>
                        <a:rPr lang="en-US" sz="1300" dirty="0"/>
                        <a:t>Coping</a:t>
                      </a:r>
                    </a:p>
                    <a:p>
                      <a:pPr marL="285750" indent="-285750">
                        <a:buFont typeface="Arial" panose="020B0604020202020204" pitchFamily="34" charset="0"/>
                        <a:buChar char="•"/>
                      </a:pPr>
                      <a:r>
                        <a:rPr lang="en-US" sz="1300" dirty="0"/>
                        <a:t>Taking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t>Friendships</a:t>
                      </a:r>
                    </a:p>
                    <a:p>
                      <a:pPr marL="285750" indent="-285750">
                        <a:buFont typeface="Arial" panose="020B0604020202020204" pitchFamily="34" charset="0"/>
                        <a:buChar char="•"/>
                      </a:pPr>
                      <a:r>
                        <a:rPr lang="en-US" sz="1500" dirty="0"/>
                        <a:t>Supportive family relationships</a:t>
                      </a:r>
                    </a:p>
                    <a:p>
                      <a:pPr marL="285750" indent="-285750">
                        <a:buFont typeface="Arial" panose="020B0604020202020204" pitchFamily="34" charset="0"/>
                        <a:buChar char="•"/>
                      </a:pPr>
                      <a:r>
                        <a:rPr lang="en-US" sz="1500" dirty="0"/>
                        <a:t>Intimate relationships (i.e. partner)</a:t>
                      </a:r>
                    </a:p>
                    <a:p>
                      <a:pPr marL="285750" indent="-285750">
                        <a:buFont typeface="Arial" panose="020B0604020202020204" pitchFamily="34" charset="0"/>
                        <a:buChar char="•"/>
                      </a:pPr>
                      <a:r>
                        <a:rPr lang="en-US" sz="1500" dirty="0"/>
                        <a:t>Parenting</a:t>
                      </a:r>
                    </a:p>
                    <a:p>
                      <a:pPr marL="285750" indent="-285750">
                        <a:buFont typeface="Arial" panose="020B0604020202020204" pitchFamily="34" charset="0"/>
                        <a:buChar char="•"/>
                      </a:pPr>
                      <a:r>
                        <a:rPr lang="en-US" sz="1500" dirty="0"/>
                        <a:t>Peers</a:t>
                      </a:r>
                    </a:p>
                    <a:p>
                      <a:pPr marL="285750" indent="-285750">
                        <a:buFont typeface="Arial" panose="020B0604020202020204" pitchFamily="34" charset="0"/>
                        <a:buChar char="•"/>
                      </a:pPr>
                      <a:r>
                        <a:rPr lang="en-US" sz="1500" dirty="0"/>
                        <a:t>Pets</a:t>
                      </a:r>
                    </a:p>
                    <a:p>
                      <a:pPr marL="285750" indent="-285750">
                        <a:buFont typeface="Arial" panose="020B0604020202020204" pitchFamily="34" charset="0"/>
                        <a:buChar char="•"/>
                      </a:pPr>
                      <a:r>
                        <a:rPr lang="en-US" sz="1500" dirty="0"/>
                        <a:t>Service professional </a:t>
                      </a:r>
                    </a:p>
                    <a:p>
                      <a:pPr marL="285750" indent="-285750">
                        <a:buFont typeface="Arial" panose="020B0604020202020204" pitchFamily="34" charset="0"/>
                        <a:buChar char="•"/>
                      </a:pPr>
                      <a:r>
                        <a:rPr lang="en-US" sz="1500" dirty="0"/>
                        <a:t>Mutual trust and recognition</a:t>
                      </a:r>
                    </a:p>
                    <a:p>
                      <a:pPr marL="285750" indent="-285750">
                        <a:buFont typeface="Arial" panose="020B0604020202020204" pitchFamily="34" charset="0"/>
                        <a:buChar char="•"/>
                      </a:pPr>
                      <a:r>
                        <a:rPr lang="en-US" sz="1500" dirty="0"/>
                        <a:t>Hopeful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394504"/>
                  </a:ext>
                </a:extLst>
              </a:tr>
              <a:tr h="328268">
                <a:tc>
                  <a:txBody>
                    <a:bodyPr/>
                    <a:lstStyle/>
                    <a:p>
                      <a:r>
                        <a:rPr lang="en-US" sz="1500" b="1" dirty="0">
                          <a:solidFill>
                            <a:schemeClr val="bg1"/>
                          </a:solidFill>
                          <a:latin typeface="Century Gothic" panose="020B0502020202020204" pitchFamily="34" charset="0"/>
                        </a:rPr>
                        <a:t>Engagement and finding meaning and 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500" b="1" dirty="0">
                          <a:solidFill>
                            <a:schemeClr val="bg1"/>
                          </a:solidFill>
                          <a:latin typeface="Century Gothic" panose="020B0502020202020204" pitchFamily="34" charset="0"/>
                        </a:rPr>
                        <a:t>Services and supports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51149659"/>
                  </a:ext>
                </a:extLst>
              </a:tr>
              <a:tr h="1822600">
                <a:tc>
                  <a:txBody>
                    <a:bodyPr/>
                    <a:lstStyle/>
                    <a:p>
                      <a:pPr marL="285750" indent="-285750">
                        <a:buFont typeface="Arial" panose="020B0604020202020204" pitchFamily="34" charset="0"/>
                        <a:buChar char="•"/>
                      </a:pPr>
                      <a:r>
                        <a:rPr lang="en-US" sz="1500" dirty="0"/>
                        <a:t>Being valued</a:t>
                      </a:r>
                    </a:p>
                    <a:p>
                      <a:pPr marL="285750" indent="-285750">
                        <a:buFont typeface="Arial" panose="020B0604020202020204" pitchFamily="34" charset="0"/>
                        <a:buChar char="•"/>
                      </a:pPr>
                      <a:r>
                        <a:rPr lang="en-US" sz="1500" dirty="0"/>
                        <a:t>Engaging in meaningful roles</a:t>
                      </a:r>
                    </a:p>
                    <a:p>
                      <a:pPr marL="285750" indent="-285750">
                        <a:buFont typeface="Arial" panose="020B0604020202020204" pitchFamily="34" charset="0"/>
                        <a:buChar char="•"/>
                      </a:pPr>
                      <a:r>
                        <a:rPr lang="en-US" sz="1500" dirty="0"/>
                        <a:t>Volunteering, employment, career and education</a:t>
                      </a:r>
                    </a:p>
                    <a:p>
                      <a:pPr marL="285750" indent="-285750">
                        <a:buFont typeface="Arial" panose="020B0604020202020204" pitchFamily="34" charset="0"/>
                        <a:buChar char="•"/>
                      </a:pPr>
                      <a:r>
                        <a:rPr lang="en-US" sz="1500" dirty="0"/>
                        <a:t>Learning about self and condition</a:t>
                      </a:r>
                    </a:p>
                    <a:p>
                      <a:pPr marL="285750" indent="-285750">
                        <a:buFont typeface="Arial" panose="020B0604020202020204" pitchFamily="34" charset="0"/>
                        <a:buChar char="•"/>
                      </a:pPr>
                      <a:r>
                        <a:rPr lang="en-US" sz="1500" dirty="0"/>
                        <a:t>Community and social engagement</a:t>
                      </a:r>
                    </a:p>
                    <a:p>
                      <a:pPr marL="285750" indent="-285750">
                        <a:buFont typeface="Arial" panose="020B0604020202020204" pitchFamily="34" charset="0"/>
                        <a:buChar char="•"/>
                      </a:pPr>
                      <a:r>
                        <a:rPr lang="en-US" sz="1500" dirty="0"/>
                        <a:t>Exercise and creativity</a:t>
                      </a:r>
                    </a:p>
                    <a:p>
                      <a:pPr marL="285750" indent="-285750">
                        <a:buFont typeface="Arial" panose="020B0604020202020204" pitchFamily="34" charset="0"/>
                        <a:buChar char="•"/>
                      </a:pPr>
                      <a:r>
                        <a:rPr lang="en-US" sz="1500" dirty="0"/>
                        <a:t>Other people’s experiences</a:t>
                      </a:r>
                    </a:p>
                    <a:p>
                      <a:pPr marL="285750" indent="-285750">
                        <a:buFont typeface="Arial" panose="020B0604020202020204" pitchFamily="34" charset="0"/>
                        <a:buChar char="•"/>
                      </a:pP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dirty="0"/>
                        <a:t>Feeling informed and in control</a:t>
                      </a:r>
                    </a:p>
                    <a:p>
                      <a:pPr marL="285750" indent="-285750">
                        <a:buFont typeface="Arial" panose="020B0604020202020204" pitchFamily="34" charset="0"/>
                        <a:buChar char="•"/>
                      </a:pPr>
                      <a:r>
                        <a:rPr lang="en-US" sz="1500" dirty="0"/>
                        <a:t>Continuity and flexibility</a:t>
                      </a:r>
                    </a:p>
                    <a:p>
                      <a:pPr marL="285750" indent="-285750">
                        <a:buFont typeface="Arial" panose="020B0604020202020204" pitchFamily="34" charset="0"/>
                        <a:buChar char="•"/>
                      </a:pPr>
                      <a:r>
                        <a:rPr lang="en-US" sz="1500" dirty="0"/>
                        <a:t>Treatments and therapies</a:t>
                      </a:r>
                    </a:p>
                    <a:p>
                      <a:pPr marL="285750" indent="-285750">
                        <a:buFont typeface="Arial" panose="020B0604020202020204" pitchFamily="34" charset="0"/>
                        <a:buChar char="•"/>
                      </a:pPr>
                      <a:r>
                        <a:rPr lang="en-US" sz="1500" dirty="0"/>
                        <a:t>Security</a:t>
                      </a:r>
                    </a:p>
                    <a:p>
                      <a:pPr marL="285750" indent="-285750">
                        <a:buFont typeface="Arial" panose="020B0604020202020204" pitchFamily="34" charset="0"/>
                        <a:buChar char="•"/>
                      </a:pPr>
                      <a:r>
                        <a:rPr lang="en-US" sz="1500" dirty="0"/>
                        <a:t>Peer support</a:t>
                      </a:r>
                    </a:p>
                    <a:p>
                      <a:pPr marL="285750" indent="-285750">
                        <a:buFont typeface="Arial" panose="020B0604020202020204" pitchFamily="34" charset="0"/>
                        <a:buChar char="•"/>
                      </a:pPr>
                      <a:r>
                        <a:rPr lang="en-US" sz="1500" dirty="0"/>
                        <a:t>Relationships, attitudes and power</a:t>
                      </a:r>
                    </a:p>
                    <a:p>
                      <a:pPr marL="285750" indent="-285750">
                        <a:buFont typeface="Arial" panose="020B0604020202020204" pitchFamily="34" charset="0"/>
                        <a:buChar char="•"/>
                      </a:pPr>
                      <a:r>
                        <a:rPr lang="en-US" sz="1500" dirty="0"/>
                        <a:t>Housing and community supports</a:t>
                      </a:r>
                    </a:p>
                    <a:p>
                      <a:pPr marL="285750" indent="-285750">
                        <a:buFont typeface="Arial" panose="020B0604020202020204" pitchFamily="34" charset="0"/>
                        <a:buChar char="•"/>
                      </a:pPr>
                      <a:r>
                        <a:rPr lang="en-US" sz="1500" dirty="0"/>
                        <a:t>Financial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05656"/>
                  </a:ext>
                </a:extLst>
              </a:tr>
            </a:tbl>
          </a:graphicData>
        </a:graphic>
      </p:graphicFrame>
    </p:spTree>
    <p:extLst>
      <p:ext uri="{BB962C8B-B14F-4D97-AF65-F5344CB8AC3E}">
        <p14:creationId xmlns:p14="http://schemas.microsoft.com/office/powerpoint/2010/main" val="4212871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1E5E115-BE75-B940-8016-4F018285B000}"/>
              </a:ext>
            </a:extLst>
          </p:cNvPr>
          <p:cNvSpPr>
            <a:spLocks noGrp="1"/>
          </p:cNvSpPr>
          <p:nvPr>
            <p:ph type="body" sz="quarter" idx="13"/>
          </p:nvPr>
        </p:nvSpPr>
        <p:spPr/>
        <p:txBody>
          <a:bodyPr/>
          <a:lstStyle/>
          <a:p>
            <a:r>
              <a:rPr lang="en-US" sz="2400" dirty="0">
                <a:latin typeface="Calibri" panose="020F0502020204030204" pitchFamily="34" charset="0"/>
                <a:ea typeface="MS Mincho" panose="02020609040205080304" pitchFamily="49" charset="-128"/>
                <a:cs typeface="Calibri" panose="020F0502020204030204" pitchFamily="34" charset="0"/>
              </a:rPr>
              <a:t>Recovery obstacles</a:t>
            </a:r>
            <a:endParaRPr lang="en-CH" sz="2400"/>
          </a:p>
        </p:txBody>
      </p:sp>
      <p:sp>
        <p:nvSpPr>
          <p:cNvPr id="2" name="Title 1">
            <a:extLst>
              <a:ext uri="{FF2B5EF4-FFF2-40B4-BE49-F238E27FC236}">
                <a16:creationId xmlns:a16="http://schemas.microsoft.com/office/drawing/2014/main" id="{559F1F8A-5D92-4417-8419-8FD134652439}"/>
              </a:ext>
            </a:extLst>
          </p:cNvPr>
          <p:cNvSpPr>
            <a:spLocks noGrp="1"/>
          </p:cNvSpPr>
          <p:nvPr>
            <p:ph type="title"/>
          </p:nvPr>
        </p:nvSpPr>
        <p:spPr/>
        <p:txBody>
          <a:bodyPr/>
          <a:lstStyle/>
          <a:p>
            <a:r>
              <a:rPr lang="en-US" dirty="0"/>
              <a:t>Presentation: Recovery facilitators and obstacles – 3 </a:t>
            </a:r>
            <a:endParaRPr lang="en-CH" dirty="0"/>
          </a:p>
        </p:txBody>
      </p:sp>
      <p:graphicFrame>
        <p:nvGraphicFramePr>
          <p:cNvPr id="9" name="Table 8">
            <a:extLst>
              <a:ext uri="{FF2B5EF4-FFF2-40B4-BE49-F238E27FC236}">
                <a16:creationId xmlns:a16="http://schemas.microsoft.com/office/drawing/2014/main" id="{B81DD80D-761B-544B-A15D-CAC703CF1A07}"/>
              </a:ext>
            </a:extLst>
          </p:cNvPr>
          <p:cNvGraphicFramePr>
            <a:graphicFrameLocks noGrp="1"/>
          </p:cNvGraphicFramePr>
          <p:nvPr>
            <p:extLst>
              <p:ext uri="{D42A27DB-BD31-4B8C-83A1-F6EECF244321}">
                <p14:modId xmlns:p14="http://schemas.microsoft.com/office/powerpoint/2010/main" val="1397195751"/>
              </p:ext>
            </p:extLst>
          </p:nvPr>
        </p:nvGraphicFramePr>
        <p:xfrm>
          <a:off x="170481" y="1394570"/>
          <a:ext cx="11871702" cy="4102332"/>
        </p:xfrm>
        <a:graphic>
          <a:graphicData uri="http://schemas.openxmlformats.org/drawingml/2006/table">
            <a:tbl>
              <a:tblPr firstRow="1" bandRow="1">
                <a:tableStyleId>{2D5ABB26-0587-4C30-8999-92F81FD0307C}</a:tableStyleId>
              </a:tblPr>
              <a:tblGrid>
                <a:gridCol w="11871702">
                  <a:extLst>
                    <a:ext uri="{9D8B030D-6E8A-4147-A177-3AD203B41FA5}">
                      <a16:colId xmlns:a16="http://schemas.microsoft.com/office/drawing/2014/main" val="1819704922"/>
                    </a:ext>
                  </a:extLst>
                </a:gridCol>
              </a:tblGrid>
              <a:tr h="339758">
                <a:tc>
                  <a:txBody>
                    <a:bodyPr/>
                    <a:lstStyle/>
                    <a:p>
                      <a:r>
                        <a:rPr lang="en-US" b="1" dirty="0">
                          <a:solidFill>
                            <a:schemeClr val="bg1"/>
                          </a:solidFill>
                          <a:latin typeface="Century Gothic" panose="020B0502020202020204" pitchFamily="34" charset="0"/>
                        </a:rPr>
                        <a:t>Obstacles that hinder memory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853562433"/>
                  </a:ext>
                </a:extLst>
              </a:tr>
              <a:tr h="3736572">
                <a:tc>
                  <a:txBody>
                    <a:bodyPr/>
                    <a:lstStyle/>
                    <a:p>
                      <a:pPr marL="285750" indent="-285750">
                        <a:buFont typeface="Arial" panose="020B0604020202020204" pitchFamily="34" charset="0"/>
                        <a:buChar char="•"/>
                      </a:pPr>
                      <a:r>
                        <a:rPr lang="en-US" sz="1700" b="1" dirty="0"/>
                        <a:t>Violence and abuse</a:t>
                      </a:r>
                    </a:p>
                    <a:p>
                      <a:pPr marL="285750" indent="-285750">
                        <a:buFont typeface="Arial" panose="020B0604020202020204" pitchFamily="34" charset="0"/>
                        <a:buChar char="•"/>
                      </a:pPr>
                      <a:r>
                        <a:rPr lang="en-US" sz="1700" b="1" dirty="0"/>
                        <a:t>Stereotypes</a:t>
                      </a:r>
                      <a:r>
                        <a:rPr lang="en-US" sz="1700" dirty="0"/>
                        <a:t>: false assumptions about people (e.g. that they are violent) which can damage their confidence and prevent recovery. </a:t>
                      </a:r>
                    </a:p>
                    <a:p>
                      <a:pPr marL="285750" indent="-285750">
                        <a:buFont typeface="Arial" panose="020B0604020202020204" pitchFamily="34" charset="0"/>
                        <a:buChar char="•"/>
                      </a:pPr>
                      <a:r>
                        <a:rPr lang="en-US" sz="1700" b="1" dirty="0"/>
                        <a:t>Stigma and discrimination</a:t>
                      </a:r>
                      <a:r>
                        <a:rPr lang="en-US" sz="1700" dirty="0"/>
                        <a:t>: When people are excluded from communities or opportunities in life, or are thought not to be worthy of support, this can hinder their recovery. Multiple forms of stigma and discrimination can intersect to shape inequality and impede recovery. </a:t>
                      </a:r>
                    </a:p>
                    <a:p>
                      <a:pPr marL="285750" indent="-285750">
                        <a:buFont typeface="Arial" panose="020B0604020202020204" pitchFamily="34" charset="0"/>
                        <a:buChar char="•"/>
                      </a:pPr>
                      <a:r>
                        <a:rPr lang="en-US" sz="1700" b="1" dirty="0"/>
                        <a:t>Poverty</a:t>
                      </a:r>
                      <a:r>
                        <a:rPr lang="en-US" sz="1700" dirty="0"/>
                        <a:t>: Not being able to meet one’s personal and family needs. This can lead to emotional distress and can hinder recovery.</a:t>
                      </a:r>
                    </a:p>
                    <a:p>
                      <a:pPr marL="285750" indent="-285750">
                        <a:buFont typeface="Arial" panose="020B0604020202020204" pitchFamily="34" charset="0"/>
                        <a:buChar char="•"/>
                      </a:pPr>
                      <a:r>
                        <a:rPr lang="en-US" sz="1700" b="1" dirty="0"/>
                        <a:t>Lack of quality health services</a:t>
                      </a:r>
                      <a:r>
                        <a:rPr lang="en-US" sz="1700" dirty="0"/>
                        <a:t>: People require suitable health services, with access to- and choice regarding- treatment and supports, to maintain wellness and to promote their recovery. </a:t>
                      </a:r>
                    </a:p>
                    <a:p>
                      <a:pPr marL="285750" indent="-285750">
                        <a:buFont typeface="Arial" panose="020B0604020202020204" pitchFamily="34" charset="0"/>
                        <a:buChar char="•"/>
                      </a:pPr>
                      <a:r>
                        <a:rPr lang="en-US" sz="1700" b="1" dirty="0"/>
                        <a:t>Lack of independence and control</a:t>
                      </a:r>
                      <a:r>
                        <a:rPr lang="en-US" sz="1700" dirty="0"/>
                        <a:t>: Services and individuals can sometimes disempower or create barriers for people, which may hinder their recovery.</a:t>
                      </a:r>
                    </a:p>
                    <a:p>
                      <a:pPr marL="285750" indent="-285750">
                        <a:buFont typeface="Arial" panose="020B0604020202020204" pitchFamily="34" charset="0"/>
                        <a:buChar char="•"/>
                      </a:pPr>
                      <a:r>
                        <a:rPr lang="en-US" sz="1700" b="1" dirty="0"/>
                        <a:t>Lack of services and supports in the community</a:t>
                      </a:r>
                      <a:r>
                        <a:rPr lang="en-US" sz="1700" dirty="0"/>
                        <a:t>: People may require a range of services and supports and should be able to access them in order to live a fulfilling life in the community (e.g. social support, housing, employment services, educational opportunities, training for independent living, peer support, personal assistance, etc.). Without these, people may continue to experience exclusion, which also has a negative impact on their well-being and recovery.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4027277"/>
                  </a:ext>
                </a:extLst>
              </a:tr>
            </a:tbl>
          </a:graphicData>
        </a:graphic>
      </p:graphicFrame>
    </p:spTree>
    <p:extLst>
      <p:ext uri="{BB962C8B-B14F-4D97-AF65-F5344CB8AC3E}">
        <p14:creationId xmlns:p14="http://schemas.microsoft.com/office/powerpoint/2010/main" val="441914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8BEC5-00CE-4881-9C22-6F21CBBE3D45}"/>
              </a:ext>
            </a:extLst>
          </p:cNvPr>
          <p:cNvSpPr>
            <a:spLocks noGrp="1"/>
          </p:cNvSpPr>
          <p:nvPr>
            <p:ph sz="quarter" idx="14"/>
          </p:nvPr>
        </p:nvSpPr>
        <p:spPr/>
        <p:txBody>
          <a:bodyPr>
            <a:normAutofit/>
          </a:bodyPr>
          <a:lstStyle/>
          <a:p>
            <a:r>
              <a:rPr lang="en-US" dirty="0"/>
              <a:t>While it is important to promote positive supports for recovery, it is equally important to eliminate obstacles.</a:t>
            </a:r>
            <a:endParaRPr lang="en-CH" dirty="0"/>
          </a:p>
          <a:p>
            <a:r>
              <a:rPr lang="en-US" dirty="0"/>
              <a:t>Common themes and factors should not detract from the very rich and personal experiences people have lived or from the meaning and purpose that each individual may give to their journey. </a:t>
            </a:r>
          </a:p>
          <a:p>
            <a:r>
              <a:rPr lang="en-US" dirty="0"/>
              <a:t>In exploring these experiences, people may unexpectedly identify positive elements that have emerged from negative situations and that are helpful to their recovery journey.</a:t>
            </a:r>
            <a:endParaRPr lang="en-CH" dirty="0"/>
          </a:p>
          <a:p>
            <a:endParaRPr lang="en-CH" dirty="0"/>
          </a:p>
        </p:txBody>
      </p:sp>
      <p:sp>
        <p:nvSpPr>
          <p:cNvPr id="2" name="Title 1">
            <a:extLst>
              <a:ext uri="{FF2B5EF4-FFF2-40B4-BE49-F238E27FC236}">
                <a16:creationId xmlns:a16="http://schemas.microsoft.com/office/drawing/2014/main" id="{F9F4262A-18D1-4364-9372-CCF1FF7A0CD1}"/>
              </a:ext>
            </a:extLst>
          </p:cNvPr>
          <p:cNvSpPr>
            <a:spLocks noGrp="1"/>
          </p:cNvSpPr>
          <p:nvPr>
            <p:ph type="title"/>
          </p:nvPr>
        </p:nvSpPr>
        <p:spPr/>
        <p:txBody>
          <a:bodyPr/>
          <a:lstStyle/>
          <a:p>
            <a:r>
              <a:rPr lang="en-US" dirty="0"/>
              <a:t>Presentation: Recovery facilitators and obstacles – 4 </a:t>
            </a:r>
            <a:endParaRPr lang="en-CH" dirty="0"/>
          </a:p>
        </p:txBody>
      </p:sp>
    </p:spTree>
    <p:extLst>
      <p:ext uri="{BB962C8B-B14F-4D97-AF65-F5344CB8AC3E}">
        <p14:creationId xmlns:p14="http://schemas.microsoft.com/office/powerpoint/2010/main" val="1348583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1522-0F49-446B-A50D-D338421EF004}"/>
              </a:ext>
            </a:extLst>
          </p:cNvPr>
          <p:cNvSpPr>
            <a:spLocks noGrp="1"/>
          </p:cNvSpPr>
          <p:nvPr>
            <p:ph type="title"/>
          </p:nvPr>
        </p:nvSpPr>
        <p:spPr/>
        <p:txBody>
          <a:bodyPr>
            <a:normAutofit fontScale="90000"/>
          </a:bodyPr>
          <a:lstStyle/>
          <a:p>
            <a:pPr>
              <a:lnSpc>
                <a:spcPct val="100000"/>
              </a:lnSpc>
            </a:pPr>
            <a:r>
              <a:rPr lang="en-GB" dirty="0"/>
              <a:t>Topic 2: Recovery-oriented services and practices</a:t>
            </a:r>
            <a:br>
              <a:rPr lang="en-CH" dirty="0"/>
            </a:br>
            <a:endParaRPr lang="en-CH" dirty="0"/>
          </a:p>
        </p:txBody>
      </p:sp>
    </p:spTree>
    <p:extLst>
      <p:ext uri="{BB962C8B-B14F-4D97-AF65-F5344CB8AC3E}">
        <p14:creationId xmlns:p14="http://schemas.microsoft.com/office/powerpoint/2010/main" val="2742119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FA15B2-93DB-964F-B046-BA31A022CB88}"/>
              </a:ext>
            </a:extLst>
          </p:cNvPr>
          <p:cNvSpPr>
            <a:spLocks noGrp="1"/>
          </p:cNvSpPr>
          <p:nvPr>
            <p:ph type="body" sz="quarter" idx="13"/>
          </p:nvPr>
        </p:nvSpPr>
        <p:spPr/>
        <p:txBody>
          <a:bodyPr/>
          <a:lstStyle/>
          <a:p>
            <a:r>
              <a:rPr lang="en-US" dirty="0"/>
              <a:t>Self-determination</a:t>
            </a:r>
          </a:p>
        </p:txBody>
      </p:sp>
      <p:sp>
        <p:nvSpPr>
          <p:cNvPr id="3" name="Content Placeholder 2">
            <a:extLst>
              <a:ext uri="{FF2B5EF4-FFF2-40B4-BE49-F238E27FC236}">
                <a16:creationId xmlns:a16="http://schemas.microsoft.com/office/drawing/2014/main" id="{8B57AEC7-726E-4981-AFC0-3E2814DC7738}"/>
              </a:ext>
            </a:extLst>
          </p:cNvPr>
          <p:cNvSpPr>
            <a:spLocks noGrp="1"/>
          </p:cNvSpPr>
          <p:nvPr>
            <p:ph sz="quarter" idx="14"/>
          </p:nvPr>
        </p:nvSpPr>
        <p:spPr/>
        <p:txBody>
          <a:bodyPr/>
          <a:lstStyle/>
          <a:p>
            <a:r>
              <a:rPr lang="en-US" dirty="0"/>
              <a:t>Recovery-oriented services aim to support people, build on their strengths and empower them to: </a:t>
            </a:r>
          </a:p>
          <a:p>
            <a:pPr lvl="2"/>
            <a:r>
              <a:rPr lang="en-US" dirty="0"/>
              <a:t>take control of their lives;</a:t>
            </a:r>
          </a:p>
          <a:p>
            <a:pPr lvl="2"/>
            <a:r>
              <a:rPr lang="en-US" dirty="0"/>
              <a:t>identify and work towards their goals and aspirations in order to lead fulfilling and meaningful lives;</a:t>
            </a:r>
          </a:p>
          <a:p>
            <a:pPr lvl="2"/>
            <a:r>
              <a:rPr lang="en-US" dirty="0"/>
              <a:t>make decisions about all areas of their lives including treatment, care and support; </a:t>
            </a:r>
          </a:p>
          <a:p>
            <a:pPr lvl="2"/>
            <a:r>
              <a:rPr lang="en-US" dirty="0"/>
              <a:t>choose they own way of understanding their distress.</a:t>
            </a:r>
          </a:p>
          <a:p>
            <a:endParaRPr lang="en-CH" dirty="0"/>
          </a:p>
        </p:txBody>
      </p:sp>
      <p:sp>
        <p:nvSpPr>
          <p:cNvPr id="2" name="Title 1">
            <a:extLst>
              <a:ext uri="{FF2B5EF4-FFF2-40B4-BE49-F238E27FC236}">
                <a16:creationId xmlns:a16="http://schemas.microsoft.com/office/drawing/2014/main" id="{2F90779C-C557-4AAF-B181-A797782947F0}"/>
              </a:ext>
            </a:extLst>
          </p:cNvPr>
          <p:cNvSpPr>
            <a:spLocks noGrp="1"/>
          </p:cNvSpPr>
          <p:nvPr>
            <p:ph type="title"/>
          </p:nvPr>
        </p:nvSpPr>
        <p:spPr/>
        <p:txBody>
          <a:bodyPr/>
          <a:lstStyle/>
          <a:p>
            <a:r>
              <a:rPr lang="en-US" dirty="0"/>
              <a:t>Presentation: Key defining features – 1 </a:t>
            </a:r>
            <a:endParaRPr lang="en-CH" dirty="0"/>
          </a:p>
        </p:txBody>
      </p:sp>
    </p:spTree>
    <p:extLst>
      <p:ext uri="{BB962C8B-B14F-4D97-AF65-F5344CB8AC3E}">
        <p14:creationId xmlns:p14="http://schemas.microsoft.com/office/powerpoint/2010/main" val="3624090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CD09FFF-CA8B-8142-A5BF-EEFFB23C8648}"/>
              </a:ext>
            </a:extLst>
          </p:cNvPr>
          <p:cNvSpPr>
            <a:spLocks noGrp="1"/>
          </p:cNvSpPr>
          <p:nvPr>
            <p:ph type="body" sz="quarter" idx="13"/>
          </p:nvPr>
        </p:nvSpPr>
        <p:spPr/>
        <p:txBody>
          <a:bodyPr/>
          <a:lstStyle/>
          <a:p>
            <a:r>
              <a:rPr lang="en-US" dirty="0"/>
              <a:t>Promoting human rights</a:t>
            </a:r>
            <a:endParaRPr lang="en-CH"/>
          </a:p>
        </p:txBody>
      </p:sp>
      <p:sp>
        <p:nvSpPr>
          <p:cNvPr id="3" name="Content Placeholder 2">
            <a:extLst>
              <a:ext uri="{FF2B5EF4-FFF2-40B4-BE49-F238E27FC236}">
                <a16:creationId xmlns:a16="http://schemas.microsoft.com/office/drawing/2014/main" id="{BDE4616D-4744-411A-8098-8CF9CF72F5ED}"/>
              </a:ext>
            </a:extLst>
          </p:cNvPr>
          <p:cNvSpPr>
            <a:spLocks noGrp="1"/>
          </p:cNvSpPr>
          <p:nvPr>
            <p:ph sz="quarter" idx="14"/>
          </p:nvPr>
        </p:nvSpPr>
        <p:spPr/>
        <p:txBody>
          <a:bodyPr>
            <a:normAutofit/>
          </a:bodyPr>
          <a:lstStyle/>
          <a:p>
            <a:r>
              <a:rPr lang="en-US" dirty="0"/>
              <a:t> Recovery approach aligns with international human rights standards, including the CRPD. </a:t>
            </a:r>
            <a:endParaRPr lang="en-CH" dirty="0"/>
          </a:p>
          <a:p>
            <a:pPr lvl="0"/>
            <a:r>
              <a:rPr lang="en-US" dirty="0"/>
              <a:t>Being in control of one’s recovery and making choices and decisions for oneself, with the support of others if desired, is at the </a:t>
            </a:r>
            <a:r>
              <a:rPr lang="en-US" dirty="0" err="1"/>
              <a:t>centre</a:t>
            </a:r>
            <a:r>
              <a:rPr lang="en-US" dirty="0"/>
              <a:t> of the recovery approach. </a:t>
            </a:r>
            <a:endParaRPr lang="en-CH" dirty="0"/>
          </a:p>
          <a:p>
            <a:pPr lvl="0"/>
            <a:r>
              <a:rPr lang="en-US" dirty="0"/>
              <a:t>Involuntary admission and treatment in services is directly against the recovery approach and is not compliant with the CRPD.</a:t>
            </a:r>
            <a:endParaRPr lang="en-CH" dirty="0"/>
          </a:p>
          <a:p>
            <a:pPr lvl="0"/>
            <a:r>
              <a:rPr lang="en-US" dirty="0"/>
              <a:t>Contrary to common belief, involuntary admission does not reduce rates of readmission. </a:t>
            </a:r>
          </a:p>
          <a:p>
            <a:pPr lvl="3"/>
            <a:r>
              <a:rPr lang="en-US" dirty="0"/>
              <a:t>Instead, people fear further admissions or contact with services.</a:t>
            </a:r>
            <a:endParaRPr lang="en-CH" dirty="0"/>
          </a:p>
        </p:txBody>
      </p:sp>
      <p:sp>
        <p:nvSpPr>
          <p:cNvPr id="2" name="Title 1">
            <a:extLst>
              <a:ext uri="{FF2B5EF4-FFF2-40B4-BE49-F238E27FC236}">
                <a16:creationId xmlns:a16="http://schemas.microsoft.com/office/drawing/2014/main" id="{927255DC-7CD5-401F-9A16-EAA28E1B6ED7}"/>
              </a:ext>
            </a:extLst>
          </p:cNvPr>
          <p:cNvSpPr>
            <a:spLocks noGrp="1"/>
          </p:cNvSpPr>
          <p:nvPr>
            <p:ph type="title"/>
          </p:nvPr>
        </p:nvSpPr>
        <p:spPr/>
        <p:txBody>
          <a:bodyPr/>
          <a:lstStyle/>
          <a:p>
            <a:r>
              <a:rPr lang="en-US" dirty="0"/>
              <a:t>Presentation: Key defining features – 2</a:t>
            </a:r>
            <a:endParaRPr lang="en-CH" dirty="0"/>
          </a:p>
        </p:txBody>
      </p:sp>
    </p:spTree>
    <p:extLst>
      <p:ext uri="{BB962C8B-B14F-4D97-AF65-F5344CB8AC3E}">
        <p14:creationId xmlns:p14="http://schemas.microsoft.com/office/powerpoint/2010/main" val="280493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p:txBody>
          <a:bodyPr/>
          <a:lstStyle/>
          <a:p>
            <a:r>
              <a:rPr lang="en-GB" dirty="0">
                <a:solidFill>
                  <a:srgbClr val="000000"/>
                </a:solidFill>
                <a:ea typeface="SimSun" panose="02010600030101010101" pitchFamily="2" charset="-122"/>
                <a:cs typeface="Arial" panose="020B0604020202020204" pitchFamily="34" charset="0"/>
              </a:rPr>
              <a:t>Language and terminology are used differently by different people in different contexts</a:t>
            </a:r>
            <a:r>
              <a:rPr lang="en-GB" dirty="0">
                <a:ea typeface="MS Mincho" panose="02020609040205080304" pitchFamily="49" charset="-128"/>
                <a:cs typeface="Arial" panose="020B0604020202020204" pitchFamily="34" charset="0"/>
              </a:rPr>
              <a:t>.</a:t>
            </a:r>
          </a:p>
          <a:p>
            <a:r>
              <a:rPr lang="en-US" dirty="0"/>
              <a:t>“Psychosocial disability” includes people who have received a mental health-related diagnosis or who self-identify with this term. </a:t>
            </a:r>
          </a:p>
          <a:p>
            <a:r>
              <a:rPr lang="en-US" dirty="0"/>
              <a:t>“Cognitive disability” and “intellectual disability” refer to people who have received a diagnosis related to their cognitive or intellectual function, including  dementia and autism.</a:t>
            </a:r>
          </a:p>
          <a:p>
            <a:r>
              <a:rPr lang="en-US" dirty="0"/>
              <a:t>The term “disability” highlights the barriers that hinder the full participation in society of people with actual or perceived impairments and the fact that they are protected under the CRPD. </a:t>
            </a:r>
          </a:p>
          <a:p>
            <a:pPr lvl="4"/>
            <a:r>
              <a:rPr lang="en-US" sz="2200" dirty="0"/>
              <a:t>The use of “disability” in this context does not imply that people have an impairment or a disorder. </a:t>
            </a:r>
          </a:p>
          <a:p>
            <a:endParaRPr lang="en-US"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en-US" dirty="0"/>
              <a:t>A few words about terminology in this training – 1 </a:t>
            </a:r>
          </a:p>
        </p:txBody>
      </p:sp>
    </p:spTree>
    <p:extLst>
      <p:ext uri="{BB962C8B-B14F-4D97-AF65-F5344CB8AC3E}">
        <p14:creationId xmlns:p14="http://schemas.microsoft.com/office/powerpoint/2010/main" val="1312508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3988E0-20EF-954E-89FB-FC8B73093BF3}"/>
              </a:ext>
            </a:extLst>
          </p:cNvPr>
          <p:cNvSpPr>
            <a:spLocks noGrp="1"/>
          </p:cNvSpPr>
          <p:nvPr>
            <p:ph type="body" sz="quarter" idx="13"/>
          </p:nvPr>
        </p:nvSpPr>
        <p:spPr/>
        <p:txBody>
          <a:bodyPr/>
          <a:lstStyle/>
          <a:p>
            <a:r>
              <a:rPr lang="en-US" dirty="0"/>
              <a:t>Addressing trauma</a:t>
            </a:r>
          </a:p>
        </p:txBody>
      </p:sp>
      <p:sp>
        <p:nvSpPr>
          <p:cNvPr id="3" name="Content Placeholder 2">
            <a:extLst>
              <a:ext uri="{FF2B5EF4-FFF2-40B4-BE49-F238E27FC236}">
                <a16:creationId xmlns:a16="http://schemas.microsoft.com/office/drawing/2014/main" id="{336115E9-B896-4218-9DA5-C5BE17758F30}"/>
              </a:ext>
            </a:extLst>
          </p:cNvPr>
          <p:cNvSpPr>
            <a:spLocks noGrp="1"/>
          </p:cNvSpPr>
          <p:nvPr>
            <p:ph sz="quarter" idx="14"/>
          </p:nvPr>
        </p:nvSpPr>
        <p:spPr/>
        <p:txBody>
          <a:bodyPr>
            <a:normAutofit/>
          </a:bodyPr>
          <a:lstStyle/>
          <a:p>
            <a:r>
              <a:rPr lang="en-US" dirty="0"/>
              <a:t>Recovery-oriented services acknowledge that people have had negative and traumatic experiences and support them to heal from them. </a:t>
            </a:r>
          </a:p>
          <a:p>
            <a:r>
              <a:rPr lang="en-US" dirty="0"/>
              <a:t>Trauma may be caused by violence, abuse or coercion within mental health and social services. </a:t>
            </a:r>
          </a:p>
          <a:p>
            <a:r>
              <a:rPr lang="en-US" dirty="0"/>
              <a:t>Trauma may also result from other forms of violence and abuse that people experienced, with clear negative impacts on physical and mental health. </a:t>
            </a:r>
          </a:p>
          <a:p>
            <a:r>
              <a:rPr lang="en-US" dirty="0"/>
              <a:t>A recovery approach involves asking the person “What happened to you?” instead of “What’s wrong with you?”</a:t>
            </a:r>
          </a:p>
          <a:p>
            <a:endParaRPr lang="en-CH" dirty="0"/>
          </a:p>
        </p:txBody>
      </p:sp>
      <p:sp>
        <p:nvSpPr>
          <p:cNvPr id="2" name="Title 1">
            <a:extLst>
              <a:ext uri="{FF2B5EF4-FFF2-40B4-BE49-F238E27FC236}">
                <a16:creationId xmlns:a16="http://schemas.microsoft.com/office/drawing/2014/main" id="{310D44EB-806E-4567-9471-0301E90BE470}"/>
              </a:ext>
            </a:extLst>
          </p:cNvPr>
          <p:cNvSpPr>
            <a:spLocks noGrp="1"/>
          </p:cNvSpPr>
          <p:nvPr>
            <p:ph type="title"/>
          </p:nvPr>
        </p:nvSpPr>
        <p:spPr/>
        <p:txBody>
          <a:bodyPr/>
          <a:lstStyle/>
          <a:p>
            <a:r>
              <a:rPr lang="en-US" dirty="0"/>
              <a:t>Presentation: Key defining features – 3</a:t>
            </a:r>
            <a:endParaRPr lang="en-CH" dirty="0"/>
          </a:p>
        </p:txBody>
      </p:sp>
    </p:spTree>
    <p:extLst>
      <p:ext uri="{BB962C8B-B14F-4D97-AF65-F5344CB8AC3E}">
        <p14:creationId xmlns:p14="http://schemas.microsoft.com/office/powerpoint/2010/main" val="2422706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30FB5B-3B60-A643-813F-62DEC9C7440D}"/>
              </a:ext>
            </a:extLst>
          </p:cNvPr>
          <p:cNvSpPr>
            <a:spLocks noGrp="1"/>
          </p:cNvSpPr>
          <p:nvPr>
            <p:ph type="body" sz="quarter" idx="13"/>
          </p:nvPr>
        </p:nvSpPr>
        <p:spPr/>
        <p:txBody>
          <a:bodyPr/>
          <a:lstStyle/>
          <a:p>
            <a:r>
              <a:rPr lang="en-US" dirty="0"/>
              <a:t>Overcoming power imbalances</a:t>
            </a:r>
            <a:endParaRPr lang="en-CH"/>
          </a:p>
        </p:txBody>
      </p:sp>
      <p:sp>
        <p:nvSpPr>
          <p:cNvPr id="3" name="Content Placeholder 2">
            <a:extLst>
              <a:ext uri="{FF2B5EF4-FFF2-40B4-BE49-F238E27FC236}">
                <a16:creationId xmlns:a16="http://schemas.microsoft.com/office/drawing/2014/main" id="{9867CB22-4770-40FA-AB56-FD22FB54040D}"/>
              </a:ext>
            </a:extLst>
          </p:cNvPr>
          <p:cNvSpPr>
            <a:spLocks noGrp="1"/>
          </p:cNvSpPr>
          <p:nvPr>
            <p:ph sz="quarter" idx="14"/>
          </p:nvPr>
        </p:nvSpPr>
        <p:spPr/>
        <p:txBody>
          <a:bodyPr>
            <a:normAutofit/>
          </a:bodyPr>
          <a:lstStyle/>
          <a:p>
            <a:r>
              <a:rPr lang="en-US" dirty="0"/>
              <a:t>Another important aspect of recovery-oriented services is to create an environment to overcome power imbalances. </a:t>
            </a:r>
            <a:endParaRPr lang="en-CH" dirty="0"/>
          </a:p>
          <a:p>
            <a:pPr lvl="0"/>
            <a:r>
              <a:rPr lang="en-US" dirty="0"/>
              <a:t>In services, practitioners have more power than the people using the service. </a:t>
            </a:r>
          </a:p>
          <a:p>
            <a:pPr lvl="0"/>
            <a:r>
              <a:rPr lang="en-US" dirty="0"/>
              <a:t>The mere possibility of being involuntarily detained and treated can exacerbate power imbalance. </a:t>
            </a:r>
          </a:p>
          <a:p>
            <a:pPr lvl="0"/>
            <a:r>
              <a:rPr lang="en-US" dirty="0"/>
              <a:t>People feel that they need to adhere to what practitioners prescribe in order to avoid being deprived of their liberty.</a:t>
            </a:r>
            <a:endParaRPr lang="en-CH" dirty="0"/>
          </a:p>
        </p:txBody>
      </p:sp>
      <p:sp>
        <p:nvSpPr>
          <p:cNvPr id="2" name="Title 1">
            <a:extLst>
              <a:ext uri="{FF2B5EF4-FFF2-40B4-BE49-F238E27FC236}">
                <a16:creationId xmlns:a16="http://schemas.microsoft.com/office/drawing/2014/main" id="{D2F68F74-8C2C-45BD-A335-0E3E41006BB0}"/>
              </a:ext>
            </a:extLst>
          </p:cNvPr>
          <p:cNvSpPr>
            <a:spLocks noGrp="1"/>
          </p:cNvSpPr>
          <p:nvPr>
            <p:ph type="title"/>
          </p:nvPr>
        </p:nvSpPr>
        <p:spPr/>
        <p:txBody>
          <a:bodyPr/>
          <a:lstStyle/>
          <a:p>
            <a:r>
              <a:rPr lang="en-US" dirty="0"/>
              <a:t>Presentation: Key defining features – 4</a:t>
            </a:r>
            <a:endParaRPr lang="en-CH" dirty="0"/>
          </a:p>
        </p:txBody>
      </p:sp>
    </p:spTree>
    <p:extLst>
      <p:ext uri="{BB962C8B-B14F-4D97-AF65-F5344CB8AC3E}">
        <p14:creationId xmlns:p14="http://schemas.microsoft.com/office/powerpoint/2010/main" val="786669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4E14FF0-F1A4-1844-8783-CA9082F57F0A}"/>
              </a:ext>
            </a:extLst>
          </p:cNvPr>
          <p:cNvSpPr>
            <a:spLocks noGrp="1"/>
          </p:cNvSpPr>
          <p:nvPr>
            <p:ph type="body" sz="quarter" idx="13"/>
          </p:nvPr>
        </p:nvSpPr>
        <p:spPr/>
        <p:txBody>
          <a:bodyPr/>
          <a:lstStyle/>
          <a:p>
            <a:r>
              <a:rPr lang="en-US" dirty="0"/>
              <a:t>What do recovery-oriented services look like in practice? </a:t>
            </a:r>
            <a:endParaRPr lang="en-CH"/>
          </a:p>
        </p:txBody>
      </p:sp>
      <p:sp>
        <p:nvSpPr>
          <p:cNvPr id="3" name="Content Placeholder 2">
            <a:extLst>
              <a:ext uri="{FF2B5EF4-FFF2-40B4-BE49-F238E27FC236}">
                <a16:creationId xmlns:a16="http://schemas.microsoft.com/office/drawing/2014/main" id="{8B3E82ED-1E40-4DD8-9B4F-C8126A6E54BB}"/>
              </a:ext>
            </a:extLst>
          </p:cNvPr>
          <p:cNvSpPr>
            <a:spLocks noGrp="1"/>
          </p:cNvSpPr>
          <p:nvPr>
            <p:ph sz="quarter" idx="14"/>
          </p:nvPr>
        </p:nvSpPr>
        <p:spPr/>
        <p:txBody>
          <a:bodyPr>
            <a:normAutofit/>
          </a:bodyPr>
          <a:lstStyle/>
          <a:p>
            <a:r>
              <a:rPr lang="en-US" dirty="0"/>
              <a:t>Many services around the world have a clinical understanding of recovery and believe that recovery is not possible for many.</a:t>
            </a:r>
          </a:p>
          <a:p>
            <a:r>
              <a:rPr lang="en-US" dirty="0"/>
              <a:t>Treatment, care and support is often limited to medication and occasionally psychotherapy, with a focus on removing or reducing symptoms.</a:t>
            </a:r>
          </a:p>
          <a:p>
            <a:pPr marL="0" indent="0">
              <a:buNone/>
            </a:pPr>
            <a:r>
              <a:rPr lang="en-US" b="1" dirty="0"/>
              <a:t>HOWEVER</a:t>
            </a:r>
            <a:r>
              <a:rPr lang="en-US" dirty="0"/>
              <a:t>:</a:t>
            </a:r>
          </a:p>
          <a:p>
            <a:r>
              <a:rPr lang="en-US" dirty="0"/>
              <a:t>Recovery is not just about symptoms but is also about a person’s life and identity. </a:t>
            </a:r>
          </a:p>
          <a:p>
            <a:r>
              <a:rPr lang="en-US" dirty="0"/>
              <a:t>Requires an understanding of what “getting better” means for each person and supporting to achieve this</a:t>
            </a:r>
            <a:endParaRPr lang="en-CH" dirty="0"/>
          </a:p>
        </p:txBody>
      </p:sp>
      <p:sp>
        <p:nvSpPr>
          <p:cNvPr id="2" name="Title 1">
            <a:extLst>
              <a:ext uri="{FF2B5EF4-FFF2-40B4-BE49-F238E27FC236}">
                <a16:creationId xmlns:a16="http://schemas.microsoft.com/office/drawing/2014/main" id="{C082FD59-ABD1-43D5-AFF8-E87069A6C1AF}"/>
              </a:ext>
            </a:extLst>
          </p:cNvPr>
          <p:cNvSpPr>
            <a:spLocks noGrp="1"/>
          </p:cNvSpPr>
          <p:nvPr>
            <p:ph type="title"/>
          </p:nvPr>
        </p:nvSpPr>
        <p:spPr/>
        <p:txBody>
          <a:bodyPr/>
          <a:lstStyle/>
          <a:p>
            <a:r>
              <a:rPr lang="en-US" dirty="0"/>
              <a:t>Presentation: Key defining features – 5</a:t>
            </a:r>
            <a:endParaRPr lang="en-CH" dirty="0"/>
          </a:p>
        </p:txBody>
      </p:sp>
    </p:spTree>
    <p:extLst>
      <p:ext uri="{BB962C8B-B14F-4D97-AF65-F5344CB8AC3E}">
        <p14:creationId xmlns:p14="http://schemas.microsoft.com/office/powerpoint/2010/main" val="3143383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4FAE45-99FC-E740-9877-E9480B893E58}"/>
              </a:ext>
            </a:extLst>
          </p:cNvPr>
          <p:cNvSpPr>
            <a:spLocks noGrp="1"/>
          </p:cNvSpPr>
          <p:nvPr>
            <p:ph type="body" sz="quarter" idx="13"/>
          </p:nvPr>
        </p:nvSpPr>
        <p:spPr/>
        <p:txBody>
          <a:bodyPr/>
          <a:lstStyle/>
          <a:p>
            <a:r>
              <a:rPr lang="en-US" dirty="0"/>
              <a:t>What do recovery-oriented services look like in practice? </a:t>
            </a:r>
            <a:endParaRPr lang="en-CH"/>
          </a:p>
        </p:txBody>
      </p:sp>
      <p:sp>
        <p:nvSpPr>
          <p:cNvPr id="3" name="Content Placeholder 2">
            <a:extLst>
              <a:ext uri="{FF2B5EF4-FFF2-40B4-BE49-F238E27FC236}">
                <a16:creationId xmlns:a16="http://schemas.microsoft.com/office/drawing/2014/main" id="{8B3E82ED-1E40-4DD8-9B4F-C8126A6E54BB}"/>
              </a:ext>
            </a:extLst>
          </p:cNvPr>
          <p:cNvSpPr>
            <a:spLocks noGrp="1"/>
          </p:cNvSpPr>
          <p:nvPr>
            <p:ph sz="quarter" idx="14"/>
          </p:nvPr>
        </p:nvSpPr>
        <p:spPr/>
        <p:txBody>
          <a:bodyPr>
            <a:normAutofit/>
          </a:bodyPr>
          <a:lstStyle/>
          <a:p>
            <a:r>
              <a:rPr lang="en-US" dirty="0"/>
              <a:t>Recovery-oriented services are not just about training staff in recovery approach</a:t>
            </a:r>
          </a:p>
          <a:p>
            <a:pPr lvl="2"/>
            <a:r>
              <a:rPr lang="en-US" dirty="0"/>
              <a:t>Recovery-oriented services ensure that the entire organization of the service is aimed at promoting and facilitating a recovery approach. </a:t>
            </a:r>
          </a:p>
          <a:p>
            <a:r>
              <a:rPr lang="en-US" dirty="0"/>
              <a:t>Recovery is not just a matter of the personal attitudes of service staff. </a:t>
            </a:r>
          </a:p>
          <a:p>
            <a:pPr lvl="2"/>
            <a:r>
              <a:rPr lang="en-US" dirty="0"/>
              <a:t>Rather, it needs to be embraced by policies, </a:t>
            </a:r>
            <a:r>
              <a:rPr lang="en-US" dirty="0" err="1"/>
              <a:t>programmes</a:t>
            </a:r>
            <a:r>
              <a:rPr lang="en-US" dirty="0"/>
              <a:t> and the service organization. </a:t>
            </a:r>
          </a:p>
          <a:p>
            <a:pPr lvl="4"/>
            <a:r>
              <a:rPr lang="en-US" dirty="0"/>
              <a:t>E.g. one effective intervention can be to recruit peer supporters in the service as an effective step to promote a recovery approach and contribute to change in the service culture</a:t>
            </a:r>
            <a:endParaRPr lang="en-CH" dirty="0"/>
          </a:p>
          <a:p>
            <a:r>
              <a:rPr lang="en-US" dirty="0"/>
              <a:t>People should have the choice of services, or other formal or informal support to discover what kind of service or support best meets their needs.</a:t>
            </a:r>
            <a:endParaRPr lang="en-CH" dirty="0"/>
          </a:p>
        </p:txBody>
      </p:sp>
      <p:sp>
        <p:nvSpPr>
          <p:cNvPr id="2" name="Title 1">
            <a:extLst>
              <a:ext uri="{FF2B5EF4-FFF2-40B4-BE49-F238E27FC236}">
                <a16:creationId xmlns:a16="http://schemas.microsoft.com/office/drawing/2014/main" id="{C082FD59-ABD1-43D5-AFF8-E87069A6C1AF}"/>
              </a:ext>
            </a:extLst>
          </p:cNvPr>
          <p:cNvSpPr>
            <a:spLocks noGrp="1"/>
          </p:cNvSpPr>
          <p:nvPr>
            <p:ph type="title"/>
          </p:nvPr>
        </p:nvSpPr>
        <p:spPr/>
        <p:txBody>
          <a:bodyPr/>
          <a:lstStyle/>
          <a:p>
            <a:r>
              <a:rPr lang="en-US" dirty="0"/>
              <a:t>Presentation: Key defining features – 6</a:t>
            </a:r>
            <a:endParaRPr lang="en-CH" dirty="0"/>
          </a:p>
        </p:txBody>
      </p:sp>
    </p:spTree>
    <p:extLst>
      <p:ext uri="{BB962C8B-B14F-4D97-AF65-F5344CB8AC3E}">
        <p14:creationId xmlns:p14="http://schemas.microsoft.com/office/powerpoint/2010/main" val="2474857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3E544-0D00-4C83-AE66-7060FD92CB2A}"/>
              </a:ext>
            </a:extLst>
          </p:cNvPr>
          <p:cNvSpPr>
            <a:spLocks noGrp="1"/>
          </p:cNvSpPr>
          <p:nvPr>
            <p:ph sz="quarter" idx="14"/>
          </p:nvPr>
        </p:nvSpPr>
        <p:spPr/>
        <p:txBody>
          <a:bodyPr/>
          <a:lstStyle/>
          <a:p>
            <a:endParaRPr lang="en-GB" dirty="0"/>
          </a:p>
          <a:p>
            <a:r>
              <a:rPr lang="en-GB" dirty="0"/>
              <a:t>Rory Doody is Area Lead for Mental Health Engagement, Cork Kerry Community Healthcare, who also has lived experience of traditional mental health services.  </a:t>
            </a:r>
            <a:r>
              <a:rPr lang="en-GB" dirty="0">
                <a:hlinkClick r:id="rId3"/>
              </a:rPr>
              <a:t>https://youtu.be/63vK2F1ok7k</a:t>
            </a:r>
            <a:r>
              <a:rPr lang="en-GB" dirty="0"/>
              <a:t> </a:t>
            </a:r>
            <a:endParaRPr lang="en-CH" dirty="0"/>
          </a:p>
        </p:txBody>
      </p:sp>
      <p:sp>
        <p:nvSpPr>
          <p:cNvPr id="2" name="Title 1">
            <a:extLst>
              <a:ext uri="{FF2B5EF4-FFF2-40B4-BE49-F238E27FC236}">
                <a16:creationId xmlns:a16="http://schemas.microsoft.com/office/drawing/2014/main" id="{145ED860-D16D-408D-B28B-B88A3125DF03}"/>
              </a:ext>
            </a:extLst>
          </p:cNvPr>
          <p:cNvSpPr>
            <a:spLocks noGrp="1"/>
          </p:cNvSpPr>
          <p:nvPr>
            <p:ph type="title"/>
          </p:nvPr>
        </p:nvSpPr>
        <p:spPr/>
        <p:txBody>
          <a:bodyPr/>
          <a:lstStyle/>
          <a:p>
            <a:r>
              <a:rPr lang="en-US" dirty="0"/>
              <a:t>Presentation: Key defining features – 7</a:t>
            </a:r>
            <a:endParaRPr lang="en-CH" dirty="0"/>
          </a:p>
        </p:txBody>
      </p:sp>
    </p:spTree>
    <p:extLst>
      <p:ext uri="{BB962C8B-B14F-4D97-AF65-F5344CB8AC3E}">
        <p14:creationId xmlns:p14="http://schemas.microsoft.com/office/powerpoint/2010/main" val="3284350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A9965-0210-481F-8CD2-0827A9B46AD9}"/>
              </a:ext>
            </a:extLst>
          </p:cNvPr>
          <p:cNvSpPr>
            <a:spLocks noGrp="1"/>
          </p:cNvSpPr>
          <p:nvPr>
            <p:ph sz="quarter" idx="14"/>
          </p:nvPr>
        </p:nvSpPr>
        <p:spPr/>
        <p:txBody>
          <a:bodyPr/>
          <a:lstStyle/>
          <a:p>
            <a:r>
              <a:rPr lang="en-US" dirty="0"/>
              <a:t>Why do you think the traditional medical model let Rory Doody down?</a:t>
            </a:r>
          </a:p>
          <a:p>
            <a:r>
              <a:rPr lang="en-US" dirty="0"/>
              <a:t>What was it about the recovery approach that worked for him?</a:t>
            </a:r>
          </a:p>
          <a:p>
            <a:r>
              <a:rPr lang="en-US" dirty="0"/>
              <a:t>Do you identify with any aspect of this story?</a:t>
            </a:r>
          </a:p>
          <a:p>
            <a:pPr lvl="3"/>
            <a:r>
              <a:rPr lang="en-US" dirty="0"/>
              <a:t>If yes, why? </a:t>
            </a:r>
          </a:p>
          <a:p>
            <a:pPr lvl="3"/>
            <a:r>
              <a:rPr lang="en-US" dirty="0"/>
              <a:t>What type of services have you experienced in your life? </a:t>
            </a:r>
          </a:p>
          <a:p>
            <a:pPr lvl="3"/>
            <a:r>
              <a:rPr lang="en-US" dirty="0"/>
              <a:t>What sort of approach were the services promoting – a medical approach, recovery approach, or a mix?</a:t>
            </a:r>
          </a:p>
          <a:p>
            <a:endParaRPr lang="en-CH" dirty="0"/>
          </a:p>
        </p:txBody>
      </p:sp>
      <p:sp>
        <p:nvSpPr>
          <p:cNvPr id="2" name="Title 1">
            <a:extLst>
              <a:ext uri="{FF2B5EF4-FFF2-40B4-BE49-F238E27FC236}">
                <a16:creationId xmlns:a16="http://schemas.microsoft.com/office/drawing/2014/main" id="{A0DA2A3E-0A77-4A9F-B961-F6691CE9B17C}"/>
              </a:ext>
            </a:extLst>
          </p:cNvPr>
          <p:cNvSpPr>
            <a:spLocks noGrp="1"/>
          </p:cNvSpPr>
          <p:nvPr>
            <p:ph type="title"/>
          </p:nvPr>
        </p:nvSpPr>
        <p:spPr/>
        <p:txBody>
          <a:bodyPr/>
          <a:lstStyle/>
          <a:p>
            <a:r>
              <a:rPr lang="en-US" dirty="0"/>
              <a:t>Presentation: Key defining features – 8</a:t>
            </a:r>
            <a:endParaRPr lang="en-CH" dirty="0"/>
          </a:p>
        </p:txBody>
      </p:sp>
    </p:spTree>
    <p:extLst>
      <p:ext uri="{BB962C8B-B14F-4D97-AF65-F5344CB8AC3E}">
        <p14:creationId xmlns:p14="http://schemas.microsoft.com/office/powerpoint/2010/main" val="200199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0F9DC-0721-4A38-A675-6775DB8312D5}"/>
              </a:ext>
            </a:extLst>
          </p:cNvPr>
          <p:cNvSpPr>
            <a:spLocks noGrp="1"/>
          </p:cNvSpPr>
          <p:nvPr>
            <p:ph sz="quarter" idx="14"/>
          </p:nvPr>
        </p:nvSpPr>
        <p:spPr/>
        <p:txBody>
          <a:bodyPr/>
          <a:lstStyle/>
          <a:p>
            <a:pPr marL="0" indent="0">
              <a:buNone/>
            </a:pPr>
            <a:r>
              <a:rPr lang="en-US" dirty="0"/>
              <a:t>Recovery-oriented services start with the question:</a:t>
            </a:r>
          </a:p>
          <a:p>
            <a:endParaRPr lang="en-US" dirty="0"/>
          </a:p>
          <a:p>
            <a:pPr marL="0" indent="0" algn="ctr">
              <a:buNone/>
            </a:pPr>
            <a:r>
              <a:rPr lang="en-US" sz="2500" b="1" i="1" dirty="0"/>
              <a:t>“What can we work on together to make your life better?”</a:t>
            </a:r>
          </a:p>
          <a:p>
            <a:endParaRPr lang="en-CH" dirty="0"/>
          </a:p>
        </p:txBody>
      </p:sp>
      <p:sp>
        <p:nvSpPr>
          <p:cNvPr id="2" name="Title 1">
            <a:extLst>
              <a:ext uri="{FF2B5EF4-FFF2-40B4-BE49-F238E27FC236}">
                <a16:creationId xmlns:a16="http://schemas.microsoft.com/office/drawing/2014/main" id="{878E376A-5F19-4040-8D05-D2ACC74F742F}"/>
              </a:ext>
            </a:extLst>
          </p:cNvPr>
          <p:cNvSpPr>
            <a:spLocks noGrp="1"/>
          </p:cNvSpPr>
          <p:nvPr>
            <p:ph type="title"/>
          </p:nvPr>
        </p:nvSpPr>
        <p:spPr/>
        <p:txBody>
          <a:bodyPr/>
          <a:lstStyle/>
          <a:p>
            <a:r>
              <a:rPr lang="en-US" dirty="0"/>
              <a:t>Presentation: Key defining features – 9</a:t>
            </a:r>
            <a:endParaRPr lang="en-CH" dirty="0"/>
          </a:p>
        </p:txBody>
      </p:sp>
    </p:spTree>
    <p:extLst>
      <p:ext uri="{BB962C8B-B14F-4D97-AF65-F5344CB8AC3E}">
        <p14:creationId xmlns:p14="http://schemas.microsoft.com/office/powerpoint/2010/main" val="840099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335B4-47AA-4343-B7C5-3ED456599099}"/>
              </a:ext>
            </a:extLst>
          </p:cNvPr>
          <p:cNvSpPr>
            <a:spLocks noGrp="1"/>
          </p:cNvSpPr>
          <p:nvPr>
            <p:ph sz="quarter" idx="14"/>
          </p:nvPr>
        </p:nvSpPr>
        <p:spPr/>
        <p:txBody>
          <a:bodyPr>
            <a:normAutofit/>
          </a:bodyPr>
          <a:lstStyle/>
          <a:p>
            <a:r>
              <a:rPr lang="en-US" dirty="0"/>
              <a:t>The recovery approach deals with all aspects of the person’s life and asks whether people are living the life that they want to be living. </a:t>
            </a:r>
          </a:p>
          <a:p>
            <a:pPr lvl="3"/>
            <a:r>
              <a:rPr lang="en-US" dirty="0"/>
              <a:t>This is a highly personal experience and requires highly personalized support. </a:t>
            </a:r>
            <a:endParaRPr lang="en-CH" dirty="0"/>
          </a:p>
          <a:p>
            <a:r>
              <a:rPr lang="en-US" dirty="0"/>
              <a:t>People using services may not immediately know the answer to this question. </a:t>
            </a:r>
          </a:p>
          <a:p>
            <a:pPr lvl="3"/>
            <a:r>
              <a:rPr lang="en-US" dirty="0"/>
              <a:t>It may require time and engagement to work out what they like, </a:t>
            </a:r>
          </a:p>
          <a:p>
            <a:pPr lvl="3"/>
            <a:r>
              <a:rPr lang="en-US" dirty="0"/>
              <a:t>It often requires creative ways to support people</a:t>
            </a:r>
            <a:endParaRPr lang="en-CH" dirty="0"/>
          </a:p>
        </p:txBody>
      </p:sp>
      <p:sp>
        <p:nvSpPr>
          <p:cNvPr id="2" name="Title 1">
            <a:extLst>
              <a:ext uri="{FF2B5EF4-FFF2-40B4-BE49-F238E27FC236}">
                <a16:creationId xmlns:a16="http://schemas.microsoft.com/office/drawing/2014/main" id="{1A94011A-1AAF-46C6-B931-A51CEF2EBE64}"/>
              </a:ext>
            </a:extLst>
          </p:cNvPr>
          <p:cNvSpPr>
            <a:spLocks noGrp="1"/>
          </p:cNvSpPr>
          <p:nvPr>
            <p:ph type="title"/>
          </p:nvPr>
        </p:nvSpPr>
        <p:spPr/>
        <p:txBody>
          <a:bodyPr/>
          <a:lstStyle/>
          <a:p>
            <a:r>
              <a:rPr lang="en-US" dirty="0"/>
              <a:t>Presentation: Key defining features – 10</a:t>
            </a:r>
            <a:endParaRPr lang="en-CH" dirty="0"/>
          </a:p>
        </p:txBody>
      </p:sp>
    </p:spTree>
    <p:extLst>
      <p:ext uri="{BB962C8B-B14F-4D97-AF65-F5344CB8AC3E}">
        <p14:creationId xmlns:p14="http://schemas.microsoft.com/office/powerpoint/2010/main" val="2219989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22F209-5C9C-4495-815F-4067EE9DED2E}"/>
              </a:ext>
            </a:extLst>
          </p:cNvPr>
          <p:cNvSpPr>
            <a:spLocks noGrp="1"/>
          </p:cNvSpPr>
          <p:nvPr>
            <p:ph sz="quarter" idx="14"/>
          </p:nvPr>
        </p:nvSpPr>
        <p:spPr/>
        <p:txBody>
          <a:bodyPr>
            <a:normAutofit/>
          </a:bodyPr>
          <a:lstStyle/>
          <a:p>
            <a:r>
              <a:rPr lang="en-US" dirty="0"/>
              <a:t>There are many ways in which practitioners, peer supporters, care partners or others can help people to identify what recovery means to them and work towards these goals. </a:t>
            </a:r>
          </a:p>
          <a:p>
            <a:r>
              <a:rPr lang="en-US" dirty="0"/>
              <a:t>This could include, for instance:</a:t>
            </a:r>
            <a:endParaRPr lang="en-CH" dirty="0"/>
          </a:p>
          <a:p>
            <a:pPr lvl="3"/>
            <a:r>
              <a:rPr lang="en-US" dirty="0"/>
              <a:t>Identifying what in the person’s life or environment may make their circumstances difficult.</a:t>
            </a:r>
            <a:endParaRPr lang="en-CH" dirty="0"/>
          </a:p>
          <a:p>
            <a:pPr lvl="3"/>
            <a:r>
              <a:rPr lang="en-US" dirty="0"/>
              <a:t>Reconnecting with family and friends or developing new meaningful relationships.</a:t>
            </a:r>
            <a:endParaRPr lang="en-CH" dirty="0"/>
          </a:p>
          <a:p>
            <a:pPr lvl="3"/>
            <a:r>
              <a:rPr lang="en-US" dirty="0"/>
              <a:t>Finding a job/reconnecting with the job market.</a:t>
            </a:r>
            <a:endParaRPr lang="en-CH" dirty="0"/>
          </a:p>
          <a:p>
            <a:pPr lvl="3"/>
            <a:r>
              <a:rPr lang="en-US" dirty="0"/>
              <a:t>Linking to educational opportunities.</a:t>
            </a:r>
            <a:endParaRPr lang="en-CH" dirty="0"/>
          </a:p>
          <a:p>
            <a:pPr lvl="3"/>
            <a:r>
              <a:rPr lang="en-US" dirty="0"/>
              <a:t>Participating more in community life.</a:t>
            </a:r>
            <a:endParaRPr lang="en-CH" dirty="0"/>
          </a:p>
          <a:p>
            <a:endParaRPr lang="en-CH" dirty="0"/>
          </a:p>
        </p:txBody>
      </p:sp>
      <p:sp>
        <p:nvSpPr>
          <p:cNvPr id="2" name="Title 1">
            <a:extLst>
              <a:ext uri="{FF2B5EF4-FFF2-40B4-BE49-F238E27FC236}">
                <a16:creationId xmlns:a16="http://schemas.microsoft.com/office/drawing/2014/main" id="{FDE1578D-B22F-4213-B733-3FC1E8A4CCB9}"/>
              </a:ext>
            </a:extLst>
          </p:cNvPr>
          <p:cNvSpPr>
            <a:spLocks noGrp="1"/>
          </p:cNvSpPr>
          <p:nvPr>
            <p:ph type="title"/>
          </p:nvPr>
        </p:nvSpPr>
        <p:spPr/>
        <p:txBody>
          <a:bodyPr/>
          <a:lstStyle/>
          <a:p>
            <a:r>
              <a:rPr lang="en-US" dirty="0"/>
              <a:t>Presentation: Key defining features – 11</a:t>
            </a:r>
            <a:endParaRPr lang="en-CH" dirty="0"/>
          </a:p>
        </p:txBody>
      </p:sp>
    </p:spTree>
    <p:extLst>
      <p:ext uri="{BB962C8B-B14F-4D97-AF65-F5344CB8AC3E}">
        <p14:creationId xmlns:p14="http://schemas.microsoft.com/office/powerpoint/2010/main" val="1741115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3BBAF4-803F-A346-8937-5D31F11AF688}"/>
              </a:ext>
            </a:extLst>
          </p:cNvPr>
          <p:cNvSpPr>
            <a:spLocks noGrp="1"/>
          </p:cNvSpPr>
          <p:nvPr>
            <p:ph type="body" sz="quarter" idx="13"/>
          </p:nvPr>
        </p:nvSpPr>
        <p:spPr/>
        <p:txBody>
          <a:bodyPr/>
          <a:lstStyle/>
          <a:p>
            <a:r>
              <a:rPr lang="en-US" dirty="0"/>
              <a:t>What is crucial in all of this is that persons in a supportive role:</a:t>
            </a:r>
            <a:endParaRPr lang="en-CH"/>
          </a:p>
        </p:txBody>
      </p:sp>
      <p:sp>
        <p:nvSpPr>
          <p:cNvPr id="3" name="Content Placeholder 2">
            <a:extLst>
              <a:ext uri="{FF2B5EF4-FFF2-40B4-BE49-F238E27FC236}">
                <a16:creationId xmlns:a16="http://schemas.microsoft.com/office/drawing/2014/main" id="{F9444699-9EDD-4C33-BC52-19376338BC75}"/>
              </a:ext>
            </a:extLst>
          </p:cNvPr>
          <p:cNvSpPr>
            <a:spLocks noGrp="1"/>
          </p:cNvSpPr>
          <p:nvPr>
            <p:ph sz="quarter" idx="14"/>
          </p:nvPr>
        </p:nvSpPr>
        <p:spPr/>
        <p:txBody>
          <a:bodyPr>
            <a:normAutofit fontScale="92500"/>
          </a:bodyPr>
          <a:lstStyle/>
          <a:p>
            <a:r>
              <a:rPr lang="en-US" dirty="0"/>
              <a:t>Believe in the people they work alongside</a:t>
            </a:r>
            <a:endParaRPr lang="en-CH" dirty="0"/>
          </a:p>
          <a:p>
            <a:pPr lvl="0"/>
            <a:r>
              <a:rPr lang="en-US" dirty="0"/>
              <a:t>Learn as much as possible from the person</a:t>
            </a:r>
            <a:endParaRPr lang="en-CH" dirty="0"/>
          </a:p>
          <a:p>
            <a:pPr lvl="0"/>
            <a:r>
              <a:rPr lang="en-US" dirty="0"/>
              <a:t>Practitioners and other supporters need to recognize that people with lived experience are “experts” in relation to themselves and their recovery. </a:t>
            </a:r>
          </a:p>
          <a:p>
            <a:pPr lvl="0"/>
            <a:r>
              <a:rPr lang="en-US" dirty="0"/>
              <a:t>They should reflect on the knowledge, skills and values which they themselves bring to the supporting role and what they may need to do differently. </a:t>
            </a:r>
            <a:endParaRPr lang="en-CH" dirty="0"/>
          </a:p>
          <a:p>
            <a:pPr lvl="0"/>
            <a:r>
              <a:rPr lang="en-US" dirty="0"/>
              <a:t>Reflection allows a person to “check in” on how their social position and experience have shaped their beliefs and assumptions (e.g. how they work, or their ideas of those they work with)</a:t>
            </a:r>
          </a:p>
          <a:p>
            <a:pPr lvl="3"/>
            <a:r>
              <a:rPr lang="en-US" dirty="0"/>
              <a:t>This is essential in revealing and addressing possible power imbalances </a:t>
            </a:r>
            <a:endParaRPr lang="en-CH" dirty="0"/>
          </a:p>
          <a:p>
            <a:r>
              <a:rPr lang="en-US" dirty="0"/>
              <a:t>Support from outside mental health services from friends and family is also key to people’s recovery.</a:t>
            </a:r>
            <a:endParaRPr lang="en-CH" dirty="0"/>
          </a:p>
        </p:txBody>
      </p:sp>
      <p:sp>
        <p:nvSpPr>
          <p:cNvPr id="2" name="Title 1">
            <a:extLst>
              <a:ext uri="{FF2B5EF4-FFF2-40B4-BE49-F238E27FC236}">
                <a16:creationId xmlns:a16="http://schemas.microsoft.com/office/drawing/2014/main" id="{6710ED59-B2BF-49B7-B8B0-A1DD142C1823}"/>
              </a:ext>
            </a:extLst>
          </p:cNvPr>
          <p:cNvSpPr>
            <a:spLocks noGrp="1"/>
          </p:cNvSpPr>
          <p:nvPr>
            <p:ph type="title"/>
          </p:nvPr>
        </p:nvSpPr>
        <p:spPr/>
        <p:txBody>
          <a:bodyPr/>
          <a:lstStyle/>
          <a:p>
            <a:r>
              <a:rPr lang="en-US" dirty="0"/>
              <a:t>Presentation: Key defining features – 12</a:t>
            </a:r>
            <a:endParaRPr lang="en-CH" dirty="0"/>
          </a:p>
        </p:txBody>
      </p:sp>
    </p:spTree>
    <p:extLst>
      <p:ext uri="{BB962C8B-B14F-4D97-AF65-F5344CB8AC3E}">
        <p14:creationId xmlns:p14="http://schemas.microsoft.com/office/powerpoint/2010/main" val="57540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p:txBody>
          <a:bodyPr/>
          <a:lstStyle/>
          <a:p>
            <a:r>
              <a:rPr lang="en-US" dirty="0"/>
              <a:t>“People who are using” or “who have previously used” mental health and social services refer to people who do not necessarily identify as having a disability but who have a variety of experiences applicable to this training.</a:t>
            </a:r>
          </a:p>
          <a:p>
            <a:r>
              <a:rPr lang="en-US" dirty="0"/>
              <a:t>The term “mental health and social services” refers to a wide range of services provided by countries within the public, private and nongovernmental sectors. </a:t>
            </a:r>
          </a:p>
          <a:p>
            <a:r>
              <a:rPr lang="en-US" dirty="0"/>
              <a:t>Terminology has been chosen for inclusiveness. </a:t>
            </a:r>
          </a:p>
          <a:p>
            <a:pPr lvl="3"/>
            <a:r>
              <a:rPr lang="en-US" sz="2200" dirty="0"/>
              <a:t>It is a personal choice to self-identify with certain expressions or concepts, but human rights apply to everyone everywhere. </a:t>
            </a:r>
          </a:p>
          <a:p>
            <a:pPr lvl="3"/>
            <a:r>
              <a:rPr lang="en-US" sz="2200" dirty="0"/>
              <a:t>A diagnosis or disability should never define a person. </a:t>
            </a:r>
          </a:p>
          <a:p>
            <a:pPr lvl="3"/>
            <a:r>
              <a:rPr lang="en-US" sz="2200" dirty="0"/>
              <a:t>We are all individuals, with a unique social context, personality, goals, aspirations and relationships with others.</a:t>
            </a:r>
          </a:p>
          <a:p>
            <a:endParaRPr lang="en-US"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dirty="0"/>
              <a:t>A few words about terminology in this training – 2</a:t>
            </a:r>
          </a:p>
        </p:txBody>
      </p:sp>
    </p:spTree>
    <p:extLst>
      <p:ext uri="{BB962C8B-B14F-4D97-AF65-F5344CB8AC3E}">
        <p14:creationId xmlns:p14="http://schemas.microsoft.com/office/powerpoint/2010/main" val="1292472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FA95-3429-4DC0-9465-83710EB0B8B4}"/>
              </a:ext>
            </a:extLst>
          </p:cNvPr>
          <p:cNvSpPr>
            <a:spLocks noGrp="1"/>
          </p:cNvSpPr>
          <p:nvPr>
            <p:ph type="title"/>
          </p:nvPr>
        </p:nvSpPr>
        <p:spPr/>
        <p:txBody>
          <a:bodyPr/>
          <a:lstStyle/>
          <a:p>
            <a:r>
              <a:rPr lang="en-US" dirty="0"/>
              <a:t>Presentation: Key defining features – 13</a:t>
            </a:r>
            <a:endParaRPr lang="en-CH" dirty="0"/>
          </a:p>
        </p:txBody>
      </p:sp>
      <p:pic>
        <p:nvPicPr>
          <p:cNvPr id="4" name="Picture 3">
            <a:extLst>
              <a:ext uri="{FF2B5EF4-FFF2-40B4-BE49-F238E27FC236}">
                <a16:creationId xmlns:a16="http://schemas.microsoft.com/office/drawing/2014/main" id="{A0B3703F-FD75-4038-B330-169973725922}"/>
              </a:ext>
            </a:extLst>
          </p:cNvPr>
          <p:cNvPicPr>
            <a:picLocks noChangeAspect="1"/>
          </p:cNvPicPr>
          <p:nvPr/>
        </p:nvPicPr>
        <p:blipFill>
          <a:blip r:embed="rId3"/>
          <a:stretch>
            <a:fillRect/>
          </a:stretch>
        </p:blipFill>
        <p:spPr>
          <a:xfrm>
            <a:off x="-765990" y="5481638"/>
            <a:ext cx="5486876" cy="3603048"/>
          </a:xfrm>
          <a:prstGeom prst="rect">
            <a:avLst/>
          </a:prstGeom>
        </p:spPr>
      </p:pic>
      <p:sp>
        <p:nvSpPr>
          <p:cNvPr id="9" name="TextBox 8">
            <a:extLst>
              <a:ext uri="{FF2B5EF4-FFF2-40B4-BE49-F238E27FC236}">
                <a16:creationId xmlns:a16="http://schemas.microsoft.com/office/drawing/2014/main" id="{10E72D9D-AF21-46C9-863F-851FED9DD9D1}"/>
              </a:ext>
            </a:extLst>
          </p:cNvPr>
          <p:cNvSpPr txBox="1"/>
          <p:nvPr/>
        </p:nvSpPr>
        <p:spPr>
          <a:xfrm>
            <a:off x="399630" y="1054407"/>
            <a:ext cx="11487570" cy="400110"/>
          </a:xfrm>
          <a:prstGeom prst="rect">
            <a:avLst/>
          </a:prstGeom>
          <a:noFill/>
        </p:spPr>
        <p:txBody>
          <a:bodyPr wrap="square" rtlCol="0">
            <a:spAutoFit/>
          </a:bodyPr>
          <a:lstStyle/>
          <a:p>
            <a:r>
              <a:rPr lang="en-US" sz="2000" dirty="0">
                <a:solidFill>
                  <a:prstClr val="black"/>
                </a:solidFill>
                <a:ea typeface="MS Mincho" panose="02020609040205080304" pitchFamily="49" charset="-128"/>
                <a:cs typeface="Cambria" panose="02040503050406030204" pitchFamily="18" charset="0"/>
              </a:rPr>
              <a:t>The following table</a:t>
            </a:r>
            <a:r>
              <a:rPr lang="en-GB" sz="2000" dirty="0">
                <a:solidFill>
                  <a:prstClr val="black"/>
                </a:solidFill>
                <a:ea typeface="MS Mincho" panose="02020609040205080304" pitchFamily="49" charset="-128"/>
                <a:cs typeface="Cambria" panose="02040503050406030204" pitchFamily="18" charset="0"/>
              </a:rPr>
              <a:t> </a:t>
            </a:r>
            <a:r>
              <a:rPr lang="en-US" sz="2000" dirty="0">
                <a:solidFill>
                  <a:prstClr val="black"/>
                </a:solidFill>
                <a:ea typeface="MS Mincho" panose="02020609040205080304" pitchFamily="49" charset="-128"/>
                <a:cs typeface="Cambria" panose="02040503050406030204" pitchFamily="18" charset="0"/>
              </a:rPr>
              <a:t>summarizes the main differences between traditional services and recovery-based services:</a:t>
            </a:r>
            <a:endParaRPr lang="en-CH" sz="2000" dirty="0"/>
          </a:p>
        </p:txBody>
      </p:sp>
      <p:graphicFrame>
        <p:nvGraphicFramePr>
          <p:cNvPr id="11" name="Table 10">
            <a:extLst>
              <a:ext uri="{FF2B5EF4-FFF2-40B4-BE49-F238E27FC236}">
                <a16:creationId xmlns:a16="http://schemas.microsoft.com/office/drawing/2014/main" id="{064AFF57-1134-BD4B-91F9-3E6A07BE4BD5}"/>
              </a:ext>
            </a:extLst>
          </p:cNvPr>
          <p:cNvGraphicFramePr>
            <a:graphicFrameLocks noGrp="1"/>
          </p:cNvGraphicFramePr>
          <p:nvPr>
            <p:extLst>
              <p:ext uri="{D42A27DB-BD31-4B8C-83A1-F6EECF244321}">
                <p14:modId xmlns:p14="http://schemas.microsoft.com/office/powerpoint/2010/main" val="401558371"/>
              </p:ext>
            </p:extLst>
          </p:nvPr>
        </p:nvGraphicFramePr>
        <p:xfrm>
          <a:off x="970817" y="1454517"/>
          <a:ext cx="9184237" cy="5055072"/>
        </p:xfrm>
        <a:graphic>
          <a:graphicData uri="http://schemas.openxmlformats.org/drawingml/2006/table">
            <a:tbl>
              <a:tblPr firstRow="1" firstCol="1" bandRow="1">
                <a:tableStyleId>{2D5ABB26-0587-4C30-8999-92F81FD0307C}</a:tableStyleId>
              </a:tblPr>
              <a:tblGrid>
                <a:gridCol w="764604">
                  <a:extLst>
                    <a:ext uri="{9D8B030D-6E8A-4147-A177-3AD203B41FA5}">
                      <a16:colId xmlns:a16="http://schemas.microsoft.com/office/drawing/2014/main" val="481044544"/>
                    </a:ext>
                  </a:extLst>
                </a:gridCol>
                <a:gridCol w="916031">
                  <a:extLst>
                    <a:ext uri="{9D8B030D-6E8A-4147-A177-3AD203B41FA5}">
                      <a16:colId xmlns:a16="http://schemas.microsoft.com/office/drawing/2014/main" val="418862369"/>
                    </a:ext>
                  </a:extLst>
                </a:gridCol>
                <a:gridCol w="3196791">
                  <a:extLst>
                    <a:ext uri="{9D8B030D-6E8A-4147-A177-3AD203B41FA5}">
                      <a16:colId xmlns:a16="http://schemas.microsoft.com/office/drawing/2014/main" val="3671785386"/>
                    </a:ext>
                  </a:extLst>
                </a:gridCol>
                <a:gridCol w="4306811">
                  <a:extLst>
                    <a:ext uri="{9D8B030D-6E8A-4147-A177-3AD203B41FA5}">
                      <a16:colId xmlns:a16="http://schemas.microsoft.com/office/drawing/2014/main" val="286120819"/>
                    </a:ext>
                  </a:extLst>
                </a:gridCol>
              </a:tblGrid>
              <a:tr h="180852">
                <a:tc gridSpan="2">
                  <a:txBody>
                    <a:bodyPr/>
                    <a:lstStyle/>
                    <a:p>
                      <a:pPr>
                        <a:spcAft>
                          <a:spcPts val="0"/>
                        </a:spcAft>
                      </a:pPr>
                      <a:r>
                        <a:rPr lang="en-US" sz="1000" b="1" dirty="0">
                          <a:solidFill>
                            <a:schemeClr val="bg1"/>
                          </a:solidFill>
                          <a:effectLst/>
                          <a:latin typeface="Century Gothic" panose="020B0502020202020204" pitchFamily="34" charset="0"/>
                        </a:rPr>
                        <a:t> </a:t>
                      </a:r>
                      <a:endParaRPr lang="en-US" sz="1000" b="1"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a:txBody>
                    <a:bodyPr/>
                    <a:lstStyle/>
                    <a:p>
                      <a:pPr>
                        <a:spcAft>
                          <a:spcPts val="0"/>
                        </a:spcAft>
                      </a:pPr>
                      <a:r>
                        <a:rPr lang="en-US" sz="1000" b="1" dirty="0">
                          <a:solidFill>
                            <a:schemeClr val="bg1"/>
                          </a:solidFill>
                          <a:effectLst/>
                          <a:latin typeface="Century Gothic" panose="020B0502020202020204" pitchFamily="34" charset="0"/>
                        </a:rPr>
                        <a:t>Traditional services</a:t>
                      </a:r>
                      <a:endParaRPr lang="en-US" sz="1000" b="1"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spcAft>
                          <a:spcPts val="0"/>
                        </a:spcAft>
                      </a:pPr>
                      <a:r>
                        <a:rPr lang="en-US" sz="1000" b="1" dirty="0">
                          <a:solidFill>
                            <a:schemeClr val="bg1"/>
                          </a:solidFill>
                          <a:effectLst/>
                          <a:latin typeface="Century Gothic" panose="020B0502020202020204" pitchFamily="34" charset="0"/>
                        </a:rPr>
                        <a:t>Recovery-based services</a:t>
                      </a:r>
                      <a:endParaRPr lang="en-US" sz="1000" b="1"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633669608"/>
                  </a:ext>
                </a:extLst>
              </a:tr>
              <a:tr h="180852">
                <a:tc gridSpan="4">
                  <a:txBody>
                    <a:bodyPr/>
                    <a:lstStyle/>
                    <a:p>
                      <a:pPr>
                        <a:spcAft>
                          <a:spcPts val="0"/>
                        </a:spcAft>
                      </a:pPr>
                      <a:r>
                        <a:rPr lang="en-US" sz="1000" b="1" dirty="0">
                          <a:effectLst/>
                          <a:latin typeface="Century Gothic" panose="020B0502020202020204" pitchFamily="34" charset="0"/>
                        </a:rPr>
                        <a:t>Continuum ----------------------------------------------------------------------------------------------------------------</a:t>
                      </a:r>
                      <a:endParaRPr lang="en-US" sz="1000" b="1" dirty="0">
                        <a:effectLst/>
                        <a:latin typeface="Century Gothic" panose="020B050202020202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hMerge="1">
                  <a:txBody>
                    <a:bodyPr/>
                    <a:lstStyle/>
                    <a:p>
                      <a:pPr>
                        <a:spcAft>
                          <a:spcPts val="0"/>
                        </a:spcAft>
                      </a:pPr>
                      <a:endParaRPr lang="en-US" sz="12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tc>
                <a:extLst>
                  <a:ext uri="{0D108BD9-81ED-4DB2-BD59-A6C34878D82A}">
                    <a16:rowId xmlns:a16="http://schemas.microsoft.com/office/drawing/2014/main" val="3535153812"/>
                  </a:ext>
                </a:extLst>
              </a:tr>
              <a:tr h="566899">
                <a:tc rowSpan="3">
                  <a:txBody>
                    <a:bodyPr/>
                    <a:lstStyle/>
                    <a:p>
                      <a:pPr algn="ctr">
                        <a:spcAft>
                          <a:spcPts val="0"/>
                        </a:spcAft>
                      </a:pPr>
                      <a:r>
                        <a:rPr lang="en-US" sz="1000" b="1" dirty="0">
                          <a:effectLst/>
                          <a:latin typeface="Century Gothic" panose="020B0502020202020204" pitchFamily="34" charset="0"/>
                        </a:rPr>
                        <a:t>Beliefs</a:t>
                      </a:r>
                      <a:endParaRPr lang="en-US" sz="1000" b="1" dirty="0">
                        <a:effectLst/>
                        <a:latin typeface="Century Gothic" panose="020B0502020202020204" pitchFamily="34" charset="0"/>
                        <a:ea typeface="MS Mincho" panose="02020609040205080304" pitchFamily="49" charset="-128"/>
                        <a:cs typeface="Arial" panose="020B0604020202020204" pitchFamily="34" charset="0"/>
                      </a:endParaRPr>
                    </a:p>
                  </a:txBody>
                  <a:tcPr marL="53065" marR="530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just">
                        <a:spcAft>
                          <a:spcPts val="0"/>
                        </a:spcAft>
                      </a:pPr>
                      <a:r>
                        <a:rPr lang="en-GB" sz="1000" dirty="0">
                          <a:effectLst/>
                        </a:rPr>
                        <a:t>Views of mental health problems and illnesses</a:t>
                      </a:r>
                      <a:endParaRPr lang="en-US" sz="1000" dirty="0">
                        <a:effectLst/>
                        <a:latin typeface="Calibri" panose="020F0502020204030204" pitchFamily="34" charset="0"/>
                        <a:ea typeface="MS Mincho" panose="02020609040205080304" pitchFamily="49" charset="-128"/>
                        <a:cs typeface="Cambria" panose="02040503050406030204" pitchFamily="18"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dirty="0">
                          <a:effectLst/>
                        </a:rPr>
                        <a:t>Pathology</a:t>
                      </a:r>
                    </a:p>
                    <a:p>
                      <a:pPr>
                        <a:spcAft>
                          <a:spcPts val="0"/>
                        </a:spcAft>
                      </a:pPr>
                      <a:r>
                        <a:rPr lang="en-US" sz="1000" dirty="0">
                          <a:effectLst/>
                        </a:rPr>
                        <a:t>No meaning in mental health problems or illnesses</a:t>
                      </a:r>
                      <a:endParaRPr lang="en-US" sz="1000" dirty="0">
                        <a:effectLst/>
                        <a:latin typeface="Calibri" panose="020F0502020204030204" pitchFamily="34" charset="0"/>
                        <a:ea typeface="MS Mincho" panose="02020609040205080304" pitchFamily="49" charset="-128"/>
                        <a:cs typeface="Cambria" panose="02040503050406030204" pitchFamily="18"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dirty="0">
                          <a:effectLst/>
                        </a:rPr>
                        <a:t>Crisis of being</a:t>
                      </a:r>
                    </a:p>
                    <a:p>
                      <a:pPr>
                        <a:spcAft>
                          <a:spcPts val="0"/>
                        </a:spcAft>
                      </a:pPr>
                      <a:r>
                        <a:rPr lang="en-US" sz="1000" dirty="0">
                          <a:effectLst/>
                        </a:rPr>
                        <a:t>Full human experience</a:t>
                      </a:r>
                      <a:endParaRPr lang="en-US" sz="1000" dirty="0">
                        <a:effectLst/>
                        <a:latin typeface="Calibri" panose="020F0502020204030204" pitchFamily="34" charset="0"/>
                        <a:ea typeface="MS Mincho" panose="02020609040205080304" pitchFamily="49" charset="-128"/>
                        <a:cs typeface="Cambria" panose="02040503050406030204" pitchFamily="18"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78559"/>
                  </a:ext>
                </a:extLst>
              </a:tr>
              <a:tr h="361703">
                <a:tc vMerge="1">
                  <a:txBody>
                    <a:bodyPr/>
                    <a:lstStyle/>
                    <a:p>
                      <a:endParaRPr lang="en-US"/>
                    </a:p>
                  </a:txBody>
                  <a:tcPr/>
                </a:tc>
                <a:tc>
                  <a:txBody>
                    <a:bodyPr/>
                    <a:lstStyle/>
                    <a:p>
                      <a:pPr>
                        <a:spcAft>
                          <a:spcPts val="0"/>
                        </a:spcAft>
                      </a:pPr>
                      <a:r>
                        <a:rPr lang="en-US" sz="1000" dirty="0">
                          <a:effectLst/>
                        </a:rPr>
                        <a:t>Philosophy</a:t>
                      </a:r>
                      <a:endParaRPr lang="en-US" sz="1000" dirty="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Maintenance</a:t>
                      </a:r>
                    </a:p>
                    <a:p>
                      <a:pPr>
                        <a:spcAft>
                          <a:spcPts val="0"/>
                        </a:spcAft>
                      </a:pPr>
                      <a:r>
                        <a:rPr lang="en-US" sz="1000">
                          <a:effectLst/>
                        </a:rPr>
                        <a:t>Paternalism</a:t>
                      </a:r>
                      <a:endParaRPr lang="en-US" sz="1000" dirty="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Recovery</a:t>
                      </a:r>
                    </a:p>
                    <a:p>
                      <a:pPr>
                        <a:spcAft>
                          <a:spcPts val="0"/>
                        </a:spcAft>
                      </a:pPr>
                      <a:r>
                        <a:rPr lang="en-US" sz="1000">
                          <a:effectLst/>
                        </a:rPr>
                        <a:t>Self-determination</a:t>
                      </a:r>
                      <a:endParaRPr lang="en-US" sz="1000" dirty="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966028"/>
                  </a:ext>
                </a:extLst>
              </a:tr>
              <a:tr h="614044">
                <a:tc vMerge="1">
                  <a:txBody>
                    <a:bodyPr/>
                    <a:lstStyle/>
                    <a:p>
                      <a:endParaRPr lang="en-US"/>
                    </a:p>
                  </a:txBody>
                  <a:tcPr/>
                </a:tc>
                <a:tc>
                  <a:txBody>
                    <a:bodyPr/>
                    <a:lstStyle/>
                    <a:p>
                      <a:pPr>
                        <a:spcAft>
                          <a:spcPts val="0"/>
                        </a:spcAft>
                      </a:pPr>
                      <a:r>
                        <a:rPr lang="en-US" sz="1000" dirty="0">
                          <a:effectLst/>
                        </a:rPr>
                        <a:t>Language</a:t>
                      </a:r>
                      <a:endParaRPr lang="en-US" sz="1000" dirty="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Focus is on language that is:</a:t>
                      </a:r>
                    </a:p>
                    <a:p>
                      <a:pPr marL="342900" lvl="0" indent="-342900">
                        <a:spcAft>
                          <a:spcPts val="0"/>
                        </a:spcAft>
                        <a:buFont typeface="Symbol" pitchFamily="2" charset="2"/>
                        <a:buChar char=""/>
                        <a:tabLst>
                          <a:tab pos="228600" algn="l"/>
                          <a:tab pos="266700" algn="l"/>
                        </a:tabLst>
                      </a:pPr>
                      <a:r>
                        <a:rPr lang="en-US" sz="1000">
                          <a:effectLst/>
                        </a:rPr>
                        <a:t>Medical</a:t>
                      </a:r>
                    </a:p>
                    <a:p>
                      <a:pPr marL="342900" lvl="0" indent="-342900">
                        <a:spcAft>
                          <a:spcPts val="0"/>
                        </a:spcAft>
                        <a:buFont typeface="Symbol" pitchFamily="2" charset="2"/>
                        <a:buChar char=""/>
                        <a:tabLst>
                          <a:tab pos="228600" algn="l"/>
                          <a:tab pos="266700" algn="l"/>
                        </a:tabLst>
                      </a:pPr>
                      <a:r>
                        <a:rPr lang="en-US" sz="1000">
                          <a:effectLst/>
                        </a:rPr>
                        <a:t>Objective</a:t>
                      </a:r>
                    </a:p>
                    <a:p>
                      <a:pPr marL="342900" lvl="0" indent="-342900">
                        <a:spcAft>
                          <a:spcPts val="0"/>
                        </a:spcAft>
                        <a:buFont typeface="Symbol" pitchFamily="2" charset="2"/>
                        <a:buChar char=""/>
                        <a:tabLst>
                          <a:tab pos="228600" algn="l"/>
                          <a:tab pos="266700" algn="l"/>
                        </a:tabLst>
                      </a:pPr>
                      <a:r>
                        <a:rPr lang="en-US" sz="1000">
                          <a:effectLst/>
                        </a:rPr>
                        <a:t>“They”</a:t>
                      </a:r>
                      <a:endParaRPr lang="en-US" sz="1000" dirty="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dirty="0">
                          <a:effectLst/>
                        </a:rPr>
                        <a:t>More focus on language that is:</a:t>
                      </a:r>
                    </a:p>
                    <a:p>
                      <a:pPr marL="342900" lvl="0" indent="-342900">
                        <a:spcAft>
                          <a:spcPts val="0"/>
                        </a:spcAft>
                        <a:buFont typeface="Symbol" pitchFamily="2" charset="2"/>
                        <a:buChar char=""/>
                        <a:tabLst>
                          <a:tab pos="228600" algn="l"/>
                          <a:tab pos="266700" algn="l"/>
                        </a:tabLst>
                      </a:pPr>
                      <a:r>
                        <a:rPr lang="en-US" sz="1000" dirty="0">
                          <a:effectLst/>
                        </a:rPr>
                        <a:t>Personal</a:t>
                      </a:r>
                    </a:p>
                    <a:p>
                      <a:pPr marL="342900" lvl="0" indent="-342900">
                        <a:spcAft>
                          <a:spcPts val="0"/>
                        </a:spcAft>
                        <a:buFont typeface="Symbol" pitchFamily="2" charset="2"/>
                        <a:buChar char=""/>
                        <a:tabLst>
                          <a:tab pos="228600" algn="l"/>
                          <a:tab pos="266700" algn="l"/>
                        </a:tabLst>
                      </a:pPr>
                      <a:r>
                        <a:rPr lang="en-US" sz="1000" dirty="0">
                          <a:effectLst/>
                        </a:rPr>
                        <a:t>Subjective</a:t>
                      </a:r>
                    </a:p>
                    <a:p>
                      <a:pPr marL="342900" lvl="0" indent="-342900">
                        <a:spcAft>
                          <a:spcPts val="0"/>
                        </a:spcAft>
                        <a:buFont typeface="Symbol" pitchFamily="2" charset="2"/>
                        <a:buChar char=""/>
                        <a:tabLst>
                          <a:tab pos="228600" algn="l"/>
                          <a:tab pos="266700" algn="l"/>
                        </a:tabLst>
                      </a:pPr>
                      <a:r>
                        <a:rPr lang="en-US" sz="1000" dirty="0">
                          <a:effectLst/>
                        </a:rPr>
                        <a:t>“We”</a:t>
                      </a:r>
                      <a:endParaRPr lang="en-US" sz="1000" dirty="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4973739"/>
                  </a:ext>
                </a:extLst>
              </a:tr>
              <a:tr h="283451">
                <a:tc rowSpan="4">
                  <a:txBody>
                    <a:bodyPr/>
                    <a:lstStyle/>
                    <a:p>
                      <a:pPr algn="ctr">
                        <a:spcAft>
                          <a:spcPts val="0"/>
                        </a:spcAft>
                      </a:pPr>
                      <a:r>
                        <a:rPr lang="en-US" sz="1000" b="1" dirty="0">
                          <a:effectLst/>
                          <a:latin typeface="Century Gothic" panose="020B0502020202020204" pitchFamily="34" charset="0"/>
                        </a:rPr>
                        <a:t>People</a:t>
                      </a:r>
                      <a:endParaRPr lang="en-US" sz="1000" b="1" dirty="0">
                        <a:effectLst/>
                        <a:latin typeface="Century Gothic" panose="020B0502020202020204" pitchFamily="34" charset="0"/>
                        <a:ea typeface="MS Mincho" panose="02020609040205080304" pitchFamily="49" charset="-128"/>
                        <a:cs typeface="Arial" panose="020B0604020202020204" pitchFamily="34" charset="0"/>
                      </a:endParaRPr>
                    </a:p>
                  </a:txBody>
                  <a:tcPr marL="53065" marR="530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spcAft>
                          <a:spcPts val="0"/>
                        </a:spcAft>
                      </a:pPr>
                      <a:r>
                        <a:rPr lang="en-US" sz="1000">
                          <a:effectLst/>
                        </a:rPr>
                        <a:t>Service users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Passive recipients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Active agents and participants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8238607"/>
                  </a:ext>
                </a:extLst>
              </a:tr>
              <a:tr h="180852">
                <a:tc vMerge="1">
                  <a:txBody>
                    <a:bodyPr/>
                    <a:lstStyle/>
                    <a:p>
                      <a:endParaRPr lang="en-US"/>
                    </a:p>
                  </a:txBody>
                  <a:tcPr/>
                </a:tc>
                <a:tc>
                  <a:txBody>
                    <a:bodyPr/>
                    <a:lstStyle/>
                    <a:p>
                      <a:pPr>
                        <a:spcAft>
                          <a:spcPts val="0"/>
                        </a:spcAft>
                      </a:pPr>
                      <a:r>
                        <a:rPr lang="en-US" sz="1000">
                          <a:effectLst/>
                        </a:rPr>
                        <a:t>Families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Unsupported and grieving</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Supported and supporting</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143534"/>
                  </a:ext>
                </a:extLst>
              </a:tr>
              <a:tr h="425175">
                <a:tc vMerge="1">
                  <a:txBody>
                    <a:bodyPr/>
                    <a:lstStyle/>
                    <a:p>
                      <a:endParaRPr lang="en-US"/>
                    </a:p>
                  </a:txBody>
                  <a:tcPr/>
                </a:tc>
                <a:tc>
                  <a:txBody>
                    <a:bodyPr/>
                    <a:lstStyle/>
                    <a:p>
                      <a:pPr>
                        <a:spcAft>
                          <a:spcPts val="0"/>
                        </a:spcAft>
                      </a:pPr>
                      <a:r>
                        <a:rPr lang="en-US" sz="1000">
                          <a:effectLst/>
                        </a:rPr>
                        <a:t>Workforce</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spcAft>
                          <a:spcPts val="0"/>
                        </a:spcAft>
                        <a:buFont typeface="Symbol" pitchFamily="2" charset="2"/>
                        <a:buChar char=""/>
                        <a:tabLst>
                          <a:tab pos="228600" algn="l"/>
                          <a:tab pos="266700" algn="l"/>
                        </a:tabLst>
                      </a:pPr>
                      <a:r>
                        <a:rPr lang="en-US" sz="1000">
                          <a:effectLst/>
                        </a:rPr>
                        <a:t>Mainly medical</a:t>
                      </a:r>
                    </a:p>
                    <a:p>
                      <a:pPr marL="342900" lvl="0" indent="-342900">
                        <a:spcAft>
                          <a:spcPts val="0"/>
                        </a:spcAft>
                        <a:buFont typeface="Symbol" pitchFamily="2" charset="2"/>
                        <a:buChar char=""/>
                        <a:tabLst>
                          <a:tab pos="228600" algn="l"/>
                          <a:tab pos="266700" algn="l"/>
                        </a:tabLst>
                      </a:pPr>
                      <a:r>
                        <a:rPr lang="en-US" sz="1000">
                          <a:effectLst/>
                        </a:rPr>
                        <a:t>Expert authorities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spcAft>
                          <a:spcPts val="0"/>
                        </a:spcAft>
                        <a:buFont typeface="Symbol" pitchFamily="2" charset="2"/>
                        <a:buChar char=""/>
                        <a:tabLst>
                          <a:tab pos="228600" algn="l"/>
                          <a:tab pos="266700" algn="l"/>
                        </a:tabLst>
                      </a:pPr>
                      <a:r>
                        <a:rPr lang="en-US" sz="1000">
                          <a:effectLst/>
                        </a:rPr>
                        <a:t>Diverse workforce including peers</a:t>
                      </a:r>
                    </a:p>
                    <a:p>
                      <a:pPr marL="342900" lvl="0" indent="-342900">
                        <a:spcAft>
                          <a:spcPts val="0"/>
                        </a:spcAft>
                        <a:buFont typeface="Symbol" pitchFamily="2" charset="2"/>
                        <a:buChar char=""/>
                        <a:tabLst>
                          <a:tab pos="228600" algn="l"/>
                          <a:tab pos="266700" algn="l"/>
                        </a:tabLst>
                      </a:pPr>
                      <a:r>
                        <a:rPr lang="en-US" sz="1000">
                          <a:effectLst/>
                        </a:rPr>
                        <a:t>Collaborators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7764726"/>
                  </a:ext>
                </a:extLst>
              </a:tr>
              <a:tr h="180852">
                <a:tc vMerge="1">
                  <a:txBody>
                    <a:bodyPr/>
                    <a:lstStyle/>
                    <a:p>
                      <a:endParaRPr lang="en-US"/>
                    </a:p>
                  </a:txBody>
                  <a:tcPr/>
                </a:tc>
                <a:tc>
                  <a:txBody>
                    <a:bodyPr/>
                    <a:lstStyle/>
                    <a:p>
                      <a:pPr>
                        <a:spcAft>
                          <a:spcPts val="0"/>
                        </a:spcAft>
                      </a:pPr>
                      <a:r>
                        <a:rPr lang="en-US" sz="1000">
                          <a:effectLst/>
                        </a:rPr>
                        <a:t>Communities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Fearful and discriminatory</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Accepting and inclusive</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4793062"/>
                  </a:ext>
                </a:extLst>
              </a:tr>
              <a:tr h="417174">
                <a:tc rowSpan="3">
                  <a:txBody>
                    <a:bodyPr/>
                    <a:lstStyle/>
                    <a:p>
                      <a:pPr algn="ctr">
                        <a:spcAft>
                          <a:spcPts val="0"/>
                        </a:spcAft>
                      </a:pPr>
                      <a:r>
                        <a:rPr lang="en-US" sz="1000" b="1" dirty="0">
                          <a:effectLst/>
                          <a:latin typeface="Century Gothic" panose="020B0502020202020204" pitchFamily="34" charset="0"/>
                        </a:rPr>
                        <a:t>Services</a:t>
                      </a:r>
                      <a:endParaRPr lang="en-US" sz="1000" b="1" dirty="0">
                        <a:effectLst/>
                        <a:latin typeface="Century Gothic" panose="020B0502020202020204" pitchFamily="34" charset="0"/>
                        <a:ea typeface="MS Mincho" panose="02020609040205080304" pitchFamily="49" charset="-128"/>
                        <a:cs typeface="Arial" panose="020B0604020202020204" pitchFamily="34" charset="0"/>
                      </a:endParaRPr>
                    </a:p>
                  </a:txBody>
                  <a:tcPr marL="53065" marR="530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spcAft>
                          <a:spcPts val="0"/>
                        </a:spcAft>
                      </a:pPr>
                      <a:r>
                        <a:rPr lang="en-US" sz="1000">
                          <a:effectLst/>
                        </a:rPr>
                        <a:t>Main service types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dirty="0">
                          <a:effectLst/>
                        </a:rPr>
                        <a:t>Drugs and hospitals</a:t>
                      </a:r>
                      <a:endParaRPr lang="en-US" sz="1000" dirty="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Broad range of therapies, peer support, recovery education, housing, education and employment support and advocacy</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8913321"/>
                  </a:ext>
                </a:extLst>
              </a:tr>
              <a:tr h="361703">
                <a:tc vMerge="1">
                  <a:txBody>
                    <a:bodyPr/>
                    <a:lstStyle/>
                    <a:p>
                      <a:endParaRPr lang="en-US"/>
                    </a:p>
                  </a:txBody>
                  <a:tcPr/>
                </a:tc>
                <a:tc>
                  <a:txBody>
                    <a:bodyPr/>
                    <a:lstStyle/>
                    <a:p>
                      <a:pPr>
                        <a:spcAft>
                          <a:spcPts val="0"/>
                        </a:spcAft>
                      </a:pPr>
                      <a:r>
                        <a:rPr lang="en-US" sz="1000">
                          <a:effectLst/>
                        </a:rPr>
                        <a:t>Service cultures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Authoritarian</a:t>
                      </a:r>
                    </a:p>
                    <a:p>
                      <a:pPr>
                        <a:spcAft>
                          <a:spcPts val="0"/>
                        </a:spcAft>
                      </a:pPr>
                      <a:r>
                        <a:rPr lang="en-US" sz="1000">
                          <a:effectLst/>
                        </a:rPr>
                        <a:t>Segregation from society</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Participatory</a:t>
                      </a:r>
                    </a:p>
                    <a:p>
                      <a:pPr>
                        <a:spcAft>
                          <a:spcPts val="0"/>
                        </a:spcAft>
                      </a:pPr>
                      <a:r>
                        <a:rPr lang="en-US" sz="1000">
                          <a:effectLst/>
                        </a:rPr>
                        <a:t>Inclusion in society</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3014632"/>
                  </a:ext>
                </a:extLst>
              </a:tr>
              <a:tr h="283451">
                <a:tc vMerge="1">
                  <a:txBody>
                    <a:bodyPr/>
                    <a:lstStyle/>
                    <a:p>
                      <a:endParaRPr lang="en-US"/>
                    </a:p>
                  </a:txBody>
                  <a:tcPr/>
                </a:tc>
                <a:tc>
                  <a:txBody>
                    <a:bodyPr/>
                    <a:lstStyle/>
                    <a:p>
                      <a:pPr>
                        <a:spcAft>
                          <a:spcPts val="0"/>
                        </a:spcAft>
                      </a:pPr>
                      <a:r>
                        <a:rPr lang="en-US" sz="1000">
                          <a:effectLst/>
                        </a:rPr>
                        <a:t>Service settings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Hospitals and clinics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Community, home-based and online services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2576834"/>
                  </a:ext>
                </a:extLst>
              </a:tr>
              <a:tr h="180852">
                <a:tc rowSpan="3">
                  <a:txBody>
                    <a:bodyPr/>
                    <a:lstStyle/>
                    <a:p>
                      <a:pPr algn="ctr">
                        <a:spcAft>
                          <a:spcPts val="0"/>
                        </a:spcAft>
                      </a:pPr>
                      <a:r>
                        <a:rPr lang="en-US" sz="1000" b="1" dirty="0">
                          <a:effectLst/>
                          <a:latin typeface="Century Gothic" panose="020B0502020202020204" pitchFamily="34" charset="0"/>
                        </a:rPr>
                        <a:t>Outcomes</a:t>
                      </a:r>
                      <a:endParaRPr lang="en-US" sz="1000" b="1" dirty="0">
                        <a:effectLst/>
                        <a:latin typeface="Century Gothic" panose="020B0502020202020204" pitchFamily="34" charset="0"/>
                        <a:ea typeface="MS Mincho" panose="02020609040205080304" pitchFamily="49" charset="-128"/>
                        <a:cs typeface="Arial" panose="020B0604020202020204" pitchFamily="34" charset="0"/>
                      </a:endParaRPr>
                    </a:p>
                  </a:txBody>
                  <a:tcPr marL="53065" marR="530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spcAft>
                          <a:spcPts val="0"/>
                        </a:spcAft>
                      </a:pPr>
                      <a:r>
                        <a:rPr lang="en-US" sz="1000">
                          <a:effectLst/>
                        </a:rPr>
                        <a:t>Social networks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Service community</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Natural community</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3853905"/>
                  </a:ext>
                </a:extLst>
              </a:tr>
              <a:tr h="251956">
                <a:tc vMerge="1">
                  <a:txBody>
                    <a:bodyPr/>
                    <a:lstStyle/>
                    <a:p>
                      <a:endParaRPr lang="en-US"/>
                    </a:p>
                  </a:txBody>
                  <a:tcPr/>
                </a:tc>
                <a:tc>
                  <a:txBody>
                    <a:bodyPr/>
                    <a:lstStyle/>
                    <a:p>
                      <a:pPr>
                        <a:spcAft>
                          <a:spcPts val="0"/>
                        </a:spcAft>
                      </a:pPr>
                      <a:r>
                        <a:rPr lang="en-US" sz="1000">
                          <a:effectLst/>
                        </a:rPr>
                        <a:t>Housing</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Hospitals, group homes and other residential services</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a:effectLst/>
                        </a:rPr>
                        <a:t>Own home </a:t>
                      </a:r>
                      <a:endParaRPr lang="en-US" sz="100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03230"/>
                  </a:ext>
                </a:extLst>
              </a:tr>
              <a:tr h="542555">
                <a:tc vMerge="1">
                  <a:txBody>
                    <a:bodyPr/>
                    <a:lstStyle/>
                    <a:p>
                      <a:endParaRPr lang="en-US"/>
                    </a:p>
                  </a:txBody>
                  <a:tcPr/>
                </a:tc>
                <a:tc>
                  <a:txBody>
                    <a:bodyPr/>
                    <a:lstStyle/>
                    <a:p>
                      <a:pPr>
                        <a:spcAft>
                          <a:spcPts val="0"/>
                        </a:spcAft>
                      </a:pPr>
                      <a:r>
                        <a:rPr lang="en-US" sz="1000" dirty="0">
                          <a:effectLst/>
                        </a:rPr>
                        <a:t>Work</a:t>
                      </a:r>
                      <a:endParaRPr lang="en-US" sz="1000" dirty="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dirty="0">
                          <a:effectLst/>
                        </a:rPr>
                        <a:t>Pre-vocational services</a:t>
                      </a:r>
                    </a:p>
                    <a:p>
                      <a:pPr>
                        <a:spcAft>
                          <a:spcPts val="0"/>
                        </a:spcAft>
                      </a:pPr>
                      <a:r>
                        <a:rPr lang="en-US" sz="1000" dirty="0">
                          <a:effectLst/>
                        </a:rPr>
                        <a:t>Sheltered workshops</a:t>
                      </a:r>
                    </a:p>
                    <a:p>
                      <a:pPr>
                        <a:spcAft>
                          <a:spcPts val="0"/>
                        </a:spcAft>
                      </a:pPr>
                      <a:r>
                        <a:rPr lang="en-US" sz="1000" dirty="0">
                          <a:effectLst/>
                        </a:rPr>
                        <a:t>Unemployment</a:t>
                      </a:r>
                      <a:endParaRPr lang="en-US" sz="1000" dirty="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000" dirty="0">
                          <a:effectLst/>
                        </a:rPr>
                        <a:t>Real work for real pay</a:t>
                      </a:r>
                    </a:p>
                    <a:p>
                      <a:pPr>
                        <a:spcAft>
                          <a:spcPts val="0"/>
                        </a:spcAft>
                      </a:pPr>
                      <a:r>
                        <a:rPr lang="en-US" sz="1000" dirty="0">
                          <a:effectLst/>
                        </a:rPr>
                        <a:t>A valued contribution to society</a:t>
                      </a:r>
                      <a:endParaRPr lang="en-US" sz="1000" dirty="0">
                        <a:effectLst/>
                        <a:latin typeface="Calibri" panose="020F0502020204030204" pitchFamily="34" charset="0"/>
                        <a:ea typeface="MS Mincho" panose="02020609040205080304" pitchFamily="49" charset="-128"/>
                        <a:cs typeface="Arial" panose="020B0604020202020204" pitchFamily="34" charset="0"/>
                      </a:endParaRPr>
                    </a:p>
                  </a:txBody>
                  <a:tcPr marL="53065" marR="530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398335"/>
                  </a:ext>
                </a:extLst>
              </a:tr>
            </a:tbl>
          </a:graphicData>
        </a:graphic>
      </p:graphicFrame>
    </p:spTree>
    <p:extLst>
      <p:ext uri="{BB962C8B-B14F-4D97-AF65-F5344CB8AC3E}">
        <p14:creationId xmlns:p14="http://schemas.microsoft.com/office/powerpoint/2010/main" val="3776940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F2FFAAB-0B12-C24E-A2EF-52FF62D92DA4}"/>
              </a:ext>
            </a:extLst>
          </p:cNvPr>
          <p:cNvSpPr>
            <a:spLocks noGrp="1"/>
          </p:cNvSpPr>
          <p:nvPr>
            <p:ph type="body" sz="quarter" idx="13"/>
          </p:nvPr>
        </p:nvSpPr>
        <p:spPr/>
        <p:txBody>
          <a:bodyPr/>
          <a:lstStyle/>
          <a:p>
            <a:r>
              <a:rPr lang="en-US" dirty="0" err="1"/>
              <a:t>Tig</a:t>
            </a:r>
            <a:r>
              <a:rPr lang="en-US" dirty="0"/>
              <a:t> Davies </a:t>
            </a:r>
            <a:r>
              <a:rPr lang="en-GB" dirty="0"/>
              <a:t> Mental illness to recovery – We hold our own journey plans!</a:t>
            </a:r>
            <a:r>
              <a:rPr lang="en-US" dirty="0"/>
              <a:t> </a:t>
            </a:r>
          </a:p>
        </p:txBody>
      </p:sp>
      <p:sp>
        <p:nvSpPr>
          <p:cNvPr id="9" name="Content Placeholder 8">
            <a:extLst>
              <a:ext uri="{FF2B5EF4-FFF2-40B4-BE49-F238E27FC236}">
                <a16:creationId xmlns:a16="http://schemas.microsoft.com/office/drawing/2014/main" id="{0CECB5D1-900B-BE46-9906-87221A212492}"/>
              </a:ext>
            </a:extLst>
          </p:cNvPr>
          <p:cNvSpPr>
            <a:spLocks noGrp="1"/>
          </p:cNvSpPr>
          <p:nvPr>
            <p:ph sz="quarter" idx="14"/>
          </p:nvPr>
        </p:nvSpPr>
        <p:spPr>
          <a:xfrm>
            <a:off x="476199" y="1371706"/>
            <a:ext cx="11174412" cy="4500000"/>
          </a:xfrm>
        </p:spPr>
        <p:txBody>
          <a:bodyPr/>
          <a:lstStyle/>
          <a:p>
            <a:pPr marL="0" indent="0">
              <a:spcAft>
                <a:spcPts val="400"/>
              </a:spcAft>
              <a:buNone/>
            </a:pPr>
            <a:r>
              <a:rPr lang="en-GB" sz="1100" dirty="0"/>
              <a:t>“I was in my thirties and at university, having somehow sustained what was probably a three-year massive high when the Grim Reaper himself appeared to take over my life! One minute in the student’s union building, the next Room 1, H ward, acute psychiatric unit! I had experienced a previous and very unsuccessful three-month admission to a psychiatric unit in my late twenties, but I want to tell you about this next experience because of its eventual positive impact upon my recovery.</a:t>
            </a:r>
            <a:endParaRPr lang="en-US" sz="1100" dirty="0"/>
          </a:p>
          <a:p>
            <a:pPr marL="0" indent="0">
              <a:spcAft>
                <a:spcPts val="400"/>
              </a:spcAft>
              <a:buNone/>
            </a:pPr>
            <a:r>
              <a:rPr lang="en-GB" sz="1100" dirty="0"/>
              <a:t>“Needless to say, the first eight months of this admission had no positive impact! Three months at home ended with me in hospital being told my liver would never take another overdose, a psychiatrist telling me I would never work again, being offered life in a therapeutic community and being told to keep taking the medication – oh, and please stay in the hospital!</a:t>
            </a:r>
            <a:endParaRPr lang="en-US" sz="1100" dirty="0"/>
          </a:p>
          <a:p>
            <a:pPr marL="0" indent="0">
              <a:spcAft>
                <a:spcPts val="400"/>
              </a:spcAft>
              <a:buNone/>
            </a:pPr>
            <a:r>
              <a:rPr lang="en-GB" sz="1100" dirty="0"/>
              <a:t>“At that point, I truly believed that life as a ‘well person’ for me was over. I was mad and that was that. I was totally devastated but physically and mentally powerless to react. I collapsed into a passive world of nothingness. However, it was to be during the next seven months in hospital where my recovery journey finally began!</a:t>
            </a:r>
            <a:endParaRPr lang="en-US" sz="1100" dirty="0"/>
          </a:p>
          <a:p>
            <a:pPr marL="0" indent="0">
              <a:spcAft>
                <a:spcPts val="400"/>
              </a:spcAft>
              <a:buNone/>
            </a:pPr>
            <a:r>
              <a:rPr lang="en-GB" sz="1100" dirty="0"/>
              <a:t>“I was heavily medicated, hideously underweight, incapable of thought, desire, motivation or social interaction. My mind was full of dread, fear, voices demanding that I harm myself, that I was dead in all but disgusting body and that this state would remain until death. </a:t>
            </a:r>
            <a:endParaRPr lang="en-US" sz="1100" dirty="0"/>
          </a:p>
          <a:p>
            <a:pPr marL="0" indent="0">
              <a:spcAft>
                <a:spcPts val="400"/>
              </a:spcAft>
              <a:buNone/>
            </a:pPr>
            <a:r>
              <a:rPr lang="en-GB" sz="1100" dirty="0"/>
              <a:t>“Upstairs at the hospital there was a small patient/visitor café run by Dee. She is probably one of the most genuine, empathic, supportive and fun mental health support workers I have ever met. They called her the ‘coffee shop assistant’. She took ‘serving people’ in that café to new heights. Dee didn’t just serve coffee, she served people. She talked, she shared, she asked, she listened, she cried, she laughed, she spoke the truth as she saw it, she hugged when appropriate, kept her distance when it was right to do so. She joined people to communicate, she took no crap from people, she sought and found understanding of difference – oh, and she made a great mug of coffee! And all of this despite her fear of being in trouble for talking at work! The café and time with Dee became a place of solitude, light and hope for me.</a:t>
            </a:r>
            <a:endParaRPr lang="en-US" sz="1100" dirty="0"/>
          </a:p>
          <a:p>
            <a:pPr marL="0" indent="0">
              <a:spcAft>
                <a:spcPts val="400"/>
              </a:spcAft>
              <a:buNone/>
            </a:pPr>
            <a:r>
              <a:rPr lang="en-GB" sz="1100" dirty="0"/>
              <a:t>“I was in the café one morning when the new ‘welfare rights worker’ came in – Dave. It transpired we had known each other years before. We talked. He had previously met me during a ‘high’ time in my life and yet being faced with a walking corpse, while upsetting him greatly, brought out in him the most person-centred approach to an individual you could imagine.</a:t>
            </a:r>
            <a:endParaRPr lang="en-US" sz="1100" dirty="0"/>
          </a:p>
          <a:p>
            <a:pPr marL="0" indent="0">
              <a:spcAft>
                <a:spcPts val="400"/>
              </a:spcAft>
              <a:buNone/>
            </a:pPr>
            <a:r>
              <a:rPr lang="en-GB" sz="1100" dirty="0"/>
              <a:t>“He, Dee and I sat and drank coffee. Then he simply looked at me and asked the most simple and yet profound question I had ever been asked. ‘What do YOU think would help YOU to get well again?’ I was blown away – no one had asked before and I had always been led to believe that the pills, the nurses and the psychiatrists had the plans and the answers. After all, they had written me a care plan!</a:t>
            </a:r>
            <a:endParaRPr lang="en-US" sz="1100" dirty="0"/>
          </a:p>
          <a:p>
            <a:pPr marL="0" indent="0">
              <a:spcAft>
                <a:spcPts val="400"/>
              </a:spcAft>
              <a:buNone/>
            </a:pPr>
            <a:r>
              <a:rPr lang="en-GB" sz="1100" dirty="0"/>
              <a:t>“I embraced the question in my desperate state and, feeling I had nothing to lose, told Dave and Dee the threads of a dream I had known before. I wanted to be well, I wanted relationships with my family and friends back, I wanted to go home to my flat, and I wanted to work. At the end of this talk I ate and, equally important, ‘enjoyed’ toast and jam and a full mug of chocolate milkshake. At that point I hadn’t eaten more than one digestive biscuit and half a glass of milk a day for over three months! I also smiled. And that felt great. ‘Hope’ had finally returned. I talked. I dreamed. I planned”.</a:t>
            </a:r>
            <a:r>
              <a:rPr lang="en-US" sz="1100" dirty="0"/>
              <a:t>  </a:t>
            </a:r>
          </a:p>
        </p:txBody>
      </p:sp>
      <p:sp>
        <p:nvSpPr>
          <p:cNvPr id="2" name="Title 1">
            <a:extLst>
              <a:ext uri="{FF2B5EF4-FFF2-40B4-BE49-F238E27FC236}">
                <a16:creationId xmlns:a16="http://schemas.microsoft.com/office/drawing/2014/main" id="{40ABE906-E604-4E18-8914-10FB8CAE5815}"/>
              </a:ext>
            </a:extLst>
          </p:cNvPr>
          <p:cNvSpPr>
            <a:spLocks noGrp="1"/>
          </p:cNvSpPr>
          <p:nvPr>
            <p:ph type="title"/>
          </p:nvPr>
        </p:nvSpPr>
        <p:spPr/>
        <p:txBody>
          <a:bodyPr/>
          <a:lstStyle/>
          <a:p>
            <a:r>
              <a:rPr lang="en-US" dirty="0"/>
              <a:t>Exercise 2.1: Recovery-oriented approach – 1</a:t>
            </a:r>
            <a:endParaRPr lang="en-CH" dirty="0"/>
          </a:p>
        </p:txBody>
      </p:sp>
    </p:spTree>
    <p:extLst>
      <p:ext uri="{BB962C8B-B14F-4D97-AF65-F5344CB8AC3E}">
        <p14:creationId xmlns:p14="http://schemas.microsoft.com/office/powerpoint/2010/main" val="2550949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E99AC-4CE1-4081-A506-FA6717D8ADE8}"/>
              </a:ext>
            </a:extLst>
          </p:cNvPr>
          <p:cNvSpPr>
            <a:spLocks noGrp="1"/>
          </p:cNvSpPr>
          <p:nvPr>
            <p:ph sz="quarter" idx="14"/>
          </p:nvPr>
        </p:nvSpPr>
        <p:spPr/>
        <p:txBody>
          <a:bodyPr/>
          <a:lstStyle/>
          <a:p>
            <a:r>
              <a:rPr lang="en-GB" dirty="0"/>
              <a:t> </a:t>
            </a:r>
            <a:r>
              <a:rPr lang="en-US" dirty="0"/>
              <a:t>Looking back on </a:t>
            </a:r>
            <a:r>
              <a:rPr lang="en-US" dirty="0" err="1"/>
              <a:t>Tig’s</a:t>
            </a:r>
            <a:r>
              <a:rPr lang="en-US" dirty="0"/>
              <a:t> account, what was it about Dee and Dave’s approach that you would identify as recovery-oriented?</a:t>
            </a:r>
            <a:endParaRPr lang="en-CH" dirty="0"/>
          </a:p>
          <a:p>
            <a:pPr lvl="0"/>
            <a:r>
              <a:rPr lang="en-US" dirty="0"/>
              <a:t>There are other issues raised in </a:t>
            </a:r>
            <a:r>
              <a:rPr lang="en-US" dirty="0" err="1"/>
              <a:t>Tig’s</a:t>
            </a:r>
            <a:r>
              <a:rPr lang="en-US" dirty="0"/>
              <a:t> account that suggest that the support and treatment she received during her admission was not person-</a:t>
            </a:r>
            <a:r>
              <a:rPr lang="en-US" dirty="0" err="1"/>
              <a:t>centred</a:t>
            </a:r>
            <a:r>
              <a:rPr lang="en-US" dirty="0"/>
              <a:t>. </a:t>
            </a:r>
          </a:p>
          <a:p>
            <a:pPr lvl="2"/>
            <a:r>
              <a:rPr lang="en-US" dirty="0"/>
              <a:t>What are these? </a:t>
            </a:r>
          </a:p>
          <a:p>
            <a:pPr lvl="2"/>
            <a:r>
              <a:rPr lang="en-US" dirty="0"/>
              <a:t>How could things have been approached differently?</a:t>
            </a:r>
            <a:endParaRPr lang="en-CH" dirty="0"/>
          </a:p>
          <a:p>
            <a:endParaRPr lang="en-CH" dirty="0"/>
          </a:p>
        </p:txBody>
      </p:sp>
      <p:sp>
        <p:nvSpPr>
          <p:cNvPr id="2" name="Title 1">
            <a:extLst>
              <a:ext uri="{FF2B5EF4-FFF2-40B4-BE49-F238E27FC236}">
                <a16:creationId xmlns:a16="http://schemas.microsoft.com/office/drawing/2014/main" id="{F26EAE3B-C54F-431D-A977-87D57AA8C173}"/>
              </a:ext>
            </a:extLst>
          </p:cNvPr>
          <p:cNvSpPr>
            <a:spLocks noGrp="1"/>
          </p:cNvSpPr>
          <p:nvPr>
            <p:ph type="title"/>
          </p:nvPr>
        </p:nvSpPr>
        <p:spPr/>
        <p:txBody>
          <a:bodyPr/>
          <a:lstStyle/>
          <a:p>
            <a:r>
              <a:rPr lang="en-US" dirty="0"/>
              <a:t>Exercise 2.1: Recovery-oriented approach – 2</a:t>
            </a:r>
            <a:endParaRPr lang="en-CH" dirty="0"/>
          </a:p>
        </p:txBody>
      </p:sp>
    </p:spTree>
    <p:extLst>
      <p:ext uri="{BB962C8B-B14F-4D97-AF65-F5344CB8AC3E}">
        <p14:creationId xmlns:p14="http://schemas.microsoft.com/office/powerpoint/2010/main" val="3694567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8F621-CE7E-44F0-8957-BF98E6E31C06}"/>
              </a:ext>
            </a:extLst>
          </p:cNvPr>
          <p:cNvSpPr>
            <a:spLocks noGrp="1"/>
          </p:cNvSpPr>
          <p:nvPr>
            <p:ph sz="quarter" idx="14"/>
          </p:nvPr>
        </p:nvSpPr>
        <p:spPr/>
        <p:txBody>
          <a:bodyPr/>
          <a:lstStyle/>
          <a:p>
            <a:r>
              <a:rPr lang="en-US" dirty="0"/>
              <a:t>Services commonly focus on deficits on maintaining service users in a “stable” situation, and on preventing deterioration of symptoms or functioning. </a:t>
            </a:r>
          </a:p>
          <a:p>
            <a:r>
              <a:rPr lang="en-US" dirty="0"/>
              <a:t>Approach puts too little emphasis on the person and what they are experiencing and does not harness strengths, hopes and aspirations. </a:t>
            </a:r>
          </a:p>
          <a:p>
            <a:r>
              <a:rPr lang="en-US" dirty="0"/>
              <a:t>Does not mean that services should not assist people to solve problems. </a:t>
            </a:r>
          </a:p>
          <a:p>
            <a:r>
              <a:rPr lang="en-US" dirty="0"/>
              <a:t>Means that focusing on peoples’ strengths, rather than deficits, is a more effective to help people address the emotions and challenges that they may be experiencing.</a:t>
            </a:r>
          </a:p>
          <a:p>
            <a:endParaRPr lang="en-CH" dirty="0"/>
          </a:p>
        </p:txBody>
      </p:sp>
      <p:sp>
        <p:nvSpPr>
          <p:cNvPr id="2" name="Title 1">
            <a:extLst>
              <a:ext uri="{FF2B5EF4-FFF2-40B4-BE49-F238E27FC236}">
                <a16:creationId xmlns:a16="http://schemas.microsoft.com/office/drawing/2014/main" id="{FE783A41-82AF-400A-98E4-8338F8DFD0DD}"/>
              </a:ext>
            </a:extLst>
          </p:cNvPr>
          <p:cNvSpPr>
            <a:spLocks noGrp="1"/>
          </p:cNvSpPr>
          <p:nvPr>
            <p:ph type="title"/>
          </p:nvPr>
        </p:nvSpPr>
        <p:spPr/>
        <p:txBody>
          <a:bodyPr/>
          <a:lstStyle/>
          <a:p>
            <a:r>
              <a:rPr lang="en-US" dirty="0"/>
              <a:t>Presentation: Key recovery-oriented practices – 1 </a:t>
            </a:r>
            <a:endParaRPr lang="en-CH" dirty="0"/>
          </a:p>
        </p:txBody>
      </p:sp>
    </p:spTree>
    <p:extLst>
      <p:ext uri="{BB962C8B-B14F-4D97-AF65-F5344CB8AC3E}">
        <p14:creationId xmlns:p14="http://schemas.microsoft.com/office/powerpoint/2010/main" val="1590734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5D2E0-59F4-4101-A183-364BDD45086E}"/>
              </a:ext>
            </a:extLst>
          </p:cNvPr>
          <p:cNvSpPr>
            <a:spLocks noGrp="1"/>
          </p:cNvSpPr>
          <p:nvPr>
            <p:ph sz="quarter" idx="14"/>
          </p:nvPr>
        </p:nvSpPr>
        <p:spPr/>
        <p:txBody>
          <a:bodyPr>
            <a:normAutofit fontScale="85000" lnSpcReduction="20000"/>
          </a:bodyPr>
          <a:lstStyle/>
          <a:p>
            <a:r>
              <a:rPr lang="en-US" dirty="0"/>
              <a:t>Mental health and other practitioners, family members and care partners, peer workers and other supporters all play a part in a person’s recovery: </a:t>
            </a:r>
            <a:endParaRPr lang="en-CH" dirty="0"/>
          </a:p>
          <a:p>
            <a:pPr lvl="3"/>
            <a:r>
              <a:rPr lang="en-US" dirty="0"/>
              <a:t>Focusing on strengths and assets</a:t>
            </a:r>
            <a:endParaRPr lang="en-CH" dirty="0"/>
          </a:p>
          <a:p>
            <a:pPr lvl="3"/>
            <a:r>
              <a:rPr lang="en-US" dirty="0"/>
              <a:t>Inspiring hope </a:t>
            </a:r>
            <a:endParaRPr lang="en-CH" dirty="0"/>
          </a:p>
          <a:p>
            <a:pPr lvl="3"/>
            <a:r>
              <a:rPr lang="en-US" dirty="0"/>
              <a:t>Understanding values and preferences of the person </a:t>
            </a:r>
            <a:endParaRPr lang="en-CH" dirty="0"/>
          </a:p>
          <a:p>
            <a:pPr lvl="3"/>
            <a:r>
              <a:rPr lang="en-US" dirty="0"/>
              <a:t>Working alongside the person </a:t>
            </a:r>
            <a:endParaRPr lang="en-CH" dirty="0"/>
          </a:p>
          <a:p>
            <a:pPr lvl="3"/>
            <a:r>
              <a:rPr lang="en-US" dirty="0"/>
              <a:t>Maintaining boundaries</a:t>
            </a:r>
            <a:endParaRPr lang="en-CH" dirty="0"/>
          </a:p>
          <a:p>
            <a:pPr lvl="3"/>
            <a:r>
              <a:rPr lang="en-US" dirty="0"/>
              <a:t>Being aware of potential barriers that may hinder the person’s recovery</a:t>
            </a:r>
          </a:p>
          <a:p>
            <a:pPr lvl="3"/>
            <a:r>
              <a:rPr lang="en-US" dirty="0"/>
              <a:t>Supporting the person in positive risk-taking </a:t>
            </a:r>
            <a:endParaRPr lang="en-CH" dirty="0"/>
          </a:p>
          <a:p>
            <a:pPr lvl="3"/>
            <a:r>
              <a:rPr lang="en-US" dirty="0"/>
              <a:t>Connecting the person to the community.</a:t>
            </a:r>
            <a:endParaRPr lang="en-CH" dirty="0"/>
          </a:p>
          <a:p>
            <a:r>
              <a:rPr lang="en-US" dirty="0"/>
              <a:t>These practices also promote the societal change needed to end discrimination towards people with psychosocial disabilities. </a:t>
            </a:r>
            <a:endParaRPr lang="en-CH" dirty="0"/>
          </a:p>
        </p:txBody>
      </p:sp>
      <p:sp>
        <p:nvSpPr>
          <p:cNvPr id="2" name="Title 1">
            <a:extLst>
              <a:ext uri="{FF2B5EF4-FFF2-40B4-BE49-F238E27FC236}">
                <a16:creationId xmlns:a16="http://schemas.microsoft.com/office/drawing/2014/main" id="{BDF50908-5A26-46A7-9DC5-D2DC05745DD0}"/>
              </a:ext>
            </a:extLst>
          </p:cNvPr>
          <p:cNvSpPr>
            <a:spLocks noGrp="1"/>
          </p:cNvSpPr>
          <p:nvPr>
            <p:ph type="title"/>
          </p:nvPr>
        </p:nvSpPr>
        <p:spPr/>
        <p:txBody>
          <a:bodyPr/>
          <a:lstStyle/>
          <a:p>
            <a:r>
              <a:rPr lang="en-US" dirty="0"/>
              <a:t>Presentation: Key recovery-oriented practices – 2</a:t>
            </a:r>
            <a:endParaRPr lang="en-CH" dirty="0"/>
          </a:p>
        </p:txBody>
      </p:sp>
    </p:spTree>
    <p:extLst>
      <p:ext uri="{BB962C8B-B14F-4D97-AF65-F5344CB8AC3E}">
        <p14:creationId xmlns:p14="http://schemas.microsoft.com/office/powerpoint/2010/main" val="2425670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F621-E793-41E7-B2AE-98FAAC7B1C5C}"/>
              </a:ext>
            </a:extLst>
          </p:cNvPr>
          <p:cNvSpPr>
            <a:spLocks noGrp="1"/>
          </p:cNvSpPr>
          <p:nvPr>
            <p:ph type="title"/>
          </p:nvPr>
        </p:nvSpPr>
        <p:spPr/>
        <p:txBody>
          <a:bodyPr>
            <a:normAutofit fontScale="90000"/>
          </a:bodyPr>
          <a:lstStyle/>
          <a:p>
            <a:pPr>
              <a:lnSpc>
                <a:spcPct val="100000"/>
              </a:lnSpc>
            </a:pPr>
            <a:r>
              <a:rPr lang="en-GB" dirty="0"/>
              <a:t>Topic 3: Recovery focus on assets and strengths</a:t>
            </a:r>
            <a:br>
              <a:rPr lang="en-CH" dirty="0"/>
            </a:br>
            <a:endParaRPr lang="en-CH" dirty="0"/>
          </a:p>
        </p:txBody>
      </p:sp>
    </p:spTree>
    <p:extLst>
      <p:ext uri="{BB962C8B-B14F-4D97-AF65-F5344CB8AC3E}">
        <p14:creationId xmlns:p14="http://schemas.microsoft.com/office/powerpoint/2010/main" val="609266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3E5B0-F5A7-43FF-BD8F-6156602A118A}"/>
              </a:ext>
            </a:extLst>
          </p:cNvPr>
          <p:cNvSpPr>
            <a:spLocks noGrp="1"/>
          </p:cNvSpPr>
          <p:nvPr>
            <p:ph sz="quarter" idx="14"/>
          </p:nvPr>
        </p:nvSpPr>
        <p:spPr/>
        <p:txBody>
          <a:bodyPr>
            <a:normAutofit/>
          </a:bodyPr>
          <a:lstStyle/>
          <a:p>
            <a:r>
              <a:rPr lang="en-US" dirty="0"/>
              <a:t>Services focus too frequently on people’s deficits. </a:t>
            </a:r>
          </a:p>
          <a:p>
            <a:r>
              <a:rPr lang="en-US" dirty="0"/>
              <a:t>An essential part of recovery can be facilitated by: </a:t>
            </a:r>
            <a:endParaRPr lang="en-CH" dirty="0"/>
          </a:p>
          <a:p>
            <a:pPr lvl="3"/>
            <a:r>
              <a:rPr lang="en-US" dirty="0"/>
              <a:t>Focusing on the assets and strengths of the person using services, as well as those of the family, friends and care partners who provide support. </a:t>
            </a:r>
            <a:endParaRPr lang="en-CH" dirty="0"/>
          </a:p>
          <a:p>
            <a:pPr lvl="3"/>
            <a:r>
              <a:rPr lang="en-US" dirty="0"/>
              <a:t>Working in a way that acknowledges the personal, social, cultural and spiritual values, strengths and wishes of the person.  </a:t>
            </a:r>
            <a:endParaRPr lang="en-CH" dirty="0"/>
          </a:p>
          <a:p>
            <a:pPr lvl="3"/>
            <a:r>
              <a:rPr lang="en-US" dirty="0"/>
              <a:t>Establishing a partnership with the person and their support network (with the person’s consent) in order to better understand and support them to identify and build on their assets and strengths. </a:t>
            </a:r>
            <a:endParaRPr lang="en-CH" dirty="0"/>
          </a:p>
          <a:p>
            <a:endParaRPr lang="en-CH" dirty="0"/>
          </a:p>
        </p:txBody>
      </p:sp>
      <p:sp>
        <p:nvSpPr>
          <p:cNvPr id="2" name="Title 1">
            <a:extLst>
              <a:ext uri="{FF2B5EF4-FFF2-40B4-BE49-F238E27FC236}">
                <a16:creationId xmlns:a16="http://schemas.microsoft.com/office/drawing/2014/main" id="{2B532C31-1B22-47FC-84F2-E7C3CE429587}"/>
              </a:ext>
            </a:extLst>
          </p:cNvPr>
          <p:cNvSpPr>
            <a:spLocks noGrp="1"/>
          </p:cNvSpPr>
          <p:nvPr>
            <p:ph type="title"/>
          </p:nvPr>
        </p:nvSpPr>
        <p:spPr/>
        <p:txBody>
          <a:bodyPr>
            <a:noAutofit/>
          </a:bodyPr>
          <a:lstStyle/>
          <a:p>
            <a:r>
              <a:rPr lang="en-US" dirty="0"/>
              <a:t>Presentation: Focusing on assets and strengths of the person is central to recovery-oriented care – 1 </a:t>
            </a:r>
            <a:endParaRPr lang="en-CH" dirty="0"/>
          </a:p>
        </p:txBody>
      </p:sp>
    </p:spTree>
    <p:extLst>
      <p:ext uri="{BB962C8B-B14F-4D97-AF65-F5344CB8AC3E}">
        <p14:creationId xmlns:p14="http://schemas.microsoft.com/office/powerpoint/2010/main" val="876524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DF7559-FB4E-40C7-BF19-C19FC4DC68A8}"/>
              </a:ext>
            </a:extLst>
          </p:cNvPr>
          <p:cNvSpPr>
            <a:spLocks noGrp="1"/>
          </p:cNvSpPr>
          <p:nvPr>
            <p:ph sz="quarter" idx="14"/>
          </p:nvPr>
        </p:nvSpPr>
        <p:spPr/>
        <p:txBody>
          <a:bodyPr/>
          <a:lstStyle/>
          <a:p>
            <a:r>
              <a:rPr lang="en-US" dirty="0"/>
              <a:t>The deficit approach limits people’s opportunities whereas the asset/strengths-based approach widens them.</a:t>
            </a:r>
            <a:endParaRPr lang="en-CH" dirty="0"/>
          </a:p>
          <a:p>
            <a:r>
              <a:rPr lang="en-US" dirty="0"/>
              <a:t>Focusing on assets and strengths does not mean denying the pain and distress that a person may experience. </a:t>
            </a:r>
          </a:p>
          <a:p>
            <a:r>
              <a:rPr lang="en-US" dirty="0"/>
              <a:t>These feelings should be acknowledged and the person should be supported to explore them and find ways to overcome them, using their strengths and assets. </a:t>
            </a:r>
            <a:endParaRPr lang="en-CH" dirty="0"/>
          </a:p>
          <a:p>
            <a:endParaRPr lang="en-CH" dirty="0"/>
          </a:p>
        </p:txBody>
      </p:sp>
      <p:sp>
        <p:nvSpPr>
          <p:cNvPr id="2" name="Title 1">
            <a:extLst>
              <a:ext uri="{FF2B5EF4-FFF2-40B4-BE49-F238E27FC236}">
                <a16:creationId xmlns:a16="http://schemas.microsoft.com/office/drawing/2014/main" id="{58A07BD2-7206-4D62-A59A-B9970C2C0B76}"/>
              </a:ext>
            </a:extLst>
          </p:cNvPr>
          <p:cNvSpPr>
            <a:spLocks noGrp="1"/>
          </p:cNvSpPr>
          <p:nvPr>
            <p:ph type="title"/>
          </p:nvPr>
        </p:nvSpPr>
        <p:spPr/>
        <p:txBody>
          <a:bodyPr>
            <a:noAutofit/>
          </a:bodyPr>
          <a:lstStyle/>
          <a:p>
            <a:r>
              <a:rPr lang="en-US" dirty="0"/>
              <a:t>Presentation: Focusing on assets and strengths of the person is central to recovery-oriented care – 2</a:t>
            </a:r>
            <a:endParaRPr lang="en-CH" dirty="0"/>
          </a:p>
        </p:txBody>
      </p:sp>
    </p:spTree>
    <p:extLst>
      <p:ext uri="{BB962C8B-B14F-4D97-AF65-F5344CB8AC3E}">
        <p14:creationId xmlns:p14="http://schemas.microsoft.com/office/powerpoint/2010/main" val="299699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27EA732-ED90-4391-9D62-CD2A9E9D7E4B}"/>
              </a:ext>
            </a:extLst>
          </p:cNvPr>
          <p:cNvGraphicFramePr>
            <a:graphicFrameLocks noGrp="1"/>
          </p:cNvGraphicFramePr>
          <p:nvPr>
            <p:ph sz="quarter" idx="14"/>
            <p:extLst>
              <p:ext uri="{D42A27DB-BD31-4B8C-83A1-F6EECF244321}">
                <p14:modId xmlns:p14="http://schemas.microsoft.com/office/powerpoint/2010/main" val="1138451986"/>
              </p:ext>
            </p:extLst>
          </p:nvPr>
        </p:nvGraphicFramePr>
        <p:xfrm>
          <a:off x="508817" y="1480302"/>
          <a:ext cx="11174365" cy="3944104"/>
        </p:xfrm>
        <a:graphic>
          <a:graphicData uri="http://schemas.openxmlformats.org/drawingml/2006/table">
            <a:tbl>
              <a:tblPr firstRow="1" firstCol="1" bandRow="1">
                <a:tableStyleId>{2D5ABB26-0587-4C30-8999-92F81FD0307C}</a:tableStyleId>
              </a:tblPr>
              <a:tblGrid>
                <a:gridCol w="11174365">
                  <a:extLst>
                    <a:ext uri="{9D8B030D-6E8A-4147-A177-3AD203B41FA5}">
                      <a16:colId xmlns:a16="http://schemas.microsoft.com/office/drawing/2014/main" val="790173945"/>
                    </a:ext>
                  </a:extLst>
                </a:gridCol>
              </a:tblGrid>
              <a:tr h="257756">
                <a:tc>
                  <a:txBody>
                    <a:bodyPr/>
                    <a:lstStyle/>
                    <a:p>
                      <a:pPr marL="90170" marR="0" algn="ctr">
                        <a:spcBef>
                          <a:spcPts val="0"/>
                        </a:spcBef>
                        <a:spcAft>
                          <a:spcPts val="400"/>
                        </a:spcAft>
                      </a:pPr>
                      <a:r>
                        <a:rPr lang="en-US" sz="1600" b="1" dirty="0">
                          <a:solidFill>
                            <a:schemeClr val="bg1"/>
                          </a:solidFill>
                          <a:effectLst/>
                          <a:latin typeface="Century Gothic" panose="020B0502020202020204" pitchFamily="34" charset="0"/>
                        </a:rPr>
                        <a:t>Deficit-based approach </a:t>
                      </a:r>
                      <a:endParaRPr lang="en-CH" sz="1600" b="1" dirty="0">
                        <a:solidFill>
                          <a:schemeClr val="bg1"/>
                        </a:solidFill>
                        <a:effectLst/>
                        <a:latin typeface="Century Gothic" panose="020B0502020202020204" pitchFamily="34" charset="0"/>
                        <a:ea typeface="Cambria" panose="02040503050406030204" pitchFamily="18" charset="0"/>
                        <a:cs typeface="Arial" panose="020B0604020202020204" pitchFamily="34" charset="0"/>
                      </a:endParaRPr>
                    </a:p>
                  </a:txBody>
                  <a:tcPr marL="63393" marR="633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012783215"/>
                  </a:ext>
                </a:extLst>
              </a:tr>
              <a:tr h="1108788">
                <a:tc>
                  <a:txBody>
                    <a:bodyPr/>
                    <a:lstStyle/>
                    <a:p>
                      <a:pPr marL="285750" marR="0" lvl="0" indent="-285750">
                        <a:spcBef>
                          <a:spcPts val="0"/>
                        </a:spcBef>
                        <a:spcAft>
                          <a:spcPts val="0"/>
                        </a:spcAft>
                        <a:buFont typeface="Arial" panose="020B0604020202020204" pitchFamily="34" charset="0"/>
                        <a:buChar char="•"/>
                        <a:tabLst/>
                      </a:pPr>
                      <a:r>
                        <a:rPr lang="en-GB" sz="1600" dirty="0">
                          <a:effectLst/>
                        </a:rPr>
                        <a:t>Starts with deficiencies and responds to problems.</a:t>
                      </a:r>
                      <a:endParaRPr lang="en-CH" sz="1600" dirty="0">
                        <a:effectLst/>
                      </a:endParaRPr>
                    </a:p>
                    <a:p>
                      <a:pPr marL="285750" marR="0" lvl="0" indent="-285750">
                        <a:spcBef>
                          <a:spcPts val="0"/>
                        </a:spcBef>
                        <a:spcAft>
                          <a:spcPts val="0"/>
                        </a:spcAft>
                        <a:buFont typeface="Arial" panose="020B0604020202020204" pitchFamily="34" charset="0"/>
                        <a:buChar char="•"/>
                        <a:tabLst/>
                      </a:pPr>
                      <a:r>
                        <a:rPr lang="en-GB" sz="1600" dirty="0">
                          <a:effectLst/>
                        </a:rPr>
                        <a:t>Provides support that is limited by the service’s specific mandate or policy rather than focusing on the needs of the individual.</a:t>
                      </a:r>
                      <a:endParaRPr lang="en-CH" sz="1600" dirty="0">
                        <a:effectLst/>
                      </a:endParaRPr>
                    </a:p>
                    <a:p>
                      <a:pPr marL="285750" marR="0" lvl="0" indent="-285750">
                        <a:spcBef>
                          <a:spcPts val="0"/>
                        </a:spcBef>
                        <a:spcAft>
                          <a:spcPts val="0"/>
                        </a:spcAft>
                        <a:buFont typeface="Arial" panose="020B0604020202020204" pitchFamily="34" charset="0"/>
                        <a:buChar char="•"/>
                        <a:tabLst/>
                      </a:pPr>
                      <a:r>
                        <a:rPr lang="en-GB" sz="1600" dirty="0">
                          <a:effectLst/>
                        </a:rPr>
                        <a:t>Treats people as passive recipients of care. </a:t>
                      </a:r>
                      <a:endParaRPr lang="en-CH" sz="1600" dirty="0">
                        <a:effectLst/>
                      </a:endParaRPr>
                    </a:p>
                    <a:p>
                      <a:pPr marL="285750" marR="0" lvl="0" indent="-285750">
                        <a:spcBef>
                          <a:spcPts val="0"/>
                        </a:spcBef>
                        <a:spcAft>
                          <a:spcPts val="0"/>
                        </a:spcAft>
                        <a:buFont typeface="Arial" panose="020B0604020202020204" pitchFamily="34" charset="0"/>
                        <a:buChar char="•"/>
                        <a:tabLst/>
                      </a:pPr>
                      <a:r>
                        <a:rPr lang="en-GB" sz="1600" dirty="0">
                          <a:effectLst/>
                        </a:rPr>
                        <a:t>Sees problems or deficits as existing within the person themselves and tries to “fix” or “stabilize” the person.</a:t>
                      </a:r>
                      <a:endParaRPr lang="en-CH" sz="1600" b="0" dirty="0">
                        <a:solidFill>
                          <a:sysClr val="windowText" lastClr="000000"/>
                        </a:solidFill>
                        <a:effectLst/>
                        <a:latin typeface="+mn-lt"/>
                        <a:ea typeface="MS Mincho" panose="02020609040205080304" pitchFamily="49" charset="-128"/>
                        <a:cs typeface="Arial" panose="020B0604020202020204" pitchFamily="34" charset="0"/>
                      </a:endParaRPr>
                    </a:p>
                  </a:txBody>
                  <a:tcPr marL="63393" marR="633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495124"/>
                  </a:ext>
                </a:extLst>
              </a:tr>
              <a:tr h="257756">
                <a:tc>
                  <a:txBody>
                    <a:bodyPr/>
                    <a:lstStyle/>
                    <a:p>
                      <a:pPr marL="90170" marR="0" algn="ctr">
                        <a:spcBef>
                          <a:spcPts val="0"/>
                        </a:spcBef>
                        <a:spcAft>
                          <a:spcPts val="400"/>
                        </a:spcAft>
                      </a:pPr>
                      <a:r>
                        <a:rPr lang="en-US" sz="1600" b="1" dirty="0">
                          <a:solidFill>
                            <a:schemeClr val="bg1"/>
                          </a:solidFill>
                          <a:effectLst/>
                          <a:latin typeface="Century Gothic" panose="020B0502020202020204" pitchFamily="34" charset="0"/>
                        </a:rPr>
                        <a:t>Asset/strengths-based approach</a:t>
                      </a:r>
                      <a:endParaRPr lang="en-CH" sz="1600" b="1" dirty="0">
                        <a:solidFill>
                          <a:schemeClr val="bg1"/>
                        </a:solidFill>
                        <a:effectLst/>
                        <a:latin typeface="Century Gothic" panose="020B0502020202020204" pitchFamily="34" charset="0"/>
                        <a:ea typeface="Cambria" panose="02040503050406030204" pitchFamily="18" charset="0"/>
                        <a:cs typeface="Arial" panose="020B0604020202020204" pitchFamily="34" charset="0"/>
                      </a:endParaRPr>
                    </a:p>
                  </a:txBody>
                  <a:tcPr marL="63393" marR="633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88431560"/>
                  </a:ext>
                </a:extLst>
              </a:tr>
              <a:tr h="2319804">
                <a:tc>
                  <a:txBody>
                    <a:bodyPr/>
                    <a:lstStyle/>
                    <a:p>
                      <a:pPr marL="285750" marR="0" lvl="0" indent="-285750">
                        <a:spcBef>
                          <a:spcPts val="0"/>
                        </a:spcBef>
                        <a:spcAft>
                          <a:spcPts val="0"/>
                        </a:spcAft>
                        <a:buFont typeface="Arial" panose="020B0604020202020204" pitchFamily="34" charset="0"/>
                        <a:buChar char="•"/>
                        <a:tabLst/>
                      </a:pPr>
                      <a:r>
                        <a:rPr lang="en-US" sz="1600" dirty="0">
                          <a:effectLst/>
                        </a:rPr>
                        <a:t>Starts with assets and identifies opportunities and strengths.</a:t>
                      </a:r>
                      <a:endParaRPr lang="en-CH" sz="1600" dirty="0">
                        <a:effectLst/>
                      </a:endParaRPr>
                    </a:p>
                    <a:p>
                      <a:pPr marL="285750" marR="0" lvl="0" indent="-285750">
                        <a:spcBef>
                          <a:spcPts val="0"/>
                        </a:spcBef>
                        <a:spcAft>
                          <a:spcPts val="0"/>
                        </a:spcAft>
                        <a:buFont typeface="Arial" panose="020B0604020202020204" pitchFamily="34" charset="0"/>
                        <a:buChar char="•"/>
                        <a:tabLst/>
                      </a:pPr>
                      <a:r>
                        <a:rPr lang="en-US" sz="1600" dirty="0">
                          <a:effectLst/>
                        </a:rPr>
                        <a:t>Sees people as experts in their own recovery and acknowledges that people are capable of making decisions, and do make them.</a:t>
                      </a:r>
                      <a:endParaRPr lang="en-CH" sz="1600" dirty="0">
                        <a:effectLst/>
                      </a:endParaRPr>
                    </a:p>
                    <a:p>
                      <a:pPr marL="285750" marR="0" lvl="0" indent="-285750">
                        <a:spcBef>
                          <a:spcPts val="0"/>
                        </a:spcBef>
                        <a:spcAft>
                          <a:spcPts val="0"/>
                        </a:spcAft>
                        <a:buFont typeface="Arial" panose="020B0604020202020204" pitchFamily="34" charset="0"/>
                        <a:buChar char="•"/>
                        <a:tabLst/>
                      </a:pPr>
                      <a:r>
                        <a:rPr lang="en-US" sz="1600" dirty="0">
                          <a:effectLst/>
                        </a:rPr>
                        <a:t>Requires practitioners or other supporters to move from “fixing people” to supporting recovery.</a:t>
                      </a:r>
                      <a:endParaRPr lang="en-CH" sz="1600" dirty="0">
                        <a:effectLst/>
                      </a:endParaRPr>
                    </a:p>
                    <a:p>
                      <a:pPr marL="285750" marR="0" lvl="0" indent="-285750">
                        <a:spcBef>
                          <a:spcPts val="0"/>
                        </a:spcBef>
                        <a:spcAft>
                          <a:spcPts val="0"/>
                        </a:spcAft>
                        <a:buFont typeface="Arial" panose="020B0604020202020204" pitchFamily="34" charset="0"/>
                        <a:buChar char="•"/>
                        <a:tabLst/>
                      </a:pPr>
                      <a:r>
                        <a:rPr lang="en-US" sz="1600" dirty="0">
                          <a:effectLst/>
                        </a:rPr>
                        <a:t>Emphasizes collaboration and co-production between the person concerned and practitioners and other supporters in the recovery process and journey. </a:t>
                      </a:r>
                      <a:endParaRPr lang="en-CH" sz="1600" dirty="0">
                        <a:effectLst/>
                      </a:endParaRPr>
                    </a:p>
                    <a:p>
                      <a:pPr marL="285750" marR="0" lvl="0" indent="-285750">
                        <a:spcBef>
                          <a:spcPts val="0"/>
                        </a:spcBef>
                        <a:spcAft>
                          <a:spcPts val="0"/>
                        </a:spcAft>
                        <a:buFont typeface="Arial" panose="020B0604020202020204" pitchFamily="34" charset="0"/>
                        <a:buChar char="•"/>
                        <a:tabLst/>
                      </a:pPr>
                      <a:r>
                        <a:rPr lang="en-US" sz="1600" dirty="0">
                          <a:effectLst/>
                        </a:rPr>
                        <a:t>Views and treats the wider community as assets.</a:t>
                      </a:r>
                      <a:endParaRPr lang="en-CH" sz="1600" dirty="0">
                        <a:effectLst/>
                      </a:endParaRPr>
                    </a:p>
                    <a:p>
                      <a:pPr marL="285750" marR="0" lvl="0" indent="-285750">
                        <a:spcBef>
                          <a:spcPts val="0"/>
                        </a:spcBef>
                        <a:spcAft>
                          <a:spcPts val="0"/>
                        </a:spcAft>
                        <a:buFont typeface="Arial" panose="020B0604020202020204" pitchFamily="34" charset="0"/>
                        <a:buChar char="•"/>
                        <a:tabLst/>
                      </a:pPr>
                      <a:r>
                        <a:rPr lang="en-US" sz="1600" dirty="0">
                          <a:effectLst/>
                        </a:rPr>
                        <a:t>Empowers people to better take control of their lives and supports them to develop their potential, with an understanding that they themselves hold the answers and solutions.</a:t>
                      </a:r>
                      <a:endParaRPr lang="en-CH" sz="1600" b="0" dirty="0">
                        <a:solidFill>
                          <a:sysClr val="windowText" lastClr="000000"/>
                        </a:solidFill>
                        <a:effectLst/>
                        <a:latin typeface="+mn-lt"/>
                        <a:ea typeface="MS Mincho" panose="02020609040205080304" pitchFamily="49" charset="-128"/>
                        <a:cs typeface="Arial" panose="020B0604020202020204" pitchFamily="34" charset="0"/>
                      </a:endParaRPr>
                    </a:p>
                  </a:txBody>
                  <a:tcPr marL="63393" marR="633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081358"/>
                  </a:ext>
                </a:extLst>
              </a:tr>
            </a:tbl>
          </a:graphicData>
        </a:graphic>
      </p:graphicFrame>
      <p:sp>
        <p:nvSpPr>
          <p:cNvPr id="2" name="Title 1">
            <a:extLst>
              <a:ext uri="{FF2B5EF4-FFF2-40B4-BE49-F238E27FC236}">
                <a16:creationId xmlns:a16="http://schemas.microsoft.com/office/drawing/2014/main" id="{DFF31AED-0D19-40EC-B414-8FB5C5BF2B2C}"/>
              </a:ext>
            </a:extLst>
          </p:cNvPr>
          <p:cNvSpPr>
            <a:spLocks noGrp="1"/>
          </p:cNvSpPr>
          <p:nvPr>
            <p:ph type="title"/>
          </p:nvPr>
        </p:nvSpPr>
        <p:spPr/>
        <p:txBody>
          <a:bodyPr>
            <a:normAutofit fontScale="90000"/>
          </a:bodyPr>
          <a:lstStyle/>
          <a:p>
            <a:r>
              <a:rPr lang="en-US" dirty="0"/>
              <a:t>Presentation: Focusing on assets and strengths of the person is central to recovery-oriented care – 3</a:t>
            </a:r>
            <a:endParaRPr lang="en-CH" dirty="0"/>
          </a:p>
        </p:txBody>
      </p:sp>
    </p:spTree>
    <p:extLst>
      <p:ext uri="{BB962C8B-B14F-4D97-AF65-F5344CB8AC3E}">
        <p14:creationId xmlns:p14="http://schemas.microsoft.com/office/powerpoint/2010/main" val="1416724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CA5A2B-1192-4045-8A4B-EB9C50098989}"/>
              </a:ext>
            </a:extLst>
          </p:cNvPr>
          <p:cNvSpPr>
            <a:spLocks noGrp="1"/>
          </p:cNvSpPr>
          <p:nvPr>
            <p:ph sz="quarter" idx="14"/>
          </p:nvPr>
        </p:nvSpPr>
        <p:spPr/>
        <p:txBody>
          <a:bodyPr/>
          <a:lstStyle/>
          <a:p>
            <a:endParaRPr lang="en-CH" dirty="0"/>
          </a:p>
          <a:p>
            <a:r>
              <a:rPr lang="en-US" dirty="0"/>
              <a:t>In the following scenario (Tom), we will see what the deficit-based approach means in practice and how it is possible to move towards a strengths-based approach.</a:t>
            </a:r>
            <a:endParaRPr lang="en-CH" dirty="0"/>
          </a:p>
          <a:p>
            <a:endParaRPr lang="en-CH" dirty="0"/>
          </a:p>
        </p:txBody>
      </p:sp>
      <p:sp>
        <p:nvSpPr>
          <p:cNvPr id="2" name="Title 1">
            <a:extLst>
              <a:ext uri="{FF2B5EF4-FFF2-40B4-BE49-F238E27FC236}">
                <a16:creationId xmlns:a16="http://schemas.microsoft.com/office/drawing/2014/main" id="{5D7D70A6-B5FA-4079-B52B-ED40E6B3E2B4}"/>
              </a:ext>
            </a:extLst>
          </p:cNvPr>
          <p:cNvSpPr>
            <a:spLocks noGrp="1"/>
          </p:cNvSpPr>
          <p:nvPr>
            <p:ph type="title"/>
          </p:nvPr>
        </p:nvSpPr>
        <p:spPr/>
        <p:txBody>
          <a:bodyPr>
            <a:noAutofit/>
          </a:bodyPr>
          <a:lstStyle/>
          <a:p>
            <a:r>
              <a:rPr lang="en-US" dirty="0"/>
              <a:t>Presentation: Focusing on assets and strengths of the person is central to recovery-oriented care – 4</a:t>
            </a:r>
            <a:endParaRPr lang="en-CH" dirty="0"/>
          </a:p>
        </p:txBody>
      </p:sp>
    </p:spTree>
    <p:extLst>
      <p:ext uri="{BB962C8B-B14F-4D97-AF65-F5344CB8AC3E}">
        <p14:creationId xmlns:p14="http://schemas.microsoft.com/office/powerpoint/2010/main" val="335174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CF59504-826A-EE49-B295-ED15ABFD4D74}"/>
              </a:ext>
            </a:extLst>
          </p:cNvPr>
          <p:cNvSpPr>
            <a:spLocks noGrp="1"/>
          </p:cNvSpPr>
          <p:nvPr>
            <p:ph type="body" sz="quarter" idx="13"/>
          </p:nvPr>
        </p:nvSpPr>
        <p:spPr/>
        <p:txBody>
          <a:bodyPr/>
          <a:lstStyle/>
          <a:p>
            <a:r>
              <a:rPr lang="en-US" dirty="0"/>
              <a:t>As a result of this training, participants will:</a:t>
            </a:r>
          </a:p>
        </p:txBody>
      </p:sp>
      <p:sp>
        <p:nvSpPr>
          <p:cNvPr id="3" name="Content Placeholder 2">
            <a:extLst>
              <a:ext uri="{FF2B5EF4-FFF2-40B4-BE49-F238E27FC236}">
                <a16:creationId xmlns:a16="http://schemas.microsoft.com/office/drawing/2014/main" id="{12966D85-6117-464D-9B4D-8BB4A706D741}"/>
              </a:ext>
            </a:extLst>
          </p:cNvPr>
          <p:cNvSpPr>
            <a:spLocks noGrp="1"/>
          </p:cNvSpPr>
          <p:nvPr>
            <p:ph sz="quarter" idx="14"/>
          </p:nvPr>
        </p:nvSpPr>
        <p:spPr/>
        <p:txBody>
          <a:bodyPr/>
          <a:lstStyle/>
          <a:p>
            <a:pPr lvl="0"/>
            <a:r>
              <a:rPr lang="en-US" dirty="0"/>
              <a:t>gain an in-depth knowledge of the recovery approach to mental health care and its key principles and components;</a:t>
            </a:r>
            <a:endParaRPr lang="en-CH" dirty="0"/>
          </a:p>
          <a:p>
            <a:pPr lvl="0"/>
            <a:r>
              <a:rPr lang="en-US" dirty="0"/>
              <a:t>understand and discuss the role of people with psychosocial disabilities, mental health and other practitioners, family, care partners and other supporters in promoting recovery;</a:t>
            </a:r>
            <a:endParaRPr lang="en-CH" dirty="0"/>
          </a:p>
          <a:p>
            <a:pPr lvl="0"/>
            <a:r>
              <a:rPr lang="en-US" dirty="0"/>
              <a:t>develop recovery communication skills;</a:t>
            </a:r>
            <a:endParaRPr lang="en-CH" dirty="0"/>
          </a:p>
          <a:p>
            <a:pPr lvl="0"/>
            <a:r>
              <a:rPr lang="en-US" dirty="0"/>
              <a:t>learn how to apply the principles of recovery-oriented care;</a:t>
            </a:r>
            <a:endParaRPr lang="en-CH" dirty="0"/>
          </a:p>
          <a:p>
            <a:pPr lvl="0"/>
            <a:r>
              <a:rPr lang="en-US" dirty="0"/>
              <a:t>learn how to create a recovery plan.</a:t>
            </a:r>
            <a:endParaRPr lang="en-CH" dirty="0"/>
          </a:p>
          <a:p>
            <a:endParaRPr lang="en-CH" dirty="0"/>
          </a:p>
        </p:txBody>
      </p:sp>
      <p:sp>
        <p:nvSpPr>
          <p:cNvPr id="2" name="Title 1">
            <a:extLst>
              <a:ext uri="{FF2B5EF4-FFF2-40B4-BE49-F238E27FC236}">
                <a16:creationId xmlns:a16="http://schemas.microsoft.com/office/drawing/2014/main" id="{326D0470-8AD8-4E63-BBC0-503D610907C1}"/>
              </a:ext>
            </a:extLst>
          </p:cNvPr>
          <p:cNvSpPr>
            <a:spLocks noGrp="1"/>
          </p:cNvSpPr>
          <p:nvPr>
            <p:ph type="title"/>
          </p:nvPr>
        </p:nvSpPr>
        <p:spPr/>
        <p:txBody>
          <a:bodyPr/>
          <a:lstStyle/>
          <a:p>
            <a:r>
              <a:rPr lang="en-US" dirty="0"/>
              <a:t>What we aim to achieve during this module</a:t>
            </a:r>
            <a:endParaRPr lang="en-CH" dirty="0"/>
          </a:p>
        </p:txBody>
      </p:sp>
    </p:spTree>
    <p:extLst>
      <p:ext uri="{BB962C8B-B14F-4D97-AF65-F5344CB8AC3E}">
        <p14:creationId xmlns:p14="http://schemas.microsoft.com/office/powerpoint/2010/main" val="2690321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802B53-98F8-5540-9620-CA8873C462C9}"/>
              </a:ext>
            </a:extLst>
          </p:cNvPr>
          <p:cNvSpPr>
            <a:spLocks noGrp="1"/>
          </p:cNvSpPr>
          <p:nvPr>
            <p:ph type="body" sz="quarter" idx="13"/>
          </p:nvPr>
        </p:nvSpPr>
        <p:spPr>
          <a:xfrm>
            <a:off x="507207" y="1365067"/>
            <a:ext cx="11174400" cy="360000"/>
          </a:xfrm>
        </p:spPr>
        <p:txBody>
          <a:bodyPr/>
          <a:lstStyle/>
          <a:p>
            <a:r>
              <a:rPr lang="en-US" dirty="0"/>
              <a:t>Tom</a:t>
            </a:r>
          </a:p>
        </p:txBody>
      </p:sp>
      <p:sp>
        <p:nvSpPr>
          <p:cNvPr id="4" name="Text Box 13">
            <a:extLst>
              <a:ext uri="{FF2B5EF4-FFF2-40B4-BE49-F238E27FC236}">
                <a16:creationId xmlns:a16="http://schemas.microsoft.com/office/drawing/2014/main" id="{6C963EB1-7B32-4AB8-A41F-EA4C5E088A8E}"/>
              </a:ext>
            </a:extLst>
          </p:cNvPr>
          <p:cNvSpPr txBox="1">
            <a:spLocks noGrp="1"/>
          </p:cNvSpPr>
          <p:nvPr>
            <p:ph sz="quarter" idx="14"/>
          </p:nvPr>
        </p:nvSpPr>
        <p:spPr>
          <a:xfrm>
            <a:off x="507207" y="1906744"/>
            <a:ext cx="11174412" cy="3254644"/>
          </a:xfrm>
          <a:solidFill>
            <a:srgbClr val="D2EFFD"/>
          </a:solidFill>
        </p:spPr>
        <p:txBody>
          <a:bodyPr>
            <a:normAutofit/>
          </a:bodyPr>
          <a:lstStyle/>
          <a:p>
            <a:pPr marL="0" indent="0">
              <a:buNone/>
            </a:pPr>
            <a:r>
              <a:rPr lang="en-US" dirty="0"/>
              <a:t> Tom is a 30- year-old man working as a teacher. He has been married to his wife for three years but their relationship has recently deteriorated and they are constantly arguing. He is finding it more and more difficult to find pleasure in his job and to be patient with and attentive to the needs of his students. Every day feels unbearable. He often finds it difficult to fall asleep at night as he thinks about the day to come and gets anxious about not being able to cope. When he feels like this, he turns to alcohol until he feels calmer. He has consulted his general practitioner who has given him a diagnosis of chronic fatigue and low mood and has talked about possible depression. Despite this, he remains very involved with the local rugby team and derives a lot of comfort from playing and spending time with his friends from the team. </a:t>
            </a:r>
            <a:endParaRPr lang="en-CH" dirty="0"/>
          </a:p>
        </p:txBody>
      </p:sp>
      <p:sp>
        <p:nvSpPr>
          <p:cNvPr id="2" name="Title 1">
            <a:extLst>
              <a:ext uri="{FF2B5EF4-FFF2-40B4-BE49-F238E27FC236}">
                <a16:creationId xmlns:a16="http://schemas.microsoft.com/office/drawing/2014/main" id="{D3B6D0E7-524A-41A9-895B-6761351D3078}"/>
              </a:ext>
            </a:extLst>
          </p:cNvPr>
          <p:cNvSpPr>
            <a:spLocks noGrp="1"/>
          </p:cNvSpPr>
          <p:nvPr>
            <p:ph type="title"/>
          </p:nvPr>
        </p:nvSpPr>
        <p:spPr/>
        <p:txBody>
          <a:bodyPr>
            <a:normAutofit fontScale="90000"/>
          </a:bodyPr>
          <a:lstStyle/>
          <a:p>
            <a:r>
              <a:rPr lang="en-US" dirty="0"/>
              <a:t>Presentation: Focusing on assets and strengths of the person is central to recovery-oriented care – 5</a:t>
            </a:r>
            <a:endParaRPr lang="en-CH" dirty="0"/>
          </a:p>
        </p:txBody>
      </p:sp>
    </p:spTree>
    <p:extLst>
      <p:ext uri="{BB962C8B-B14F-4D97-AF65-F5344CB8AC3E}">
        <p14:creationId xmlns:p14="http://schemas.microsoft.com/office/powerpoint/2010/main" val="3662054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4284-902A-4F0A-9BFE-09200E99005D}"/>
              </a:ext>
            </a:extLst>
          </p:cNvPr>
          <p:cNvSpPr>
            <a:spLocks noGrp="1"/>
          </p:cNvSpPr>
          <p:nvPr>
            <p:ph type="title"/>
          </p:nvPr>
        </p:nvSpPr>
        <p:spPr/>
        <p:txBody>
          <a:bodyPr>
            <a:noAutofit/>
          </a:bodyPr>
          <a:lstStyle/>
          <a:p>
            <a:r>
              <a:rPr lang="en-US" dirty="0"/>
              <a:t>Presentation: Focusing on assets and strengths of the person is central to recovery-oriented care – 6</a:t>
            </a:r>
            <a:endParaRPr lang="en-CH" dirty="0"/>
          </a:p>
        </p:txBody>
      </p:sp>
      <p:graphicFrame>
        <p:nvGraphicFramePr>
          <p:cNvPr id="3" name="Table 2">
            <a:extLst>
              <a:ext uri="{FF2B5EF4-FFF2-40B4-BE49-F238E27FC236}">
                <a16:creationId xmlns:a16="http://schemas.microsoft.com/office/drawing/2014/main" id="{40BD8775-145D-0C4A-86BB-B07CBE36FADA}"/>
              </a:ext>
            </a:extLst>
          </p:cNvPr>
          <p:cNvGraphicFramePr>
            <a:graphicFrameLocks noGrp="1"/>
          </p:cNvGraphicFramePr>
          <p:nvPr>
            <p:extLst>
              <p:ext uri="{D42A27DB-BD31-4B8C-83A1-F6EECF244321}">
                <p14:modId xmlns:p14="http://schemas.microsoft.com/office/powerpoint/2010/main" val="2191352362"/>
              </p:ext>
            </p:extLst>
          </p:nvPr>
        </p:nvGraphicFramePr>
        <p:xfrm>
          <a:off x="399630" y="1515712"/>
          <a:ext cx="11472072" cy="3826416"/>
        </p:xfrm>
        <a:graphic>
          <a:graphicData uri="http://schemas.openxmlformats.org/drawingml/2006/table">
            <a:tbl>
              <a:tblPr firstRow="1" firstCol="1" bandRow="1">
                <a:tableStyleId>{2D5ABB26-0587-4C30-8999-92F81FD0307C}</a:tableStyleId>
              </a:tblPr>
              <a:tblGrid>
                <a:gridCol w="5736036">
                  <a:extLst>
                    <a:ext uri="{9D8B030D-6E8A-4147-A177-3AD203B41FA5}">
                      <a16:colId xmlns:a16="http://schemas.microsoft.com/office/drawing/2014/main" val="603559072"/>
                    </a:ext>
                  </a:extLst>
                </a:gridCol>
                <a:gridCol w="5736036">
                  <a:extLst>
                    <a:ext uri="{9D8B030D-6E8A-4147-A177-3AD203B41FA5}">
                      <a16:colId xmlns:a16="http://schemas.microsoft.com/office/drawing/2014/main" val="338599509"/>
                    </a:ext>
                  </a:extLst>
                </a:gridCol>
              </a:tblGrid>
              <a:tr h="198788">
                <a:tc>
                  <a:txBody>
                    <a:bodyPr/>
                    <a:lstStyle/>
                    <a:p>
                      <a:pPr algn="ctr">
                        <a:lnSpc>
                          <a:spcPts val="1700"/>
                        </a:lnSpc>
                        <a:spcAft>
                          <a:spcPts val="1200"/>
                        </a:spcAft>
                      </a:pPr>
                      <a:r>
                        <a:rPr lang="en-US" sz="1100" b="1" dirty="0">
                          <a:solidFill>
                            <a:schemeClr val="bg1"/>
                          </a:solidFill>
                          <a:effectLst/>
                          <a:latin typeface="Century Gothic" panose="020B0502020202020204" pitchFamily="34" charset="0"/>
                        </a:rPr>
                        <a:t>Deficit-based approach</a:t>
                      </a:r>
                      <a:endParaRPr lang="en-US" sz="1100" b="1"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ts val="1700"/>
                        </a:lnSpc>
                        <a:spcAft>
                          <a:spcPts val="1200"/>
                        </a:spcAft>
                      </a:pPr>
                      <a:r>
                        <a:rPr lang="en-US" sz="1100" b="1" dirty="0">
                          <a:solidFill>
                            <a:schemeClr val="bg1"/>
                          </a:solidFill>
                          <a:effectLst/>
                          <a:latin typeface="Century Gothic" panose="020B0502020202020204" pitchFamily="34" charset="0"/>
                        </a:rPr>
                        <a:t>Asset/strengths-based approach</a:t>
                      </a:r>
                      <a:endParaRPr lang="en-US" sz="1100" b="1"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577276897"/>
                  </a:ext>
                </a:extLst>
              </a:tr>
              <a:tr h="1198801">
                <a:tc>
                  <a:txBody>
                    <a:bodyPr/>
                    <a:lstStyle/>
                    <a:p>
                      <a:pPr algn="just">
                        <a:spcAft>
                          <a:spcPts val="0"/>
                        </a:spcAft>
                      </a:pPr>
                      <a:r>
                        <a:rPr lang="en-US" sz="1100" b="1" dirty="0">
                          <a:effectLst/>
                        </a:rPr>
                        <a:t>Starts with deficiencies and responds to problems:</a:t>
                      </a:r>
                    </a:p>
                    <a:p>
                      <a:pPr algn="just">
                        <a:spcAft>
                          <a:spcPts val="0"/>
                        </a:spcAft>
                      </a:pPr>
                      <a:r>
                        <a:rPr lang="en-US" sz="1100" dirty="0">
                          <a:effectLst/>
                        </a:rPr>
                        <a:t> </a:t>
                      </a:r>
                    </a:p>
                    <a:p>
                      <a:pPr marL="342900" lvl="0" indent="-342900">
                        <a:spcAft>
                          <a:spcPts val="0"/>
                        </a:spcAft>
                        <a:buFont typeface="Symbol" pitchFamily="2" charset="2"/>
                        <a:buChar char=""/>
                      </a:pPr>
                      <a:r>
                        <a:rPr lang="en-US" sz="1100" dirty="0">
                          <a:effectLst/>
                        </a:rPr>
                        <a:t>Chronic fatigue and low mood, possibly depression</a:t>
                      </a:r>
                    </a:p>
                    <a:p>
                      <a:pPr marL="342900" lvl="0" indent="-342900">
                        <a:spcAft>
                          <a:spcPts val="0"/>
                        </a:spcAft>
                        <a:buFont typeface="Symbol" pitchFamily="2" charset="2"/>
                        <a:buChar char=""/>
                      </a:pPr>
                      <a:r>
                        <a:rPr lang="en-US" sz="1100" dirty="0">
                          <a:effectLst/>
                        </a:rPr>
                        <a:t>Alcohol misuse</a:t>
                      </a:r>
                    </a:p>
                    <a:p>
                      <a:pPr marL="342900" lvl="0" indent="-342900">
                        <a:spcAft>
                          <a:spcPts val="0"/>
                        </a:spcAft>
                        <a:buFont typeface="Symbol" pitchFamily="2" charset="2"/>
                        <a:buChar char=""/>
                      </a:pPr>
                      <a:r>
                        <a:rPr lang="en-US" sz="1100" dirty="0">
                          <a:effectLst/>
                        </a:rPr>
                        <a:t>Relationship problems with wife.</a:t>
                      </a:r>
                    </a:p>
                    <a:p>
                      <a:pPr>
                        <a:lnSpc>
                          <a:spcPct val="120000"/>
                        </a:lnSpc>
                        <a:spcAft>
                          <a:spcPts val="0"/>
                        </a:spcAft>
                      </a:pPr>
                      <a:r>
                        <a:rPr lang="en-US" sz="1100" dirty="0">
                          <a:effectLst/>
                        </a:rPr>
                        <a:t> </a:t>
                      </a:r>
                      <a:endParaRPr lang="en-US" sz="1100" b="0" dirty="0">
                        <a:solidFill>
                          <a:sysClr val="windowText" lastClr="000000"/>
                        </a:solidFill>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b="1" dirty="0">
                          <a:effectLst/>
                        </a:rPr>
                        <a:t>Starts with assets and identifies opportunities and strengths:</a:t>
                      </a:r>
                    </a:p>
                    <a:p>
                      <a:pPr>
                        <a:lnSpc>
                          <a:spcPct val="120000"/>
                        </a:lnSpc>
                        <a:spcAft>
                          <a:spcPts val="0"/>
                        </a:spcAft>
                      </a:pPr>
                      <a:r>
                        <a:rPr lang="en-US" sz="1100" u="none" strike="noStrike" dirty="0">
                          <a:effectLst/>
                        </a:rPr>
                        <a:t> </a:t>
                      </a:r>
                      <a:endParaRPr lang="en-US" sz="1100" dirty="0">
                        <a:effectLst/>
                      </a:endParaRPr>
                    </a:p>
                    <a:p>
                      <a:pPr marL="342900" lvl="0" indent="-342900">
                        <a:spcAft>
                          <a:spcPts val="0"/>
                        </a:spcAft>
                        <a:buFont typeface="Symbol" pitchFamily="2" charset="2"/>
                        <a:buChar char=""/>
                      </a:pPr>
                      <a:r>
                        <a:rPr lang="en-US" sz="1100" dirty="0">
                          <a:effectLst/>
                        </a:rPr>
                        <a:t>Love of sports </a:t>
                      </a:r>
                    </a:p>
                    <a:p>
                      <a:pPr marL="342900" lvl="0" indent="-342900">
                        <a:spcAft>
                          <a:spcPts val="0"/>
                        </a:spcAft>
                        <a:buFont typeface="Symbol" pitchFamily="2" charset="2"/>
                        <a:buChar char=""/>
                      </a:pPr>
                      <a:r>
                        <a:rPr lang="en-US" sz="1100" dirty="0">
                          <a:effectLst/>
                        </a:rPr>
                        <a:t>Committed relationship with wife that has overcome previous challenges</a:t>
                      </a:r>
                    </a:p>
                    <a:p>
                      <a:pPr marL="342900" lvl="0" indent="-342900">
                        <a:spcAft>
                          <a:spcPts val="0"/>
                        </a:spcAft>
                        <a:buFont typeface="Symbol" pitchFamily="2" charset="2"/>
                        <a:buChar char=""/>
                      </a:pPr>
                      <a:r>
                        <a:rPr lang="en-US" sz="1100" dirty="0">
                          <a:effectLst/>
                        </a:rPr>
                        <a:t>Involved in the rugby team and good relationship with the team members</a:t>
                      </a:r>
                    </a:p>
                    <a:p>
                      <a:pPr marL="342900" lvl="0" indent="-342900">
                        <a:spcAft>
                          <a:spcPts val="0"/>
                        </a:spcAft>
                        <a:buFont typeface="Symbol" pitchFamily="2" charset="2"/>
                        <a:buChar char=""/>
                      </a:pPr>
                      <a:r>
                        <a:rPr lang="en-US" sz="1100" dirty="0">
                          <a:effectLst/>
                        </a:rPr>
                        <a:t>Willing to seek out new opportunities.</a:t>
                      </a:r>
                    </a:p>
                    <a:p>
                      <a:pPr marL="457200">
                        <a:lnSpc>
                          <a:spcPct val="120000"/>
                        </a:lnSpc>
                        <a:spcAft>
                          <a:spcPts val="0"/>
                        </a:spcAft>
                      </a:pPr>
                      <a:r>
                        <a:rPr lang="en-US" sz="1100" dirty="0">
                          <a:effectLst/>
                        </a:rPr>
                        <a:t> </a:t>
                      </a:r>
                      <a:endParaRPr lang="en-US" sz="1100" dirty="0">
                        <a:solidFill>
                          <a:sysClr val="windowText" lastClr="000000"/>
                        </a:solidFill>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363808"/>
                  </a:ext>
                </a:extLst>
              </a:tr>
              <a:tr h="1002279">
                <a:tc>
                  <a:txBody>
                    <a:bodyPr/>
                    <a:lstStyle/>
                    <a:p>
                      <a:pPr algn="just">
                        <a:spcAft>
                          <a:spcPts val="0"/>
                        </a:spcAft>
                      </a:pPr>
                      <a:r>
                        <a:rPr lang="en-US" sz="1100" b="1" dirty="0">
                          <a:effectLst/>
                        </a:rPr>
                        <a:t>Provides support that is limited by the service’s specific mandate rather than focusing on the needs of the individual:</a:t>
                      </a:r>
                    </a:p>
                    <a:p>
                      <a:pPr algn="just">
                        <a:spcAft>
                          <a:spcPts val="0"/>
                        </a:spcAft>
                      </a:pPr>
                      <a:r>
                        <a:rPr lang="en-US" sz="1100" dirty="0">
                          <a:effectLst/>
                        </a:rPr>
                        <a:t> </a:t>
                      </a:r>
                    </a:p>
                    <a:p>
                      <a:pPr marL="342900" lvl="0" indent="-342900">
                        <a:spcAft>
                          <a:spcPts val="0"/>
                        </a:spcAft>
                        <a:buFont typeface="Symbol" pitchFamily="2" charset="2"/>
                        <a:buChar char=""/>
                      </a:pPr>
                      <a:r>
                        <a:rPr lang="en-US" sz="1100" dirty="0">
                          <a:effectLst/>
                        </a:rPr>
                        <a:t>Further assessment of chronic fatigue</a:t>
                      </a:r>
                    </a:p>
                    <a:p>
                      <a:pPr marL="342900" lvl="0" indent="-342900">
                        <a:spcAft>
                          <a:spcPts val="0"/>
                        </a:spcAft>
                        <a:buFont typeface="Symbol" pitchFamily="2" charset="2"/>
                        <a:buChar char=""/>
                      </a:pPr>
                      <a:r>
                        <a:rPr lang="en-US" sz="1100" dirty="0">
                          <a:effectLst/>
                        </a:rPr>
                        <a:t>Referral to community mental health team and substance misuse team.</a:t>
                      </a:r>
                      <a:endParaRPr lang="en-US" sz="1100" b="0" dirty="0">
                        <a:solidFill>
                          <a:sysClr val="windowText" lastClr="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b="1" dirty="0">
                          <a:effectLst/>
                        </a:rPr>
                        <a:t>Emphasizes the role of the wider community and wider organizational assets; sees people as citizens and co-producers:</a:t>
                      </a:r>
                    </a:p>
                    <a:p>
                      <a:pPr algn="just">
                        <a:spcAft>
                          <a:spcPts val="0"/>
                        </a:spcAft>
                      </a:pPr>
                      <a:r>
                        <a:rPr lang="en-US" sz="1100" dirty="0">
                          <a:effectLst/>
                        </a:rPr>
                        <a:t> </a:t>
                      </a:r>
                    </a:p>
                    <a:p>
                      <a:pPr marL="342900" lvl="0" indent="-342900">
                        <a:spcAft>
                          <a:spcPts val="0"/>
                        </a:spcAft>
                        <a:buFont typeface="Symbol" pitchFamily="2" charset="2"/>
                        <a:buChar char=""/>
                      </a:pPr>
                      <a:r>
                        <a:rPr lang="en-US" sz="1100" dirty="0">
                          <a:effectLst/>
                        </a:rPr>
                        <a:t>The local rugby team is very beneficial to Tom in many different ways</a:t>
                      </a:r>
                    </a:p>
                    <a:p>
                      <a:pPr marL="342900" lvl="0" indent="-342900">
                        <a:spcAft>
                          <a:spcPts val="0"/>
                        </a:spcAft>
                        <a:buFont typeface="Symbol" pitchFamily="2" charset="2"/>
                        <a:buChar char=""/>
                      </a:pPr>
                      <a:r>
                        <a:rPr lang="en-US" sz="1100" dirty="0">
                          <a:effectLst/>
                        </a:rPr>
                        <a:t>Possibility to take free carpentry class on Tuesday nights.</a:t>
                      </a:r>
                    </a:p>
                    <a:p>
                      <a:pPr marL="457200">
                        <a:lnSpc>
                          <a:spcPct val="120000"/>
                        </a:lnSpc>
                        <a:spcAft>
                          <a:spcPts val="0"/>
                        </a:spcAft>
                      </a:pPr>
                      <a:r>
                        <a:rPr lang="en-US" sz="1100" dirty="0">
                          <a:effectLst/>
                        </a:rPr>
                        <a:t> </a:t>
                      </a:r>
                      <a:endParaRPr lang="en-US" sz="1100" dirty="0">
                        <a:solidFill>
                          <a:sysClr val="windowText" lastClr="000000"/>
                        </a:solidFill>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324881"/>
                  </a:ext>
                </a:extLst>
              </a:tr>
              <a:tr h="1342905">
                <a:tc>
                  <a:txBody>
                    <a:bodyPr/>
                    <a:lstStyle/>
                    <a:p>
                      <a:pPr algn="just">
                        <a:spcAft>
                          <a:spcPts val="0"/>
                        </a:spcAft>
                      </a:pPr>
                      <a:r>
                        <a:rPr lang="en-US" sz="1100" b="1" dirty="0">
                          <a:effectLst/>
                        </a:rPr>
                        <a:t>Treats people as passive recipients of care. Sees problems or deficits as existing within the person themselves and tries to fix this:</a:t>
                      </a:r>
                    </a:p>
                    <a:p>
                      <a:pPr algn="just">
                        <a:spcAft>
                          <a:spcPts val="0"/>
                        </a:spcAft>
                      </a:pPr>
                      <a:r>
                        <a:rPr lang="en-US" sz="1100" dirty="0">
                          <a:effectLst/>
                        </a:rPr>
                        <a:t> </a:t>
                      </a:r>
                    </a:p>
                    <a:p>
                      <a:pPr marL="342900" lvl="0" indent="-342900">
                        <a:spcAft>
                          <a:spcPts val="0"/>
                        </a:spcAft>
                        <a:buFont typeface="Symbol" pitchFamily="2" charset="2"/>
                        <a:buChar char=""/>
                      </a:pPr>
                      <a:r>
                        <a:rPr lang="en-US" sz="1100" dirty="0">
                          <a:effectLst/>
                        </a:rPr>
                        <a:t>Referral to chronic fatigue clinic</a:t>
                      </a:r>
                    </a:p>
                    <a:p>
                      <a:pPr marL="342900" lvl="0" indent="-342900">
                        <a:spcAft>
                          <a:spcPts val="0"/>
                        </a:spcAft>
                        <a:buFont typeface="Symbol" pitchFamily="2" charset="2"/>
                        <a:buChar char=""/>
                      </a:pPr>
                      <a:r>
                        <a:rPr lang="en-US" sz="1100" dirty="0">
                          <a:effectLst/>
                        </a:rPr>
                        <a:t>Psychology referral for cognitive </a:t>
                      </a:r>
                      <a:r>
                        <a:rPr lang="en-US" sz="1100" dirty="0" err="1">
                          <a:effectLst/>
                        </a:rPr>
                        <a:t>behavioural</a:t>
                      </a:r>
                      <a:r>
                        <a:rPr lang="en-US" sz="1100" dirty="0">
                          <a:effectLst/>
                        </a:rPr>
                        <a:t> therapy</a:t>
                      </a:r>
                    </a:p>
                    <a:p>
                      <a:pPr marL="342900" lvl="0" indent="-342900">
                        <a:spcAft>
                          <a:spcPts val="0"/>
                        </a:spcAft>
                        <a:buFont typeface="Symbol" pitchFamily="2" charset="2"/>
                        <a:buChar char=""/>
                      </a:pPr>
                      <a:r>
                        <a:rPr lang="en-US" sz="1100" dirty="0">
                          <a:effectLst/>
                        </a:rPr>
                        <a:t>Prescription of antidepressants.</a:t>
                      </a:r>
                      <a:endParaRPr lang="en-US" sz="1100" b="0" dirty="0">
                        <a:solidFill>
                          <a:sysClr val="windowText" lastClr="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100" b="1" dirty="0">
                          <a:effectLst/>
                        </a:rPr>
                        <a:t>Helps people to take control of their lives and supports them to develop their potential, seeing the person as the answer:</a:t>
                      </a:r>
                    </a:p>
                    <a:p>
                      <a:pPr>
                        <a:lnSpc>
                          <a:spcPct val="120000"/>
                        </a:lnSpc>
                        <a:spcAft>
                          <a:spcPts val="0"/>
                        </a:spcAft>
                      </a:pPr>
                      <a:r>
                        <a:rPr lang="en-US" sz="1100" u="none" strike="noStrike" dirty="0">
                          <a:effectLst/>
                        </a:rPr>
                        <a:t> </a:t>
                      </a:r>
                      <a:endParaRPr lang="en-US" sz="1100" dirty="0">
                        <a:effectLst/>
                      </a:endParaRPr>
                    </a:p>
                    <a:p>
                      <a:pPr marL="342900" lvl="0" indent="-342900">
                        <a:spcAft>
                          <a:spcPts val="0"/>
                        </a:spcAft>
                        <a:buFont typeface="Symbol" pitchFamily="2" charset="2"/>
                        <a:buChar char=""/>
                      </a:pPr>
                      <a:r>
                        <a:rPr lang="en-US" sz="1100" dirty="0">
                          <a:effectLst/>
                        </a:rPr>
                        <a:t>Tom evaluates treatment and support options offered by his general practitioner and also considers other ideas and options that he has though of on his own</a:t>
                      </a:r>
                    </a:p>
                    <a:p>
                      <a:pPr marL="342900" lvl="0" indent="-342900">
                        <a:spcAft>
                          <a:spcPts val="0"/>
                        </a:spcAft>
                        <a:buFont typeface="Symbol" pitchFamily="2" charset="2"/>
                        <a:buChar char=""/>
                      </a:pPr>
                      <a:r>
                        <a:rPr lang="en-US" sz="1100" dirty="0">
                          <a:effectLst/>
                        </a:rPr>
                        <a:t>He decides to try out cognitive </a:t>
                      </a:r>
                      <a:r>
                        <a:rPr lang="en-US" sz="1100" dirty="0" err="1">
                          <a:effectLst/>
                        </a:rPr>
                        <a:t>behavioural</a:t>
                      </a:r>
                      <a:r>
                        <a:rPr lang="en-US" sz="1100" dirty="0">
                          <a:effectLst/>
                        </a:rPr>
                        <a:t> therapy to learn how to deal with anxiety and reduce his consumption of alcohol</a:t>
                      </a:r>
                    </a:p>
                    <a:p>
                      <a:pPr marL="342900" lvl="0" indent="-342900">
                        <a:spcAft>
                          <a:spcPts val="0"/>
                        </a:spcAft>
                        <a:buFont typeface="Symbol" pitchFamily="2" charset="2"/>
                        <a:buChar char=""/>
                      </a:pPr>
                      <a:r>
                        <a:rPr lang="en-US" sz="1100" dirty="0">
                          <a:effectLst/>
                        </a:rPr>
                        <a:t>He decides to take carpentry classes and to seek out new career opportunities. </a:t>
                      </a:r>
                      <a:endParaRPr lang="en-US" sz="1100" dirty="0">
                        <a:solidFill>
                          <a:sysClr val="windowText" lastClr="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705704"/>
                  </a:ext>
                </a:extLst>
              </a:tr>
            </a:tbl>
          </a:graphicData>
        </a:graphic>
      </p:graphicFrame>
    </p:spTree>
    <p:extLst>
      <p:ext uri="{BB962C8B-B14F-4D97-AF65-F5344CB8AC3E}">
        <p14:creationId xmlns:p14="http://schemas.microsoft.com/office/powerpoint/2010/main" val="1349778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030AD-69D2-499A-907C-D51B185F1E7A}"/>
              </a:ext>
            </a:extLst>
          </p:cNvPr>
          <p:cNvSpPr>
            <a:spLocks noGrp="1"/>
          </p:cNvSpPr>
          <p:nvPr>
            <p:ph sz="quarter" idx="14"/>
          </p:nvPr>
        </p:nvSpPr>
        <p:spPr/>
        <p:txBody>
          <a:bodyPr/>
          <a:lstStyle/>
          <a:p>
            <a:pPr marL="0" indent="0">
              <a:buNone/>
            </a:pPr>
            <a:r>
              <a:rPr lang="en-US" dirty="0"/>
              <a:t>Consider the following example:</a:t>
            </a:r>
          </a:p>
          <a:p>
            <a:pPr marL="0" indent="0">
              <a:buNone/>
            </a:pPr>
            <a:r>
              <a:rPr lang="en-US" b="1" dirty="0"/>
              <a:t>Sarah:</a:t>
            </a:r>
          </a:p>
          <a:p>
            <a:r>
              <a:rPr lang="en-US" dirty="0"/>
              <a:t>Sarah is an obese non-compliant schizophrenic who does nothing to help herself. </a:t>
            </a:r>
          </a:p>
          <a:p>
            <a:r>
              <a:rPr lang="en-US" dirty="0"/>
              <a:t>Sarah requires significant support with her lifestyle choices to attain optimum management of her diagnosis of schizophrenia and weight. </a:t>
            </a:r>
          </a:p>
          <a:p>
            <a:r>
              <a:rPr lang="en-US" dirty="0"/>
              <a:t>Sarah is the proud mother of a two-year-old daughter and has a supportive family. She aspires to go to college to study child care. She has experienced visual and auditory hallucinations since she was 20. </a:t>
            </a:r>
          </a:p>
        </p:txBody>
      </p:sp>
      <p:sp>
        <p:nvSpPr>
          <p:cNvPr id="2" name="Title 1">
            <a:extLst>
              <a:ext uri="{FF2B5EF4-FFF2-40B4-BE49-F238E27FC236}">
                <a16:creationId xmlns:a16="http://schemas.microsoft.com/office/drawing/2014/main" id="{422E7378-C1AB-4239-9D14-445FF93D474D}"/>
              </a:ext>
            </a:extLst>
          </p:cNvPr>
          <p:cNvSpPr>
            <a:spLocks noGrp="1"/>
          </p:cNvSpPr>
          <p:nvPr>
            <p:ph type="title"/>
          </p:nvPr>
        </p:nvSpPr>
        <p:spPr/>
        <p:txBody>
          <a:bodyPr/>
          <a:lstStyle/>
          <a:p>
            <a:r>
              <a:rPr lang="en-US" dirty="0"/>
              <a:t>Exercise 3.1: Focusing on strengths and assets – 1 </a:t>
            </a:r>
            <a:endParaRPr lang="en-CH" dirty="0"/>
          </a:p>
        </p:txBody>
      </p:sp>
    </p:spTree>
    <p:extLst>
      <p:ext uri="{BB962C8B-B14F-4D97-AF65-F5344CB8AC3E}">
        <p14:creationId xmlns:p14="http://schemas.microsoft.com/office/powerpoint/2010/main" val="34268466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794229-F50A-4E4A-AA89-B72011787B5E}"/>
              </a:ext>
            </a:extLst>
          </p:cNvPr>
          <p:cNvSpPr>
            <a:spLocks noGrp="1"/>
          </p:cNvSpPr>
          <p:nvPr>
            <p:ph sz="quarter" idx="14"/>
          </p:nvPr>
        </p:nvSpPr>
        <p:spPr/>
        <p:txBody>
          <a:bodyPr/>
          <a:lstStyle/>
          <a:p>
            <a:pPr algn="ctr"/>
            <a:endParaRPr lang="en-US" dirty="0"/>
          </a:p>
          <a:p>
            <a:pPr marL="0" indent="0" algn="ctr">
              <a:buNone/>
            </a:pPr>
            <a:endParaRPr lang="en-US" b="1" i="1" dirty="0"/>
          </a:p>
          <a:p>
            <a:pPr marL="0" indent="0" algn="ctr">
              <a:buNone/>
            </a:pPr>
            <a:r>
              <a:rPr lang="en-US" sz="2500" b="1" i="1" dirty="0"/>
              <a:t>If you were Sarah, which of the descriptions would you prefer was used to describe you? </a:t>
            </a:r>
          </a:p>
          <a:p>
            <a:pPr marL="0" indent="0" algn="ctr">
              <a:buNone/>
            </a:pPr>
            <a:endParaRPr lang="en-US" sz="2500" b="1" i="1" dirty="0"/>
          </a:p>
          <a:p>
            <a:pPr marL="0" indent="0" algn="ctr">
              <a:buNone/>
            </a:pPr>
            <a:r>
              <a:rPr lang="en-US" sz="2500" b="1" i="1" dirty="0"/>
              <a:t>Why?</a:t>
            </a:r>
            <a:endParaRPr lang="en-CH" sz="2500" b="1" i="1" dirty="0"/>
          </a:p>
          <a:p>
            <a:pPr algn="ctr"/>
            <a:endParaRPr lang="en-CH" dirty="0"/>
          </a:p>
        </p:txBody>
      </p:sp>
      <p:sp>
        <p:nvSpPr>
          <p:cNvPr id="2" name="Title 1">
            <a:extLst>
              <a:ext uri="{FF2B5EF4-FFF2-40B4-BE49-F238E27FC236}">
                <a16:creationId xmlns:a16="http://schemas.microsoft.com/office/drawing/2014/main" id="{06EA3D94-9250-4F14-AB12-668908C36034}"/>
              </a:ext>
            </a:extLst>
          </p:cNvPr>
          <p:cNvSpPr>
            <a:spLocks noGrp="1"/>
          </p:cNvSpPr>
          <p:nvPr>
            <p:ph type="title"/>
          </p:nvPr>
        </p:nvSpPr>
        <p:spPr/>
        <p:txBody>
          <a:bodyPr/>
          <a:lstStyle/>
          <a:p>
            <a:r>
              <a:rPr lang="en-US" dirty="0"/>
              <a:t>Exercise 3.1: Focusing on strengths and assets – 2</a:t>
            </a:r>
            <a:endParaRPr lang="en-CH" dirty="0"/>
          </a:p>
        </p:txBody>
      </p:sp>
    </p:spTree>
    <p:extLst>
      <p:ext uri="{BB962C8B-B14F-4D97-AF65-F5344CB8AC3E}">
        <p14:creationId xmlns:p14="http://schemas.microsoft.com/office/powerpoint/2010/main" val="659779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245E41-C712-40DC-89D5-F45CA3D72361}"/>
              </a:ext>
            </a:extLst>
          </p:cNvPr>
          <p:cNvSpPr>
            <a:spLocks noGrp="1"/>
          </p:cNvSpPr>
          <p:nvPr>
            <p:ph sz="quarter" idx="14"/>
          </p:nvPr>
        </p:nvSpPr>
        <p:spPr/>
        <p:txBody>
          <a:bodyPr/>
          <a:lstStyle/>
          <a:p>
            <a:endParaRPr lang="en-US" dirty="0"/>
          </a:p>
          <a:p>
            <a:endParaRPr lang="en-US" dirty="0"/>
          </a:p>
          <a:p>
            <a:pPr marL="0" indent="0" algn="ctr">
              <a:buNone/>
            </a:pPr>
            <a:r>
              <a:rPr lang="en-US" sz="2500" b="1" i="1" dirty="0"/>
              <a:t>What impacts could these different descriptions have on Sarah?</a:t>
            </a:r>
            <a:endParaRPr lang="en-CH" sz="2500" b="1" i="1" dirty="0"/>
          </a:p>
          <a:p>
            <a:endParaRPr lang="en-CH" dirty="0"/>
          </a:p>
        </p:txBody>
      </p:sp>
      <p:sp>
        <p:nvSpPr>
          <p:cNvPr id="2" name="Title 1">
            <a:extLst>
              <a:ext uri="{FF2B5EF4-FFF2-40B4-BE49-F238E27FC236}">
                <a16:creationId xmlns:a16="http://schemas.microsoft.com/office/drawing/2014/main" id="{E8077977-1040-43FC-9519-E123D0B7A176}"/>
              </a:ext>
            </a:extLst>
          </p:cNvPr>
          <p:cNvSpPr>
            <a:spLocks noGrp="1"/>
          </p:cNvSpPr>
          <p:nvPr>
            <p:ph type="title"/>
          </p:nvPr>
        </p:nvSpPr>
        <p:spPr/>
        <p:txBody>
          <a:bodyPr/>
          <a:lstStyle/>
          <a:p>
            <a:r>
              <a:rPr lang="en-US" dirty="0"/>
              <a:t>Exercise 3.1: Focusing on strengths and assets – 3</a:t>
            </a:r>
            <a:endParaRPr lang="en-CH" dirty="0"/>
          </a:p>
        </p:txBody>
      </p:sp>
    </p:spTree>
    <p:extLst>
      <p:ext uri="{BB962C8B-B14F-4D97-AF65-F5344CB8AC3E}">
        <p14:creationId xmlns:p14="http://schemas.microsoft.com/office/powerpoint/2010/main" val="1788238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2E9D-A8A5-44BC-9AF0-274457828556}"/>
              </a:ext>
            </a:extLst>
          </p:cNvPr>
          <p:cNvSpPr>
            <a:spLocks noGrp="1"/>
          </p:cNvSpPr>
          <p:nvPr>
            <p:ph type="title"/>
          </p:nvPr>
        </p:nvSpPr>
        <p:spPr/>
        <p:txBody>
          <a:bodyPr/>
          <a:lstStyle/>
          <a:p>
            <a:r>
              <a:rPr lang="en-GB" dirty="0"/>
              <a:t>Topic 4: Promoting hope</a:t>
            </a:r>
            <a:br>
              <a:rPr lang="en-CH" dirty="0"/>
            </a:br>
            <a:endParaRPr lang="en-CH" dirty="0"/>
          </a:p>
        </p:txBody>
      </p:sp>
    </p:spTree>
    <p:extLst>
      <p:ext uri="{BB962C8B-B14F-4D97-AF65-F5344CB8AC3E}">
        <p14:creationId xmlns:p14="http://schemas.microsoft.com/office/powerpoint/2010/main" val="34189952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EF3C5-4865-444A-90CB-68D9AB7CE556}"/>
              </a:ext>
            </a:extLst>
          </p:cNvPr>
          <p:cNvSpPr>
            <a:spLocks noGrp="1"/>
          </p:cNvSpPr>
          <p:nvPr>
            <p:ph sz="quarter" idx="14"/>
          </p:nvPr>
        </p:nvSpPr>
        <p:spPr/>
        <p:txBody>
          <a:bodyPr/>
          <a:lstStyle/>
          <a:p>
            <a:endParaRPr lang="en-US" dirty="0"/>
          </a:p>
          <a:p>
            <a:pPr marL="0" indent="0" algn="ctr">
              <a:buNone/>
            </a:pPr>
            <a:endParaRPr lang="en-US" sz="2500" b="1" i="1" dirty="0"/>
          </a:p>
          <a:p>
            <a:pPr marL="0" indent="0" algn="ctr">
              <a:buNone/>
            </a:pPr>
            <a:r>
              <a:rPr lang="en-US" sz="2500" b="1" i="1" dirty="0"/>
              <a:t>What do you understand by the phrase “inspiring hope”?</a:t>
            </a:r>
            <a:endParaRPr lang="en-CH" sz="2500" b="1" i="1" dirty="0"/>
          </a:p>
        </p:txBody>
      </p:sp>
      <p:sp>
        <p:nvSpPr>
          <p:cNvPr id="2" name="Title 1">
            <a:extLst>
              <a:ext uri="{FF2B5EF4-FFF2-40B4-BE49-F238E27FC236}">
                <a16:creationId xmlns:a16="http://schemas.microsoft.com/office/drawing/2014/main" id="{8031EC27-3CA8-41C8-BC34-DE6C90EF1EC9}"/>
              </a:ext>
            </a:extLst>
          </p:cNvPr>
          <p:cNvSpPr>
            <a:spLocks noGrp="1"/>
          </p:cNvSpPr>
          <p:nvPr>
            <p:ph type="title"/>
          </p:nvPr>
        </p:nvSpPr>
        <p:spPr/>
        <p:txBody>
          <a:bodyPr/>
          <a:lstStyle/>
          <a:p>
            <a:r>
              <a:rPr lang="en-US" dirty="0"/>
              <a:t>Exercise 4.1: Promoting hope? – 1 </a:t>
            </a:r>
            <a:endParaRPr lang="en-CH" dirty="0"/>
          </a:p>
        </p:txBody>
      </p:sp>
    </p:spTree>
    <p:extLst>
      <p:ext uri="{BB962C8B-B14F-4D97-AF65-F5344CB8AC3E}">
        <p14:creationId xmlns:p14="http://schemas.microsoft.com/office/powerpoint/2010/main" val="29319367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49AD9-BFAB-4231-927C-77F0565B719F}"/>
              </a:ext>
            </a:extLst>
          </p:cNvPr>
          <p:cNvSpPr>
            <a:spLocks noGrp="1"/>
          </p:cNvSpPr>
          <p:nvPr>
            <p:ph sz="quarter" idx="14"/>
          </p:nvPr>
        </p:nvSpPr>
        <p:spPr/>
        <p:txBody>
          <a:bodyPr/>
          <a:lstStyle/>
          <a:p>
            <a:endParaRPr lang="en-US" dirty="0"/>
          </a:p>
          <a:p>
            <a:pPr marL="0" indent="0" algn="ctr">
              <a:buNone/>
            </a:pPr>
            <a:r>
              <a:rPr lang="en-US" sz="2500" b="1" i="1" dirty="0"/>
              <a:t>How can practitioners, peers, families and others inspire hope in people they are supporting in their recovery? </a:t>
            </a:r>
            <a:endParaRPr lang="en-CH" sz="2500" b="1" i="1" dirty="0"/>
          </a:p>
        </p:txBody>
      </p:sp>
      <p:sp>
        <p:nvSpPr>
          <p:cNvPr id="2" name="Title 1">
            <a:extLst>
              <a:ext uri="{FF2B5EF4-FFF2-40B4-BE49-F238E27FC236}">
                <a16:creationId xmlns:a16="http://schemas.microsoft.com/office/drawing/2014/main" id="{B85949B4-EF99-4E83-919B-D2571732E2AA}"/>
              </a:ext>
            </a:extLst>
          </p:cNvPr>
          <p:cNvSpPr>
            <a:spLocks noGrp="1"/>
          </p:cNvSpPr>
          <p:nvPr>
            <p:ph type="title"/>
          </p:nvPr>
        </p:nvSpPr>
        <p:spPr/>
        <p:txBody>
          <a:bodyPr/>
          <a:lstStyle/>
          <a:p>
            <a:r>
              <a:rPr lang="en-US" dirty="0"/>
              <a:t>Exercise 4.1: Promoting hope? – 2</a:t>
            </a:r>
            <a:endParaRPr lang="en-CH" dirty="0"/>
          </a:p>
        </p:txBody>
      </p:sp>
    </p:spTree>
    <p:extLst>
      <p:ext uri="{BB962C8B-B14F-4D97-AF65-F5344CB8AC3E}">
        <p14:creationId xmlns:p14="http://schemas.microsoft.com/office/powerpoint/2010/main" val="2039011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CC148F-B7BA-9F47-AC18-04866128B331}"/>
              </a:ext>
            </a:extLst>
          </p:cNvPr>
          <p:cNvSpPr>
            <a:spLocks noGrp="1"/>
          </p:cNvSpPr>
          <p:nvPr>
            <p:ph type="body" sz="quarter" idx="13"/>
          </p:nvPr>
        </p:nvSpPr>
        <p:spPr/>
        <p:txBody>
          <a:bodyPr/>
          <a:lstStyle/>
          <a:p>
            <a:r>
              <a:rPr lang="en-GB" dirty="0"/>
              <a:t>How can we inspire hope in people we work with and support?</a:t>
            </a:r>
            <a:endParaRPr lang="en-CH"/>
          </a:p>
        </p:txBody>
      </p:sp>
      <p:sp>
        <p:nvSpPr>
          <p:cNvPr id="4" name="Text Box 16">
            <a:extLst>
              <a:ext uri="{FF2B5EF4-FFF2-40B4-BE49-F238E27FC236}">
                <a16:creationId xmlns:a16="http://schemas.microsoft.com/office/drawing/2014/main" id="{3CEAEC0F-DE81-4C35-A67F-4CE9B1B2957C}"/>
              </a:ext>
            </a:extLst>
          </p:cNvPr>
          <p:cNvSpPr txBox="1">
            <a:spLocks noGrp="1"/>
          </p:cNvSpPr>
          <p:nvPr>
            <p:ph sz="quarter" idx="14"/>
          </p:nvPr>
        </p:nvSpPr>
        <p:spPr>
          <a:xfrm>
            <a:off x="507195" y="1418200"/>
            <a:ext cx="11174412" cy="4176690"/>
          </a:xfrm>
          <a:solidFill>
            <a:srgbClr val="D2EFFD"/>
          </a:solidFill>
        </p:spPr>
        <p:txBody>
          <a:bodyPr>
            <a:normAutofit/>
          </a:bodyPr>
          <a:lstStyle/>
          <a:p>
            <a:r>
              <a:rPr lang="en-US" dirty="0"/>
              <a:t>Valuing the person for who they are and valuing their dreams and aspirations.</a:t>
            </a:r>
            <a:endParaRPr lang="en-CH" dirty="0"/>
          </a:p>
          <a:p>
            <a:pPr lvl="0"/>
            <a:r>
              <a:rPr lang="en-US" dirty="0"/>
              <a:t>Believing in the person’s worth.</a:t>
            </a:r>
            <a:endParaRPr lang="en-CH" dirty="0"/>
          </a:p>
          <a:p>
            <a:pPr lvl="0"/>
            <a:r>
              <a:rPr lang="en-US" dirty="0"/>
              <a:t>Having confidence in the person’s skills, abilities and potential.</a:t>
            </a:r>
            <a:endParaRPr lang="en-CH" dirty="0"/>
          </a:p>
          <a:p>
            <a:pPr lvl="0"/>
            <a:r>
              <a:rPr lang="en-US" dirty="0"/>
              <a:t>Believing in the authenticity of the person’s experience.</a:t>
            </a:r>
            <a:endParaRPr lang="en-CH" dirty="0"/>
          </a:p>
          <a:p>
            <a:pPr lvl="0"/>
            <a:r>
              <a:rPr lang="en-US" dirty="0"/>
              <a:t>Accepting and actively exploring the person’s experiences.</a:t>
            </a:r>
            <a:endParaRPr lang="en-CH" dirty="0"/>
          </a:p>
          <a:p>
            <a:pPr lvl="0"/>
            <a:r>
              <a:rPr lang="en-US" dirty="0"/>
              <a:t>Tolerating uncertainty about the future.</a:t>
            </a:r>
            <a:endParaRPr lang="en-CH" dirty="0"/>
          </a:p>
          <a:p>
            <a:pPr lvl="0"/>
            <a:r>
              <a:rPr lang="en-US" dirty="0"/>
              <a:t>Seeing problems and setbacks as part of the recovery process and helping the person to learn from and build on these.</a:t>
            </a:r>
            <a:endParaRPr lang="en-CH" dirty="0"/>
          </a:p>
          <a:p>
            <a:pPr lvl="0"/>
            <a:r>
              <a:rPr lang="en-US" dirty="0"/>
              <a:t>To connect individuals with other people who have gone through similar experiences.</a:t>
            </a:r>
            <a:endParaRPr lang="en-CH" dirty="0"/>
          </a:p>
        </p:txBody>
      </p:sp>
      <p:sp>
        <p:nvSpPr>
          <p:cNvPr id="2" name="Title 1">
            <a:extLst>
              <a:ext uri="{FF2B5EF4-FFF2-40B4-BE49-F238E27FC236}">
                <a16:creationId xmlns:a16="http://schemas.microsoft.com/office/drawing/2014/main" id="{B4F79C76-02CA-4665-8C6C-3954B6F3568D}"/>
              </a:ext>
            </a:extLst>
          </p:cNvPr>
          <p:cNvSpPr>
            <a:spLocks noGrp="1"/>
          </p:cNvSpPr>
          <p:nvPr>
            <p:ph type="title"/>
          </p:nvPr>
        </p:nvSpPr>
        <p:spPr/>
        <p:txBody>
          <a:bodyPr/>
          <a:lstStyle/>
          <a:p>
            <a:r>
              <a:rPr lang="en-US" dirty="0"/>
              <a:t>Exercise 4.1: Promoting hope? – 3</a:t>
            </a:r>
            <a:endParaRPr lang="en-CH" dirty="0"/>
          </a:p>
        </p:txBody>
      </p:sp>
    </p:spTree>
    <p:extLst>
      <p:ext uri="{BB962C8B-B14F-4D97-AF65-F5344CB8AC3E}">
        <p14:creationId xmlns:p14="http://schemas.microsoft.com/office/powerpoint/2010/main" val="9710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36479-A488-448F-BA18-CF087708ECD4}"/>
              </a:ext>
            </a:extLst>
          </p:cNvPr>
          <p:cNvSpPr>
            <a:spLocks noGrp="1"/>
          </p:cNvSpPr>
          <p:nvPr>
            <p:ph sz="quarter" idx="14"/>
          </p:nvPr>
        </p:nvSpPr>
        <p:spPr/>
        <p:txBody>
          <a:bodyPr/>
          <a:lstStyle/>
          <a:p>
            <a:endParaRPr lang="en-US" dirty="0"/>
          </a:p>
          <a:p>
            <a:endParaRPr lang="en-US" dirty="0"/>
          </a:p>
          <a:p>
            <a:pPr marL="0" indent="0" algn="ctr">
              <a:buNone/>
            </a:pPr>
            <a:r>
              <a:rPr lang="en-US" sz="2500" b="1" i="1" dirty="0"/>
              <a:t>Why might people lose hope?</a:t>
            </a:r>
          </a:p>
          <a:p>
            <a:endParaRPr lang="en-CH" dirty="0"/>
          </a:p>
        </p:txBody>
      </p:sp>
      <p:sp>
        <p:nvSpPr>
          <p:cNvPr id="2" name="Title 1">
            <a:extLst>
              <a:ext uri="{FF2B5EF4-FFF2-40B4-BE49-F238E27FC236}">
                <a16:creationId xmlns:a16="http://schemas.microsoft.com/office/drawing/2014/main" id="{DE1C972F-D13B-4450-A1BE-F698CEFA52BE}"/>
              </a:ext>
            </a:extLst>
          </p:cNvPr>
          <p:cNvSpPr>
            <a:spLocks noGrp="1"/>
          </p:cNvSpPr>
          <p:nvPr>
            <p:ph type="title"/>
          </p:nvPr>
        </p:nvSpPr>
        <p:spPr/>
        <p:txBody>
          <a:bodyPr/>
          <a:lstStyle/>
          <a:p>
            <a:r>
              <a:rPr lang="en-US" dirty="0"/>
              <a:t>Exercise 4.1: Promoting hope? – 4</a:t>
            </a:r>
            <a:endParaRPr lang="en-CH" dirty="0"/>
          </a:p>
        </p:txBody>
      </p:sp>
    </p:spTree>
    <p:extLst>
      <p:ext uri="{BB962C8B-B14F-4D97-AF65-F5344CB8AC3E}">
        <p14:creationId xmlns:p14="http://schemas.microsoft.com/office/powerpoint/2010/main" val="716747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14FF9-9317-45AB-A0C9-8828E6CA9422}"/>
              </a:ext>
            </a:extLst>
          </p:cNvPr>
          <p:cNvSpPr>
            <a:spLocks noGrp="1"/>
          </p:cNvSpPr>
          <p:nvPr>
            <p:ph sz="quarter" idx="14"/>
          </p:nvPr>
        </p:nvSpPr>
        <p:spPr>
          <a:xfrm>
            <a:off x="507195" y="1190777"/>
            <a:ext cx="11174412" cy="4500000"/>
          </a:xfrm>
        </p:spPr>
        <p:txBody>
          <a:bodyPr>
            <a:noAutofit/>
          </a:bodyPr>
          <a:lstStyle/>
          <a:p>
            <a:pPr>
              <a:spcAft>
                <a:spcPts val="100"/>
              </a:spcAft>
            </a:pPr>
            <a:r>
              <a:rPr lang="en-US" b="1" dirty="0"/>
              <a:t>Topic 1: </a:t>
            </a:r>
            <a:r>
              <a:rPr lang="en-US" dirty="0"/>
              <a:t>What is recovery? </a:t>
            </a:r>
          </a:p>
          <a:p>
            <a:pPr>
              <a:spcAft>
                <a:spcPts val="100"/>
              </a:spcAft>
            </a:pPr>
            <a:r>
              <a:rPr lang="en-US" b="1" dirty="0"/>
              <a:t>Topic 2: </a:t>
            </a:r>
            <a:r>
              <a:rPr lang="en-US" dirty="0"/>
              <a:t>Recovery-oriented services and practices</a:t>
            </a:r>
          </a:p>
          <a:p>
            <a:pPr>
              <a:spcAft>
                <a:spcPts val="100"/>
              </a:spcAft>
            </a:pPr>
            <a:r>
              <a:rPr lang="en-US" b="1" dirty="0"/>
              <a:t>Topic 3: </a:t>
            </a:r>
            <a:r>
              <a:rPr lang="en-US" dirty="0"/>
              <a:t>A focus on assets and strengths </a:t>
            </a:r>
          </a:p>
          <a:p>
            <a:pPr>
              <a:spcAft>
                <a:spcPts val="100"/>
              </a:spcAft>
            </a:pPr>
            <a:r>
              <a:rPr lang="en-US" b="1" dirty="0"/>
              <a:t>Topic 4</a:t>
            </a:r>
            <a:r>
              <a:rPr lang="en-US" dirty="0"/>
              <a:t>: Promoting hope </a:t>
            </a:r>
          </a:p>
          <a:p>
            <a:pPr>
              <a:spcAft>
                <a:spcPts val="100"/>
              </a:spcAft>
            </a:pPr>
            <a:r>
              <a:rPr lang="en-US" b="1" dirty="0"/>
              <a:t>Topic 5: </a:t>
            </a:r>
            <a:r>
              <a:rPr lang="en-US" dirty="0"/>
              <a:t>Values in recovery </a:t>
            </a:r>
          </a:p>
          <a:p>
            <a:pPr>
              <a:spcAft>
                <a:spcPts val="100"/>
              </a:spcAft>
            </a:pPr>
            <a:r>
              <a:rPr lang="en-US" b="1" dirty="0"/>
              <a:t>Topic 6</a:t>
            </a:r>
            <a:r>
              <a:rPr lang="en-US" dirty="0"/>
              <a:t>: Working alongside people</a:t>
            </a:r>
          </a:p>
          <a:p>
            <a:pPr>
              <a:spcAft>
                <a:spcPts val="100"/>
              </a:spcAft>
            </a:pPr>
            <a:r>
              <a:rPr lang="en-US" b="1" dirty="0"/>
              <a:t>Topic 7: </a:t>
            </a:r>
            <a:r>
              <a:rPr lang="en-US" dirty="0"/>
              <a:t>Boundaries within the context of recovery practices </a:t>
            </a:r>
          </a:p>
          <a:p>
            <a:pPr>
              <a:spcAft>
                <a:spcPts val="100"/>
              </a:spcAft>
            </a:pPr>
            <a:r>
              <a:rPr lang="en-US" b="1" dirty="0"/>
              <a:t>Topic 8: </a:t>
            </a:r>
            <a:r>
              <a:rPr lang="en-US" dirty="0"/>
              <a:t>Positive risks in recovery</a:t>
            </a:r>
          </a:p>
          <a:p>
            <a:pPr>
              <a:spcAft>
                <a:spcPts val="100"/>
              </a:spcAft>
            </a:pPr>
            <a:r>
              <a:rPr lang="en-US" b="1" dirty="0"/>
              <a:t>Topic 9: </a:t>
            </a:r>
            <a:r>
              <a:rPr lang="en-US" dirty="0"/>
              <a:t>Supporting people to reconnect with their communities</a:t>
            </a:r>
          </a:p>
          <a:p>
            <a:pPr>
              <a:spcAft>
                <a:spcPts val="100"/>
              </a:spcAft>
            </a:pPr>
            <a:r>
              <a:rPr lang="en-US" b="1" dirty="0"/>
              <a:t>Topic 10: </a:t>
            </a:r>
            <a:r>
              <a:rPr lang="en-US" dirty="0"/>
              <a:t>Communication skills </a:t>
            </a:r>
          </a:p>
          <a:p>
            <a:pPr>
              <a:spcAft>
                <a:spcPts val="100"/>
              </a:spcAft>
            </a:pPr>
            <a:r>
              <a:rPr lang="en-US" b="1" dirty="0"/>
              <a:t>Topic 11: </a:t>
            </a:r>
            <a:r>
              <a:rPr lang="en-US" dirty="0"/>
              <a:t>Recovery plans  </a:t>
            </a:r>
          </a:p>
          <a:p>
            <a:pPr>
              <a:spcAft>
                <a:spcPts val="100"/>
              </a:spcAft>
            </a:pPr>
            <a:r>
              <a:rPr lang="en-US" b="1" dirty="0"/>
              <a:t>Topic 12</a:t>
            </a:r>
            <a:r>
              <a:rPr lang="en-US" dirty="0"/>
              <a:t>: Recovery Wheel  </a:t>
            </a:r>
          </a:p>
          <a:p>
            <a:endParaRPr lang="en-CH" sz="1700" dirty="0"/>
          </a:p>
        </p:txBody>
      </p:sp>
      <p:sp>
        <p:nvSpPr>
          <p:cNvPr id="2" name="Title 1">
            <a:extLst>
              <a:ext uri="{FF2B5EF4-FFF2-40B4-BE49-F238E27FC236}">
                <a16:creationId xmlns:a16="http://schemas.microsoft.com/office/drawing/2014/main" id="{F71D3309-56BA-48DD-9E34-2826BF82FE7D}"/>
              </a:ext>
            </a:extLst>
          </p:cNvPr>
          <p:cNvSpPr>
            <a:spLocks noGrp="1"/>
          </p:cNvSpPr>
          <p:nvPr>
            <p:ph type="title"/>
          </p:nvPr>
        </p:nvSpPr>
        <p:spPr/>
        <p:txBody>
          <a:bodyPr/>
          <a:lstStyle/>
          <a:p>
            <a:r>
              <a:rPr lang="en-US" dirty="0"/>
              <a:t>Topics covered in this module</a:t>
            </a:r>
            <a:endParaRPr lang="en-CH" dirty="0"/>
          </a:p>
        </p:txBody>
      </p:sp>
    </p:spTree>
    <p:extLst>
      <p:ext uri="{BB962C8B-B14F-4D97-AF65-F5344CB8AC3E}">
        <p14:creationId xmlns:p14="http://schemas.microsoft.com/office/powerpoint/2010/main" val="3947176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ECB083-58E0-450B-B057-1FF247707AE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n-US" sz="2500" b="1" i="1" dirty="0"/>
              <a:t>Why may family and supporters lose hope? </a:t>
            </a:r>
          </a:p>
          <a:p>
            <a:endParaRPr lang="en-US" dirty="0"/>
          </a:p>
          <a:p>
            <a:endParaRPr lang="en-CH" dirty="0"/>
          </a:p>
        </p:txBody>
      </p:sp>
      <p:sp>
        <p:nvSpPr>
          <p:cNvPr id="2" name="Title 1">
            <a:extLst>
              <a:ext uri="{FF2B5EF4-FFF2-40B4-BE49-F238E27FC236}">
                <a16:creationId xmlns:a16="http://schemas.microsoft.com/office/drawing/2014/main" id="{4A6040F2-1BA8-4FBC-9198-D1E38A6C93BE}"/>
              </a:ext>
            </a:extLst>
          </p:cNvPr>
          <p:cNvSpPr>
            <a:spLocks noGrp="1"/>
          </p:cNvSpPr>
          <p:nvPr>
            <p:ph type="title"/>
          </p:nvPr>
        </p:nvSpPr>
        <p:spPr/>
        <p:txBody>
          <a:bodyPr/>
          <a:lstStyle/>
          <a:p>
            <a:r>
              <a:rPr lang="en-US" dirty="0"/>
              <a:t>Exercise 4.1: Promoting hope? – 5</a:t>
            </a:r>
            <a:endParaRPr lang="en-CH" dirty="0"/>
          </a:p>
        </p:txBody>
      </p:sp>
    </p:spTree>
    <p:extLst>
      <p:ext uri="{BB962C8B-B14F-4D97-AF65-F5344CB8AC3E}">
        <p14:creationId xmlns:p14="http://schemas.microsoft.com/office/powerpoint/2010/main" val="1530718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993E2-A8CD-43CA-836B-87A84B7C5435}"/>
              </a:ext>
            </a:extLst>
          </p:cNvPr>
          <p:cNvSpPr>
            <a:spLocks noGrp="1"/>
          </p:cNvSpPr>
          <p:nvPr>
            <p:ph sz="quarter" idx="14"/>
          </p:nvPr>
        </p:nvSpPr>
        <p:spPr/>
        <p:txBody>
          <a:bodyPr/>
          <a:lstStyle/>
          <a:p>
            <a:pPr lvl="0"/>
            <a:endParaRPr lang="en-US" dirty="0"/>
          </a:p>
          <a:p>
            <a:pPr marL="0" lvl="0" indent="0" algn="ctr">
              <a:buNone/>
            </a:pPr>
            <a:r>
              <a:rPr lang="en-US" sz="2500" b="1" i="1" dirty="0"/>
              <a:t>What role did hope play in your own recovery?</a:t>
            </a:r>
          </a:p>
          <a:p>
            <a:pPr lvl="0" algn="ctr"/>
            <a:endParaRPr lang="en-CH" sz="2500" b="1" i="1" dirty="0"/>
          </a:p>
          <a:p>
            <a:pPr marL="0" lvl="0" indent="0" algn="ctr">
              <a:buNone/>
            </a:pPr>
            <a:r>
              <a:rPr lang="en-US" sz="2500" b="1" i="1" dirty="0"/>
              <a:t>When you felt hopeless, what helped you keep going?</a:t>
            </a:r>
            <a:endParaRPr lang="en-CH" sz="2500" b="1" i="1" dirty="0"/>
          </a:p>
          <a:p>
            <a:endParaRPr lang="en-CH" dirty="0"/>
          </a:p>
        </p:txBody>
      </p:sp>
      <p:sp>
        <p:nvSpPr>
          <p:cNvPr id="2" name="Title 1">
            <a:extLst>
              <a:ext uri="{FF2B5EF4-FFF2-40B4-BE49-F238E27FC236}">
                <a16:creationId xmlns:a16="http://schemas.microsoft.com/office/drawing/2014/main" id="{EBAFF44E-623D-40CB-8559-D6EF89564108}"/>
              </a:ext>
            </a:extLst>
          </p:cNvPr>
          <p:cNvSpPr>
            <a:spLocks noGrp="1"/>
          </p:cNvSpPr>
          <p:nvPr>
            <p:ph type="title"/>
          </p:nvPr>
        </p:nvSpPr>
        <p:spPr/>
        <p:txBody>
          <a:bodyPr/>
          <a:lstStyle/>
          <a:p>
            <a:r>
              <a:rPr lang="en-US" dirty="0"/>
              <a:t>Exercise 4.2: How hope facilitates recovery – 1 </a:t>
            </a:r>
            <a:endParaRPr lang="en-CH" dirty="0"/>
          </a:p>
        </p:txBody>
      </p:sp>
    </p:spTree>
    <p:extLst>
      <p:ext uri="{BB962C8B-B14F-4D97-AF65-F5344CB8AC3E}">
        <p14:creationId xmlns:p14="http://schemas.microsoft.com/office/powerpoint/2010/main" val="11684700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45AB00-344D-4925-902C-5157737CF75D}"/>
              </a:ext>
            </a:extLst>
          </p:cNvPr>
          <p:cNvSpPr>
            <a:spLocks noGrp="1"/>
          </p:cNvSpPr>
          <p:nvPr>
            <p:ph sz="quarter" idx="14"/>
          </p:nvPr>
        </p:nvSpPr>
        <p:spPr>
          <a:xfrm>
            <a:off x="507195" y="1309710"/>
            <a:ext cx="11174412" cy="4500000"/>
          </a:xfrm>
        </p:spPr>
        <p:txBody>
          <a:bodyPr>
            <a:normAutofit fontScale="92500" lnSpcReduction="10000"/>
          </a:bodyPr>
          <a:lstStyle/>
          <a:p>
            <a:r>
              <a:rPr lang="en-GB" dirty="0"/>
              <a:t>It is important to not minimize people’s difficulties. </a:t>
            </a:r>
          </a:p>
          <a:p>
            <a:r>
              <a:rPr lang="en-GB" dirty="0"/>
              <a:t>We should acknowledge how people feel at challenging times</a:t>
            </a:r>
          </a:p>
          <a:p>
            <a:endParaRPr lang="en-GB" i="1" dirty="0"/>
          </a:p>
          <a:p>
            <a:pPr marL="0" indent="0">
              <a:buNone/>
            </a:pPr>
            <a:r>
              <a:rPr lang="en-GB" i="1" dirty="0"/>
              <a:t>“For some of us, we do not need to be told that; it is to some people just plain insulting. If your life has been devastated and wrecked by illness, your job has disappeared like a rush of leaves, you are seen as unfit to look after your children, you have no friends, nothing to do, almost no money and the professionals do not even seem to understand your distress, well, sometimes it can feel as though our lives have been wrecked without any hope of repair – the journey is fractured and unwelcome and its end the only bright solution.</a:t>
            </a:r>
          </a:p>
          <a:p>
            <a:pPr marL="0" indent="0">
              <a:buNone/>
            </a:pPr>
            <a:r>
              <a:rPr lang="en-GB" i="1" dirty="0"/>
              <a:t>“Then in this situation we may not welcome some bright person coming along to empower us on our journey of recovery; we may get downright angry when the end of the day is the furthest we can possibly look, and yet we are being encouraged to develop hope and optimism. There may be an instinctive, ‘How dare you underestimate my despair?’, ‘How dare you ask me to find the slightest degree of hope in the poverty of my life?’”</a:t>
            </a:r>
            <a:endParaRPr lang="en-CH" i="1" dirty="0"/>
          </a:p>
        </p:txBody>
      </p:sp>
      <p:sp>
        <p:nvSpPr>
          <p:cNvPr id="2" name="Title 1">
            <a:extLst>
              <a:ext uri="{FF2B5EF4-FFF2-40B4-BE49-F238E27FC236}">
                <a16:creationId xmlns:a16="http://schemas.microsoft.com/office/drawing/2014/main" id="{EA75F6D3-D9BE-4205-A93E-F82EB9DB9CEE}"/>
              </a:ext>
            </a:extLst>
          </p:cNvPr>
          <p:cNvSpPr>
            <a:spLocks noGrp="1"/>
          </p:cNvSpPr>
          <p:nvPr>
            <p:ph type="title"/>
          </p:nvPr>
        </p:nvSpPr>
        <p:spPr/>
        <p:txBody>
          <a:bodyPr/>
          <a:lstStyle/>
          <a:p>
            <a:r>
              <a:rPr lang="en-US" dirty="0"/>
              <a:t>Exercise 4.2: How hope facilitates recovery – 2</a:t>
            </a:r>
            <a:endParaRPr lang="en-CH" dirty="0"/>
          </a:p>
        </p:txBody>
      </p:sp>
    </p:spTree>
    <p:extLst>
      <p:ext uri="{BB962C8B-B14F-4D97-AF65-F5344CB8AC3E}">
        <p14:creationId xmlns:p14="http://schemas.microsoft.com/office/powerpoint/2010/main" val="39634865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F79B-527E-4BA3-A367-9B82E60F24D0}"/>
              </a:ext>
            </a:extLst>
          </p:cNvPr>
          <p:cNvSpPr>
            <a:spLocks noGrp="1"/>
          </p:cNvSpPr>
          <p:nvPr>
            <p:ph type="title"/>
          </p:nvPr>
        </p:nvSpPr>
        <p:spPr/>
        <p:txBody>
          <a:bodyPr/>
          <a:lstStyle/>
          <a:p>
            <a:r>
              <a:rPr lang="en-US" dirty="0"/>
              <a:t>Topic 5: Values in recovery</a:t>
            </a:r>
            <a:br>
              <a:rPr lang="en-CH" dirty="0"/>
            </a:br>
            <a:endParaRPr lang="en-CH" dirty="0"/>
          </a:p>
        </p:txBody>
      </p:sp>
      <p:sp>
        <p:nvSpPr>
          <p:cNvPr id="3" name="Content Placeholder 2">
            <a:extLst>
              <a:ext uri="{FF2B5EF4-FFF2-40B4-BE49-F238E27FC236}">
                <a16:creationId xmlns:a16="http://schemas.microsoft.com/office/drawing/2014/main" id="{7319F6D1-6049-426A-81D4-5D12D70B14CC}"/>
              </a:ext>
            </a:extLst>
          </p:cNvPr>
          <p:cNvSpPr>
            <a:spLocks noGrp="1"/>
          </p:cNvSpPr>
          <p:nvPr>
            <p:ph idx="4294967295"/>
          </p:nvPr>
        </p:nvSpPr>
        <p:spPr>
          <a:xfrm>
            <a:off x="0" y="1825625"/>
            <a:ext cx="10515600" cy="4351338"/>
          </a:xfrm>
          <a:prstGeom prst="rect">
            <a:avLst/>
          </a:prstGeom>
        </p:spPr>
        <p:txBody>
          <a:bodyPr/>
          <a:lstStyle/>
          <a:p>
            <a:endParaRPr lang="en-US" dirty="0"/>
          </a:p>
          <a:p>
            <a:endParaRPr lang="en-CH" dirty="0"/>
          </a:p>
        </p:txBody>
      </p:sp>
    </p:spTree>
    <p:extLst>
      <p:ext uri="{BB962C8B-B14F-4D97-AF65-F5344CB8AC3E}">
        <p14:creationId xmlns:p14="http://schemas.microsoft.com/office/powerpoint/2010/main" val="1347574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466281-AFDA-4C4B-B698-C25E8D693BC1}"/>
              </a:ext>
            </a:extLst>
          </p:cNvPr>
          <p:cNvSpPr>
            <a:spLocks noGrp="1"/>
          </p:cNvSpPr>
          <p:nvPr>
            <p:ph type="body" sz="quarter" idx="13"/>
          </p:nvPr>
        </p:nvSpPr>
        <p:spPr>
          <a:xfrm>
            <a:off x="507207" y="1396065"/>
            <a:ext cx="11174400" cy="360000"/>
          </a:xfrm>
        </p:spPr>
        <p:txBody>
          <a:bodyPr/>
          <a:lstStyle/>
          <a:p>
            <a:r>
              <a:rPr lang="en-US" dirty="0"/>
              <a:t>Values definition: </a:t>
            </a:r>
          </a:p>
        </p:txBody>
      </p:sp>
      <p:sp>
        <p:nvSpPr>
          <p:cNvPr id="3" name="Content Placeholder 2">
            <a:extLst>
              <a:ext uri="{FF2B5EF4-FFF2-40B4-BE49-F238E27FC236}">
                <a16:creationId xmlns:a16="http://schemas.microsoft.com/office/drawing/2014/main" id="{CD637C03-BD3B-494A-AB58-9ECC9F7C1D6A}"/>
              </a:ext>
            </a:extLst>
          </p:cNvPr>
          <p:cNvSpPr>
            <a:spLocks noGrp="1"/>
          </p:cNvSpPr>
          <p:nvPr>
            <p:ph sz="quarter" idx="14"/>
          </p:nvPr>
        </p:nvSpPr>
        <p:spPr>
          <a:xfrm>
            <a:off x="507195" y="1952786"/>
            <a:ext cx="11174412" cy="4058402"/>
          </a:xfrm>
        </p:spPr>
        <p:txBody>
          <a:bodyPr>
            <a:normAutofit fontScale="92500" lnSpcReduction="10000"/>
          </a:bodyPr>
          <a:lstStyle/>
          <a:p>
            <a:r>
              <a:rPr lang="en-US" dirty="0"/>
              <a:t>Values are beliefs, principles or standards that a person feels are important in their life and which govern the way they think and act. </a:t>
            </a:r>
          </a:p>
          <a:p>
            <a:r>
              <a:rPr lang="en-US" dirty="0"/>
              <a:t>Values are shaped by social experiences and contexts.</a:t>
            </a:r>
          </a:p>
          <a:p>
            <a:r>
              <a:rPr lang="en-US" dirty="0"/>
              <a:t>We develop our values through experiences and reflection. </a:t>
            </a:r>
          </a:p>
          <a:p>
            <a:r>
              <a:rPr lang="en-US" dirty="0"/>
              <a:t>Values often underlie preferences and the choices that we make, including in the areas of treatment, care and support.</a:t>
            </a:r>
          </a:p>
          <a:p>
            <a:r>
              <a:rPr lang="en-US" dirty="0"/>
              <a:t>Values can often be expressed through wishes, preferences, perceptions, choices, expectations, hopes, disappointments or fears rather than being discussed explicitly. </a:t>
            </a:r>
          </a:p>
          <a:p>
            <a:r>
              <a:rPr lang="en-US" dirty="0"/>
              <a:t>Values are one of the strongest determinants of behavior. </a:t>
            </a:r>
          </a:p>
          <a:p>
            <a:r>
              <a:rPr lang="en-US" dirty="0"/>
              <a:t>Anything that goes directly against a person’s values can feel like an invasion of freedom and can lead to resistance. </a:t>
            </a:r>
          </a:p>
        </p:txBody>
      </p:sp>
      <p:sp>
        <p:nvSpPr>
          <p:cNvPr id="2" name="Title 1">
            <a:extLst>
              <a:ext uri="{FF2B5EF4-FFF2-40B4-BE49-F238E27FC236}">
                <a16:creationId xmlns:a16="http://schemas.microsoft.com/office/drawing/2014/main" id="{1FB876F0-3AB3-4F83-84AD-B5EB6A4D2DDD}"/>
              </a:ext>
            </a:extLst>
          </p:cNvPr>
          <p:cNvSpPr>
            <a:spLocks noGrp="1"/>
          </p:cNvSpPr>
          <p:nvPr>
            <p:ph type="title"/>
          </p:nvPr>
        </p:nvSpPr>
        <p:spPr/>
        <p:txBody>
          <a:bodyPr>
            <a:noAutofit/>
          </a:bodyPr>
          <a:lstStyle/>
          <a:p>
            <a:r>
              <a:rPr lang="en-US" dirty="0"/>
              <a:t>Presentation: Respecting the person means understanding their values and preferences – 1 </a:t>
            </a:r>
            <a:endParaRPr lang="en-CH" dirty="0"/>
          </a:p>
        </p:txBody>
      </p:sp>
    </p:spTree>
    <p:extLst>
      <p:ext uri="{BB962C8B-B14F-4D97-AF65-F5344CB8AC3E}">
        <p14:creationId xmlns:p14="http://schemas.microsoft.com/office/powerpoint/2010/main" val="25347571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A6492A-889B-C44E-892C-8292BF7A20A7}"/>
              </a:ext>
            </a:extLst>
          </p:cNvPr>
          <p:cNvSpPr>
            <a:spLocks noGrp="1"/>
          </p:cNvSpPr>
          <p:nvPr>
            <p:ph type="body" sz="quarter" idx="13"/>
          </p:nvPr>
        </p:nvSpPr>
        <p:spPr>
          <a:xfrm>
            <a:off x="507207" y="1365067"/>
            <a:ext cx="11174400" cy="360000"/>
          </a:xfrm>
        </p:spPr>
        <p:txBody>
          <a:bodyPr/>
          <a:lstStyle/>
          <a:p>
            <a:r>
              <a:rPr lang="en-US" dirty="0"/>
              <a:t>Values-based practice:</a:t>
            </a:r>
            <a:endParaRPr lang="en-CH"/>
          </a:p>
        </p:txBody>
      </p:sp>
      <p:sp>
        <p:nvSpPr>
          <p:cNvPr id="3" name="Content Placeholder 2">
            <a:extLst>
              <a:ext uri="{FF2B5EF4-FFF2-40B4-BE49-F238E27FC236}">
                <a16:creationId xmlns:a16="http://schemas.microsoft.com/office/drawing/2014/main" id="{F812670C-6BD4-493B-AFAA-8FDC98A28186}"/>
              </a:ext>
            </a:extLst>
          </p:cNvPr>
          <p:cNvSpPr>
            <a:spLocks noGrp="1"/>
          </p:cNvSpPr>
          <p:nvPr>
            <p:ph sz="quarter" idx="14"/>
          </p:nvPr>
        </p:nvSpPr>
        <p:spPr>
          <a:xfrm>
            <a:off x="507207" y="1725067"/>
            <a:ext cx="11174412" cy="4042903"/>
          </a:xfrm>
        </p:spPr>
        <p:txBody>
          <a:bodyPr>
            <a:normAutofit/>
          </a:bodyPr>
          <a:lstStyle/>
          <a:p>
            <a:r>
              <a:rPr lang="en-US" dirty="0"/>
              <a:t>Values-based practice is about working constructively with people’s differences and accepting a diversity of values. </a:t>
            </a:r>
            <a:endParaRPr lang="en-CH" dirty="0"/>
          </a:p>
          <a:p>
            <a:r>
              <a:rPr lang="en-GB" dirty="0"/>
              <a:t>This means:</a:t>
            </a:r>
            <a:endParaRPr lang="en-CH" dirty="0"/>
          </a:p>
          <a:p>
            <a:pPr lvl="3"/>
            <a:r>
              <a:rPr lang="en-US" dirty="0"/>
              <a:t>Putting the values of people who are using services at the </a:t>
            </a:r>
            <a:r>
              <a:rPr lang="en-US" dirty="0" err="1"/>
              <a:t>centre</a:t>
            </a:r>
            <a:r>
              <a:rPr lang="en-US" dirty="0"/>
              <a:t> of everything that is done.</a:t>
            </a:r>
            <a:endParaRPr lang="en-CH" dirty="0"/>
          </a:p>
          <a:p>
            <a:pPr lvl="3"/>
            <a:r>
              <a:rPr lang="en-US" dirty="0"/>
              <a:t>Having an understanding about one’s values and their effects on oneself and on others. </a:t>
            </a:r>
            <a:endParaRPr lang="en-CH" dirty="0"/>
          </a:p>
          <a:p>
            <a:pPr lvl="3"/>
            <a:r>
              <a:rPr lang="en-US" dirty="0" err="1"/>
              <a:t>Honouring</a:t>
            </a:r>
            <a:r>
              <a:rPr lang="en-US" dirty="0"/>
              <a:t> the person’s own choices and creativity as the source of their recovery or healing and as a manifestation of their values.</a:t>
            </a:r>
            <a:endParaRPr lang="en-CH" dirty="0"/>
          </a:p>
          <a:p>
            <a:r>
              <a:rPr lang="en-US" dirty="0"/>
              <a:t>People should not assume that others share the same values as they do. </a:t>
            </a:r>
            <a:endParaRPr lang="en-CH" dirty="0"/>
          </a:p>
        </p:txBody>
      </p:sp>
      <p:sp>
        <p:nvSpPr>
          <p:cNvPr id="2" name="Title 1">
            <a:extLst>
              <a:ext uri="{FF2B5EF4-FFF2-40B4-BE49-F238E27FC236}">
                <a16:creationId xmlns:a16="http://schemas.microsoft.com/office/drawing/2014/main" id="{2D339535-D14D-4EF3-A5C8-4CA264B86F88}"/>
              </a:ext>
            </a:extLst>
          </p:cNvPr>
          <p:cNvSpPr>
            <a:spLocks noGrp="1"/>
          </p:cNvSpPr>
          <p:nvPr>
            <p:ph type="title"/>
          </p:nvPr>
        </p:nvSpPr>
        <p:spPr/>
        <p:txBody>
          <a:bodyPr>
            <a:normAutofit fontScale="90000"/>
          </a:bodyPr>
          <a:lstStyle/>
          <a:p>
            <a:r>
              <a:rPr lang="en-US" dirty="0"/>
              <a:t>Presentation: Respecting the person means understanding their values and preferences – 2</a:t>
            </a:r>
            <a:endParaRPr lang="en-CH" dirty="0"/>
          </a:p>
        </p:txBody>
      </p:sp>
    </p:spTree>
    <p:extLst>
      <p:ext uri="{BB962C8B-B14F-4D97-AF65-F5344CB8AC3E}">
        <p14:creationId xmlns:p14="http://schemas.microsoft.com/office/powerpoint/2010/main" val="249710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8F75D-63AB-4E19-B234-88381DF5EF8E}"/>
              </a:ext>
            </a:extLst>
          </p:cNvPr>
          <p:cNvSpPr>
            <a:spLocks noGrp="1"/>
          </p:cNvSpPr>
          <p:nvPr>
            <p:ph sz="quarter" idx="14"/>
          </p:nvPr>
        </p:nvSpPr>
        <p:spPr/>
        <p:txBody>
          <a:bodyPr/>
          <a:lstStyle/>
          <a:p>
            <a:endParaRPr lang="en-US" dirty="0"/>
          </a:p>
          <a:p>
            <a:r>
              <a:rPr lang="en-US" dirty="0"/>
              <a:t>Supporters and practitioners should have an open discussion with the person if they cannot provide the support the person wants because it conflicts with their own values. </a:t>
            </a:r>
          </a:p>
          <a:p>
            <a:r>
              <a:rPr lang="en-US" dirty="0"/>
              <a:t>They should make extra efforts to understand the values of people who may not express themselves in conventional ways.</a:t>
            </a:r>
          </a:p>
          <a:p>
            <a:r>
              <a:rPr lang="en-US" dirty="0"/>
              <a:t>Taking the time to learn people’s preferences regarding treatment, care and support is key to building recovery-oriented relationships.</a:t>
            </a:r>
            <a:endParaRPr lang="en-CH" dirty="0"/>
          </a:p>
          <a:p>
            <a:endParaRPr lang="en-CH" dirty="0"/>
          </a:p>
        </p:txBody>
      </p:sp>
      <p:sp>
        <p:nvSpPr>
          <p:cNvPr id="2" name="Title 1">
            <a:extLst>
              <a:ext uri="{FF2B5EF4-FFF2-40B4-BE49-F238E27FC236}">
                <a16:creationId xmlns:a16="http://schemas.microsoft.com/office/drawing/2014/main" id="{59EE06FE-1DFC-46D1-AB6E-C36EDD670560}"/>
              </a:ext>
            </a:extLst>
          </p:cNvPr>
          <p:cNvSpPr>
            <a:spLocks noGrp="1"/>
          </p:cNvSpPr>
          <p:nvPr>
            <p:ph type="title"/>
          </p:nvPr>
        </p:nvSpPr>
        <p:spPr/>
        <p:txBody>
          <a:bodyPr>
            <a:noAutofit/>
          </a:bodyPr>
          <a:lstStyle/>
          <a:p>
            <a:r>
              <a:rPr lang="en-US" dirty="0"/>
              <a:t>Presentation: Respecting the person means understanding their values and preferences – 3</a:t>
            </a:r>
            <a:endParaRPr lang="en-CH" dirty="0"/>
          </a:p>
        </p:txBody>
      </p:sp>
    </p:spTree>
    <p:extLst>
      <p:ext uri="{BB962C8B-B14F-4D97-AF65-F5344CB8AC3E}">
        <p14:creationId xmlns:p14="http://schemas.microsoft.com/office/powerpoint/2010/main" val="20522315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863812-F5DE-48A6-83EF-1B4E03843F12}"/>
              </a:ext>
            </a:extLst>
          </p:cNvPr>
          <p:cNvSpPr>
            <a:spLocks noGrp="1"/>
          </p:cNvSpPr>
          <p:nvPr>
            <p:ph sz="quarter" idx="14"/>
          </p:nvPr>
        </p:nvSpPr>
        <p:spPr/>
        <p:txBody>
          <a:bodyPr>
            <a:normAutofit/>
          </a:bodyPr>
          <a:lstStyle/>
          <a:p>
            <a:r>
              <a:rPr lang="en-US" dirty="0"/>
              <a:t>Some people may choose:</a:t>
            </a:r>
            <a:endParaRPr lang="en-CH" dirty="0"/>
          </a:p>
          <a:p>
            <a:pPr lvl="0"/>
            <a:r>
              <a:rPr lang="en-US" dirty="0"/>
              <a:t>To have certain visitors while they are using a service, but not others. </a:t>
            </a:r>
          </a:p>
          <a:p>
            <a:pPr lvl="0"/>
            <a:r>
              <a:rPr lang="en-US" dirty="0"/>
              <a:t>To discuss experiences with peers who went through similar experiences and have recovered. </a:t>
            </a:r>
          </a:p>
          <a:p>
            <a:pPr lvl="0"/>
            <a:r>
              <a:rPr lang="en-US" dirty="0"/>
              <a:t>To change or stop taking medication. </a:t>
            </a:r>
          </a:p>
          <a:p>
            <a:pPr lvl="3"/>
            <a:r>
              <a:rPr lang="en-US" dirty="0"/>
              <a:t>This may reflect increasing knowledge about harms caused by a medication, or a shift in values from seeking immediate relief to experiencing life free from medication.</a:t>
            </a:r>
            <a:endParaRPr lang="en-CH" dirty="0"/>
          </a:p>
          <a:p>
            <a:pPr lvl="0"/>
            <a:r>
              <a:rPr lang="en-US" dirty="0"/>
              <a:t>To talk to certain practitioners and not to others, or not to use mental health services at all.</a:t>
            </a:r>
            <a:endParaRPr lang="en-CH" dirty="0"/>
          </a:p>
          <a:p>
            <a:endParaRPr lang="en-CH" dirty="0"/>
          </a:p>
        </p:txBody>
      </p:sp>
      <p:sp>
        <p:nvSpPr>
          <p:cNvPr id="2" name="Title 1">
            <a:extLst>
              <a:ext uri="{FF2B5EF4-FFF2-40B4-BE49-F238E27FC236}">
                <a16:creationId xmlns:a16="http://schemas.microsoft.com/office/drawing/2014/main" id="{75534316-A1DA-4699-8877-8817EAB2F658}"/>
              </a:ext>
            </a:extLst>
          </p:cNvPr>
          <p:cNvSpPr>
            <a:spLocks noGrp="1"/>
          </p:cNvSpPr>
          <p:nvPr>
            <p:ph type="title"/>
          </p:nvPr>
        </p:nvSpPr>
        <p:spPr/>
        <p:txBody>
          <a:bodyPr>
            <a:noAutofit/>
          </a:bodyPr>
          <a:lstStyle/>
          <a:p>
            <a:r>
              <a:rPr lang="en-US" dirty="0"/>
              <a:t>Presentation: Respecting the person means understanding their values and preferences – 4</a:t>
            </a:r>
            <a:endParaRPr lang="en-CH" dirty="0"/>
          </a:p>
        </p:txBody>
      </p:sp>
    </p:spTree>
    <p:extLst>
      <p:ext uri="{BB962C8B-B14F-4D97-AF65-F5344CB8AC3E}">
        <p14:creationId xmlns:p14="http://schemas.microsoft.com/office/powerpoint/2010/main" val="7866329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3E69E-1C49-491F-AD84-D4FB41CDBDA8}"/>
              </a:ext>
            </a:extLst>
          </p:cNvPr>
          <p:cNvSpPr>
            <a:spLocks noGrp="1"/>
          </p:cNvSpPr>
          <p:nvPr>
            <p:ph sz="quarter" idx="14"/>
          </p:nvPr>
        </p:nvSpPr>
        <p:spPr/>
        <p:txBody>
          <a:bodyPr>
            <a:normAutofit/>
          </a:bodyPr>
          <a:lstStyle/>
          <a:p>
            <a:r>
              <a:rPr lang="en-US" dirty="0"/>
              <a:t>It is crucial not to make assumptions about a person’s underlying beliefs and values from their expressed preferences. </a:t>
            </a:r>
          </a:p>
          <a:p>
            <a:r>
              <a:rPr lang="en-US" dirty="0"/>
              <a:t>The person’s will and preferences are a statement of what they want in one or more situations - They do not need to explain the basis for a preference.</a:t>
            </a:r>
          </a:p>
          <a:p>
            <a:r>
              <a:rPr lang="en-US" dirty="0"/>
              <a:t>However, in some contexts it can be worthwhile to explore, over time, whether the person has underlying values and beliefs that apply more generally.</a:t>
            </a:r>
          </a:p>
          <a:p>
            <a:r>
              <a:rPr lang="en-US" b="1" dirty="0"/>
              <a:t>Values, choice and preferences in a person’s life, and in treatment and support, should be explored over the course of the relationship.</a:t>
            </a:r>
            <a:endParaRPr lang="en-US" dirty="0"/>
          </a:p>
          <a:p>
            <a:r>
              <a:rPr lang="en-US" dirty="0"/>
              <a:t>It will require listening and effective communication skills to understand the person.</a:t>
            </a:r>
          </a:p>
          <a:p>
            <a:endParaRPr lang="en-US" dirty="0"/>
          </a:p>
          <a:p>
            <a:endParaRPr lang="en-CH" dirty="0"/>
          </a:p>
        </p:txBody>
      </p:sp>
      <p:sp>
        <p:nvSpPr>
          <p:cNvPr id="2" name="Title 1">
            <a:extLst>
              <a:ext uri="{FF2B5EF4-FFF2-40B4-BE49-F238E27FC236}">
                <a16:creationId xmlns:a16="http://schemas.microsoft.com/office/drawing/2014/main" id="{FCEA26ED-3357-49AF-86B1-3C4978736F15}"/>
              </a:ext>
            </a:extLst>
          </p:cNvPr>
          <p:cNvSpPr>
            <a:spLocks noGrp="1"/>
          </p:cNvSpPr>
          <p:nvPr>
            <p:ph type="title"/>
          </p:nvPr>
        </p:nvSpPr>
        <p:spPr/>
        <p:txBody>
          <a:bodyPr>
            <a:noAutofit/>
          </a:bodyPr>
          <a:lstStyle/>
          <a:p>
            <a:r>
              <a:rPr lang="en-US" dirty="0"/>
              <a:t>Presentation: Respecting the person means understanding their values and preferences – 5</a:t>
            </a:r>
            <a:endParaRPr lang="en-CH" dirty="0"/>
          </a:p>
        </p:txBody>
      </p:sp>
    </p:spTree>
    <p:extLst>
      <p:ext uri="{BB962C8B-B14F-4D97-AF65-F5344CB8AC3E}">
        <p14:creationId xmlns:p14="http://schemas.microsoft.com/office/powerpoint/2010/main" val="342462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63FEEC-E31E-402E-9336-0554D78E3591}"/>
              </a:ext>
            </a:extLst>
          </p:cNvPr>
          <p:cNvSpPr>
            <a:spLocks noGrp="1"/>
          </p:cNvSpPr>
          <p:nvPr>
            <p:ph sz="quarter" idx="14"/>
          </p:nvPr>
        </p:nvSpPr>
        <p:spPr/>
        <p:txBody>
          <a:bodyPr>
            <a:normAutofit fontScale="62500" lnSpcReduction="20000"/>
          </a:bodyPr>
          <a:lstStyle/>
          <a:p>
            <a:pPr lvl="0"/>
            <a:r>
              <a:rPr lang="en-US" dirty="0"/>
              <a:t>Understanding and perspectives: How do people understand what is happening in their lives right now? </a:t>
            </a:r>
          </a:p>
          <a:p>
            <a:pPr lvl="3"/>
            <a:r>
              <a:rPr lang="en-US" dirty="0"/>
              <a:t>What do they want/not want from others? </a:t>
            </a:r>
          </a:p>
          <a:p>
            <a:pPr lvl="3"/>
            <a:r>
              <a:rPr lang="en-US" dirty="0"/>
              <a:t>How do people view mental health services? </a:t>
            </a:r>
          </a:p>
          <a:p>
            <a:pPr lvl="3"/>
            <a:r>
              <a:rPr lang="en-US" dirty="0"/>
              <a:t>What are their views about medication?</a:t>
            </a:r>
            <a:endParaRPr lang="en-CH" dirty="0"/>
          </a:p>
          <a:p>
            <a:pPr lvl="0"/>
            <a:r>
              <a:rPr lang="en-US" b="1" dirty="0"/>
              <a:t>Identity</a:t>
            </a:r>
            <a:r>
              <a:rPr lang="en-US" dirty="0"/>
              <a:t>: How do they see themselves in relation to others?</a:t>
            </a:r>
            <a:endParaRPr lang="en-CH" dirty="0"/>
          </a:p>
          <a:p>
            <a:pPr lvl="0"/>
            <a:r>
              <a:rPr lang="en-US" b="1" dirty="0"/>
              <a:t>Boundaries</a:t>
            </a:r>
            <a:r>
              <a:rPr lang="en-US" dirty="0"/>
              <a:t>: What do people see as off-limits in support or service relationships?</a:t>
            </a:r>
            <a:endParaRPr lang="en-CH" dirty="0"/>
          </a:p>
          <a:p>
            <a:pPr lvl="0"/>
            <a:r>
              <a:rPr lang="en-US" b="1" dirty="0"/>
              <a:t>Beliefs</a:t>
            </a:r>
            <a:r>
              <a:rPr lang="en-US" dirty="0"/>
              <a:t>: Do people have religious, spiritual or other beliefs that are important to them?</a:t>
            </a:r>
            <a:endParaRPr lang="en-CH" dirty="0"/>
          </a:p>
          <a:p>
            <a:pPr lvl="0"/>
            <a:r>
              <a:rPr lang="en-US" b="1" dirty="0"/>
              <a:t>Goals</a:t>
            </a:r>
            <a:r>
              <a:rPr lang="en-US" dirty="0"/>
              <a:t>: What goals do people have in their lives?</a:t>
            </a:r>
            <a:endParaRPr lang="en-CH" dirty="0"/>
          </a:p>
          <a:p>
            <a:pPr lvl="0"/>
            <a:r>
              <a:rPr lang="en-US" b="1" dirty="0"/>
              <a:t>Past experiences</a:t>
            </a:r>
            <a:r>
              <a:rPr lang="en-US" dirty="0"/>
              <a:t>: What are people’s experiences (both negative and positive) of mental health services and the treatments and supports they have experienced?</a:t>
            </a:r>
            <a:endParaRPr lang="en-CH" dirty="0"/>
          </a:p>
          <a:p>
            <a:pPr lvl="0"/>
            <a:r>
              <a:rPr lang="en-US" b="1" dirty="0"/>
              <a:t>What has worked </a:t>
            </a:r>
            <a:r>
              <a:rPr lang="en-US" dirty="0"/>
              <a:t>for the person? What has not worked?</a:t>
            </a:r>
            <a:endParaRPr lang="en-CH" dirty="0"/>
          </a:p>
          <a:p>
            <a:pPr lvl="0"/>
            <a:r>
              <a:rPr lang="en-US" b="1" dirty="0"/>
              <a:t>What do people hope to achieve </a:t>
            </a:r>
            <a:r>
              <a:rPr lang="en-US" dirty="0"/>
              <a:t>in their recovery?</a:t>
            </a:r>
            <a:endParaRPr lang="en-CH" dirty="0"/>
          </a:p>
          <a:p>
            <a:pPr lvl="0"/>
            <a:r>
              <a:rPr lang="en-US" b="1" dirty="0"/>
              <a:t>What do people hope for </a:t>
            </a:r>
            <a:r>
              <a:rPr lang="en-US" dirty="0"/>
              <a:t>in their relationships with supporters and/or therapeutic relationships?</a:t>
            </a:r>
          </a:p>
          <a:p>
            <a:pPr lvl="3"/>
            <a:r>
              <a:rPr lang="en-US" dirty="0"/>
              <a:t>What kind of support do people need and want?</a:t>
            </a:r>
            <a:endParaRPr lang="en-CH" dirty="0"/>
          </a:p>
          <a:p>
            <a:endParaRPr lang="en-CH" dirty="0"/>
          </a:p>
        </p:txBody>
      </p:sp>
      <p:sp>
        <p:nvSpPr>
          <p:cNvPr id="2" name="Title 1">
            <a:extLst>
              <a:ext uri="{FF2B5EF4-FFF2-40B4-BE49-F238E27FC236}">
                <a16:creationId xmlns:a16="http://schemas.microsoft.com/office/drawing/2014/main" id="{8C0FA670-4140-40B4-B1AF-9AF7315D1DCB}"/>
              </a:ext>
            </a:extLst>
          </p:cNvPr>
          <p:cNvSpPr>
            <a:spLocks noGrp="1"/>
          </p:cNvSpPr>
          <p:nvPr>
            <p:ph type="title"/>
          </p:nvPr>
        </p:nvSpPr>
        <p:spPr/>
        <p:txBody>
          <a:bodyPr>
            <a:noAutofit/>
          </a:bodyPr>
          <a:lstStyle/>
          <a:p>
            <a:r>
              <a:rPr lang="en-US" dirty="0"/>
              <a:t>Presentation: Respecting the person means understanding their values and preferences – 6</a:t>
            </a:r>
            <a:endParaRPr lang="en-CH" dirty="0"/>
          </a:p>
        </p:txBody>
      </p:sp>
    </p:spTree>
    <p:extLst>
      <p:ext uri="{BB962C8B-B14F-4D97-AF65-F5344CB8AC3E}">
        <p14:creationId xmlns:p14="http://schemas.microsoft.com/office/powerpoint/2010/main" val="145517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3537-B3DB-400C-8AFA-FBD754A34DB5}"/>
              </a:ext>
            </a:extLst>
          </p:cNvPr>
          <p:cNvSpPr>
            <a:spLocks noGrp="1"/>
          </p:cNvSpPr>
          <p:nvPr>
            <p:ph type="title"/>
          </p:nvPr>
        </p:nvSpPr>
        <p:spPr/>
        <p:txBody>
          <a:bodyPr/>
          <a:lstStyle/>
          <a:p>
            <a:r>
              <a:rPr lang="en-GB" dirty="0"/>
              <a:t>Topic 1: What is recovery?</a:t>
            </a:r>
            <a:br>
              <a:rPr lang="en-CH" dirty="0"/>
            </a:br>
            <a:endParaRPr lang="en-CH" dirty="0"/>
          </a:p>
        </p:txBody>
      </p:sp>
    </p:spTree>
    <p:extLst>
      <p:ext uri="{BB962C8B-B14F-4D97-AF65-F5344CB8AC3E}">
        <p14:creationId xmlns:p14="http://schemas.microsoft.com/office/powerpoint/2010/main" val="7764536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97731B-5E0D-4333-9603-88E69ACBB517}"/>
              </a:ext>
            </a:extLst>
          </p:cNvPr>
          <p:cNvSpPr>
            <a:spLocks noGrp="1"/>
          </p:cNvSpPr>
          <p:nvPr>
            <p:ph sz="quarter" idx="14"/>
          </p:nvPr>
        </p:nvSpPr>
        <p:spPr/>
        <p:txBody>
          <a:bodyPr/>
          <a:lstStyle/>
          <a:p>
            <a:endParaRPr lang="en-US" dirty="0"/>
          </a:p>
          <a:p>
            <a:r>
              <a:rPr lang="en-US" dirty="0"/>
              <a:t>Even if all a person’s preferences cannot be met, understanding the values of the person can provide insight into other potentially acceptable options. </a:t>
            </a:r>
          </a:p>
          <a:p>
            <a:r>
              <a:rPr lang="en-US" dirty="0"/>
              <a:t>In addition, certain choices may be expressed as non-negotiable.</a:t>
            </a:r>
            <a:endParaRPr lang="en-CH" dirty="0"/>
          </a:p>
          <a:p>
            <a:endParaRPr lang="en-CH" dirty="0"/>
          </a:p>
        </p:txBody>
      </p:sp>
      <p:sp>
        <p:nvSpPr>
          <p:cNvPr id="2" name="Title 1">
            <a:extLst>
              <a:ext uri="{FF2B5EF4-FFF2-40B4-BE49-F238E27FC236}">
                <a16:creationId xmlns:a16="http://schemas.microsoft.com/office/drawing/2014/main" id="{867B57A0-E311-42F3-86BC-E202EF6B9817}"/>
              </a:ext>
            </a:extLst>
          </p:cNvPr>
          <p:cNvSpPr>
            <a:spLocks noGrp="1"/>
          </p:cNvSpPr>
          <p:nvPr>
            <p:ph type="title"/>
          </p:nvPr>
        </p:nvSpPr>
        <p:spPr/>
        <p:txBody>
          <a:bodyPr>
            <a:noAutofit/>
          </a:bodyPr>
          <a:lstStyle/>
          <a:p>
            <a:r>
              <a:rPr lang="en-US" dirty="0"/>
              <a:t>Presentation: Respecting the person means understanding their values and preferences – 7</a:t>
            </a:r>
            <a:endParaRPr lang="en-CH" dirty="0"/>
          </a:p>
        </p:txBody>
      </p:sp>
    </p:spTree>
    <p:extLst>
      <p:ext uri="{BB962C8B-B14F-4D97-AF65-F5344CB8AC3E}">
        <p14:creationId xmlns:p14="http://schemas.microsoft.com/office/powerpoint/2010/main" val="13521049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8022-3089-4653-ABE6-02E4BB4B63E2}"/>
              </a:ext>
            </a:extLst>
          </p:cNvPr>
          <p:cNvSpPr>
            <a:spLocks noGrp="1"/>
          </p:cNvSpPr>
          <p:nvPr>
            <p:ph type="title"/>
          </p:nvPr>
        </p:nvSpPr>
        <p:spPr/>
        <p:txBody>
          <a:bodyPr/>
          <a:lstStyle/>
          <a:p>
            <a:r>
              <a:rPr lang="en-US" dirty="0"/>
              <a:t>Topic 6: Working alongside people</a:t>
            </a:r>
            <a:br>
              <a:rPr lang="en-CH" dirty="0"/>
            </a:br>
            <a:endParaRPr lang="en-CH" dirty="0"/>
          </a:p>
        </p:txBody>
      </p:sp>
      <p:sp>
        <p:nvSpPr>
          <p:cNvPr id="3" name="Content Placeholder 2">
            <a:extLst>
              <a:ext uri="{FF2B5EF4-FFF2-40B4-BE49-F238E27FC236}">
                <a16:creationId xmlns:a16="http://schemas.microsoft.com/office/drawing/2014/main" id="{B0D85C8B-B726-476E-982A-183D9B9D8500}"/>
              </a:ext>
            </a:extLst>
          </p:cNvPr>
          <p:cNvSpPr>
            <a:spLocks noGrp="1"/>
          </p:cNvSpPr>
          <p:nvPr>
            <p:ph idx="4294967295"/>
          </p:nvPr>
        </p:nvSpPr>
        <p:spPr>
          <a:xfrm>
            <a:off x="0" y="1825625"/>
            <a:ext cx="10515600" cy="4351338"/>
          </a:xfrm>
          <a:prstGeom prst="rect">
            <a:avLst/>
          </a:prstGeom>
        </p:spPr>
        <p:txBody>
          <a:bodyPr/>
          <a:lstStyle/>
          <a:p>
            <a:endParaRPr lang="en-US" dirty="0"/>
          </a:p>
          <a:p>
            <a:endParaRPr lang="en-CH" dirty="0"/>
          </a:p>
        </p:txBody>
      </p:sp>
    </p:spTree>
    <p:extLst>
      <p:ext uri="{BB962C8B-B14F-4D97-AF65-F5344CB8AC3E}">
        <p14:creationId xmlns:p14="http://schemas.microsoft.com/office/powerpoint/2010/main" val="33945525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9F3A66-C8A4-594A-BEC2-734B6F6D92C5}"/>
              </a:ext>
            </a:extLst>
          </p:cNvPr>
          <p:cNvSpPr>
            <a:spLocks noGrp="1"/>
          </p:cNvSpPr>
          <p:nvPr>
            <p:ph type="body" sz="quarter" idx="13"/>
          </p:nvPr>
        </p:nvSpPr>
        <p:spPr>
          <a:xfrm>
            <a:off x="507207" y="1458057"/>
            <a:ext cx="11174400" cy="360000"/>
          </a:xfrm>
        </p:spPr>
        <p:txBody>
          <a:bodyPr/>
          <a:lstStyle/>
          <a:p>
            <a:r>
              <a:rPr lang="en-US" sz="2400" i="1" dirty="0">
                <a:latin typeface="Calibri" panose="020F0502020204030204" pitchFamily="34" charset="0"/>
                <a:ea typeface="MS Mincho" panose="02020609040205080304" pitchFamily="49" charset="-128"/>
                <a:cs typeface="Cambria" panose="02040503050406030204" pitchFamily="18" charset="0"/>
              </a:rPr>
              <a:t>Doing WITH</a:t>
            </a:r>
            <a:r>
              <a:rPr lang="en-US" sz="2400" dirty="0">
                <a:latin typeface="Calibri" panose="020F0502020204030204" pitchFamily="34" charset="0"/>
                <a:ea typeface="MS Mincho" panose="02020609040205080304" pitchFamily="49" charset="-128"/>
                <a:cs typeface="Cambria" panose="02040503050406030204" pitchFamily="18" charset="0"/>
              </a:rPr>
              <a:t> rather than </a:t>
            </a:r>
            <a:r>
              <a:rPr lang="en-US" sz="2400" i="1" dirty="0">
                <a:latin typeface="Calibri" panose="020F0502020204030204" pitchFamily="34" charset="0"/>
                <a:ea typeface="MS Mincho" panose="02020609040205080304" pitchFamily="49" charset="-128"/>
                <a:cs typeface="Cambria" panose="02040503050406030204" pitchFamily="18" charset="0"/>
              </a:rPr>
              <a:t>doing TO</a:t>
            </a:r>
            <a:r>
              <a:rPr lang="en-US" sz="2400" dirty="0">
                <a:latin typeface="Calibri" panose="020F0502020204030204" pitchFamily="34" charset="0"/>
                <a:ea typeface="MS Mincho" panose="02020609040205080304" pitchFamily="49" charset="-128"/>
                <a:cs typeface="Cambria" panose="02040503050406030204" pitchFamily="18" charset="0"/>
              </a:rPr>
              <a:t>:</a:t>
            </a:r>
            <a:endParaRPr lang="en-CH" sz="2400">
              <a:latin typeface="Calibri" panose="020F0502020204030204" pitchFamily="34" charset="0"/>
              <a:ea typeface="MS Mincho" panose="02020609040205080304" pitchFamily="49" charset="-128"/>
              <a:cs typeface="Cambria" panose="02040503050406030204" pitchFamily="18" charset="0"/>
            </a:endParaRPr>
          </a:p>
        </p:txBody>
      </p:sp>
      <p:sp>
        <p:nvSpPr>
          <p:cNvPr id="3" name="Content Placeholder 2">
            <a:extLst>
              <a:ext uri="{FF2B5EF4-FFF2-40B4-BE49-F238E27FC236}">
                <a16:creationId xmlns:a16="http://schemas.microsoft.com/office/drawing/2014/main" id="{BD02AB04-F2A7-41C1-AA1A-D966B332785D}"/>
              </a:ext>
            </a:extLst>
          </p:cNvPr>
          <p:cNvSpPr>
            <a:spLocks noGrp="1"/>
          </p:cNvSpPr>
          <p:nvPr>
            <p:ph sz="quarter" idx="14"/>
          </p:nvPr>
        </p:nvSpPr>
        <p:spPr>
          <a:xfrm>
            <a:off x="507195" y="1929990"/>
            <a:ext cx="11174412" cy="3957212"/>
          </a:xfrm>
        </p:spPr>
        <p:txBody>
          <a:bodyPr numCol="2">
            <a:normAutofit fontScale="92500"/>
          </a:bodyPr>
          <a:lstStyle/>
          <a:p>
            <a:pPr lvl="0"/>
            <a:r>
              <a:rPr lang="en-US" dirty="0"/>
              <a:t>Practitioners, care partners, families and others are often seen as “doing to” people using services. </a:t>
            </a:r>
          </a:p>
          <a:p>
            <a:pPr lvl="0"/>
            <a:r>
              <a:rPr lang="en-US" dirty="0"/>
              <a:t>Within a recovery approach the emphasis is on “doing with” people and “being alongside” as people take the lead in their recovery journeys. </a:t>
            </a:r>
            <a:endParaRPr lang="en-CH" dirty="0"/>
          </a:p>
          <a:p>
            <a:pPr lvl="0"/>
            <a:r>
              <a:rPr lang="en-US" dirty="0"/>
              <a:t>In this context, service users make decisions regarding their lives and recovery journeys. </a:t>
            </a:r>
          </a:p>
          <a:p>
            <a:pPr lvl="0"/>
            <a:r>
              <a:rPr lang="en-US" dirty="0"/>
              <a:t>Practitioners and others offer support if the user wants to involve them. </a:t>
            </a:r>
          </a:p>
          <a:p>
            <a:pPr lvl="0"/>
            <a:r>
              <a:rPr lang="en-US" dirty="0"/>
              <a:t>Supporting is different from directing!</a:t>
            </a:r>
            <a:endParaRPr lang="en-CH" dirty="0"/>
          </a:p>
          <a:p>
            <a:pPr lvl="3"/>
            <a:r>
              <a:rPr lang="en-US" dirty="0"/>
              <a:t>Important to find balance between when to support and when to try to get people to consider different possibilities.</a:t>
            </a:r>
          </a:p>
          <a:p>
            <a:r>
              <a:rPr lang="en-US" dirty="0"/>
              <a:t>Practitioners are resource persons who provide information and support to enable people to identify their own recovery goals and to achieve them. </a:t>
            </a:r>
          </a:p>
          <a:p>
            <a:r>
              <a:rPr lang="en-US" dirty="0"/>
              <a:t>Being too challenging may be counterproductive and may weaken relationship and trust</a:t>
            </a:r>
          </a:p>
          <a:p>
            <a:r>
              <a:rPr lang="en-US" dirty="0"/>
              <a:t>Supporters should be aware that they may also need support for themselves. </a:t>
            </a:r>
          </a:p>
        </p:txBody>
      </p:sp>
      <p:sp>
        <p:nvSpPr>
          <p:cNvPr id="2" name="Title 1">
            <a:extLst>
              <a:ext uri="{FF2B5EF4-FFF2-40B4-BE49-F238E27FC236}">
                <a16:creationId xmlns:a16="http://schemas.microsoft.com/office/drawing/2014/main" id="{CC215B3E-EFFC-4D3C-A621-24C242A9EA62}"/>
              </a:ext>
            </a:extLst>
          </p:cNvPr>
          <p:cNvSpPr>
            <a:spLocks noGrp="1"/>
          </p:cNvSpPr>
          <p:nvPr>
            <p:ph type="title"/>
          </p:nvPr>
        </p:nvSpPr>
        <p:spPr/>
        <p:txBody>
          <a:bodyPr/>
          <a:lstStyle/>
          <a:p>
            <a:r>
              <a:rPr lang="en-US" dirty="0"/>
              <a:t>Presentation: What does it mean to work alongside someone? – 1 </a:t>
            </a:r>
            <a:endParaRPr lang="en-CH" dirty="0"/>
          </a:p>
        </p:txBody>
      </p:sp>
    </p:spTree>
    <p:extLst>
      <p:ext uri="{BB962C8B-B14F-4D97-AF65-F5344CB8AC3E}">
        <p14:creationId xmlns:p14="http://schemas.microsoft.com/office/powerpoint/2010/main" val="2517974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B39523-1EA1-B744-BC07-5D1154BE13C4}"/>
              </a:ext>
            </a:extLst>
          </p:cNvPr>
          <p:cNvSpPr>
            <a:spLocks noGrp="1"/>
          </p:cNvSpPr>
          <p:nvPr>
            <p:ph type="body" sz="quarter" idx="13"/>
          </p:nvPr>
        </p:nvSpPr>
        <p:spPr>
          <a:xfrm>
            <a:off x="507195" y="1378614"/>
            <a:ext cx="11174400" cy="360000"/>
          </a:xfrm>
        </p:spPr>
        <p:txBody>
          <a:bodyPr/>
          <a:lstStyle/>
          <a:p>
            <a:r>
              <a:rPr lang="en-US" dirty="0"/>
              <a:t>Resisting the temptation to sort out problems:</a:t>
            </a:r>
            <a:endParaRPr lang="en-CH"/>
          </a:p>
        </p:txBody>
      </p:sp>
      <p:sp>
        <p:nvSpPr>
          <p:cNvPr id="3" name="Content Placeholder 2">
            <a:extLst>
              <a:ext uri="{FF2B5EF4-FFF2-40B4-BE49-F238E27FC236}">
                <a16:creationId xmlns:a16="http://schemas.microsoft.com/office/drawing/2014/main" id="{C00EB6AD-C3BA-4E3C-B2A8-E3443FBE4229}"/>
              </a:ext>
            </a:extLst>
          </p:cNvPr>
          <p:cNvSpPr>
            <a:spLocks noGrp="1"/>
          </p:cNvSpPr>
          <p:nvPr>
            <p:ph sz="quarter" idx="14"/>
          </p:nvPr>
        </p:nvSpPr>
        <p:spPr>
          <a:xfrm>
            <a:off x="507195" y="2030278"/>
            <a:ext cx="11174412" cy="3980910"/>
          </a:xfrm>
        </p:spPr>
        <p:txBody>
          <a:bodyPr>
            <a:normAutofit/>
          </a:bodyPr>
          <a:lstStyle/>
          <a:p>
            <a:r>
              <a:rPr lang="en-US" dirty="0"/>
              <a:t>The notion of being alongside someone may go against both human and professional instincts to “help” or to “sort out/fix problems” for the person. </a:t>
            </a:r>
            <a:endParaRPr lang="en-CH" dirty="0"/>
          </a:p>
          <a:p>
            <a:pPr lvl="0"/>
            <a:r>
              <a:rPr lang="en-US" dirty="0"/>
              <a:t>Taking a step back from this role requires skill, trust and respect for the person being supported. </a:t>
            </a:r>
          </a:p>
          <a:p>
            <a:pPr lvl="0"/>
            <a:r>
              <a:rPr lang="en-US" dirty="0"/>
              <a:t>It is important to be patient, let people go at their own pace and continually adjust the amount of input offered on the basis of the needs and wishes of the person.</a:t>
            </a:r>
            <a:endParaRPr lang="en-CH" dirty="0"/>
          </a:p>
          <a:p>
            <a:pPr lvl="0"/>
            <a:r>
              <a:rPr lang="en-US" dirty="0"/>
              <a:t>Demonstrating belief in someone will allow them to develop confidence in their own abilities to manage their life, situation and challenges. </a:t>
            </a:r>
            <a:endParaRPr lang="en-CH" dirty="0"/>
          </a:p>
          <a:p>
            <a:endParaRPr lang="en-CH" dirty="0"/>
          </a:p>
        </p:txBody>
      </p:sp>
      <p:sp>
        <p:nvSpPr>
          <p:cNvPr id="2" name="Title 1">
            <a:extLst>
              <a:ext uri="{FF2B5EF4-FFF2-40B4-BE49-F238E27FC236}">
                <a16:creationId xmlns:a16="http://schemas.microsoft.com/office/drawing/2014/main" id="{CCB412CD-F663-4D3A-ADFA-BB18B95E1034}"/>
              </a:ext>
            </a:extLst>
          </p:cNvPr>
          <p:cNvSpPr>
            <a:spLocks noGrp="1"/>
          </p:cNvSpPr>
          <p:nvPr>
            <p:ph type="title"/>
          </p:nvPr>
        </p:nvSpPr>
        <p:spPr/>
        <p:txBody>
          <a:bodyPr/>
          <a:lstStyle/>
          <a:p>
            <a:r>
              <a:rPr lang="en-US" dirty="0"/>
              <a:t>Presentation: What does it mean to work alongside someone? – 2</a:t>
            </a:r>
            <a:endParaRPr lang="en-CH" dirty="0"/>
          </a:p>
        </p:txBody>
      </p:sp>
    </p:spTree>
    <p:extLst>
      <p:ext uri="{BB962C8B-B14F-4D97-AF65-F5344CB8AC3E}">
        <p14:creationId xmlns:p14="http://schemas.microsoft.com/office/powerpoint/2010/main" val="29530338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D8309D-BD55-48D2-B599-15362989F7EC}"/>
              </a:ext>
            </a:extLst>
          </p:cNvPr>
          <p:cNvSpPr>
            <a:spLocks noGrp="1"/>
          </p:cNvSpPr>
          <p:nvPr>
            <p:ph sz="quarter" idx="14"/>
          </p:nvPr>
        </p:nvSpPr>
        <p:spPr/>
        <p:txBody>
          <a:bodyPr/>
          <a:lstStyle/>
          <a:p>
            <a:r>
              <a:rPr lang="en-US" dirty="0"/>
              <a:t>Sometimes when a person is having a crisis, is overwhelmed, or is expressing negative attitudes towards family, care partners, practitioners or services, it can feel difficult to engage with them in a personal and helpful manner. </a:t>
            </a:r>
          </a:p>
          <a:p>
            <a:r>
              <a:rPr lang="en-US" dirty="0"/>
              <a:t>We will now discuss a scenario –</a:t>
            </a:r>
            <a:r>
              <a:rPr lang="en-US" b="1" dirty="0"/>
              <a:t> Suraiya’ experience </a:t>
            </a:r>
            <a:r>
              <a:rPr lang="en-US" dirty="0"/>
              <a:t>– to explore the care and support she received in the context of a recovery approach.</a:t>
            </a:r>
          </a:p>
          <a:p>
            <a:endParaRPr lang="en-US" dirty="0"/>
          </a:p>
          <a:p>
            <a:endParaRPr lang="en-CH" dirty="0"/>
          </a:p>
        </p:txBody>
      </p:sp>
      <p:sp>
        <p:nvSpPr>
          <p:cNvPr id="2" name="Title 1">
            <a:extLst>
              <a:ext uri="{FF2B5EF4-FFF2-40B4-BE49-F238E27FC236}">
                <a16:creationId xmlns:a16="http://schemas.microsoft.com/office/drawing/2014/main" id="{246AFAFF-CC94-4AEE-87F7-8C55EBCC1FDE}"/>
              </a:ext>
            </a:extLst>
          </p:cNvPr>
          <p:cNvSpPr>
            <a:spLocks noGrp="1"/>
          </p:cNvSpPr>
          <p:nvPr>
            <p:ph type="title"/>
          </p:nvPr>
        </p:nvSpPr>
        <p:spPr/>
        <p:txBody>
          <a:bodyPr/>
          <a:lstStyle/>
          <a:p>
            <a:r>
              <a:rPr lang="en-US" dirty="0"/>
              <a:t>Exercise 6.1: Working alongside in practice – 1 </a:t>
            </a:r>
            <a:endParaRPr lang="en-CH" dirty="0"/>
          </a:p>
        </p:txBody>
      </p:sp>
    </p:spTree>
    <p:extLst>
      <p:ext uri="{BB962C8B-B14F-4D97-AF65-F5344CB8AC3E}">
        <p14:creationId xmlns:p14="http://schemas.microsoft.com/office/powerpoint/2010/main" val="11291674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7ABCA26-C618-B14B-90EB-6F723E6376C0}"/>
              </a:ext>
            </a:extLst>
          </p:cNvPr>
          <p:cNvSpPr>
            <a:spLocks noGrp="1"/>
          </p:cNvSpPr>
          <p:nvPr>
            <p:ph type="body" sz="quarter" idx="13"/>
          </p:nvPr>
        </p:nvSpPr>
        <p:spPr/>
        <p:txBody>
          <a:bodyPr/>
          <a:lstStyle/>
          <a:p>
            <a:r>
              <a:rPr lang="en-US" dirty="0"/>
              <a:t>Suraiya’s experience</a:t>
            </a:r>
            <a:endParaRPr lang="en-CH"/>
          </a:p>
        </p:txBody>
      </p:sp>
      <p:sp>
        <p:nvSpPr>
          <p:cNvPr id="3" name="Content Placeholder 2">
            <a:extLst>
              <a:ext uri="{FF2B5EF4-FFF2-40B4-BE49-F238E27FC236}">
                <a16:creationId xmlns:a16="http://schemas.microsoft.com/office/drawing/2014/main" id="{101796A0-0BB3-42D1-A32B-8C662B1CCAB4}"/>
              </a:ext>
            </a:extLst>
          </p:cNvPr>
          <p:cNvSpPr>
            <a:spLocks noGrp="1"/>
          </p:cNvSpPr>
          <p:nvPr>
            <p:ph sz="quarter" idx="14"/>
          </p:nvPr>
        </p:nvSpPr>
        <p:spPr>
          <a:xfrm>
            <a:off x="507195" y="1511188"/>
            <a:ext cx="11174412" cy="2704351"/>
          </a:xfrm>
          <a:solidFill>
            <a:srgbClr val="D2EFFD"/>
          </a:solidFill>
        </p:spPr>
        <p:txBody>
          <a:bodyPr/>
          <a:lstStyle/>
          <a:p>
            <a:pPr marL="0" indent="0">
              <a:buNone/>
            </a:pPr>
            <a:r>
              <a:rPr lang="en-US" dirty="0"/>
              <a:t>Suraiya is a 22-year-old woman who has agreed to be admitted to an acute psychiatric care ward following a suicide attempt. She has a history of serious self-harm and repeated admissions because of severe distress that she has experienced. </a:t>
            </a:r>
            <a:endParaRPr lang="en-CH" dirty="0"/>
          </a:p>
          <a:p>
            <a:pPr marL="0" indent="0">
              <a:buNone/>
            </a:pPr>
            <a:r>
              <a:rPr lang="en-US" dirty="0"/>
              <a:t>As one of Suraiya’s professional advocates, you are meeting with her to discuss the situation. She reports that she feels hopeless and unhappy and believes that the psychiatrist dislikes her. She sits quietly and appears very withdrawn throughout the meeting.</a:t>
            </a:r>
            <a:endParaRPr lang="en-CH" dirty="0"/>
          </a:p>
          <a:p>
            <a:pPr marL="0" indent="0">
              <a:buNone/>
            </a:pPr>
            <a:endParaRPr lang="en-CH" dirty="0"/>
          </a:p>
        </p:txBody>
      </p:sp>
      <p:sp>
        <p:nvSpPr>
          <p:cNvPr id="2" name="Title 1">
            <a:extLst>
              <a:ext uri="{FF2B5EF4-FFF2-40B4-BE49-F238E27FC236}">
                <a16:creationId xmlns:a16="http://schemas.microsoft.com/office/drawing/2014/main" id="{A87413F2-B8B8-4D15-9F0C-F109484DECF1}"/>
              </a:ext>
            </a:extLst>
          </p:cNvPr>
          <p:cNvSpPr>
            <a:spLocks noGrp="1"/>
          </p:cNvSpPr>
          <p:nvPr>
            <p:ph type="title"/>
          </p:nvPr>
        </p:nvSpPr>
        <p:spPr/>
        <p:txBody>
          <a:bodyPr/>
          <a:lstStyle/>
          <a:p>
            <a:r>
              <a:rPr lang="en-US" dirty="0"/>
              <a:t>Exercise 6.1: Working alongside in practice – 2</a:t>
            </a:r>
            <a:endParaRPr lang="en-CH" dirty="0"/>
          </a:p>
        </p:txBody>
      </p:sp>
    </p:spTree>
    <p:extLst>
      <p:ext uri="{BB962C8B-B14F-4D97-AF65-F5344CB8AC3E}">
        <p14:creationId xmlns:p14="http://schemas.microsoft.com/office/powerpoint/2010/main" val="19254519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68998-0AC6-417C-82EF-029B00489892}"/>
              </a:ext>
            </a:extLst>
          </p:cNvPr>
          <p:cNvSpPr>
            <a:spLocks noGrp="1"/>
          </p:cNvSpPr>
          <p:nvPr>
            <p:ph sz="quarter" idx="14"/>
          </p:nvPr>
        </p:nvSpPr>
        <p:spPr/>
        <p:txBody>
          <a:bodyPr/>
          <a:lstStyle/>
          <a:p>
            <a:endParaRPr lang="en-US" dirty="0"/>
          </a:p>
          <a:p>
            <a:pPr marL="0" indent="0" algn="ctr">
              <a:buNone/>
            </a:pPr>
            <a:r>
              <a:rPr lang="en-US" sz="2500" b="1" i="1" dirty="0"/>
              <a:t>What might you want if you were in Suraiya’s shoes?</a:t>
            </a:r>
          </a:p>
          <a:p>
            <a:endParaRPr lang="en-CH" dirty="0"/>
          </a:p>
        </p:txBody>
      </p:sp>
      <p:sp>
        <p:nvSpPr>
          <p:cNvPr id="2" name="Title 1">
            <a:extLst>
              <a:ext uri="{FF2B5EF4-FFF2-40B4-BE49-F238E27FC236}">
                <a16:creationId xmlns:a16="http://schemas.microsoft.com/office/drawing/2014/main" id="{EA91A668-81D2-4F7D-9D7E-291B4040C9AF}"/>
              </a:ext>
            </a:extLst>
          </p:cNvPr>
          <p:cNvSpPr>
            <a:spLocks noGrp="1"/>
          </p:cNvSpPr>
          <p:nvPr>
            <p:ph type="title"/>
          </p:nvPr>
        </p:nvSpPr>
        <p:spPr/>
        <p:txBody>
          <a:bodyPr/>
          <a:lstStyle/>
          <a:p>
            <a:r>
              <a:rPr lang="en-US" dirty="0"/>
              <a:t>Exercise 6.1: Working alongside in practice – 3</a:t>
            </a:r>
            <a:endParaRPr lang="en-CH" dirty="0"/>
          </a:p>
        </p:txBody>
      </p:sp>
    </p:spTree>
    <p:extLst>
      <p:ext uri="{BB962C8B-B14F-4D97-AF65-F5344CB8AC3E}">
        <p14:creationId xmlns:p14="http://schemas.microsoft.com/office/powerpoint/2010/main" val="28058359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2265C-E143-4E26-BE67-47718D68EBB2}"/>
              </a:ext>
            </a:extLst>
          </p:cNvPr>
          <p:cNvSpPr>
            <a:spLocks noGrp="1"/>
          </p:cNvSpPr>
          <p:nvPr>
            <p:ph sz="quarter" idx="14"/>
          </p:nvPr>
        </p:nvSpPr>
        <p:spPr/>
        <p:txBody>
          <a:bodyPr/>
          <a:lstStyle/>
          <a:p>
            <a:endParaRPr lang="en-US" dirty="0"/>
          </a:p>
          <a:p>
            <a:r>
              <a:rPr lang="en-US" dirty="0"/>
              <a:t>Based on what you have learned about the recovery approach, how could you support Suraiya?</a:t>
            </a:r>
          </a:p>
          <a:p>
            <a:pPr lvl="3"/>
            <a:r>
              <a:rPr lang="en-US" dirty="0"/>
              <a:t>How would you start a conversation with Suraiya? </a:t>
            </a:r>
          </a:p>
          <a:p>
            <a:pPr lvl="3"/>
            <a:r>
              <a:rPr lang="en-US" dirty="0"/>
              <a:t>What questions would you ask Suraiya? </a:t>
            </a:r>
          </a:p>
          <a:p>
            <a:endParaRPr lang="en-US" dirty="0"/>
          </a:p>
          <a:p>
            <a:endParaRPr lang="en-CH" dirty="0"/>
          </a:p>
        </p:txBody>
      </p:sp>
      <p:sp>
        <p:nvSpPr>
          <p:cNvPr id="2" name="Title 1">
            <a:extLst>
              <a:ext uri="{FF2B5EF4-FFF2-40B4-BE49-F238E27FC236}">
                <a16:creationId xmlns:a16="http://schemas.microsoft.com/office/drawing/2014/main" id="{BBF94EA2-D81D-433D-9089-46C5107155EF}"/>
              </a:ext>
            </a:extLst>
          </p:cNvPr>
          <p:cNvSpPr>
            <a:spLocks noGrp="1"/>
          </p:cNvSpPr>
          <p:nvPr>
            <p:ph type="title"/>
          </p:nvPr>
        </p:nvSpPr>
        <p:spPr/>
        <p:txBody>
          <a:bodyPr/>
          <a:lstStyle/>
          <a:p>
            <a:r>
              <a:rPr lang="en-US" dirty="0"/>
              <a:t>Exercise 6.1: Working alongside in practice – 4</a:t>
            </a:r>
            <a:endParaRPr lang="en-CH" dirty="0"/>
          </a:p>
        </p:txBody>
      </p:sp>
    </p:spTree>
    <p:extLst>
      <p:ext uri="{BB962C8B-B14F-4D97-AF65-F5344CB8AC3E}">
        <p14:creationId xmlns:p14="http://schemas.microsoft.com/office/powerpoint/2010/main" val="2623669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0F98450-6F69-CE4F-B63F-8B9404346B4C}"/>
              </a:ext>
            </a:extLst>
          </p:cNvPr>
          <p:cNvSpPr>
            <a:spLocks noGrp="1"/>
          </p:cNvSpPr>
          <p:nvPr>
            <p:ph type="body" sz="quarter" idx="13"/>
          </p:nvPr>
        </p:nvSpPr>
        <p:spPr/>
        <p:txBody>
          <a:bodyPr/>
          <a:lstStyle/>
          <a:p>
            <a:r>
              <a:rPr lang="en-US" dirty="0"/>
              <a:t>A professional advocate, Jamal, engages with Suraiya:</a:t>
            </a:r>
          </a:p>
        </p:txBody>
      </p:sp>
      <p:sp>
        <p:nvSpPr>
          <p:cNvPr id="3" name="Content Placeholder 2">
            <a:extLst>
              <a:ext uri="{FF2B5EF4-FFF2-40B4-BE49-F238E27FC236}">
                <a16:creationId xmlns:a16="http://schemas.microsoft.com/office/drawing/2014/main" id="{B06B203E-0AA7-4558-94D5-4B2E391A3C37}"/>
              </a:ext>
            </a:extLst>
          </p:cNvPr>
          <p:cNvSpPr>
            <a:spLocks noGrp="1"/>
          </p:cNvSpPr>
          <p:nvPr>
            <p:ph sz="quarter" idx="14"/>
          </p:nvPr>
        </p:nvSpPr>
        <p:spPr>
          <a:xfrm>
            <a:off x="507195" y="1387203"/>
            <a:ext cx="11174412" cy="4500000"/>
          </a:xfrm>
        </p:spPr>
        <p:txBody>
          <a:bodyPr>
            <a:normAutofit lnSpcReduction="10000"/>
          </a:bodyPr>
          <a:lstStyle/>
          <a:p>
            <a:pPr marL="0" indent="0">
              <a:buNone/>
            </a:pPr>
            <a:r>
              <a:rPr lang="en-US" dirty="0"/>
              <a:t>At a meeting with Suraiya, Jamal notices that Suraiya appears withdrawn, angry and sad. He asks how she is feeling at the moment. Jamal also asks if there is anything that might make her feel better. Suraiya says that she would like to talk to her friend. Jamal says that he would try to organize that as soon as possible. He also asks in the meantime what else might help. </a:t>
            </a:r>
          </a:p>
          <a:p>
            <a:pPr marL="0" indent="0">
              <a:buNone/>
            </a:pPr>
            <a:r>
              <a:rPr lang="en-US" dirty="0"/>
              <a:t>Suraiya explains that she really needs time on her own in a quiet place to reflect. She said that it has helped in the past to listen to music, in order to get some distance from her situation. The mental health service has established some comfortable quiet rooms over the past year and Jamal proposes that Suraiya spend as much time as she would like there and can listen to music and call her friends at any time. He also lets Suraiya know that he will be here to support her when she needs to.</a:t>
            </a:r>
          </a:p>
          <a:p>
            <a:pPr marL="0" indent="0">
              <a:buNone/>
            </a:pPr>
            <a:r>
              <a:rPr lang="en-US" dirty="0"/>
              <a:t>Jamal also recalls that Suraya thought that the psychiatrist disliked her. He invites her to discuss any concerns that weren’t already dealt with, so they can be addressed with those involved and, if relevant, resources and information could be provided about how and where to make complaints.</a:t>
            </a:r>
          </a:p>
        </p:txBody>
      </p:sp>
      <p:sp>
        <p:nvSpPr>
          <p:cNvPr id="2" name="Title 1">
            <a:extLst>
              <a:ext uri="{FF2B5EF4-FFF2-40B4-BE49-F238E27FC236}">
                <a16:creationId xmlns:a16="http://schemas.microsoft.com/office/drawing/2014/main" id="{5B97555B-47EE-4372-A878-FC7FC9B6F672}"/>
              </a:ext>
            </a:extLst>
          </p:cNvPr>
          <p:cNvSpPr>
            <a:spLocks noGrp="1"/>
          </p:cNvSpPr>
          <p:nvPr>
            <p:ph type="title"/>
          </p:nvPr>
        </p:nvSpPr>
        <p:spPr/>
        <p:txBody>
          <a:bodyPr/>
          <a:lstStyle/>
          <a:p>
            <a:r>
              <a:rPr lang="en-US" dirty="0"/>
              <a:t>Exercise 6.1: Working alongside in practice – 5</a:t>
            </a:r>
            <a:endParaRPr lang="en-CH" dirty="0"/>
          </a:p>
        </p:txBody>
      </p:sp>
    </p:spTree>
    <p:extLst>
      <p:ext uri="{BB962C8B-B14F-4D97-AF65-F5344CB8AC3E}">
        <p14:creationId xmlns:p14="http://schemas.microsoft.com/office/powerpoint/2010/main" val="28548602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FE44C-6590-44A2-972B-B722EB3F8108}"/>
              </a:ext>
            </a:extLst>
          </p:cNvPr>
          <p:cNvSpPr>
            <a:spLocks noGrp="1"/>
          </p:cNvSpPr>
          <p:nvPr>
            <p:ph sz="quarter" idx="14"/>
          </p:nvPr>
        </p:nvSpPr>
        <p:spPr/>
        <p:txBody>
          <a:bodyPr/>
          <a:lstStyle/>
          <a:p>
            <a:endParaRPr lang="en-US" dirty="0"/>
          </a:p>
          <a:p>
            <a:pPr marL="0" indent="0" algn="ctr">
              <a:buNone/>
            </a:pPr>
            <a:r>
              <a:rPr lang="en-US" sz="2500" b="1" i="1" dirty="0"/>
              <a:t>In what ways is Jamal’s support in line with recovery-oriented practices?</a:t>
            </a:r>
            <a:endParaRPr lang="en-CH" sz="2500" b="1" i="1" dirty="0"/>
          </a:p>
        </p:txBody>
      </p:sp>
      <p:sp>
        <p:nvSpPr>
          <p:cNvPr id="2" name="Title 1">
            <a:extLst>
              <a:ext uri="{FF2B5EF4-FFF2-40B4-BE49-F238E27FC236}">
                <a16:creationId xmlns:a16="http://schemas.microsoft.com/office/drawing/2014/main" id="{431E7EAC-B3E8-4A9F-B097-52EB8FD7D128}"/>
              </a:ext>
            </a:extLst>
          </p:cNvPr>
          <p:cNvSpPr>
            <a:spLocks noGrp="1"/>
          </p:cNvSpPr>
          <p:nvPr>
            <p:ph type="title"/>
          </p:nvPr>
        </p:nvSpPr>
        <p:spPr/>
        <p:txBody>
          <a:bodyPr/>
          <a:lstStyle/>
          <a:p>
            <a:r>
              <a:rPr lang="en-US" dirty="0"/>
              <a:t>Exercise 6.1: Working alongside in practice – 6</a:t>
            </a:r>
            <a:endParaRPr lang="en-CH" dirty="0"/>
          </a:p>
        </p:txBody>
      </p:sp>
    </p:spTree>
    <p:extLst>
      <p:ext uri="{BB962C8B-B14F-4D97-AF65-F5344CB8AC3E}">
        <p14:creationId xmlns:p14="http://schemas.microsoft.com/office/powerpoint/2010/main" val="169995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54F27-F7EE-48C7-8D60-C6CC4BCE884A}"/>
              </a:ext>
            </a:extLst>
          </p:cNvPr>
          <p:cNvSpPr>
            <a:spLocks noGrp="1"/>
          </p:cNvSpPr>
          <p:nvPr>
            <p:ph sz="quarter" idx="14"/>
          </p:nvPr>
        </p:nvSpPr>
        <p:spPr/>
        <p:txBody>
          <a:bodyPr/>
          <a:lstStyle/>
          <a:p>
            <a:endParaRPr lang="en-US" dirty="0"/>
          </a:p>
          <a:p>
            <a:pPr marL="0" indent="0" algn="ctr">
              <a:buNone/>
            </a:pPr>
            <a:r>
              <a:rPr lang="en-US" sz="2500" b="1" i="1" dirty="0"/>
              <a:t>Based on your own personal or professional experience, what does recovery mean for people with psychosocial disabilities or for people using services?</a:t>
            </a:r>
          </a:p>
          <a:p>
            <a:endParaRPr lang="en-CH" dirty="0"/>
          </a:p>
        </p:txBody>
      </p:sp>
      <p:sp>
        <p:nvSpPr>
          <p:cNvPr id="2" name="Title 1">
            <a:extLst>
              <a:ext uri="{FF2B5EF4-FFF2-40B4-BE49-F238E27FC236}">
                <a16:creationId xmlns:a16="http://schemas.microsoft.com/office/drawing/2014/main" id="{ABE0970C-C37E-40F4-A78E-35206EEA48BF}"/>
              </a:ext>
            </a:extLst>
          </p:cNvPr>
          <p:cNvSpPr>
            <a:spLocks noGrp="1"/>
          </p:cNvSpPr>
          <p:nvPr>
            <p:ph type="title"/>
          </p:nvPr>
        </p:nvSpPr>
        <p:spPr/>
        <p:txBody>
          <a:bodyPr>
            <a:noAutofit/>
          </a:bodyPr>
          <a:lstStyle/>
          <a:p>
            <a:r>
              <a:rPr lang="en-US" dirty="0"/>
              <a:t>Exercise 1.1: What does recovery mean to you</a:t>
            </a:r>
            <a:r>
              <a:rPr lang="en-GB" dirty="0"/>
              <a:t>?</a:t>
            </a:r>
            <a:endParaRPr lang="en-CH" dirty="0"/>
          </a:p>
        </p:txBody>
      </p:sp>
    </p:spTree>
    <p:extLst>
      <p:ext uri="{BB962C8B-B14F-4D97-AF65-F5344CB8AC3E}">
        <p14:creationId xmlns:p14="http://schemas.microsoft.com/office/powerpoint/2010/main" val="5209242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055B-0977-452C-B532-A14F8BE2C103}"/>
              </a:ext>
            </a:extLst>
          </p:cNvPr>
          <p:cNvSpPr>
            <a:spLocks noGrp="1"/>
          </p:cNvSpPr>
          <p:nvPr>
            <p:ph type="title"/>
          </p:nvPr>
        </p:nvSpPr>
        <p:spPr/>
        <p:txBody>
          <a:bodyPr>
            <a:normAutofit fontScale="90000"/>
          </a:bodyPr>
          <a:lstStyle/>
          <a:p>
            <a:pPr>
              <a:lnSpc>
                <a:spcPct val="100000"/>
              </a:lnSpc>
            </a:pPr>
            <a:r>
              <a:rPr lang="en-US" dirty="0"/>
              <a:t>Topic 7: Boundaries within the context of recovery practices</a:t>
            </a:r>
            <a:br>
              <a:rPr lang="en-CH" dirty="0"/>
            </a:br>
            <a:endParaRPr lang="en-CH" dirty="0"/>
          </a:p>
        </p:txBody>
      </p:sp>
    </p:spTree>
    <p:extLst>
      <p:ext uri="{BB962C8B-B14F-4D97-AF65-F5344CB8AC3E}">
        <p14:creationId xmlns:p14="http://schemas.microsoft.com/office/powerpoint/2010/main" val="2686791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98691B-DA16-4FFB-9BFA-D802A61EA18B}"/>
              </a:ext>
            </a:extLst>
          </p:cNvPr>
          <p:cNvSpPr>
            <a:spLocks noGrp="1"/>
          </p:cNvSpPr>
          <p:nvPr>
            <p:ph sz="quarter" idx="14"/>
          </p:nvPr>
        </p:nvSpPr>
        <p:spPr/>
        <p:txBody>
          <a:bodyPr/>
          <a:lstStyle/>
          <a:p>
            <a:endParaRPr lang="en-US" dirty="0"/>
          </a:p>
          <a:p>
            <a:pPr marL="0" indent="0" algn="ctr">
              <a:buNone/>
            </a:pPr>
            <a:r>
              <a:rPr lang="en-US" sz="2500" b="1" i="1" dirty="0"/>
              <a:t>What do you understand by the phrase “Maintaining professional boundaries in the context of mental health and social services”?</a:t>
            </a:r>
          </a:p>
          <a:p>
            <a:endParaRPr lang="en-CH" dirty="0"/>
          </a:p>
        </p:txBody>
      </p:sp>
      <p:sp>
        <p:nvSpPr>
          <p:cNvPr id="2" name="Title 1">
            <a:extLst>
              <a:ext uri="{FF2B5EF4-FFF2-40B4-BE49-F238E27FC236}">
                <a16:creationId xmlns:a16="http://schemas.microsoft.com/office/drawing/2014/main" id="{23EA95B2-8372-491F-BCD4-C7A26729C49A}"/>
              </a:ext>
            </a:extLst>
          </p:cNvPr>
          <p:cNvSpPr>
            <a:spLocks noGrp="1"/>
          </p:cNvSpPr>
          <p:nvPr>
            <p:ph type="title"/>
          </p:nvPr>
        </p:nvSpPr>
        <p:spPr/>
        <p:txBody>
          <a:bodyPr/>
          <a:lstStyle/>
          <a:p>
            <a:r>
              <a:rPr lang="en-US" dirty="0"/>
              <a:t>Presentation: Understanding boundaries – 1 </a:t>
            </a:r>
            <a:endParaRPr lang="en-CH" dirty="0"/>
          </a:p>
        </p:txBody>
      </p:sp>
    </p:spTree>
    <p:extLst>
      <p:ext uri="{BB962C8B-B14F-4D97-AF65-F5344CB8AC3E}">
        <p14:creationId xmlns:p14="http://schemas.microsoft.com/office/powerpoint/2010/main" val="31704821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6E1345-4190-B14A-A7E9-96B8E0199403}"/>
              </a:ext>
            </a:extLst>
          </p:cNvPr>
          <p:cNvSpPr>
            <a:spLocks noGrp="1"/>
          </p:cNvSpPr>
          <p:nvPr>
            <p:ph type="body" sz="quarter" idx="13"/>
          </p:nvPr>
        </p:nvSpPr>
        <p:spPr/>
        <p:txBody>
          <a:bodyPr/>
          <a:lstStyle/>
          <a:p>
            <a:r>
              <a:rPr lang="en-US" dirty="0"/>
              <a:t>Maintaining boundaries</a:t>
            </a:r>
            <a:endParaRPr lang="en-CH"/>
          </a:p>
        </p:txBody>
      </p:sp>
      <p:sp>
        <p:nvSpPr>
          <p:cNvPr id="3" name="Content Placeholder 2">
            <a:extLst>
              <a:ext uri="{FF2B5EF4-FFF2-40B4-BE49-F238E27FC236}">
                <a16:creationId xmlns:a16="http://schemas.microsoft.com/office/drawing/2014/main" id="{A7E8C63F-3EE7-4FCA-9CF5-6928D622C7B5}"/>
              </a:ext>
            </a:extLst>
          </p:cNvPr>
          <p:cNvSpPr>
            <a:spLocks noGrp="1"/>
          </p:cNvSpPr>
          <p:nvPr>
            <p:ph sz="quarter" idx="14"/>
          </p:nvPr>
        </p:nvSpPr>
        <p:spPr/>
        <p:txBody>
          <a:bodyPr/>
          <a:lstStyle/>
          <a:p>
            <a:endParaRPr lang="en-CH" dirty="0"/>
          </a:p>
          <a:p>
            <a:r>
              <a:rPr lang="en-US" dirty="0"/>
              <a:t>Maintaining professional boundaries within the context of the recovery approach means:</a:t>
            </a:r>
            <a:endParaRPr lang="en-CH" dirty="0"/>
          </a:p>
          <a:p>
            <a:pPr lvl="3"/>
            <a:r>
              <a:rPr lang="en-US" dirty="0"/>
              <a:t>Recognizing and responding appropriately to the boundaries of people using the service.</a:t>
            </a:r>
            <a:endParaRPr lang="en-CH" dirty="0"/>
          </a:p>
          <a:p>
            <a:pPr lvl="3"/>
            <a:r>
              <a:rPr lang="en-US" dirty="0"/>
              <a:t>Being clear, fair and open about what you can and cannot do</a:t>
            </a:r>
            <a:endParaRPr lang="en-CH" dirty="0"/>
          </a:p>
          <a:p>
            <a:pPr lvl="3"/>
            <a:r>
              <a:rPr lang="en-US" dirty="0"/>
              <a:t>Not being over-involved or under-involved.</a:t>
            </a:r>
            <a:endParaRPr lang="en-CH" dirty="0"/>
          </a:p>
          <a:p>
            <a:pPr lvl="3"/>
            <a:endParaRPr lang="en-CH" dirty="0"/>
          </a:p>
          <a:p>
            <a:endParaRPr lang="en-CH" dirty="0"/>
          </a:p>
        </p:txBody>
      </p:sp>
      <p:sp>
        <p:nvSpPr>
          <p:cNvPr id="2" name="Title 1">
            <a:extLst>
              <a:ext uri="{FF2B5EF4-FFF2-40B4-BE49-F238E27FC236}">
                <a16:creationId xmlns:a16="http://schemas.microsoft.com/office/drawing/2014/main" id="{76E23C63-23F2-4357-B3C0-79185634F612}"/>
              </a:ext>
            </a:extLst>
          </p:cNvPr>
          <p:cNvSpPr>
            <a:spLocks noGrp="1"/>
          </p:cNvSpPr>
          <p:nvPr>
            <p:ph type="title"/>
          </p:nvPr>
        </p:nvSpPr>
        <p:spPr/>
        <p:txBody>
          <a:bodyPr/>
          <a:lstStyle/>
          <a:p>
            <a:r>
              <a:rPr lang="en-US" dirty="0"/>
              <a:t>Presentation: Understanding boundaries – 2</a:t>
            </a:r>
            <a:endParaRPr lang="en-CH" dirty="0"/>
          </a:p>
        </p:txBody>
      </p:sp>
    </p:spTree>
    <p:extLst>
      <p:ext uri="{BB962C8B-B14F-4D97-AF65-F5344CB8AC3E}">
        <p14:creationId xmlns:p14="http://schemas.microsoft.com/office/powerpoint/2010/main" val="35295649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27F21-896E-495E-A315-15BDE0FD4A17}"/>
              </a:ext>
            </a:extLst>
          </p:cNvPr>
          <p:cNvSpPr>
            <a:spLocks noGrp="1"/>
          </p:cNvSpPr>
          <p:nvPr>
            <p:ph sz="quarter" idx="14"/>
          </p:nvPr>
        </p:nvSpPr>
        <p:spPr/>
        <p:txBody>
          <a:bodyPr/>
          <a:lstStyle/>
          <a:p>
            <a:r>
              <a:rPr lang="en-US" dirty="0"/>
              <a:t>Ideas of “professional distance” serve to maintain a false “us and them” barrier between service staff and people using services.</a:t>
            </a:r>
            <a:endParaRPr lang="en-CH" dirty="0"/>
          </a:p>
          <a:p>
            <a:r>
              <a:rPr lang="en-US" dirty="0"/>
              <a:t>The view that practitioners have to remain emotionally detached and distant to be competent is not supported by many people using services. </a:t>
            </a:r>
          </a:p>
          <a:p>
            <a:pPr lvl="3"/>
            <a:r>
              <a:rPr lang="en-US" dirty="0" err="1"/>
              <a:t>Eg.</a:t>
            </a:r>
            <a:r>
              <a:rPr lang="en-US" dirty="0"/>
              <a:t> it can be useful for a practitioner to disclose personal challenges or history of trauma when this can provide insight and a way forward. </a:t>
            </a:r>
            <a:endParaRPr lang="en-CH" dirty="0"/>
          </a:p>
          <a:p>
            <a:r>
              <a:rPr lang="en-US" dirty="0"/>
              <a:t>On the other hand, people using services may perceive some interventions of practitioners as crossing their personal boundaries.</a:t>
            </a:r>
            <a:endParaRPr lang="en-CH" dirty="0"/>
          </a:p>
          <a:p>
            <a:endParaRPr lang="en-CH" dirty="0"/>
          </a:p>
        </p:txBody>
      </p:sp>
      <p:sp>
        <p:nvSpPr>
          <p:cNvPr id="2" name="Title 1">
            <a:extLst>
              <a:ext uri="{FF2B5EF4-FFF2-40B4-BE49-F238E27FC236}">
                <a16:creationId xmlns:a16="http://schemas.microsoft.com/office/drawing/2014/main" id="{3842524D-8F8D-450E-B2AC-400BACB38E7D}"/>
              </a:ext>
            </a:extLst>
          </p:cNvPr>
          <p:cNvSpPr>
            <a:spLocks noGrp="1"/>
          </p:cNvSpPr>
          <p:nvPr>
            <p:ph type="title"/>
          </p:nvPr>
        </p:nvSpPr>
        <p:spPr/>
        <p:txBody>
          <a:bodyPr/>
          <a:lstStyle/>
          <a:p>
            <a:r>
              <a:rPr lang="en-US" dirty="0"/>
              <a:t>Presentation: Understanding boundaries – 3</a:t>
            </a:r>
            <a:endParaRPr lang="en-CH" dirty="0"/>
          </a:p>
        </p:txBody>
      </p:sp>
    </p:spTree>
    <p:extLst>
      <p:ext uri="{BB962C8B-B14F-4D97-AF65-F5344CB8AC3E}">
        <p14:creationId xmlns:p14="http://schemas.microsoft.com/office/powerpoint/2010/main" val="24874329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5A6E3-8AF9-4AC3-9282-B01F565615B7}"/>
              </a:ext>
            </a:extLst>
          </p:cNvPr>
          <p:cNvSpPr>
            <a:spLocks noGrp="1"/>
          </p:cNvSpPr>
          <p:nvPr>
            <p:ph sz="quarter" idx="14"/>
          </p:nvPr>
        </p:nvSpPr>
        <p:spPr/>
        <p:txBody>
          <a:bodyPr>
            <a:normAutofit/>
          </a:bodyPr>
          <a:lstStyle/>
          <a:p>
            <a:r>
              <a:rPr lang="en-US" dirty="0"/>
              <a:t>In recovery focus is not on maintaining boundaries but on developing a sustainable relationship in which both parties feel comfortable and which benefit of the person.</a:t>
            </a:r>
            <a:endParaRPr lang="en-CH" dirty="0"/>
          </a:p>
          <a:p>
            <a:r>
              <a:rPr lang="en-US" dirty="0"/>
              <a:t>Requires finding a balance in which practitioners and other supporters are neither over-involved nor under-involved. </a:t>
            </a:r>
          </a:p>
          <a:p>
            <a:r>
              <a:rPr lang="en-US" dirty="0"/>
              <a:t>It is important to take cultural or contextual differences into consideration in developing relationships. </a:t>
            </a:r>
            <a:endParaRPr lang="en-CH" dirty="0"/>
          </a:p>
          <a:p>
            <a:pPr lvl="3"/>
            <a:r>
              <a:rPr lang="en-US" dirty="0" err="1"/>
              <a:t>Eg.</a:t>
            </a:r>
            <a:r>
              <a:rPr lang="en-US" dirty="0"/>
              <a:t> over-involvement might be when a supporter tries to explore experiences that the person finds uncomfortable. </a:t>
            </a:r>
          </a:p>
          <a:p>
            <a:pPr lvl="3"/>
            <a:r>
              <a:rPr lang="en-US" dirty="0" err="1"/>
              <a:t>Eg.</a:t>
            </a:r>
            <a:r>
              <a:rPr lang="en-US" dirty="0"/>
              <a:t> under-involvement might be when a supporter disengages with the person completely.</a:t>
            </a:r>
            <a:endParaRPr lang="en-CH" dirty="0"/>
          </a:p>
        </p:txBody>
      </p:sp>
      <p:sp>
        <p:nvSpPr>
          <p:cNvPr id="2" name="Title 1">
            <a:extLst>
              <a:ext uri="{FF2B5EF4-FFF2-40B4-BE49-F238E27FC236}">
                <a16:creationId xmlns:a16="http://schemas.microsoft.com/office/drawing/2014/main" id="{984042F5-40F0-4E78-85C9-DB02431FF303}"/>
              </a:ext>
            </a:extLst>
          </p:cNvPr>
          <p:cNvSpPr>
            <a:spLocks noGrp="1"/>
          </p:cNvSpPr>
          <p:nvPr>
            <p:ph type="title"/>
          </p:nvPr>
        </p:nvSpPr>
        <p:spPr/>
        <p:txBody>
          <a:bodyPr/>
          <a:lstStyle/>
          <a:p>
            <a:r>
              <a:rPr lang="en-US" dirty="0"/>
              <a:t>Presentation: Understanding boundaries – 4</a:t>
            </a:r>
            <a:endParaRPr lang="en-CH" dirty="0"/>
          </a:p>
        </p:txBody>
      </p:sp>
    </p:spTree>
    <p:extLst>
      <p:ext uri="{BB962C8B-B14F-4D97-AF65-F5344CB8AC3E}">
        <p14:creationId xmlns:p14="http://schemas.microsoft.com/office/powerpoint/2010/main" val="16206677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BB57E93-3786-4FE8-A8F6-AF6F5E5385BD}"/>
              </a:ext>
            </a:extLst>
          </p:cNvPr>
          <p:cNvGraphicFramePr>
            <a:graphicFrameLocks noGrp="1"/>
          </p:cNvGraphicFramePr>
          <p:nvPr>
            <p:ph sz="quarter" idx="14"/>
            <p:extLst>
              <p:ext uri="{D42A27DB-BD31-4B8C-83A1-F6EECF244321}">
                <p14:modId xmlns:p14="http://schemas.microsoft.com/office/powerpoint/2010/main" val="1938575498"/>
              </p:ext>
            </p:extLst>
          </p:nvPr>
        </p:nvGraphicFramePr>
        <p:xfrm>
          <a:off x="509054" y="1216832"/>
          <a:ext cx="11173892" cy="4035857"/>
        </p:xfrm>
        <a:graphic>
          <a:graphicData uri="http://schemas.openxmlformats.org/drawingml/2006/table">
            <a:tbl>
              <a:tblPr firstRow="1" firstCol="1" bandRow="1">
                <a:tableStyleId>{2D5ABB26-0587-4C30-8999-92F81FD0307C}</a:tableStyleId>
              </a:tblPr>
              <a:tblGrid>
                <a:gridCol w="5586946">
                  <a:extLst>
                    <a:ext uri="{9D8B030D-6E8A-4147-A177-3AD203B41FA5}">
                      <a16:colId xmlns:a16="http://schemas.microsoft.com/office/drawing/2014/main" val="4108559017"/>
                    </a:ext>
                  </a:extLst>
                </a:gridCol>
                <a:gridCol w="5586946">
                  <a:extLst>
                    <a:ext uri="{9D8B030D-6E8A-4147-A177-3AD203B41FA5}">
                      <a16:colId xmlns:a16="http://schemas.microsoft.com/office/drawing/2014/main" val="3525216293"/>
                    </a:ext>
                  </a:extLst>
                </a:gridCol>
              </a:tblGrid>
              <a:tr h="310451">
                <a:tc>
                  <a:txBody>
                    <a:bodyPr/>
                    <a:lstStyle/>
                    <a:p>
                      <a:pPr marL="0" marR="0" algn="ctr">
                        <a:spcBef>
                          <a:spcPts val="0"/>
                        </a:spcBef>
                        <a:spcAft>
                          <a:spcPts val="0"/>
                        </a:spcAft>
                      </a:pPr>
                      <a:r>
                        <a:rPr lang="en-US" sz="1800" b="1" dirty="0">
                          <a:solidFill>
                            <a:schemeClr val="bg1"/>
                          </a:solidFill>
                          <a:effectLst/>
                          <a:latin typeface="Century Gothic" panose="020B0502020202020204" pitchFamily="34" charset="0"/>
                        </a:rPr>
                        <a:t>Over-involved</a:t>
                      </a:r>
                      <a:endParaRPr lang="en-CH" sz="1800" b="1"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82308" marR="8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800" b="1" dirty="0">
                          <a:solidFill>
                            <a:schemeClr val="bg1"/>
                          </a:solidFill>
                          <a:effectLst/>
                          <a:latin typeface="Century Gothic" panose="020B0502020202020204" pitchFamily="34" charset="0"/>
                        </a:rPr>
                        <a:t>Under-involved</a:t>
                      </a:r>
                      <a:endParaRPr lang="en-CH" sz="1800" b="1"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82308" marR="8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593274027"/>
                  </a:ext>
                </a:extLst>
              </a:tr>
              <a:tr h="3725406">
                <a:tc>
                  <a:txBody>
                    <a:bodyPr/>
                    <a:lstStyle/>
                    <a:p>
                      <a:pPr marL="454025" marR="0" lvl="0" indent="-342900">
                        <a:spcBef>
                          <a:spcPts val="0"/>
                        </a:spcBef>
                        <a:spcAft>
                          <a:spcPts val="0"/>
                        </a:spcAft>
                        <a:buFont typeface="Arial" panose="020B0604020202020204" pitchFamily="34" charset="0"/>
                        <a:buChar char="•"/>
                        <a:tabLst/>
                      </a:pPr>
                      <a:r>
                        <a:rPr lang="en-US" sz="2000" dirty="0">
                          <a:effectLst/>
                        </a:rPr>
                        <a:t>Unclear or stretched boundaries</a:t>
                      </a:r>
                      <a:endParaRPr lang="en-CH" sz="2000" dirty="0">
                        <a:effectLst/>
                      </a:endParaRPr>
                    </a:p>
                    <a:p>
                      <a:pPr marL="454025" marR="0" lvl="0" indent="-342900">
                        <a:spcBef>
                          <a:spcPts val="0"/>
                        </a:spcBef>
                        <a:spcAft>
                          <a:spcPts val="0"/>
                        </a:spcAft>
                        <a:buFont typeface="Arial" panose="020B0604020202020204" pitchFamily="34" charset="0"/>
                        <a:buChar char="•"/>
                        <a:tabLst>
                          <a:tab pos="228600" algn="l"/>
                          <a:tab pos="457200" algn="l"/>
                        </a:tabLst>
                      </a:pPr>
                      <a:r>
                        <a:rPr lang="en-US" sz="2000" dirty="0">
                          <a:effectLst/>
                        </a:rPr>
                        <a:t>Chasing people for contact</a:t>
                      </a:r>
                      <a:endParaRPr lang="en-CH" sz="2000" dirty="0">
                        <a:effectLst/>
                      </a:endParaRPr>
                    </a:p>
                    <a:p>
                      <a:pPr marL="454025" marR="0" lvl="0" indent="-342900">
                        <a:spcBef>
                          <a:spcPts val="0"/>
                        </a:spcBef>
                        <a:spcAft>
                          <a:spcPts val="0"/>
                        </a:spcAft>
                        <a:buFont typeface="Arial" panose="020B0604020202020204" pitchFamily="34" charset="0"/>
                        <a:buChar char="•"/>
                        <a:tabLst>
                          <a:tab pos="228600" algn="l"/>
                          <a:tab pos="457200" algn="l"/>
                        </a:tabLst>
                      </a:pPr>
                      <a:r>
                        <a:rPr lang="en-US" sz="2000" dirty="0">
                          <a:effectLst/>
                        </a:rPr>
                        <a:t>Violations of personal space and boundaries</a:t>
                      </a:r>
                      <a:endParaRPr lang="en-CH" sz="2000" dirty="0">
                        <a:effectLst/>
                      </a:endParaRPr>
                    </a:p>
                    <a:p>
                      <a:pPr marL="454025" marR="0" lvl="0" indent="-342900">
                        <a:spcBef>
                          <a:spcPts val="0"/>
                        </a:spcBef>
                        <a:spcAft>
                          <a:spcPts val="0"/>
                        </a:spcAft>
                        <a:buFont typeface="Arial" panose="020B0604020202020204" pitchFamily="34" charset="0"/>
                        <a:buChar char="•"/>
                        <a:tabLst>
                          <a:tab pos="228600" algn="l"/>
                          <a:tab pos="457200" algn="l"/>
                        </a:tabLst>
                      </a:pPr>
                      <a:r>
                        <a:rPr lang="en-US" sz="2000" dirty="0">
                          <a:effectLst/>
                        </a:rPr>
                        <a:t>Unhelpful or negative personal disclosures</a:t>
                      </a:r>
                      <a:endParaRPr lang="en-CH" sz="2000" dirty="0">
                        <a:effectLst/>
                      </a:endParaRPr>
                    </a:p>
                    <a:p>
                      <a:pPr marL="454025" marR="0" lvl="0" indent="-342900">
                        <a:spcBef>
                          <a:spcPts val="0"/>
                        </a:spcBef>
                        <a:spcAft>
                          <a:spcPts val="0"/>
                        </a:spcAft>
                        <a:buFont typeface="Arial" panose="020B0604020202020204" pitchFamily="34" charset="0"/>
                        <a:buChar char="•"/>
                        <a:tabLst>
                          <a:tab pos="228600" algn="l"/>
                          <a:tab pos="457200" algn="l"/>
                        </a:tabLst>
                      </a:pPr>
                      <a:r>
                        <a:rPr lang="en-US" sz="2000" dirty="0">
                          <a:effectLst/>
                        </a:rPr>
                        <a:t>People’s needs being met at the expense of the well-being of the practitioner/other supporters.</a:t>
                      </a:r>
                      <a:endParaRPr lang="en-CH" sz="2000" b="0" dirty="0">
                        <a:effectLst/>
                      </a:endParaRPr>
                    </a:p>
                  </a:txBody>
                  <a:tcPr marL="82308" marR="8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4025" marR="0" lvl="0" indent="-342900">
                        <a:spcBef>
                          <a:spcPts val="0"/>
                        </a:spcBef>
                        <a:spcAft>
                          <a:spcPts val="0"/>
                        </a:spcAft>
                        <a:buFont typeface="Arial" panose="020B0604020202020204" pitchFamily="34" charset="0"/>
                        <a:buChar char="•"/>
                        <a:tabLst/>
                      </a:pPr>
                      <a:r>
                        <a:rPr lang="en-US" sz="2000" dirty="0">
                          <a:effectLst/>
                        </a:rPr>
                        <a:t>Resenting time or attention the person may need or want </a:t>
                      </a:r>
                      <a:endParaRPr lang="en-CH" sz="2000" dirty="0">
                        <a:effectLst/>
                      </a:endParaRPr>
                    </a:p>
                    <a:p>
                      <a:pPr marL="454025" marR="0" lvl="0" indent="-342900">
                        <a:spcBef>
                          <a:spcPts val="0"/>
                        </a:spcBef>
                        <a:spcAft>
                          <a:spcPts val="0"/>
                        </a:spcAft>
                        <a:buFont typeface="Arial" panose="020B0604020202020204" pitchFamily="34" charset="0"/>
                        <a:buChar char="•"/>
                        <a:tabLst/>
                      </a:pPr>
                      <a:r>
                        <a:rPr lang="en-US" sz="2000" dirty="0">
                          <a:effectLst/>
                        </a:rPr>
                        <a:t>Avoiding contact with people using services</a:t>
                      </a:r>
                      <a:endParaRPr lang="en-CH" sz="2000" dirty="0">
                        <a:effectLst/>
                      </a:endParaRPr>
                    </a:p>
                    <a:p>
                      <a:pPr marL="454025" marR="0" lvl="0" indent="-342900">
                        <a:spcBef>
                          <a:spcPts val="0"/>
                        </a:spcBef>
                        <a:spcAft>
                          <a:spcPts val="0"/>
                        </a:spcAft>
                        <a:buFont typeface="Arial" panose="020B0604020202020204" pitchFamily="34" charset="0"/>
                        <a:buChar char="•"/>
                        <a:tabLst/>
                      </a:pPr>
                      <a:r>
                        <a:rPr lang="en-US" sz="2000" dirty="0">
                          <a:effectLst/>
                        </a:rPr>
                        <a:t>Boundaries used to punish people</a:t>
                      </a:r>
                      <a:endParaRPr lang="en-CH" sz="2000" dirty="0">
                        <a:effectLst/>
                      </a:endParaRPr>
                    </a:p>
                    <a:p>
                      <a:pPr marL="454025" marR="0" lvl="0" indent="-342900">
                        <a:spcBef>
                          <a:spcPts val="0"/>
                        </a:spcBef>
                        <a:spcAft>
                          <a:spcPts val="0"/>
                        </a:spcAft>
                        <a:buFont typeface="Arial" panose="020B0604020202020204" pitchFamily="34" charset="0"/>
                        <a:buChar char="•"/>
                        <a:tabLst/>
                      </a:pPr>
                      <a:r>
                        <a:rPr lang="en-US" sz="2000" dirty="0">
                          <a:effectLst/>
                        </a:rPr>
                        <a:t>Being closed-off from the person and not sharing any personal experiences</a:t>
                      </a:r>
                      <a:endParaRPr lang="en-CH" sz="2000" dirty="0">
                        <a:effectLst/>
                      </a:endParaRPr>
                    </a:p>
                    <a:p>
                      <a:pPr marL="454025" marR="0" lvl="0" indent="-342900">
                        <a:spcBef>
                          <a:spcPts val="0"/>
                        </a:spcBef>
                        <a:spcAft>
                          <a:spcPts val="0"/>
                        </a:spcAft>
                        <a:buFont typeface="Arial" panose="020B0604020202020204" pitchFamily="34" charset="0"/>
                        <a:buChar char="•"/>
                        <a:tabLst/>
                      </a:pPr>
                      <a:r>
                        <a:rPr lang="en-US" sz="2000" dirty="0">
                          <a:effectLst/>
                        </a:rPr>
                        <a:t>Only providing challenges without support</a:t>
                      </a:r>
                      <a:endParaRPr lang="en-CH" sz="2000" dirty="0">
                        <a:effectLst/>
                      </a:endParaRPr>
                    </a:p>
                    <a:p>
                      <a:pPr marL="454025" marR="0" lvl="0" indent="-342900">
                        <a:spcBef>
                          <a:spcPts val="0"/>
                        </a:spcBef>
                        <a:spcAft>
                          <a:spcPts val="0"/>
                        </a:spcAft>
                        <a:buFont typeface="Arial" panose="020B0604020202020204" pitchFamily="34" charset="0"/>
                        <a:buChar char="•"/>
                        <a:tabLst/>
                      </a:pPr>
                      <a:r>
                        <a:rPr lang="en-US" sz="2000" dirty="0">
                          <a:effectLst/>
                        </a:rPr>
                        <a:t>Being detached, uncaring, cold</a:t>
                      </a:r>
                      <a:endParaRPr lang="en-CH" sz="2000" dirty="0">
                        <a:effectLst/>
                      </a:endParaRPr>
                    </a:p>
                    <a:p>
                      <a:pPr marL="454025" marR="0" lvl="0" indent="-342900">
                        <a:spcBef>
                          <a:spcPts val="0"/>
                        </a:spcBef>
                        <a:spcAft>
                          <a:spcPts val="0"/>
                        </a:spcAft>
                        <a:buFont typeface="Arial" panose="020B0604020202020204" pitchFamily="34" charset="0"/>
                        <a:buChar char="•"/>
                        <a:tabLst/>
                      </a:pPr>
                      <a:r>
                        <a:rPr lang="en-US" sz="2000" dirty="0">
                          <a:effectLst/>
                        </a:rPr>
                        <a:t>Remaining uninvolved and disinterested</a:t>
                      </a:r>
                      <a:endParaRPr lang="en-CH" sz="2000" dirty="0">
                        <a:effectLst/>
                      </a:endParaRPr>
                    </a:p>
                    <a:p>
                      <a:pPr marL="454025" marR="0" lvl="0" indent="-342900">
                        <a:spcBef>
                          <a:spcPts val="0"/>
                        </a:spcBef>
                        <a:spcAft>
                          <a:spcPts val="0"/>
                        </a:spcAft>
                        <a:buFont typeface="Arial" panose="020B0604020202020204" pitchFamily="34" charset="0"/>
                        <a:buChar char="•"/>
                        <a:tabLst/>
                      </a:pPr>
                      <a:r>
                        <a:rPr lang="en-US" sz="2000" dirty="0">
                          <a:effectLst/>
                        </a:rPr>
                        <a:t>Not seeming engaged or appearing distracted when talking to the person.</a:t>
                      </a:r>
                      <a:endParaRPr lang="en-CH" sz="2000" dirty="0">
                        <a:solidFill>
                          <a:srgbClr val="000000"/>
                        </a:solidFill>
                        <a:effectLst/>
                        <a:latin typeface="+mn-lt"/>
                        <a:ea typeface="SimSun" panose="02010600030101010101" pitchFamily="2" charset="-122"/>
                        <a:cs typeface="Arial" panose="020B0604020202020204" pitchFamily="34" charset="0"/>
                      </a:endParaRPr>
                    </a:p>
                  </a:txBody>
                  <a:tcPr marL="82308" marR="8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620261"/>
                  </a:ext>
                </a:extLst>
              </a:tr>
            </a:tbl>
          </a:graphicData>
        </a:graphic>
      </p:graphicFrame>
      <p:sp>
        <p:nvSpPr>
          <p:cNvPr id="2" name="Title 1">
            <a:extLst>
              <a:ext uri="{FF2B5EF4-FFF2-40B4-BE49-F238E27FC236}">
                <a16:creationId xmlns:a16="http://schemas.microsoft.com/office/drawing/2014/main" id="{083C5AD7-A319-4F76-B3D3-280E4058D4E1}"/>
              </a:ext>
            </a:extLst>
          </p:cNvPr>
          <p:cNvSpPr>
            <a:spLocks noGrp="1"/>
          </p:cNvSpPr>
          <p:nvPr>
            <p:ph type="title"/>
          </p:nvPr>
        </p:nvSpPr>
        <p:spPr/>
        <p:txBody>
          <a:bodyPr/>
          <a:lstStyle/>
          <a:p>
            <a:r>
              <a:rPr lang="en-US" dirty="0"/>
              <a:t>Presentation: Understanding boundaries – 5</a:t>
            </a:r>
            <a:endParaRPr lang="en-CH" dirty="0"/>
          </a:p>
        </p:txBody>
      </p:sp>
    </p:spTree>
    <p:extLst>
      <p:ext uri="{BB962C8B-B14F-4D97-AF65-F5344CB8AC3E}">
        <p14:creationId xmlns:p14="http://schemas.microsoft.com/office/powerpoint/2010/main" val="39787313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B906-09B1-4EE9-B01D-383076D78A1F}"/>
              </a:ext>
            </a:extLst>
          </p:cNvPr>
          <p:cNvSpPr>
            <a:spLocks noGrp="1"/>
          </p:cNvSpPr>
          <p:nvPr>
            <p:ph type="title"/>
          </p:nvPr>
        </p:nvSpPr>
        <p:spPr/>
        <p:txBody>
          <a:bodyPr/>
          <a:lstStyle/>
          <a:p>
            <a:r>
              <a:rPr lang="en-US" dirty="0"/>
              <a:t>Topic 8: Positive risks in recovery</a:t>
            </a:r>
            <a:br>
              <a:rPr lang="en-CH" dirty="0"/>
            </a:br>
            <a:endParaRPr lang="en-CH" dirty="0"/>
          </a:p>
        </p:txBody>
      </p:sp>
      <p:sp>
        <p:nvSpPr>
          <p:cNvPr id="3" name="Content Placeholder 2">
            <a:extLst>
              <a:ext uri="{FF2B5EF4-FFF2-40B4-BE49-F238E27FC236}">
                <a16:creationId xmlns:a16="http://schemas.microsoft.com/office/drawing/2014/main" id="{3DC2B222-5CB3-4686-9103-AAE386940C47}"/>
              </a:ext>
            </a:extLst>
          </p:cNvPr>
          <p:cNvSpPr>
            <a:spLocks noGrp="1"/>
          </p:cNvSpPr>
          <p:nvPr>
            <p:ph idx="4294967295"/>
          </p:nvPr>
        </p:nvSpPr>
        <p:spPr>
          <a:xfrm>
            <a:off x="0" y="1825625"/>
            <a:ext cx="10515600" cy="4351338"/>
          </a:xfrm>
          <a:prstGeom prst="rect">
            <a:avLst/>
          </a:prstGeom>
        </p:spPr>
        <p:txBody>
          <a:bodyPr/>
          <a:lstStyle/>
          <a:p>
            <a:endParaRPr lang="en-US" dirty="0"/>
          </a:p>
          <a:p>
            <a:endParaRPr lang="en-CH" dirty="0"/>
          </a:p>
        </p:txBody>
      </p:sp>
    </p:spTree>
    <p:extLst>
      <p:ext uri="{BB962C8B-B14F-4D97-AF65-F5344CB8AC3E}">
        <p14:creationId xmlns:p14="http://schemas.microsoft.com/office/powerpoint/2010/main" val="31758915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33AE9-3DEB-46B3-B848-9EF69A3CDCC2}"/>
              </a:ext>
            </a:extLst>
          </p:cNvPr>
          <p:cNvSpPr>
            <a:spLocks noGrp="1"/>
          </p:cNvSpPr>
          <p:nvPr>
            <p:ph sz="quarter" idx="14"/>
          </p:nvPr>
        </p:nvSpPr>
        <p:spPr/>
        <p:txBody>
          <a:bodyPr>
            <a:normAutofit/>
          </a:bodyPr>
          <a:lstStyle/>
          <a:p>
            <a:r>
              <a:rPr lang="en-US" dirty="0"/>
              <a:t>Recovery involves taking risks, whether engaging in new activities, meeting new people, or exploring new ideas and feelings. </a:t>
            </a:r>
          </a:p>
          <a:p>
            <a:r>
              <a:rPr lang="en-US" dirty="0"/>
              <a:t>Not all risks are equivalent</a:t>
            </a:r>
          </a:p>
          <a:p>
            <a:pPr lvl="4"/>
            <a:r>
              <a:rPr lang="en-US" dirty="0"/>
              <a:t>Positive risk-taking is not the same as “risky” </a:t>
            </a:r>
            <a:r>
              <a:rPr lang="en-US" dirty="0" err="1"/>
              <a:t>behaviour</a:t>
            </a:r>
            <a:r>
              <a:rPr lang="en-US" dirty="0"/>
              <a:t> such as having unsafe sex or driving extremely fast in a car. </a:t>
            </a:r>
          </a:p>
          <a:p>
            <a:pPr lvl="1"/>
            <a:r>
              <a:rPr lang="en-US" dirty="0"/>
              <a:t>Those are risks that most of us would deem unwise. </a:t>
            </a:r>
          </a:p>
          <a:p>
            <a:r>
              <a:rPr lang="en-US" dirty="0"/>
              <a:t>People may draw the line between positive risk-taking and unwise risk differently.</a:t>
            </a:r>
            <a:endParaRPr lang="en-CH" dirty="0"/>
          </a:p>
          <a:p>
            <a:r>
              <a:rPr lang="en-US" dirty="0"/>
              <a:t>Positive risk-taking means people can explore their potential, new possibilities/ opportunities, pursue dreams and ambitions, learn from positive or negative experiences.</a:t>
            </a:r>
          </a:p>
          <a:p>
            <a:r>
              <a:rPr lang="en-US" dirty="0"/>
              <a:t>Practitioners, families and care partners and health services generally tend to be risk-averse. </a:t>
            </a:r>
            <a:endParaRPr lang="en-CH" dirty="0"/>
          </a:p>
        </p:txBody>
      </p:sp>
      <p:sp>
        <p:nvSpPr>
          <p:cNvPr id="2" name="Title 1">
            <a:extLst>
              <a:ext uri="{FF2B5EF4-FFF2-40B4-BE49-F238E27FC236}">
                <a16:creationId xmlns:a16="http://schemas.microsoft.com/office/drawing/2014/main" id="{8D111232-F0B0-4134-99B9-8DE8289FB8D4}"/>
              </a:ext>
            </a:extLst>
          </p:cNvPr>
          <p:cNvSpPr>
            <a:spLocks noGrp="1"/>
          </p:cNvSpPr>
          <p:nvPr>
            <p:ph type="title"/>
          </p:nvPr>
        </p:nvSpPr>
        <p:spPr/>
        <p:txBody>
          <a:bodyPr/>
          <a:lstStyle/>
          <a:p>
            <a:r>
              <a:rPr lang="en-US" dirty="0"/>
              <a:t>Presentation: Supporting positive risk-taking – 1 </a:t>
            </a:r>
            <a:endParaRPr lang="en-CH" dirty="0"/>
          </a:p>
        </p:txBody>
      </p:sp>
    </p:spTree>
    <p:extLst>
      <p:ext uri="{BB962C8B-B14F-4D97-AF65-F5344CB8AC3E}">
        <p14:creationId xmlns:p14="http://schemas.microsoft.com/office/powerpoint/2010/main" val="19698888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E56674-B25A-4D95-8C2A-6972FF9046A5}"/>
              </a:ext>
            </a:extLst>
          </p:cNvPr>
          <p:cNvSpPr>
            <a:spLocks noGrp="1"/>
          </p:cNvSpPr>
          <p:nvPr>
            <p:ph sz="quarter" idx="14"/>
          </p:nvPr>
        </p:nvSpPr>
        <p:spPr/>
        <p:txBody>
          <a:bodyPr/>
          <a:lstStyle/>
          <a:p>
            <a:pPr marL="0" indent="0">
              <a:buNone/>
            </a:pPr>
            <a:endParaRPr lang="en-US" dirty="0"/>
          </a:p>
          <a:p>
            <a:pPr marL="0" indent="0">
              <a:buNone/>
            </a:pPr>
            <a:endParaRPr lang="en-US" dirty="0"/>
          </a:p>
          <a:p>
            <a:pPr marL="0" indent="0" algn="ctr">
              <a:buNone/>
            </a:pPr>
            <a:r>
              <a:rPr lang="en-US" sz="2500" b="1" i="1" dirty="0"/>
              <a:t>Why do people avoid taking risks in mental health?</a:t>
            </a:r>
            <a:endParaRPr lang="en-CH" sz="2500" b="1" i="1" dirty="0"/>
          </a:p>
          <a:p>
            <a:endParaRPr lang="en-CH" dirty="0"/>
          </a:p>
        </p:txBody>
      </p:sp>
      <p:sp>
        <p:nvSpPr>
          <p:cNvPr id="2" name="Title 1">
            <a:extLst>
              <a:ext uri="{FF2B5EF4-FFF2-40B4-BE49-F238E27FC236}">
                <a16:creationId xmlns:a16="http://schemas.microsoft.com/office/drawing/2014/main" id="{1C288898-63C1-4966-A867-54278A5D6F6E}"/>
              </a:ext>
            </a:extLst>
          </p:cNvPr>
          <p:cNvSpPr>
            <a:spLocks noGrp="1"/>
          </p:cNvSpPr>
          <p:nvPr>
            <p:ph type="title"/>
          </p:nvPr>
        </p:nvSpPr>
        <p:spPr/>
        <p:txBody>
          <a:bodyPr/>
          <a:lstStyle/>
          <a:p>
            <a:r>
              <a:rPr lang="en-US" dirty="0"/>
              <a:t>Presentation: Supporting positive risk-taking – 2</a:t>
            </a:r>
            <a:endParaRPr lang="en-CH" dirty="0"/>
          </a:p>
        </p:txBody>
      </p:sp>
    </p:spTree>
    <p:extLst>
      <p:ext uri="{BB962C8B-B14F-4D97-AF65-F5344CB8AC3E}">
        <p14:creationId xmlns:p14="http://schemas.microsoft.com/office/powerpoint/2010/main" val="13308855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21D43A3-A715-AD4A-93C3-6346A9F03C79}"/>
              </a:ext>
            </a:extLst>
          </p:cNvPr>
          <p:cNvSpPr>
            <a:spLocks noGrp="1"/>
          </p:cNvSpPr>
          <p:nvPr>
            <p:ph type="body" sz="quarter" idx="13"/>
          </p:nvPr>
        </p:nvSpPr>
        <p:spPr/>
        <p:txBody>
          <a:bodyPr/>
          <a:lstStyle/>
          <a:p>
            <a:r>
              <a:rPr lang="en-US" dirty="0"/>
              <a:t>People with psychosocial disabilities may:</a:t>
            </a:r>
            <a:endParaRPr lang="en-CH"/>
          </a:p>
        </p:txBody>
      </p:sp>
      <p:sp>
        <p:nvSpPr>
          <p:cNvPr id="3" name="Content Placeholder 2">
            <a:extLst>
              <a:ext uri="{FF2B5EF4-FFF2-40B4-BE49-F238E27FC236}">
                <a16:creationId xmlns:a16="http://schemas.microsoft.com/office/drawing/2014/main" id="{089499F0-016D-4290-B3C7-F8C8658968D9}"/>
              </a:ext>
            </a:extLst>
          </p:cNvPr>
          <p:cNvSpPr>
            <a:spLocks noGrp="1"/>
          </p:cNvSpPr>
          <p:nvPr>
            <p:ph sz="quarter" idx="14"/>
          </p:nvPr>
        </p:nvSpPr>
        <p:spPr/>
        <p:txBody>
          <a:bodyPr/>
          <a:lstStyle/>
          <a:p>
            <a:pPr lvl="0"/>
            <a:r>
              <a:rPr lang="en-US" dirty="0"/>
              <a:t>Be reluctant to take risks for fear of worsening their problems. </a:t>
            </a:r>
            <a:endParaRPr lang="en-CH" dirty="0"/>
          </a:p>
          <a:p>
            <a:pPr lvl="0"/>
            <a:r>
              <a:rPr lang="en-US" dirty="0"/>
              <a:t>Avoid taking risks because they fear failure.</a:t>
            </a:r>
            <a:endParaRPr lang="en-CH" dirty="0"/>
          </a:p>
          <a:p>
            <a:pPr lvl="0"/>
            <a:r>
              <a:rPr lang="en-US" dirty="0"/>
              <a:t>Be afraid of discrimination if they do certain activities. </a:t>
            </a:r>
            <a:endParaRPr lang="en-CH" dirty="0"/>
          </a:p>
          <a:p>
            <a:pPr lvl="0"/>
            <a:r>
              <a:rPr lang="en-US" dirty="0"/>
              <a:t>Not want to go outside their comfort zone.</a:t>
            </a:r>
            <a:endParaRPr lang="en-CH" dirty="0"/>
          </a:p>
          <a:p>
            <a:pPr lvl="0"/>
            <a:r>
              <a:rPr lang="en-US" dirty="0"/>
              <a:t>Already have experienced a great deal of risk and bad outcomes in their life and may be averse to taking more risks. </a:t>
            </a:r>
            <a:endParaRPr lang="en-CH" dirty="0"/>
          </a:p>
          <a:p>
            <a:pPr lvl="0"/>
            <a:r>
              <a:rPr lang="en-US" dirty="0"/>
              <a:t>Lack a support system to encourage them to take risks.</a:t>
            </a:r>
            <a:endParaRPr lang="en-CH" dirty="0"/>
          </a:p>
          <a:p>
            <a:endParaRPr lang="en-CH" dirty="0"/>
          </a:p>
        </p:txBody>
      </p:sp>
      <p:sp>
        <p:nvSpPr>
          <p:cNvPr id="2" name="Title 1">
            <a:extLst>
              <a:ext uri="{FF2B5EF4-FFF2-40B4-BE49-F238E27FC236}">
                <a16:creationId xmlns:a16="http://schemas.microsoft.com/office/drawing/2014/main" id="{E3569E48-1AC1-4E54-90D3-C5E6B2C9FEC6}"/>
              </a:ext>
            </a:extLst>
          </p:cNvPr>
          <p:cNvSpPr>
            <a:spLocks noGrp="1"/>
          </p:cNvSpPr>
          <p:nvPr>
            <p:ph type="title"/>
          </p:nvPr>
        </p:nvSpPr>
        <p:spPr/>
        <p:txBody>
          <a:bodyPr/>
          <a:lstStyle/>
          <a:p>
            <a:r>
              <a:rPr lang="en-US" dirty="0"/>
              <a:t>Presentation: Supporting positive risk-taking – 3</a:t>
            </a:r>
            <a:endParaRPr lang="en-CH" dirty="0"/>
          </a:p>
        </p:txBody>
      </p:sp>
    </p:spTree>
    <p:extLst>
      <p:ext uri="{BB962C8B-B14F-4D97-AF65-F5344CB8AC3E}">
        <p14:creationId xmlns:p14="http://schemas.microsoft.com/office/powerpoint/2010/main" val="2785850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5170</TotalTime>
  <Words>25152</Words>
  <Application>Microsoft Office PowerPoint</Application>
  <PresentationFormat>Widescreen</PresentationFormat>
  <Paragraphs>2515</Paragraphs>
  <Slides>174</Slides>
  <Notes>174</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174</vt:i4>
      </vt:variant>
    </vt:vector>
  </HeadingPairs>
  <TitlesOfParts>
    <vt:vector size="191" baseType="lpstr">
      <vt:lpstr>DengXian</vt:lpstr>
      <vt:lpstr>DengXian</vt:lpstr>
      <vt:lpstr>MS Gothic</vt:lpstr>
      <vt:lpstr>MS Mincho</vt:lpstr>
      <vt:lpstr>SimSun</vt:lpstr>
      <vt:lpstr>SimSun</vt:lpstr>
      <vt:lpstr>Arial</vt:lpstr>
      <vt:lpstr>Arial Unicode MS</vt:lpstr>
      <vt:lpstr>Calibri</vt:lpstr>
      <vt:lpstr>Calibri Light</vt:lpstr>
      <vt:lpstr>Cambria</vt:lpstr>
      <vt:lpstr>Century Gothic</vt:lpstr>
      <vt:lpstr>Symbol</vt:lpstr>
      <vt:lpstr>Times New Roman</vt:lpstr>
      <vt:lpstr>Wingdings</vt:lpstr>
      <vt:lpstr>LPB</vt:lpstr>
      <vt:lpstr>think-cell Slide</vt:lpstr>
      <vt:lpstr>PowerPoint Presentation</vt:lpstr>
      <vt:lpstr>PowerPoint Presentation</vt:lpstr>
      <vt:lpstr>WHO QualityRights: Goals and objectives</vt:lpstr>
      <vt:lpstr>A few words about terminology in this training – 1 </vt:lpstr>
      <vt:lpstr>A few words about terminology in this training – 2</vt:lpstr>
      <vt:lpstr>What we aim to achieve during this module</vt:lpstr>
      <vt:lpstr>Topics covered in this module</vt:lpstr>
      <vt:lpstr>Topic 1: What is recovery? </vt:lpstr>
      <vt:lpstr>Exercise 1.1: What does recovery mean to you?</vt:lpstr>
      <vt:lpstr>Presentation: What is recovery? – 1 </vt:lpstr>
      <vt:lpstr>Presentation: What is recovery? – 2 </vt:lpstr>
      <vt:lpstr>Presentation: What is recovery? – 3 </vt:lpstr>
      <vt:lpstr>Presentation: What is recovery? – 4</vt:lpstr>
      <vt:lpstr>Presentation: What is recovery? – 5</vt:lpstr>
      <vt:lpstr>Presentation: What is recovery? – 6</vt:lpstr>
      <vt:lpstr>Presentation: What is recovery? – 7</vt:lpstr>
      <vt:lpstr>Presentation: What is recovery? – 8</vt:lpstr>
      <vt:lpstr>Presentation: What is recovery? – 9</vt:lpstr>
      <vt:lpstr>Presentation: Key components of recovery – 1 </vt:lpstr>
      <vt:lpstr>Presentation: Key components of recovery – 2</vt:lpstr>
      <vt:lpstr>Presentation: Key components of recovery – 3</vt:lpstr>
      <vt:lpstr>Presentation: Key components of recovery – 4</vt:lpstr>
      <vt:lpstr>Presentation: Key components of recovery – 5</vt:lpstr>
      <vt:lpstr>Presentation: Key components of recovery – 6</vt:lpstr>
      <vt:lpstr>Presentation: Key components of recovery – 7</vt:lpstr>
      <vt:lpstr>Presentation: Key components of recovery – 8</vt:lpstr>
      <vt:lpstr>Exercise 1.2: Supporting recovery – 1 </vt:lpstr>
      <vt:lpstr>Exercise 1.2: Supporting recovery – 2</vt:lpstr>
      <vt:lpstr>Exercise 1.2: Supporting recovery – 3</vt:lpstr>
      <vt:lpstr>Exercise 1.2: Supporting recovery – 4</vt:lpstr>
      <vt:lpstr>Exercise 1.3: What facilitates or hinders recovery? – 1 </vt:lpstr>
      <vt:lpstr>Exercise 1.3: What facilitates or hinders recovery? – 2</vt:lpstr>
      <vt:lpstr>Presentation: Recovery facilitators and obstacles – 1 </vt:lpstr>
      <vt:lpstr>Presentation: Recovery facilitators and obstacles – 2 </vt:lpstr>
      <vt:lpstr>Presentation: Recovery facilitators and obstacles – 3 </vt:lpstr>
      <vt:lpstr>Presentation: Recovery facilitators and obstacles – 4 </vt:lpstr>
      <vt:lpstr>Topic 2: Recovery-oriented services and practices </vt:lpstr>
      <vt:lpstr>Presentation: Key defining features – 1 </vt:lpstr>
      <vt:lpstr>Presentation: Key defining features – 2</vt:lpstr>
      <vt:lpstr>Presentation: Key defining features – 3</vt:lpstr>
      <vt:lpstr>Presentation: Key defining features – 4</vt:lpstr>
      <vt:lpstr>Presentation: Key defining features – 5</vt:lpstr>
      <vt:lpstr>Presentation: Key defining features – 6</vt:lpstr>
      <vt:lpstr>Presentation: Key defining features – 7</vt:lpstr>
      <vt:lpstr>Presentation: Key defining features – 8</vt:lpstr>
      <vt:lpstr>Presentation: Key defining features – 9</vt:lpstr>
      <vt:lpstr>Presentation: Key defining features – 10</vt:lpstr>
      <vt:lpstr>Presentation: Key defining features – 11</vt:lpstr>
      <vt:lpstr>Presentation: Key defining features – 12</vt:lpstr>
      <vt:lpstr>Presentation: Key defining features – 13</vt:lpstr>
      <vt:lpstr>Exercise 2.1: Recovery-oriented approach – 1</vt:lpstr>
      <vt:lpstr>Exercise 2.1: Recovery-oriented approach – 2</vt:lpstr>
      <vt:lpstr>Presentation: Key recovery-oriented practices – 1 </vt:lpstr>
      <vt:lpstr>Presentation: Key recovery-oriented practices – 2</vt:lpstr>
      <vt:lpstr>Topic 3: Recovery focus on assets and strengths </vt:lpstr>
      <vt:lpstr>Presentation: Focusing on assets and strengths of the person is central to recovery-oriented care – 1 </vt:lpstr>
      <vt:lpstr>Presentation: Focusing on assets and strengths of the person is central to recovery-oriented care – 2</vt:lpstr>
      <vt:lpstr>Presentation: Focusing on assets and strengths of the person is central to recovery-oriented care – 3</vt:lpstr>
      <vt:lpstr>Presentation: Focusing on assets and strengths of the person is central to recovery-oriented care – 4</vt:lpstr>
      <vt:lpstr>Presentation: Focusing on assets and strengths of the person is central to recovery-oriented care – 5</vt:lpstr>
      <vt:lpstr>Presentation: Focusing on assets and strengths of the person is central to recovery-oriented care – 6</vt:lpstr>
      <vt:lpstr>Exercise 3.1: Focusing on strengths and assets – 1 </vt:lpstr>
      <vt:lpstr>Exercise 3.1: Focusing on strengths and assets – 2</vt:lpstr>
      <vt:lpstr>Exercise 3.1: Focusing on strengths and assets – 3</vt:lpstr>
      <vt:lpstr>Topic 4: Promoting hope </vt:lpstr>
      <vt:lpstr>Exercise 4.1: Promoting hope? – 1 </vt:lpstr>
      <vt:lpstr>Exercise 4.1: Promoting hope? – 2</vt:lpstr>
      <vt:lpstr>Exercise 4.1: Promoting hope? – 3</vt:lpstr>
      <vt:lpstr>Exercise 4.1: Promoting hope? – 4</vt:lpstr>
      <vt:lpstr>Exercise 4.1: Promoting hope? – 5</vt:lpstr>
      <vt:lpstr>Exercise 4.2: How hope facilitates recovery – 1 </vt:lpstr>
      <vt:lpstr>Exercise 4.2: How hope facilitates recovery – 2</vt:lpstr>
      <vt:lpstr>Topic 5: Values in recovery </vt:lpstr>
      <vt:lpstr>Presentation: Respecting the person means understanding their values and preferences – 1 </vt:lpstr>
      <vt:lpstr>Presentation: Respecting the person means understanding their values and preferences – 2</vt:lpstr>
      <vt:lpstr>Presentation: Respecting the person means understanding their values and preferences – 3</vt:lpstr>
      <vt:lpstr>Presentation: Respecting the person means understanding their values and preferences – 4</vt:lpstr>
      <vt:lpstr>Presentation: Respecting the person means understanding their values and preferences – 5</vt:lpstr>
      <vt:lpstr>Presentation: Respecting the person means understanding their values and preferences – 6</vt:lpstr>
      <vt:lpstr>Presentation: Respecting the person means understanding their values and preferences – 7</vt:lpstr>
      <vt:lpstr>Topic 6: Working alongside people </vt:lpstr>
      <vt:lpstr>Presentation: What does it mean to work alongside someone? – 1 </vt:lpstr>
      <vt:lpstr>Presentation: What does it mean to work alongside someone? – 2</vt:lpstr>
      <vt:lpstr>Exercise 6.1: Working alongside in practice – 1 </vt:lpstr>
      <vt:lpstr>Exercise 6.1: Working alongside in practice – 2</vt:lpstr>
      <vt:lpstr>Exercise 6.1: Working alongside in practice – 3</vt:lpstr>
      <vt:lpstr>Exercise 6.1: Working alongside in practice – 4</vt:lpstr>
      <vt:lpstr>Exercise 6.1: Working alongside in practice – 5</vt:lpstr>
      <vt:lpstr>Exercise 6.1: Working alongside in practice – 6</vt:lpstr>
      <vt:lpstr>Topic 7: Boundaries within the context of recovery practices </vt:lpstr>
      <vt:lpstr>Presentation: Understanding boundaries – 1 </vt:lpstr>
      <vt:lpstr>Presentation: Understanding boundaries – 2</vt:lpstr>
      <vt:lpstr>Presentation: Understanding boundaries – 3</vt:lpstr>
      <vt:lpstr>Presentation: Understanding boundaries – 4</vt:lpstr>
      <vt:lpstr>Presentation: Understanding boundaries – 5</vt:lpstr>
      <vt:lpstr>Topic 8: Positive risks in recovery </vt:lpstr>
      <vt:lpstr>Presentation: Supporting positive risk-taking – 1 </vt:lpstr>
      <vt:lpstr>Presentation: Supporting positive risk-taking – 2</vt:lpstr>
      <vt:lpstr>Presentation: Supporting positive risk-taking – 3</vt:lpstr>
      <vt:lpstr>Presentation: Supporting positive risk-taking – 4</vt:lpstr>
      <vt:lpstr>Presentation: Supporting positive risk-taking – 5</vt:lpstr>
      <vt:lpstr>Presentation: Supporting positive risk-taking – 6</vt:lpstr>
      <vt:lpstr>Presentation: Supporting positive risk-taking – 7</vt:lpstr>
      <vt:lpstr>Presentation: Supporting positive risk-taking – 8</vt:lpstr>
      <vt:lpstr>Presentation: Supporting positive risk-taking – 9</vt:lpstr>
      <vt:lpstr>Presentation: Supporting positive risk-taking – 10</vt:lpstr>
      <vt:lpstr>Exercise 8.1: Positive risk-taking in practice – 1 </vt:lpstr>
      <vt:lpstr>Exercise 8.1: Positive risk-taking in practice – 2</vt:lpstr>
      <vt:lpstr>Exercise 8.1: Positive risk-taking in practice – 3</vt:lpstr>
      <vt:lpstr>Exercise 8.1: Positive risk-taking in practice – 4</vt:lpstr>
      <vt:lpstr>Exercise 8.1: Positive risk-taking in practice – 5</vt:lpstr>
      <vt:lpstr>Exercise 8.1: Positive risk-taking in practice – 6</vt:lpstr>
      <vt:lpstr>Exercise 8.1: Positive risk-taking in practice – 7</vt:lpstr>
      <vt:lpstr>Exercise 8.1: Positive risk-taking in practice – 8</vt:lpstr>
      <vt:lpstr>Topic 9: Supporting people to reconnect with their communities </vt:lpstr>
      <vt:lpstr>Presentation: Supporting people to reconnect with their communities – 1</vt:lpstr>
      <vt:lpstr>Presentation: Supporting people to reconnect with their communities – 2</vt:lpstr>
      <vt:lpstr>Exercise 9.1: Using community resources – 1  </vt:lpstr>
      <vt:lpstr>Exercise 9.1: Using community resources – 2 </vt:lpstr>
      <vt:lpstr>Exercise 9.2: Reconnecting the disconnected</vt:lpstr>
      <vt:lpstr>Topic 10: Communication skills </vt:lpstr>
      <vt:lpstr>Exercise 10.1: Communication is crucial in recovery-oriented care </vt:lpstr>
      <vt:lpstr>Presentation: Key communication skills in recovery – 1 </vt:lpstr>
      <vt:lpstr>Presentation: Key communication skills in recovery – 2</vt:lpstr>
      <vt:lpstr>Presentation: Key communication skills in recovery – 3</vt:lpstr>
      <vt:lpstr>Presentation: Key communication skills in recovery – 4</vt:lpstr>
      <vt:lpstr>Presentation: Key communication skills in recovery – 5</vt:lpstr>
      <vt:lpstr>Presentation: Key communication skills in recovery – 6</vt:lpstr>
      <vt:lpstr>Exercise 10.2: Putting active listening skills into practice – 1 </vt:lpstr>
      <vt:lpstr>Exercise 10.2: Putting active listening skills into practice – 2</vt:lpstr>
      <vt:lpstr>Exercise 10.2: Putting active listening skills into practice – 3</vt:lpstr>
      <vt:lpstr>Exercise 10.2: Putting active listening skills into practice – 4</vt:lpstr>
      <vt:lpstr>Topic 11: Recovery plans </vt:lpstr>
      <vt:lpstr>Presentation: Making a recovery plan – 1 </vt:lpstr>
      <vt:lpstr>Presentation: Making a recovery plan – 2</vt:lpstr>
      <vt:lpstr>Presentation: Making a recovery plan – 3</vt:lpstr>
      <vt:lpstr>Presentation: Making a recovery plan – 4</vt:lpstr>
      <vt:lpstr>Presentation: Making a recovery plan – 5</vt:lpstr>
      <vt:lpstr>Presentation: Making a recovery plan – 6</vt:lpstr>
      <vt:lpstr>Presentation: 1. Plan for pursuing dreams and goals – 1</vt:lpstr>
      <vt:lpstr>Presentation: 1. Plan for pursuing dreams and goals – 2</vt:lpstr>
      <vt:lpstr>Presentation: 1. Plan for pursuing dreams and goals – 3</vt:lpstr>
      <vt:lpstr>Presentation: 1. Plan for pursuing dreams and goals – 4</vt:lpstr>
      <vt:lpstr>Presentation: 2. Wellness plan – 1 </vt:lpstr>
      <vt:lpstr>Presentation: 2. Wellness plan – 2</vt:lpstr>
      <vt:lpstr>Presentation: 3. Plan for managing difficult times – 1 </vt:lpstr>
      <vt:lpstr>Presentation: 3. Plan for managing difficult times – 2</vt:lpstr>
      <vt:lpstr>Presentation: 3. Plan for managing difficult times – 3</vt:lpstr>
      <vt:lpstr>Presentation: 3. Plan for managing difficult times – 4</vt:lpstr>
      <vt:lpstr>Presentation: 3. Plan for managing difficult times – 5</vt:lpstr>
      <vt:lpstr>Presentation: 3. Plan for managing difficult times – 6</vt:lpstr>
      <vt:lpstr>Presentation: 3. Plan for managing difficult times – 7</vt:lpstr>
      <vt:lpstr>Presentation: 3. Plan for managing difficult times – 8</vt:lpstr>
      <vt:lpstr>Presentation: 3. Plan for managing difficult times – 9</vt:lpstr>
      <vt:lpstr>Presentation: 4. Plan for responding to a crisis – 1 </vt:lpstr>
      <vt:lpstr>Presentation: 4. Plan for responding to a crisis – 2</vt:lpstr>
      <vt:lpstr>Presentation: 4. Plan for responding to a crisis – 3</vt:lpstr>
      <vt:lpstr>Presentation: 4. Plan for responding to a crisis – 4</vt:lpstr>
      <vt:lpstr>Presentation: 4. Plan for responding to a crisis – 5</vt:lpstr>
      <vt:lpstr>Presentation: 4. Plan for responding to a crisis – 6</vt:lpstr>
      <vt:lpstr>Presentation: 5. Plan for after a crisis – 1 </vt:lpstr>
      <vt:lpstr>Presentation: 5. Plan for after a crisis – 2</vt:lpstr>
      <vt:lpstr>Topic 12: Recovery Wheel </vt:lpstr>
      <vt:lpstr>Presentation: The Recovery Wheel – 1</vt:lpstr>
      <vt:lpstr>Presentation: The Recovery Wheel – 2</vt:lpstr>
      <vt:lpstr>Presentation: The Recovery Wheel – 3</vt:lpstr>
      <vt:lpstr>Optional Exercise: The Recovery Wheel</vt:lpstr>
      <vt:lpstr>Acknowledgements (1)</vt:lpstr>
      <vt:lpstr>Acknowledgements (2)</vt:lpstr>
      <vt:lpstr>Acknowledgements (3)</vt:lpstr>
      <vt:lpstr>Acknowledgements (4)</vt:lpstr>
      <vt:lpstr>Acknowledgements (5)</vt:lpstr>
      <vt:lpstr>Acknowledgements (6)</vt:lpstr>
      <vt:lpstr>Acknowledgements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REYES LANDAVERDE, Roberto Arnulfo</cp:lastModifiedBy>
  <cp:revision>470</cp:revision>
  <cp:lastPrinted>2019-10-28T12:16:42Z</cp:lastPrinted>
  <dcterms:created xsi:type="dcterms:W3CDTF">2019-02-15T16:04:58Z</dcterms:created>
  <dcterms:modified xsi:type="dcterms:W3CDTF">2019-11-04T14:36:29Z</dcterms:modified>
</cp:coreProperties>
</file>