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7.xml" ContentType="application/vnd.openxmlformats-officedocument.presentationml.tags+xml"/>
  <Override PartName="/ppt/theme/themeOverride12.xml" ContentType="application/vnd.openxmlformats-officedocument.themeOverride+xml"/>
  <Override PartName="/ppt/tags/tag18.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19.xml" ContentType="application/vnd.openxmlformats-officedocument.presentationml.tags+xml"/>
  <Override PartName="/ppt/theme/themeOverride15.xml" ContentType="application/vnd.openxmlformats-officedocument.themeOverride+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heme/themeOverride18.xml" ContentType="application/vnd.openxmlformats-officedocument.themeOverride+xml"/>
  <Override PartName="/ppt/theme/themeOverride19.xml" ContentType="application/vnd.openxmlformats-officedocument.themeOverride+xml"/>
  <Override PartName="/ppt/tags/tag22.xml" ContentType="application/vnd.openxmlformats-officedocument.presentationml.tags+xml"/>
  <Override PartName="/ppt/theme/themeOverride2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2"/>
  </p:notesMasterIdLst>
  <p:sldIdLst>
    <p:sldId id="269" r:id="rId2"/>
    <p:sldId id="516" r:id="rId3"/>
    <p:sldId id="546" r:id="rId4"/>
    <p:sldId id="547" r:id="rId5"/>
    <p:sldId id="548" r:id="rId6"/>
    <p:sldId id="550" r:id="rId7"/>
    <p:sldId id="287" r:id="rId8"/>
    <p:sldId id="289" r:id="rId9"/>
    <p:sldId id="290" r:id="rId10"/>
    <p:sldId id="291" r:id="rId11"/>
    <p:sldId id="292" r:id="rId12"/>
    <p:sldId id="293" r:id="rId13"/>
    <p:sldId id="294" r:id="rId14"/>
    <p:sldId id="295" r:id="rId15"/>
    <p:sldId id="296" r:id="rId16"/>
    <p:sldId id="297"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513" r:id="rId39"/>
    <p:sldId id="463" r:id="rId40"/>
    <p:sldId id="464" r:id="rId41"/>
    <p:sldId id="465" r:id="rId42"/>
    <p:sldId id="466" r:id="rId43"/>
    <p:sldId id="467" r:id="rId44"/>
    <p:sldId id="468" r:id="rId45"/>
    <p:sldId id="469" r:id="rId46"/>
    <p:sldId id="470" r:id="rId47"/>
    <p:sldId id="471" r:id="rId48"/>
    <p:sldId id="472" r:id="rId49"/>
    <p:sldId id="473" r:id="rId50"/>
    <p:sldId id="512" r:id="rId51"/>
    <p:sldId id="474" r:id="rId52"/>
    <p:sldId id="475" r:id="rId53"/>
    <p:sldId id="476" r:id="rId54"/>
    <p:sldId id="477" r:id="rId55"/>
    <p:sldId id="478" r:id="rId56"/>
    <p:sldId id="479" r:id="rId57"/>
    <p:sldId id="480" r:id="rId58"/>
    <p:sldId id="490" r:id="rId59"/>
    <p:sldId id="491" r:id="rId60"/>
    <p:sldId id="492" r:id="rId61"/>
    <p:sldId id="493" r:id="rId62"/>
    <p:sldId id="494" r:id="rId63"/>
    <p:sldId id="495" r:id="rId64"/>
    <p:sldId id="481" r:id="rId65"/>
    <p:sldId id="482" r:id="rId66"/>
    <p:sldId id="497" r:id="rId67"/>
    <p:sldId id="498" r:id="rId68"/>
    <p:sldId id="499" r:id="rId69"/>
    <p:sldId id="500" r:id="rId70"/>
    <p:sldId id="501" r:id="rId71"/>
    <p:sldId id="502" r:id="rId72"/>
    <p:sldId id="446" r:id="rId73"/>
    <p:sldId id="447" r:id="rId74"/>
    <p:sldId id="448" r:id="rId75"/>
    <p:sldId id="449" r:id="rId76"/>
    <p:sldId id="450" r:id="rId77"/>
    <p:sldId id="451" r:id="rId78"/>
    <p:sldId id="452" r:id="rId79"/>
    <p:sldId id="453" r:id="rId80"/>
    <p:sldId id="454" r:id="rId81"/>
    <p:sldId id="455" r:id="rId82"/>
    <p:sldId id="458" r:id="rId83"/>
    <p:sldId id="526" r:id="rId84"/>
    <p:sldId id="527" r:id="rId85"/>
    <p:sldId id="551" r:id="rId86"/>
    <p:sldId id="460" r:id="rId87"/>
    <p:sldId id="529" r:id="rId88"/>
    <p:sldId id="530" r:id="rId89"/>
    <p:sldId id="531" r:id="rId90"/>
    <p:sldId id="462" r:id="rId91"/>
    <p:sldId id="532" r:id="rId92"/>
    <p:sldId id="483" r:id="rId93"/>
    <p:sldId id="533" r:id="rId94"/>
    <p:sldId id="484" r:id="rId95"/>
    <p:sldId id="552" r:id="rId96"/>
    <p:sldId id="485" r:id="rId97"/>
    <p:sldId id="535" r:id="rId98"/>
    <p:sldId id="486" r:id="rId99"/>
    <p:sldId id="536" r:id="rId100"/>
    <p:sldId id="487" r:id="rId101"/>
    <p:sldId id="553" r:id="rId102"/>
    <p:sldId id="555" r:id="rId103"/>
    <p:sldId id="554" r:id="rId104"/>
    <p:sldId id="503" r:id="rId105"/>
    <p:sldId id="556" r:id="rId106"/>
    <p:sldId id="557" r:id="rId107"/>
    <p:sldId id="504" r:id="rId108"/>
    <p:sldId id="558" r:id="rId109"/>
    <p:sldId id="505" r:id="rId110"/>
    <p:sldId id="559" r:id="rId111"/>
    <p:sldId id="514" r:id="rId112"/>
    <p:sldId id="515" r:id="rId113"/>
    <p:sldId id="509" r:id="rId114"/>
    <p:sldId id="562" r:id="rId115"/>
    <p:sldId id="560" r:id="rId116"/>
    <p:sldId id="561" r:id="rId117"/>
    <p:sldId id="563" r:id="rId118"/>
    <p:sldId id="510" r:id="rId119"/>
    <p:sldId id="564" r:id="rId120"/>
    <p:sldId id="413" r:id="rId121"/>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C"/>
    <a:srgbClr val="FDE0FE"/>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6" autoAdjust="0"/>
    <p:restoredTop sz="95827" autoAdjust="0"/>
  </p:normalViewPr>
  <p:slideViewPr>
    <p:cSldViewPr snapToGrid="0" showGuides="1">
      <p:cViewPr varScale="1">
        <p:scale>
          <a:sx n="110" d="100"/>
          <a:sy n="110" d="100"/>
        </p:scale>
        <p:origin x="474" y="114"/>
      </p:cViewPr>
      <p:guideLst>
        <p:guide orient="horz" pos="2160"/>
        <p:guide pos="3840"/>
      </p:guideLst>
    </p:cSldViewPr>
  </p:slideViewPr>
  <p:outlineViewPr>
    <p:cViewPr>
      <p:scale>
        <a:sx n="33" d="100"/>
        <a:sy n="33" d="100"/>
      </p:scale>
      <p:origin x="0" y="-186336"/>
    </p:cViewPr>
  </p:outlineViewPr>
  <p:notesTextViewPr>
    <p:cViewPr>
      <p:scale>
        <a:sx n="1" d="1"/>
        <a:sy n="1" d="1"/>
      </p:scale>
      <p:origin x="0" y="0"/>
    </p:cViewPr>
  </p:notesTextViewPr>
  <p:notesViewPr>
    <p:cSldViewPr snapToGrid="0" showGuides="1">
      <p:cViewPr varScale="1">
        <p:scale>
          <a:sx n="78" d="100"/>
          <a:sy n="78" d="100"/>
        </p:scale>
        <p:origin x="4096" y="192"/>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FD881BB-AB77-48BF-B43E-28A73393FD8C}" type="datetimeFigureOut">
              <a:rPr lang="x-none" smtClean="0"/>
              <a:t>24/4/2023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D4026B6-B2B5-46C7-A32C-FE888EB50862}" type="slidenum">
              <a:rPr lang="x-none" smtClean="0"/>
              <a:t>‹#›</a:t>
            </a:fld>
            <a:endParaRPr lang="x-none"/>
          </a:p>
        </p:txBody>
      </p:sp>
    </p:spTree>
    <p:extLst>
      <p:ext uri="{BB962C8B-B14F-4D97-AF65-F5344CB8AC3E}">
        <p14:creationId xmlns:p14="http://schemas.microsoft.com/office/powerpoint/2010/main" val="143138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04.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s://www.driadvocacy.org/victory-guatemala-right-live-community/"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i" TargetMode="External"/><Relationship Id="rId4" Type="http://schemas.openxmlformats.org/officeDocument/2006/relationships/hyperlink" Target="#_ENREF_30"/></Relationships>
</file>

<file path=ppt/notesSlides/_rels/notesSlide108.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s://www.driadvocacy.org/victory-guatemala-right-live-community/" TargetMode="External"/><Relationship Id="rId2" Type="http://schemas.openxmlformats.org/officeDocument/2006/relationships/slide" Target="../slides/slide108.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i" TargetMode="External"/><Relationship Id="rId4" Type="http://schemas.openxmlformats.org/officeDocument/2006/relationships/hyperlink" Target="#_ENREF_30"/></Relationships>
</file>

<file path=ppt/notesSlides/_rels/notesSlide109.xml.rels><?xml version="1.0" encoding="UTF-8" standalone="yes"?>
<Relationships xmlns="http://schemas.openxmlformats.org/package/2006/relationships"><Relationship Id="rId3" Type="http://schemas.openxmlformats.org/officeDocument/2006/relationships/hyperlink" Target="#_ENREF_32"/><Relationship Id="rId7" Type="http://schemas.openxmlformats.org/officeDocument/2006/relationships/hyperlink" Target="http://tbinternet.ohchr.org/_layouts/treatybodyexternal/SessionDetails1.aspx?SessionID=1204&amp;Lang=en"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http://tbinternet.ohchr.org/_layouts/treatybodyexternal/Download.aspx?symbolno=INT/CRPD/ICO/HTI/27387&amp;Lang=en" TargetMode="External"/><Relationship Id="rId5" Type="http://schemas.openxmlformats.org/officeDocument/2006/relationships/hyperlink" Target="#_ENREF_33"/><Relationship Id="rId4" Type="http://schemas.openxmlformats.org/officeDocument/2006/relationships/hyperlink" Target="http://www.globaldisabilityrightsnow.or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PANPPD/"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inclusion-international.org/wp-content/uploads/2016/11/Global-report-on-self-advocacy.pdf" TargetMode="External"/></Relationships>
</file>

<file path=ppt/notesSlides/_rels/notesSlide110.xml.rels><?xml version="1.0" encoding="UTF-8" standalone="yes"?>
<Relationships xmlns="http://schemas.openxmlformats.org/package/2006/relationships"><Relationship Id="rId3" Type="http://schemas.openxmlformats.org/officeDocument/2006/relationships/hyperlink" Target="#_ENREF_32"/><Relationship Id="rId7" Type="http://schemas.openxmlformats.org/officeDocument/2006/relationships/hyperlink" Target="http://tbinternet.ohchr.org/_layouts/treatybodyexternal/SessionDetails1.aspx?SessionID=1204&amp;Lang=en"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tbinternet.ohchr.org/_layouts/treatybodyexternal/Download.aspx?symbolno=INT/CRPD/ICO/HTI/27387&amp;Lang=en" TargetMode="External"/><Relationship Id="rId5" Type="http://schemas.openxmlformats.org/officeDocument/2006/relationships/hyperlink" Target="#_ENREF_33"/><Relationship Id="rId4" Type="http://schemas.openxmlformats.org/officeDocument/2006/relationships/hyperlink" Target="http://www.globaldisabilityrightsnow.org/" TargetMode="External"/></Relationships>
</file>

<file path=ppt/notesSlides/_rels/note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112.xml"/><Relationship Id="rId1" Type="http://schemas.openxmlformats.org/officeDocument/2006/relationships/notesMaster" Target="../notesMasters/notesMaster1.xml"/><Relationship Id="rId6" Type="http://schemas.openxmlformats.org/officeDocument/2006/relationships/image" Target="../media/image20.png"/><Relationship Id="rId5" Type="http://schemas.openxmlformats.org/officeDocument/2006/relationships/hyperlink" Target="https://qualityrightsgujarat.wordpress.com/about/" TargetMode="External"/><Relationship Id="rId4" Type="http://schemas.openxmlformats.org/officeDocument/2006/relationships/hyperlink" Target="http://www.who.int/mental_health/policy/quality_rights/en" TargetMode="External"/></Relationships>
</file>

<file path=ppt/notesSlides/_rels/notesSlide113.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www.seemescotland.org/" TargetMode="External"/></Relationships>
</file>

<file path=ppt/notesSlides/_rels/notesSlide119.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19.xml"/><Relationship Id="rId1" Type="http://schemas.openxmlformats.org/officeDocument/2006/relationships/notesMaster" Target="../notesMasters/notesMaster1.xml"/><Relationship Id="rId4" Type="http://schemas.openxmlformats.org/officeDocument/2006/relationships/hyperlink" Target="https://www.seemescotland.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ikiciv.org.rs/images/8/89/An_Introduction_to_Advocacy.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epositorio.cepal.org/bitstream/handle/11362/5043/1/S2011963_e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absoluteprohibition.org/"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peoplesmentalhealthreport.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_ENREF_14"/></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bm.ie/A-letter-to-the-Editor-of-the-Irish-Times--510367.ph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mencap.org.uk/blog/why-im-supporting-mencap"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un.org/en/events/disabilitiesday/"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mindfreedom.org/"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igotbetter.org/abou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mdac.org/sites/mdac.org/files/mdac_kenya_legal_capacity_press_release_1apr2014_1.pdf" TargetMode="External"/><Relationship Id="rId5" Type="http://schemas.openxmlformats.org/officeDocument/2006/relationships/hyperlink" Target="#_ENREF_25"/><Relationship Id="rId4" Type="http://schemas.openxmlformats.org/officeDocument/2006/relationships/hyperlink" Target="http://www.who.int/mediacentre/news/releases/2010/mental_disabilities_20100916/en/"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_ENREF_26"/></Relationships>
</file>

<file path=ppt/notesSlides/_rels/notesSlide64.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_ENREF_28"/><Relationship Id="rId4" Type="http://schemas.openxmlformats.org/officeDocument/2006/relationships/hyperlink" Target="http://inclusion-international.org/wp-content/uploads/2014/06/Independent-But-Not-Alone.pdf"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www.driadvocacy.org/inter-american-commission-on-human-rights-orders-guatemala-to-protect-children-and-adults-from-abuses-in-psychiatric-facility/"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y" TargetMode="External"/><Relationship Id="rId4" Type="http://schemas.openxmlformats.org/officeDocument/2006/relationships/hyperlink" Target="http://mdac.org/en/what-we-do/strategic_litigation"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tbinternet.ohchr.org/_layouts/treatybodyexternal/SessionDetails1.aspx?SessionID=1204&amp;Lang=en" TargetMode="External"/><Relationship Id="rId3" Type="http://schemas.openxmlformats.org/officeDocument/2006/relationships/hyperlink" Target="#_ENREF_32"/><Relationship Id="rId7" Type="http://schemas.openxmlformats.org/officeDocument/2006/relationships/hyperlink" Target="http://tbinternet.ohchr.org/_layouts/treatybodyexternal/Download.aspx?symbolno=INT/CRPD/ICO/HTI/27387&amp;Lang=en"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disabilityrightsfund.org/our-impact/our-stories-of-change/haitian-dpos-dialogue-crpd-committee" TargetMode="External"/><Relationship Id="rId5" Type="http://schemas.openxmlformats.org/officeDocument/2006/relationships/hyperlink" Target="#_ENREF_33"/><Relationship Id="rId4" Type="http://schemas.openxmlformats.org/officeDocument/2006/relationships/hyperlink" Target="http://tbinternet.ohchr.org/_layouts/treatybodyexternal/SessionDetails1.aspx?SessionID=773&amp;Lang=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35"/><Relationship Id="rId7" Type="http://schemas.openxmlformats.org/officeDocument/2006/relationships/hyperlink" Target="http://www.who.int/mental_health/policy/quality_rights/en"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qualityrightsgujarat.wordpress.com/about/" TargetMode="External"/><Relationship Id="rId5" Type="http://schemas.openxmlformats.org/officeDocument/2006/relationships/hyperlink" Target="#_ENREF_36"/><Relationship Id="rId4" Type="http://schemas.openxmlformats.org/officeDocument/2006/relationships/hyperlink" Target="http://www.cbm.org/New-resources-on-Agenda-2030-and-the-CRPD-501728.php"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8" Type="http://schemas.openxmlformats.org/officeDocument/2006/relationships/hyperlink" Target="http://www.mindfreedom.org/personal-stories/braunbeate" TargetMode="External"/><Relationship Id="rId3" Type="http://schemas.openxmlformats.org/officeDocument/2006/relationships/hyperlink" Target="#_ENREF_37"/><Relationship Id="rId7" Type="http://schemas.openxmlformats.org/officeDocument/2006/relationships/hyperlink" Target="#_ENREF_39"/><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mdac.info/en/kenya" TargetMode="External"/><Relationship Id="rId5" Type="http://schemas.openxmlformats.org/officeDocument/2006/relationships/hyperlink" Target="#_ENREF_38"/><Relationship Id="rId4" Type="http://schemas.openxmlformats.org/officeDocument/2006/relationships/hyperlink" Target="http://www.dementiaallianceinternational.org/dementia-new-world-kate-swaffer/"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_ENREF_2"/></Relationships>
</file>

<file path=ppt/notesSlides/_rels/notesSlide80.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ikiciv.org.rs/images/8/89/An_Introduction_to_Advocacy.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inclusion-international.org/self-advocacy-2/" TargetMode="External"/><Relationship Id="rId5" Type="http://schemas.openxmlformats.org/officeDocument/2006/relationships/hyperlink" Target="#_ENREF_4"/><Relationship Id="rId4" Type="http://schemas.openxmlformats.org/officeDocument/2006/relationships/hyperlink" Target="https://www.facebook.com/PANPPD/"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inclusion-international.org/self-advocacy-2/" TargetMode="External"/><Relationship Id="rId5" Type="http://schemas.openxmlformats.org/officeDocument/2006/relationships/hyperlink" Target="#_ENREF_4"/><Relationship Id="rId4" Type="http://schemas.openxmlformats.org/officeDocument/2006/relationships/hyperlink" Target="https://www.facebook.com/PANPPD/" TargetMode="External"/></Relationships>
</file>

<file path=ppt/notesSlides/_rels/notesSlide85.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inclusion-international.org/self-advocacy-2/" TargetMode="External"/><Relationship Id="rId5" Type="http://schemas.openxmlformats.org/officeDocument/2006/relationships/hyperlink" Target="#_ENREF_4"/><Relationship Id="rId4" Type="http://schemas.openxmlformats.org/officeDocument/2006/relationships/hyperlink" Target="https://www.facebook.com/PANPPD/" TargetMode="Externa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repositorio.cepal.org/bitstream/handle/11362/5043/1/S2011963_en.pdf"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repositorio.cepal.org/bitstream/handle/11362/5043/1/S2011963_en.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slide" Target="../slides/slide90.xml"/><Relationship Id="rId1" Type="http://schemas.openxmlformats.org/officeDocument/2006/relationships/notesMaster" Target="../notesMasters/notesMaster1.xml"/><Relationship Id="rId6" Type="http://schemas.openxmlformats.org/officeDocument/2006/relationships/hyperlink" Target="https://www.youtube.com/watch?v=bhvRsSm4KHw" TargetMode="External"/><Relationship Id="rId5" Type="http://schemas.openxmlformats.org/officeDocument/2006/relationships/hyperlink" Target="http://www.chrusp.org/" TargetMode="External"/><Relationship Id="rId4" Type="http://schemas.openxmlformats.org/officeDocument/2006/relationships/hyperlink" Target="http://absoluteprohibition.org/" TargetMode="Externa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s://www.youtube.com/watch?v=bhvRsSm4KHw" TargetMode="External"/><Relationship Id="rId5" Type="http://schemas.openxmlformats.org/officeDocument/2006/relationships/hyperlink" Target="http://www.chrusp.org/" TargetMode="External"/><Relationship Id="rId4" Type="http://schemas.openxmlformats.org/officeDocument/2006/relationships/hyperlink" Target="http://absoluteprohibition.org/" TargetMode="Externa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peoplesmentalhealthreport.com/"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peoplesmentalhealthreport.com/"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22"/><Relationship Id="rId7" Type="http://schemas.openxmlformats.org/officeDocument/2006/relationships/image" Target="../media/image16.png"/><Relationship Id="rId2" Type="http://schemas.openxmlformats.org/officeDocument/2006/relationships/slide" Target="../slides/slide98.xml"/><Relationship Id="rId1" Type="http://schemas.openxmlformats.org/officeDocument/2006/relationships/notesMaster" Target="../notesMasters/notesMaster1.xml"/><Relationship Id="rId6" Type="http://schemas.openxmlformats.org/officeDocument/2006/relationships/hyperlink" Target="http://igotbetter.org/" TargetMode="External"/><Relationship Id="rId5" Type="http://schemas.openxmlformats.org/officeDocument/2006/relationships/hyperlink" Target="http://www.mindfreedom.org/" TargetMode="External"/><Relationship Id="rId4" Type="http://schemas.openxmlformats.org/officeDocument/2006/relationships/hyperlink" Target="#_ENREF_23"/></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22"/><Relationship Id="rId7" Type="http://schemas.openxmlformats.org/officeDocument/2006/relationships/image" Target="../media/image16.png"/><Relationship Id="rId2" Type="http://schemas.openxmlformats.org/officeDocument/2006/relationships/slide" Target="../slides/slide99.xml"/><Relationship Id="rId1" Type="http://schemas.openxmlformats.org/officeDocument/2006/relationships/notesMaster" Target="../notesMasters/notesMaster1.xml"/><Relationship Id="rId6" Type="http://schemas.openxmlformats.org/officeDocument/2006/relationships/hyperlink" Target="http://igotbetter.org/" TargetMode="External"/><Relationship Id="rId5" Type="http://schemas.openxmlformats.org/officeDocument/2006/relationships/hyperlink" Target="http://www.mindfreedom.org/" TargetMode="External"/><Relationship Id="rId4" Type="http://schemas.openxmlformats.org/officeDocument/2006/relationships/hyperlink" Target="#_ENREF_23"/></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26B6-B2B5-46C7-A32C-FE888EB50862}" type="slidenum">
              <a:rPr lang="x-none" smtClean="0"/>
              <a:t>1</a:t>
            </a:fld>
            <a:endParaRPr lang="x-none"/>
          </a:p>
        </p:txBody>
      </p:sp>
    </p:spTree>
    <p:extLst>
      <p:ext uri="{BB962C8B-B14F-4D97-AF65-F5344CB8AC3E}">
        <p14:creationId xmlns:p14="http://schemas.microsoft.com/office/powerpoint/2010/main" val="42177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393700"/>
            <a:ext cx="4575175" cy="2574925"/>
          </a:xfrm>
        </p:spPr>
      </p:sp>
      <p:sp>
        <p:nvSpPr>
          <p:cNvPr id="3" name="Notes Placeholder 2"/>
          <p:cNvSpPr>
            <a:spLocks noGrp="1"/>
          </p:cNvSpPr>
          <p:nvPr>
            <p:ph type="body" idx="1"/>
          </p:nvPr>
        </p:nvSpPr>
        <p:spPr>
          <a:xfrm>
            <a:off x="533176" y="3187408"/>
            <a:ext cx="5594734" cy="5510901"/>
          </a:xfrm>
        </p:spPr>
        <p:txBody>
          <a:bodyPr/>
          <a:lstStyle/>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module describes the process of designing and running an advocacy campaign to promote the human rights of people with psychosocial, intellectual or cognitive disabilities.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provides guidance on developing campaign goals and activities, identifying key stakeholders and target groups, taking action and, finally, monitoring and evaluating the advocacy campaign’s effectiveness.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includes a discussion on the challenges that may arise as a campaign is being developed and put into action.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are many different approaches to advocacy. Some organizations may try to build alliances and consensus among different people with psychosocial, intellectual or cognitive disabilities and their allies while others may keep a very strong line of advocacy and not seek consensus at all.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Both approaches can be highly effective in achieving change. Furthermore, some advocacy organizations, including grassroots organizations, may not do advocacy in a linear and structured manner as described in this module.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can be developed as a fluid and flexible process, responding and advocating on issues and needs as they arise. This may be equally effective. </a:t>
            </a: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Positive outcomes that can be achieved through advocacy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4000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prioritization of the rights of persons with psychosocial, </a:t>
            </a:r>
            <a:r>
              <a:rPr lang="en-US" dirty="0">
                <a:solidFill>
                  <a:srgbClr val="000000"/>
                </a:solidFill>
                <a:latin typeface="Calibri" panose="020F0502020204030204" pitchFamily="34" charset="0"/>
                <a:ea typeface="MS Mincho" panose="02020609040205080304" pitchFamily="49" charset="-128"/>
                <a:cs typeface="Calibri" panose="020F0502020204030204" pitchFamily="34" charset="0"/>
              </a:rPr>
              <a:t>intellectual or cognitive disabilities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 government agendas.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alignment of policies, plans, and laws with international human rights standards.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Ensuring that human rights and quality issues are at the core of mental health and social services.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a:t>
            </a:fld>
            <a:endParaRPr lang="x-none"/>
          </a:p>
        </p:txBody>
      </p:sp>
    </p:spTree>
    <p:extLst>
      <p:ext uri="{BB962C8B-B14F-4D97-AF65-F5344CB8AC3E}">
        <p14:creationId xmlns:p14="http://schemas.microsoft.com/office/powerpoint/2010/main" val="26250204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100</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101</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102</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103</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228600"/>
            <a:ext cx="2259012" cy="1271588"/>
          </a:xfrm>
        </p:spPr>
      </p:sp>
      <p:sp>
        <p:nvSpPr>
          <p:cNvPr id="3" name="Notes Placeholder 2"/>
          <p:cNvSpPr>
            <a:spLocks noGrp="1"/>
          </p:cNvSpPr>
          <p:nvPr>
            <p:ph type="body" idx="1"/>
          </p:nvPr>
        </p:nvSpPr>
        <p:spPr>
          <a:xfrm>
            <a:off x="172922" y="1499028"/>
            <a:ext cx="6398099" cy="8284105"/>
          </a:xfrm>
          <a:noFill/>
        </p:spPr>
        <p:txBody>
          <a:bodyPr/>
          <a:lstStyle/>
          <a:p>
            <a:pPr algn="just"/>
            <a:r>
              <a:rPr lang="en-GB" sz="1000" b="1" dirty="0">
                <a:latin typeface="Calibri" panose="020F0502020204030204" pitchFamily="34" charset="0"/>
                <a:ea typeface="SimSun" panose="02010600030101010101" pitchFamily="2" charset="-122"/>
                <a:cs typeface="Calibri" panose="020F0502020204030204" pitchFamily="34" charset="0"/>
              </a:rPr>
              <a:t>Handout 10. Examples of using e-advocacy and social media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sz="1000" b="1" i="1" dirty="0">
                <a:latin typeface="Calibri" panose="020F0502020204030204" pitchFamily="34" charset="0"/>
                <a:ea typeface="SimSun" panose="02010600030101010101" pitchFamily="2" charset="-122"/>
                <a:cs typeface="Calibri" panose="020F0502020204030204" pitchFamily="34" charset="0"/>
              </a:rPr>
              <a:t>Right to Decide</a:t>
            </a:r>
            <a:r>
              <a:rPr lang="en-GB" sz="1000" b="1" dirty="0">
                <a:latin typeface="Calibri" panose="020F0502020204030204" pitchFamily="34" charset="0"/>
                <a:ea typeface="SimSun" panose="02010600030101010101" pitchFamily="2" charset="-122"/>
                <a:cs typeface="Calibri" panose="020F0502020204030204" pitchFamily="34" charset="0"/>
              </a:rPr>
              <a:t>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4 #61">
                  <a:extLst>
                    <a:ext uri="{A12FA001-AC4F-418D-AE19-62706E023703}">
                      <ahyp:hlinkClr xmlns:ahyp="http://schemas.microsoft.com/office/drawing/2018/hyperlinkcolor" val="tx"/>
                    </a:ext>
                  </a:extLst>
                </a:hlinkClick>
              </a:rPr>
              <a:t>27</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the international network of people with intellectual disabilities and their families advocating for the human rights of people with intellectual disabilities worldwide. Inclusion International envisions a world “where people with intellectual disabilities and their families can equally participate and be valued in all aspects of community life”.</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a part of this vision, Inclusion International works to develop strategies to raise awareness of key issues affecting the lives of people with intellectual disabilities and their families. Through campaigns and global reports Inclusion International has enabled the voices of people with intellectual disabilities, and their families, to be heard on issues such as poverty, education and community inclusion.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launched a global campaign on the Right to Decide, which has been an important tool for advancing policy change and awareness at the national and global levels on article 12 of the CRPD which asserts that – with support – all people with intellectual disabilities are able to make decisions and have control of their lives.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part of this global campaign on the Right to Decide, Inclusion International created a video on YouTube to raise awareness of the campaign’s goals and priority issues for promoting the human rights of people with intellectual disabilities. </a:t>
            </a:r>
            <a:endParaRPr lang="x-none" sz="1000" dirty="0">
              <a:latin typeface="Calibri" panose="020F0502020204030204" pitchFamily="34" charset="0"/>
              <a:ea typeface="SimSun" panose="02010600030101010101" pitchFamily="2" charset="-122"/>
              <a:cs typeface="Calibri" panose="020F0502020204030204" pitchFamily="34" charset="0"/>
            </a:endParaRPr>
          </a:p>
          <a:p>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US" sz="1000" dirty="0"/>
              <a:t>https://</a:t>
            </a:r>
            <a:r>
              <a:rPr lang="en-US" sz="1000" dirty="0" err="1"/>
              <a:t>youtu.be</a:t>
            </a:r>
            <a:r>
              <a:rPr lang="en-US" sz="1000" dirty="0"/>
              <a:t>/FdBwmE8dEhY (accessed 12 April 2019)</a:t>
            </a:r>
          </a:p>
          <a:p>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2: </a:t>
            </a:r>
            <a:r>
              <a:rPr lang="en-GB" sz="1000" b="1" i="1" dirty="0">
                <a:latin typeface="Calibri" panose="020F0502020204030204" pitchFamily="34" charset="0"/>
                <a:ea typeface="SimSun" panose="02010600030101010101" pitchFamily="2" charset="-122"/>
                <a:cs typeface="Calibri" panose="020F0502020204030204" pitchFamily="34" charset="0"/>
              </a:rPr>
              <a:t>Breaking the Chains, </a:t>
            </a:r>
            <a:r>
              <a:rPr lang="en-GB" sz="1000"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Colucci,  #309">
                  <a:extLst>
                    <a:ext uri="{A12FA001-AC4F-418D-AE19-62706E023703}">
                      <ahyp:hlinkClr xmlns:ahyp="http://schemas.microsoft.com/office/drawing/2018/hyperlinkcolor" val="tx"/>
                    </a:ext>
                  </a:extLst>
                </a:hlinkClick>
              </a:rPr>
              <a:t>28</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is an ethnographic photo/film documentary project about human rights violations against people with psychosocial disabilities.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depicts the use of physical restraint and confinement of people with psychosocial disabilities in Indonesia, a practice known as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this country but widespread also in other low</a:t>
            </a:r>
            <a:r>
              <a:rPr lang="en"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 sz="1000" dirty="0">
                <a:latin typeface="Calibri" panose="020F0502020204030204" pitchFamily="34" charset="0"/>
                <a:ea typeface="Times New Roman" panose="02020603050405020304" pitchFamily="18" charset="0"/>
                <a:cs typeface="Calibri" panose="020F0502020204030204" pitchFamily="34" charset="0"/>
              </a:rPr>
              <a:t>middle-income countries.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This campaign contributes to an understanding of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the reasons behind its practice, the issues that must be overcome, and the social and political activism needed to eradicate this form of human rights abuse in countries all over the world.</a:t>
            </a:r>
            <a:r>
              <a:rPr lang="en" sz="1000" i="1" dirty="0">
                <a:latin typeface="Calibri" panose="020F0502020204030204" pitchFamily="34" charset="0"/>
                <a:ea typeface="Times New Roman" panose="02020603050405020304" pitchFamily="18" charset="0"/>
                <a:cs typeface="Calibri" panose="020F0502020204030204" pitchFamily="34" charset="0"/>
              </a:rPr>
              <a:t> </a:t>
            </a:r>
            <a:r>
              <a:rPr lang="en" sz="1000" dirty="0">
                <a:latin typeface="Calibri" panose="020F0502020204030204" pitchFamily="34" charset="0"/>
                <a:ea typeface="Times New Roman" panose="02020603050405020304" pitchFamily="18" charset="0"/>
                <a:cs typeface="Calibri" panose="020F0502020204030204" pitchFamily="34" charset="0"/>
              </a:rPr>
              <a:t>Until recently</a:t>
            </a:r>
            <a:r>
              <a:rPr lang="en" sz="1000" i="1" dirty="0">
                <a:latin typeface="Calibri" panose="020F0502020204030204" pitchFamily="34" charset="0"/>
                <a:ea typeface="Times New Roman" panose="02020603050405020304" pitchFamily="18" charset="0"/>
                <a:cs typeface="Calibri" panose="020F0502020204030204" pitchFamily="34" charset="0"/>
              </a:rPr>
              <a:t> pasung</a:t>
            </a:r>
            <a:r>
              <a:rPr lang="en" sz="1000" dirty="0">
                <a:latin typeface="Calibri" panose="020F0502020204030204" pitchFamily="34" charset="0"/>
                <a:ea typeface="Times New Roman" panose="02020603050405020304" pitchFamily="18" charset="0"/>
                <a:cs typeface="Calibri" panose="020F0502020204030204" pitchFamily="34" charset="0"/>
              </a:rPr>
              <a:t> has remained largely undocumented by the international media.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is a first of its kind documentary which situates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the sociocultural-sociopolitical situation of Indonesia and gives voice to people with psychosocial disabilities in Indonesia and throughout the world.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The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campaign also aims to increase awareness and stimulate action and advocacy for human rights on a global level. In addition to photo essays and movie documentaries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uses multiple social media platforms, including Facebook and Twitter, to advance the campaign efforts.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learn more,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/T3eFlUwhGi0 </a:t>
            </a: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Members of a Facebook group for children with Down’s syndrome came up with the idea to create a video to celebrate World Down Syndrome Day. The families recorded clips in the style of Carpool Karaoke and then one father put it together. The singer Christina Perri, who performs the song A Thousand Years, which they sing along to, gave permission to use her song and supported the video. The video went viral on social media, with more than 4 million views on YouTube as of 2018.</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lbSBD-efKLA</a:t>
            </a:r>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104</a:t>
            </a:fld>
            <a:endParaRPr lang="x-none"/>
          </a:p>
        </p:txBody>
      </p:sp>
    </p:spTree>
    <p:extLst>
      <p:ext uri="{BB962C8B-B14F-4D97-AF65-F5344CB8AC3E}">
        <p14:creationId xmlns:p14="http://schemas.microsoft.com/office/powerpoint/2010/main" val="19344572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228600"/>
            <a:ext cx="2259012" cy="1271588"/>
          </a:xfrm>
        </p:spPr>
      </p:sp>
      <p:sp>
        <p:nvSpPr>
          <p:cNvPr id="3" name="Notes Placeholder 2"/>
          <p:cNvSpPr>
            <a:spLocks noGrp="1"/>
          </p:cNvSpPr>
          <p:nvPr>
            <p:ph type="body" idx="1"/>
          </p:nvPr>
        </p:nvSpPr>
        <p:spPr>
          <a:xfrm>
            <a:off x="172922" y="1499028"/>
            <a:ext cx="6398099" cy="8284105"/>
          </a:xfrm>
          <a:noFill/>
        </p:spPr>
        <p:txBody>
          <a:bodyPr/>
          <a:lstStyle/>
          <a:p>
            <a:pPr algn="just"/>
            <a:r>
              <a:rPr lang="en-GB" sz="1000" b="1" dirty="0">
                <a:latin typeface="Calibri" panose="020F0502020204030204" pitchFamily="34" charset="0"/>
                <a:ea typeface="SimSun" panose="02010600030101010101" pitchFamily="2" charset="-122"/>
                <a:cs typeface="Calibri" panose="020F0502020204030204" pitchFamily="34" charset="0"/>
              </a:rPr>
              <a:t>Handout 10. Examples of using e-advocacy and social media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sz="1000" b="1" i="1" dirty="0">
                <a:latin typeface="Calibri" panose="020F0502020204030204" pitchFamily="34" charset="0"/>
                <a:ea typeface="SimSun" panose="02010600030101010101" pitchFamily="2" charset="-122"/>
                <a:cs typeface="Calibri" panose="020F0502020204030204" pitchFamily="34" charset="0"/>
              </a:rPr>
              <a:t>Right to Decide</a:t>
            </a:r>
            <a:r>
              <a:rPr lang="en-GB" sz="1000" b="1" dirty="0">
                <a:latin typeface="Calibri" panose="020F0502020204030204" pitchFamily="34" charset="0"/>
                <a:ea typeface="SimSun" panose="02010600030101010101" pitchFamily="2" charset="-122"/>
                <a:cs typeface="Calibri" panose="020F0502020204030204" pitchFamily="34" charset="0"/>
              </a:rPr>
              <a:t>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4 #61">
                  <a:extLst>
                    <a:ext uri="{A12FA001-AC4F-418D-AE19-62706E023703}">
                      <ahyp:hlinkClr xmlns:ahyp="http://schemas.microsoft.com/office/drawing/2018/hyperlinkcolor" val="tx"/>
                    </a:ext>
                  </a:extLst>
                </a:hlinkClick>
              </a:rPr>
              <a:t>27</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the international network of people with intellectual disabilities and their families advocating for the human rights of people with intellectual disabilities worldwide. Inclusion International envisions a world “where people with intellectual disabilities and their families can equally participate and be valued in all aspects of community life”.</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a part of this vision, Inclusion International works to develop strategies to raise awareness of key issues affecting the lives of people with intellectual disabilities and their families. Through campaigns and global reports Inclusion International has enabled the voices of people with intellectual disabilities, and their families, to be heard on issues such as poverty, education and community inclusion.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launched a global campaign on the Right to Decide, which has been an important tool for advancing policy change and awareness at the national and global levels on article 12 of the CRPD which asserts that – with support – all people with intellectual disabilities are able to make decisions and have control of their lives.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part of this global campaign on the Right to Decide, Inclusion International created a video on YouTube to raise awareness of the campaign’s goals and priority issues for promoting the human rights of people with intellectual disabilities. </a:t>
            </a:r>
            <a:endParaRPr lang="x-none" sz="1000" dirty="0">
              <a:latin typeface="Calibri" panose="020F0502020204030204" pitchFamily="34" charset="0"/>
              <a:ea typeface="SimSun" panose="02010600030101010101" pitchFamily="2" charset="-122"/>
              <a:cs typeface="Calibri" panose="020F0502020204030204" pitchFamily="34" charset="0"/>
            </a:endParaRPr>
          </a:p>
          <a:p>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US" sz="1000" dirty="0"/>
              <a:t>https://</a:t>
            </a:r>
            <a:r>
              <a:rPr lang="en-US" sz="1000" dirty="0" err="1"/>
              <a:t>youtu.be</a:t>
            </a:r>
            <a:r>
              <a:rPr lang="en-US" sz="1000" dirty="0"/>
              <a:t>/FdBwmE8dEhY (accessed 12 April 2019)</a:t>
            </a:r>
          </a:p>
          <a:p>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2: </a:t>
            </a:r>
            <a:r>
              <a:rPr lang="en-GB" sz="1000" b="1" i="1" dirty="0">
                <a:latin typeface="Calibri" panose="020F0502020204030204" pitchFamily="34" charset="0"/>
                <a:ea typeface="SimSun" panose="02010600030101010101" pitchFamily="2" charset="-122"/>
                <a:cs typeface="Calibri" panose="020F0502020204030204" pitchFamily="34" charset="0"/>
              </a:rPr>
              <a:t>Breaking the Chains, </a:t>
            </a:r>
            <a:r>
              <a:rPr lang="en-GB" sz="1000"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Colucci,  #309">
                  <a:extLst>
                    <a:ext uri="{A12FA001-AC4F-418D-AE19-62706E023703}">
                      <ahyp:hlinkClr xmlns:ahyp="http://schemas.microsoft.com/office/drawing/2018/hyperlinkcolor" val="tx"/>
                    </a:ext>
                  </a:extLst>
                </a:hlinkClick>
              </a:rPr>
              <a:t>28</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is an ethnographic photo/film documentary project about human rights violations against people with psychosocial disabilities.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depicts the use of physical restraint and confinement of people with psychosocial disabilities in Indonesia, a practice known as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this country but widespread also in other low</a:t>
            </a:r>
            <a:r>
              <a:rPr lang="en"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 sz="1000" dirty="0">
                <a:latin typeface="Calibri" panose="020F0502020204030204" pitchFamily="34" charset="0"/>
                <a:ea typeface="Times New Roman" panose="02020603050405020304" pitchFamily="18" charset="0"/>
                <a:cs typeface="Calibri" panose="020F0502020204030204" pitchFamily="34" charset="0"/>
              </a:rPr>
              <a:t>middle-income countries.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This campaign contributes to an understanding of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the reasons behind its practice, the issues that must be overcome, and the social and political activism needed to eradicate this form of human rights abuse in countries all over the world.</a:t>
            </a:r>
            <a:r>
              <a:rPr lang="en" sz="1000" i="1" dirty="0">
                <a:latin typeface="Calibri" panose="020F0502020204030204" pitchFamily="34" charset="0"/>
                <a:ea typeface="Times New Roman" panose="02020603050405020304" pitchFamily="18" charset="0"/>
                <a:cs typeface="Calibri" panose="020F0502020204030204" pitchFamily="34" charset="0"/>
              </a:rPr>
              <a:t> </a:t>
            </a:r>
            <a:r>
              <a:rPr lang="en" sz="1000" dirty="0">
                <a:latin typeface="Calibri" panose="020F0502020204030204" pitchFamily="34" charset="0"/>
                <a:ea typeface="Times New Roman" panose="02020603050405020304" pitchFamily="18" charset="0"/>
                <a:cs typeface="Calibri" panose="020F0502020204030204" pitchFamily="34" charset="0"/>
              </a:rPr>
              <a:t>Until recently</a:t>
            </a:r>
            <a:r>
              <a:rPr lang="en" sz="1000" i="1" dirty="0">
                <a:latin typeface="Calibri" panose="020F0502020204030204" pitchFamily="34" charset="0"/>
                <a:ea typeface="Times New Roman" panose="02020603050405020304" pitchFamily="18" charset="0"/>
                <a:cs typeface="Calibri" panose="020F0502020204030204" pitchFamily="34" charset="0"/>
              </a:rPr>
              <a:t> pasung</a:t>
            </a:r>
            <a:r>
              <a:rPr lang="en" sz="1000" dirty="0">
                <a:latin typeface="Calibri" panose="020F0502020204030204" pitchFamily="34" charset="0"/>
                <a:ea typeface="Times New Roman" panose="02020603050405020304" pitchFamily="18" charset="0"/>
                <a:cs typeface="Calibri" panose="020F0502020204030204" pitchFamily="34" charset="0"/>
              </a:rPr>
              <a:t> has remained largely undocumented by the international media.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is a first of its kind documentary which situates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the sociocultural-sociopolitical situation of Indonesia and gives voice to people with psychosocial disabilities in Indonesia and throughout the world.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The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campaign also aims to increase awareness and stimulate action and advocacy for human rights on a global level. In addition to photo essays and movie documentaries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uses multiple social media platforms, including Facebook and Twitter, to advance the campaign efforts.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learn more,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/T3eFlUwhGi0 </a:t>
            </a: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Members of a Facebook group for children with Down’s syndrome came up with the idea to create a video to celebrate World Down Syndrome Day. The families recorded clips in the style of Carpool Karaoke and then one father put it together. The singer Christina Perri, who performs the song A Thousand Years, which they sing along to, gave permission to use her song and supported the video. The video went viral on social media, with more than 4 million views on YouTube as of 2018.</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lbSBD-efKLA</a:t>
            </a:r>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105</a:t>
            </a:fld>
            <a:endParaRPr lang="x-none"/>
          </a:p>
        </p:txBody>
      </p:sp>
    </p:spTree>
    <p:extLst>
      <p:ext uri="{BB962C8B-B14F-4D97-AF65-F5344CB8AC3E}">
        <p14:creationId xmlns:p14="http://schemas.microsoft.com/office/powerpoint/2010/main" val="19344572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228600"/>
            <a:ext cx="2259012" cy="1271588"/>
          </a:xfrm>
        </p:spPr>
      </p:sp>
      <p:sp>
        <p:nvSpPr>
          <p:cNvPr id="3" name="Notes Placeholder 2"/>
          <p:cNvSpPr>
            <a:spLocks noGrp="1"/>
          </p:cNvSpPr>
          <p:nvPr>
            <p:ph type="body" idx="1"/>
          </p:nvPr>
        </p:nvSpPr>
        <p:spPr>
          <a:xfrm>
            <a:off x="172922" y="1499028"/>
            <a:ext cx="6398099" cy="8284105"/>
          </a:xfrm>
          <a:noFill/>
        </p:spPr>
        <p:txBody>
          <a:bodyPr/>
          <a:lstStyle/>
          <a:p>
            <a:pPr algn="just"/>
            <a:r>
              <a:rPr lang="en-GB" sz="1000" b="1" dirty="0">
                <a:latin typeface="Calibri" panose="020F0502020204030204" pitchFamily="34" charset="0"/>
                <a:ea typeface="SimSun" panose="02010600030101010101" pitchFamily="2" charset="-122"/>
                <a:cs typeface="Calibri" panose="020F0502020204030204" pitchFamily="34" charset="0"/>
              </a:rPr>
              <a:t>Handout 10. Examples of using e-advocacy and social media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sz="1000" b="1" i="1" dirty="0">
                <a:latin typeface="Calibri" panose="020F0502020204030204" pitchFamily="34" charset="0"/>
                <a:ea typeface="SimSun" panose="02010600030101010101" pitchFamily="2" charset="-122"/>
                <a:cs typeface="Calibri" panose="020F0502020204030204" pitchFamily="34" charset="0"/>
              </a:rPr>
              <a:t>Right to Decide</a:t>
            </a:r>
            <a:r>
              <a:rPr lang="en-GB" sz="1000" b="1" dirty="0">
                <a:latin typeface="Calibri" panose="020F0502020204030204" pitchFamily="34" charset="0"/>
                <a:ea typeface="SimSun" panose="02010600030101010101" pitchFamily="2" charset="-122"/>
                <a:cs typeface="Calibri" panose="020F0502020204030204" pitchFamily="34" charset="0"/>
              </a:rPr>
              <a:t>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4 #61">
                  <a:extLst>
                    <a:ext uri="{A12FA001-AC4F-418D-AE19-62706E023703}">
                      <ahyp:hlinkClr xmlns:ahyp="http://schemas.microsoft.com/office/drawing/2018/hyperlinkcolor" val="tx"/>
                    </a:ext>
                  </a:extLst>
                </a:hlinkClick>
              </a:rPr>
              <a:t>27</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the international network of people with intellectual disabilities and their families advocating for the human rights of people with intellectual disabilities worldwide. Inclusion International envisions a world “where people with intellectual disabilities and their families can equally participate and be valued in all aspects of community life”.</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a part of this vision, Inclusion International works to develop strategies to raise awareness of key issues affecting the lives of people with intellectual disabilities and their families. Through campaigns and global reports Inclusion International has enabled the voices of people with intellectual disabilities, and their families, to be heard on issues such as poverty, education and community inclusion.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launched a global campaign on the Right to Decide, which has been an important tool for advancing policy change and awareness at the national and global levels on article 12 of the CRPD which asserts that – with support – all people with intellectual disabilities are able to make decisions and have control of their lives.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part of this global campaign on the Right to Decide, Inclusion International created a video on YouTube to raise awareness of the campaign’s goals and priority issues for promoting the human rights of people with intellectual disabilities. </a:t>
            </a:r>
            <a:endParaRPr lang="x-none" sz="1000" dirty="0">
              <a:latin typeface="Calibri" panose="020F0502020204030204" pitchFamily="34" charset="0"/>
              <a:ea typeface="SimSun" panose="02010600030101010101" pitchFamily="2" charset="-122"/>
              <a:cs typeface="Calibri" panose="020F0502020204030204" pitchFamily="34" charset="0"/>
            </a:endParaRPr>
          </a:p>
          <a:p>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US" sz="1000" dirty="0"/>
              <a:t>https://</a:t>
            </a:r>
            <a:r>
              <a:rPr lang="en-US" sz="1000" dirty="0" err="1"/>
              <a:t>youtu.be</a:t>
            </a:r>
            <a:r>
              <a:rPr lang="en-US" sz="1000" dirty="0"/>
              <a:t>/FdBwmE8dEhY (accessed 12 April 2019)</a:t>
            </a:r>
          </a:p>
          <a:p>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2: </a:t>
            </a:r>
            <a:r>
              <a:rPr lang="en-GB" sz="1000" b="1" i="1" dirty="0">
                <a:latin typeface="Calibri" panose="020F0502020204030204" pitchFamily="34" charset="0"/>
                <a:ea typeface="SimSun" panose="02010600030101010101" pitchFamily="2" charset="-122"/>
                <a:cs typeface="Calibri" panose="020F0502020204030204" pitchFamily="34" charset="0"/>
              </a:rPr>
              <a:t>Breaking the Chains, </a:t>
            </a:r>
            <a:r>
              <a:rPr lang="en-GB" sz="1000"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Colucci,  #309">
                  <a:extLst>
                    <a:ext uri="{A12FA001-AC4F-418D-AE19-62706E023703}">
                      <ahyp:hlinkClr xmlns:ahyp="http://schemas.microsoft.com/office/drawing/2018/hyperlinkcolor" val="tx"/>
                    </a:ext>
                  </a:extLst>
                </a:hlinkClick>
              </a:rPr>
              <a:t>28</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is an ethnographic photo/film documentary project about human rights violations against people with psychosocial disabilities.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depicts the use of physical restraint and confinement of people with psychosocial disabilities in Indonesia, a practice known as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this country but widespread also in other low</a:t>
            </a:r>
            <a:r>
              <a:rPr lang="en"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 sz="1000" dirty="0">
                <a:latin typeface="Calibri" panose="020F0502020204030204" pitchFamily="34" charset="0"/>
                <a:ea typeface="Times New Roman" panose="02020603050405020304" pitchFamily="18" charset="0"/>
                <a:cs typeface="Calibri" panose="020F0502020204030204" pitchFamily="34" charset="0"/>
              </a:rPr>
              <a:t>middle-income countries.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This campaign contributes to an understanding of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the reasons behind its practice, the issues that must be overcome, and the social and political activism needed to eradicate this form of human rights abuse in countries all over the world.</a:t>
            </a:r>
            <a:r>
              <a:rPr lang="en" sz="1000" i="1" dirty="0">
                <a:latin typeface="Calibri" panose="020F0502020204030204" pitchFamily="34" charset="0"/>
                <a:ea typeface="Times New Roman" panose="02020603050405020304" pitchFamily="18" charset="0"/>
                <a:cs typeface="Calibri" panose="020F0502020204030204" pitchFamily="34" charset="0"/>
              </a:rPr>
              <a:t> </a:t>
            </a:r>
            <a:r>
              <a:rPr lang="en" sz="1000" dirty="0">
                <a:latin typeface="Calibri" panose="020F0502020204030204" pitchFamily="34" charset="0"/>
                <a:ea typeface="Times New Roman" panose="02020603050405020304" pitchFamily="18" charset="0"/>
                <a:cs typeface="Calibri" panose="020F0502020204030204" pitchFamily="34" charset="0"/>
              </a:rPr>
              <a:t>Until recently</a:t>
            </a:r>
            <a:r>
              <a:rPr lang="en" sz="1000" i="1" dirty="0">
                <a:latin typeface="Calibri" panose="020F0502020204030204" pitchFamily="34" charset="0"/>
                <a:ea typeface="Times New Roman" panose="02020603050405020304" pitchFamily="18" charset="0"/>
                <a:cs typeface="Calibri" panose="020F0502020204030204" pitchFamily="34" charset="0"/>
              </a:rPr>
              <a:t> pasung</a:t>
            </a:r>
            <a:r>
              <a:rPr lang="en" sz="1000" dirty="0">
                <a:latin typeface="Calibri" panose="020F0502020204030204" pitchFamily="34" charset="0"/>
                <a:ea typeface="Times New Roman" panose="02020603050405020304" pitchFamily="18" charset="0"/>
                <a:cs typeface="Calibri" panose="020F0502020204030204" pitchFamily="34" charset="0"/>
              </a:rPr>
              <a:t> has remained largely undocumented by the international media.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is a first of its kind documentary which situates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the sociocultural-sociopolitical situation of Indonesia and gives voice to people with psychosocial disabilities in Indonesia and throughout the world.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The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campaign also aims to increase awareness and stimulate action and advocacy for human rights on a global level. In addition to photo essays and movie documentaries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uses multiple social media platforms, including Facebook and Twitter, to advance the campaign efforts.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learn more,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/T3eFlUwhGi0 </a:t>
            </a: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Members of a Facebook group for children with Down’s syndrome came up with the idea to create a video to celebrate World Down Syndrome Day. The families recorded clips in the style of Carpool Karaoke and then one father put it together. The singer Christina Perri, who performs the song A Thousand Years, which they sing along to, gave permission to use her song and supported the video. The video went viral on social media, with more than 4 million views on YouTube as of 2018.</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lbSBD-efKLA</a:t>
            </a:r>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106</a:t>
            </a:fld>
            <a:endParaRPr lang="x-none"/>
          </a:p>
        </p:txBody>
      </p:sp>
    </p:spTree>
    <p:extLst>
      <p:ext uri="{BB962C8B-B14F-4D97-AF65-F5344CB8AC3E}">
        <p14:creationId xmlns:p14="http://schemas.microsoft.com/office/powerpoint/2010/main" val="19344572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236538"/>
            <a:ext cx="2085975" cy="1174750"/>
          </a:xfrm>
        </p:spPr>
      </p:sp>
      <p:sp>
        <p:nvSpPr>
          <p:cNvPr id="3" name="Notes Placeholder 2"/>
          <p:cNvSpPr>
            <a:spLocks noGrp="1"/>
          </p:cNvSpPr>
          <p:nvPr>
            <p:ph type="body" idx="1"/>
          </p:nvPr>
        </p:nvSpPr>
        <p:spPr>
          <a:xfrm>
            <a:off x="216152" y="1602973"/>
            <a:ext cx="6354869" cy="8101264"/>
          </a:xfrm>
          <a:noFill/>
        </p:spPr>
        <p:txBody>
          <a:bodyPr/>
          <a:lstStyle/>
          <a:p>
            <a:pPr algn="just"/>
            <a:r>
              <a:rPr lang="en-GB" sz="1050" b="1" dirty="0">
                <a:latin typeface="Calibri" panose="020F0502020204030204" pitchFamily="34" charset="0"/>
                <a:ea typeface="SimSun" panose="02010600030101010101" pitchFamily="2" charset="-122"/>
                <a:cs typeface="Calibri" panose="020F0502020204030204" pitchFamily="34" charset="0"/>
              </a:rPr>
              <a:t>Handout 11. Examples of using strategic litigation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1: </a:t>
            </a:r>
            <a:r>
              <a:rPr lang="en-GB" sz="1050"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sz="1050" dirty="0">
                <a:latin typeface="Calibri" panose="020F0502020204030204" pitchFamily="34" charset="0"/>
                <a:ea typeface="Times New Roman" panose="02020603050405020304" pitchFamily="18" charset="0"/>
                <a:cs typeface="Calibri" panose="020F0502020204030204" pitchFamily="34" charset="0"/>
              </a:rPr>
              <a:t> </a:t>
            </a:r>
            <a:r>
              <a:rPr lang="en-GB" sz="1050"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 </a:t>
            </a:r>
            <a:r>
              <a:rPr lang="en-GB" sz="1050" dirty="0">
                <a:latin typeface="Calibri" panose="020F0502020204030204" pitchFamily="34" charset="0"/>
                <a:ea typeface="SimSun" panose="02010600030101010101" pitchFamily="2" charset="-122"/>
                <a:cs typeface="Calibri" panose="020F0502020204030204" pitchFamily="34" charset="0"/>
              </a:rPr>
              <a:t>is an international organization that uses strategic litigation to promote human rights for people with psychosocial and intellectual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 works in partnership with organizations (mainly disabled people’s organizations and human rights organizations) and lawyers in various countries to develop and litigate cases. These relationships enable Validity to tap into local expertise, to work with lawyers who maintain contact with clients, and to work with organizations who can use judgements to change and implement laws.</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Validity’s research and monitoring programme furthers their strategic litigation by identifying specific rights violations which serves as the basis for reports to which government responses may provide direct evidence. It uses advocacy tactically to make it more likely for judges to decide in the applicants’ favour, and as a follow-through from successful (and unsuccessful) court judgements. The Organization’s capacity-building programme supports strategic litigation by strengthening the lawyering skills and specific legal knowledge of attorneys and advocates in order to improve strategic litigation strategies.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For example, the European Court of Human Rights held Russia in violation of numerous human rights of a young man with mental health disabilities. The organization was responsible for bringing the case before the court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 2008 #311">
                  <a:extLst>
                    <a:ext uri="{A12FA001-AC4F-418D-AE19-62706E023703}">
                      <ahyp:hlinkClr xmlns:ahyp="http://schemas.microsoft.com/office/drawing/2018/hyperlinkcolor" val="tx"/>
                    </a:ext>
                  </a:extLst>
                </a:hlinkClick>
              </a:rPr>
              <a:t>30</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For more information, see:</a:t>
            </a:r>
            <a:r>
              <a:rPr lang="en-GB" sz="1050" dirty="0">
                <a:latin typeface="Arial" panose="020B0604020202020204" pitchFamily="34" charset="0"/>
                <a:ea typeface="SimSun" panose="02010600030101010101" pitchFamily="2" charset="-122"/>
                <a:cs typeface="Calibri" panose="020F0502020204030204" pitchFamily="34" charset="0"/>
              </a:rPr>
              <a:t>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http://www.mdac.org/en/content/europes-highest-human-rights-court-holds-russia-violated-rights-man-mental-health-disabiliti</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sz="1050" b="1" i="1" dirty="0">
                <a:latin typeface="Calibri" panose="020F0502020204030204" pitchFamily="34" charset="0"/>
                <a:ea typeface="SimSun" panose="02010600030101010101" pitchFamily="2" charset="-122"/>
                <a:cs typeface="Calibri" panose="020F0502020204030204" pitchFamily="34" charset="0"/>
              </a:rPr>
              <a:t> (</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ction="ppaction://hlinkfile" tooltip=", 2012 #312">
                  <a:extLst>
                    <a:ext uri="{A12FA001-AC4F-418D-AE19-62706E023703}">
                      <ahyp:hlinkClr xmlns:ahyp="http://schemas.microsoft.com/office/drawing/2018/hyperlinkcolor" val="tx"/>
                    </a:ext>
                  </a:extLst>
                </a:hlinkClick>
              </a:rPr>
              <a:t>31</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 on Human Rights stated in a press statement that, after years of abuse, violence and exploitation in orphanages and psychiatric institutions, Guatemala must take urgent action to return children to their families and psychiatric detainees to the community.</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Commission's statement results from legal action taken by Disability Rights International (DRI). Together with the Guatemalan </a:t>
            </a:r>
            <a:r>
              <a:rPr lang="en-GB" sz="1050" dirty="0" err="1">
                <a:latin typeface="Calibri" panose="020F0502020204030204" pitchFamily="34" charset="0"/>
                <a:ea typeface="SimSun" panose="02010600030101010101" pitchFamily="2" charset="-122"/>
                <a:cs typeface="Calibri" panose="020F0502020204030204" pitchFamily="34" charset="0"/>
              </a:rPr>
              <a:t>Procuradoria</a:t>
            </a:r>
            <a:r>
              <a:rPr lang="en-GB" sz="1050" dirty="0">
                <a:latin typeface="Calibri" panose="020F0502020204030204" pitchFamily="34" charset="0"/>
                <a:ea typeface="SimSun" panose="02010600030101010101" pitchFamily="2" charset="-122"/>
                <a:cs typeface="Calibri" panose="020F0502020204030204" pitchFamily="34" charset="0"/>
              </a:rPr>
              <a:t> de </a:t>
            </a:r>
            <a:r>
              <a:rPr lang="en-GB" sz="1050" dirty="0" err="1">
                <a:latin typeface="Calibri" panose="020F0502020204030204" pitchFamily="34" charset="0"/>
                <a:ea typeface="SimSun" panose="02010600030101010101" pitchFamily="2" charset="-122"/>
                <a:cs typeface="Calibri" panose="020F0502020204030204" pitchFamily="34" charset="0"/>
              </a:rPr>
              <a:t>Derechos</a:t>
            </a:r>
            <a:r>
              <a:rPr lang="en-GB" sz="1050" dirty="0">
                <a:latin typeface="Calibri" panose="020F0502020204030204" pitchFamily="34" charset="0"/>
                <a:ea typeface="SimSun" panose="02010600030101010101" pitchFamily="2" charset="-122"/>
                <a:cs typeface="Calibri" panose="020F0502020204030204" pitchFamily="34" charset="0"/>
              </a:rPr>
              <a:t> Humanos (PDH), DRI is representing hundreds of children who survived a fire at the </a:t>
            </a:r>
            <a:r>
              <a:rPr lang="en-GB" sz="1050" dirty="0" err="1">
                <a:latin typeface="Calibri" panose="020F0502020204030204" pitchFamily="34" charset="0"/>
                <a:ea typeface="SimSun" panose="02010600030101010101" pitchFamily="2" charset="-122"/>
                <a:cs typeface="Calibri" panose="020F0502020204030204" pitchFamily="34" charset="0"/>
              </a:rPr>
              <a:t>Hogar</a:t>
            </a:r>
            <a:r>
              <a:rPr lang="en-GB" sz="1050" dirty="0">
                <a:latin typeface="Calibri" panose="020F0502020204030204" pitchFamily="34" charset="0"/>
                <a:ea typeface="SimSun" panose="02010600030101010101" pitchFamily="2" charset="-122"/>
                <a:cs typeface="Calibri" panose="020F0502020204030204" pitchFamily="34" charset="0"/>
              </a:rPr>
              <a:t> Seguro </a:t>
            </a:r>
            <a:r>
              <a:rPr lang="en-GB" sz="1050" dirty="0" err="1">
                <a:latin typeface="Calibri" panose="020F0502020204030204" pitchFamily="34" charset="0"/>
                <a:ea typeface="SimSun" panose="02010600030101010101" pitchFamily="2" charset="-122"/>
                <a:cs typeface="Calibri" panose="020F0502020204030204" pitchFamily="34" charset="0"/>
              </a:rPr>
              <a:t>Vírgen</a:t>
            </a:r>
            <a:r>
              <a:rPr lang="en-GB" sz="1050" dirty="0">
                <a:latin typeface="Calibri" panose="020F0502020204030204" pitchFamily="34" charset="0"/>
                <a:ea typeface="SimSun" panose="02010600030101010101" pitchFamily="2" charset="-122"/>
                <a:cs typeface="Calibri" panose="020F0502020204030204" pitchFamily="34" charset="0"/>
              </a:rPr>
              <a:t> de la Asunción that killed 41 girls in March 2017 (see DRI's report “After the Fire” and the </a:t>
            </a:r>
            <a:r>
              <a:rPr lang="en-GB" sz="1050" i="1" dirty="0">
                <a:latin typeface="Calibri" panose="020F0502020204030204" pitchFamily="34" charset="0"/>
                <a:ea typeface="SimSun" panose="02010600030101010101" pitchFamily="2" charset="-122"/>
                <a:cs typeface="Calibri" panose="020F0502020204030204" pitchFamily="34" charset="0"/>
              </a:rPr>
              <a:t>Washington Post</a:t>
            </a:r>
            <a:r>
              <a:rPr lang="en-GB" sz="1050" dirty="0">
                <a:latin typeface="Calibri" panose="020F0502020204030204" pitchFamily="34" charset="0"/>
                <a:ea typeface="SimSun" panose="02010600030101010101" pitchFamily="2" charset="-122"/>
                <a:cs typeface="Calibri" panose="020F0502020204030204" pitchFamily="34" charset="0"/>
              </a:rPr>
              <a:t> op-ed). The girls who were killed had been protesting sexual abuse and forced prostitution at the orphanage. Instead of spending money on fixing up orphanages, DRI and the PDH are demanding that all children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including children with disabilities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be returned to their families and communities.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In collaboration with Guatemala's lead disability rights group, the </a:t>
            </a:r>
            <a:r>
              <a:rPr lang="en-GB" sz="1050" dirty="0" err="1">
                <a:latin typeface="Calibri" panose="020F0502020204030204" pitchFamily="34" charset="0"/>
                <a:ea typeface="SimSun" panose="02010600030101010101" pitchFamily="2" charset="-122"/>
                <a:cs typeface="Calibri" panose="020F0502020204030204" pitchFamily="34" charset="0"/>
              </a:rPr>
              <a:t>Collectivo</a:t>
            </a:r>
            <a:r>
              <a:rPr lang="en-GB" sz="1050" dirty="0">
                <a:latin typeface="Calibri" panose="020F0502020204030204" pitchFamily="34" charset="0"/>
                <a:ea typeface="SimSun" panose="02010600030101010101" pitchFamily="2" charset="-122"/>
                <a:cs typeface="Calibri" panose="020F0502020204030204" pitchFamily="34" charset="0"/>
              </a:rPr>
              <a:t> de Vida Independiente, DRI has also filed a collective complaint to represent the hundreds of people with disabilities detained at the Federico Mora psychiatric facility. That psychiatric facility has been called one of the most dangerous in the world, according to a BBC documentary done with DRI.</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United Nations Committee on the Rights of Persons with Disabilities has also responded to DRI's investigation by stating the orphanage placement in Guatemala should be brought to an end. DRI has asked the CRPD Committee to recognize this same principle for all children when it adopts a general comment on the right to community integration later this year.</a:t>
            </a:r>
            <a:endParaRPr lang="x-none" sz="1050" dirty="0">
              <a:latin typeface="Calibri" panose="020F0502020204030204" pitchFamily="34" charset="0"/>
              <a:ea typeface="SimSun" panose="02010600030101010101" pitchFamily="2" charset="-122"/>
              <a:cs typeface="Calibri" panose="020F0502020204030204" pitchFamily="34" charset="0"/>
            </a:endParaRPr>
          </a:p>
          <a:p>
            <a:r>
              <a:rPr lang="en-GB" sz="105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https://www.driadvocacy.org/victory-guatemala-right-live-community/</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107</a:t>
            </a:fld>
            <a:endParaRPr lang="x-none"/>
          </a:p>
        </p:txBody>
      </p:sp>
    </p:spTree>
    <p:extLst>
      <p:ext uri="{BB962C8B-B14F-4D97-AF65-F5344CB8AC3E}">
        <p14:creationId xmlns:p14="http://schemas.microsoft.com/office/powerpoint/2010/main" val="40716879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236538"/>
            <a:ext cx="2085975" cy="1174750"/>
          </a:xfrm>
        </p:spPr>
      </p:sp>
      <p:sp>
        <p:nvSpPr>
          <p:cNvPr id="3" name="Notes Placeholder 2"/>
          <p:cNvSpPr>
            <a:spLocks noGrp="1"/>
          </p:cNvSpPr>
          <p:nvPr>
            <p:ph type="body" idx="1"/>
          </p:nvPr>
        </p:nvSpPr>
        <p:spPr>
          <a:xfrm>
            <a:off x="216152" y="1602973"/>
            <a:ext cx="6354869" cy="8101264"/>
          </a:xfrm>
          <a:noFill/>
        </p:spPr>
        <p:txBody>
          <a:bodyPr/>
          <a:lstStyle/>
          <a:p>
            <a:pPr algn="just"/>
            <a:r>
              <a:rPr lang="en-GB" sz="1050" b="1" dirty="0">
                <a:latin typeface="Calibri" panose="020F0502020204030204" pitchFamily="34" charset="0"/>
                <a:ea typeface="SimSun" panose="02010600030101010101" pitchFamily="2" charset="-122"/>
                <a:cs typeface="Calibri" panose="020F0502020204030204" pitchFamily="34" charset="0"/>
              </a:rPr>
              <a:t>Handout 11. Examples of using strategic litigation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1: </a:t>
            </a:r>
            <a:r>
              <a:rPr lang="en-GB" sz="1050"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sz="1050" dirty="0">
                <a:latin typeface="Calibri" panose="020F0502020204030204" pitchFamily="34" charset="0"/>
                <a:ea typeface="Times New Roman" panose="02020603050405020304" pitchFamily="18" charset="0"/>
                <a:cs typeface="Calibri" panose="020F0502020204030204" pitchFamily="34" charset="0"/>
              </a:rPr>
              <a:t> </a:t>
            </a:r>
            <a:r>
              <a:rPr lang="en-GB" sz="1050"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 </a:t>
            </a:r>
            <a:r>
              <a:rPr lang="en-GB" sz="1050" dirty="0">
                <a:latin typeface="Calibri" panose="020F0502020204030204" pitchFamily="34" charset="0"/>
                <a:ea typeface="SimSun" panose="02010600030101010101" pitchFamily="2" charset="-122"/>
                <a:cs typeface="Calibri" panose="020F0502020204030204" pitchFamily="34" charset="0"/>
              </a:rPr>
              <a:t>is an international organization that uses strategic litigation to promote human rights for people with psychosocial and intellectual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 works in partnership with organizations (mainly disabled people’s organizations and human rights organizations) and lawyers in various countries to develop and litigate cases. These relationships enable Validity to tap into local expertise, to work with lawyers who maintain contact with clients, and to work with organizations who can use judgements to change and implement laws.</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Validity’s research and monitoring programme furthers their strategic litigation by identifying specific rights violations which serves as the basis for reports to which government responses may provide direct evidence. It uses advocacy tactically to make it more likely for judges to decide in the applicants’ favour, and as a follow-through from successful (and unsuccessful) court judgements. The Organization’s capacity-building programme supports strategic litigation by strengthening the lawyering skills and specific legal knowledge of attorneys and advocates in order to improve strategic litigation strategies.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For example, the European Court of Human Rights held Russia in violation of numerous human rights of a young man with mental health disabilities. The organization was responsible for bringing the case before the court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 2008 #311">
                  <a:extLst>
                    <a:ext uri="{A12FA001-AC4F-418D-AE19-62706E023703}">
                      <ahyp:hlinkClr xmlns:ahyp="http://schemas.microsoft.com/office/drawing/2018/hyperlinkcolor" val="tx"/>
                    </a:ext>
                  </a:extLst>
                </a:hlinkClick>
              </a:rPr>
              <a:t>30</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For more information, see:</a:t>
            </a:r>
            <a:r>
              <a:rPr lang="en-GB" sz="1050" dirty="0">
                <a:latin typeface="Arial" panose="020B0604020202020204" pitchFamily="34" charset="0"/>
                <a:ea typeface="SimSun" panose="02010600030101010101" pitchFamily="2" charset="-122"/>
                <a:cs typeface="Calibri" panose="020F0502020204030204" pitchFamily="34" charset="0"/>
              </a:rPr>
              <a:t>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http://www.mdac.org/en/content/europes-highest-human-rights-court-holds-russia-violated-rights-man-mental-health-disabiliti</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sz="1050" b="1" i="1" dirty="0">
                <a:latin typeface="Calibri" panose="020F0502020204030204" pitchFamily="34" charset="0"/>
                <a:ea typeface="SimSun" panose="02010600030101010101" pitchFamily="2" charset="-122"/>
                <a:cs typeface="Calibri" panose="020F0502020204030204" pitchFamily="34" charset="0"/>
              </a:rPr>
              <a:t> (</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ction="ppaction://hlinkfile" tooltip=", 2012 #312">
                  <a:extLst>
                    <a:ext uri="{A12FA001-AC4F-418D-AE19-62706E023703}">
                      <ahyp:hlinkClr xmlns:ahyp="http://schemas.microsoft.com/office/drawing/2018/hyperlinkcolor" val="tx"/>
                    </a:ext>
                  </a:extLst>
                </a:hlinkClick>
              </a:rPr>
              <a:t>31</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 on Human Rights stated in a press statement that, after years of abuse, violence and exploitation in orphanages and psychiatric institutions, Guatemala must take urgent action to return children to their families and psychiatric detainees to the community.</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Commission's statement results from legal action taken by Disability Rights International (DRI). Together with the Guatemalan </a:t>
            </a:r>
            <a:r>
              <a:rPr lang="en-GB" sz="1050" dirty="0" err="1">
                <a:latin typeface="Calibri" panose="020F0502020204030204" pitchFamily="34" charset="0"/>
                <a:ea typeface="SimSun" panose="02010600030101010101" pitchFamily="2" charset="-122"/>
                <a:cs typeface="Calibri" panose="020F0502020204030204" pitchFamily="34" charset="0"/>
              </a:rPr>
              <a:t>Procuradoria</a:t>
            </a:r>
            <a:r>
              <a:rPr lang="en-GB" sz="1050" dirty="0">
                <a:latin typeface="Calibri" panose="020F0502020204030204" pitchFamily="34" charset="0"/>
                <a:ea typeface="SimSun" panose="02010600030101010101" pitchFamily="2" charset="-122"/>
                <a:cs typeface="Calibri" panose="020F0502020204030204" pitchFamily="34" charset="0"/>
              </a:rPr>
              <a:t> de </a:t>
            </a:r>
            <a:r>
              <a:rPr lang="en-GB" sz="1050" dirty="0" err="1">
                <a:latin typeface="Calibri" panose="020F0502020204030204" pitchFamily="34" charset="0"/>
                <a:ea typeface="SimSun" panose="02010600030101010101" pitchFamily="2" charset="-122"/>
                <a:cs typeface="Calibri" panose="020F0502020204030204" pitchFamily="34" charset="0"/>
              </a:rPr>
              <a:t>Derechos</a:t>
            </a:r>
            <a:r>
              <a:rPr lang="en-GB" sz="1050" dirty="0">
                <a:latin typeface="Calibri" panose="020F0502020204030204" pitchFamily="34" charset="0"/>
                <a:ea typeface="SimSun" panose="02010600030101010101" pitchFamily="2" charset="-122"/>
                <a:cs typeface="Calibri" panose="020F0502020204030204" pitchFamily="34" charset="0"/>
              </a:rPr>
              <a:t> Humanos (PDH), DRI is representing hundreds of children who survived a fire at the </a:t>
            </a:r>
            <a:r>
              <a:rPr lang="en-GB" sz="1050" dirty="0" err="1">
                <a:latin typeface="Calibri" panose="020F0502020204030204" pitchFamily="34" charset="0"/>
                <a:ea typeface="SimSun" panose="02010600030101010101" pitchFamily="2" charset="-122"/>
                <a:cs typeface="Calibri" panose="020F0502020204030204" pitchFamily="34" charset="0"/>
              </a:rPr>
              <a:t>Hogar</a:t>
            </a:r>
            <a:r>
              <a:rPr lang="en-GB" sz="1050" dirty="0">
                <a:latin typeface="Calibri" panose="020F0502020204030204" pitchFamily="34" charset="0"/>
                <a:ea typeface="SimSun" panose="02010600030101010101" pitchFamily="2" charset="-122"/>
                <a:cs typeface="Calibri" panose="020F0502020204030204" pitchFamily="34" charset="0"/>
              </a:rPr>
              <a:t> Seguro </a:t>
            </a:r>
            <a:r>
              <a:rPr lang="en-GB" sz="1050" dirty="0" err="1">
                <a:latin typeface="Calibri" panose="020F0502020204030204" pitchFamily="34" charset="0"/>
                <a:ea typeface="SimSun" panose="02010600030101010101" pitchFamily="2" charset="-122"/>
                <a:cs typeface="Calibri" panose="020F0502020204030204" pitchFamily="34" charset="0"/>
              </a:rPr>
              <a:t>Vírgen</a:t>
            </a:r>
            <a:r>
              <a:rPr lang="en-GB" sz="1050" dirty="0">
                <a:latin typeface="Calibri" panose="020F0502020204030204" pitchFamily="34" charset="0"/>
                <a:ea typeface="SimSun" panose="02010600030101010101" pitchFamily="2" charset="-122"/>
                <a:cs typeface="Calibri" panose="020F0502020204030204" pitchFamily="34" charset="0"/>
              </a:rPr>
              <a:t> de la Asunción that killed 41 girls in March 2017 (see DRI's report “After the Fire” and the </a:t>
            </a:r>
            <a:r>
              <a:rPr lang="en-GB" sz="1050" i="1" dirty="0">
                <a:latin typeface="Calibri" panose="020F0502020204030204" pitchFamily="34" charset="0"/>
                <a:ea typeface="SimSun" panose="02010600030101010101" pitchFamily="2" charset="-122"/>
                <a:cs typeface="Calibri" panose="020F0502020204030204" pitchFamily="34" charset="0"/>
              </a:rPr>
              <a:t>Washington Post</a:t>
            </a:r>
            <a:r>
              <a:rPr lang="en-GB" sz="1050" dirty="0">
                <a:latin typeface="Calibri" panose="020F0502020204030204" pitchFamily="34" charset="0"/>
                <a:ea typeface="SimSun" panose="02010600030101010101" pitchFamily="2" charset="-122"/>
                <a:cs typeface="Calibri" panose="020F0502020204030204" pitchFamily="34" charset="0"/>
              </a:rPr>
              <a:t> op-ed). The girls who were killed had been protesting sexual abuse and forced prostitution at the orphanage. Instead of spending money on fixing up orphanages, DRI and the PDH are demanding that all children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including children with disabilities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be returned to their families and communities.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In collaboration with Guatemala's lead disability rights group, the </a:t>
            </a:r>
            <a:r>
              <a:rPr lang="en-GB" sz="1050" dirty="0" err="1">
                <a:latin typeface="Calibri" panose="020F0502020204030204" pitchFamily="34" charset="0"/>
                <a:ea typeface="SimSun" panose="02010600030101010101" pitchFamily="2" charset="-122"/>
                <a:cs typeface="Calibri" panose="020F0502020204030204" pitchFamily="34" charset="0"/>
              </a:rPr>
              <a:t>Collectivo</a:t>
            </a:r>
            <a:r>
              <a:rPr lang="en-GB" sz="1050" dirty="0">
                <a:latin typeface="Calibri" panose="020F0502020204030204" pitchFamily="34" charset="0"/>
                <a:ea typeface="SimSun" panose="02010600030101010101" pitchFamily="2" charset="-122"/>
                <a:cs typeface="Calibri" panose="020F0502020204030204" pitchFamily="34" charset="0"/>
              </a:rPr>
              <a:t> de Vida Independiente, DRI has also filed a collective complaint to represent the hundreds of people with disabilities detained at the Federico Mora psychiatric facility. That psychiatric facility has been called one of the most dangerous in the world, according to a BBC documentary done with DRI.</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United Nations Committee on the Rights of Persons with Disabilities has also responded to DRI's investigation by stating the orphanage placement in Guatemala should be brought to an end. DRI has asked the CRPD Committee to recognize this same principle for all children when it adopts a general comment on the right to community integration later this year.</a:t>
            </a:r>
            <a:endParaRPr lang="x-none" sz="1050" dirty="0">
              <a:latin typeface="Calibri" panose="020F0502020204030204" pitchFamily="34" charset="0"/>
              <a:ea typeface="SimSun" panose="02010600030101010101" pitchFamily="2" charset="-122"/>
              <a:cs typeface="Calibri" panose="020F0502020204030204" pitchFamily="34" charset="0"/>
            </a:endParaRPr>
          </a:p>
          <a:p>
            <a:r>
              <a:rPr lang="en-GB" sz="105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https://www.driadvocacy.org/victory-guatemala-right-live-community/</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108</a:t>
            </a:fld>
            <a:endParaRPr lang="x-none"/>
          </a:p>
        </p:txBody>
      </p:sp>
    </p:spTree>
    <p:extLst>
      <p:ext uri="{BB962C8B-B14F-4D97-AF65-F5344CB8AC3E}">
        <p14:creationId xmlns:p14="http://schemas.microsoft.com/office/powerpoint/2010/main" val="40716879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211138"/>
            <a:ext cx="2871788" cy="1616075"/>
          </a:xfrm>
          <a:noFill/>
        </p:spPr>
      </p:sp>
      <p:sp>
        <p:nvSpPr>
          <p:cNvPr id="3" name="Notes Placeholder 2"/>
          <p:cNvSpPr>
            <a:spLocks noGrp="1"/>
          </p:cNvSpPr>
          <p:nvPr>
            <p:ph type="body" idx="1"/>
          </p:nvPr>
        </p:nvSpPr>
        <p:spPr>
          <a:xfrm>
            <a:off x="216153" y="1938480"/>
            <a:ext cx="6297227" cy="6983500"/>
          </a:xfrm>
          <a:noFill/>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12. Examples of using human rights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1: Using human rights instruments for advocacy – shadow report on the implementation of the CRPD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2 #313">
                  <a:extLst>
                    <a:ext uri="{A12FA001-AC4F-418D-AE19-62706E023703}">
                      <ahyp:hlinkClr xmlns:ahyp="http://schemas.microsoft.com/office/drawing/2018/hyperlinkcolor" val="tx"/>
                    </a:ext>
                  </a:extLst>
                </a:hlinkClick>
              </a:rPr>
              <a:t>32</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2012, lead disability NGOs in Australia partnered to draft a parallel report on the implementation of the CRPD. The first CRPD shadow report was the result of a three-year process and of wide consultation with people with disabilities and their representative organizations.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Individuals were able to contribute directly to the report by providing information on practical difficulties encountered when exercising the human rights set out in the convention. The report was used by the Committee on the Rights of Persons with Disabilities when issuing comments and recommendations regarding Australia’s obligations related to the convention.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http://www.globaldisabilityrightsnow.org/</a:t>
            </a:r>
            <a:r>
              <a:rPr lang="en-GB" u="sng"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2: International advocacy of a coalition of Haitian disabled persons’ organizations to the CRPD Committee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7 #478">
                  <a:extLst>
                    <a:ext uri="{A12FA001-AC4F-418D-AE19-62706E023703}">
                      <ahyp:hlinkClr xmlns:ahyp="http://schemas.microsoft.com/office/drawing/2018/hyperlinkcolor" val="tx"/>
                    </a:ext>
                  </a:extLst>
                </a:hlinkClick>
              </a:rPr>
              <a:t>33</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Haiti ratified the CRPD in 2009 and in 2017 undertook its first review by the CRPD committee on how the rights of the convention were being implemented in the country. At the time, a coalition of Haitian organizations of persons with disabilities developed a parallel report as part of the country review process. It was an opportunity for disability organizations, including those representing persons with psychosocial and intellectual disabilities, to express their concerns related to policies and programmes for persons with disabilities in Haiti. This example highlights how advocacy  can be done at the international level and can influence the design of public policies at national level</a:t>
            </a:r>
            <a:endParaRPr lang="x-none" dirty="0">
              <a:latin typeface="Calibri" panose="020F0502020204030204" pitchFamily="34" charset="0"/>
              <a:ea typeface="SimSun" panose="02010600030101010101" pitchFamily="2" charset="-122"/>
              <a:cs typeface="Calibri" panose="020F0502020204030204" pitchFamily="34" charset="0"/>
            </a:endParaRPr>
          </a:p>
          <a:p>
            <a:pPr>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To check the alternative report on Haiti,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rPr>
              <a:t>http://tbinternet.ohchr.org/_layouts/treatybodyexternal/Download.aspx?symbolno=INT%2fCRPD%2fICO%2fHTI%2f27387&amp;Lang=en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To check all State reports,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http://tbinternet.ohchr.org/_layouts/treatybodyexternal/SessionDetails1.aspx?SessionID=1204&amp;Lang=en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109</a:t>
            </a:fld>
            <a:endParaRPr lang="x-none"/>
          </a:p>
        </p:txBody>
      </p:sp>
    </p:spTree>
    <p:extLst>
      <p:ext uri="{BB962C8B-B14F-4D97-AF65-F5344CB8AC3E}">
        <p14:creationId xmlns:p14="http://schemas.microsoft.com/office/powerpoint/2010/main" val="337771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09600"/>
            <a:ext cx="5961062" cy="3354388"/>
          </a:xfrm>
        </p:spPr>
      </p:sp>
      <p:sp>
        <p:nvSpPr>
          <p:cNvPr id="3" name="Notes Placeholder 2"/>
          <p:cNvSpPr>
            <a:spLocks noGrp="1"/>
          </p:cNvSpPr>
          <p:nvPr>
            <p:ph type="body" idx="1"/>
          </p:nvPr>
        </p:nvSpPr>
        <p:spPr/>
        <p:txBody>
          <a:bodyPr/>
          <a:lstStyle/>
          <a:p>
            <a:r>
              <a:rPr lang="en-US" b="1" dirty="0"/>
              <a:t>HANDOUT 1</a:t>
            </a:r>
          </a:p>
          <a:p>
            <a:r>
              <a:rPr lang="en-US" b="1" dirty="0"/>
              <a:t>Scenario 1: Pan African Network of People with Psychosocial Disabilities (PANPPD)</a:t>
            </a:r>
            <a:r>
              <a:rPr lang="en-US" dirty="0"/>
              <a:t> advocates for the rights of people with psychosocial disabilities </a:t>
            </a:r>
          </a:p>
          <a:p>
            <a:endParaRPr lang="en-US" dirty="0"/>
          </a:p>
          <a:p>
            <a:pPr>
              <a:spcAft>
                <a:spcPts val="600"/>
              </a:spcAft>
            </a:pPr>
            <a:r>
              <a:rPr lang="en-US" dirty="0"/>
              <a:t>Pan African Network of People with Psychosocial Disabilities (PANUSP) [website]. 2013. (</a:t>
            </a:r>
            <a:r>
              <a:rPr lang="en-US" dirty="0">
                <a:hlinkClick r:id="rId3"/>
              </a:rPr>
              <a:t>https://www.facebook.com/PANPPD/</a:t>
            </a:r>
            <a:r>
              <a:rPr lang="en-US" dirty="0"/>
              <a:t>, accessed 16 February 2017)</a:t>
            </a:r>
          </a:p>
          <a:p>
            <a:pPr>
              <a:spcAft>
                <a:spcPts val="600"/>
              </a:spcAft>
            </a:pPr>
            <a:r>
              <a:rPr lang="en-US" dirty="0"/>
              <a:t>and</a:t>
            </a:r>
          </a:p>
          <a:p>
            <a:r>
              <a:rPr lang="en-US" dirty="0"/>
              <a:t>Self-advocacy for inclusion: a global report [online publication]. London: Inclusion International; 2016. (</a:t>
            </a:r>
            <a:r>
              <a:rPr lang="en-US" dirty="0">
                <a:hlinkClick r:id="rId4"/>
              </a:rPr>
              <a:t>http://inclusion-international.org/wp-content/uploads/2016/11/Global-report-on-self-advocacy.pdf</a:t>
            </a:r>
            <a:r>
              <a:rPr lang="en-US" dirty="0"/>
              <a:t>, accessed 20 November 2018).</a:t>
            </a:r>
          </a:p>
          <a:p>
            <a:endParaRPr lang="en-US" dirty="0"/>
          </a:p>
          <a:p>
            <a:r>
              <a:rPr lang="en-US" dirty="0"/>
              <a:t>And I</a:t>
            </a:r>
            <a:r>
              <a:rPr lang="en-GB" dirty="0" err="1">
                <a:latin typeface="Calibri" panose="020F0502020204030204" pitchFamily="34" charset="0"/>
                <a:ea typeface="Calibri" panose="020F0502020204030204" pitchFamily="34" charset="0"/>
                <a:cs typeface="Arial" panose="020B0604020202020204" pitchFamily="34" charset="0"/>
              </a:rPr>
              <a:t>nclusion</a:t>
            </a:r>
            <a:r>
              <a:rPr lang="en-GB" dirty="0">
                <a:latin typeface="Calibri" panose="020F0502020204030204" pitchFamily="34" charset="0"/>
                <a:ea typeface="Calibri" panose="020F0502020204030204" pitchFamily="34" charset="0"/>
                <a:cs typeface="Arial" panose="020B0604020202020204" pitchFamily="34" charset="0"/>
              </a:rPr>
              <a:t> International, “Self-advocacy is…”.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rPr>
              <a:t>https://</a:t>
            </a:r>
            <a:r>
              <a:rPr lang="en-GB" u="sng" dirty="0" err="1">
                <a:solidFill>
                  <a:srgbClr val="0000FF"/>
                </a:solidFill>
                <a:latin typeface="Calibri" panose="020F0502020204030204" pitchFamily="34" charset="0"/>
                <a:ea typeface="Calibri" panose="020F0502020204030204" pitchFamily="34" charset="0"/>
                <a:cs typeface="Arial" panose="020B0604020202020204" pitchFamily="34" charset="0"/>
              </a:rPr>
              <a:t>youtu.be</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rPr>
              <a:t>/mVIqkkqqd5U </a:t>
            </a:r>
            <a:r>
              <a:rPr lang="en-GB" dirty="0">
                <a:latin typeface="Calibri" panose="020F0502020204030204" pitchFamily="34" charset="0"/>
                <a:ea typeface="Calibri" panose="020F0502020204030204" pitchFamily="34" charset="0"/>
                <a:cs typeface="Arial" panose="020B0604020202020204" pitchFamily="34" charset="0"/>
              </a:rPr>
              <a:t>(7:23) (accessed 9 April 2019).</a:t>
            </a:r>
          </a:p>
          <a:p>
            <a:endParaRPr lang="en-GB" dirty="0">
              <a:latin typeface="Calibri" panose="020F0502020204030204" pitchFamily="34" charset="0"/>
              <a:cs typeface="Arial" panose="020B0604020202020204" pitchFamily="34" charset="0"/>
            </a:endParaRPr>
          </a:p>
          <a:p>
            <a:r>
              <a:rPr lang="en-US" dirty="0"/>
              <a:t>Inclusion International “Why Self-Advocacy is important” https://</a:t>
            </a:r>
            <a:r>
              <a:rPr lang="en-US" dirty="0" err="1"/>
              <a:t>youtu.be</a:t>
            </a:r>
            <a:r>
              <a:rPr lang="en-US" dirty="0"/>
              <a:t>/cE32AQU--3U (accessed 12 April 2019)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a:t>
            </a:fld>
            <a:endParaRPr lang="x-none"/>
          </a:p>
        </p:txBody>
      </p:sp>
    </p:spTree>
    <p:extLst>
      <p:ext uri="{BB962C8B-B14F-4D97-AF65-F5344CB8AC3E}">
        <p14:creationId xmlns:p14="http://schemas.microsoft.com/office/powerpoint/2010/main" val="31247295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211138"/>
            <a:ext cx="2871788" cy="1616075"/>
          </a:xfrm>
          <a:noFill/>
        </p:spPr>
      </p:sp>
      <p:sp>
        <p:nvSpPr>
          <p:cNvPr id="3" name="Notes Placeholder 2"/>
          <p:cNvSpPr>
            <a:spLocks noGrp="1"/>
          </p:cNvSpPr>
          <p:nvPr>
            <p:ph type="body" idx="1"/>
          </p:nvPr>
        </p:nvSpPr>
        <p:spPr>
          <a:xfrm>
            <a:off x="216153" y="1938480"/>
            <a:ext cx="6297227" cy="6983500"/>
          </a:xfrm>
          <a:noFill/>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12. Examples of using human rights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1: Using human rights instruments for advocacy – shadow report on the implementation of the CRPD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2 #313">
                  <a:extLst>
                    <a:ext uri="{A12FA001-AC4F-418D-AE19-62706E023703}">
                      <ahyp:hlinkClr xmlns:ahyp="http://schemas.microsoft.com/office/drawing/2018/hyperlinkcolor" val="tx"/>
                    </a:ext>
                  </a:extLst>
                </a:hlinkClick>
              </a:rPr>
              <a:t>32</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2012, lead disability NGOs in Australia partnered to draft a parallel report on the implementation of the CRPD. The first CRPD shadow report was the result of a three-year process and of wide consultation with people with disabilities and their representative organizations.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Individuals were able to contribute directly to the report by providing information on practical difficulties encountered when exercising the human rights set out in the convention. The report was used by the Committee on the Rights of Persons with Disabilities when issuing comments and recommendations regarding Australia’s obligations related to the convention.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http://www.globaldisabilityrightsnow.org/</a:t>
            </a:r>
            <a:r>
              <a:rPr lang="en-GB" u="sng"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2: International advocacy of a coalition of Haitian disabled persons’ organizations to the CRPD Committee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7 #478">
                  <a:extLst>
                    <a:ext uri="{A12FA001-AC4F-418D-AE19-62706E023703}">
                      <ahyp:hlinkClr xmlns:ahyp="http://schemas.microsoft.com/office/drawing/2018/hyperlinkcolor" val="tx"/>
                    </a:ext>
                  </a:extLst>
                </a:hlinkClick>
              </a:rPr>
              <a:t>33</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Haiti ratified the CRPD in 2009 and in 2017 undertook its first review by the CRPD committee on how the rights of the convention were being implemented in the country. At the time, a coalition of Haitian organizations of persons with disabilities developed a parallel report as part of the country review process. It was an opportunity for disability organizations, including those representing persons with psychosocial and intellectual disabilities, to express their concerns related to policies and programmes for persons with disabilities in Haiti. This example highlights how advocacy  can be done at the international level and can influence the design of public policies at national level</a:t>
            </a:r>
            <a:endParaRPr lang="x-none" dirty="0">
              <a:latin typeface="Calibri" panose="020F0502020204030204" pitchFamily="34" charset="0"/>
              <a:ea typeface="SimSun" panose="02010600030101010101" pitchFamily="2" charset="-122"/>
              <a:cs typeface="Calibri" panose="020F0502020204030204" pitchFamily="34" charset="0"/>
            </a:endParaRPr>
          </a:p>
          <a:p>
            <a:pPr>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To check the alternative report on Haiti,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rPr>
              <a:t>http://tbinternet.ohchr.org/_layouts/treatybodyexternal/Download.aspx?symbolno=INT%2fCRPD%2fICO%2fHTI%2f27387&amp;Lang=en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To check all State reports,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http://tbinternet.ohchr.org/_layouts/treatybodyexternal/SessionDetails1.aspx?SessionID=1204&amp;Lang=en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110</a:t>
            </a:fld>
            <a:endParaRPr lang="x-none"/>
          </a:p>
        </p:txBody>
      </p:sp>
    </p:spTree>
    <p:extLst>
      <p:ext uri="{BB962C8B-B14F-4D97-AF65-F5344CB8AC3E}">
        <p14:creationId xmlns:p14="http://schemas.microsoft.com/office/powerpoint/2010/main" val="33777151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211138"/>
            <a:ext cx="3363913" cy="1893887"/>
          </a:xfrm>
        </p:spPr>
      </p:sp>
      <p:sp>
        <p:nvSpPr>
          <p:cNvPr id="4" name="Slide Number Placeholder 3"/>
          <p:cNvSpPr>
            <a:spLocks noGrp="1"/>
          </p:cNvSpPr>
          <p:nvPr>
            <p:ph type="sldNum" sz="quarter" idx="5"/>
          </p:nvPr>
        </p:nvSpPr>
        <p:spPr/>
        <p:txBody>
          <a:bodyPr/>
          <a:lstStyle/>
          <a:p>
            <a:fld id="{CD4026B6-B2B5-46C7-A32C-FE888EB50862}" type="slidenum">
              <a:rPr lang="x-none" smtClean="0"/>
              <a:t>111</a:t>
            </a:fld>
            <a:endParaRPr lang="x-none"/>
          </a:p>
        </p:txBody>
      </p:sp>
      <p:pic>
        <p:nvPicPr>
          <p:cNvPr id="8" name="Picture 7">
            <a:extLst>
              <a:ext uri="{FF2B5EF4-FFF2-40B4-BE49-F238E27FC236}">
                <a16:creationId xmlns:a16="http://schemas.microsoft.com/office/drawing/2014/main" id="{6F796118-2E75-496C-B03F-59BDB09BBBBA}"/>
              </a:ext>
            </a:extLst>
          </p:cNvPr>
          <p:cNvPicPr>
            <a:picLocks noChangeAspect="1"/>
          </p:cNvPicPr>
          <p:nvPr/>
        </p:nvPicPr>
        <p:blipFill>
          <a:blip r:embed="rId3"/>
          <a:stretch>
            <a:fillRect/>
          </a:stretch>
        </p:blipFill>
        <p:spPr>
          <a:xfrm>
            <a:off x="809397" y="2242573"/>
            <a:ext cx="5075146" cy="7199581"/>
          </a:xfrm>
          <a:prstGeom prst="rect">
            <a:avLst/>
          </a:prstGeom>
        </p:spPr>
      </p:pic>
    </p:spTree>
    <p:extLst>
      <p:ext uri="{BB962C8B-B14F-4D97-AF65-F5344CB8AC3E}">
        <p14:creationId xmlns:p14="http://schemas.microsoft.com/office/powerpoint/2010/main" val="14126120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236538"/>
            <a:ext cx="3098800" cy="1743075"/>
          </a:xfrm>
        </p:spPr>
      </p:sp>
      <p:sp>
        <p:nvSpPr>
          <p:cNvPr id="4" name="Slide Number Placeholder 3"/>
          <p:cNvSpPr>
            <a:spLocks noGrp="1"/>
          </p:cNvSpPr>
          <p:nvPr>
            <p:ph type="sldNum" sz="quarter" idx="5"/>
          </p:nvPr>
        </p:nvSpPr>
        <p:spPr/>
        <p:txBody>
          <a:bodyPr/>
          <a:lstStyle/>
          <a:p>
            <a:fld id="{CD4026B6-B2B5-46C7-A32C-FE888EB50862}" type="slidenum">
              <a:rPr lang="x-none" smtClean="0"/>
              <a:t>112</a:t>
            </a:fld>
            <a:endParaRPr lang="x-none"/>
          </a:p>
        </p:txBody>
      </p:sp>
      <p:sp>
        <p:nvSpPr>
          <p:cNvPr id="3" name="Notes Placeholder 2">
            <a:extLst>
              <a:ext uri="{FF2B5EF4-FFF2-40B4-BE49-F238E27FC236}">
                <a16:creationId xmlns:a16="http://schemas.microsoft.com/office/drawing/2014/main" id="{F82DC53C-2A49-4F85-9AC3-08550843A817}"/>
              </a:ext>
            </a:extLst>
          </p:cNvPr>
          <p:cNvSpPr>
            <a:spLocks noGrp="1"/>
          </p:cNvSpPr>
          <p:nvPr>
            <p:ph type="body" idx="1"/>
          </p:nvPr>
        </p:nvSpPr>
        <p:spPr>
          <a:xfrm>
            <a:off x="680879" y="2143886"/>
            <a:ext cx="5553674" cy="7401797"/>
          </a:xfrm>
        </p:spPr>
        <p:txBody>
          <a:bodyPr/>
          <a:lstStyle/>
          <a:p>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13 (2).</a:t>
            </a:r>
          </a:p>
          <a:p>
            <a:endParaRPr lang="en-US" b="1" dirty="0">
              <a:solidFill>
                <a:srgbClr val="1F497D"/>
              </a:solidFill>
              <a:latin typeface="Calibri" panose="020F0502020204030204" pitchFamily="34" charset="0"/>
              <a:ea typeface="SimSun" panose="02010600030101010101" pitchFamily="2" charset="-122"/>
              <a:cs typeface="Calibri" panose="020F0502020204030204" pitchFamily="34" charset="0"/>
            </a:endParaRPr>
          </a:p>
          <a:p>
            <a:r>
              <a:rPr lang="en-GB" b="1" dirty="0"/>
              <a:t>Example 2: </a:t>
            </a:r>
            <a:r>
              <a:rPr lang="en-GB" b="1" dirty="0" err="1"/>
              <a:t>QualityRights</a:t>
            </a:r>
            <a:r>
              <a:rPr lang="en-GB" b="1" dirty="0"/>
              <a:t> Gujarat, India </a:t>
            </a:r>
            <a:r>
              <a:rPr lang="en-GB" b="1" i="1" dirty="0"/>
              <a:t>(</a:t>
            </a:r>
            <a:r>
              <a:rPr lang="en-GB" b="1" i="1" dirty="0">
                <a:hlinkClick r:id="rId3" action="ppaction://hlinkfile" tooltip=", 2015 #316"/>
              </a:rPr>
              <a:t>36</a:t>
            </a:r>
            <a:r>
              <a:rPr lang="en-GB" b="1" i="1" dirty="0"/>
              <a:t>)</a:t>
            </a:r>
            <a:endParaRPr lang="en-US" dirty="0"/>
          </a:p>
          <a:p>
            <a:r>
              <a:rPr lang="en-GB" b="1" dirty="0"/>
              <a:t> </a:t>
            </a:r>
            <a:endParaRPr lang="en-US" dirty="0"/>
          </a:p>
          <a:p>
            <a:r>
              <a:rPr lang="en-GB" dirty="0" err="1"/>
              <a:t>QualityRights</a:t>
            </a:r>
            <a:r>
              <a:rPr lang="en-GB" dirty="0"/>
              <a:t> Gujarat aimed to improve the quality of care and human rights of people with psychosocial disabilities throughout the State of Gujarat in western India by helping mental health services to develop a supportive and respectful recovery-oriented environment for people using the services. </a:t>
            </a:r>
            <a:endParaRPr lang="en-US" dirty="0"/>
          </a:p>
          <a:p>
            <a:r>
              <a:rPr lang="en-GB" dirty="0"/>
              <a:t> </a:t>
            </a:r>
            <a:endParaRPr lang="en-US" dirty="0"/>
          </a:p>
          <a:p>
            <a:r>
              <a:rPr lang="en-GB" dirty="0"/>
              <a:t>In July 2015 the project helped organize an awareness walk to promote mental health, encouraging persons to spread awareness and carry forward the conversation about the rights of people with psychosocial disabilities. Thanks to the campaign, citizens of Gujarat are being called upon to act, unite and empower for mental health.</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br>
              <a:rPr lang="en-US" dirty="0"/>
            </a:br>
            <a:r>
              <a:rPr lang="en-GB" dirty="0"/>
              <a:t>To learn more, see: </a:t>
            </a:r>
            <a:r>
              <a:rPr lang="en-GB" u="sng" dirty="0">
                <a:hlinkClick r:id="rId4"/>
              </a:rPr>
              <a:t>http://www.who.int/mental_health/policy/quality_rights/en</a:t>
            </a:r>
            <a:r>
              <a:rPr lang="en-GB" u="sng" dirty="0"/>
              <a:t> and </a:t>
            </a:r>
            <a:r>
              <a:rPr lang="en-GB" u="sng" dirty="0">
                <a:hlinkClick r:id="rId5"/>
              </a:rPr>
              <a:t>https://qualityrightsgujarat.wordpress.com/about/</a:t>
            </a:r>
            <a:r>
              <a:rPr lang="en-GB" dirty="0"/>
              <a:t> </a:t>
            </a:r>
            <a:endParaRPr lang="en-US" dirty="0"/>
          </a:p>
          <a:p>
            <a:endParaRPr lang="en-GB" b="1" dirty="0">
              <a:solidFill>
                <a:srgbClr val="1F497D"/>
              </a:solidFill>
              <a:latin typeface="Calibri" panose="020F0502020204030204" pitchFamily="34" charset="0"/>
              <a:ea typeface="SimSun" panose="02010600030101010101" pitchFamily="2" charset="-122"/>
              <a:cs typeface="Calibri" panose="020F0502020204030204" pitchFamily="34" charset="0"/>
            </a:endParaRPr>
          </a:p>
          <a:p>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en-GB" dirty="0"/>
          </a:p>
        </p:txBody>
      </p:sp>
      <p:pic>
        <p:nvPicPr>
          <p:cNvPr id="7" name="Picture 6">
            <a:extLst>
              <a:ext uri="{FF2B5EF4-FFF2-40B4-BE49-F238E27FC236}">
                <a16:creationId xmlns:a16="http://schemas.microsoft.com/office/drawing/2014/main" id="{80B5675D-782A-4FE6-82B9-14C3FAA8678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47025" y="5193788"/>
            <a:ext cx="3913162" cy="2477637"/>
          </a:xfrm>
          <a:prstGeom prst="rect">
            <a:avLst/>
          </a:prstGeom>
          <a:noFill/>
        </p:spPr>
      </p:pic>
    </p:spTree>
    <p:extLst>
      <p:ext uri="{BB962C8B-B14F-4D97-AF65-F5344CB8AC3E}">
        <p14:creationId xmlns:p14="http://schemas.microsoft.com/office/powerpoint/2010/main" val="23752671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113</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114</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115</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116</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117</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114300"/>
            <a:ext cx="1865312" cy="1049338"/>
          </a:xfrm>
        </p:spPr>
      </p:sp>
      <p:sp>
        <p:nvSpPr>
          <p:cNvPr id="3" name="Notes Placeholder 2"/>
          <p:cNvSpPr>
            <a:spLocks noGrp="1"/>
          </p:cNvSpPr>
          <p:nvPr>
            <p:ph type="body" idx="1"/>
          </p:nvPr>
        </p:nvSpPr>
        <p:spPr>
          <a:xfrm>
            <a:off x="432304" y="1357320"/>
            <a:ext cx="5957482" cy="8084834"/>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50" b="1" dirty="0">
                <a:latin typeface="Calibri" panose="020F0502020204030204" pitchFamily="34" charset="0"/>
                <a:ea typeface="Times New Roman" panose="02020603050405020304" pitchFamily="18" charset="0"/>
                <a:cs typeface="Calibri" panose="020F0502020204030204" pitchFamily="34" charset="0"/>
              </a:rPr>
              <a:t>Handout 14 (4)</a:t>
            </a:r>
          </a:p>
          <a:p>
            <a:pPr algn="just"/>
            <a:endParaRPr lang="en-GB" sz="1050" b="1"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Example of monitoring and evaluation</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Evaluation of “see me” – the national Scottish campaign against mental health stigma and discrimination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Sharma, 1997 #276">
                  <a:extLst>
                    <a:ext uri="{A12FA001-AC4F-418D-AE19-62706E023703}">
                      <ahyp:hlinkClr xmlns:ahyp="http://schemas.microsoft.com/office/drawing/2018/hyperlinkcolor" val="tx"/>
                    </a:ext>
                  </a:extLst>
                </a:hlinkClick>
              </a:rPr>
              <a:t>7</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To address the negative attitudes and behaviours which systematically disadvantage people with psychosocial disabilities and persons close to them, the “see me” campaign was launched in October 2002 in Scotland. Its purpose is to tackle the stigma and discrimination experienced by people with psychosocial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“see me” campaign has five core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tackle stigma and discrimination by raising public awareness of how they affect persons with psychosocial disabilities, and by improving public understanding of mental health.</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challenge individual incidents of stigma and discrimination.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involve people in anti-stigma activities across Scotland at national and local levels and across sectors and communities of interest.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ensure that the voices and experiences of people with psychosocial disabilities and their families/care partners are heard.</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promote a culture of learning and evaluation through all its work, so that effectiveness can be demonstrated.</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campaign evaluation had five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examine how the campaign was established, funded and developed – including how activities were chosen and what factors affected the ongoing development and focus of activities over time.</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the effectiveness of the campaign in its ability to reach the target audience, raise awareness about stigma and discrimination, and change attitudes towards people with psychosocial disabilities.</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whether and how the practice of media professionals had changed in relation to the reporting of mental health issues since the launch of the “see me”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explore the experiences of “see me” media volunteers in relation to their involvement in the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identify and consider, through consultation with key stakeholders, the ways in which anti-stigma and anti-discrimination work could be taken forward in Scotland, including what the key objectives and activities should be and where such work might be carried out.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To meet these aims and objectives, the evaluation used a combination of primarily qualitative methods. These included documentary analysis, face-to-face and telephone interviews, workshops and surveys. The participants represented a broad range of actual or potential stakeholders, including people with psychosocial disabilities and their families and/ or care partners, government stakeholders, media professionals, voluntary organizations, and other organizations and agencies with a role in helping to tackle the stigma and discrimination experienced by people with psychosocial disabilities. 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https://www.seemescotland.org/</a:t>
            </a:r>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118</a:t>
            </a:fld>
            <a:endParaRPr lang="x-none"/>
          </a:p>
        </p:txBody>
      </p:sp>
    </p:spTree>
    <p:extLst>
      <p:ext uri="{BB962C8B-B14F-4D97-AF65-F5344CB8AC3E}">
        <p14:creationId xmlns:p14="http://schemas.microsoft.com/office/powerpoint/2010/main" val="2425840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114300"/>
            <a:ext cx="1865312" cy="1049338"/>
          </a:xfrm>
        </p:spPr>
      </p:sp>
      <p:sp>
        <p:nvSpPr>
          <p:cNvPr id="3" name="Notes Placeholder 2"/>
          <p:cNvSpPr>
            <a:spLocks noGrp="1"/>
          </p:cNvSpPr>
          <p:nvPr>
            <p:ph type="body" idx="1"/>
          </p:nvPr>
        </p:nvSpPr>
        <p:spPr>
          <a:xfrm>
            <a:off x="432304" y="1357320"/>
            <a:ext cx="5957482" cy="8084834"/>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50" b="1" dirty="0">
                <a:latin typeface="Calibri" panose="020F0502020204030204" pitchFamily="34" charset="0"/>
                <a:ea typeface="Times New Roman" panose="02020603050405020304" pitchFamily="18" charset="0"/>
                <a:cs typeface="Calibri" panose="020F0502020204030204" pitchFamily="34" charset="0"/>
              </a:rPr>
              <a:t>Handout 14 (4)</a:t>
            </a:r>
          </a:p>
          <a:p>
            <a:pPr algn="just"/>
            <a:endParaRPr lang="en-GB" sz="1050" b="1"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Example of monitoring and evaluation</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Evaluation of “see me” – the national Scottish campaign against mental health stigma and discrimination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Sharma, 1997 #276">
                  <a:extLst>
                    <a:ext uri="{A12FA001-AC4F-418D-AE19-62706E023703}">
                      <ahyp:hlinkClr xmlns:ahyp="http://schemas.microsoft.com/office/drawing/2018/hyperlinkcolor" val="tx"/>
                    </a:ext>
                  </a:extLst>
                </a:hlinkClick>
              </a:rPr>
              <a:t>7</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To address the negative attitudes and behaviours which systematically disadvantage people with psychosocial disabilities and persons close to them, the “see me” campaign was launched in October 2002 in Scotland. Its purpose is to tackle the stigma and discrimination experienced by people with psychosocial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“see me” campaign has five core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tackle stigma and discrimination by raising public awareness of how they affect persons with psychosocial disabilities, and by improving public understanding of mental health.</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challenge individual incidents of stigma and discrimination.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involve people in anti-stigma activities across Scotland at national and local levels and across sectors and communities of interest.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ensure that the voices and experiences of people with psychosocial disabilities and their families/care partners are heard.</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promote a culture of learning and evaluation through all its work, so that effectiveness can be demonstrated.</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campaign evaluation had five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examine how the campaign was established, funded and developed – including how activities were chosen and what factors affected the ongoing development and focus of activities over time.</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the effectiveness of the campaign in its ability to reach the target audience, raise awareness about stigma and discrimination, and change attitudes towards people with psychosocial disabilities.</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whether and how the practice of media professionals had changed in relation to the reporting of mental health issues since the launch of the “see me”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explore the experiences of “see me” media volunteers in relation to their involvement in the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identify and consider, through consultation with key stakeholders, the ways in which anti-stigma and anti-discrimination work could be taken forward in Scotland, including what the key objectives and activities should be and where such work might be carried out.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To meet these aims and objectives, the evaluation used a combination of primarily qualitative methods. These included documentary analysis, face-to-face and telephone interviews, workshops and surveys. The participants represented a broad range of actual or potential stakeholders, including people with psychosocial disabilities and their families and/ or care partners, government stakeholders, media professionals, voluntary organizations, and other organizations and agencies with a role in helping to tackle the stigma and discrimination experienced by people with psychosocial disabilities. 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https://www.seemescotland.org/</a:t>
            </a:r>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119</a:t>
            </a:fld>
            <a:endParaRPr lang="x-none"/>
          </a:p>
        </p:txBody>
      </p:sp>
    </p:spTree>
    <p:extLst>
      <p:ext uri="{BB962C8B-B14F-4D97-AF65-F5344CB8AC3E}">
        <p14:creationId xmlns:p14="http://schemas.microsoft.com/office/powerpoint/2010/main" val="24258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69925"/>
            <a:ext cx="5961062" cy="3354388"/>
          </a:xfrm>
        </p:spPr>
      </p:sp>
      <p:sp>
        <p:nvSpPr>
          <p:cNvPr id="3" name="Notes Placeholder 2"/>
          <p:cNvSpPr>
            <a:spLocks noGrp="1"/>
          </p:cNvSpPr>
          <p:nvPr>
            <p:ph type="body" idx="1"/>
          </p:nvPr>
        </p:nvSpPr>
        <p:spPr>
          <a:xfrm>
            <a:off x="680879" y="4784070"/>
            <a:ext cx="5573119" cy="4658083"/>
          </a:xfrm>
        </p:spPr>
        <p:txBody>
          <a:bodyPr/>
          <a:lstStyle/>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i="1" dirty="0">
                <a:latin typeface="Calibri" panose="020F0502020204030204" pitchFamily="34" charset="0"/>
                <a:ea typeface="SimSun" panose="02010600030101010101" pitchFamily="2" charset="-122"/>
                <a:cs typeface="Calibri" panose="020F0502020204030204" pitchFamily="34" charset="0"/>
              </a:rPr>
              <a:t>The steps below outline how to run an advocacy campaign. A useful form to help guide this process is provided in </a:t>
            </a:r>
            <a:r>
              <a:rPr lang="en-GB" b="1" i="1" dirty="0">
                <a:latin typeface="Calibri" panose="020F0502020204030204" pitchFamily="34" charset="0"/>
                <a:ea typeface="SimSun" panose="02010600030101010101" pitchFamily="2" charset="-122"/>
                <a:cs typeface="Calibri" panose="020F0502020204030204" pitchFamily="34" charset="0"/>
              </a:rPr>
              <a:t>Annex 2: Template for planning an advocacy campaign</a:t>
            </a:r>
            <a:endParaRPr lang="x-none"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Define the advocacy priority issue</a:t>
            </a:r>
            <a:r>
              <a:rPr lang="en-GB" sz="900" b="1" dirty="0">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first step in the advocacy process is to identify the priority issue. The campaign’s priority issue should be specific and concrete.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To begin this process, it is useful to list all the possible issues (or challenges) identified and expressed.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People do not need to agree on all the issues, outcomes and solutions at once. </a:t>
            </a:r>
            <a:endParaRPr lang="x-none" dirty="0">
              <a:latin typeface="Calibri" panose="020F0502020204030204" pitchFamily="34" charset="0"/>
              <a:ea typeface="Calibri" panose="020F050202020403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Next, ideas should be narrowed down to a single issue that campaign members would like to tackle.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may be many things that people would like to address through the campaign but by trying to do them all at once the campaign is less likely to be effective.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Strategies for identifying and prioritizing the issues can be found below.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12</a:t>
            </a:fld>
            <a:endParaRPr lang="x-none"/>
          </a:p>
        </p:txBody>
      </p:sp>
    </p:spTree>
    <p:extLst>
      <p:ext uri="{BB962C8B-B14F-4D97-AF65-F5344CB8AC3E}">
        <p14:creationId xmlns:p14="http://schemas.microsoft.com/office/powerpoint/2010/main" val="338159828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120</a:t>
            </a:fld>
            <a:endParaRPr lang="en-GB"/>
          </a:p>
        </p:txBody>
      </p:sp>
      <p:sp>
        <p:nvSpPr>
          <p:cNvPr id="6" name="Notes Placeholder 2">
            <a:extLst>
              <a:ext uri="{FF2B5EF4-FFF2-40B4-BE49-F238E27FC236}">
                <a16:creationId xmlns:a16="http://schemas.microsoft.com/office/drawing/2014/main" id="{76E240A7-3017-E745-A3EC-D8E5E803513D}"/>
              </a:ext>
            </a:extLst>
          </p:cNvPr>
          <p:cNvSpPr txBox="1">
            <a:spLocks/>
          </p:cNvSpPr>
          <p:nvPr/>
        </p:nvSpPr>
        <p:spPr>
          <a:xfrm>
            <a:off x="249081" y="211116"/>
            <a:ext cx="5820508" cy="10250312"/>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223458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422275"/>
            <a:ext cx="4856162" cy="2732088"/>
          </a:xfrm>
        </p:spPr>
      </p:sp>
      <p:sp>
        <p:nvSpPr>
          <p:cNvPr id="3" name="Notes Placeholder 2"/>
          <p:cNvSpPr>
            <a:spLocks noGrp="1"/>
          </p:cNvSpPr>
          <p:nvPr>
            <p:ph type="body" idx="1"/>
          </p:nvPr>
        </p:nvSpPr>
        <p:spPr>
          <a:xfrm>
            <a:off x="605902" y="3697807"/>
            <a:ext cx="5537093" cy="5574018"/>
          </a:xfrm>
          <a:noFill/>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b="1" dirty="0">
                <a:solidFill>
                  <a:srgbClr val="0070C0"/>
                </a:solidFill>
                <a:latin typeface="Calibri" panose="020F0502020204030204" pitchFamily="34" charset="0"/>
                <a:ea typeface="SimSun" panose="02010600030101010101" pitchFamily="2" charset="-122"/>
                <a:cs typeface="Calibri" panose="020F0502020204030204" pitchFamily="34" charset="0"/>
              </a:rPr>
              <a:t>Define the advocacy priority issue</a:t>
            </a:r>
            <a:r>
              <a:rPr lang="en-GB" sz="1200" b="1" dirty="0">
                <a:solidFill>
                  <a:srgbClr val="0070C0"/>
                </a:solidFill>
                <a:latin typeface="Calibri" panose="020F0502020204030204" pitchFamily="34" charset="0"/>
                <a:ea typeface="SimSun" panose="02010600030101010101" pitchFamily="2" charset="-122"/>
                <a:cs typeface="Arial" panose="020B0604020202020204" pitchFamily="34" charset="0"/>
              </a:rPr>
              <a:t> (cont’d)</a:t>
            </a:r>
            <a:endParaRPr lang="x-none" sz="1200"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Brainstorming</a:t>
            </a:r>
            <a:r>
              <a:rPr lang="en-GB" sz="1400" dirty="0">
                <a:latin typeface="Calibri" panose="020F0502020204030204" pitchFamily="34" charset="0"/>
                <a:ea typeface="SimSun" panose="02010600030101010101" pitchFamily="2" charset="-122"/>
                <a:cs typeface="Calibri" panose="020F0502020204030204" pitchFamily="34" charset="0"/>
              </a:rPr>
              <a:t> </a:t>
            </a:r>
            <a:r>
              <a:rPr lang="en-GB" sz="1400" i="1" dirty="0">
                <a:latin typeface="Calibri" panose="020F0502020204030204" pitchFamily="34" charset="0"/>
                <a:ea typeface="SimSun" panose="02010600030101010101" pitchFamily="2" charset="-122"/>
                <a:cs typeface="Calibri" panose="020F0502020204030204" pitchFamily="34" charset="0"/>
              </a:rPr>
              <a:t>(</a:t>
            </a:r>
            <a:r>
              <a:rPr lang="en-GB" sz="1400" i="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sz="1400"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Brainstorming can be a helpful way to identify many of the issues the campaign may want to address.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By definition, brainstorming is a process of generating as many ideas as possible related to a specific topic within a defined time frame.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Brainstorming may highlight a series of facts related to a particular situation, a list of challenges or a range of solutions to address a specific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most cases, these ideas need to be substantiated by further research and analysis. </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advantages of brainstorming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Quick generation of many ideas or facts related to a particular issue.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Ideas and facts can be mentioned without judgement, even if they are conflicting.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People’s ideas and opinions come together without exclusion, thus building consensus.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 is sustained, using time efficiently, as brainstorming is generally a short time-limited exercise.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Prioritization will also be required in order to identify the key issue that will form the focus of the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One way this can be done is through preference ranking.</a:t>
            </a:r>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13</a:t>
            </a:fld>
            <a:endParaRPr lang="x-none"/>
          </a:p>
        </p:txBody>
      </p:sp>
    </p:spTree>
    <p:extLst>
      <p:ext uri="{BB962C8B-B14F-4D97-AF65-F5344CB8AC3E}">
        <p14:creationId xmlns:p14="http://schemas.microsoft.com/office/powerpoint/2010/main" val="136170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8788"/>
            <a:ext cx="5964238" cy="3355975"/>
          </a:xfrm>
        </p:spPr>
      </p:sp>
      <p:sp>
        <p:nvSpPr>
          <p:cNvPr id="3" name="Notes Placeholder 2"/>
          <p:cNvSpPr>
            <a:spLocks noGrp="1"/>
          </p:cNvSpPr>
          <p:nvPr>
            <p:ph type="body" idx="1"/>
          </p:nvPr>
        </p:nvSpPr>
        <p:spPr>
          <a:xfrm>
            <a:off x="680879" y="4377831"/>
            <a:ext cx="5447030" cy="4320479"/>
          </a:xfrm>
          <a:noFill/>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b="1" dirty="0">
                <a:solidFill>
                  <a:srgbClr val="0070C0"/>
                </a:solidFill>
                <a:latin typeface="Calibri" panose="020F0502020204030204" pitchFamily="34" charset="0"/>
                <a:ea typeface="SimSun" panose="02010600030101010101" pitchFamily="2" charset="-122"/>
                <a:cs typeface="Calibri" panose="020F0502020204030204" pitchFamily="34" charset="0"/>
              </a:rPr>
              <a:t>Define the advocacy priority issue</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Preference ranking</a:t>
            </a:r>
            <a:r>
              <a:rPr lang="en-GB" sz="1400"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Preference ranking is a quick method to prioritize different options.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can be used to build consensus on different options leading, for instance, to the identification of common priorities for action.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Preference ranking can help people better understand priorities or perceptions about a particular situation or event and it can help the group facilitate a discussion on the reasons for a particular choice or preference.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when trying to select the most important advocacy issue to address, a preference ranking would generate a list of options of issues and subsequently have group members rank them according to how important they think each is.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Finally the votes can be tallied and a discussion on reasons behind people’s preferences can take place in order to decide which priority issue will be addressed through the campaign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14</a:t>
            </a:fld>
            <a:endParaRPr lang="x-none"/>
          </a:p>
        </p:txBody>
      </p:sp>
    </p:spTree>
    <p:extLst>
      <p:ext uri="{BB962C8B-B14F-4D97-AF65-F5344CB8AC3E}">
        <p14:creationId xmlns:p14="http://schemas.microsoft.com/office/powerpoint/2010/main" val="146773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HANDOUT 2</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Tools for identifying priority advocacy issues can be found in Annex 3, Section 3.1: Helpful tools for developing an advocacy campaign: Forming partnerships and alliances.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15</a:t>
            </a:fld>
            <a:endParaRPr lang="x-none"/>
          </a:p>
        </p:txBody>
      </p:sp>
    </p:spTree>
    <p:extLst>
      <p:ext uri="{BB962C8B-B14F-4D97-AF65-F5344CB8AC3E}">
        <p14:creationId xmlns:p14="http://schemas.microsoft.com/office/powerpoint/2010/main" val="181391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377831"/>
            <a:ext cx="5447030" cy="4320479"/>
          </a:xfrm>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0070C0"/>
                </a:solidFill>
                <a:latin typeface="Cambria" panose="02040503050406030204" pitchFamily="18" charset="0"/>
                <a:ea typeface="SimSun" panose="02010600030101010101" pitchFamily="2" charset="-122"/>
                <a:cs typeface="Times New Roman" panose="02020603050405020304" pitchFamily="18" charset="0"/>
              </a:rPr>
              <a:t>Forming partnerships and alliances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hlinkClick r:id="rId3" action="ppaction://hlinkfile" tooltip="Pathfinder International, 2011 #321">
                  <a:extLst>
                    <a:ext uri="{A12FA001-AC4F-418D-AE19-62706E023703}">
                      <ahyp:hlinkClr xmlns:ahyp="http://schemas.microsoft.com/office/drawing/2018/hyperlinkcolor" val="tx"/>
                    </a:ext>
                  </a:extLst>
                </a:hlinkClick>
              </a:rPr>
              <a:t>6</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Building relationships and partnerships with other people and groups requires an investment of time and effort but is critical to the success of a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Many advocacy groups believe this aspect of their work is the most difficult but also the most satisfying.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development of alliances and partnerships should begin in the early stages of a campaign in order to reach agreement on both the strategy and the objectives of the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Consequently, at this early point in planning it is useful to hold a meeting of stakeholders in order to build consensus and to develop the advocacy plan.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Specific types of alliances are outlined in the following slides: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16</a:t>
            </a:fld>
            <a:endParaRPr lang="x-none"/>
          </a:p>
        </p:txBody>
      </p:sp>
    </p:spTree>
    <p:extLst>
      <p:ext uri="{BB962C8B-B14F-4D97-AF65-F5344CB8AC3E}">
        <p14:creationId xmlns:p14="http://schemas.microsoft.com/office/powerpoint/2010/main" val="193376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1950"/>
            <a:ext cx="5964238" cy="3355975"/>
          </a:xfrm>
        </p:spPr>
      </p:sp>
      <p:sp>
        <p:nvSpPr>
          <p:cNvPr id="3" name="Notes Placeholder 2"/>
          <p:cNvSpPr>
            <a:spLocks noGrp="1"/>
          </p:cNvSpPr>
          <p:nvPr>
            <p:ph type="body" idx="1"/>
          </p:nvPr>
        </p:nvSpPr>
        <p:spPr>
          <a:xfrm>
            <a:off x="680879" y="4224893"/>
            <a:ext cx="5447030" cy="4473416"/>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Forming partnerships and alliances </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Networks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network is a group of people or organizations willing to collaborate and to work with each other.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the network to be successful and to be empowered, its members should share common ethical standards and values.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Because networks are informal and fluid, they can be fairly easy to create and maintain.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relationship with each person in the network should be tailored according to people’s working styles.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17</a:t>
            </a:fld>
            <a:endParaRPr lang="x-none"/>
          </a:p>
        </p:txBody>
      </p:sp>
    </p:spTree>
    <p:extLst>
      <p:ext uri="{BB962C8B-B14F-4D97-AF65-F5344CB8AC3E}">
        <p14:creationId xmlns:p14="http://schemas.microsoft.com/office/powerpoint/2010/main" val="429408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7388"/>
            <a:ext cx="5268912" cy="2963862"/>
          </a:xfrm>
        </p:spPr>
      </p:sp>
      <p:sp>
        <p:nvSpPr>
          <p:cNvPr id="3" name="Notes Placeholder 2"/>
          <p:cNvSpPr>
            <a:spLocks noGrp="1"/>
          </p:cNvSpPr>
          <p:nvPr>
            <p:ph type="body" idx="1"/>
          </p:nvPr>
        </p:nvSpPr>
        <p:spPr>
          <a:xfrm>
            <a:off x="680879" y="4088204"/>
            <a:ext cx="5656532" cy="5353949"/>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b="1" dirty="0">
                <a:solidFill>
                  <a:srgbClr val="0070C0"/>
                </a:solidFill>
              </a:rPr>
              <a:t>Forming partnerships and alliances </a:t>
            </a: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Coalitions (</a:t>
            </a:r>
            <a:r>
              <a:rPr lang="en-GB" b="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coalition, which is a group of organizations that share common interests and work together to achieve a common goal, can be another option for advocacy efforts.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Coalitions require far more work than networks, as they are more formal.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because members of organizations (rather than individuals) are coming together to advocate on an issue, the results can have more impact.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Coalition-building should augment, not replace, relationships with existing networks.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Tips for building successful relationships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Offer to help with causes or issues about which stakeholders care (and which do not conflict with the advocacy group’s interests).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Find out how the advocacy group can help stakeholders to accomplish their job.</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a trustworthy, credible and reliable source of information.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sociable and develop friendships where possible and appropriate.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Keep in regular contact and be patient. It takes time to create lasting relationships.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Tools for identifying priority advocacy issues can be found in Annex 3, Section 3.1: Helpful tools for developing an advocacy campaign: Forming partnerships and alliances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dirty="0">
                <a:highlight>
                  <a:srgbClr val="FFFF00"/>
                </a:highlight>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18</a:t>
            </a:fld>
            <a:endParaRPr lang="x-none"/>
          </a:p>
        </p:txBody>
      </p:sp>
    </p:spTree>
    <p:extLst>
      <p:ext uri="{BB962C8B-B14F-4D97-AF65-F5344CB8AC3E}">
        <p14:creationId xmlns:p14="http://schemas.microsoft.com/office/powerpoint/2010/main" val="376459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250825"/>
            <a:ext cx="3592512" cy="2022475"/>
          </a:xfrm>
        </p:spPr>
      </p:sp>
      <p:sp>
        <p:nvSpPr>
          <p:cNvPr id="3" name="Notes Placeholder 2"/>
          <p:cNvSpPr>
            <a:spLocks noGrp="1"/>
          </p:cNvSpPr>
          <p:nvPr>
            <p:ph type="body" idx="1"/>
          </p:nvPr>
        </p:nvSpPr>
        <p:spPr>
          <a:xfrm>
            <a:off x="314252" y="2650914"/>
            <a:ext cx="5813658" cy="6620910"/>
          </a:xfrm>
        </p:spPr>
        <p:txBody>
          <a:bodyPr/>
          <a:lstStyle/>
          <a:p>
            <a:pPr algn="just">
              <a:spcAft>
                <a:spcPts val="600"/>
              </a:spcAft>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situational analysis is an assessment of the current situation relative to the priority issue and is fundamental to designing and effectively carrying out advocacy campaigns.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results of a situational analysis help to better understand the internal and external environments that have an impact on the priority issue, including the context, target audience, barriers and enablers, and potential solutions.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gather the information needed to complete this analysis, a wide range of activities can be conducted.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examples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Observation: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Talk to people, attend meetings and be familiar with news items in the media.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Surveys/polls: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series of questions asked in a systematic way to large groups of people. Surveys can be conducted either by the advocacy group or by another organization (e.g. a university).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Focus groups: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 groups provide an in-depth perspective on what people think and why. This method is particularly useful in testing policy messages. (For more information about policy messages, see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Develop key messages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Interviews: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Conduct individual interviews with key representatives if there are insufficient resources available to conduct a large survey, poll or focus group. Limit the number of questions to an essential few and be sure that the people being interviewed are truly representative of the target audience.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Documentation review: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Read local and international policies, plans, research and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information on the priority issue and/or past advocacy strategies that have been successful (or unsuccessful) in order to gain a better understanding of the issue.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19</a:t>
            </a:fld>
            <a:endParaRPr lang="x-none"/>
          </a:p>
        </p:txBody>
      </p:sp>
    </p:spTree>
    <p:extLst>
      <p:ext uri="{BB962C8B-B14F-4D97-AF65-F5344CB8AC3E}">
        <p14:creationId xmlns:p14="http://schemas.microsoft.com/office/powerpoint/2010/main" val="50398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026B6-B2B5-46C7-A32C-FE888EB50862}" type="slidenum">
              <a:rPr lang="x-none" smtClean="0"/>
              <a:t>2</a:t>
            </a:fld>
            <a:endParaRPr lang="x-none"/>
          </a:p>
        </p:txBody>
      </p:sp>
    </p:spTree>
    <p:extLst>
      <p:ext uri="{BB962C8B-B14F-4D97-AF65-F5344CB8AC3E}">
        <p14:creationId xmlns:p14="http://schemas.microsoft.com/office/powerpoint/2010/main" val="117892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52413"/>
            <a:ext cx="3648075" cy="2052637"/>
          </a:xfrm>
        </p:spPr>
      </p:sp>
      <p:sp>
        <p:nvSpPr>
          <p:cNvPr id="3" name="Notes Placeholder 2"/>
          <p:cNvSpPr>
            <a:spLocks noGrp="1"/>
          </p:cNvSpPr>
          <p:nvPr>
            <p:ph type="body" idx="1"/>
          </p:nvPr>
        </p:nvSpPr>
        <p:spPr>
          <a:xfrm>
            <a:off x="313420" y="2415715"/>
            <a:ext cx="6181949" cy="6916467"/>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a:t>
            </a:r>
            <a:endParaRPr lang="en-US" dirty="0"/>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Stakeholders</a:t>
            </a:r>
            <a:r>
              <a:rPr lang="en-GB" sz="1600" b="1" dirty="0">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that a situational analysis includes an analysis of the stakeholders, or those individuals or groups who have an interest in the campaign.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interest may be positive (they support the campaign as it makes their life better or aligns with their own priorities) or negative (they do not support the campaign, or it conflicts with their priorities).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gain a good understanding of stakeholders in order to determine who might already have a vested interest in the priority issue and therefore whose participation and support may be crucial to the campaign’s success.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 the other hand, it is important to identify those stakeholders whose interests and priorities may conflict or even jeopardize the campaign’s success in order to prepare for challenges that this may create.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examples of types of stakeholders include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5715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Audiences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This refers to the people or group towards whom the campaign will be directed. There are two types of audiences: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914400" marR="0" lvl="1" indent="-342900" defTabSz="8572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Primary audiences</a:t>
            </a:r>
            <a:r>
              <a:rPr lang="en-GB" dirty="0">
                <a:latin typeface="Calibri" panose="020F0502020204030204" pitchFamily="34" charset="0"/>
                <a:ea typeface="Calibri" panose="020F0502020204030204" pitchFamily="34" charset="0"/>
                <a:cs typeface="Calibri" panose="020F0502020204030204" pitchFamily="34" charset="0"/>
              </a:rPr>
              <a:t> are those people or institutions with influence to change the situation and further address the advocacy issue. </a:t>
            </a:r>
            <a:endParaRPr lang="x-none" dirty="0">
              <a:latin typeface="Calibri" panose="020F0502020204030204" pitchFamily="34" charset="0"/>
              <a:ea typeface="Calibri" panose="020F0502020204030204" pitchFamily="34" charset="0"/>
              <a:cs typeface="Arial" panose="020B0604020202020204" pitchFamily="34" charset="0"/>
            </a:endParaRPr>
          </a:p>
          <a:p>
            <a:pPr marL="914400" marR="0" lvl="1" indent="-342900" defTabSz="8572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Secondary audiences</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are those people who exert pressure on primary audiences to make a decision.</a:t>
            </a:r>
            <a:endParaRPr lang="x-none" dirty="0">
              <a:latin typeface="Calibri" panose="020F0502020204030204" pitchFamily="34" charset="0"/>
              <a:ea typeface="Calibri" panose="020F0502020204030204" pitchFamily="34" charset="0"/>
              <a:cs typeface="Arial" panose="020B0604020202020204" pitchFamily="34" charset="0"/>
            </a:endParaRPr>
          </a:p>
          <a:p>
            <a:pPr marL="5715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Beneficiaries: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Those people who will benefit from the advocacy campaign.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60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Potential partners: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Other advocates who may be able to assist in the campaign.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the primary targets will be the policy-makers, officials or others who have the power to make the change that a campaign is advocating for. When primary targets cannot be influenced, one must choose to influence secondary targets.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secondary target is the person/group/organization that can be influenced and who can then, in turn, influence the primary target. The targets must be specific (e.g. a person, newspaper, department, committee); terms such as “the public” or “the government” are too general and therefore are not good targets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Pathfinder International, 2011 #321"/>
              </a:rPr>
              <a:t>6</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20</a:t>
            </a:fld>
            <a:endParaRPr lang="x-none"/>
          </a:p>
        </p:txBody>
      </p:sp>
    </p:spTree>
    <p:extLst>
      <p:ext uri="{BB962C8B-B14F-4D97-AF65-F5344CB8AC3E}">
        <p14:creationId xmlns:p14="http://schemas.microsoft.com/office/powerpoint/2010/main" val="830305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519113"/>
            <a:ext cx="4591050" cy="2582862"/>
          </a:xfrm>
        </p:spPr>
      </p:sp>
      <p:sp>
        <p:nvSpPr>
          <p:cNvPr id="3" name="Notes Placeholder 2"/>
          <p:cNvSpPr>
            <a:spLocks noGrp="1"/>
          </p:cNvSpPr>
          <p:nvPr>
            <p:ph type="body" idx="1"/>
          </p:nvPr>
        </p:nvSpPr>
        <p:spPr>
          <a:xfrm>
            <a:off x="403483" y="3417193"/>
            <a:ext cx="5951386" cy="6208147"/>
          </a:xfrm>
          <a:noFill/>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 </a:t>
            </a:r>
            <a:endParaRPr lang="en-US" dirty="0"/>
          </a:p>
          <a:p>
            <a:pPr>
              <a:spcAft>
                <a:spcPts val="600"/>
              </a:spcAft>
            </a:pPr>
            <a:r>
              <a:rPr lang="en-US" dirty="0"/>
              <a:t>Examples of types of audiences, beneficiaries and/or partners (7): </a:t>
            </a:r>
          </a:p>
          <a:p>
            <a:pPr marL="57150" defTabSz="400050"/>
            <a:r>
              <a:rPr lang="en-US" dirty="0"/>
              <a:t>•	People with psychosocial, intellectual or cognitive disabilities </a:t>
            </a:r>
          </a:p>
          <a:p>
            <a:pPr marL="57150" defTabSz="400050"/>
            <a:r>
              <a:rPr lang="en-US" dirty="0"/>
              <a:t>•	Families and care partners</a:t>
            </a:r>
          </a:p>
          <a:p>
            <a:pPr marL="57150" defTabSz="400050"/>
            <a:r>
              <a:rPr lang="en-US" dirty="0"/>
              <a:t>•	Politicians (local, provincial, national)</a:t>
            </a:r>
          </a:p>
          <a:p>
            <a:pPr marL="57150" defTabSz="400050"/>
            <a:r>
              <a:rPr lang="en-US" dirty="0"/>
              <a:t>•	Ministry officials</a:t>
            </a:r>
          </a:p>
          <a:p>
            <a:pPr marL="57150" defTabSz="400050"/>
            <a:r>
              <a:rPr lang="en-US" dirty="0"/>
              <a:t>•	Voters</a:t>
            </a:r>
          </a:p>
          <a:p>
            <a:pPr marL="57150" defTabSz="400050"/>
            <a:r>
              <a:rPr lang="en-US" dirty="0"/>
              <a:t>•	United Nations agencies</a:t>
            </a:r>
          </a:p>
          <a:p>
            <a:pPr marL="57150" defTabSz="400050"/>
            <a:r>
              <a:rPr lang="en-US" dirty="0"/>
              <a:t>•	Businesses or business leaders </a:t>
            </a:r>
          </a:p>
          <a:p>
            <a:pPr marL="57150" defTabSz="400050"/>
            <a:r>
              <a:rPr lang="en-US" dirty="0"/>
              <a:t>•	Spouses of politicians</a:t>
            </a:r>
          </a:p>
          <a:p>
            <a:pPr marL="57150" defTabSz="400050"/>
            <a:r>
              <a:rPr lang="en-US" dirty="0"/>
              <a:t>•	Speech writers</a:t>
            </a:r>
          </a:p>
          <a:p>
            <a:pPr marL="57150" defTabSz="400050"/>
            <a:r>
              <a:rPr lang="en-US" dirty="0"/>
              <a:t>•	Opinion leaders</a:t>
            </a:r>
          </a:p>
          <a:p>
            <a:pPr marL="57150" defTabSz="400050"/>
            <a:r>
              <a:rPr lang="en-US" dirty="0"/>
              <a:t>•	Labour organizations</a:t>
            </a:r>
          </a:p>
          <a:p>
            <a:pPr marL="57150" defTabSz="400050"/>
            <a:r>
              <a:rPr lang="en-US" dirty="0"/>
              <a:t>•	Health services</a:t>
            </a:r>
          </a:p>
          <a:p>
            <a:pPr marL="57150" defTabSz="400050"/>
            <a:r>
              <a:rPr lang="en-US" dirty="0"/>
              <a:t>•	Mental health and related practitioners </a:t>
            </a:r>
          </a:p>
          <a:p>
            <a:pPr marL="57150" defTabSz="400050"/>
            <a:r>
              <a:rPr lang="en-US" dirty="0"/>
              <a:t>•	Academics/universities</a:t>
            </a:r>
          </a:p>
          <a:p>
            <a:pPr marL="57150" defTabSz="400050"/>
            <a:r>
              <a:rPr lang="en-US" dirty="0"/>
              <a:t>•	Nongovernmental organizations (NGOs)</a:t>
            </a:r>
          </a:p>
          <a:p>
            <a:pPr marL="57150" defTabSz="400050"/>
            <a:r>
              <a:rPr lang="en-US" dirty="0"/>
              <a:t>•	Community groups </a:t>
            </a:r>
          </a:p>
          <a:p>
            <a:pPr marL="57150" defTabSz="400050"/>
            <a:r>
              <a:rPr lang="en-US" dirty="0"/>
              <a:t>•	Women’s organizations</a:t>
            </a:r>
          </a:p>
          <a:p>
            <a:pPr marL="57150" defTabSz="400050"/>
            <a:r>
              <a:rPr lang="en-US" dirty="0"/>
              <a:t>•	Religious groups/churches/faith-based organizations</a:t>
            </a:r>
          </a:p>
          <a:p>
            <a:pPr marL="57150" defTabSz="400050"/>
            <a:r>
              <a:rPr lang="en-US" dirty="0"/>
              <a:t>•	Other professionals</a:t>
            </a:r>
          </a:p>
          <a:p>
            <a:pPr marL="57150" defTabSz="400050"/>
            <a:r>
              <a:rPr lang="en-US" dirty="0"/>
              <a:t>•	Media</a:t>
            </a:r>
          </a:p>
          <a:p>
            <a:pPr marL="57150" defTabSz="400050"/>
            <a:r>
              <a:rPr lang="en-US" dirty="0"/>
              <a:t>•	Civil society organizations.</a:t>
            </a:r>
          </a:p>
          <a:p>
            <a:pPr marL="57150" defTabSz="400050"/>
            <a:endParaRPr lang="en-GB" dirty="0">
              <a:latin typeface="Calibri" panose="020F0502020204030204" pitchFamily="34" charset="0"/>
              <a:ea typeface="Calibri" panose="020F0502020204030204" pitchFamily="34" charset="0"/>
            </a:endParaRPr>
          </a:p>
          <a:p>
            <a:pPr marL="57150" defTabSz="400050"/>
            <a:r>
              <a:rPr lang="en-GB" dirty="0">
                <a:latin typeface="Calibri" panose="020F0502020204030204" pitchFamily="34" charset="0"/>
                <a:ea typeface="Calibri" panose="020F0502020204030204" pitchFamily="34" charset="0"/>
              </a:rPr>
              <a:t>Sharma RR. An introduction to advocacy training guide [online publication]. Washington (DC): Academy for Educational Development; 1997.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http://wikiciv.org.rs/images/8/89/An_Introduction_to_Advocacy.pdf</a:t>
            </a:r>
            <a:r>
              <a:rPr lang="en-GB" dirty="0">
                <a:latin typeface="Calibri" panose="020F0502020204030204" pitchFamily="34" charset="0"/>
                <a:ea typeface="Calibri" panose="020F0502020204030204" pitchFamily="34" charset="0"/>
              </a:rPr>
              <a:t>, accessed 16 February 2017).</a:t>
            </a:r>
            <a:endParaRPr lang="en-US" dirty="0"/>
          </a:p>
        </p:txBody>
      </p:sp>
      <p:sp>
        <p:nvSpPr>
          <p:cNvPr id="4" name="Slide Number Placeholder 3"/>
          <p:cNvSpPr>
            <a:spLocks noGrp="1"/>
          </p:cNvSpPr>
          <p:nvPr>
            <p:ph type="sldNum" sz="quarter" idx="5"/>
          </p:nvPr>
        </p:nvSpPr>
        <p:spPr/>
        <p:txBody>
          <a:bodyPr/>
          <a:lstStyle/>
          <a:p>
            <a:fld id="{CD4026B6-B2B5-46C7-A32C-FE888EB50862}" type="slidenum">
              <a:rPr lang="x-none" smtClean="0"/>
              <a:t>21</a:t>
            </a:fld>
            <a:endParaRPr lang="x-none"/>
          </a:p>
        </p:txBody>
      </p:sp>
    </p:spTree>
    <p:extLst>
      <p:ext uri="{BB962C8B-B14F-4D97-AF65-F5344CB8AC3E}">
        <p14:creationId xmlns:p14="http://schemas.microsoft.com/office/powerpoint/2010/main" val="170971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600075"/>
            <a:ext cx="4430713" cy="2492375"/>
          </a:xfrm>
        </p:spPr>
      </p:sp>
      <p:sp>
        <p:nvSpPr>
          <p:cNvPr id="3" name="Notes Placeholder 2"/>
          <p:cNvSpPr>
            <a:spLocks noGrp="1"/>
          </p:cNvSpPr>
          <p:nvPr>
            <p:ph type="body" idx="1"/>
          </p:nvPr>
        </p:nvSpPr>
        <p:spPr>
          <a:xfrm>
            <a:off x="680878" y="3417193"/>
            <a:ext cx="5481947" cy="5923134"/>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Barriers and enablers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Conducting a thorough situational analysis also includes identifying the immediate opportunities (i.e. enablers) and obstacles (i.e. barriers) which can be key to developing an informed implementation strategy to carry out advocacy actions.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Activities that are chosen to overcome barriers identified early on will be more successful than those that have not taken these potential challenges into account.</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Issues to consider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8575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overall environment (e.g. social contexts, institutions, structures), including potential opportunities and barriers, and levels of public understanding and support for or resistance to change.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Current policies or actions that support the advocacy actions or that need to be changed in order to support the actions.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has been tried before? What has worked and what has failed? Research other advocacy campaigns with similar or related goals, including in other countries, to determine what has been successful and/or unsuccessful. The more informed the campaign is, the more success it is likely to have.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opportunities and obstacles have been identified, a strategy should be set up to address them.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an advocacy group is finding it difficult to interest people in a particular issue, members may want to consider making influential individuals or groups aware of the cause, so that they can send out the same message, lobby for it and reach a wider audience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06 #295"/>
              </a:rPr>
              <a:t>8</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22</a:t>
            </a:fld>
            <a:endParaRPr lang="x-none"/>
          </a:p>
        </p:txBody>
      </p:sp>
    </p:spTree>
    <p:extLst>
      <p:ext uri="{BB962C8B-B14F-4D97-AF65-F5344CB8AC3E}">
        <p14:creationId xmlns:p14="http://schemas.microsoft.com/office/powerpoint/2010/main" val="4131834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422275"/>
            <a:ext cx="5965825" cy="3355975"/>
          </a:xfrm>
        </p:spPr>
      </p:sp>
      <p:sp>
        <p:nvSpPr>
          <p:cNvPr id="3" name="Notes Placeholder 2"/>
          <p:cNvSpPr>
            <a:spLocks noGrp="1"/>
          </p:cNvSpPr>
          <p:nvPr>
            <p:ph type="body" idx="1"/>
          </p:nvPr>
        </p:nvSpPr>
        <p:spPr>
          <a:xfrm>
            <a:off x="580008" y="4118384"/>
            <a:ext cx="5547901" cy="532377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 </a:t>
            </a:r>
            <a:endParaRPr lang="en-US" dirty="0"/>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Barriers</a:t>
            </a:r>
            <a:r>
              <a:rPr lang="en-GB" b="1" i="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advocacy groups may find that some specific factors conflict with their campaign’s message.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these cases it will be important to develop a strategy for addressing such conflicts.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outdated laws may restrict the legal capacity of persons with psychosocial, intellectual or cognitive disabilities.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situation would undermine and be detrimental to any campaign that aims to promote the rights of persons with disabilities since legal capacity is fundamental to exercising all human rights.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Thus any campaign about promoting rights may initially need to centre on reforming outdated national legislation in this area.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(Specific actions or “activities” that advocates may consider carrying out to overcome barriers will be explained later in the section Determine the activities and time frames.)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23</a:t>
            </a:fld>
            <a:endParaRPr lang="x-none"/>
          </a:p>
        </p:txBody>
      </p:sp>
    </p:spTree>
    <p:extLst>
      <p:ext uri="{BB962C8B-B14F-4D97-AF65-F5344CB8AC3E}">
        <p14:creationId xmlns:p14="http://schemas.microsoft.com/office/powerpoint/2010/main" val="2772333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290513"/>
            <a:ext cx="3309938" cy="1862137"/>
          </a:xfrm>
        </p:spPr>
      </p:sp>
      <p:sp>
        <p:nvSpPr>
          <p:cNvPr id="3" name="Notes Placeholder 2"/>
          <p:cNvSpPr>
            <a:spLocks noGrp="1"/>
          </p:cNvSpPr>
          <p:nvPr>
            <p:ph type="body" idx="1"/>
          </p:nvPr>
        </p:nvSpPr>
        <p:spPr>
          <a:xfrm>
            <a:off x="436526" y="2152142"/>
            <a:ext cx="5935736" cy="7498840"/>
          </a:xfrm>
          <a:noFill/>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 </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Enablers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Whenever possible, advocates should seek to draw upon policies, laws, and/or evidence that help support the implementation of their campaign.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some international and regional human rights instruments impose legal obligations on governments.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the international level these include the United Nations Convention on the Rights of Persons with Disabilities (CRPD), the Universal Declaration of Human Rights, the International Covenant on Civil and Political Rights, the International Covenant on Economic, Social and Cultural Rights, the Convention on the Rights of the Child, and the Convention on the Elimination of All Forms of Discrimination against Women.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Specifically, the CRPD reaffirms the key rights that should be afforded to people with psychosocial, intellectual or cognitive disabilities and aims to ensure that countries recognize that people with disabilities must be provided with the opportunities to live their lives to their fullest potential on an equal basis with all other people.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is a legally binding instrument. This means that, by ratifying the CRPD, countries are under the obligation to take a full range of measures to ensure that people with disabilities have the same rights as everyone else, that they are treated fairly and equally and are not discriminated against.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Most countries have today ratified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can take a number of actions in relation to these instruments, including urging states….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 to adopt all appropriate legislative, administrative and other measures for the implementation of the rights recognized in the conventions…..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…and to modify or abolish existing discriminatory laws, regulations and customs. To learn more about using international human rights instruments in advocacy, see the section on Using international human rights instruments.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i="1" dirty="0">
                <a:latin typeface="Calibri" panose="020F0502020204030204" pitchFamily="34" charset="0"/>
                <a:ea typeface="SimSun" panose="02010600030101010101" pitchFamily="2" charset="-122"/>
                <a:cs typeface="Calibri" panose="020F0502020204030204" pitchFamily="34" charset="0"/>
              </a:rPr>
              <a:t>For more information on human rights, see </a:t>
            </a:r>
            <a:r>
              <a:rPr lang="en" b="1" i="1" dirty="0">
                <a:latin typeface="Calibri" panose="020F0502020204030204" pitchFamily="34" charset="0"/>
                <a:ea typeface="SimSun" panose="02010600030101010101" pitchFamily="2" charset="-122"/>
                <a:cs typeface="Calibri" panose="020F0502020204030204" pitchFamily="34" charset="0"/>
              </a:rPr>
              <a:t>Annex 1: Understanding and promoting the rights of people with psychosocial, </a:t>
            </a:r>
            <a:r>
              <a:rPr lang="en-GB" b="1" dirty="0">
                <a:latin typeface="Calibri" panose="020F0502020204030204" pitchFamily="34" charset="0"/>
                <a:ea typeface="MS Mincho" panose="02020609040205080304" pitchFamily="49" charset="-128"/>
                <a:cs typeface="Calibri" panose="020F0502020204030204" pitchFamily="34" charset="0"/>
              </a:rPr>
              <a:t>intellectual or cognitive disabilities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24</a:t>
            </a:fld>
            <a:endParaRPr lang="x-none"/>
          </a:p>
        </p:txBody>
      </p:sp>
    </p:spTree>
    <p:extLst>
      <p:ext uri="{BB962C8B-B14F-4D97-AF65-F5344CB8AC3E}">
        <p14:creationId xmlns:p14="http://schemas.microsoft.com/office/powerpoint/2010/main" val="1055977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575" y="401638"/>
            <a:ext cx="5964238" cy="3355975"/>
          </a:xfrm>
        </p:spPr>
      </p:sp>
      <p:sp>
        <p:nvSpPr>
          <p:cNvPr id="3" name="Notes Placeholder 2"/>
          <p:cNvSpPr>
            <a:spLocks noGrp="1"/>
          </p:cNvSpPr>
          <p:nvPr>
            <p:ph type="body" idx="1"/>
          </p:nvPr>
        </p:nvSpPr>
        <p:spPr>
          <a:xfrm>
            <a:off x="680879" y="4071956"/>
            <a:ext cx="5621615" cy="4913111"/>
          </a:xfrm>
        </p:spPr>
        <p:txBody>
          <a:bodyPr/>
          <a:lstStyle/>
          <a:p>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HANDOUT 3</a:t>
            </a:r>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https://repositorio.cepal.org/bitstream/handle/11362/5043/1/S2011963_en.pdf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An analysis of the status of implementation of the Convention on the Rights of Persons with Disabilities in the Caribbean. United Nations Economic Commission for Latin America and the Caribbean (UN ECLAC). ECLAC </a:t>
            </a:r>
            <a:r>
              <a:rPr lang="en-GB" dirty="0" err="1">
                <a:latin typeface="Calibri" panose="020F0502020204030204" pitchFamily="34" charset="0"/>
                <a:ea typeface="Calibri" panose="020F0502020204030204" pitchFamily="34" charset="0"/>
              </a:rPr>
              <a:t>Subregional</a:t>
            </a:r>
            <a:r>
              <a:rPr lang="en-GB" dirty="0">
                <a:latin typeface="Calibri" panose="020F0502020204030204" pitchFamily="34" charset="0"/>
                <a:ea typeface="Calibri" panose="020F0502020204030204" pitchFamily="34" charset="0"/>
              </a:rPr>
              <a:t> Headquarters for the </a:t>
            </a:r>
            <a:r>
              <a:rPr lang="en-GB" dirty="0" err="1">
                <a:latin typeface="Calibri" panose="020F0502020204030204" pitchFamily="34" charset="0"/>
                <a:ea typeface="Calibri" panose="020F0502020204030204" pitchFamily="34" charset="0"/>
              </a:rPr>
              <a:t>Carribean</a:t>
            </a:r>
            <a:r>
              <a:rPr lang="en-GB" dirty="0">
                <a:latin typeface="Calibri" panose="020F0502020204030204" pitchFamily="34" charset="0"/>
                <a:ea typeface="Calibri" panose="020F0502020204030204" pitchFamily="34" charset="0"/>
              </a:rPr>
              <a:t> Port of Spain; February 2011. (https://repositorio.cepal.org/bitstream/handle/11362/5043/1/S2011963_en.pdf, accessed 16 February 2017).</a:t>
            </a:r>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Tools for identifying priority advocacy issues can be found in Annex 3, Section 3.3: Helpful tools for developing an advocacy campaign: Carrying out situational analyses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25</a:t>
            </a:fld>
            <a:endParaRPr lang="x-none"/>
          </a:p>
        </p:txBody>
      </p:sp>
    </p:spTree>
    <p:extLst>
      <p:ext uri="{BB962C8B-B14F-4D97-AF65-F5344CB8AC3E}">
        <p14:creationId xmlns:p14="http://schemas.microsoft.com/office/powerpoint/2010/main" val="73447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260397"/>
            <a:ext cx="5447030" cy="4995364"/>
          </a:xfrm>
        </p:spPr>
        <p:txBody>
          <a:bodyPr/>
          <a:lstStyle/>
          <a:p>
            <a:pPr algn="just"/>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Formulate the advocacy goal and objectives</a:t>
            </a:r>
            <a:endParaRPr lang="x-none"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the situational analysis has been completed and there is more clarity concerning the focus, a logical next step is to develop the campaign’s specific goal and objectives.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can be time-bound and can change depending on the political or legal context locally, nationally or internationally. It may be helpful to first have people discuss the different things they would like to change or improve through the advocacy campaign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Church, 2006 #297"/>
              </a:rPr>
              <a:t>10</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in agreement the goal can be written down in a clear, one-sentence statement.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keep in mind that most advocacy campaigns aim to produce changes in knowledge, attitudes and/or behaviour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Church, 2006 #297"/>
              </a:rPr>
              <a:t>10</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or in policy or legislation.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a goal could be: “To end discrimination experienced by people with psychosocial, intellectual or cognitive disabilities in the community.”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26</a:t>
            </a:fld>
            <a:endParaRPr lang="x-none"/>
          </a:p>
        </p:txBody>
      </p:sp>
    </p:spTree>
    <p:extLst>
      <p:ext uri="{BB962C8B-B14F-4D97-AF65-F5344CB8AC3E}">
        <p14:creationId xmlns:p14="http://schemas.microsoft.com/office/powerpoint/2010/main" val="1274430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479425"/>
            <a:ext cx="5964237" cy="3355975"/>
          </a:xfrm>
        </p:spPr>
      </p:sp>
      <p:sp>
        <p:nvSpPr>
          <p:cNvPr id="3" name="Notes Placeholder 2"/>
          <p:cNvSpPr>
            <a:spLocks noGrp="1"/>
          </p:cNvSpPr>
          <p:nvPr>
            <p:ph type="body" idx="1"/>
          </p:nvPr>
        </p:nvSpPr>
        <p:spPr>
          <a:xfrm>
            <a:off x="632019" y="4294913"/>
            <a:ext cx="5705390" cy="5166224"/>
          </a:xfrm>
        </p:spPr>
        <p: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dirty="0">
                <a:solidFill>
                  <a:srgbClr val="0070C0"/>
                </a:solidFill>
              </a:rPr>
              <a:t>Formulate the advocacy goal and objectives </a:t>
            </a: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From the goal, it is possible to determine the campaign’s objectives.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Objectives need to be met in order to achieve the goal – i.e. they must be fulfilled in order for the overall goal to be fulfilled.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Objectives should be SMART, as follows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06 #295"/>
              </a:rPr>
              <a:t>8</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pecific – the objective is defined, focused, and targeted.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M</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easurable – the objective can be monitored and evaluated.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chievable – the objective is attainable.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ealistic – the objective can be achieved given the resources available.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60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ime-bound – the objective indicates when it will be achieved and ensures that the time allocated to carry out the objective is feasible and manageable.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Note that a campaign’s objectives should be realistic and not overly ambitious.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following table provides some examples of objectives for the goal “To end discrimination experienced by people with psychosocial, intellectual or cognitive disabilities in the community.”</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27</a:t>
            </a:fld>
            <a:endParaRPr lang="x-none"/>
          </a:p>
        </p:txBody>
      </p:sp>
    </p:spTree>
    <p:extLst>
      <p:ext uri="{BB962C8B-B14F-4D97-AF65-F5344CB8AC3E}">
        <p14:creationId xmlns:p14="http://schemas.microsoft.com/office/powerpoint/2010/main" val="3364386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552450"/>
            <a:ext cx="5813425" cy="3270250"/>
          </a:xfrm>
        </p:spPr>
      </p:sp>
      <p:sp>
        <p:nvSpPr>
          <p:cNvPr id="4" name="Slide Number Placeholder 3"/>
          <p:cNvSpPr>
            <a:spLocks noGrp="1"/>
          </p:cNvSpPr>
          <p:nvPr>
            <p:ph type="sldNum" sz="quarter" idx="5"/>
          </p:nvPr>
        </p:nvSpPr>
        <p:spPr/>
        <p:txBody>
          <a:bodyPr/>
          <a:lstStyle/>
          <a:p>
            <a:fld id="{CD4026B6-B2B5-46C7-A32C-FE888EB50862}" type="slidenum">
              <a:rPr lang="x-none" smtClean="0"/>
              <a:t>28</a:t>
            </a:fld>
            <a:endParaRPr lang="x-none"/>
          </a:p>
        </p:txBody>
      </p:sp>
      <p:sp>
        <p:nvSpPr>
          <p:cNvPr id="7" name="Notes Placeholder 6">
            <a:extLst>
              <a:ext uri="{FF2B5EF4-FFF2-40B4-BE49-F238E27FC236}">
                <a16:creationId xmlns:a16="http://schemas.microsoft.com/office/drawing/2014/main" id="{7379BD9C-6281-4B50-B5BD-393025C3FA15}"/>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234396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496888"/>
            <a:ext cx="6297612" cy="35433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29</a:t>
            </a:fld>
            <a:endParaRPr lang="x-none"/>
          </a:p>
        </p:txBody>
      </p:sp>
    </p:spTree>
    <p:extLst>
      <p:ext uri="{BB962C8B-B14F-4D97-AF65-F5344CB8AC3E}">
        <p14:creationId xmlns:p14="http://schemas.microsoft.com/office/powerpoint/2010/main" val="283169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684213"/>
            <a:ext cx="6242050" cy="3511550"/>
          </a:xfrm>
        </p:spPr>
      </p:sp>
      <p:sp>
        <p:nvSpPr>
          <p:cNvPr id="3" name="Notes Placeholder 2"/>
          <p:cNvSpPr>
            <a:spLocks noGrp="1"/>
          </p:cNvSpPr>
          <p:nvPr>
            <p:ph type="body" idx="1"/>
          </p:nvPr>
        </p:nvSpPr>
        <p:spPr>
          <a:xfrm>
            <a:off x="680879" y="5343248"/>
            <a:ext cx="5447030" cy="3914239"/>
          </a:xfrm>
        </p:spPr>
        <p:txBody>
          <a:bodyPr/>
          <a:lstStyle/>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30</a:t>
            </a:fld>
            <a:endParaRPr lang="x-none"/>
          </a:p>
        </p:txBody>
      </p:sp>
    </p:spTree>
    <p:extLst>
      <p:ext uri="{BB962C8B-B14F-4D97-AF65-F5344CB8AC3E}">
        <p14:creationId xmlns:p14="http://schemas.microsoft.com/office/powerpoint/2010/main" val="1536496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685800"/>
            <a:ext cx="6323012" cy="3557588"/>
          </a:xfrm>
        </p:spPr>
      </p:sp>
      <p:sp>
        <p:nvSpPr>
          <p:cNvPr id="3" name="Notes Placeholder 2"/>
          <p:cNvSpPr>
            <a:spLocks noGrp="1"/>
          </p:cNvSpPr>
          <p:nvPr>
            <p:ph type="body" idx="1"/>
          </p:nvPr>
        </p:nvSpPr>
        <p:spPr>
          <a:xfrm>
            <a:off x="680879" y="4784070"/>
            <a:ext cx="5774861" cy="4471690"/>
          </a:xfrm>
        </p:spPr>
        <p:txBody>
          <a:bodyPr/>
          <a:lstStyle/>
          <a:p>
            <a:pPr algn="just"/>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Identify targets and indicators</a:t>
            </a:r>
            <a:endParaRPr lang="x-none" b="1"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gets measured is more likely to get implemented.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Therefore, once the goal and objectives have been determined, they should be broken down into specific targets and indicators to later assess whether the advocacy campaign has been effective or not.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Targets</a:t>
            </a:r>
            <a:r>
              <a:rPr lang="en-GB" dirty="0">
                <a:latin typeface="Calibri" panose="020F0502020204030204" pitchFamily="34" charset="0"/>
                <a:ea typeface="SimSun" panose="02010600030101010101" pitchFamily="2" charset="-122"/>
                <a:cs typeface="Calibri" panose="020F0502020204030204" pitchFamily="34" charset="0"/>
              </a:rPr>
              <a:t> are what the campaign aims to achieve.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Indicators</a:t>
            </a:r>
            <a:r>
              <a:rPr lang="en-GB" dirty="0">
                <a:latin typeface="Calibri" panose="020F0502020204030204" pitchFamily="34" charset="0"/>
                <a:ea typeface="SimSun" panose="02010600030101010101" pitchFamily="2" charset="-122"/>
                <a:cs typeface="Calibri" panose="020F0502020204030204" pitchFamily="34" charset="0"/>
              </a:rPr>
              <a:t> help assess whether the campaign has achieved its targets.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targets and indicators must be realistic and appropriate.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31</a:t>
            </a:fld>
            <a:endParaRPr lang="x-none"/>
          </a:p>
        </p:txBody>
      </p:sp>
    </p:spTree>
    <p:extLst>
      <p:ext uri="{BB962C8B-B14F-4D97-AF65-F5344CB8AC3E}">
        <p14:creationId xmlns:p14="http://schemas.microsoft.com/office/powerpoint/2010/main" val="347409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554038"/>
            <a:ext cx="5357812" cy="3014662"/>
          </a:xfrm>
        </p:spPr>
      </p:sp>
      <p:sp>
        <p:nvSpPr>
          <p:cNvPr id="3" name="Notes Placeholder 2"/>
          <p:cNvSpPr>
            <a:spLocks noGrp="1"/>
          </p:cNvSpPr>
          <p:nvPr>
            <p:ph type="body" idx="1"/>
          </p:nvPr>
        </p:nvSpPr>
        <p:spPr>
          <a:xfrm>
            <a:off x="680879" y="4474392"/>
            <a:ext cx="5447030" cy="4223918"/>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Identify targets and indicators </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The figure in the slide illustrates how targets and indicators flow from the goal and objectives.</a:t>
            </a: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32</a:t>
            </a:fld>
            <a:endParaRPr lang="x-none"/>
          </a:p>
        </p:txBody>
      </p:sp>
    </p:spTree>
    <p:extLst>
      <p:ext uri="{BB962C8B-B14F-4D97-AF65-F5344CB8AC3E}">
        <p14:creationId xmlns:p14="http://schemas.microsoft.com/office/powerpoint/2010/main" val="281916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685800"/>
            <a:ext cx="6181725" cy="3478213"/>
          </a:xfrm>
        </p:spPr>
      </p:sp>
      <p:sp>
        <p:nvSpPr>
          <p:cNvPr id="3" name="Notes Placeholder 2"/>
          <p:cNvSpPr>
            <a:spLocks noGrp="1"/>
          </p:cNvSpPr>
          <p:nvPr>
            <p:ph type="body" idx="1"/>
          </p:nvPr>
        </p:nvSpPr>
        <p:spPr>
          <a:xfrm>
            <a:off x="680879" y="4784070"/>
            <a:ext cx="5447030" cy="4471690"/>
          </a:xfrm>
          <a:no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Identify targets and indicators</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An example of a target and indicator is provided below:</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Mental Health Act, identifying targets and indicators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Goal</a:t>
            </a:r>
            <a:r>
              <a:rPr lang="en-GB" i="1" dirty="0">
                <a:latin typeface="Calibri" panose="020F0502020204030204" pitchFamily="34" charset="0"/>
                <a:ea typeface="SimSun" panose="02010600030101010101" pitchFamily="2" charset="-122"/>
                <a:cs typeface="Calibri" panose="020F0502020204030204" pitchFamily="34" charset="0"/>
              </a:rPr>
              <a:t>: To end the use of seclusion and restraint in mental health and social services.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Objective</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To advocate for the revision of the Mental Health Act that currently allows for the use of seclusion and restraint.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Target</a:t>
            </a:r>
            <a:r>
              <a:rPr lang="en-GB" dirty="0">
                <a:latin typeface="Calibri" panose="020F0502020204030204" pitchFamily="34" charset="0"/>
                <a:ea typeface="SimSun" panose="02010600030101010101" pitchFamily="2" charset="-122"/>
                <a:cs typeface="Calibri" panose="020F0502020204030204" pitchFamily="34" charset="0"/>
              </a:rPr>
              <a:t>: The Mental Health Act is revised so that the use of seclusion and restraint is prohibited by January 2020.</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i="1" dirty="0">
                <a:latin typeface="Calibri" panose="020F0502020204030204" pitchFamily="34" charset="0"/>
                <a:ea typeface="Calibri" panose="020F0502020204030204" pitchFamily="34" charset="0"/>
                <a:cs typeface="Arial" panose="020B0604020202020204" pitchFamily="34" charset="0"/>
              </a:rPr>
              <a:t>Indicator</a:t>
            </a:r>
            <a:r>
              <a:rPr lang="en-GB" dirty="0">
                <a:latin typeface="Calibri" panose="020F0502020204030204" pitchFamily="34" charset="0"/>
                <a:ea typeface="Calibri" panose="020F0502020204030204" pitchFamily="34" charset="0"/>
                <a:cs typeface="Arial" panose="020B0604020202020204" pitchFamily="34" charset="0"/>
              </a:rPr>
              <a:t>: Adoption of the revised Mental Health Act by parliament (Yes/ No).</a:t>
            </a: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A useful form for developing the campaign’s goal, objectives, targets and indicators is provided in </a:t>
            </a:r>
            <a:r>
              <a:rPr lang="en-GB" b="1" i="1" dirty="0">
                <a:latin typeface="Calibri" panose="020F0502020204030204" pitchFamily="34" charset="0"/>
                <a:ea typeface="SimSun" panose="02010600030101010101" pitchFamily="2" charset="-122"/>
                <a:cs typeface="Calibri" panose="020F0502020204030204" pitchFamily="34" charset="0"/>
              </a:rPr>
              <a:t>Annex 4: Template for developing the advocacy goal and objectives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33</a:t>
            </a:fld>
            <a:endParaRPr lang="x-none"/>
          </a:p>
        </p:txBody>
      </p:sp>
    </p:spTree>
    <p:extLst>
      <p:ext uri="{BB962C8B-B14F-4D97-AF65-F5344CB8AC3E}">
        <p14:creationId xmlns:p14="http://schemas.microsoft.com/office/powerpoint/2010/main" val="3313726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03238"/>
            <a:ext cx="4984750" cy="2805112"/>
          </a:xfrm>
        </p:spPr>
      </p:sp>
      <p:sp>
        <p:nvSpPr>
          <p:cNvPr id="3" name="Notes Placeholder 2"/>
          <p:cNvSpPr>
            <a:spLocks noGrp="1"/>
          </p:cNvSpPr>
          <p:nvPr>
            <p:ph type="body" idx="1"/>
          </p:nvPr>
        </p:nvSpPr>
        <p:spPr>
          <a:xfrm>
            <a:off x="541211" y="3752503"/>
            <a:ext cx="5447030" cy="5684473"/>
          </a:xfrm>
        </p:spPr>
        <p:txBody>
          <a:bodyPr/>
          <a:lstStyle/>
          <a:p>
            <a:pPr algn="just">
              <a:spcAft>
                <a:spcPts val="600"/>
              </a:spcAft>
            </a:pPr>
            <a:r>
              <a:rPr lang="en-GB" b="1" dirty="0">
                <a:solidFill>
                  <a:srgbClr val="0070C0"/>
                </a:solidFill>
                <a:latin typeface="Cambria" panose="02040503050406030204" pitchFamily="18" charset="0"/>
                <a:ea typeface="SimSun" panose="02010600030101010101" pitchFamily="2" charset="-122"/>
                <a:cs typeface="Times New Roman" panose="02020603050405020304" pitchFamily="18" charset="0"/>
              </a:rPr>
              <a:t>Determine the activities and time frames</a:t>
            </a: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 </a:t>
            </a: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hlinkClick r:id="rId3" action="ppaction://hlinkfile" tooltip="Pathfinder International, 2011 #321">
                  <a:extLst>
                    <a:ext uri="{A12FA001-AC4F-418D-AE19-62706E023703}">
                      <ahyp:hlinkClr xmlns:ahyp="http://schemas.microsoft.com/office/drawing/2018/hyperlinkcolor" val="tx"/>
                    </a:ext>
                  </a:extLst>
                </a:hlinkClick>
              </a:rPr>
              <a:t>6</a:t>
            </a: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t>
            </a:r>
            <a:endParaRPr lang="x-none" i="1"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the indicators and targets have been identified, the specific activities that will be carried out as part of the advocacy campaign need to be defined.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Activities should be designed to help achieve individual objectives, thus moving the campaign towards its overall goal.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it is important to use a combination of different types of activities to create a comprehensive and effective campaign targeting different audiences.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key questions to ask when planning activities are: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activities are necessary to achieve the campaign’s goal and objectives?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will be responsible for each activity?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 activities should be carried out simultaneously and which must follow the completion of another?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long will each activity take?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Would any cost be incurred?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that there is a defined time frame for each activity. Some activities will be continuous, while others will operate only for a limited period.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advocacy activities might have more impact if they are timed to occur just before or in conjunction with certain events or announcements related to the campaign’s priority issue.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Therefore, when carrying out campaign activities, it is strategic to consider events (e.g. conferences, forums etc.) or important dates (e.g. World Health Day, Human Rights Day etc.) that these activities could be linked with.</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a:xfrm>
            <a:off x="3765954" y="9442154"/>
            <a:ext cx="2950475" cy="498772"/>
          </a:xfrm>
        </p:spPr>
        <p:txBody>
          <a:bodyPr/>
          <a:lstStyle/>
          <a:p>
            <a:fld id="{CD4026B6-B2B5-46C7-A32C-FE888EB50862}" type="slidenum">
              <a:rPr lang="x-none" smtClean="0"/>
              <a:t>34</a:t>
            </a:fld>
            <a:endParaRPr lang="x-none" dirty="0"/>
          </a:p>
        </p:txBody>
      </p:sp>
    </p:spTree>
    <p:extLst>
      <p:ext uri="{BB962C8B-B14F-4D97-AF65-F5344CB8AC3E}">
        <p14:creationId xmlns:p14="http://schemas.microsoft.com/office/powerpoint/2010/main" val="8405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777875"/>
            <a:ext cx="6280150" cy="3533775"/>
          </a:xfrm>
        </p:spPr>
      </p:sp>
      <p:sp>
        <p:nvSpPr>
          <p:cNvPr id="3" name="Notes Placeholder 2"/>
          <p:cNvSpPr>
            <a:spLocks noGrp="1"/>
          </p:cNvSpPr>
          <p:nvPr>
            <p:ph type="body" idx="1"/>
          </p:nvPr>
        </p:nvSpPr>
        <p:spPr>
          <a:xfrm>
            <a:off x="419003" y="4784070"/>
            <a:ext cx="5708907" cy="4658083"/>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4</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advocacy actions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R="0" lvl="0" algn="just">
              <a:spcBef>
                <a:spcPts val="0"/>
              </a:spcBef>
              <a:spcAft>
                <a:spcPts val="0"/>
              </a:spcAft>
            </a:pPr>
            <a:r>
              <a:rPr lang="en-GB" b="1" dirty="0">
                <a:latin typeface="Calibri" panose="020F0502020204030204" pitchFamily="34" charset="0"/>
                <a:ea typeface="SimSun" panose="02010600030101010101" pitchFamily="2" charset="-122"/>
                <a:cs typeface="Calibri" panose="020F0502020204030204" pitchFamily="34" charset="0"/>
              </a:rPr>
              <a:t>1. Advocacy actions undertaken by a grassroots movement – the example of CHRUSP</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For more information, see </a:t>
            </a:r>
            <a:r>
              <a:rPr lang="en-GB" u="sng" dirty="0">
                <a:solidFill>
                  <a:srgbClr val="000000"/>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GB" u="sng" dirty="0">
                <a:solidFill>
                  <a:srgbClr val="000000"/>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and </a:t>
            </a:r>
          </a:p>
          <a:p>
            <a:r>
              <a:rPr lang="en-GB" u="sng" dirty="0">
                <a:solidFill>
                  <a:srgbClr val="000000"/>
                </a:solidFill>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http://absoluteprohibition.org</a:t>
            </a: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2. Advocacy action in Japan</a:t>
            </a:r>
            <a:endParaRPr lang="x-none" dirty="0">
              <a:solidFill>
                <a:srgbClr val="1F497D"/>
              </a:solidFill>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Mari Yamamoto talks about advocacy activity that she is conducting in Japan: </a:t>
            </a:r>
            <a:r>
              <a:rPr lang="en-US" u="sng" dirty="0">
                <a:solidFill>
                  <a:srgbClr val="0000FF"/>
                </a:solidFill>
                <a:latin typeface="Calibri" panose="020F0502020204030204" pitchFamily="34" charset="0"/>
                <a:ea typeface="Calibri" panose="020F0502020204030204" pitchFamily="34" charset="0"/>
                <a:cs typeface="Arial" panose="020B0604020202020204" pitchFamily="34" charset="0"/>
              </a:rPr>
              <a:t>https://</a:t>
            </a:r>
            <a:r>
              <a:rPr lang="en-US" u="sng" dirty="0" err="1">
                <a:solidFill>
                  <a:srgbClr val="0000FF"/>
                </a:solidFill>
                <a:latin typeface="Calibri" panose="020F0502020204030204" pitchFamily="34" charset="0"/>
                <a:ea typeface="Calibri" panose="020F0502020204030204" pitchFamily="34" charset="0"/>
                <a:cs typeface="Arial" panose="020B0604020202020204" pitchFamily="34" charset="0"/>
              </a:rPr>
              <a:t>youtu.be</a:t>
            </a:r>
            <a:r>
              <a:rPr lang="en-US" u="sng" dirty="0">
                <a:solidFill>
                  <a:srgbClr val="0000FF"/>
                </a:solidFill>
                <a:latin typeface="Calibri" panose="020F0502020204030204" pitchFamily="34" charset="0"/>
                <a:ea typeface="Calibri" panose="020F0502020204030204" pitchFamily="34" charset="0"/>
                <a:cs typeface="Arial" panose="020B0604020202020204" pitchFamily="34" charset="0"/>
              </a:rPr>
              <a:t>/UB2ZASt6jrc </a:t>
            </a:r>
            <a:r>
              <a:rPr lang="en-US" dirty="0">
                <a:latin typeface="Calibri" panose="020F0502020204030204" pitchFamily="34" charset="0"/>
                <a:ea typeface="Calibri" panose="020F0502020204030204" pitchFamily="34" charset="0"/>
                <a:cs typeface="Arial" panose="020B0604020202020204" pitchFamily="34" charset="0"/>
              </a:rPr>
              <a:t>(6:11), accessed 9 April 2019.</a:t>
            </a:r>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35</a:t>
            </a:fld>
            <a:endParaRPr lang="x-none"/>
          </a:p>
        </p:txBody>
      </p:sp>
    </p:spTree>
    <p:extLst>
      <p:ext uri="{BB962C8B-B14F-4D97-AF65-F5344CB8AC3E}">
        <p14:creationId xmlns:p14="http://schemas.microsoft.com/office/powerpoint/2010/main" val="23762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54025"/>
            <a:ext cx="5961062" cy="3354388"/>
          </a:xfrm>
        </p:spPr>
      </p:sp>
      <p:sp>
        <p:nvSpPr>
          <p:cNvPr id="3" name="Notes Placeholder 2"/>
          <p:cNvSpPr>
            <a:spLocks noGrp="1"/>
          </p:cNvSpPr>
          <p:nvPr>
            <p:ph type="body" idx="1"/>
          </p:nvPr>
        </p:nvSpPr>
        <p:spPr>
          <a:xfrm>
            <a:off x="680879" y="4110191"/>
            <a:ext cx="5447030" cy="4734324"/>
          </a:xfrm>
        </p:spPr>
        <p: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b="1" dirty="0">
                <a:solidFill>
                  <a:srgbClr val="0070C0"/>
                </a:solidFill>
                <a:ea typeface="SimSun" panose="02010600030101010101" pitchFamily="2" charset="-122"/>
                <a:cs typeface="Times New Roman" panose="02020603050405020304" pitchFamily="18" charset="0"/>
              </a:rPr>
              <a:t>Determine the activities and time frames </a:t>
            </a:r>
            <a:endParaRPr lang="x-none" sz="1200" i="1" dirty="0">
              <a:solidFill>
                <a:srgbClr val="0070C0"/>
              </a:solidFill>
              <a:ea typeface="SimSun" panose="02010600030101010101" pitchFamily="2" charset="-122"/>
              <a:cs typeface="Calibri" panose="020F0502020204030204" pitchFamily="34" charset="0"/>
            </a:endParaRPr>
          </a:p>
          <a:p>
            <a:pPr marL="0" indent="0" algn="just">
              <a:spcAft>
                <a:spcPts val="600"/>
              </a:spcAft>
              <a:buFont typeface="Arial" panose="020B0604020202020204" pitchFamily="34" charset="0"/>
              <a:buNone/>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Activities fall into several different categories. Below are general types of activities that advocacy groups carry out, with some examples of ways to conduct these.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Calibri" panose="020F0502020204030204" pitchFamily="34" charset="0"/>
              </a:rPr>
              <a:t>It should be noted that activities may fall into more than one category. </a:t>
            </a:r>
            <a:r>
              <a:rPr lang="en-GB" sz="1200" kern="1200" dirty="0">
                <a:solidFill>
                  <a:schemeClr val="tx1"/>
                </a:solidFill>
                <a:effectLst/>
                <a:latin typeface="+mn-lt"/>
                <a:ea typeface="+mn-ea"/>
                <a:cs typeface="+mn-cs"/>
              </a:rPr>
              <a:t>The list below is meant to serve as a guide rather than as a list of prescriptive actions to be followed</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Categories of activities can include, but are not limited to:</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Lobbying governments and politicians.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Creating and generating debate within communities.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with the media.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Using the courts.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Using international human rights mechanisms.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categories and some specific examples of activities that frequently fall within each category are described in the following slides.</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36</a:t>
            </a:fld>
            <a:endParaRPr lang="x-none"/>
          </a:p>
        </p:txBody>
      </p:sp>
    </p:spTree>
    <p:extLst>
      <p:ext uri="{BB962C8B-B14F-4D97-AF65-F5344CB8AC3E}">
        <p14:creationId xmlns:p14="http://schemas.microsoft.com/office/powerpoint/2010/main" val="2509991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409575"/>
            <a:ext cx="3246438" cy="1827213"/>
          </a:xfrm>
        </p:spPr>
      </p:sp>
      <p:sp>
        <p:nvSpPr>
          <p:cNvPr id="3" name="Notes Placeholder 2"/>
          <p:cNvSpPr>
            <a:spLocks noGrp="1"/>
          </p:cNvSpPr>
          <p:nvPr>
            <p:ph type="body" idx="1"/>
          </p:nvPr>
        </p:nvSpPr>
        <p:spPr>
          <a:xfrm>
            <a:off x="463619" y="2363227"/>
            <a:ext cx="6029947" cy="6555992"/>
          </a:xfrm>
        </p:spPr>
        <p:txBody>
          <a:bodyPr/>
          <a:lstStyle/>
          <a:p>
            <a:pPr algn="just">
              <a:spcAft>
                <a:spcPts val="600"/>
              </a:spcAft>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Lobbying governments and politicians</a:t>
            </a:r>
            <a:r>
              <a:rPr lang="en-GB" sz="1600" dirty="0">
                <a:latin typeface="Calibri" panose="020F0502020204030204" pitchFamily="34" charset="0"/>
                <a:ea typeface="SimSun" panose="02010600030101010101" pitchFamily="2" charset="-122"/>
                <a:cs typeface="Calibri" panose="020F0502020204030204" pitchFamily="34" charset="0"/>
              </a:rPr>
              <a:t> - </a:t>
            </a:r>
            <a:r>
              <a:rPr lang="en-GB" dirty="0">
                <a:latin typeface="Calibri" panose="020F0502020204030204" pitchFamily="34" charset="0"/>
                <a:ea typeface="SimSun" panose="02010600030101010101" pitchFamily="2" charset="-122"/>
                <a:cs typeface="Calibri" panose="020F0502020204030204" pitchFamily="34" charset="0"/>
              </a:rPr>
              <a:t>1</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Lobbying is a form of advocacy intended to influence governments and politicians to change legislation or policy or to persuade governments to invest more funding in mental health and social services.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First it is important to identify the level of government which holds responsibility for the priority issue and the proposed solutions.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Each level of government has its own policy development and legislative process; therefore it is worth considering talking to everyone in the government who may be useful to the campaign.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someone who has very little political power or input today may be much more influential (and thus have the ability to help advance the campaign) in the future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helpful to know the people that the group is seeking to approach in order to personalize the advocacy message and build relationships over time.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Useful ways to approach people can be:</a:t>
            </a:r>
            <a:endParaRPr lang="x-none" dirty="0">
              <a:latin typeface="Calibri" panose="020F0502020204030204" pitchFamily="34" charset="0"/>
              <a:ea typeface="SimSun" panose="02010600030101010101" pitchFamily="2" charset="-122"/>
              <a:cs typeface="Calibri" panose="020F050202020403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Attending meetings and spaces where relevant people can be met.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Inviting decision-makers to events organized by the group. </a:t>
            </a:r>
          </a:p>
          <a:p>
            <a:pPr marL="800100" marR="0" lvl="1"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Public health and human rights issues frequently affect many sectors, so it may be relevant to raise issues with all the appropriate sectors and describe how their activities have an impact on the health and well-being of the community. </a:t>
            </a: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group should find opportunities where interests may align with those of decision-makers; for instance, reducing suicides in the local area might be a way to bring attention to services and supports needed. </a:t>
            </a:r>
          </a:p>
          <a:p>
            <a:pPr marL="171450" indent="-1714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When appropriate, it may be useful to acknowledge any good work being done by decision-makers.</a:t>
            </a:r>
          </a:p>
          <a:p>
            <a:pPr marL="800100" marR="0" lvl="1"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37</a:t>
            </a:fld>
            <a:endParaRPr lang="x-none"/>
          </a:p>
        </p:txBody>
      </p:sp>
    </p:spTree>
    <p:extLst>
      <p:ext uri="{BB962C8B-B14F-4D97-AF65-F5344CB8AC3E}">
        <p14:creationId xmlns:p14="http://schemas.microsoft.com/office/powerpoint/2010/main" val="2178729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38</a:t>
            </a:fld>
            <a:endParaRPr lang="x-none"/>
          </a:p>
        </p:txBody>
      </p:sp>
    </p:spTree>
    <p:extLst>
      <p:ext uri="{BB962C8B-B14F-4D97-AF65-F5344CB8AC3E}">
        <p14:creationId xmlns:p14="http://schemas.microsoft.com/office/powerpoint/2010/main" val="2271051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249238"/>
            <a:ext cx="5961062" cy="3354387"/>
          </a:xfrm>
        </p:spPr>
      </p:sp>
      <p:sp>
        <p:nvSpPr>
          <p:cNvPr id="3" name="Notes Placeholder 2"/>
          <p:cNvSpPr>
            <a:spLocks noGrp="1"/>
          </p:cNvSpPr>
          <p:nvPr>
            <p:ph type="body" idx="1"/>
          </p:nvPr>
        </p:nvSpPr>
        <p:spPr>
          <a:xfrm>
            <a:off x="680879" y="3995488"/>
            <a:ext cx="5447030" cy="4702822"/>
          </a:xfrm>
        </p:spPr>
        <p:txBody>
          <a:bodyPr/>
          <a:lstStyle/>
          <a:p>
            <a:pPr algn="just">
              <a:spcAft>
                <a:spcPts val="600"/>
              </a:spcAft>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pPr lvl="0" algn="just">
              <a:spcAft>
                <a:spcPts val="600"/>
              </a:spcAft>
            </a:pPr>
            <a:r>
              <a:rPr lang="en-GB" b="1" dirty="0">
                <a:solidFill>
                  <a:prstClr val="black"/>
                </a:solidFill>
                <a:latin typeface="Calibri" panose="020F0502020204030204" pitchFamily="34" charset="0"/>
                <a:ea typeface="SimSun" panose="02010600030101010101" pitchFamily="2" charset="-122"/>
                <a:cs typeface="Calibri" panose="020F0502020204030204" pitchFamily="34" charset="0"/>
              </a:rPr>
              <a:t>Lobbying governments and politicians</a:t>
            </a:r>
            <a:r>
              <a:rPr lang="en-GB" sz="1600" dirty="0">
                <a:solidFill>
                  <a:prstClr val="black"/>
                </a:solidFill>
                <a:latin typeface="Calibri" panose="020F0502020204030204" pitchFamily="34" charset="0"/>
                <a:ea typeface="SimSun" panose="02010600030101010101" pitchFamily="2" charset="-122"/>
                <a:cs typeface="Calibri" panose="020F0502020204030204" pitchFamily="34" charset="0"/>
              </a:rPr>
              <a:t> </a:t>
            </a: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- 3</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Relevant tools for lobbying governments and politicians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Face-to-face meetings with politicians (or with ministers or their staff) and/or policy-makers.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Writing letters or submissions to politicians.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Petitioning politicians.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Arranging a site visit or study tour.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Providing technical information and recommendations to policy-makers (e.g. policy briefs).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specific tools are discussed in further detail below.</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39</a:t>
            </a:fld>
            <a:endParaRPr lang="x-none"/>
          </a:p>
        </p:txBody>
      </p:sp>
    </p:spTree>
    <p:extLst>
      <p:ext uri="{BB962C8B-B14F-4D97-AF65-F5344CB8AC3E}">
        <p14:creationId xmlns:p14="http://schemas.microsoft.com/office/powerpoint/2010/main" val="181859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50850"/>
            <a:ext cx="5961062" cy="3354388"/>
          </a:xfrm>
        </p:spPr>
      </p:sp>
      <p:sp>
        <p:nvSpPr>
          <p:cNvPr id="3" name="Notes Placeholder 2"/>
          <p:cNvSpPr>
            <a:spLocks noGrp="1"/>
          </p:cNvSpPr>
          <p:nvPr>
            <p:ph type="body" idx="1"/>
          </p:nvPr>
        </p:nvSpPr>
        <p:spPr>
          <a:xfrm>
            <a:off x="533176" y="4244617"/>
            <a:ext cx="5594734" cy="5197536"/>
          </a:xfrm>
        </p:spPr>
        <p:txBody>
          <a:bodyPr/>
          <a:lstStyle/>
          <a:p>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endParaRPr lang="en-US" b="1" dirty="0"/>
          </a:p>
          <a:p>
            <a:r>
              <a:rPr lang="en-US" b="1" dirty="0"/>
              <a:t>Lobbying governments and politicians – 4</a:t>
            </a:r>
          </a:p>
          <a:p>
            <a:endParaRPr lang="en-US" b="1" dirty="0"/>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Face-to-face meetings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Meeting with a policy-maker in person can be one of the most effective ways to influence their position on a particular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be aware that these meetings can be difficult to arrange and may require a great deal of time and effort to organize.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given the opportunity to meet with a policy-maker in person, there are a few points to keep in mind:</a:t>
            </a:r>
            <a:endParaRPr lang="x-none" dirty="0">
              <a:latin typeface="Calibri" panose="020F0502020204030204" pitchFamily="34" charset="0"/>
              <a:ea typeface="SimSun" panose="02010600030101010101" pitchFamily="2" charset="-122"/>
              <a:cs typeface="Calibri" panose="020F050202020403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Schedule the visit in advance.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attending members are well prepared for the meeting and are knowledgeable about both the issue and the policy-maker.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the meeting is focused and organized (e.g. introduce yourself, the organization being representing, and the topic to be discussed).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Listen, gather information, and do not become angry if the policy-maker does not provide the desired response.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Express thanks and follow up as needed.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40</a:t>
            </a:fld>
            <a:endParaRPr lang="x-none"/>
          </a:p>
        </p:txBody>
      </p:sp>
    </p:spTree>
    <p:extLst>
      <p:ext uri="{BB962C8B-B14F-4D97-AF65-F5344CB8AC3E}">
        <p14:creationId xmlns:p14="http://schemas.microsoft.com/office/powerpoint/2010/main" val="902194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64238" cy="3355975"/>
          </a:xfrm>
        </p:spPr>
      </p:sp>
      <p:sp>
        <p:nvSpPr>
          <p:cNvPr id="3" name="Notes Placeholder 2"/>
          <p:cNvSpPr>
            <a:spLocks noGrp="1"/>
          </p:cNvSpPr>
          <p:nvPr>
            <p:ph type="body" idx="1"/>
          </p:nvPr>
        </p:nvSpPr>
        <p:spPr>
          <a:xfrm>
            <a:off x="419003" y="4110191"/>
            <a:ext cx="5708907" cy="5331963"/>
          </a:xfrm>
        </p:spPr>
        <p:txBody>
          <a:bodyPr/>
          <a:lstStyle/>
          <a:p>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endParaRPr lang="en-US" b="1" dirty="0"/>
          </a:p>
          <a:p>
            <a:r>
              <a:rPr lang="en-US" b="1" dirty="0"/>
              <a:t>Lobbying governments and politicians – 5</a:t>
            </a:r>
          </a:p>
          <a:p>
            <a:pPr algn="just"/>
            <a:endParaRPr lang="en-GB" b="1" u="sng"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Written submissions </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 </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aim of a submission is to influence policy-makers in order to secure a favourable outcome on the advocacy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an advocacy group may want to put forward a submission in response to a new or proposed government policy or law and may want to provide recommendations to improve that policy or law.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Writing a submission allows advocates to express their ideas to the government so that people can better understand how the new or proposed policy or law affects the community.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writing a submission, consider including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1999 #292"/>
              </a:rPr>
              <a:t>12</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short description of the advocacy group.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Arguments and opinions on the issue at hand (e.g. the law or policy).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Facts, examples and data.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Recommendations that include solutions and proposals to address the problems identified.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b="1" dirty="0"/>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41</a:t>
            </a:fld>
            <a:endParaRPr lang="x-none"/>
          </a:p>
        </p:txBody>
      </p:sp>
    </p:spTree>
    <p:extLst>
      <p:ext uri="{BB962C8B-B14F-4D97-AF65-F5344CB8AC3E}">
        <p14:creationId xmlns:p14="http://schemas.microsoft.com/office/powerpoint/2010/main" val="2529843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361950"/>
            <a:ext cx="5964238" cy="3355975"/>
          </a:xfrm>
        </p:spPr>
      </p:sp>
      <p:sp>
        <p:nvSpPr>
          <p:cNvPr id="3" name="Notes Placeholder 2"/>
          <p:cNvSpPr>
            <a:spLocks noGrp="1"/>
          </p:cNvSpPr>
          <p:nvPr>
            <p:ph type="body" idx="1"/>
          </p:nvPr>
        </p:nvSpPr>
        <p:spPr>
          <a:xfrm>
            <a:off x="505932" y="4244011"/>
            <a:ext cx="5883853" cy="4454299"/>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5</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People’s Review of the Mental Health System, Aotearoa, New Zealand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pPr marR="0" indent="7938">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ActionStation</a:t>
            </a:r>
            <a:r>
              <a:rPr lang="en-GB" dirty="0">
                <a:latin typeface="Calibri" panose="020F0502020204030204" pitchFamily="34" charset="0"/>
                <a:ea typeface="Calibri" panose="020F0502020204030204" pitchFamily="34" charset="0"/>
                <a:cs typeface="Calibri" panose="020F0502020204030204" pitchFamily="34" charset="0"/>
              </a:rPr>
              <a:t>. The people's mental health report: a crowd-funded and crowd-sourced story-based inquiry into the public mental health system in Aotearoa New Zealand [website]. Wellington: </a:t>
            </a:r>
            <a:r>
              <a:rPr lang="en-GB" dirty="0" err="1">
                <a:latin typeface="Calibri" panose="020F0502020204030204" pitchFamily="34" charset="0"/>
                <a:ea typeface="Calibri" panose="020F0502020204030204" pitchFamily="34" charset="0"/>
                <a:cs typeface="Calibri" panose="020F0502020204030204" pitchFamily="34" charset="0"/>
              </a:rPr>
              <a:t>ActionStation</a:t>
            </a:r>
            <a:r>
              <a:rPr lang="en-GB" dirty="0">
                <a:latin typeface="Calibri" panose="020F0502020204030204" pitchFamily="34" charset="0"/>
                <a:ea typeface="Calibri" panose="020F0502020204030204" pitchFamily="34" charset="0"/>
                <a:cs typeface="Calibri" panose="020F0502020204030204" pitchFamily="34" charset="0"/>
              </a:rPr>
              <a:t>; 2018. (https://</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www.peoplesmentalhealthreport.com</a:t>
            </a:r>
            <a:r>
              <a:rPr lang="en-GB" dirty="0">
                <a:latin typeface="Calibri" panose="020F0502020204030204" pitchFamily="34" charset="0"/>
                <a:ea typeface="Calibri" panose="020F0502020204030204" pitchFamily="34" charset="0"/>
                <a:cs typeface="Calibri" panose="020F0502020204030204" pitchFamily="34" charset="0"/>
              </a:rPr>
              <a:t>, accessed 20 November 2018).</a:t>
            </a:r>
            <a:endParaRPr lang="x-none" dirty="0">
              <a:latin typeface="Calibri" panose="020F0502020204030204" pitchFamily="34" charset="0"/>
              <a:ea typeface="Calibri" panose="020F0502020204030204" pitchFamily="34" charset="0"/>
              <a:cs typeface="Arial" panose="020B060402020202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a submission to governments can be found in Annex 3, Section 3.4: Helpful tools for developing an advocacy campaign: Writing a submission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42</a:t>
            </a:fld>
            <a:endParaRPr lang="x-none"/>
          </a:p>
        </p:txBody>
      </p:sp>
    </p:spTree>
    <p:extLst>
      <p:ext uri="{BB962C8B-B14F-4D97-AF65-F5344CB8AC3E}">
        <p14:creationId xmlns:p14="http://schemas.microsoft.com/office/powerpoint/2010/main" val="3255991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4800"/>
            <a:ext cx="5964238" cy="3355975"/>
          </a:xfrm>
        </p:spPr>
      </p:sp>
      <p:sp>
        <p:nvSpPr>
          <p:cNvPr id="3" name="Notes Placeholder 2"/>
          <p:cNvSpPr>
            <a:spLocks noGrp="1"/>
          </p:cNvSpPr>
          <p:nvPr>
            <p:ph type="body" idx="1"/>
          </p:nvPr>
        </p:nvSpPr>
        <p:spPr>
          <a:xfrm>
            <a:off x="389074" y="3823433"/>
            <a:ext cx="6035628" cy="5618720"/>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7</a:t>
            </a:r>
            <a:endParaRPr lang="en-US" b="1" dirty="0"/>
          </a:p>
          <a:p>
            <a:endParaRPr lang="en-US" b="1" dirty="0"/>
          </a:p>
          <a:p>
            <a:r>
              <a:rPr lang="en-US" b="1" dirty="0"/>
              <a:t>Letter to politicians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Writing letters to policy-makers can sometimes influence government policy.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a:t>
            </a:r>
            <a:r>
              <a:rPr lang="en-GB" i="1" dirty="0">
                <a:latin typeface="Calibri" panose="020F0502020204030204" pitchFamily="34" charset="0"/>
                <a:ea typeface="SimSun" panose="02010600030101010101" pitchFamily="2" charset="-122"/>
                <a:cs typeface="Calibri" panose="020F0502020204030204" pitchFamily="34" charset="0"/>
              </a:rPr>
              <a:t>all</a:t>
            </a:r>
            <a:r>
              <a:rPr lang="en-GB" dirty="0">
                <a:latin typeface="Calibri" panose="020F0502020204030204" pitchFamily="34" charset="0"/>
                <a:ea typeface="SimSun" panose="02010600030101010101" pitchFamily="2" charset="-122"/>
                <a:cs typeface="Calibri" panose="020F0502020204030204" pitchFamily="34" charset="0"/>
              </a:rPr>
              <a:t> members of a network write to members of parliament at the same time, it can have an even greater impact </a:t>
            </a:r>
            <a:r>
              <a:rPr lang="en-GB" sz="1050" b="1" baseline="30000" dirty="0">
                <a:latin typeface="Calibri" panose="020F0502020204030204" pitchFamily="34" charset="0"/>
                <a:ea typeface="SimSun" panose="02010600030101010101" pitchFamily="2" charset="-122"/>
                <a:cs typeface="Calibri" panose="020F0502020204030204" pitchFamily="34" charset="0"/>
              </a:rPr>
              <a: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Keep the following points in mind when writing letters to politicians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Mental Health America mission kit series,  #298"/>
              </a:rPr>
              <a:t>14</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it clear in the opening that the advocacy group has some knowledge of the person being contacted.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Keep letters as concise as possible in order to increase the likelihood that they will be read. No more than one page is usually preferred.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possible, make letters as personal as possible. Avoid letters that are too “scripted”.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Cover only one issue per letter, as letters that address multiple issues may be less effective.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Ask the person being contacted to reply and directly ask if they will support the campaign’s position.</a:t>
            </a:r>
          </a:p>
          <a:p>
            <a:pPr marL="457200" marR="0" lvl="0" indent="-228600">
              <a:spcBef>
                <a:spcPts val="0"/>
              </a:spcBef>
              <a:spcAft>
                <a:spcPts val="0"/>
              </a:spcAft>
              <a:buFont typeface="Wingdings" panose="05000000000000000000" pitchFamily="2" charset="2"/>
              <a:buChar char="Ø"/>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letters to politicians can be found in Annex 3, Section 3.5: Helpful tools for developing an advocacy campaign: Letters to politicians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43</a:t>
            </a:fld>
            <a:endParaRPr lang="x-none"/>
          </a:p>
        </p:txBody>
      </p:sp>
    </p:spTree>
    <p:extLst>
      <p:ext uri="{BB962C8B-B14F-4D97-AF65-F5344CB8AC3E}">
        <p14:creationId xmlns:p14="http://schemas.microsoft.com/office/powerpoint/2010/main" val="2648063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549275"/>
            <a:ext cx="5961062" cy="3354388"/>
          </a:xfrm>
        </p:spPr>
      </p:sp>
      <p:sp>
        <p:nvSpPr>
          <p:cNvPr id="3" name="Notes Placeholder 2"/>
          <p:cNvSpPr>
            <a:spLocks noGrp="1"/>
          </p:cNvSpPr>
          <p:nvPr>
            <p:ph type="body" idx="1"/>
          </p:nvPr>
        </p:nvSpPr>
        <p:spPr>
          <a:xfrm>
            <a:off x="522366" y="4079922"/>
            <a:ext cx="5849961" cy="5312182"/>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8</a:t>
            </a:r>
            <a:endParaRPr lang="en-US" b="1" dirty="0"/>
          </a:p>
          <a:p>
            <a:pPr algn="just"/>
            <a:r>
              <a:rPr lang="en-GB" u="sng" dirty="0">
                <a:latin typeface="Calibri" panose="020F0502020204030204" pitchFamily="34" charset="0"/>
                <a:ea typeface="SimSun" panose="02010600030101010101" pitchFamily="2" charset="-122"/>
                <a:cs typeface="Calibri" panose="020F0502020204030204" pitchFamily="34" charset="0"/>
              </a:rPr>
              <a:t>Writing petitions</a:t>
            </a:r>
            <a:r>
              <a:rPr lang="en-GB" sz="1400" u="sng" dirty="0">
                <a:latin typeface="Calibri" panose="020F0502020204030204" pitchFamily="34" charset="0"/>
                <a:ea typeface="SimSun" panose="02010600030101010101" pitchFamily="2" charset="-122"/>
                <a:cs typeface="Calibri" panose="020F0502020204030204" pitchFamily="34" charset="0"/>
              </a:rPr>
              <a:t> </a:t>
            </a:r>
            <a:r>
              <a:rPr lang="en-GB" sz="1400" i="1" u="sng" dirty="0">
                <a:latin typeface="Calibri" panose="020F0502020204030204" pitchFamily="34" charset="0"/>
                <a:ea typeface="SimSun" panose="02010600030101010101" pitchFamily="2" charset="-122"/>
                <a:cs typeface="Calibri" panose="020F0502020204030204" pitchFamily="34" charset="0"/>
              </a:rPr>
              <a:t>(</a:t>
            </a:r>
            <a:r>
              <a:rPr lang="en-GB" sz="1400"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extLst>
                    <a:ext uri="{A12FA001-AC4F-418D-AE19-62706E023703}">
                      <ahyp:hlinkClr xmlns:ahyp="http://schemas.microsoft.com/office/drawing/2018/hyperlinkcolor" val="tx"/>
                    </a:ext>
                  </a:extLst>
                </a:hlinkClick>
              </a:rPr>
              <a:t>5</a:t>
            </a:r>
            <a:r>
              <a:rPr lang="en-GB" sz="1400"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petition targets someone who holds a position of power within a system or institution, such as a government minister.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petition is signed by as many individuals as possible in order to show support for a specific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Petitions can be handwritten or electronic and can be distributed via the Internet.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submitting a petition, keep in mind that a government official or entity is more likely to respond if the issue is: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Supported by their constituents (particularly when addressing an elected official).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Related to pending legislation or a topic of interest to that official.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Connected to them in a personal way.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petitions can be found in Annex 3, Section 3.6: Helpful tools for developing an advocacy campaign: Writing a petition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44</a:t>
            </a:fld>
            <a:endParaRPr lang="x-none"/>
          </a:p>
        </p:txBody>
      </p:sp>
    </p:spTree>
    <p:extLst>
      <p:ext uri="{BB962C8B-B14F-4D97-AF65-F5344CB8AC3E}">
        <p14:creationId xmlns:p14="http://schemas.microsoft.com/office/powerpoint/2010/main" val="2999163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211138"/>
            <a:ext cx="5961063" cy="3354387"/>
          </a:xfrm>
        </p:spPr>
      </p:sp>
      <p:sp>
        <p:nvSpPr>
          <p:cNvPr id="3" name="Notes Placeholder 2"/>
          <p:cNvSpPr>
            <a:spLocks noGrp="1"/>
          </p:cNvSpPr>
          <p:nvPr>
            <p:ph type="body" idx="1"/>
          </p:nvPr>
        </p:nvSpPr>
        <p:spPr>
          <a:xfrm>
            <a:off x="331711" y="3804315"/>
            <a:ext cx="5988241" cy="5391041"/>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9</a:t>
            </a:r>
            <a:endParaRPr lang="en-US" b="1" dirty="0"/>
          </a:p>
          <a:p>
            <a:pPr algn="just"/>
            <a:r>
              <a:rPr lang="en-GB" u="sng" dirty="0">
                <a:latin typeface="Calibri" panose="020F0502020204030204" pitchFamily="34" charset="0"/>
                <a:ea typeface="SimSun" panose="02010600030101010101" pitchFamily="2" charset="-122"/>
                <a:cs typeface="Calibri" panose="020F0502020204030204" pitchFamily="34" charset="0"/>
              </a:rPr>
              <a:t>Arranging site visits</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Site visits can be an effective way to increase the awareness of policy-makers, government officials and other influential persons of the importance of the priority issue. </a:t>
            </a: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Site visits can serve a variety of purposes depending on the advocacy group’s goal and objectives. </a:t>
            </a:r>
          </a:p>
          <a:p>
            <a:pPr marL="628650" lvl="1"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For example, site visits to several mental health and social services will provide an opportunity for policy-makers to see first-hand the urgent need to improve the conditions of services </a:t>
            </a:r>
            <a:r>
              <a:rPr lang="en-GB" kern="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kern="50" dirty="0">
                <a:latin typeface="Calibri" panose="020F0502020204030204" pitchFamily="34" charset="0"/>
                <a:ea typeface="SimSun" panose="02010600030101010101" pitchFamily="2" charset="-122"/>
                <a:cs typeface="Calibri" panose="020F0502020204030204" pitchFamily="34" charset="0"/>
              </a:rPr>
              <a:t> a situation that may otherwise go overlooked. </a:t>
            </a: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These visits create the opportunity for policy-makers and officials to develop more personal and emotional connections with the priority issue, hence opening up opportunities for increased support and possible funding. </a:t>
            </a: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Site visits can also be used to showcase to government officials projects being carried out in the local community and their impact.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45</a:t>
            </a:fld>
            <a:endParaRPr lang="x-none"/>
          </a:p>
        </p:txBody>
      </p:sp>
    </p:spTree>
    <p:extLst>
      <p:ext uri="{BB962C8B-B14F-4D97-AF65-F5344CB8AC3E}">
        <p14:creationId xmlns:p14="http://schemas.microsoft.com/office/powerpoint/2010/main" val="3102107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80975"/>
            <a:ext cx="4165600" cy="2344738"/>
          </a:xfrm>
        </p:spPr>
      </p:sp>
      <p:sp>
        <p:nvSpPr>
          <p:cNvPr id="3" name="Notes Placeholder 2"/>
          <p:cNvSpPr>
            <a:spLocks noGrp="1"/>
          </p:cNvSpPr>
          <p:nvPr>
            <p:ph type="body" idx="1"/>
          </p:nvPr>
        </p:nvSpPr>
        <p:spPr>
          <a:xfrm>
            <a:off x="357551" y="2664718"/>
            <a:ext cx="6093686" cy="7094992"/>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10</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Writing policy briefs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  #299">
                  <a:extLst>
                    <a:ext uri="{A12FA001-AC4F-418D-AE19-62706E023703}">
                      <ahyp:hlinkClr xmlns:ahyp="http://schemas.microsoft.com/office/drawing/2018/hyperlinkcolor" val="tx"/>
                    </a:ext>
                  </a:extLst>
                </a:hlinkClick>
              </a:rPr>
              <a:t>15</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policy brief is a short summary of a particular issue (or challenge) that includes not only the existing policy options relating to the issue but, most importantly, recommendations for changes in the policy to best address the target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the name implies, policy briefs are generally used to facilitate policy-making.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Policy briefs are typically informed by current research and follow a prescribed format.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format generally includes the following four main components:</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Executive summary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a description of the issue and why the existing policy (or approach) should be changed or modified, together with specific recommendations for change.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Problem importance and context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a summary of the evidence clarifying the extent and nature of the problem and why it is important to address it.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Critique of the current policy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an overview of the policy and an argument for why the current approach is ineffective and what (if any) other policy alternatives exist that may more effectively address the issue.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60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Policy recommendation(s)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recommendations for changing the current policy to make it more effective in addressing the target issue. The expected impact of the policy should be stated.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writing policy briefs, it is important to make sure that the document is concise and focused, professional, supported by evidence, easy to understand, practical and feasible to implement.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ultimate outcome of a policy brief is one where the target audience pays attention to the priority issue and implements the recommended action(s) to address the issue effectively.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a policy brief can be found in Annex 3, Section 3.7: Helpful tools for developing an advocacy campaign: Writing a policy brief</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46</a:t>
            </a:fld>
            <a:endParaRPr lang="x-none"/>
          </a:p>
        </p:txBody>
      </p:sp>
    </p:spTree>
    <p:extLst>
      <p:ext uri="{BB962C8B-B14F-4D97-AF65-F5344CB8AC3E}">
        <p14:creationId xmlns:p14="http://schemas.microsoft.com/office/powerpoint/2010/main" val="2588027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338138"/>
            <a:ext cx="4970462" cy="2797175"/>
          </a:xfrm>
        </p:spPr>
      </p:sp>
      <p:sp>
        <p:nvSpPr>
          <p:cNvPr id="3" name="Notes Placeholder 2"/>
          <p:cNvSpPr>
            <a:spLocks noGrp="1"/>
          </p:cNvSpPr>
          <p:nvPr>
            <p:ph type="body" idx="1"/>
          </p:nvPr>
        </p:nvSpPr>
        <p:spPr>
          <a:xfrm>
            <a:off x="384086" y="3421973"/>
            <a:ext cx="5754631" cy="6020180"/>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Creating and generating debate within communities</a:t>
            </a:r>
            <a:r>
              <a:rPr lang="en-GB" sz="1600" b="1"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Creating and generating debate may be initiated for a wide range of advocacy issues.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can occur on several levels, including with the government and within the community.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often use multiple activities to advocate on the same issue at different levels simultaneously in order to reach multiple sectors and capture the largest possible audience.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Relevant tools for creating and generating debate within communities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Face-to-face communication and meetings with stakeholders.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Letters to the editor of a newspaper.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Serving on a committee.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Empowering community champions.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Holding events to increase public awareness (e.g. marches, walks, presentations).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Holding public dialogues and forums (e.g. in schools, council meetings, churches).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Mobilization of groups (community members, public interest groups etc.) to take action in support of policy change.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tools are discussed in further detail below.</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47</a:t>
            </a:fld>
            <a:endParaRPr lang="x-none"/>
          </a:p>
        </p:txBody>
      </p:sp>
    </p:spTree>
    <p:extLst>
      <p:ext uri="{BB962C8B-B14F-4D97-AF65-F5344CB8AC3E}">
        <p14:creationId xmlns:p14="http://schemas.microsoft.com/office/powerpoint/2010/main" val="2802769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49238"/>
            <a:ext cx="5962650" cy="3354387"/>
          </a:xfrm>
        </p:spPr>
      </p:sp>
      <p:sp>
        <p:nvSpPr>
          <p:cNvPr id="3" name="Notes Placeholder 2"/>
          <p:cNvSpPr>
            <a:spLocks noGrp="1"/>
          </p:cNvSpPr>
          <p:nvPr>
            <p:ph type="body" idx="1"/>
          </p:nvPr>
        </p:nvSpPr>
        <p:spPr>
          <a:xfrm>
            <a:off x="680879" y="3976370"/>
            <a:ext cx="5447030" cy="4721939"/>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spcBef>
                <a:spcPts val="600"/>
              </a:spcBef>
              <a:buNone/>
            </a:pPr>
            <a:endParaRPr lang="en-US" sz="100" b="1" dirty="0"/>
          </a:p>
          <a:p>
            <a:pPr marL="0" indent="0">
              <a:spcBef>
                <a:spcPts val="600"/>
              </a:spcBef>
              <a:buNone/>
            </a:pPr>
            <a:r>
              <a:rPr lang="en-US" b="1" dirty="0"/>
              <a:t>Creating and generating debate within communities - 2</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Face-to-face communication and meetings with stakeholders</a:t>
            </a:r>
            <a:r>
              <a:rPr lang="en-GB" sz="1400" u="sng" dirty="0">
                <a:latin typeface="Calibri" panose="020F0502020204030204" pitchFamily="34" charset="0"/>
                <a:ea typeface="SimSun" panose="02010600030101010101" pitchFamily="2" charset="-122"/>
                <a:cs typeface="Calibri" panose="020F0502020204030204" pitchFamily="34" charset="0"/>
              </a:rPr>
              <a:t> </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Face-to-face meetings with stakeholders, including with policy-makers or other key persons in the community, can be an ideal opportunity to make the case for an advocacy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organizing opportunities for face-to-face meetings often requires persistence and creativity since many stakeholders are difficult to reach and have limited time and availability.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strategies that have proven successful include taking advantage of fortuitous situations, such as talking to a guest speaker after a public event or developing personal connections through networking.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48</a:t>
            </a:fld>
            <a:endParaRPr lang="x-none"/>
          </a:p>
        </p:txBody>
      </p:sp>
    </p:spTree>
    <p:extLst>
      <p:ext uri="{BB962C8B-B14F-4D97-AF65-F5344CB8AC3E}">
        <p14:creationId xmlns:p14="http://schemas.microsoft.com/office/powerpoint/2010/main" val="242318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5899150" cy="3319462"/>
          </a:xfrm>
        </p:spPr>
      </p:sp>
      <p:sp>
        <p:nvSpPr>
          <p:cNvPr id="3" name="Notes Placeholder 2"/>
          <p:cNvSpPr>
            <a:spLocks noGrp="1"/>
          </p:cNvSpPr>
          <p:nvPr>
            <p:ph type="body" idx="1"/>
          </p:nvPr>
        </p:nvSpPr>
        <p:spPr>
          <a:xfrm>
            <a:off x="680879" y="3804315"/>
            <a:ext cx="5569239" cy="4893994"/>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spcBef>
                <a:spcPts val="600"/>
              </a:spcBef>
              <a:buNone/>
            </a:pPr>
            <a:endParaRPr lang="en-US" sz="100" b="1" dirty="0"/>
          </a:p>
          <a:p>
            <a:pPr marL="0" indent="0">
              <a:spcBef>
                <a:spcPts val="600"/>
              </a:spcBef>
              <a:buNone/>
            </a:pPr>
            <a:r>
              <a:rPr lang="en-US" b="1" dirty="0"/>
              <a:t>Creating and generating debate within communities - 3</a:t>
            </a:r>
            <a:endParaRPr lang="x-none" i="1" dirty="0">
              <a:solidFill>
                <a:srgbClr val="0070C0"/>
              </a:solidFill>
              <a:ea typeface="SimSun" panose="02010600030101010101" pitchFamily="2" charset="-122"/>
              <a:cs typeface="Calibri" panose="020F0502020204030204" pitchFamily="34" charset="0"/>
            </a:endParaRPr>
          </a:p>
          <a:p>
            <a:pPr algn="just"/>
            <a:endParaRPr lang="en-GB" u="sng"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Letters to the editor of a newspaper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i="1"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“letter to the editor” in a newspaper is generally widely read and can provide a timely opportunity.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Letters allow readers to respond to recently published articles, to express a personal viewpoint or that of the advocacy group or organization.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Editors may select letters written by “ordinary citizens” over ones written by lobby groups; therefore, there may be times where it is appropriate for individuals to write under their own name as concerned citizens and other times when showing credentials and the organization represented is necessary or more appropriate.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49</a:t>
            </a:fld>
            <a:endParaRPr lang="x-none"/>
          </a:p>
        </p:txBody>
      </p:sp>
    </p:spTree>
    <p:extLst>
      <p:ext uri="{BB962C8B-B14F-4D97-AF65-F5344CB8AC3E}">
        <p14:creationId xmlns:p14="http://schemas.microsoft.com/office/powerpoint/2010/main" val="144750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236538"/>
            <a:ext cx="4373562" cy="2460625"/>
          </a:xfrm>
        </p:spPr>
      </p:sp>
      <p:sp>
        <p:nvSpPr>
          <p:cNvPr id="3" name="Notes Placeholder 2"/>
          <p:cNvSpPr>
            <a:spLocks noGrp="1"/>
          </p:cNvSpPr>
          <p:nvPr>
            <p:ph type="body" idx="1"/>
          </p:nvPr>
        </p:nvSpPr>
        <p:spPr>
          <a:xfrm>
            <a:off x="680879" y="2944044"/>
            <a:ext cx="5499406" cy="5754266"/>
          </a:xfrm>
        </p:spPr>
        <p:txBody>
          <a:bodyPr/>
          <a:lstStyle/>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r>
              <a:rPr lang="en-US" b="1" dirty="0">
                <a:solidFill>
                  <a:schemeClr val="accent1"/>
                </a:solidFill>
              </a:rPr>
              <a:t>See: Handout 6.</a:t>
            </a:r>
          </a:p>
          <a:p>
            <a:r>
              <a:rPr lang="en-US" b="1" dirty="0">
                <a:solidFill>
                  <a:schemeClr val="accent1"/>
                </a:solidFill>
              </a:rPr>
              <a:t>Example of a letter to a newspaper.</a:t>
            </a:r>
          </a:p>
          <a:p>
            <a:r>
              <a:rPr lang="en-GB" dirty="0">
                <a:latin typeface="Calibri" panose="020F0502020204030204" pitchFamily="34" charset="0"/>
                <a:ea typeface="Calibri" panose="020F0502020204030204" pitchFamily="34" charset="0"/>
              </a:rPr>
              <a:t>O'Toole S. A letter to the Editor of the Irish Times from CBM Ireland CEO Sarah O'Toole [website]. Monaghan: CBM Ireland; n.d.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http://www.cbm.ie/A-letter-to-the-Editor-of-the-Irish-Times--510367.php</a:t>
            </a:r>
            <a:r>
              <a:rPr lang="en-GB" dirty="0">
                <a:latin typeface="Calibri" panose="020F0502020204030204" pitchFamily="34" charset="0"/>
                <a:ea typeface="Calibri" panose="020F0502020204030204" pitchFamily="34" charset="0"/>
              </a:rPr>
              <a:t>, accessed 16 February 2017).</a:t>
            </a:r>
            <a:endParaRPr lang="en-US" b="1" dirty="0">
              <a:solidFill>
                <a:schemeClr val="accent1"/>
              </a:solidFill>
            </a:endParaRPr>
          </a:p>
          <a:p>
            <a:endParaRPr lang="en-US" b="1" dirty="0">
              <a:solidFill>
                <a:schemeClr val="accent1"/>
              </a:solidFill>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3.8: Helpful tools for developing an advocacy campaign: Letters to the editor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highlight>
                  <a:srgbClr val="FF9900"/>
                </a:highlight>
                <a:latin typeface="Calibri" panose="020F0502020204030204" pitchFamily="34" charset="0"/>
                <a:ea typeface="SimSun" panose="02010600030101010101" pitchFamily="2" charset="-122"/>
                <a:cs typeface="Calibri" panose="020F0502020204030204" pitchFamily="34" charset="0"/>
              </a:rPr>
              <a:t> </a:t>
            </a:r>
            <a:endParaRPr lang="x-none" dirty="0">
              <a:highlight>
                <a:srgbClr val="FF9900"/>
              </a:highlight>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50</a:t>
            </a:fld>
            <a:endParaRPr lang="x-none"/>
          </a:p>
        </p:txBody>
      </p:sp>
    </p:spTree>
    <p:extLst>
      <p:ext uri="{BB962C8B-B14F-4D97-AF65-F5344CB8AC3E}">
        <p14:creationId xmlns:p14="http://schemas.microsoft.com/office/powerpoint/2010/main" val="4022351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515938"/>
            <a:ext cx="5961062" cy="3354387"/>
          </a:xfrm>
        </p:spPr>
      </p:sp>
      <p:sp>
        <p:nvSpPr>
          <p:cNvPr id="3" name="Notes Placeholder 2"/>
          <p:cNvSpPr>
            <a:spLocks noGrp="1"/>
          </p:cNvSpPr>
          <p:nvPr>
            <p:ph type="body" idx="1"/>
          </p:nvPr>
        </p:nvSpPr>
        <p:spPr>
          <a:xfrm>
            <a:off x="453920" y="4071956"/>
            <a:ext cx="5673990" cy="4626354"/>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(cont’d)</a:t>
            </a:r>
          </a:p>
          <a:p>
            <a:pPr marL="0" indent="0">
              <a:spcBef>
                <a:spcPts val="600"/>
              </a:spcBef>
              <a:buNone/>
            </a:pPr>
            <a:endParaRPr lang="en-US" sz="100" b="1" dirty="0"/>
          </a:p>
          <a:p>
            <a:pPr marL="0" indent="0">
              <a:spcBef>
                <a:spcPts val="600"/>
              </a:spcBef>
              <a:buNone/>
            </a:pPr>
            <a:r>
              <a:rPr lang="en-US" b="1" dirty="0"/>
              <a:t>Creating and generating debate within communities - 4</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Serving on committees</a:t>
            </a:r>
            <a:r>
              <a:rPr lang="en-GB" sz="1400" u="sng" dirty="0">
                <a:latin typeface="Calibri" panose="020F0502020204030204" pitchFamily="34" charset="0"/>
                <a:ea typeface="SimSun" panose="02010600030101010101" pitchFamily="2" charset="-122"/>
                <a:cs typeface="Calibri" panose="020F0502020204030204" pitchFamily="34" charset="0"/>
              </a:rPr>
              <a:t> </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231F20"/>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 (and, when appropriate, their families/care partners and other advocates) can serve as members on many different types of committees at local and national levels. </a:t>
            </a:r>
          </a:p>
          <a:p>
            <a:pPr marL="628650" lvl="1" indent="-171450" algn="just">
              <a:spcAft>
                <a:spcPts val="600"/>
              </a:spcAft>
              <a:buFont typeface="Arial" panose="020B0604020202020204" pitchFamily="34" charset="0"/>
              <a:buChar char="•"/>
            </a:pPr>
            <a:r>
              <a:rPr lang="en-GB" dirty="0">
                <a:solidFill>
                  <a:srgbClr val="231F20"/>
                </a:solidFill>
                <a:latin typeface="Calibri" panose="020F0502020204030204" pitchFamily="34" charset="0"/>
                <a:ea typeface="SimSun" panose="02010600030101010101" pitchFamily="2" charset="-122"/>
                <a:cs typeface="Calibri" panose="020F0502020204030204" pitchFamily="34" charset="0"/>
              </a:rPr>
              <a:t>Examples of committees include: quality improvement committees in hospitals, mental health policy review committees, </a:t>
            </a:r>
            <a:r>
              <a:rPr lang="en-GB" dirty="0">
                <a:latin typeface="Calibri" panose="020F0502020204030204" pitchFamily="34" charset="0"/>
                <a:ea typeface="SimSun" panose="02010600030101010101" pitchFamily="2" charset="-122"/>
                <a:cs typeface="Calibri" panose="020F0502020204030204" pitchFamily="34" charset="0"/>
              </a:rPr>
              <a:t>committees set up to monitor the implementation of the CRPD, and committees for assessing human rights and quality conditions in mental health and social services. </a:t>
            </a:r>
          </a:p>
          <a:p>
            <a:pPr marL="171450" indent="-171450" algn="just">
              <a:spcAft>
                <a:spcPts val="600"/>
              </a:spcAft>
              <a:buFont typeface="Arial" panose="020B0604020202020204" pitchFamily="34" charset="0"/>
              <a:buChar char="•"/>
            </a:pPr>
            <a:endParaRPr lang="en-GB" dirty="0">
              <a:solidFill>
                <a:srgbClr val="231F2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231F20"/>
                </a:solidFill>
                <a:latin typeface="Calibri" panose="020F0502020204030204" pitchFamily="34" charset="0"/>
                <a:ea typeface="SimSun" panose="02010600030101010101" pitchFamily="2" charset="-122"/>
                <a:cs typeface="Calibri" panose="020F0502020204030204" pitchFamily="34" charset="0"/>
              </a:rPr>
              <a:t>Offering to be a committee member can be a good opportunity to influence decision-making and to expand networking opportunities with people who may be able to assist with campaign activities.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51</a:t>
            </a:fld>
            <a:endParaRPr lang="x-none"/>
          </a:p>
        </p:txBody>
      </p:sp>
    </p:spTree>
    <p:extLst>
      <p:ext uri="{BB962C8B-B14F-4D97-AF65-F5344CB8AC3E}">
        <p14:creationId xmlns:p14="http://schemas.microsoft.com/office/powerpoint/2010/main" val="1368241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01638"/>
            <a:ext cx="5964238" cy="3355975"/>
          </a:xfrm>
        </p:spPr>
      </p:sp>
      <p:sp>
        <p:nvSpPr>
          <p:cNvPr id="3" name="Notes Placeholder 2"/>
          <p:cNvSpPr>
            <a:spLocks noGrp="1"/>
          </p:cNvSpPr>
          <p:nvPr>
            <p:ph type="body" idx="1"/>
          </p:nvPr>
        </p:nvSpPr>
        <p:spPr>
          <a:xfrm>
            <a:off x="680878" y="4071956"/>
            <a:ext cx="5691449" cy="4626354"/>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spcBef>
                <a:spcPts val="600"/>
              </a:spcBef>
              <a:buNone/>
            </a:pPr>
            <a:endParaRPr lang="en-US" sz="100" b="1" dirty="0"/>
          </a:p>
          <a:p>
            <a:pPr marL="0" indent="0">
              <a:spcBef>
                <a:spcPts val="600"/>
              </a:spcBef>
              <a:buNone/>
            </a:pPr>
            <a:r>
              <a:rPr lang="en-US" b="1" dirty="0"/>
              <a:t>Creating and generating debate within communities - 5</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Community champions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i="1"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may be useful to recognize and showcase individual “champions” when dealing with a specific issue.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Champions can include celebrities, politicians or well-regarded community members.</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role of champions is to inspire and motivate others to join in a group’s advocacy efforts.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Community champions can be utilized in a variety of ways, including by arranging an event or forum where they can publicly support the campaign issue or by profiling their story and support to the campaign on traditional media, websites or other social media platforms.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52</a:t>
            </a:fld>
            <a:endParaRPr lang="x-none"/>
          </a:p>
        </p:txBody>
      </p:sp>
    </p:spTree>
    <p:extLst>
      <p:ext uri="{BB962C8B-B14F-4D97-AF65-F5344CB8AC3E}">
        <p14:creationId xmlns:p14="http://schemas.microsoft.com/office/powerpoint/2010/main" val="2836233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85750"/>
            <a:ext cx="5964238" cy="3355975"/>
          </a:xfrm>
        </p:spPr>
      </p:sp>
      <p:sp>
        <p:nvSpPr>
          <p:cNvPr id="3" name="Notes Placeholder 2"/>
          <p:cNvSpPr>
            <a:spLocks noGrp="1"/>
          </p:cNvSpPr>
          <p:nvPr>
            <p:ph type="body" idx="1"/>
          </p:nvPr>
        </p:nvSpPr>
        <p:spPr>
          <a:xfrm>
            <a:off x="680879" y="3919018"/>
            <a:ext cx="5621615" cy="4779291"/>
          </a:xfrm>
        </p:spPr>
        <p:txBody>
          <a:bodyPr/>
          <a:lstStyle/>
          <a:p>
            <a:pPr marL="0" indent="0" algn="l">
              <a:spcBef>
                <a:spcPts val="600"/>
              </a:spcBef>
              <a:buNone/>
            </a:pPr>
            <a:r>
              <a:rPr lang="en-US" b="1" dirty="0"/>
              <a:t>HANDOUT 7</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of a community champion </a:t>
            </a:r>
            <a:r>
              <a:rPr lang="en-GB"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hlinkClick r:id="rId3" action="ppaction://hlinkfile" tooltip="Harrington K, 2018 #476"/>
              </a:rPr>
              <a:t>17</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Kit Harrington </a:t>
            </a:r>
            <a:r>
              <a:rPr lang="en-GB" b="1"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b="1" dirty="0">
                <a:latin typeface="Calibri" panose="020F0502020204030204" pitchFamily="34" charset="0"/>
                <a:ea typeface="SimSun" panose="02010600030101010101" pitchFamily="2" charset="-122"/>
                <a:cs typeface="Calibri" panose="020F0502020204030204" pitchFamily="34" charset="0"/>
              </a:rPr>
              <a:t> Why I’m supporting Mencap</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Harrington K. Why I’m supporting Mencap [web page]. London: Mencap; 2018. (https://</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www.mencap.org.uk/blog/why-im-supporting-mencap</a:t>
            </a:r>
            <a:r>
              <a:rPr lang="en-GB" dirty="0">
                <a:latin typeface="Calibri" panose="020F0502020204030204" pitchFamily="34" charset="0"/>
                <a:ea typeface="Calibri" panose="020F0502020204030204" pitchFamily="34" charset="0"/>
              </a:rPr>
              <a:t>, accessed 20 November 2018 ).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53</a:t>
            </a:fld>
            <a:endParaRPr lang="x-none"/>
          </a:p>
        </p:txBody>
      </p:sp>
    </p:spTree>
    <p:extLst>
      <p:ext uri="{BB962C8B-B14F-4D97-AF65-F5344CB8AC3E}">
        <p14:creationId xmlns:p14="http://schemas.microsoft.com/office/powerpoint/2010/main" val="1129383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39738"/>
            <a:ext cx="5964238" cy="3355975"/>
          </a:xfrm>
        </p:spPr>
      </p:sp>
      <p:sp>
        <p:nvSpPr>
          <p:cNvPr id="3" name="Notes Placeholder 2"/>
          <p:cNvSpPr>
            <a:spLocks noGrp="1"/>
          </p:cNvSpPr>
          <p:nvPr>
            <p:ph type="body" idx="1"/>
          </p:nvPr>
        </p:nvSpPr>
        <p:spPr>
          <a:xfrm>
            <a:off x="680878" y="4129308"/>
            <a:ext cx="5796200" cy="4912201"/>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spcBef>
                <a:spcPts val="600"/>
              </a:spcBef>
              <a:buNone/>
            </a:pPr>
            <a:endParaRPr lang="en-US" sz="100" b="1" dirty="0"/>
          </a:p>
          <a:p>
            <a:pPr marL="0" indent="0">
              <a:spcBef>
                <a:spcPts val="600"/>
              </a:spcBef>
              <a:buNone/>
            </a:pPr>
            <a:r>
              <a:rPr lang="en-US" b="1" dirty="0"/>
              <a:t>Creating and generating debate within communities - 7</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Events to increase public awareness</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variety of events can be held in the community to increase the public’s awareness of the advocacy campaign’s goal.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events can include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marches, walks, presentations, rallies and/or fundraisers.</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Often, the event will receive more attention and therefore reach a wider audience if it is paired with important calendar dates, events or announcements related to the priority issue.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Examples of globally celebrated events include Human Rights Day (10 December), World Health Day (7 April), World Mental Health Day (10 October), World Alzheimer’s Day (21 September), </a:t>
            </a:r>
            <a:r>
              <a:rPr lang="en" dirty="0">
                <a:latin typeface="Calibri" panose="020F0502020204030204" pitchFamily="34" charset="0"/>
                <a:ea typeface="SimSun" panose="02010600030101010101" pitchFamily="2" charset="-122"/>
                <a:cs typeface="Calibri" panose="020F0502020204030204" pitchFamily="34" charset="0"/>
              </a:rPr>
              <a:t>International Day of People with Disability (3 December) and Mad Pride Day</a:t>
            </a:r>
            <a:r>
              <a:rPr lang="en" i="1" dirty="0">
                <a:latin typeface="Calibri" panose="020F0502020204030204" pitchFamily="34" charset="0"/>
                <a:ea typeface="SimSun" panose="02010600030101010101" pitchFamily="2" charset="-122"/>
                <a:cs typeface="Calibri" panose="020F0502020204030204" pitchFamily="34" charset="0"/>
              </a:rPr>
              <a:t> (</a:t>
            </a:r>
            <a:r>
              <a:rPr lang="en" i="1" dirty="0">
                <a:latin typeface="Calibri" panose="020F0502020204030204" pitchFamily="34" charset="0"/>
                <a:ea typeface="SimSun" panose="02010600030101010101" pitchFamily="2" charset="-122"/>
                <a:cs typeface="Calibri" panose="020F0502020204030204" pitchFamily="34" charset="0"/>
                <a:hlinkClick r:id="rId3" action="ppaction://hlinkfile" tooltip=", 2018 #473"/>
              </a:rPr>
              <a:t>18</a:t>
            </a:r>
            <a:r>
              <a:rPr lang="en" i="1" dirty="0">
                <a:latin typeface="Calibri" panose="020F0502020204030204" pitchFamily="34" charset="0"/>
                <a:ea typeface="SimSun" panose="02010600030101010101" pitchFamily="2" charset="-122"/>
                <a:cs typeface="Calibri" panose="020F0502020204030204" pitchFamily="34" charset="0"/>
              </a:rPr>
              <a:t>)</a:t>
            </a:r>
            <a:r>
              <a:rPr lang="en"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 dirty="0">
                <a:latin typeface="Calibri" panose="020F0502020204030204" pitchFamily="34" charset="0"/>
                <a:ea typeface="SimSun" panose="02010600030101010101" pitchFamily="2" charset="-122"/>
                <a:cs typeface="Calibri" panose="020F0502020204030204" pitchFamily="34" charset="0"/>
              </a:rPr>
              <a:t>Mad Pride may be celebrated anytime but is most often observed in the month of July, usually on or around 14 July).</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54</a:t>
            </a:fld>
            <a:endParaRPr lang="x-none"/>
          </a:p>
        </p:txBody>
      </p:sp>
    </p:spTree>
    <p:extLst>
      <p:ext uri="{BB962C8B-B14F-4D97-AF65-F5344CB8AC3E}">
        <p14:creationId xmlns:p14="http://schemas.microsoft.com/office/powerpoint/2010/main" val="885034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382588"/>
            <a:ext cx="5965825" cy="3355975"/>
          </a:xfrm>
        </p:spPr>
      </p:sp>
      <p:sp>
        <p:nvSpPr>
          <p:cNvPr id="3" name="Notes Placeholder 2"/>
          <p:cNvSpPr>
            <a:spLocks noGrp="1"/>
          </p:cNvSpPr>
          <p:nvPr>
            <p:ph type="body" idx="1"/>
          </p:nvPr>
        </p:nvSpPr>
        <p:spPr>
          <a:xfrm>
            <a:off x="680878" y="4071956"/>
            <a:ext cx="5708907" cy="4626354"/>
          </a:xfrm>
        </p:spPr>
        <p:txBody>
          <a:bodyPr/>
          <a:lstStyle/>
          <a:p>
            <a:endParaRPr lang="en-GB"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Example of an event for increasing public awareness</a:t>
            </a:r>
          </a:p>
          <a:p>
            <a:endParaRPr lang="en-US" b="1"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Join in celebrating International Day of Persons with Disabilities </a:t>
            </a:r>
          </a:p>
          <a:p>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International Day of Persons with Disabilities - 3 December [web page]. New York (NY): United Nations; 2018.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http://www.un.org/en/events/disabilitiesday/</a:t>
            </a:r>
            <a:r>
              <a:rPr lang="en-GB" dirty="0">
                <a:latin typeface="Calibri" panose="020F0502020204030204" pitchFamily="34" charset="0"/>
                <a:ea typeface="Calibri" panose="020F0502020204030204" pitchFamily="34" charset="0"/>
              </a:rPr>
              <a:t>, accessed 20 November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55</a:t>
            </a:fld>
            <a:endParaRPr lang="x-none"/>
          </a:p>
        </p:txBody>
      </p:sp>
    </p:spTree>
    <p:extLst>
      <p:ext uri="{BB962C8B-B14F-4D97-AF65-F5344CB8AC3E}">
        <p14:creationId xmlns:p14="http://schemas.microsoft.com/office/powerpoint/2010/main" val="1269397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92100"/>
            <a:ext cx="5453063" cy="3068638"/>
          </a:xfrm>
        </p:spPr>
      </p:sp>
      <p:sp>
        <p:nvSpPr>
          <p:cNvPr id="3" name="Notes Placeholder 2"/>
          <p:cNvSpPr>
            <a:spLocks noGrp="1"/>
          </p:cNvSpPr>
          <p:nvPr>
            <p:ph type="body" idx="1"/>
          </p:nvPr>
        </p:nvSpPr>
        <p:spPr>
          <a:xfrm>
            <a:off x="272961" y="3651378"/>
            <a:ext cx="5965795" cy="5997877"/>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spcBef>
                <a:spcPts val="600"/>
              </a:spcBef>
              <a:buNone/>
            </a:pPr>
            <a:endParaRPr lang="en-US" sz="100" b="1" dirty="0"/>
          </a:p>
          <a:p>
            <a:pPr marL="0" indent="0">
              <a:spcBef>
                <a:spcPts val="600"/>
              </a:spcBef>
              <a:buNone/>
            </a:pPr>
            <a:r>
              <a:rPr lang="en-US" b="1" dirty="0"/>
              <a:t>Creating and generating debate within communities - 9</a:t>
            </a:r>
            <a:endParaRPr lang="x-none" i="1" dirty="0">
              <a:solidFill>
                <a:srgbClr val="0070C0"/>
              </a:solidFill>
              <a:ea typeface="SimSun" panose="02010600030101010101" pitchFamily="2" charset="-122"/>
              <a:cs typeface="Calibri" panose="020F0502020204030204" pitchFamily="34" charset="0"/>
            </a:endParaRPr>
          </a:p>
          <a:p>
            <a:pPr algn="just">
              <a:spcAft>
                <a:spcPts val="600"/>
              </a:spcAft>
            </a:pP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Public dialogues and forums (</a:t>
            </a:r>
            <a:r>
              <a:rPr lang="en-GB" u="sng" dirty="0">
                <a:latin typeface="Calibri" panose="020F0502020204030204" pitchFamily="34" charset="0"/>
                <a:ea typeface="SimSun" panose="02010600030101010101" pitchFamily="2" charset="-122"/>
                <a:cs typeface="Calibri" panose="020F0502020204030204" pitchFamily="34" charset="0"/>
                <a:hlinkClick r:id="rId3" action="ppaction://hlinkfile" tooltip=",  #302">
                  <a:extLst>
                    <a:ext uri="{A12FA001-AC4F-418D-AE19-62706E023703}">
                      <ahyp:hlinkClr xmlns:ahyp="http://schemas.microsoft.com/office/drawing/2018/hyperlinkcolor" val="tx"/>
                    </a:ext>
                  </a:extLst>
                </a:hlinkClick>
              </a:rPr>
              <a:t>20</a:t>
            </a:r>
            <a:r>
              <a:rPr lang="en-GB"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Holding public dialogues and forums is a great way to create a space for the public to not only learn more about the advocacy campaign and its priority issue and activities, but to engage in open discussions on the issue at hand.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Forums can be open, so that all community members have the opportunity to share their ideas, thoughts and opinions, or the forums can be more structured to include keynote speakers and/or a guest panel.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Public forums can offer the unique opportunity to introduce the community to persons who are highly knowledgeable or passionate about the issue or who may have relevant personal experience (e.g. an individual sharing their lived experience with a psychosocial, </a:t>
            </a:r>
            <a:r>
              <a:rPr lang="en-GB" dirty="0">
                <a:latin typeface="Calibri" panose="020F0502020204030204" pitchFamily="34" charset="0"/>
                <a:ea typeface="MS Mincho" panose="02020609040205080304" pitchFamily="49" charset="-128"/>
                <a:cs typeface="Calibri" panose="020F0502020204030204" pitchFamily="34" charset="0"/>
              </a:rPr>
              <a:t>intellectual or cognitive disability or a family member and/or care partner</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questions to consider when holding a public forum or dialogue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Where will the forum take place?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will be the format? Will it be open, semi-structured, or structured?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forum’s main goals and objectives (e.g. to disseminate information, create dialogue,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Will there be a diverse representation of the people and groups most affected by the issue or targeted by the campaign?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Will there be a keynote speaker and, if so, who will this be and why?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will be responsible for ensuring that the forum runs effectively?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56</a:t>
            </a:fld>
            <a:endParaRPr lang="x-none"/>
          </a:p>
        </p:txBody>
      </p:sp>
    </p:spTree>
    <p:extLst>
      <p:ext uri="{BB962C8B-B14F-4D97-AF65-F5344CB8AC3E}">
        <p14:creationId xmlns:p14="http://schemas.microsoft.com/office/powerpoint/2010/main" val="4077353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496888"/>
            <a:ext cx="6083300" cy="3422650"/>
          </a:xfrm>
        </p:spPr>
      </p:sp>
      <p:sp>
        <p:nvSpPr>
          <p:cNvPr id="3" name="Notes Placeholder 2"/>
          <p:cNvSpPr>
            <a:spLocks noGrp="1"/>
          </p:cNvSpPr>
          <p:nvPr>
            <p:ph type="body" idx="1"/>
          </p:nvPr>
        </p:nvSpPr>
        <p:spPr>
          <a:xfrm>
            <a:off x="403484" y="4247575"/>
            <a:ext cx="5936975" cy="5349241"/>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(cont’d)</a:t>
            </a:r>
          </a:p>
          <a:p>
            <a:pPr marL="0" indent="0">
              <a:spcBef>
                <a:spcPts val="600"/>
              </a:spcBef>
              <a:buNone/>
            </a:pPr>
            <a:endParaRPr lang="en-US" sz="100" b="1" dirty="0"/>
          </a:p>
          <a:p>
            <a:pPr marL="0" indent="0">
              <a:spcBef>
                <a:spcPts val="600"/>
              </a:spcBef>
              <a:buNone/>
            </a:pPr>
            <a:r>
              <a:rPr lang="en-US" b="1" dirty="0"/>
              <a:t>Creating and generating debate within communities - 10</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u="sng" dirty="0">
                <a:latin typeface="Calibri" panose="020F0502020204030204" pitchFamily="34" charset="0"/>
                <a:ea typeface="SimSun" panose="02010600030101010101" pitchFamily="2" charset="-122"/>
                <a:cs typeface="Calibri" panose="020F0502020204030204" pitchFamily="34" charset="0"/>
              </a:rPr>
              <a:t>Mobilization of groups to take action </a:t>
            </a:r>
            <a:r>
              <a:rPr lang="en-GB" b="1" i="1" u="sng" dirty="0">
                <a:latin typeface="Calibri" panose="020F0502020204030204" pitchFamily="34" charset="0"/>
                <a:ea typeface="SimSun" panose="02010600030101010101" pitchFamily="2" charset="-122"/>
                <a:cs typeface="Calibri" panose="020F0502020204030204" pitchFamily="34" charset="0"/>
              </a:rPr>
              <a:t>(</a:t>
            </a:r>
            <a:r>
              <a:rPr lang="en-GB" b="1"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Huberman, 2014 #303">
                  <a:extLst>
                    <a:ext uri="{A12FA001-AC4F-418D-AE19-62706E023703}">
                      <ahyp:hlinkClr xmlns:ahyp="http://schemas.microsoft.com/office/drawing/2018/hyperlinkcolor" val="tx"/>
                    </a:ext>
                  </a:extLst>
                </a:hlinkClick>
              </a:rPr>
              <a:t>21</a:t>
            </a:r>
            <a:r>
              <a:rPr lang="en-GB" b="1"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mobilization of various groups (e.g. community members, public interest groups, coalitions, umbrella organizations, other civil society groups etc.) can be an effective tool for supporting policy change.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Group mobilization allows a campaign not only to reach various sectors of a community, but encourages these different sectors to come together to address the priority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By mobilizing different stakeholders from the start (e.g. people working within areas such as criminal justice, violence, substance use, public health etc.), various groups and sectors of a community are encouraged to take action to facilitate the desired change, which can be a very empowering process.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Groups of people should be mobilized on a continuous basis in order to build and sustain momentum over time.</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Group mobilization has the potential to garner resources, break down practice and policy siloes, provide important information to community members, and foster partnerships among various sectors of the community.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57</a:t>
            </a:fld>
            <a:endParaRPr lang="x-none"/>
          </a:p>
        </p:txBody>
      </p:sp>
    </p:spTree>
    <p:extLst>
      <p:ext uri="{BB962C8B-B14F-4D97-AF65-F5344CB8AC3E}">
        <p14:creationId xmlns:p14="http://schemas.microsoft.com/office/powerpoint/2010/main" val="25746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369888"/>
            <a:ext cx="5597525" cy="3149600"/>
          </a:xfrm>
        </p:spPr>
      </p:sp>
      <p:sp>
        <p:nvSpPr>
          <p:cNvPr id="3" name="Notes Placeholder 2"/>
          <p:cNvSpPr>
            <a:spLocks noGrp="1"/>
          </p:cNvSpPr>
          <p:nvPr>
            <p:ph type="body" idx="1"/>
          </p:nvPr>
        </p:nvSpPr>
        <p:spPr>
          <a:xfrm>
            <a:off x="680879" y="3727846"/>
            <a:ext cx="5472248" cy="5487233"/>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buNone/>
            </a:pPr>
            <a:endParaRPr lang="en-US" sz="800" b="1" dirty="0"/>
          </a:p>
          <a:p>
            <a:pPr marL="0" indent="0">
              <a:buNone/>
            </a:pPr>
            <a:r>
              <a:rPr lang="en-US" b="1" dirty="0"/>
              <a:t>Working with the media - 1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sz="1400"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can use many different types of media to disseminate key messages and generate support.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campaigns can use paid media (e.g. advertising via radio and television) or unpaid media (e.g. through editorials, letters to the editor and social media platforms).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Success in using unpaid media will depend on the strength of the advocacy group’s relationship with journalists and producers, and how they have tailored their messages.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Journalists and producers often count on receiving good stories that are likely to have wide public appeal, so it is crucial to frame key messages in a media-friendly way to achieve this.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learn more about developing key messages, see the section </a:t>
            </a:r>
            <a:r>
              <a:rPr lang="en-GB" i="1" dirty="0">
                <a:latin typeface="Calibri" panose="020F0502020204030204" pitchFamily="34" charset="0"/>
                <a:ea typeface="SimSun" panose="02010600030101010101" pitchFamily="2" charset="-122"/>
                <a:cs typeface="Calibri" panose="020F0502020204030204" pitchFamily="34" charset="0"/>
              </a:rPr>
              <a:t>Develop key messages.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Relevant tools for working with the media include, but are not limited to:</a:t>
            </a:r>
            <a:endParaRPr lang="x-none" dirty="0">
              <a:latin typeface="Calibri" panose="020F0502020204030204" pitchFamily="34" charset="0"/>
              <a:ea typeface="SimSun" panose="02010600030101010101" pitchFamily="2" charset="-122"/>
              <a:cs typeface="Calibri" panose="020F0502020204030204" pitchFamily="34" charset="0"/>
            </a:endParaRPr>
          </a:p>
          <a:p>
            <a:pPr marL="6858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Press/media release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Interviews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E-advocacy via social media (e.g. Facebook, Twitter, Instagram, YouTube, blogs etc.).</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specific tools are discussed in further detail below.</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58</a:t>
            </a:fld>
            <a:endParaRPr lang="x-none"/>
          </a:p>
        </p:txBody>
      </p:sp>
    </p:spTree>
    <p:extLst>
      <p:ext uri="{BB962C8B-B14F-4D97-AF65-F5344CB8AC3E}">
        <p14:creationId xmlns:p14="http://schemas.microsoft.com/office/powerpoint/2010/main" val="19233491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1950"/>
            <a:ext cx="5964238" cy="3355975"/>
          </a:xfrm>
        </p:spPr>
      </p:sp>
      <p:sp>
        <p:nvSpPr>
          <p:cNvPr id="3" name="Notes Placeholder 2"/>
          <p:cNvSpPr>
            <a:spLocks noGrp="1"/>
          </p:cNvSpPr>
          <p:nvPr>
            <p:ph type="body" idx="1"/>
          </p:nvPr>
        </p:nvSpPr>
        <p:spPr>
          <a:xfrm>
            <a:off x="680879" y="3899903"/>
            <a:ext cx="5787470" cy="5542251"/>
          </a:xfrm>
        </p:spPr>
        <p:txBody>
          <a:bodyPr/>
          <a:lstStyle/>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US" b="1" dirty="0">
                <a:latin typeface="Calibri" panose="020F0502020204030204" pitchFamily="34" charset="0"/>
                <a:ea typeface="SimSun" panose="02010600030101010101" pitchFamily="2" charset="-122"/>
                <a:cs typeface="Calibri" panose="020F0502020204030204" pitchFamily="34" charset="0"/>
              </a:rPr>
              <a:t>HANDOUT 8</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working with the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Advocacy campaign for social participation of people with intellectual disabilities, Lebanon</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For the video about living in community, see: </a:t>
            </a:r>
            <a:r>
              <a:rPr lang="en-GB" u="sng" dirty="0">
                <a:latin typeface="Calibri" panose="020F0502020204030204" pitchFamily="34" charset="0"/>
                <a:ea typeface="SimSun" panose="02010600030101010101" pitchFamily="2" charset="-122"/>
                <a:cs typeface="Calibri" panose="020F0502020204030204" pitchFamily="34" charset="0"/>
              </a:rPr>
              <a:t>https://</a:t>
            </a:r>
            <a:r>
              <a:rPr lang="en-GB" u="sng" dirty="0" err="1">
                <a:latin typeface="Calibri" panose="020F0502020204030204" pitchFamily="34" charset="0"/>
                <a:ea typeface="SimSun" panose="02010600030101010101" pitchFamily="2" charset="-122"/>
                <a:cs typeface="Calibri" panose="020F0502020204030204" pitchFamily="34" charset="0"/>
              </a:rPr>
              <a:t>youtu.be</a:t>
            </a:r>
            <a:r>
              <a:rPr lang="en-GB" u="sng" dirty="0">
                <a:latin typeface="Calibri" panose="020F0502020204030204" pitchFamily="34" charset="0"/>
                <a:ea typeface="SimSun" panose="02010600030101010101" pitchFamily="2" charset="-122"/>
                <a:cs typeface="Calibri" panose="020F0502020204030204" pitchFamily="34" charset="0"/>
              </a:rPr>
              <a:t>/d8ZVQfkYqOQ </a:t>
            </a:r>
            <a:r>
              <a:rPr lang="en-GB" u="none" dirty="0">
                <a:latin typeface="Calibri" panose="020F0502020204030204" pitchFamily="34" charset="0"/>
                <a:ea typeface="SimSun" panose="02010600030101010101" pitchFamily="2" charset="-122"/>
                <a:cs typeface="Calibri" panose="020F0502020204030204" pitchFamily="34" charset="0"/>
              </a:rPr>
              <a:t>(accessed 9 April 2019)</a:t>
            </a:r>
          </a:p>
          <a:p>
            <a:endParaRPr lang="en-US" dirty="0"/>
          </a:p>
          <a:p>
            <a:r>
              <a:rPr lang="en-GB" b="1" dirty="0">
                <a:latin typeface="Calibri" panose="020F0502020204030204" pitchFamily="34" charset="0"/>
                <a:ea typeface="Calibri" panose="020F0502020204030204" pitchFamily="34" charset="0"/>
                <a:cs typeface="Arial" panose="020B0604020202020204" pitchFamily="34" charset="0"/>
              </a:rPr>
              <a:t>Example 2: </a:t>
            </a:r>
            <a:r>
              <a:rPr lang="en-GB" b="1" i="1" dirty="0">
                <a:latin typeface="Calibri" panose="020F0502020204030204" pitchFamily="34" charset="0"/>
                <a:ea typeface="Calibri" panose="020F0502020204030204" pitchFamily="34" charset="0"/>
                <a:cs typeface="Arial" panose="020B0604020202020204" pitchFamily="34" charset="0"/>
              </a:rPr>
              <a:t>I Got Better </a:t>
            </a:r>
            <a:r>
              <a:rPr lang="en-GB" b="1" dirty="0">
                <a:latin typeface="Calibri" panose="020F0502020204030204" pitchFamily="34" charset="0"/>
                <a:ea typeface="Calibri" panose="020F0502020204030204" pitchFamily="34" charset="0"/>
                <a:cs typeface="Arial" panose="020B0604020202020204" pitchFamily="34" charset="0"/>
              </a:rPr>
              <a:t>campaign promotes hope in mental health through the media</a:t>
            </a:r>
          </a:p>
          <a:p>
            <a:pPr marR="0" indent="7938">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MindFreedom</a:t>
            </a:r>
            <a:r>
              <a:rPr lang="en-GB" dirty="0">
                <a:latin typeface="Calibri" panose="020F0502020204030204" pitchFamily="34" charset="0"/>
                <a:ea typeface="Calibri" panose="020F0502020204030204" pitchFamily="34" charset="0"/>
                <a:cs typeface="Calibri" panose="020F0502020204030204" pitchFamily="34" charset="0"/>
              </a:rPr>
              <a:t> International [website]. Eugene (OR): </a:t>
            </a:r>
            <a:r>
              <a:rPr lang="en-GB" dirty="0" err="1">
                <a:latin typeface="Calibri" panose="020F0502020204030204" pitchFamily="34" charset="0"/>
                <a:ea typeface="Calibri" panose="020F0502020204030204" pitchFamily="34" charset="0"/>
                <a:cs typeface="Calibri" panose="020F0502020204030204" pitchFamily="34" charset="0"/>
              </a:rPr>
              <a:t>MindFreedom</a:t>
            </a:r>
            <a:r>
              <a:rPr lang="en-GB" dirty="0">
                <a:latin typeface="Calibri" panose="020F0502020204030204" pitchFamily="34" charset="0"/>
                <a:ea typeface="Calibri" panose="020F0502020204030204" pitchFamily="34" charset="0"/>
                <a:cs typeface="Calibri" panose="020F0502020204030204" pitchFamily="34" charset="0"/>
              </a:rPr>
              <a:t> International.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http://www.mindfreedom.org/</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I got better [website]. Eugene (OR): </a:t>
            </a:r>
            <a:r>
              <a:rPr lang="en-GB" dirty="0" err="1">
                <a:latin typeface="Calibri" panose="020F0502020204030204" pitchFamily="34" charset="0"/>
                <a:ea typeface="Calibri" panose="020F0502020204030204" pitchFamily="34" charset="0"/>
                <a:cs typeface="Calibri" panose="020F0502020204030204" pitchFamily="34" charset="0"/>
              </a:rPr>
              <a:t>MindFreedom</a:t>
            </a:r>
            <a:r>
              <a:rPr lang="en-GB" dirty="0">
                <a:latin typeface="Calibri" panose="020F0502020204030204" pitchFamily="34" charset="0"/>
                <a:ea typeface="Calibri" panose="020F0502020204030204" pitchFamily="34" charset="0"/>
                <a:cs typeface="Calibri" panose="020F0502020204030204" pitchFamily="34" charset="0"/>
              </a:rPr>
              <a:t> International.</a:t>
            </a:r>
            <a:r>
              <a:rPr lang="en-GB"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http://igotbetter.org/about</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fontAlgn="t"/>
            <a:r>
              <a:rPr lang="en-GB" dirty="0">
                <a:latin typeface="Calibri" panose="020F0502020204030204" pitchFamily="34" charset="0"/>
                <a:ea typeface="SimSun" panose="02010600030101010101" pitchFamily="2" charset="-122"/>
                <a:cs typeface="Calibri" panose="020F0502020204030204" pitchFamily="34" charset="0"/>
              </a:rPr>
              <a:t> </a:t>
            </a:r>
            <a:r>
              <a:rPr lang="en-GB" b="1" i="1" dirty="0">
                <a:solidFill>
                  <a:srgbClr val="000000"/>
                </a:solidFill>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3.11: Helpful tools for developing an advocacy campaign: Interviews</a:t>
            </a:r>
            <a:endParaRPr lang="x-none" sz="2000" dirty="0">
              <a:latin typeface="Arial" panose="020B0604020202020204" pitchFamily="34" charset="0"/>
            </a:endParaRPr>
          </a:p>
          <a:p>
            <a:pPr algn="just" fontAlgn="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2000" dirty="0">
              <a:latin typeface="Arial" panose="020B0604020202020204" pitchFamily="34" charset="0"/>
            </a:endParaRPr>
          </a:p>
          <a:p>
            <a:pPr algn="just" fontAlgn="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2000" dirty="0">
              <a:latin typeface="Arial" panose="020B060402020202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59</a:t>
            </a:fld>
            <a:endParaRPr lang="x-none"/>
          </a:p>
        </p:txBody>
      </p:sp>
    </p:spTree>
    <p:extLst>
      <p:ext uri="{BB962C8B-B14F-4D97-AF65-F5344CB8AC3E}">
        <p14:creationId xmlns:p14="http://schemas.microsoft.com/office/powerpoint/2010/main" val="30671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spcAft>
                <a:spcPts val="601"/>
              </a:spcAft>
            </a:pPr>
            <a:r>
              <a:rPr lang="en-GB" sz="1200" b="1" dirty="0">
                <a:latin typeface="Calibri" panose="020F0502020204030204" pitchFamily="34" charset="0"/>
                <a:ea typeface="SimSun" panose="02010600030101010101" pitchFamily="2" charset="-122"/>
                <a:cs typeface="Calibri" panose="020F0502020204030204" pitchFamily="34" charset="0"/>
              </a:rPr>
              <a:t>Nine related topics are dealt with in this module. They are:</a:t>
            </a:r>
            <a:endParaRPr lang="x-none" sz="1200" dirty="0">
              <a:latin typeface="Calibri" panose="020F0502020204030204" pitchFamily="34" charset="0"/>
              <a:ea typeface="SimSun" panose="02010600030101010101" pitchFamily="2" charset="-122"/>
              <a:cs typeface="Arial" panose="020B0604020202020204" pitchFamily="34" charset="0"/>
            </a:endParaRPr>
          </a:p>
          <a:p>
            <a:r>
              <a:rPr lang="en-GB" sz="1200" b="1" dirty="0"/>
              <a:t>Topic 1</a:t>
            </a:r>
            <a:r>
              <a:rPr lang="en-GB" sz="1200" dirty="0"/>
              <a:t>:  Human rights and living a good life (30 minutes)</a:t>
            </a:r>
          </a:p>
          <a:p>
            <a:r>
              <a:rPr lang="en-GB" sz="1200" b="1" dirty="0"/>
              <a:t>Topic 2:</a:t>
            </a:r>
            <a:r>
              <a:rPr lang="en-GB" sz="1200" dirty="0"/>
              <a:t>  What are human rights? (1 hour and 5 minutes)</a:t>
            </a:r>
          </a:p>
          <a:p>
            <a:r>
              <a:rPr lang="en-GB" sz="1200" b="1" dirty="0"/>
              <a:t>Topic 3</a:t>
            </a:r>
            <a:r>
              <a:rPr lang="en-GB" sz="1200" dirty="0"/>
              <a:t>:  The relationship between different rights (20 minutes)</a:t>
            </a:r>
          </a:p>
          <a:p>
            <a:r>
              <a:rPr lang="en-GB" sz="1200" b="1" dirty="0"/>
              <a:t>Topic 4:</a:t>
            </a:r>
            <a:r>
              <a:rPr lang="en-GB" sz="1200" dirty="0"/>
              <a:t>  Examples of human rights violations (1 hour and 20 minutes)</a:t>
            </a:r>
          </a:p>
          <a:p>
            <a:r>
              <a:rPr lang="en-GB" sz="1200" b="1" dirty="0"/>
              <a:t>Topic 5:</a:t>
            </a:r>
            <a:r>
              <a:rPr lang="en-GB" sz="1200" dirty="0"/>
              <a:t>  Groups/segments of the population at risk of human rights violations (35 minutes)</a:t>
            </a:r>
          </a:p>
          <a:p>
            <a:r>
              <a:rPr lang="en-GB" sz="1200" b="1" dirty="0"/>
              <a:t>Topic 6</a:t>
            </a:r>
            <a:r>
              <a:rPr lang="en-GB" sz="1200" dirty="0"/>
              <a:t>:  Consequences of human rights violations (1 hour and 40 minutes)</a:t>
            </a:r>
          </a:p>
          <a:p>
            <a:r>
              <a:rPr lang="en-GB" sz="1200" b="1" dirty="0"/>
              <a:t>Topic 7</a:t>
            </a:r>
            <a:r>
              <a:rPr lang="en-GB" sz="1200" dirty="0"/>
              <a:t>:  Respecting, protecting and fulfilling human rights (35 minutes) </a:t>
            </a:r>
          </a:p>
          <a:p>
            <a:r>
              <a:rPr lang="en-GB" sz="1200" b="1" dirty="0"/>
              <a:t>Topic 8</a:t>
            </a:r>
            <a:r>
              <a:rPr lang="en-GB" sz="1200" dirty="0"/>
              <a:t>:  Empowering people to defend human rights (45 minutes) </a:t>
            </a:r>
          </a:p>
          <a:p>
            <a:r>
              <a:rPr lang="en-GB" sz="1200" b="1" dirty="0"/>
              <a:t>Topic 9</a:t>
            </a:r>
            <a:r>
              <a:rPr lang="en-GB" sz="1200" dirty="0"/>
              <a:t>:  Human rights advocacy (30 minutes)</a:t>
            </a:r>
          </a:p>
          <a:p>
            <a:endParaRPr lang="en-US" sz="1200" dirty="0"/>
          </a:p>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sz="1200" dirty="0"/>
          </a:p>
          <a:p>
            <a:endParaRPr lang="en-US" sz="1200" dirty="0"/>
          </a:p>
          <a:p>
            <a:endParaRPr lang="en-GB" sz="1200" dirty="0"/>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3782177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374650"/>
            <a:ext cx="5421313" cy="3049588"/>
          </a:xfrm>
        </p:spPr>
      </p:sp>
      <p:sp>
        <p:nvSpPr>
          <p:cNvPr id="3" name="Notes Placeholder 2"/>
          <p:cNvSpPr>
            <a:spLocks noGrp="1"/>
          </p:cNvSpPr>
          <p:nvPr>
            <p:ph type="body" idx="1"/>
          </p:nvPr>
        </p:nvSpPr>
        <p:spPr>
          <a:xfrm>
            <a:off x="273792" y="3739680"/>
            <a:ext cx="6153127" cy="5702473"/>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buNone/>
            </a:pPr>
            <a:endParaRPr lang="en-US" sz="800" b="1" dirty="0"/>
          </a:p>
          <a:p>
            <a:pPr marL="0" indent="0">
              <a:buNone/>
            </a:pPr>
            <a:r>
              <a:rPr lang="en-US" b="1" dirty="0"/>
              <a:t>Working with the media - 2</a:t>
            </a:r>
          </a:p>
          <a:p>
            <a:pPr algn="just">
              <a:spcAft>
                <a:spcPts val="600"/>
              </a:spcAft>
            </a:pP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Press/media release </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press release is a short, catchy story that captures the key points of the advocacy issue in a way that will interest the media and build awareness of and support for the campaign.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Media coverage of an issue is a useful tool to extend the reach of key messages and gain the attention necessary to increase public awareness of the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Specifically, sending a media release to media organizations is an effective way of getting information in the media and provides the opportunity to build good relationships with journalists and other media professionals.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writing a media release it is recommended to keep the following points in mind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r>
              <a:rPr lang="en-GB" sz="1050" baseline="30000"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clear and concise (use short paragraphs and keep the press release under one page if possible).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the first paragraph of the release will catch the attention of the target audience.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Position the most important points near the beginning of the release (e.g. explain who, what, when, where and why).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Use clear, easy-to-understand language.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Keep to the facts but give context to the story.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Use data and information on “what’s new”.</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the release as attention-grabbing as possible.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60</a:t>
            </a:fld>
            <a:endParaRPr lang="x-none"/>
          </a:p>
        </p:txBody>
      </p:sp>
    </p:spTree>
    <p:extLst>
      <p:ext uri="{BB962C8B-B14F-4D97-AF65-F5344CB8AC3E}">
        <p14:creationId xmlns:p14="http://schemas.microsoft.com/office/powerpoint/2010/main" val="2002038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369888"/>
            <a:ext cx="4629150" cy="2605087"/>
          </a:xfrm>
        </p:spPr>
      </p:sp>
      <p:sp>
        <p:nvSpPr>
          <p:cNvPr id="3" name="Notes Placeholder 2"/>
          <p:cNvSpPr>
            <a:spLocks noGrp="1"/>
          </p:cNvSpPr>
          <p:nvPr>
            <p:ph type="body" idx="1"/>
          </p:nvPr>
        </p:nvSpPr>
        <p:spPr>
          <a:xfrm>
            <a:off x="446715" y="3424096"/>
            <a:ext cx="5681195" cy="6147496"/>
          </a:xfrm>
        </p:spPr>
        <p:txBody>
          <a:bodyPr/>
          <a:lstStyle/>
          <a:p>
            <a:r>
              <a:rPr lang="en-US" b="1" dirty="0"/>
              <a:t>HANDOUT 9</a:t>
            </a:r>
          </a:p>
          <a:p>
            <a:r>
              <a:rPr lang="en-US" b="1" dirty="0"/>
              <a:t>Examples of press/media releases</a:t>
            </a:r>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1: Extract from: WHO urges development programmes to INCLUDE people with psychosocial disabilities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0 #307"/>
              </a:rPr>
              <a:t>24</a:t>
            </a:r>
            <a:r>
              <a:rPr lang="en-GB" b="1" i="1" dirty="0">
                <a:latin typeface="Calibri" panose="020F0502020204030204" pitchFamily="34" charset="0"/>
                <a:ea typeface="SimSun" panose="02010600030101010101" pitchFamily="2" charset="-122"/>
                <a:cs typeface="Calibri" panose="020F0502020204030204" pitchFamily="34" charset="0"/>
              </a:rPr>
              <a:t>)</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Calibri" panose="020F0502020204030204" pitchFamily="34" charset="0"/>
              </a:rPr>
              <a:t>People with mental disabilities cannot be forgotten, WHO urges development programmes to include people with mental and psychosocial disabilities [website]. Geneva and New York: World Health Organization; 2010.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http://www.who.int/mediacentre/news/releases/2010/mental_disabilities_20100916/en/</a:t>
            </a:r>
            <a:r>
              <a:rPr lang="en-GB" dirty="0">
                <a:latin typeface="Calibri" panose="020F0502020204030204" pitchFamily="34" charset="0"/>
                <a:ea typeface="Calibri" panose="020F0502020204030204" pitchFamily="34" charset="0"/>
              </a:rPr>
              <a:t>, accessed 16 February 2017).</a:t>
            </a:r>
            <a:endParaRPr lang="en-US" dirty="0"/>
          </a:p>
          <a:p>
            <a:endParaRPr lang="en-US" dirty="0"/>
          </a:p>
          <a:p>
            <a:r>
              <a:rPr lang="en-US" dirty="0"/>
              <a:t>and</a:t>
            </a:r>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2: Extract from: Kenyan government must recognize autonomy of people with mental disabilities</a:t>
            </a:r>
            <a:r>
              <a:rPr lang="en-GB"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5" action="ppaction://hlinkfile" tooltip=", 2014 #308"/>
              </a:rPr>
              <a:t>25</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i="1"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Kenyan government must recognise autonomy of people with mental disabilities [press release]. Nairobi and Budapest: Mental Disability Advocacy Centre (MDAC);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http://mdac.org/sites/mdac.org/files/mdac_kenya_legal_capacity_press_release_1apr2014_1.pdf</a:t>
            </a:r>
            <a:r>
              <a:rPr lang="en-GB" dirty="0">
                <a:latin typeface="Calibri" panose="020F0502020204030204" pitchFamily="34" charset="0"/>
                <a:ea typeface="Calibri" panose="020F0502020204030204" pitchFamily="34" charset="0"/>
              </a:rPr>
              <a:t>, accessed 16 February 2017).</a:t>
            </a: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3.10: Helpful tools for developing an advocacy campaign: Press/media release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61</a:t>
            </a:fld>
            <a:endParaRPr lang="x-none"/>
          </a:p>
        </p:txBody>
      </p:sp>
    </p:spTree>
    <p:extLst>
      <p:ext uri="{BB962C8B-B14F-4D97-AF65-F5344CB8AC3E}">
        <p14:creationId xmlns:p14="http://schemas.microsoft.com/office/powerpoint/2010/main" val="205417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79438"/>
            <a:ext cx="5368925" cy="3021012"/>
          </a:xfrm>
        </p:spPr>
      </p:sp>
      <p:sp>
        <p:nvSpPr>
          <p:cNvPr id="3" name="Notes Placeholder 2"/>
          <p:cNvSpPr>
            <a:spLocks noGrp="1"/>
          </p:cNvSpPr>
          <p:nvPr>
            <p:ph type="body" idx="1"/>
          </p:nvPr>
        </p:nvSpPr>
        <p:spPr>
          <a:xfrm>
            <a:off x="619636" y="3771238"/>
            <a:ext cx="5605542" cy="5670915"/>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buNone/>
            </a:pPr>
            <a:endParaRPr lang="en-US" sz="800" b="1" dirty="0"/>
          </a:p>
          <a:p>
            <a:pPr marL="0" indent="0">
              <a:buNone/>
            </a:pPr>
            <a:r>
              <a:rPr lang="en-US" b="1" dirty="0"/>
              <a:t>Working with the media - 4</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Interviews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i="1" u="sng"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i="1"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Journalists from radio, television or newspapers may want to conduct an interview with a member or members of an advocacy group in order to learn more about the advocacy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are three common types of interviews that advocates often encounter, which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On-the-spot, live requests for comments over the telephone or television.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live-to-air radio or television interview in which the broadcast will include everything that is said.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pre-recorded radio or television interview which can be edited.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interviews it is important to be prepared, know the campaign’s key messages, and have good knowledge of the research supporting the priority issue and key messages.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62</a:t>
            </a:fld>
            <a:endParaRPr lang="x-none"/>
          </a:p>
        </p:txBody>
      </p:sp>
      <p:sp>
        <p:nvSpPr>
          <p:cNvPr id="6" name="Rectangle 5">
            <a:extLst>
              <a:ext uri="{FF2B5EF4-FFF2-40B4-BE49-F238E27FC236}">
                <a16:creationId xmlns:a16="http://schemas.microsoft.com/office/drawing/2014/main" id="{825CA424-792D-48DF-82B1-84618CB644DD}"/>
              </a:ext>
            </a:extLst>
          </p:cNvPr>
          <p:cNvSpPr/>
          <p:nvPr/>
        </p:nvSpPr>
        <p:spPr>
          <a:xfrm>
            <a:off x="762206" y="8243968"/>
            <a:ext cx="5064667" cy="430887"/>
          </a:xfrm>
          <a:prstGeom prst="rect">
            <a:avLst/>
          </a:prstGeom>
        </p:spPr>
        <p:txBody>
          <a:bodyPr wrap="square">
            <a:spAutoFit/>
          </a:bodyPr>
          <a:lstStyle/>
          <a:p>
            <a:pPr lvl="0" algn="just"/>
            <a:r>
              <a:rPr lang="en-GB" sz="1100" b="1" i="1" dirty="0">
                <a:solidFill>
                  <a:prstClr val="black"/>
                </a:solidFill>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3.11: Helpful tools for developing an advocacy campaign: Interviews</a:t>
            </a:r>
            <a:endParaRPr lang="x-none" sz="1100" dirty="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55445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6925" y="204788"/>
            <a:ext cx="2674938" cy="1504950"/>
          </a:xfrm>
        </p:spPr>
      </p:sp>
      <p:sp>
        <p:nvSpPr>
          <p:cNvPr id="3" name="Notes Placeholder 2"/>
          <p:cNvSpPr>
            <a:spLocks noGrp="1"/>
          </p:cNvSpPr>
          <p:nvPr>
            <p:ph type="body" idx="1"/>
          </p:nvPr>
        </p:nvSpPr>
        <p:spPr>
          <a:xfrm>
            <a:off x="398079" y="1854556"/>
            <a:ext cx="6012630" cy="7880992"/>
          </a:xfrm>
        </p:spPr>
        <p:txBody>
          <a:bodyPr/>
          <a:lstStyle/>
          <a:p>
            <a:pPr marL="0" indent="0" algn="l">
              <a:buNone/>
            </a:pPr>
            <a:r>
              <a:rPr lang="en-GB" sz="1050" b="1" dirty="0">
                <a:solidFill>
                  <a:srgbClr val="0070C0"/>
                </a:solidFill>
                <a:ea typeface="SimSun" panose="02010600030101010101" pitchFamily="2" charset="-122"/>
                <a:cs typeface="Times New Roman" panose="02020603050405020304" pitchFamily="18" charset="0"/>
              </a:rPr>
              <a:t>Determine the activities and time frame</a:t>
            </a:r>
          </a:p>
          <a:p>
            <a:pPr marL="0" indent="0">
              <a:buNone/>
            </a:pPr>
            <a:endParaRPr lang="en-US" sz="1050" b="1" dirty="0"/>
          </a:p>
          <a:p>
            <a:pPr marL="0" indent="0">
              <a:buNone/>
            </a:pPr>
            <a:r>
              <a:rPr lang="en-US" sz="1050" b="1" dirty="0"/>
              <a:t>Working with the media - 5</a:t>
            </a:r>
          </a:p>
          <a:p>
            <a:pPr algn="just"/>
            <a:endParaRPr lang="en-GB" sz="1050" b="1" dirty="0">
              <a:latin typeface="Calibri" panose="020F0502020204030204" pitchFamily="34" charset="0"/>
              <a:ea typeface="SimSun" panose="02010600030101010101" pitchFamily="2" charset="-122"/>
              <a:cs typeface="Calibri" panose="020F0502020204030204" pitchFamily="34" charset="0"/>
            </a:endParaRPr>
          </a:p>
          <a:p>
            <a:pPr algn="just"/>
            <a:r>
              <a:rPr lang="en-GB" sz="1050" u="sng" dirty="0">
                <a:latin typeface="Calibri" panose="020F0502020204030204" pitchFamily="34" charset="0"/>
                <a:ea typeface="SimSun" panose="02010600030101010101" pitchFamily="2" charset="-122"/>
                <a:cs typeface="Calibri" panose="020F0502020204030204" pitchFamily="34" charset="0"/>
              </a:rPr>
              <a:t>E-advocacy and social media</a:t>
            </a:r>
            <a:endParaRPr lang="x-none" sz="1050" u="sng"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Maintaining websites with up-to-date, well-organized information can be used as a means to educate the public and decision-makers on the organization’s goal(s), objectives, activities and priority issue.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In addition, websites can be used to conduct online polling of public attitudes towards the advocacy priority issue which in turn can provide useful information about policies or interventions which might be best suited to address the organization’s concerns.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This information can then become the basis of future campaign activities, such as a press release or letter to a local government representative or minister on the issue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E-advocacy via various social media platforms can also assist the campaign by reaching more of the target audience, enhancing public communication, building and strengthening relationships and encouraging involvement.</a:t>
            </a:r>
            <a:r>
              <a:rPr lang="en-GB" sz="1050"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Social media platforms include, but are not limited to: Facebook, Twitter, Instagram, YouTube, blogs and others.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These platforms can be used to c</a:t>
            </a: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ontact, inform and mobilize a group of people around a particular issue. </a:t>
            </a:r>
          </a:p>
          <a:p>
            <a:pPr marL="171450" indent="-171450" algn="jus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This strategy has a number of benefits, including being low-cost (sometimes even free), having the ability to deliver instantaneous messaging to a target audience, and providing the opportunity to monitor a campaign and its effectiveness – including receiving feedback from the target group (e.g. through polling or soliciting comments and/or reactions on the target issue).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Different social media platforms will target different audiences, so research into the demographics of platform users can help identify the best fit between campaign activities and the social media platform. </a:t>
            </a:r>
          </a:p>
          <a:p>
            <a:pPr marL="171450" indent="-171450" algn="jus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Some general strategies should be kept in mind when using social media, including </a:t>
            </a:r>
            <a:r>
              <a:rPr lang="en-GB" sz="1050" i="1" dirty="0">
                <a:solidFill>
                  <a:srgbClr val="191919"/>
                </a:solidFill>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191919"/>
                </a:solidFill>
                <a:latin typeface="Calibri" panose="020F0502020204030204" pitchFamily="34" charset="0"/>
                <a:ea typeface="SimSun" panose="02010600030101010101" pitchFamily="2" charset="-122"/>
                <a:cs typeface="Calibri" panose="020F0502020204030204" pitchFamily="34" charset="0"/>
                <a:hlinkClick r:id="rId4" action="ppaction://hlinkfile" tooltip="Davidson,  #288">
                  <a:extLst>
                    <a:ext uri="{A12FA001-AC4F-418D-AE19-62706E023703}">
                      <ahyp:hlinkClr xmlns:ahyp="http://schemas.microsoft.com/office/drawing/2018/hyperlinkcolor" val="tx"/>
                    </a:ext>
                  </a:extLst>
                </a:hlinkClick>
              </a:rPr>
              <a:t>26</a:t>
            </a:r>
            <a:r>
              <a:rPr lang="en-GB" sz="1050" i="1" dirty="0">
                <a:solidFill>
                  <a:srgbClr val="191919"/>
                </a:solidFill>
                <a:latin typeface="Calibri" panose="020F0502020204030204" pitchFamily="34" charset="0"/>
                <a:ea typeface="SimSun" panose="02010600030101010101" pitchFamily="2" charset="-122"/>
                <a:cs typeface="Calibri" panose="020F0502020204030204" pitchFamily="34" charset="0"/>
              </a:rPr>
              <a:t>)</a:t>
            </a: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Selecting specific platforms which will not only be the most effective but also manageable in terms of time and effort. </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Posting only relevant content and ensuring that this content comes from credible, reliable sources. </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Posting regularly; if an account is not updated regularly with new information it is likely that the audience will lose interest quickly. For example, the group can plan for a list of posts that can be updated on a regular schedule.</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Setting clear objectives for how the social media platform will be used (e.g. to share information about important events and/or engage broadly with a target audience on the priority issue, or both).</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Checking and monitoring the content (e.g. spams, hate speech, rude language).</a:t>
            </a: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As the use of social media platform and audience grow, it may be necessary to hire someone to moderate and manage these platforms.</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sz="1050" dirty="0"/>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63</a:t>
            </a:fld>
            <a:endParaRPr lang="x-none"/>
          </a:p>
        </p:txBody>
      </p:sp>
    </p:spTree>
    <p:extLst>
      <p:ext uri="{BB962C8B-B14F-4D97-AF65-F5344CB8AC3E}">
        <p14:creationId xmlns:p14="http://schemas.microsoft.com/office/powerpoint/2010/main" val="3286342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498475"/>
            <a:ext cx="4886325" cy="2749550"/>
          </a:xfrm>
        </p:spPr>
      </p:sp>
      <p:sp>
        <p:nvSpPr>
          <p:cNvPr id="3" name="Notes Placeholder 2"/>
          <p:cNvSpPr>
            <a:spLocks noGrp="1"/>
          </p:cNvSpPr>
          <p:nvPr>
            <p:ph type="body" idx="1"/>
          </p:nvPr>
        </p:nvSpPr>
        <p:spPr>
          <a:xfrm>
            <a:off x="296794" y="4187614"/>
            <a:ext cx="6092992" cy="5254539"/>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10</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using e-advocacy and social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b="1" i="1" dirty="0">
                <a:latin typeface="Calibri" panose="020F0502020204030204" pitchFamily="34" charset="0"/>
                <a:ea typeface="SimSun" panose="02010600030101010101" pitchFamily="2" charset="-122"/>
                <a:cs typeface="Calibri" panose="020F0502020204030204" pitchFamily="34" charset="0"/>
              </a:rPr>
              <a:t>Right to Decide</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4 #61"/>
              </a:rPr>
              <a:t>27</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Calibri" panose="020F0502020204030204" pitchFamily="34" charset="0"/>
              </a:rPr>
              <a:t>Independent but not alone. Global report on the right to decide [online publication]. London: Inclusion International;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http://inclusion-international.org/wp-content/uploads/2014/06/Independent-But-Not-Alone.pdf</a:t>
            </a:r>
            <a:r>
              <a:rPr lang="en-GB" dirty="0">
                <a:latin typeface="Calibri" panose="020F0502020204030204" pitchFamily="34" charset="0"/>
                <a:ea typeface="Calibri" panose="020F0502020204030204" pitchFamily="34" charset="0"/>
              </a:rPr>
              <a:t>, accessed 2 February 2017).</a:t>
            </a:r>
            <a:endParaRPr lang="en-GB"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2: </a:t>
            </a:r>
            <a:r>
              <a:rPr lang="en-GB" b="1" i="1" dirty="0">
                <a:latin typeface="Calibri" panose="020F0502020204030204" pitchFamily="34" charset="0"/>
                <a:ea typeface="SimSun" panose="02010600030101010101" pitchFamily="2" charset="-122"/>
                <a:cs typeface="Calibri" panose="020F0502020204030204" pitchFamily="34" charset="0"/>
              </a:rPr>
              <a:t>Breaking the Chains, </a:t>
            </a:r>
            <a:r>
              <a:rPr lang="en-GB"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5" action="ppaction://hlinkfile" tooltip="Colucci,  #309"/>
              </a:rPr>
              <a:t>28</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rPr>
              <a:t>Colucci E. Breaking the chains [website]. Movie-ment.org. (https://</a:t>
            </a:r>
            <a:r>
              <a:rPr lang="en-GB" dirty="0" err="1">
                <a:latin typeface="Calibri" panose="020F0502020204030204" pitchFamily="34" charset="0"/>
                <a:ea typeface="Calibri" panose="020F0502020204030204" pitchFamily="34" charset="0"/>
              </a:rPr>
              <a:t>youtu.be</a:t>
            </a:r>
            <a:r>
              <a:rPr lang="en-GB" dirty="0">
                <a:latin typeface="Calibri" panose="020F0502020204030204" pitchFamily="34" charset="0"/>
                <a:ea typeface="Calibri" panose="020F0502020204030204" pitchFamily="34" charset="0"/>
              </a:rPr>
              <a:t>/T3eFlUwhGi0 accessed 9 April 2019).</a:t>
            </a:r>
            <a:endParaRPr lang="en" dirty="0">
              <a:latin typeface="Calibri" panose="020F0502020204030204" pitchFamily="34" charset="0"/>
              <a:ea typeface="Times New Roman" panose="02020603050405020304" pitchFamily="18" charset="0"/>
              <a:cs typeface="Calibri" panose="020F0502020204030204" pitchFamily="34" charset="0"/>
            </a:endParaRPr>
          </a:p>
          <a:p>
            <a:pPr algn="just"/>
            <a:endParaRPr lang="en" dirty="0">
              <a:latin typeface="Calibri" panose="020F0502020204030204" pitchFamily="34" charset="0"/>
              <a:ea typeface="Times New Roman" panose="02020603050405020304" pitchFamily="18" charset="0"/>
              <a:cs typeface="Calibri" panose="020F0502020204030204" pitchFamily="34" charset="0"/>
            </a:endParaRPr>
          </a:p>
          <a:p>
            <a:pPr algn="just"/>
            <a:r>
              <a:rPr lang="en"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dirty="0">
                <a:latin typeface="Calibri" panose="020F0502020204030204" pitchFamily="34" charset="0"/>
                <a:ea typeface="Times New Roman" panose="02020603050405020304" pitchFamily="18" charset="0"/>
                <a:cs typeface="Calibri" panose="020F0502020204030204" pitchFamily="34" charset="0"/>
              </a:rPr>
              <a:t>https://</a:t>
            </a:r>
            <a:r>
              <a:rPr lang="en-US" dirty="0" err="1">
                <a:latin typeface="Calibri" panose="020F0502020204030204" pitchFamily="34" charset="0"/>
                <a:ea typeface="Times New Roman" panose="02020603050405020304" pitchFamily="18" charset="0"/>
                <a:cs typeface="Calibri" panose="020F0502020204030204" pitchFamily="34" charset="0"/>
              </a:rPr>
              <a:t>youtu.be</a:t>
            </a:r>
            <a:r>
              <a:rPr lang="en-US" dirty="0">
                <a:latin typeface="Calibri" panose="020F0502020204030204" pitchFamily="34" charset="0"/>
                <a:ea typeface="Times New Roman" panose="02020603050405020304" pitchFamily="18" charset="0"/>
                <a:cs typeface="Calibri" panose="020F0502020204030204" pitchFamily="34" charset="0"/>
              </a:rPr>
              <a:t>/</a:t>
            </a:r>
            <a:r>
              <a:rPr lang="en-US" dirty="0" err="1">
                <a:latin typeface="Calibri" panose="020F0502020204030204" pitchFamily="34" charset="0"/>
                <a:ea typeface="Times New Roman" panose="02020603050405020304" pitchFamily="18" charset="0"/>
                <a:cs typeface="Calibri" panose="020F0502020204030204" pitchFamily="34" charset="0"/>
              </a:rPr>
              <a:t>lbSBD-efKLA</a:t>
            </a:r>
            <a:r>
              <a:rPr lang="en-US" dirty="0">
                <a:latin typeface="Calibri" panose="020F0502020204030204" pitchFamily="34" charset="0"/>
                <a:ea typeface="Times New Roman" panose="02020603050405020304" pitchFamily="18" charset="0"/>
                <a:cs typeface="Calibri" panose="020F0502020204030204" pitchFamily="34" charset="0"/>
              </a:rPr>
              <a:t>  </a:t>
            </a:r>
            <a:r>
              <a:rPr lang="en" dirty="0">
                <a:latin typeface="Calibri" panose="020F0502020204030204" pitchFamily="34" charset="0"/>
                <a:ea typeface="Times New Roman" panose="02020603050405020304" pitchFamily="18" charset="0"/>
                <a:cs typeface="Calibri" panose="020F0502020204030204" pitchFamily="34" charset="0"/>
              </a:rPr>
              <a:t>. </a:t>
            </a:r>
            <a:endParaRPr lang="en-US" dirty="0"/>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64</a:t>
            </a:fld>
            <a:endParaRPr lang="x-none"/>
          </a:p>
        </p:txBody>
      </p:sp>
      <p:sp>
        <p:nvSpPr>
          <p:cNvPr id="6" name="Rectangle 5">
            <a:extLst>
              <a:ext uri="{FF2B5EF4-FFF2-40B4-BE49-F238E27FC236}">
                <a16:creationId xmlns:a16="http://schemas.microsoft.com/office/drawing/2014/main" id="{79137A00-F920-4293-B91C-AD78A368AFA6}"/>
              </a:ext>
            </a:extLst>
          </p:cNvPr>
          <p:cNvSpPr/>
          <p:nvPr/>
        </p:nvSpPr>
        <p:spPr>
          <a:xfrm>
            <a:off x="760315" y="8102227"/>
            <a:ext cx="4856935" cy="430887"/>
          </a:xfrm>
          <a:prstGeom prst="rect">
            <a:avLst/>
          </a:prstGeom>
        </p:spPr>
        <p:txBody>
          <a:bodyPr wrap="square">
            <a:spAutoFit/>
          </a:bodyPr>
          <a:lstStyle/>
          <a:p>
            <a:pPr algn="just"/>
            <a:r>
              <a:rPr lang="en-GB" sz="1100" b="1" i="1" dirty="0">
                <a:latin typeface="Calibri" panose="020F0502020204030204" pitchFamily="34" charset="0"/>
                <a:ea typeface="SimSun" panose="02010600030101010101" pitchFamily="2" charset="-122"/>
                <a:cs typeface="Calibri" panose="020F0502020204030204" pitchFamily="34" charset="0"/>
              </a:rPr>
              <a:t>Tools for e-advocacy and social media can be found in Annex 3, Section 3.12: Helpful tools for developing an advocacy campaign: E-advocacy and social media</a:t>
            </a:r>
            <a:endParaRPr lang="x-none" sz="1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43333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461963"/>
            <a:ext cx="4268787" cy="2401887"/>
          </a:xfrm>
        </p:spPr>
      </p:sp>
      <p:sp>
        <p:nvSpPr>
          <p:cNvPr id="3" name="Notes Placeholder 2"/>
          <p:cNvSpPr>
            <a:spLocks noGrp="1"/>
          </p:cNvSpPr>
          <p:nvPr>
            <p:ph type="body" idx="1"/>
          </p:nvPr>
        </p:nvSpPr>
        <p:spPr>
          <a:xfrm>
            <a:off x="345844" y="3326386"/>
            <a:ext cx="5782066" cy="6152009"/>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buNone/>
            </a:pPr>
            <a:endParaRPr lang="en-US" b="1" dirty="0">
              <a:solidFill>
                <a:prstClr val="black"/>
              </a:solidFill>
            </a:endParaRPr>
          </a:p>
          <a:p>
            <a:pPr marL="0" indent="0">
              <a:buNone/>
            </a:pPr>
            <a:r>
              <a:rPr lang="en-US" b="1" dirty="0">
                <a:solidFill>
                  <a:prstClr val="black"/>
                </a:solidFill>
              </a:rPr>
              <a:t>Using the courts - 1</a:t>
            </a:r>
            <a:r>
              <a:rPr lang="en-GB" b="1" i="1" u="sng"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b="1" i="1" u="sng"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Strategic litigation (taking cases to court) is one means of advocacy to ensure that human rights in mental health and related areas are legally enforced.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often a means to obtaining justice for an individual whose rights have been violated; however, its potential impact extends to changes in law, practice and public awareness.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Lawyers who are sympathetic to the cause that the advocacy group is defending should be approached.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engaging in strategic litigation in the realm of advocacy, the case should be chosen carefully and thoughtfully, so that it is representative of many other similar cases and can therefore be used to maximum impact.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important as a favourable ruling in one case will influence the court’s decision in subsequent cases both nationally and internationally.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Successful outcomes of strategic litigation can include bringing awareness to an issue, creating a legal system that promotes and respects human rights for people with disabilities, reforming law that is not in compliance with international human rights standards, ensuring that laws are appropriately understood and enforced, and ensuring that people with psychosocial, intellectual or cognitive disabilities who have experienced rights violations obtain justice and are not further victimized.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Using the courts is often an overlooked method of advocacy; however, cost and available expertise should be considered before embarking on such a campaign.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65</a:t>
            </a:fld>
            <a:endParaRPr lang="x-none"/>
          </a:p>
        </p:txBody>
      </p:sp>
    </p:spTree>
    <p:extLst>
      <p:ext uri="{BB962C8B-B14F-4D97-AF65-F5344CB8AC3E}">
        <p14:creationId xmlns:p14="http://schemas.microsoft.com/office/powerpoint/2010/main" val="2224505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515938"/>
            <a:ext cx="4622800" cy="2600325"/>
          </a:xfrm>
        </p:spPr>
      </p:sp>
      <p:sp>
        <p:nvSpPr>
          <p:cNvPr id="3" name="Notes Placeholder 2"/>
          <p:cNvSpPr>
            <a:spLocks noGrp="1"/>
          </p:cNvSpPr>
          <p:nvPr>
            <p:ph type="body" idx="1"/>
          </p:nvPr>
        </p:nvSpPr>
        <p:spPr>
          <a:xfrm>
            <a:off x="680878" y="3266304"/>
            <a:ext cx="5645169" cy="6311395"/>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11</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using strategic litigation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1: </a:t>
            </a:r>
            <a:r>
              <a:rPr lang="en-GB"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1 #310"/>
              </a:rPr>
              <a:t>29</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Strategic litigation [website]. Budapest: Mental Disability Advocacy Centre (MDAC); 2011.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http://mdac.org/en/what-we-do/strategic_litigation</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Europe’s highest human rights court holds that Russia violated rights of man with mental health disabilities [website]. Budapest: Mental Disability Advocacy Centre (MDAC); 2008</a:t>
            </a:r>
            <a:r>
              <a:rPr lang="en-GB"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http://www.mdac.org/en/content/europes-highest-human-rights-court-holds-russia-violated-rights-man-mental-health-disability</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hlinkClick r:id="rId6" action="ppaction://hlinkfile" tooltip=", 2012 #312"/>
              </a:rPr>
              <a:t>31</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GB" dirty="0">
              <a:latin typeface="Calibri" panose="020F0502020204030204" pitchFamily="34" charset="0"/>
              <a:ea typeface="Calibri" panose="020F0502020204030204" pitchFamily="34" charset="0"/>
              <a:cs typeface="Arial" panose="020B0604020202020204" pitchFamily="34" charset="0"/>
            </a:endParaRPr>
          </a:p>
          <a:p>
            <a:r>
              <a:rPr lang="en-GB" dirty="0">
                <a:latin typeface="Calibri" panose="020F0502020204030204" pitchFamily="34" charset="0"/>
                <a:ea typeface="Calibri" panose="020F0502020204030204" pitchFamily="34" charset="0"/>
              </a:rPr>
              <a:t>Inter-American Commission on Human Rights orders Guatemala to protect children and adults from abuses in psychiatric facility [website]. Washington (DC): Disability Rights International (DRI); 2012.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http://www.driadvocacy.org/inter-american-commission-on-human-rights-orders-guatemala-to-protect-children-and-adults-from-abuses-in-psychiatric-facility/</a:t>
            </a:r>
            <a:r>
              <a:rPr lang="en-GB" dirty="0">
                <a:latin typeface="Calibri" panose="020F0502020204030204" pitchFamily="34" charset="0"/>
                <a:ea typeface="Calibri" panose="020F0502020204030204" pitchFamily="34" charset="0"/>
              </a:rPr>
              <a:t>, accessed 16 February 2017).</a:t>
            </a:r>
            <a:endParaRPr lang="en-GB" b="1" i="1" dirty="0">
              <a:latin typeface="Calibri" panose="020F0502020204030204" pitchFamily="34" charset="0"/>
              <a:ea typeface="Calibri" panose="020F0502020204030204" pitchFamily="34" charset="0"/>
              <a:cs typeface="Arial" panose="020B0604020202020204" pitchFamily="34" charset="0"/>
            </a:endParaRPr>
          </a:p>
          <a:p>
            <a:endParaRPr lang="en-GB" b="1" i="1" dirty="0">
              <a:latin typeface="Calibri" panose="020F0502020204030204" pitchFamily="34" charset="0"/>
              <a:ea typeface="Calibri" panose="020F0502020204030204" pitchFamily="34" charset="0"/>
              <a:cs typeface="Arial" panose="020B0604020202020204" pitchFamily="34" charset="0"/>
            </a:endParaRPr>
          </a:p>
          <a:p>
            <a:r>
              <a:rPr lang="en-GB" b="1" i="1" dirty="0">
                <a:latin typeface="Calibri" panose="020F0502020204030204" pitchFamily="34" charset="0"/>
                <a:ea typeface="Calibri" panose="020F0502020204030204" pitchFamily="34" charset="0"/>
                <a:cs typeface="Arial" panose="020B0604020202020204" pitchFamily="34" charset="0"/>
              </a:rPr>
              <a:t>Tools for strategic litigation can be found in Annex 3, Section 3.13: Helpful tools for developing an advocacy campaign: Strategic litigation</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66</a:t>
            </a:fld>
            <a:endParaRPr lang="x-none"/>
          </a:p>
        </p:txBody>
      </p:sp>
    </p:spTree>
    <p:extLst>
      <p:ext uri="{BB962C8B-B14F-4D97-AF65-F5344CB8AC3E}">
        <p14:creationId xmlns:p14="http://schemas.microsoft.com/office/powerpoint/2010/main" val="2471849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315913"/>
            <a:ext cx="3922713" cy="2206625"/>
          </a:xfrm>
        </p:spPr>
      </p:sp>
      <p:sp>
        <p:nvSpPr>
          <p:cNvPr id="3" name="Notes Placeholder 2"/>
          <p:cNvSpPr>
            <a:spLocks noGrp="1"/>
          </p:cNvSpPr>
          <p:nvPr>
            <p:ph type="body" idx="1"/>
          </p:nvPr>
        </p:nvSpPr>
        <p:spPr>
          <a:xfrm>
            <a:off x="331434" y="2698252"/>
            <a:ext cx="6009025" cy="6743901"/>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buNone/>
            </a:pPr>
            <a:endParaRPr lang="en-US" b="1" dirty="0">
              <a:solidFill>
                <a:prstClr val="black"/>
              </a:solidFill>
            </a:endParaRPr>
          </a:p>
          <a:p>
            <a:pPr marL="0" indent="0">
              <a:buNone/>
            </a:pPr>
            <a:r>
              <a:rPr lang="en-US" b="1" dirty="0">
                <a:solidFill>
                  <a:prstClr val="black"/>
                </a:solidFill>
              </a:rPr>
              <a:t>Using international human rights instruments - 1</a:t>
            </a:r>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number of international standards, treaties and conventions have been put in place to ensure that the rights of all people – including persons with psychosocial, intellectual or cognitive disabilities –are upheld and respected.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can play a vital role in promoting human rights by engaging directly with the international human rights system and the work of the different treaty monitoring bodies which are responsible for overseeing the implementation of their respective conventions.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Each United Nations convention has a human rights treaty body that is responsible for overseeing the implementation of conventions and treaties.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the Convention on the Rights of Persons with Disabilities is overseen by the Committee on the Rights of Persons with Disabilities.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Given the importance of the convention in setting out rights and obligations related to persons with disabilities, it can be useful for advocacy groups to engage with the work of this committee.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Governments that have ratified conventions and treaties agree to report every four to five years to the responsible treaty monitoring body on the steps that they have taken to implement the provisions of the convention. This is known as the “State reporting mechanism”.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Similar to this, advocacy groups can also submit reports (sometimes known as parallel or shadow reports) to the treaty monitoring body which will review these reports along with those submitted by a government.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 the basis of the reports submitted by both the state and the advocacy group, the treaty monitoring body will discuss the human rights situation with the government and subsequently issue its Concluding observations, which include recommendations on measures the government must take to improve its implementation of the convention or treaty.</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67</a:t>
            </a:fld>
            <a:endParaRPr lang="x-none"/>
          </a:p>
        </p:txBody>
      </p:sp>
    </p:spTree>
    <p:extLst>
      <p:ext uri="{BB962C8B-B14F-4D97-AF65-F5344CB8AC3E}">
        <p14:creationId xmlns:p14="http://schemas.microsoft.com/office/powerpoint/2010/main" val="4063417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404813"/>
            <a:ext cx="4973638" cy="2798762"/>
          </a:xfrm>
        </p:spPr>
      </p:sp>
      <p:sp>
        <p:nvSpPr>
          <p:cNvPr id="3" name="Notes Placeholder 2"/>
          <p:cNvSpPr>
            <a:spLocks noGrp="1"/>
          </p:cNvSpPr>
          <p:nvPr>
            <p:ph type="body" idx="1"/>
          </p:nvPr>
        </p:nvSpPr>
        <p:spPr>
          <a:xfrm>
            <a:off x="331711" y="3517559"/>
            <a:ext cx="5918684" cy="6017791"/>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buNone/>
            </a:pPr>
            <a:endParaRPr lang="en-US" b="1" dirty="0">
              <a:solidFill>
                <a:prstClr val="black"/>
              </a:solidFill>
            </a:endParaRPr>
          </a:p>
          <a:p>
            <a:pPr marL="0" indent="0">
              <a:buNone/>
            </a:pPr>
            <a:r>
              <a:rPr lang="en-US" b="1" dirty="0">
                <a:solidFill>
                  <a:prstClr val="black"/>
                </a:solidFill>
              </a:rPr>
              <a:t>Using international human rights instruments - 2</a:t>
            </a:r>
            <a:endParaRPr lang="en-US" dirty="0"/>
          </a:p>
          <a:p>
            <a:pPr marL="0" indent="0" algn="just">
              <a:buFont typeface="Arial" panose="020B0604020202020204" pitchFamily="34" charset="0"/>
              <a:buNone/>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reports submitted by advocacy groups to the treaty monitoring body are important because they can offer a key opportunity to:</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Raise concerns and undertake advocacy at the international level.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the treaty monitoring body is seeing a full and accurate picture of the human rights situation in the country and not relying solely on reports by the government of the country.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governments are being held accountable for issues that are important to the organization; thereby, creating increased pressure and sense of urgency to address these issues.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 in coalition with other organizations with similar focuses and concerns.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Advocacy groups can also engage with another key </a:t>
            </a:r>
            <a:r>
              <a:rPr lang="en-US" dirty="0">
                <a:latin typeface="Calibri" panose="020F0502020204030204" pitchFamily="34" charset="0"/>
                <a:ea typeface="Calibri" panose="020F0502020204030204" pitchFamily="34" charset="0"/>
                <a:cs typeface="Arial" panose="020B0604020202020204" pitchFamily="34" charset="0"/>
              </a:rPr>
              <a:t>human rights mechanism within the United Nations system – the Human Rights Council.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The council has its own state reporting mechanism known as the </a:t>
            </a:r>
            <a:r>
              <a:rPr lang="en-GB" i="1" dirty="0">
                <a:latin typeface="Calibri" panose="020F0502020204030204" pitchFamily="34" charset="0"/>
                <a:ea typeface="Calibri" panose="020F0502020204030204" pitchFamily="34" charset="0"/>
                <a:cs typeface="Arial" panose="020B0604020202020204" pitchFamily="34" charset="0"/>
              </a:rPr>
              <a:t>Universal Periodic Review</a:t>
            </a:r>
            <a:r>
              <a:rPr lang="en-GB" dirty="0">
                <a:latin typeface="Calibri" panose="020F0502020204030204" pitchFamily="34" charset="0"/>
                <a:ea typeface="Calibri" panose="020F0502020204030204" pitchFamily="34" charset="0"/>
                <a:cs typeface="Arial" panose="020B0604020202020204" pitchFamily="34" charset="0"/>
              </a:rPr>
              <a:t>, which allows for the involvement of NGOs, organizations of persons with disabilities and other bodies.</a:t>
            </a:r>
          </a:p>
          <a:p>
            <a:pPr marL="171450" indent="-1714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 Similar opportunities and mechanisms also exist within the regional human rights systems, including the African, Inter-American and European human rights mechanisms</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68</a:t>
            </a:fld>
            <a:endParaRPr lang="x-none"/>
          </a:p>
        </p:txBody>
      </p:sp>
    </p:spTree>
    <p:extLst>
      <p:ext uri="{BB962C8B-B14F-4D97-AF65-F5344CB8AC3E}">
        <p14:creationId xmlns:p14="http://schemas.microsoft.com/office/powerpoint/2010/main" val="21221673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363538"/>
            <a:ext cx="4665662" cy="2625725"/>
          </a:xfrm>
        </p:spPr>
      </p:sp>
      <p:sp>
        <p:nvSpPr>
          <p:cNvPr id="3" name="Notes Placeholder 2"/>
          <p:cNvSpPr>
            <a:spLocks noGrp="1"/>
          </p:cNvSpPr>
          <p:nvPr>
            <p:ph type="body" idx="1"/>
          </p:nvPr>
        </p:nvSpPr>
        <p:spPr>
          <a:xfrm>
            <a:off x="345843" y="3143817"/>
            <a:ext cx="6153127" cy="6298336"/>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12</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using human rights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Using human rights instruments for advocacy </a:t>
            </a: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s</a:t>
            </a:r>
            <a:r>
              <a:rPr lang="en-GB" dirty="0">
                <a:latin typeface="Calibri" panose="020F0502020204030204" pitchFamily="34" charset="0"/>
                <a:ea typeface="SimSun" panose="02010600030101010101" pitchFamily="2" charset="-122"/>
                <a:cs typeface="Calibri" panose="020F0502020204030204" pitchFamily="34" charset="0"/>
              </a:rPr>
              <a:t>hadow report on the implementation of the CRPD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12 #313">
                  <a:extLst>
                    <a:ext uri="{A12FA001-AC4F-418D-AE19-62706E023703}">
                      <ahyp:hlinkClr xmlns:ahyp="http://schemas.microsoft.com/office/drawing/2018/hyperlinkcolor" val="tx"/>
                    </a:ext>
                  </a:extLst>
                </a:hlinkClick>
              </a:rPr>
              <a:t>32</a:t>
            </a:r>
            <a:r>
              <a:rPr lang="en-GB" i="1" dirty="0">
                <a:latin typeface="Calibri" panose="020F0502020204030204" pitchFamily="34" charset="0"/>
                <a:ea typeface="SimSun" panose="02010600030101010101" pitchFamily="2" charset="-122"/>
                <a:cs typeface="Calibri" panose="020F0502020204030204" pitchFamily="34" charset="0"/>
              </a:rPr>
              <a:t>)</a:t>
            </a:r>
          </a:p>
          <a:p>
            <a:pPr algn="just"/>
            <a:endParaRPr lang="en-GB" i="1"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Calibri" panose="020F0502020204030204" pitchFamily="34" charset="0"/>
              </a:rPr>
              <a:t>Civil society report to the United Nations Committee on the Rights of Persons with Disabilities [online publication]. Australia: Disability Rights Now (DRN); 2012.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http://tbinternet.ohchr.org/_layouts/treatybodyexternal/SessionDetails1.aspx?SessionID=773&amp;Lang=en</a:t>
            </a:r>
            <a:r>
              <a:rPr lang="en-GB" dirty="0">
                <a:latin typeface="Calibri" panose="020F0502020204030204" pitchFamily="34" charset="0"/>
                <a:ea typeface="Calibri" panose="020F0502020204030204" pitchFamily="34" charset="0"/>
              </a:rPr>
              <a:t>, accessed 16 February 2017).</a:t>
            </a:r>
            <a:endParaRPr lang="en-GB" i="1"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2: International advocacy of a coalition of Haitian disabled persons’ organizations to the CRPD Committee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5" action="ppaction://hlinkfile" tooltip=", 2017 #478">
                  <a:extLst>
                    <a:ext uri="{A12FA001-AC4F-418D-AE19-62706E023703}">
                      <ahyp:hlinkClr xmlns:ahyp="http://schemas.microsoft.com/office/drawing/2018/hyperlinkcolor" val="tx"/>
                    </a:ext>
                  </a:extLst>
                </a:hlinkClick>
              </a:rPr>
              <a:t>33</a:t>
            </a:r>
            <a:r>
              <a:rPr lang="en-GB" b="1" i="1" dirty="0">
                <a:latin typeface="Calibri" panose="020F0502020204030204" pitchFamily="34" charset="0"/>
                <a:ea typeface="SimSun" panose="02010600030101010101" pitchFamily="2" charset="-122"/>
                <a:cs typeface="Calibri" panose="020F0502020204030204" pitchFamily="34" charset="0"/>
              </a:rPr>
              <a:t>)</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Calibri" panose="020F0502020204030204" pitchFamily="34" charset="0"/>
              </a:rPr>
              <a:t>Haitian DPOs dialogue with CRPD Committee [web page]. Boston (MA): Disability Rights Fund; 2017.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http://disabilityrightsfund.org/our-impact/our-stories-of-change/haitian-dpos-dialogue-crpd-committee</a:t>
            </a:r>
            <a:r>
              <a:rPr lang="en-GB" dirty="0">
                <a:latin typeface="Calibri" panose="020F0502020204030204" pitchFamily="34" charset="0"/>
                <a:ea typeface="Calibri" panose="020F0502020204030204" pitchFamily="34" charset="0"/>
              </a:rPr>
              <a:t>, accessed 20 November 2018).</a:t>
            </a:r>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To check the alternative report on Haiti,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http://tbinternet.ohchr.org/_layouts/treatybodyexternal/Download.aspx?symbolno=INT%2fCRPD%2fICO%2fHTI%2f27387&amp;Lang=en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To check all State reports, see: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http://tbinternet.ohchr.org/_layouts/treatybodyexternal/SessionDetails1.aspx?SessionID=1204&amp;Lang=en</a:t>
            </a:r>
            <a:r>
              <a:rPr lang="en-GB" dirty="0">
                <a:latin typeface="Calibri" panose="020F0502020204030204" pitchFamily="34" charset="0"/>
                <a:ea typeface="Calibri" panose="020F0502020204030204" pitchFamily="34" charset="0"/>
                <a:cs typeface="Arial" panose="020B0604020202020204" pitchFamily="34" charset="0"/>
              </a:rPr>
              <a:t>. </a:t>
            </a:r>
          </a:p>
          <a:p>
            <a:endParaRPr lang="en-GB" dirty="0">
              <a:latin typeface="Calibri" panose="020F0502020204030204" pitchFamily="34" charset="0"/>
              <a:cs typeface="Arial" panose="020B0604020202020204" pitchFamily="34" charset="0"/>
            </a:endParaRPr>
          </a:p>
          <a:p>
            <a:r>
              <a:rPr lang="en-GB" b="1" i="1" dirty="0">
                <a:latin typeface="Calibri" panose="020F0502020204030204" pitchFamily="34" charset="0"/>
                <a:ea typeface="Calibri" panose="020F0502020204030204" pitchFamily="34" charset="0"/>
                <a:cs typeface="Arial" panose="020B0604020202020204" pitchFamily="34" charset="0"/>
              </a:rPr>
              <a:t>Tools for implementing activities can be found in Annex 3, Section 3.14: Helpful tools for developing an advocacy campaign: Implementing activities</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69</a:t>
            </a:fld>
            <a:endParaRPr lang="x-none"/>
          </a:p>
        </p:txBody>
      </p:sp>
    </p:spTree>
    <p:extLst>
      <p:ext uri="{BB962C8B-B14F-4D97-AF65-F5344CB8AC3E}">
        <p14:creationId xmlns:p14="http://schemas.microsoft.com/office/powerpoint/2010/main" val="24748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5961063" cy="33543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4026B6-B2B5-46C7-A32C-FE888EB50862}" type="slidenum">
              <a:rPr lang="x-none" smtClean="0"/>
              <a:t>7</a:t>
            </a:fld>
            <a:endParaRPr lang="x-none"/>
          </a:p>
        </p:txBody>
      </p:sp>
    </p:spTree>
    <p:extLst>
      <p:ext uri="{BB962C8B-B14F-4D97-AF65-F5344CB8AC3E}">
        <p14:creationId xmlns:p14="http://schemas.microsoft.com/office/powerpoint/2010/main" val="12186296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390525"/>
            <a:ext cx="5961062" cy="3354388"/>
          </a:xfrm>
        </p:spPr>
      </p:sp>
      <p:sp>
        <p:nvSpPr>
          <p:cNvPr id="3" name="Notes Placeholder 2"/>
          <p:cNvSpPr>
            <a:spLocks noGrp="1"/>
          </p:cNvSpPr>
          <p:nvPr>
            <p:ph type="body" idx="1"/>
          </p:nvPr>
        </p:nvSpPr>
        <p:spPr>
          <a:xfrm>
            <a:off x="680879" y="3960591"/>
            <a:ext cx="5447030" cy="4737718"/>
          </a:xfrm>
        </p:spPr>
        <p:txBody>
          <a:bodyPr/>
          <a:lstStyle/>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Develop key messages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activities, targets and indicators have been identified, it is time to develop the key messages that will be contained within a campaign’s activities.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International NGO Training and Research Centre (2008) (</a:t>
            </a:r>
            <a:r>
              <a:rPr lang="en-GB"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oulby, 2008 #314">
                  <a:extLst>
                    <a:ext uri="{A12FA001-AC4F-418D-AE19-62706E023703}">
                      <ahyp:hlinkClr xmlns:ahyp="http://schemas.microsoft.com/office/drawing/2018/hyperlinkcolor" val="tx"/>
                    </a:ext>
                  </a:extLst>
                </a:hlinkClick>
              </a:rPr>
              <a:t>34</a:t>
            </a:r>
            <a:r>
              <a:rPr lang="en-GB" dirty="0">
                <a:latin typeface="Calibri" panose="020F0502020204030204" pitchFamily="34" charset="0"/>
                <a:ea typeface="SimSun" panose="02010600030101010101" pitchFamily="2" charset="-122"/>
                <a:cs typeface="Calibri" panose="020F0502020204030204" pitchFamily="34" charset="0"/>
              </a:rPr>
              <a:t>) defines an advocacy message as “a concise and persuasive statement about your advocacy objective that captures: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you want to achieve;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why you want to achieve it (including the positive or negative consequences of no action);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you propose to achieve it; and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action you want taken by the audience.”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Keep in mind that key messages may be different for different audiences and may be delivered in a variety of forms according to the needs of that specific target audience (e.g. written, verbal, visual, auditory and other media).</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70</a:t>
            </a:fld>
            <a:endParaRPr lang="x-none"/>
          </a:p>
        </p:txBody>
      </p:sp>
    </p:spTree>
    <p:extLst>
      <p:ext uri="{BB962C8B-B14F-4D97-AF65-F5344CB8AC3E}">
        <p14:creationId xmlns:p14="http://schemas.microsoft.com/office/powerpoint/2010/main" val="17675381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276225"/>
            <a:ext cx="4400550" cy="2476500"/>
          </a:xfrm>
        </p:spPr>
      </p:sp>
      <p:sp>
        <p:nvSpPr>
          <p:cNvPr id="3" name="Notes Placeholder 2"/>
          <p:cNvSpPr>
            <a:spLocks noGrp="1"/>
          </p:cNvSpPr>
          <p:nvPr>
            <p:ph type="body" idx="1"/>
          </p:nvPr>
        </p:nvSpPr>
        <p:spPr>
          <a:xfrm>
            <a:off x="680879" y="3269035"/>
            <a:ext cx="5447030" cy="5429275"/>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13 (1) AND (2)</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key messages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CBM</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uses </a:t>
            </a:r>
            <a:r>
              <a:rPr lang="en" dirty="0">
                <a:latin typeface="Calibri" panose="020F0502020204030204" pitchFamily="34" charset="0"/>
                <a:ea typeface="SimSun" panose="02010600030101010101" pitchFamily="2" charset="-122"/>
                <a:cs typeface="Calibri" panose="020F0502020204030204" pitchFamily="34" charset="0"/>
              </a:rPr>
              <a:t>CRPD and Sustainable Development Goals infographic</a:t>
            </a:r>
            <a:r>
              <a:rPr lang="en" i="1" dirty="0">
                <a:latin typeface="Calibri" panose="020F0502020204030204" pitchFamily="34" charset="0"/>
                <a:ea typeface="SimSun" panose="02010600030101010101" pitchFamily="2" charset="-122"/>
                <a:cs typeface="Calibri" panose="020F0502020204030204" pitchFamily="34" charset="0"/>
              </a:rPr>
              <a:t> (</a:t>
            </a:r>
            <a:r>
              <a:rPr lang="en" i="1" dirty="0">
                <a:latin typeface="Calibri" panose="020F0502020204030204" pitchFamily="34" charset="0"/>
                <a:ea typeface="SimSun" panose="02010600030101010101" pitchFamily="2" charset="-122"/>
                <a:cs typeface="Calibri" panose="020F0502020204030204" pitchFamily="34" charset="0"/>
                <a:hlinkClick r:id="rId3" action="ppaction://hlinkfile" tooltip=", 2016 #315">
                  <a:extLst>
                    <a:ext uri="{A12FA001-AC4F-418D-AE19-62706E023703}">
                      <ahyp:hlinkClr xmlns:ahyp="http://schemas.microsoft.com/office/drawing/2018/hyperlinkcolor" val="tx"/>
                    </a:ext>
                  </a:extLst>
                </a:hlinkClick>
              </a:rPr>
              <a:t>35</a:t>
            </a:r>
            <a:r>
              <a:rPr lang="en" i="1" dirty="0">
                <a:latin typeface="Calibri" panose="020F0502020204030204" pitchFamily="34" charset="0"/>
                <a:ea typeface="SimSun" panose="02010600030101010101" pitchFamily="2" charset="-122"/>
                <a:cs typeface="Calibri" panose="020F0502020204030204" pitchFamily="34" charset="0"/>
              </a:rPr>
              <a:t>)</a:t>
            </a:r>
            <a:endParaRPr lang="x-none" i="1"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New resources on Agenda 2030 and the CRPD [website]. </a:t>
            </a:r>
            <a:r>
              <a:rPr lang="en-GB" dirty="0" err="1">
                <a:latin typeface="Calibri" panose="020F0502020204030204" pitchFamily="34" charset="0"/>
                <a:ea typeface="Calibri" panose="020F0502020204030204" pitchFamily="34" charset="0"/>
              </a:rPr>
              <a:t>Bensheim</a:t>
            </a:r>
            <a:r>
              <a:rPr lang="en-GB" dirty="0">
                <a:latin typeface="Calibri" panose="020F0502020204030204" pitchFamily="34" charset="0"/>
                <a:ea typeface="Calibri" panose="020F0502020204030204" pitchFamily="34" charset="0"/>
              </a:rPr>
              <a:t>: CBM International; 2016.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http://www.cbm.org/New-resources-on-Agenda-2030-and-the-CRPD-501728.php</a:t>
            </a:r>
            <a:r>
              <a:rPr lang="en-GB" dirty="0">
                <a:latin typeface="Calibri" panose="020F0502020204030204" pitchFamily="34" charset="0"/>
                <a:ea typeface="Calibri" panose="020F0502020204030204" pitchFamily="34" charset="0"/>
              </a:rPr>
              <a:t>, accessed 16 February 2017).</a:t>
            </a:r>
            <a:endParaRPr lang="en-US" dirty="0"/>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2: </a:t>
            </a:r>
            <a:r>
              <a:rPr lang="en-GB" b="1" dirty="0" err="1">
                <a:latin typeface="Calibri" panose="020F0502020204030204" pitchFamily="34" charset="0"/>
                <a:ea typeface="SimSun" panose="02010600030101010101" pitchFamily="2" charset="-122"/>
                <a:cs typeface="Calibri" panose="020F0502020204030204" pitchFamily="34" charset="0"/>
              </a:rPr>
              <a:t>QualityRights</a:t>
            </a:r>
            <a:r>
              <a:rPr lang="en-GB" b="1" dirty="0">
                <a:latin typeface="Calibri" panose="020F0502020204030204" pitchFamily="34" charset="0"/>
                <a:ea typeface="SimSun" panose="02010600030101010101" pitchFamily="2" charset="-122"/>
                <a:cs typeface="Calibri" panose="020F0502020204030204" pitchFamily="34" charset="0"/>
              </a:rPr>
              <a:t> Gujarat, India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5" action="ppaction://hlinkfile" tooltip=", 2015 #316">
                  <a:extLst>
                    <a:ext uri="{A12FA001-AC4F-418D-AE19-62706E023703}">
                      <ahyp:hlinkClr xmlns:ahyp="http://schemas.microsoft.com/office/drawing/2018/hyperlinkcolor" val="tx"/>
                    </a:ext>
                  </a:extLst>
                </a:hlinkClick>
              </a:rPr>
              <a:t>36</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Quality Rights </a:t>
            </a:r>
            <a:r>
              <a:rPr lang="en-GB" dirty="0" err="1">
                <a:latin typeface="Calibri" panose="020F0502020204030204" pitchFamily="34" charset="0"/>
                <a:ea typeface="Calibri" panose="020F0502020204030204" pitchFamily="34" charset="0"/>
              </a:rPr>
              <a:t>Gujurat</a:t>
            </a:r>
            <a:r>
              <a:rPr lang="en-GB" dirty="0">
                <a:latin typeface="Calibri" panose="020F0502020204030204" pitchFamily="34" charset="0"/>
                <a:ea typeface="Calibri" panose="020F0502020204030204" pitchFamily="34" charset="0"/>
              </a:rPr>
              <a:t>. Geneva: World Health Organization Newsletter; 2015. (</a:t>
            </a:r>
            <a:r>
              <a:rPr lang="en-GB" dirty="0">
                <a:latin typeface="Calibri" panose="020F0502020204030204" pitchFamily="34" charset="0"/>
                <a:ea typeface="Calibri" panose="020F0502020204030204" pitchFamily="34" charset="0"/>
                <a:hlinkClick r:id="rId6"/>
              </a:rPr>
              <a:t>https://qualityrightsgujarat.wordpress.com/about/</a:t>
            </a:r>
            <a:r>
              <a:rPr lang="en-GB" dirty="0">
                <a:latin typeface="Calibri" panose="020F0502020204030204" pitchFamily="34" charset="0"/>
                <a:ea typeface="Calibri" panose="020F0502020204030204" pitchFamily="34" charset="0"/>
              </a:rPr>
              <a:t>, accessed 12 February 2019).</a:t>
            </a:r>
          </a:p>
          <a:p>
            <a:endParaRPr lang="en-GB" dirty="0">
              <a:latin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cs typeface="Arial" panose="020B0604020202020204" pitchFamily="34" charset="0"/>
              </a:rPr>
              <a:t>Also see: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http://www.who.int/mental_health/policy/quality_rights/en</a:t>
            </a:r>
            <a:r>
              <a:rPr lang="en-GB" dirty="0">
                <a:latin typeface="Calibri" panose="020F0502020204030204" pitchFamily="34" charset="0"/>
                <a:ea typeface="Calibri" panose="020F0502020204030204" pitchFamily="34" charset="0"/>
                <a:cs typeface="Arial" panose="020B0604020202020204" pitchFamily="34" charset="0"/>
              </a:rPr>
              <a:t>.</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71</a:t>
            </a:fld>
            <a:endParaRPr lang="x-none"/>
          </a:p>
        </p:txBody>
      </p:sp>
    </p:spTree>
    <p:extLst>
      <p:ext uri="{BB962C8B-B14F-4D97-AF65-F5344CB8AC3E}">
        <p14:creationId xmlns:p14="http://schemas.microsoft.com/office/powerpoint/2010/main" val="15530146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374650"/>
            <a:ext cx="5541962" cy="3117850"/>
          </a:xfrm>
        </p:spPr>
      </p:sp>
      <p:sp>
        <p:nvSpPr>
          <p:cNvPr id="3" name="Notes Placeholder 2"/>
          <p:cNvSpPr>
            <a:spLocks noGrp="1"/>
          </p:cNvSpPr>
          <p:nvPr>
            <p:ph type="body" idx="1"/>
          </p:nvPr>
        </p:nvSpPr>
        <p:spPr>
          <a:xfrm>
            <a:off x="680879" y="3632262"/>
            <a:ext cx="5673990" cy="5204117"/>
          </a:xfrm>
        </p:spPr>
        <p:txBody>
          <a:bodyPr/>
          <a:lstStyle/>
          <a:p>
            <a:pPr algn="just">
              <a:spcAft>
                <a:spcPts val="600"/>
              </a:spcAft>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Develop key messages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Personal stories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powerful component of any message can be the telling of personal stories.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can be an effective way of making the public aware of the challenges encountered by people with psychosocial, intellectual or cognitive disabilities and/or their families and care partners.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Personal stories can be incorporated into different forums and can be an influential part of any campaign activity.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personal stories can be written down, published in the media or on websites, or filmed; hence, the stories can be shared through organized talks or panels, readings or movie screenings.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Finding creative ways to incorporate personal stories into key messages of advocacy campaigns is a way to capture the attention of target audiences.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including personal stories, it is important to make sure that: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who is the subject of the story has given consent for the story to be told.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People’s names are kept anonymous and non-identifiable, where applicable.</a:t>
            </a:r>
          </a:p>
          <a:p>
            <a:pPr marL="628650" marR="0" lvl="0" indent="-342900">
              <a:spcBef>
                <a:spcPts val="0"/>
              </a:spcBef>
              <a:spcAft>
                <a:spcPts val="600"/>
              </a:spcAft>
              <a:buFont typeface="Wingdings" panose="05000000000000000000" pitchFamily="2" charset="2"/>
              <a:buChar char="Ø"/>
            </a:pPr>
            <a:r>
              <a:rPr lang="en-GB" dirty="0">
                <a:latin typeface="Calibri" panose="020F0502020204030204" pitchFamily="34" charset="0"/>
                <a:ea typeface="Calibri" panose="020F0502020204030204" pitchFamily="34" charset="0"/>
                <a:cs typeface="Arial" panose="020B0604020202020204" pitchFamily="34" charset="0"/>
              </a:rPr>
              <a:t>The key message or theme of the story is clear and obvious</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72</a:t>
            </a:fld>
            <a:endParaRPr lang="x-none"/>
          </a:p>
        </p:txBody>
      </p:sp>
    </p:spTree>
    <p:extLst>
      <p:ext uri="{BB962C8B-B14F-4D97-AF65-F5344CB8AC3E}">
        <p14:creationId xmlns:p14="http://schemas.microsoft.com/office/powerpoint/2010/main" val="1171225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68288"/>
            <a:ext cx="5962650" cy="3354387"/>
          </a:xfrm>
        </p:spPr>
      </p:sp>
      <p:sp>
        <p:nvSpPr>
          <p:cNvPr id="3" name="Notes Placeholder 2"/>
          <p:cNvSpPr>
            <a:spLocks noGrp="1"/>
          </p:cNvSpPr>
          <p:nvPr>
            <p:ph type="body" idx="1"/>
          </p:nvPr>
        </p:nvSpPr>
        <p:spPr>
          <a:xfrm>
            <a:off x="680878" y="3995488"/>
            <a:ext cx="5746040" cy="518803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alibri Light" panose="020F0302020204030204"/>
              </a:rPr>
              <a:t>HANDOUT 14 (1), (2) AND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1: Dementia: My new world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Swaffer, 2014 #317"/>
              </a:rPr>
              <a:t>37</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marR="0" indent="7938">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Swaffer</a:t>
            </a:r>
            <a:r>
              <a:rPr lang="en-GB" dirty="0">
                <a:latin typeface="Calibri" panose="020F0502020204030204" pitchFamily="34" charset="0"/>
                <a:ea typeface="Calibri" panose="020F0502020204030204" pitchFamily="34" charset="0"/>
                <a:cs typeface="Calibri" panose="020F0502020204030204" pitchFamily="34" charset="0"/>
              </a:rPr>
              <a:t> K. Dementia: my new world [website]. Ankeny (IA): Dementia Alliance International (DAI);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http://www.dementiaallianceinternational.org/dementia-new-world-kate-swaffer/</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en-US" dirty="0"/>
          </a:p>
          <a:p>
            <a:pPr algn="just">
              <a:spcBef>
                <a:spcPts val="1000"/>
              </a:spcBef>
            </a:pPr>
            <a:r>
              <a:rPr lang="en-GB" b="1" dirty="0">
                <a:latin typeface="Calibri" panose="020F0502020204030204" pitchFamily="34" charset="0"/>
                <a:ea typeface="Times New Roman" panose="02020603050405020304" pitchFamily="18" charset="0"/>
                <a:cs typeface="Calibri" panose="020F0502020204030204" pitchFamily="34" charset="0"/>
              </a:rPr>
              <a:t>Example 2: The Right to Legal Capacity in Kenya: </a:t>
            </a:r>
            <a:r>
              <a:rPr lang="en-GB" b="1" dirty="0" err="1">
                <a:latin typeface="Calibri" panose="020F0502020204030204" pitchFamily="34" charset="0"/>
                <a:ea typeface="Times New Roman" panose="02020603050405020304" pitchFamily="18" charset="0"/>
                <a:cs typeface="Calibri" panose="020F0502020204030204" pitchFamily="34" charset="0"/>
              </a:rPr>
              <a:t>Atieno’s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latin typeface="Calibri" panose="020F0502020204030204" pitchFamily="34" charset="0"/>
                <a:ea typeface="Times New Roman" panose="02020603050405020304" pitchFamily="18" charset="0"/>
                <a:cs typeface="Calibri" panose="020F0502020204030204" pitchFamily="34" charset="0"/>
                <a:hlinkClick r:id="rId5" action="ppaction://hlinkfile" tooltip=", 2014 #318"/>
              </a:rPr>
              <a:t>38</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Calibri" panose="020F0502020204030204" pitchFamily="34" charset="0"/>
              </a:rPr>
              <a:t>Kenya – Right to legal capacity [website]. Budapest: Mental Disability Advocacy Centre (MDAC);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http://mdac.info/en/kenya</a:t>
            </a:r>
            <a:r>
              <a:rPr lang="en-GB" dirty="0">
                <a:latin typeface="Calibri" panose="020F0502020204030204" pitchFamily="34" charset="0"/>
                <a:ea typeface="Calibri" panose="020F0502020204030204" pitchFamily="34" charset="0"/>
              </a:rPr>
              <a:t>, accessed 16 February 2017).</a:t>
            </a:r>
            <a:endParaRPr lang="en-US" dirty="0"/>
          </a:p>
          <a:p>
            <a:pPr algn="just">
              <a:spcBef>
                <a:spcPts val="1000"/>
              </a:spcBef>
            </a:pPr>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latin typeface="Calibri" panose="020F0502020204030204" pitchFamily="34" charset="0"/>
                <a:ea typeface="Times New Roman" panose="02020603050405020304" pitchFamily="18" charset="0"/>
                <a:cs typeface="Calibri" panose="020F0502020204030204" pitchFamily="34" charset="0"/>
                <a:hlinkClick r:id="rId7" action="ppaction://hlinkfile" tooltip=", 2002 #319"/>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Calibri" panose="020F0502020204030204" pitchFamily="34" charset="0"/>
              </a:rPr>
              <a:t>Personal stories, </a:t>
            </a:r>
            <a:r>
              <a:rPr lang="en-GB" dirty="0" err="1">
                <a:latin typeface="Calibri" panose="020F0502020204030204" pitchFamily="34" charset="0"/>
                <a:ea typeface="Calibri" panose="020F0502020204030204" pitchFamily="34" charset="0"/>
              </a:rPr>
              <a:t>Beate</a:t>
            </a:r>
            <a:r>
              <a:rPr lang="en-GB" dirty="0">
                <a:latin typeface="Calibri" panose="020F0502020204030204" pitchFamily="34" charset="0"/>
                <a:ea typeface="Calibri" panose="020F0502020204030204" pitchFamily="34" charset="0"/>
              </a:rPr>
              <a:t> Braun [website]. Eugene (OR): </a:t>
            </a:r>
            <a:r>
              <a:rPr lang="en-GB" dirty="0" err="1">
                <a:latin typeface="Calibri" panose="020F0502020204030204" pitchFamily="34" charset="0"/>
                <a:ea typeface="Calibri" panose="020F0502020204030204" pitchFamily="34" charset="0"/>
              </a:rPr>
              <a:t>MindFreedom</a:t>
            </a:r>
            <a:r>
              <a:rPr lang="en-GB" dirty="0">
                <a:latin typeface="Calibri" panose="020F0502020204030204" pitchFamily="34" charset="0"/>
                <a:ea typeface="Calibri" panose="020F0502020204030204" pitchFamily="34" charset="0"/>
              </a:rPr>
              <a:t> International; 2002.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http://www.mindfreedom.org/personal-stories/braunbeate</a:t>
            </a:r>
            <a:r>
              <a:rPr lang="en-GB" dirty="0">
                <a:latin typeface="Calibri" panose="020F0502020204030204" pitchFamily="34" charset="0"/>
                <a:ea typeface="Calibri" panose="020F0502020204030204" pitchFamily="34" charset="0"/>
              </a:rPr>
              <a:t>, accessed 16 February 2017).</a:t>
            </a:r>
            <a:endParaRPr lang="en-US" dirty="0"/>
          </a:p>
          <a:p>
            <a:endParaRPr lang="en-US" dirty="0"/>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Forget the stigma https://</a:t>
            </a:r>
            <a:r>
              <a:rPr lang="en-GB" dirty="0" err="1">
                <a:latin typeface="Calibri" panose="020F0502020204030204" pitchFamily="34" charset="0"/>
                <a:ea typeface="Calibri" panose="020F0502020204030204" pitchFamily="34" charset="0"/>
                <a:cs typeface="Times New Roman" panose="02020603050405020304" pitchFamily="18" charset="0"/>
              </a:rPr>
              <a:t>youtu.be</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 The Alzheimer Society of Ireland (1:34), accessed 9 April 2019.</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73</a:t>
            </a:fld>
            <a:endParaRPr lang="x-none"/>
          </a:p>
        </p:txBody>
      </p:sp>
    </p:spTree>
    <p:extLst>
      <p:ext uri="{BB962C8B-B14F-4D97-AF65-F5344CB8AC3E}">
        <p14:creationId xmlns:p14="http://schemas.microsoft.com/office/powerpoint/2010/main" val="11823756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563563"/>
            <a:ext cx="5964238" cy="3355975"/>
          </a:xfrm>
        </p:spPr>
      </p:sp>
      <p:sp>
        <p:nvSpPr>
          <p:cNvPr id="3" name="Notes Placeholder 2"/>
          <p:cNvSpPr>
            <a:spLocks noGrp="1"/>
          </p:cNvSpPr>
          <p:nvPr>
            <p:ph type="body" idx="1"/>
          </p:nvPr>
        </p:nvSpPr>
        <p:spPr>
          <a:xfrm>
            <a:off x="617834" y="4244617"/>
            <a:ext cx="5510075" cy="5131953"/>
          </a:xfrm>
        </p:spPr>
        <p:txBody>
          <a:bodyPr/>
          <a:lstStyle/>
          <a:p>
            <a:pPr algn="just">
              <a:spcAft>
                <a:spcPts val="600"/>
              </a:spcAft>
            </a:pPr>
            <a:r>
              <a:rPr lang="en-GB" b="1" dirty="0">
                <a:solidFill>
                  <a:srgbClr val="4F81BD"/>
                </a:solidFill>
                <a:ea typeface="SimSun" panose="02010600030101010101" pitchFamily="2" charset="-122"/>
                <a:cs typeface="Arial" panose="020B0604020202020204" pitchFamily="34" charset="0"/>
              </a:rPr>
              <a:t>3. Identify resources and funding</a:t>
            </a: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each activity has been outlined and developed, it is then necessary to cost them to ensure that appropriate funding is available to cover their implementation.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First, the resources to carry out desired activities need to be determined. These may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Activity costs (e.g. video, printing, design, website, use of media, meetings)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Administration costs (e.g. photocopying, email, computer)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Travel costs (e.g. airfares, accommodation, transportation to and from meetings)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Physical space (e.g.)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Dissemination costs (e.g. email, mail, phone)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Refreshments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Subsistence costs (for those who may not be able to participate or contribute without financial assistance).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Next, each resource and/or activity should be costed to come up with the overall cost of the campaign.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74</a:t>
            </a:fld>
            <a:endParaRPr lang="x-none"/>
          </a:p>
        </p:txBody>
      </p:sp>
    </p:spTree>
    <p:extLst>
      <p:ext uri="{BB962C8B-B14F-4D97-AF65-F5344CB8AC3E}">
        <p14:creationId xmlns:p14="http://schemas.microsoft.com/office/powerpoint/2010/main" val="33952948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4800"/>
            <a:ext cx="5964238" cy="3355975"/>
          </a:xfrm>
        </p:spPr>
      </p:sp>
      <p:sp>
        <p:nvSpPr>
          <p:cNvPr id="3" name="Notes Placeholder 2"/>
          <p:cNvSpPr>
            <a:spLocks noGrp="1"/>
          </p:cNvSpPr>
          <p:nvPr>
            <p:ph type="body" idx="1"/>
          </p:nvPr>
        </p:nvSpPr>
        <p:spPr>
          <a:xfrm>
            <a:off x="680879" y="3976370"/>
            <a:ext cx="5621615" cy="4721939"/>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Finally, the way in which the required resources will be financed should be considered, including an understanding of what existing financing is already available and what realistic options exist for finding additional resources.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Examples of potential funding sources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4000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Donor agencies and philanthropic organizations (e.g. providing grants)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4000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Local NGOs and health services (e.g. providing office space or meeting rooms for free)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400050">
              <a:spcBef>
                <a:spcPts val="0"/>
              </a:spcBef>
              <a:spcAft>
                <a:spcPts val="10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Local businesses (e.g. donating services or items, such as refreshments or prizes).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the overall cost to implement campaign activities is not sufficient, it may be necessary to come up with new, more affordable activities or at least prioritize those activities which are most important to carry out and which will have the largest impact.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countries, registration as an NGO may be a prerequisite for receiving funding. </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75</a:t>
            </a:fld>
            <a:endParaRPr lang="x-none"/>
          </a:p>
        </p:txBody>
      </p:sp>
    </p:spTree>
    <p:extLst>
      <p:ext uri="{BB962C8B-B14F-4D97-AF65-F5344CB8AC3E}">
        <p14:creationId xmlns:p14="http://schemas.microsoft.com/office/powerpoint/2010/main" val="21364881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3850"/>
            <a:ext cx="5964238" cy="3355975"/>
          </a:xfrm>
        </p:spPr>
      </p:sp>
      <p:sp>
        <p:nvSpPr>
          <p:cNvPr id="3" name="Notes Placeholder 2"/>
          <p:cNvSpPr>
            <a:spLocks noGrp="1"/>
          </p:cNvSpPr>
          <p:nvPr>
            <p:ph type="body" idx="1"/>
          </p:nvPr>
        </p:nvSpPr>
        <p:spPr>
          <a:xfrm>
            <a:off x="680878" y="4033722"/>
            <a:ext cx="5656531" cy="4664588"/>
          </a:xfrm>
        </p:spPr>
        <p:txBody>
          <a:bodyPr/>
          <a:lstStyle/>
          <a:p>
            <a:pPr marR="0" lvl="0">
              <a:spcBef>
                <a:spcPts val="0"/>
              </a:spcBef>
              <a:spcAft>
                <a:spcPts val="0"/>
              </a:spcAft>
              <a:buSzPts val="1600"/>
            </a:pPr>
            <a:r>
              <a:rPr lang="en-GB" b="1" dirty="0">
                <a:solidFill>
                  <a:srgbClr val="4F81BD"/>
                </a:solidFill>
                <a:ea typeface="SimSun" panose="02010600030101010101" pitchFamily="2" charset="-122"/>
                <a:cs typeface="Arial" panose="020B0604020202020204" pitchFamily="34" charset="0"/>
              </a:rPr>
              <a:t>4. Take action: Implement, monitor and evaluate </a:t>
            </a:r>
          </a:p>
          <a:p>
            <a:pPr marR="0" lvl="0">
              <a:spcBef>
                <a:spcPts val="0"/>
              </a:spcBef>
              <a:spcAft>
                <a:spcPts val="0"/>
              </a:spcAft>
              <a:buSzPts val="1600"/>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review of all the previous steps before putting the campaign into action.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Additionally, unexpected circumstances (both good and bad) may arise when implementing a campaign, which might mean going back and revising the plan accordingly.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will require a thorough review of all the campaign components previously mentioned. For this review process asking the following questions may prove helpful:</a:t>
            </a:r>
            <a:endParaRPr lang="x-none" dirty="0">
              <a:latin typeface="Calibri" panose="020F0502020204030204" pitchFamily="34" charset="0"/>
              <a:ea typeface="SimSun" panose="02010600030101010101" pitchFamily="2" charset="-122"/>
              <a:cs typeface="Calibri" panose="020F050202020403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there sufficient funding to carry out campaign activities?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 objectives realistic? Are they timely?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there sufficient support to carry out the campaign?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Have strong partnership and alliances been developed?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 campaign activities directly related to the goal and objectives?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76</a:t>
            </a:fld>
            <a:endParaRPr lang="x-none"/>
          </a:p>
        </p:txBody>
      </p:sp>
    </p:spTree>
    <p:extLst>
      <p:ext uri="{BB962C8B-B14F-4D97-AF65-F5344CB8AC3E}">
        <p14:creationId xmlns:p14="http://schemas.microsoft.com/office/powerpoint/2010/main" val="17949903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69900"/>
            <a:ext cx="5961062" cy="3354388"/>
          </a:xfrm>
        </p:spPr>
      </p:sp>
      <p:sp>
        <p:nvSpPr>
          <p:cNvPr id="3" name="Notes Placeholder 2"/>
          <p:cNvSpPr>
            <a:spLocks noGrp="1"/>
          </p:cNvSpPr>
          <p:nvPr>
            <p:ph type="body" idx="1"/>
          </p:nvPr>
        </p:nvSpPr>
        <p:spPr>
          <a:xfrm>
            <a:off x="489945" y="4213058"/>
            <a:ext cx="5637964" cy="5077883"/>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Changes that might be required include scaling down activities or just focusing on one activity initially and the others later.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an advocacy group may have devised a comprehensive e-advocacy campaign, but later learn that they do not have enough volunteers to monitor and update regularly all of their chosen social media platforms (website, Facebook and Twitter).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realized, they may decide to scale down their e-advocacy efforts by using only a Facebook page which they can update on regularly.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Additionally, an advocacy group may have decided to visit all senior government officials but later learn they do not have sufficient funding to cover travel costs.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After reflection, they may decide to conduct a fundraising initiative in order to secure the necessary funding for the travel costs.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Remember that running an effective advocacy campaign is not easy. Even with a great deal of motivation, good planning and organization, success is not guaranteed.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77</a:t>
            </a:fld>
            <a:endParaRPr lang="x-none"/>
          </a:p>
        </p:txBody>
      </p:sp>
    </p:spTree>
    <p:extLst>
      <p:ext uri="{BB962C8B-B14F-4D97-AF65-F5344CB8AC3E}">
        <p14:creationId xmlns:p14="http://schemas.microsoft.com/office/powerpoint/2010/main" val="359798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498475"/>
            <a:ext cx="5195888" cy="2924175"/>
          </a:xfrm>
        </p:spPr>
      </p:sp>
      <p:sp>
        <p:nvSpPr>
          <p:cNvPr id="3" name="Notes Placeholder 2"/>
          <p:cNvSpPr>
            <a:spLocks noGrp="1"/>
          </p:cNvSpPr>
          <p:nvPr>
            <p:ph type="body" idx="1"/>
          </p:nvPr>
        </p:nvSpPr>
        <p:spPr>
          <a:xfrm>
            <a:off x="334135" y="3575110"/>
            <a:ext cx="6140518" cy="6235443"/>
          </a:xfrm>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Some examples of challenges for implementation that may arise include:</a:t>
            </a:r>
            <a:r>
              <a:rPr lang="en-GB" sz="1050" baseline="30000"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Resistance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Advocacy groups may encounter resistance from policy-makers, practitioners and others who fail to acknowledge the expertise and experience that persons with psychosocial, </a:t>
            </a:r>
            <a:r>
              <a:rPr lang="en-US" dirty="0">
                <a:solidFill>
                  <a:srgbClr val="000000"/>
                </a:solidFill>
                <a:latin typeface="Calibri" panose="020F0502020204030204" pitchFamily="34" charset="0"/>
                <a:ea typeface="MS Mincho" panose="02020609040205080304" pitchFamily="49" charset="-128"/>
                <a:cs typeface="Calibri" panose="020F0502020204030204" pitchFamily="34" charset="0"/>
              </a:rPr>
              <a:t>intellectual or cognitive disabilities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bring to decision-making processes. However the CRPD requires that persons with disabilities participate in all processes on issues affecting them, and thus sustained lobbying may be needed to overcome this resistance and ensure that the slogan “nothing about us without us” becomes a reality.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Lack of support</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Some advocacy campaigns are not effective because they are not supported by enough stakeholders. Sustainability of advocacy activities is increased by organizational support. Advocacy campaigns are more effective when the cause is a collective one and when individual advocates are supported by a strong organization.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Resistance to change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For many people, acceptance of change is challenging, and this includes the many issues that people with psychosocial, </a:t>
            </a:r>
            <a:r>
              <a:rPr lang="en-US" dirty="0">
                <a:solidFill>
                  <a:srgbClr val="000000"/>
                </a:solidFill>
                <a:latin typeface="Calibri" panose="020F0502020204030204" pitchFamily="34" charset="0"/>
                <a:ea typeface="MS Mincho" panose="02020609040205080304" pitchFamily="49" charset="-128"/>
                <a:cs typeface="Calibri" panose="020F0502020204030204" pitchFamily="34" charset="0"/>
              </a:rPr>
              <a:t>intellectual or cognitive disabilities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face or those that families and care partners may be advocating for. It is important not to lose sight of the small incremental changes that can occur over time. Eventually, these can add up to produce larger, more visible improvements.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There is still a lot of discrimination in the community towards people with psychosocial, intellectual or cognitive disabilities. Information and education will contribute to reducing prejudice but competing pressures will lessen their impact. Time and self-reflection are required for community attitudes to move positively towards non-discrimination. Advocacy activities need to address both the tendencies of people to discriminate and the prevailing community views about social justice.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Political support</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 good cause may be undermined by the lack of political will. A good idea can be too challenging for the time or situation. With this in mind, the issue to be addressed should be carefully selected and paired with key events and opportunities to promote key messages.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Continuity</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Advocacy requires long-term efforts and motivation. Over time, people may lose interest in a cause. That is why advocates need to be in it for the long haul.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78</a:t>
            </a:fld>
            <a:endParaRPr lang="x-none"/>
          </a:p>
        </p:txBody>
      </p:sp>
    </p:spTree>
    <p:extLst>
      <p:ext uri="{BB962C8B-B14F-4D97-AF65-F5344CB8AC3E}">
        <p14:creationId xmlns:p14="http://schemas.microsoft.com/office/powerpoint/2010/main" val="21152152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682625"/>
            <a:ext cx="6245225" cy="3513138"/>
          </a:xfrm>
        </p:spPr>
      </p:sp>
      <p:sp>
        <p:nvSpPr>
          <p:cNvPr id="3" name="Notes Placeholder 2"/>
          <p:cNvSpPr>
            <a:spLocks noGrp="1"/>
          </p:cNvSpPr>
          <p:nvPr>
            <p:ph type="body" idx="1"/>
          </p:nvPr>
        </p:nvSpPr>
        <p:spPr>
          <a:xfrm>
            <a:off x="401544" y="4784070"/>
            <a:ext cx="6180285" cy="4816861"/>
          </a:xfrm>
          <a:noFill/>
        </p:spPr>
        <p:txBody>
          <a:bodyPr/>
          <a:lstStyle/>
          <a:p>
            <a:pPr algn="just">
              <a:lnSpc>
                <a:spcPct val="115000"/>
              </a:lnSpc>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Scenario: Challenges concerning self-advocacy in Cambodia, Myanmar and Thailand </a:t>
            </a:r>
            <a:r>
              <a:rPr lang="en-GB" i="1" dirty="0">
                <a:latin typeface="Calibri" panose="020F0502020204030204" pitchFamily="34" charset="0"/>
                <a:ea typeface="Calibri" panose="020F0502020204030204" pitchFamily="34" charset="0"/>
                <a:cs typeface="Arial" panose="020B0604020202020204" pitchFamily="34" charset="0"/>
              </a:rPr>
              <a:t>(</a:t>
            </a:r>
            <a:r>
              <a:rPr lang="en-GB" i="1" dirty="0">
                <a:latin typeface="Calibri" panose="020F0502020204030204" pitchFamily="34" charset="0"/>
                <a:ea typeface="Calibri" panose="020F0502020204030204" pitchFamily="34" charset="0"/>
                <a:cs typeface="Arial" panose="020B0604020202020204" pitchFamily="34" charset="0"/>
                <a:hlinkClick r:id="rId3" action="ppaction://hlinkfile" tooltip="Osamu N, 2013 #479"/>
              </a:rPr>
              <a:t>40</a:t>
            </a:r>
            <a:r>
              <a:rPr lang="en-GB" i="1" dirty="0">
                <a:latin typeface="Calibri" panose="020F0502020204030204" pitchFamily="34" charset="0"/>
                <a:ea typeface="Calibri" panose="020F0502020204030204" pitchFamily="34" charset="0"/>
                <a:cs typeface="Arial" panose="020B0604020202020204" pitchFamily="34" charset="0"/>
              </a:rPr>
              <a:t>)</a:t>
            </a:r>
            <a:endParaRPr lang="x-none" dirty="0">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Setting up an advocacy process can be challenging. Advocacy movements in each country face unique obstacles.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Nevertheless it is possible to identify common challenges.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For instance, self-advocacy groups from Cambodia, Myanmar and Thailand participated in a workshop in 2010 and shared with each other the challenges they faced.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Their challenges included limited financial and technical support, limited techniques for marketing projects, and limited ownership, among others.</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79</a:t>
            </a:fld>
            <a:endParaRPr lang="x-none"/>
          </a:p>
        </p:txBody>
      </p:sp>
    </p:spTree>
    <p:extLst>
      <p:ext uri="{BB962C8B-B14F-4D97-AF65-F5344CB8AC3E}">
        <p14:creationId xmlns:p14="http://schemas.microsoft.com/office/powerpoint/2010/main" val="408814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427038"/>
            <a:ext cx="3856038" cy="2170112"/>
          </a:xfrm>
        </p:spPr>
      </p:sp>
      <p:sp>
        <p:nvSpPr>
          <p:cNvPr id="3" name="Notes Placeholder 2"/>
          <p:cNvSpPr>
            <a:spLocks noGrp="1"/>
          </p:cNvSpPr>
          <p:nvPr>
            <p:ph type="body" idx="1"/>
          </p:nvPr>
        </p:nvSpPr>
        <p:spPr>
          <a:xfrm>
            <a:off x="576405" y="2695232"/>
            <a:ext cx="5992815" cy="7066431"/>
          </a:xfrm>
        </p:spPr>
        <p:txBody>
          <a:bodyPr/>
          <a:lstStyle/>
          <a:p>
            <a:pPr>
              <a:spcAft>
                <a:spcPts val="600"/>
              </a:spcAft>
            </a:pPr>
            <a:r>
              <a:rPr lang="en-US" b="1" dirty="0">
                <a:latin typeface="Calibri Light" panose="020F0302020204030204"/>
                <a:ea typeface="+mj-ea"/>
                <a:cs typeface="+mj-cs"/>
              </a:rPr>
              <a:t>Introduction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All over the world, people with psychosocial, intellectual</a:t>
            </a:r>
            <a:r>
              <a:rPr lang="en-GB" dirty="0">
                <a:latin typeface="Calibri" panose="020F0502020204030204" pitchFamily="34" charset="0"/>
                <a:ea typeface="MS Mincho" panose="02020609040205080304" pitchFamily="49" charset="-128"/>
                <a:cs typeface="Calibri" panose="020F0502020204030204" pitchFamily="34" charset="0"/>
              </a:rPr>
              <a:t> or cognitive disabilities</a:t>
            </a:r>
            <a:r>
              <a:rPr lang="en-GB" dirty="0">
                <a:latin typeface="Calibri" panose="020F0502020204030204" pitchFamily="34" charset="0"/>
                <a:ea typeface="SimSun" panose="02010600030101010101" pitchFamily="2" charset="-122"/>
                <a:cs typeface="Calibri" panose="020F0502020204030204" pitchFamily="34" charset="0"/>
              </a:rPr>
              <a:t> experience a wide range of human rights violations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10 #15"/>
              </a:rPr>
              <a:t>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subjected to high levels of discrimination due to widely held misconceptions and prejudices. Stigma and discrimination related to persons with disabilities can intersect with discrimination across other factors, including “race,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colour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sex, language, religion, political or other opinion, national, ethnic, indigenous or social origin, property, birth, age or other status,” according to the preamble to the Convention on the Rights of Persons with Disabilities ((CRPD)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 2007 #59">
                  <a:extLst>
                    <a:ext uri="{A12FA001-AC4F-418D-AE19-62706E023703}">
                      <ahyp:hlinkClr xmlns:ahyp="http://schemas.microsoft.com/office/drawing/2018/hyperlinkcolor" val="tx"/>
                    </a:ext>
                  </a:extLst>
                </a:hlinkClick>
              </a:rPr>
              <a:t>2</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experience high levels of physical, emotional and sexual violence and abuse. This can occur in a range of settings, including prisons, mental health and social services, and in the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denied the right to exercise their legal capacity and make choices about their own lives. Mental health, guardianship and related laws allow people to be detained in mental health services against their will and treated without their informed consent. The prevailing model of </a:t>
            </a: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substitute decision-making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that exists in most countries means that many people are also denied the right to make decisions on many personal, financial and other matters affecting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often encounter restrictions in the exercise of their political and civil rights, such as the right to vote, to marry and to have a family.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often prevented from participating fully in their communities or taking part in public or political affairs, such as policy‐making processes.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many countries, they are denied access to essential health and social care or they receive care and services of a lesser quality. Many people with psychosocial, intellectual or cognitive disabilities fail to receive treatment and care for physical illnesses.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also face significant social and structural barriers in attending school and finding employment. The exclusion of children with psychosocial, intellectual or cognitive disabilities from education leads to their further marginalization. Poor educational outcomes also lead to poor employment opportunities. Specifically, people with psychosocial disabilities experience the highest rates of unemployment among people with disabilities.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latin typeface="Calibri Light" panose="020F0302020204030204"/>
              <a:ea typeface="+mj-ea"/>
              <a:cs typeface="+mj-cs"/>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a:t>
            </a:fld>
            <a:endParaRPr lang="x-none"/>
          </a:p>
        </p:txBody>
      </p:sp>
    </p:spTree>
    <p:extLst>
      <p:ext uri="{BB962C8B-B14F-4D97-AF65-F5344CB8AC3E}">
        <p14:creationId xmlns:p14="http://schemas.microsoft.com/office/powerpoint/2010/main" val="1605934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295275"/>
            <a:ext cx="4659312" cy="2620963"/>
          </a:xfrm>
        </p:spPr>
      </p:sp>
      <p:sp>
        <p:nvSpPr>
          <p:cNvPr id="3" name="Notes Placeholder 2"/>
          <p:cNvSpPr>
            <a:spLocks noGrp="1"/>
          </p:cNvSpPr>
          <p:nvPr>
            <p:ph type="body" idx="1"/>
          </p:nvPr>
        </p:nvSpPr>
        <p:spPr>
          <a:xfrm>
            <a:off x="446715" y="3288153"/>
            <a:ext cx="5803404" cy="6357650"/>
          </a:xfrm>
        </p:spPr>
        <p:txBody>
          <a:bodyPr/>
          <a:lstStyle/>
          <a:p>
            <a:pPr algn="just"/>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Monitor and evaluate </a:t>
            </a:r>
            <a:endParaRPr lang="x-none"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noted earlier, advocacy campaigns are expected to produce changes in knowledge, attitudes and behaviour or changes at the level of policy and law.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Monitoring and evaluation become crucial for understanding whether the campaign has had its intended impact.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includes measuring whether identified targets have been reached according to the indicators defined in the campaign plan (see Identify targets and indicators).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result of the evaluation may be shared with partners (e.g. the media, donors etc.).</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following questions should be considered when conducting the evaluation (</a:t>
            </a:r>
            <a:r>
              <a:rPr lang="en-GB" dirty="0">
                <a:latin typeface="Calibri" panose="020F0502020204030204" pitchFamily="34" charset="0"/>
                <a:ea typeface="SimSun" panose="02010600030101010101" pitchFamily="2" charset="-122"/>
                <a:cs typeface="Calibri" panose="020F0502020204030204" pitchFamily="34" charset="0"/>
                <a:hlinkClick r:id="rId3" action="ppaction://hlinkfile" tooltip="Sharma, 1997 #276"/>
              </a:rPr>
              <a:t>7</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Did the message(s) reach the target audiences?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did the audiences respond to the key message(s)?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Were the partnerships/members/coalitions successful in drawing attention to the issue and building support for the advocacy objective?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Were the targets met as assessed against predefined indicators?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the impact and outcome of the campaign?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Was there a differential impact of the campaign on different populations? Why/why not?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Have the objectives been achieved?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80</a:t>
            </a:fld>
            <a:endParaRPr lang="x-none"/>
          </a:p>
        </p:txBody>
      </p:sp>
    </p:spTree>
    <p:extLst>
      <p:ext uri="{BB962C8B-B14F-4D97-AF65-F5344CB8AC3E}">
        <p14:creationId xmlns:p14="http://schemas.microsoft.com/office/powerpoint/2010/main" val="2642123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3" y="285750"/>
            <a:ext cx="5964237" cy="3355975"/>
          </a:xfrm>
        </p:spPr>
      </p:sp>
      <p:sp>
        <p:nvSpPr>
          <p:cNvPr id="3" name="Notes Placeholder 2"/>
          <p:cNvSpPr>
            <a:spLocks noGrp="1"/>
          </p:cNvSpPr>
          <p:nvPr>
            <p:ph type="body" idx="1"/>
          </p:nvPr>
        </p:nvSpPr>
        <p:spPr>
          <a:xfrm>
            <a:off x="279336" y="3842550"/>
            <a:ext cx="6110449" cy="5599603"/>
          </a:xfrm>
        </p:spPr>
        <p:txBody>
          <a:bodyPr/>
          <a:lstStyle/>
          <a:p>
            <a:r>
              <a:rPr lang="en-US" dirty="0"/>
              <a:t>HANDOUT 15</a:t>
            </a:r>
          </a:p>
          <a:p>
            <a:r>
              <a:rPr lang="en-US" dirty="0">
                <a:solidFill>
                  <a:prstClr val="black"/>
                </a:solidFill>
                <a:latin typeface="Calibri Light" panose="020F0302020204030204"/>
              </a:rPr>
              <a:t>Example of monitoring and evaluation</a:t>
            </a:r>
            <a:endParaRPr lang="x-none" dirty="0">
              <a:solidFill>
                <a:prstClr val="black"/>
              </a:solidFill>
            </a:endParaRPr>
          </a:p>
          <a:p>
            <a:endParaRPr lang="en-US" dirty="0"/>
          </a:p>
          <a:p>
            <a:r>
              <a:rPr lang="en-GB" dirty="0"/>
              <a:t>Sharma RR. An introduction to advocacy training guide [online publication]. Washington (DC): Academy for Educational Development; 1997. (</a:t>
            </a:r>
            <a:r>
              <a:rPr lang="en-GB" u="sng" dirty="0">
                <a:hlinkClick r:id="rId3"/>
              </a:rPr>
              <a:t>http://wikiciv.org.rs/images/8/89/An_Introduction_to_Advocacy.pdf</a:t>
            </a:r>
            <a:r>
              <a:rPr lang="en-GB" dirty="0"/>
              <a:t>, accessed 16 February 2017).</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81</a:t>
            </a:fld>
            <a:endParaRPr lang="x-none"/>
          </a:p>
        </p:txBody>
      </p:sp>
    </p:spTree>
    <p:extLst>
      <p:ext uri="{BB962C8B-B14F-4D97-AF65-F5344CB8AC3E}">
        <p14:creationId xmlns:p14="http://schemas.microsoft.com/office/powerpoint/2010/main" val="2312564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211138"/>
            <a:ext cx="5961062" cy="3354387"/>
          </a:xfrm>
        </p:spPr>
      </p:sp>
      <p:sp>
        <p:nvSpPr>
          <p:cNvPr id="3" name="Notes Placeholder 2"/>
          <p:cNvSpPr>
            <a:spLocks noGrp="1"/>
          </p:cNvSpPr>
          <p:nvPr>
            <p:ph type="body" idx="1"/>
          </p:nvPr>
        </p:nvSpPr>
        <p:spPr>
          <a:xfrm>
            <a:off x="680879" y="3899901"/>
            <a:ext cx="5447030" cy="5542252"/>
          </a:xfrm>
        </p:spPr>
        <p:txBody>
          <a:bodyPr/>
          <a:lstStyle/>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82</a:t>
            </a:fld>
            <a:endParaRPr lang="x-none"/>
          </a:p>
        </p:txBody>
      </p:sp>
    </p:spTree>
    <p:extLst>
      <p:ext uri="{BB962C8B-B14F-4D97-AF65-F5344CB8AC3E}">
        <p14:creationId xmlns:p14="http://schemas.microsoft.com/office/powerpoint/2010/main" val="10299650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6325" y="215900"/>
            <a:ext cx="2114550" cy="1190625"/>
          </a:xfrm>
        </p:spPr>
      </p:sp>
      <p:sp>
        <p:nvSpPr>
          <p:cNvPr id="3" name="Notes Placeholder 2"/>
          <p:cNvSpPr>
            <a:spLocks noGrp="1"/>
          </p:cNvSpPr>
          <p:nvPr>
            <p:ph type="body" idx="1"/>
          </p:nvPr>
        </p:nvSpPr>
        <p:spPr>
          <a:xfrm>
            <a:off x="218966" y="1406573"/>
            <a:ext cx="6369280" cy="8318620"/>
          </a:xfrm>
          <a:noFill/>
        </p:spPr>
        <p:txBody>
          <a:bodyPr/>
          <a:lstStyle/>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Handout 1</a:t>
            </a: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1: Pan African Network of People with Psychosocial Disabilities (PANPPD) advocates for the rights of people with psychosocial disabilities </a:t>
            </a:r>
            <a:r>
              <a:rPr lang="en-GB" sz="1000" i="1" dirty="0">
                <a:latin typeface="Calibri" panose="020F0502020204030204" pitchFamily="34" charset="0"/>
                <a:ea typeface="SimSun" panose="02010600030101010101" pitchFamily="2" charset="-122"/>
                <a:cs typeface="Calibri" panose="020F0502020204030204" pitchFamily="34" charset="0"/>
              </a:rPr>
              <a:t>(</a:t>
            </a:r>
            <a:r>
              <a:rPr lang="en-GB" sz="100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3 #293">
                  <a:extLst>
                    <a:ext uri="{A12FA001-AC4F-418D-AE19-62706E023703}">
                      <ahyp:hlinkClr xmlns:ahyp="http://schemas.microsoft.com/office/drawing/2018/hyperlinkcolor" val="tx"/>
                    </a:ext>
                  </a:extLst>
                </a:hlinkClick>
              </a:rPr>
              <a:t>3</a:t>
            </a:r>
            <a:r>
              <a:rPr lang="en-GB" sz="1000"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PANPPD is a regional organization of people with psychosocial disabilities in Africa. It is a collective voice to promote and protect the rights and dignity of people with psychosocial disabilities. The organization aims to increase continental solidarity among organizations that promote and protect the rights of people with psychosocial disabilities. PANPPD aims to: </a:t>
            </a:r>
            <a:endParaRPr lang="x-none" sz="100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Ensure that member organizations work towards improving the quality of life of people with psychosocial disabilities in Africa so that they may reclaim their dignity and achieve equal rights and opportunities.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Function as an advocacy mechanism that is dedicated to social justice, human rights, empowerment, social development and full participation and inclusion of all people with psychosocial disabilities in Africa.</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Promote the establishment of national organizations and to support and promote their work and that of existing member organizations.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Network and build relationships with other civil society organizations, intergovernmental organizations, regional bodies, governments and other relevant institutions and individuals to further its mission.</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Be an African forum and network for the exchange of knowledge, raising awareness and the promotion of research regarding psychosocial disability.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https://www.facebook.com/PANPPD/</a:t>
            </a:r>
            <a:r>
              <a:rPr lang="en-GB"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2: Perspectives and experiences of self-advocacy for inclusion of people with intellectual disabilities in different countries </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6 #474">
                  <a:extLst>
                    <a:ext uri="{A12FA001-AC4F-418D-AE19-62706E023703}">
                      <ahyp:hlinkClr xmlns:ahyp="http://schemas.microsoft.com/office/drawing/2018/hyperlinkcolor" val="tx"/>
                    </a:ext>
                  </a:extLst>
                </a:hlinkClick>
              </a:rPr>
              <a:t>4</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an international network of people with intellectual disabilities and their families advocating for the human rights of people with intellectual disabilities worldwide. Taking into consideration that self-advocacy can have different meanings around the world, organizations and groups were asked about their understanding of, and actions relating to, self-advocacy. Here are some of the responses: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 “We are fighting the negative stereotype about capabilities of people with intellectual disabilities as well as legislation to support their rights” (Jordan).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“Someone standing for himself, who has wishes, who speaks up, who makes a positive change also for the other citizens and the whole community” (Mauritius).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“Support persons can be trusted and reliable. No attitude of pity but empower self-advocates. Understanding of needs and desires” (South Africa).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“We fight to become self-advocates to defend our rights based on UN CRPD, mainly in article 12 on our legal capacity and article 19 on our right to live included in the community and not be institutionalized in dangerous places that threaten human rights. Also work with the government to comply with the convention to create services in the community and create reasonable adjustments for people with psychosocial disabilities.” (Mexico).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“The view of society towards disability, the environment, the respect to identify that we are not less valuable than anyone else and we are able to respect, improve and love as anyone else” (Spain).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“Closing institutions, to have people in my community think of me as a person, better housing, more support and help with employment” (Canada).</a:t>
            </a:r>
          </a:p>
          <a:p>
            <a:r>
              <a:rPr lang="en-GB" sz="1000" kern="1200" dirty="0">
                <a:solidFill>
                  <a:schemeClr val="tx1"/>
                </a:solidFill>
                <a:effectLst/>
                <a:latin typeface="+mn-lt"/>
                <a:ea typeface="+mn-ea"/>
                <a:cs typeface="+mn-cs"/>
              </a:rPr>
              <a:t>The following videos also explains what self-advocacy is from the perspective of people with disabilities:</a:t>
            </a:r>
          </a:p>
          <a:p>
            <a:r>
              <a:rPr lang="en-GB" sz="1000" kern="1200" dirty="0">
                <a:solidFill>
                  <a:schemeClr val="tx1"/>
                </a:solidFill>
                <a:effectLst/>
                <a:latin typeface="+mn-lt"/>
                <a:ea typeface="+mn-ea"/>
                <a:cs typeface="+mn-cs"/>
              </a:rPr>
              <a:t>Inclusion International, “Self-advocacy is…”. </a:t>
            </a:r>
            <a:r>
              <a:rPr lang="en-GB" sz="1000" u="sng" kern="1200" dirty="0">
                <a:solidFill>
                  <a:schemeClr val="tx1"/>
                </a:solidFill>
                <a:effectLst/>
                <a:latin typeface="+mn-lt"/>
                <a:ea typeface="+mn-ea"/>
                <a:cs typeface="+mn-cs"/>
                <a:hlinkClick r:id="rId6"/>
              </a:rPr>
              <a:t>http://inclusion-international.org/self-advocacy-2/</a:t>
            </a:r>
            <a:r>
              <a:rPr lang="en-GB" sz="1000" kern="1200" dirty="0">
                <a:solidFill>
                  <a:schemeClr val="tx1"/>
                </a:solidFill>
                <a:effectLst/>
                <a:latin typeface="+mn-lt"/>
                <a:ea typeface="+mn-ea"/>
                <a:cs typeface="+mn-cs"/>
              </a:rPr>
              <a:t> (7:23) (accessed 25 July 2018).</a:t>
            </a:r>
          </a:p>
          <a:p>
            <a:r>
              <a:rPr lang="en-GB" sz="1000" kern="1200" dirty="0">
                <a:solidFill>
                  <a:schemeClr val="tx1"/>
                </a:solidFill>
                <a:effectLst/>
                <a:latin typeface="+mn-lt"/>
                <a:ea typeface="+mn-ea"/>
                <a:cs typeface="+mn-cs"/>
              </a:rPr>
              <a:t>Inclusion International, “Why self advocacy is important” https://youtu.be/cE32AQU--3U (2.04) (accessed 12 April 2019).</a:t>
            </a:r>
            <a:endParaRPr lang="en-GB"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GB"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83</a:t>
            </a:fld>
            <a:endParaRPr lang="x-none"/>
          </a:p>
        </p:txBody>
      </p:sp>
    </p:spTree>
    <p:extLst>
      <p:ext uri="{BB962C8B-B14F-4D97-AF65-F5344CB8AC3E}">
        <p14:creationId xmlns:p14="http://schemas.microsoft.com/office/powerpoint/2010/main" val="42012773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6325" y="215900"/>
            <a:ext cx="2114550" cy="1190625"/>
          </a:xfrm>
        </p:spPr>
      </p:sp>
      <p:sp>
        <p:nvSpPr>
          <p:cNvPr id="3" name="Notes Placeholder 2"/>
          <p:cNvSpPr>
            <a:spLocks noGrp="1"/>
          </p:cNvSpPr>
          <p:nvPr>
            <p:ph type="body" idx="1"/>
          </p:nvPr>
        </p:nvSpPr>
        <p:spPr>
          <a:xfrm>
            <a:off x="218966" y="1406573"/>
            <a:ext cx="6369280" cy="8318620"/>
          </a:xfrm>
          <a:noFill/>
        </p:spPr>
        <p:txBody>
          <a:bodyPr/>
          <a:lstStyle/>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Handout 1</a:t>
            </a: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1: Pan African Network of People with Psychosocial Disabilities (PANPPD) advocates for the rights of people with psychosocial disabilities </a:t>
            </a:r>
            <a:r>
              <a:rPr lang="en-GB" sz="1000" i="1" dirty="0">
                <a:latin typeface="Calibri" panose="020F0502020204030204" pitchFamily="34" charset="0"/>
                <a:ea typeface="SimSun" panose="02010600030101010101" pitchFamily="2" charset="-122"/>
                <a:cs typeface="Calibri" panose="020F0502020204030204" pitchFamily="34" charset="0"/>
              </a:rPr>
              <a:t>(</a:t>
            </a:r>
            <a:r>
              <a:rPr lang="en-GB" sz="100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3 #293">
                  <a:extLst>
                    <a:ext uri="{A12FA001-AC4F-418D-AE19-62706E023703}">
                      <ahyp:hlinkClr xmlns:ahyp="http://schemas.microsoft.com/office/drawing/2018/hyperlinkcolor" val="tx"/>
                    </a:ext>
                  </a:extLst>
                </a:hlinkClick>
              </a:rPr>
              <a:t>3</a:t>
            </a:r>
            <a:r>
              <a:rPr lang="en-GB" sz="1000"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PANPPD is a regional organization of people with psychosocial disabilities in Africa. It is a collective voice to promote and protect the rights and dignity of people with psychosocial disabilities. The organization aims to increase continental solidarity among organizations that promote and protect the rights of people with psychosocial disabilities. PANPPD aims to: </a:t>
            </a:r>
            <a:endParaRPr lang="x-none" sz="100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Ensure that member organizations work towards improving the quality of life of people with psychosocial disabilities in Africa so that they may reclaim their dignity and achieve equal rights and opportunities.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Function as an advocacy mechanism that is dedicated to social justice, human rights, empowerment, social development and full participation and inclusion of all people with psychosocial disabilities in Africa.</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Promote the establishment of national organizations and to support and promote their work and that of existing member organizations.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Network and build relationships with other civil society organizations, intergovernmental organizations, regional bodies, governments and other relevant institutions and individuals to further its mission.</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Be an African forum and network for the exchange of knowledge, raising awareness and the promotion of research regarding psychosocial disability.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https://www.facebook.com/PANPPD/</a:t>
            </a:r>
            <a:r>
              <a:rPr lang="en-GB"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2: Perspectives and experiences of self-advocacy for inclusion of people with intellectual disabilities in different countries </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6 #474">
                  <a:extLst>
                    <a:ext uri="{A12FA001-AC4F-418D-AE19-62706E023703}">
                      <ahyp:hlinkClr xmlns:ahyp="http://schemas.microsoft.com/office/drawing/2018/hyperlinkcolor" val="tx"/>
                    </a:ext>
                  </a:extLst>
                </a:hlinkClick>
              </a:rPr>
              <a:t>4</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an international network of people with intellectual disabilities and their families advocating for the human rights of people with intellectual disabilities worldwide. Taking into consideration that self-advocacy can have different meanings around the world, organizations and groups were asked about their understanding of, and actions relating to, self-advocacy. Here are some of the responses: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 “We are fighting the negative stereotype about capabilities of people with intellectual disabilities as well as legislation to support their rights” (Jordan).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“Someone standing for himself, who has wishes, who speaks up, who makes a positive change also for the other citizens and the whole community” (Mauritius).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“Support persons can be trusted and reliable. No attitude of pity but empower self-advocates. Understanding of needs and desires” (South Africa).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“We fight to become self-advocates to defend our rights based on UN CRPD, mainly in article 12 on our legal capacity and article 19 on our right to live included in the community and not be institutionalized in dangerous places that threaten human rights. Also work with the government to comply with the convention to create services in the community and create reasonable adjustments for people with psychosocial disabilities.” (Mexico).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“The view of society towards disability, the environment, the respect to identify that we are not less valuable than anyone else and we are able to respect, improve and love as anyone else” (Spain).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“Closing institutions, to have people in my community think of me as a person, better housing, more support and help with employment” (Canada).</a:t>
            </a:r>
          </a:p>
          <a:p>
            <a:r>
              <a:rPr lang="en-GB" sz="1000" kern="1200" dirty="0">
                <a:solidFill>
                  <a:schemeClr val="tx1"/>
                </a:solidFill>
                <a:effectLst/>
                <a:latin typeface="+mn-lt"/>
                <a:ea typeface="+mn-ea"/>
                <a:cs typeface="+mn-cs"/>
              </a:rPr>
              <a:t>The following videos also explains what self-advocacy is from the perspective of people with disabilities:</a:t>
            </a:r>
          </a:p>
          <a:p>
            <a:r>
              <a:rPr lang="en-GB" sz="1000" kern="1200" dirty="0">
                <a:solidFill>
                  <a:schemeClr val="tx1"/>
                </a:solidFill>
                <a:effectLst/>
                <a:latin typeface="+mn-lt"/>
                <a:ea typeface="+mn-ea"/>
                <a:cs typeface="+mn-cs"/>
              </a:rPr>
              <a:t>Inclusion International, “Self-advocacy is…”. </a:t>
            </a:r>
            <a:r>
              <a:rPr lang="en-GB" sz="1000" u="sng" kern="1200" dirty="0">
                <a:solidFill>
                  <a:schemeClr val="tx1"/>
                </a:solidFill>
                <a:effectLst/>
                <a:latin typeface="+mn-lt"/>
                <a:ea typeface="+mn-ea"/>
                <a:cs typeface="+mn-cs"/>
                <a:hlinkClick r:id="rId6"/>
              </a:rPr>
              <a:t>http://inclusion-international.org/self-advocacy-2/</a:t>
            </a:r>
            <a:r>
              <a:rPr lang="en-GB" sz="1000" kern="1200" dirty="0">
                <a:solidFill>
                  <a:schemeClr val="tx1"/>
                </a:solidFill>
                <a:effectLst/>
                <a:latin typeface="+mn-lt"/>
                <a:ea typeface="+mn-ea"/>
                <a:cs typeface="+mn-cs"/>
              </a:rPr>
              <a:t> (7:23) (accessed 25 July 2018).</a:t>
            </a:r>
          </a:p>
          <a:p>
            <a:r>
              <a:rPr lang="en-GB" sz="1000" kern="1200" dirty="0">
                <a:solidFill>
                  <a:schemeClr val="tx1"/>
                </a:solidFill>
                <a:effectLst/>
                <a:latin typeface="+mn-lt"/>
                <a:ea typeface="+mn-ea"/>
                <a:cs typeface="+mn-cs"/>
              </a:rPr>
              <a:t>Inclusion International, “Why self advocacy is important” https://youtu.be/cE32AQU--3U (2.04) (accessed 12 April 2019).</a:t>
            </a:r>
            <a:endParaRPr lang="en-GB"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GB"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84</a:t>
            </a:fld>
            <a:endParaRPr lang="x-none"/>
          </a:p>
        </p:txBody>
      </p:sp>
    </p:spTree>
    <p:extLst>
      <p:ext uri="{BB962C8B-B14F-4D97-AF65-F5344CB8AC3E}">
        <p14:creationId xmlns:p14="http://schemas.microsoft.com/office/powerpoint/2010/main" val="42012773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6325" y="215900"/>
            <a:ext cx="2114550" cy="1190625"/>
          </a:xfrm>
        </p:spPr>
      </p:sp>
      <p:sp>
        <p:nvSpPr>
          <p:cNvPr id="3" name="Notes Placeholder 2"/>
          <p:cNvSpPr>
            <a:spLocks noGrp="1"/>
          </p:cNvSpPr>
          <p:nvPr>
            <p:ph type="body" idx="1"/>
          </p:nvPr>
        </p:nvSpPr>
        <p:spPr>
          <a:xfrm>
            <a:off x="218966" y="1406573"/>
            <a:ext cx="6369280" cy="8318620"/>
          </a:xfrm>
          <a:noFill/>
        </p:spPr>
        <p:txBody>
          <a:bodyPr/>
          <a:lstStyle/>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Handout 1</a:t>
            </a: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1: Pan African Network of People with Psychosocial Disabilities (PANPPD) advocates for the rights of people with psychosocial disabilities </a:t>
            </a:r>
            <a:r>
              <a:rPr lang="en-GB" sz="1000" i="1" dirty="0">
                <a:latin typeface="Calibri" panose="020F0502020204030204" pitchFamily="34" charset="0"/>
                <a:ea typeface="SimSun" panose="02010600030101010101" pitchFamily="2" charset="-122"/>
                <a:cs typeface="Calibri" panose="020F0502020204030204" pitchFamily="34" charset="0"/>
              </a:rPr>
              <a:t>(</a:t>
            </a:r>
            <a:r>
              <a:rPr lang="en-GB" sz="100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3 #293">
                  <a:extLst>
                    <a:ext uri="{A12FA001-AC4F-418D-AE19-62706E023703}">
                      <ahyp:hlinkClr xmlns:ahyp="http://schemas.microsoft.com/office/drawing/2018/hyperlinkcolor" val="tx"/>
                    </a:ext>
                  </a:extLst>
                </a:hlinkClick>
              </a:rPr>
              <a:t>3</a:t>
            </a:r>
            <a:r>
              <a:rPr lang="en-GB" sz="1000"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PANPPD is a regional organization of people with psychosocial disabilities in Africa. It is a collective voice to promote and protect the rights and dignity of people with psychosocial disabilities. The organization aims to increase continental solidarity among organizations that promote and protect the rights of people with psychosocial disabilities. PANPPD aims to: </a:t>
            </a:r>
            <a:endParaRPr lang="x-none" sz="100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Ensure that member organizations work towards improving the quality of life of people with psychosocial disabilities in Africa so that they may reclaim their dignity and achieve equal rights and opportunities.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Function as an advocacy mechanism that is dedicated to social justice, human rights, empowerment, social development and full participation and inclusion of all people with psychosocial disabilities in Africa.</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Promote the establishment of national organizations and to support and promote their work and that of existing member organizations.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Network and build relationships with other civil society organizations, intergovernmental organizations, regional bodies, governments and other relevant institutions and individuals to further its mission.</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Be an African forum and network for the exchange of knowledge, raising awareness and the promotion of research regarding psychosocial disability.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https://www.facebook.com/PANPPD/</a:t>
            </a:r>
            <a:r>
              <a:rPr lang="en-GB"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2: Perspectives and experiences of self-advocacy for inclusion of people with intellectual disabilities in different countries </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6 #474">
                  <a:extLst>
                    <a:ext uri="{A12FA001-AC4F-418D-AE19-62706E023703}">
                      <ahyp:hlinkClr xmlns:ahyp="http://schemas.microsoft.com/office/drawing/2018/hyperlinkcolor" val="tx"/>
                    </a:ext>
                  </a:extLst>
                </a:hlinkClick>
              </a:rPr>
              <a:t>4</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an international network of people with intellectual disabilities and their families advocating for the human rights of people with intellectual disabilities worldwide. Taking into consideration that self-advocacy can have different meanings around the world, organizations and groups were asked about their understanding of, and actions relating to, self-advocacy. Here are some of the responses: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 “We are fighting the negative stereotype about capabilities of people with intellectual disabilities as well as legislation to support their rights” (Jordan).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“Someone standing for himself, who has wishes, who speaks up, who makes a positive change also for the other citizens and the whole community” (Mauritius).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“Support persons can be trusted and reliable. No attitude of pity but empower self-advocates. Understanding of needs and desires” (South Africa).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“We fight to become self-advocates to defend our rights based on UN CRPD, mainly in article 12 on our legal capacity and article 19 on our right to live included in the community and not be institutionalized in dangerous places that threaten human rights. Also work with the government to comply with the convention to create services in the community and create reasonable adjustments for people with psychosocial disabilities.” (Mexico).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“The view of society towards disability, the environment, the respect to identify that we are not less valuable than anyone else and we are able to respect, improve and love as anyone else” (Spain).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“Closing institutions, to have people in my community think of me as a person, better housing, more support and help with employment” (Canada).</a:t>
            </a:r>
          </a:p>
          <a:p>
            <a:r>
              <a:rPr lang="en-GB" sz="1000" kern="1200" dirty="0">
                <a:solidFill>
                  <a:schemeClr val="tx1"/>
                </a:solidFill>
                <a:effectLst/>
                <a:latin typeface="+mn-lt"/>
                <a:ea typeface="+mn-ea"/>
                <a:cs typeface="+mn-cs"/>
              </a:rPr>
              <a:t>The following videos also explains what self-advocacy is from the perspective of people with disabilities:</a:t>
            </a:r>
          </a:p>
          <a:p>
            <a:r>
              <a:rPr lang="en-GB" sz="1000" kern="1200" dirty="0">
                <a:solidFill>
                  <a:schemeClr val="tx1"/>
                </a:solidFill>
                <a:effectLst/>
                <a:latin typeface="+mn-lt"/>
                <a:ea typeface="+mn-ea"/>
                <a:cs typeface="+mn-cs"/>
              </a:rPr>
              <a:t>Inclusion International, “Self-advocacy is…”. </a:t>
            </a:r>
            <a:r>
              <a:rPr lang="en-GB" sz="1000" u="sng" kern="1200" dirty="0">
                <a:solidFill>
                  <a:schemeClr val="tx1"/>
                </a:solidFill>
                <a:effectLst/>
                <a:latin typeface="+mn-lt"/>
                <a:ea typeface="+mn-ea"/>
                <a:cs typeface="+mn-cs"/>
                <a:hlinkClick r:id="rId6"/>
              </a:rPr>
              <a:t>http://inclusion-international.org/self-advocacy-2/</a:t>
            </a:r>
            <a:r>
              <a:rPr lang="en-GB" sz="1000" kern="1200" dirty="0">
                <a:solidFill>
                  <a:schemeClr val="tx1"/>
                </a:solidFill>
                <a:effectLst/>
                <a:latin typeface="+mn-lt"/>
                <a:ea typeface="+mn-ea"/>
                <a:cs typeface="+mn-cs"/>
              </a:rPr>
              <a:t> (7:23) (accessed 25 July 2018).</a:t>
            </a:r>
          </a:p>
          <a:p>
            <a:r>
              <a:rPr lang="en-GB" sz="1000" kern="1200" dirty="0">
                <a:solidFill>
                  <a:schemeClr val="tx1"/>
                </a:solidFill>
                <a:effectLst/>
                <a:latin typeface="+mn-lt"/>
                <a:ea typeface="+mn-ea"/>
                <a:cs typeface="+mn-cs"/>
              </a:rPr>
              <a:t>Inclusion International, “Why self advocacy is important” https://youtu.be/cE32AQU--3U (2.04) (accessed 12 April 2019).</a:t>
            </a:r>
            <a:endParaRPr lang="en-GB"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GB"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85</a:t>
            </a:fld>
            <a:endParaRPr lang="x-none"/>
          </a:p>
        </p:txBody>
      </p:sp>
    </p:spTree>
    <p:extLst>
      <p:ext uri="{BB962C8B-B14F-4D97-AF65-F5344CB8AC3E}">
        <p14:creationId xmlns:p14="http://schemas.microsoft.com/office/powerpoint/2010/main" val="42012773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180975"/>
            <a:ext cx="2701925" cy="1520825"/>
          </a:xfrm>
        </p:spPr>
      </p:sp>
      <p:sp>
        <p:nvSpPr>
          <p:cNvPr id="3" name="Notes Placeholder 2"/>
          <p:cNvSpPr>
            <a:spLocks noGrp="1"/>
          </p:cNvSpPr>
          <p:nvPr>
            <p:ph type="body" idx="1"/>
          </p:nvPr>
        </p:nvSpPr>
        <p:spPr>
          <a:xfrm>
            <a:off x="403484" y="1930834"/>
            <a:ext cx="6066666" cy="7511320"/>
          </a:xfrm>
          <a:noFill/>
        </p:spPr>
        <p:txBody>
          <a:bodyPr/>
          <a:lstStyle/>
          <a:p>
            <a:pPr algn="just">
              <a:spcAft>
                <a:spcPts val="600"/>
              </a:spcAft>
            </a:pP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Handout 2. Examples of priority issues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advocacy issue should be context-specific. This means that it is related to the specific context and needs of a particular country, community or population. Below are some examples of advocacy issues.</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lack of human rights protection for people with psychosocial, intellectual or cognitive disabilities in national policies, strategies and laws.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Poor quality of care and respect for human rights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institutionalization and to develop community-based services and supports that are compliant with international human rights standards, including the Convention on the Rights of Persons with Disabilities (CRPD).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Lack of participation of people with psychosocial, intellectual or cognitive disabilities in decision-making processes on issues affecting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and lack of opportunities for people with psychosocial, intellectual or cognitive disabilities in employment/income-generating opportunities, education, housing, social benefits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overcome discrimination and to dismantle myths and misconceptions about people with psychosocial, intellectual or cognitive disabilities.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violence and abuse in mental health and social services and in the community.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Implementing strategies to end the use of involuntary admission and treatment, seclusion and restraint and other coercive practices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informed consent to treatment in mental health and social services and ensuring that all treatment and life choices are based on the will and preference of the individual.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a recovery approach through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Ending guardianship for people with psychosocial, intellectual or cognitive disabilities and replacing this with a supported decision-making model.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reform mental health-related policy and legislation so that these align with the obligations set under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For information on each of these topics, refer to the </a:t>
            </a:r>
            <a:r>
              <a:rPr lang="en-GB" b="1" dirty="0" err="1">
                <a:latin typeface="Calibri" panose="020F0502020204030204" pitchFamily="34" charset="0"/>
                <a:ea typeface="SimSun" panose="02010600030101010101" pitchFamily="2" charset="-122"/>
                <a:cs typeface="Calibri" panose="020F0502020204030204" pitchFamily="34" charset="0"/>
              </a:rPr>
              <a:t>QualityRights</a:t>
            </a:r>
            <a:r>
              <a:rPr lang="en-GB" b="1" dirty="0">
                <a:latin typeface="Calibri" panose="020F0502020204030204" pitchFamily="34" charset="0"/>
                <a:ea typeface="SimSun" panose="02010600030101010101" pitchFamily="2" charset="-122"/>
                <a:cs typeface="Calibri" panose="020F0502020204030204" pitchFamily="34" charset="0"/>
              </a:rPr>
              <a:t> guidance and training materials.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86</a:t>
            </a:fld>
            <a:endParaRPr lang="x-none"/>
          </a:p>
        </p:txBody>
      </p:sp>
    </p:spTree>
    <p:extLst>
      <p:ext uri="{BB962C8B-B14F-4D97-AF65-F5344CB8AC3E}">
        <p14:creationId xmlns:p14="http://schemas.microsoft.com/office/powerpoint/2010/main" val="7732391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180975"/>
            <a:ext cx="2701925" cy="1520825"/>
          </a:xfrm>
        </p:spPr>
      </p:sp>
      <p:sp>
        <p:nvSpPr>
          <p:cNvPr id="3" name="Notes Placeholder 2"/>
          <p:cNvSpPr>
            <a:spLocks noGrp="1"/>
          </p:cNvSpPr>
          <p:nvPr>
            <p:ph type="body" idx="1"/>
          </p:nvPr>
        </p:nvSpPr>
        <p:spPr>
          <a:xfrm>
            <a:off x="403484" y="1930834"/>
            <a:ext cx="6066666" cy="7511320"/>
          </a:xfrm>
          <a:noFill/>
        </p:spPr>
        <p:txBody>
          <a:bodyPr/>
          <a:lstStyle/>
          <a:p>
            <a:pPr algn="just">
              <a:spcAft>
                <a:spcPts val="600"/>
              </a:spcAft>
            </a:pP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Handout 2. Examples of priority issues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advocacy issue should be context-specific. This means that it is related to the specific context and needs of a particular country, community or population. Below are some examples of advocacy issues.</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lack of human rights protection for people with psychosocial, intellectual or cognitive disabilities in national policies, strategies and laws.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Poor quality of care and respect for human rights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institutionalization and to develop community-based services and supports that are compliant with international human rights standards, including the Convention on the Rights of Persons with Disabilities (CRPD).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Lack of participation of people with psychosocial, intellectual or cognitive disabilities in decision-making processes on issues affecting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and lack of opportunities for people with psychosocial, intellectual or cognitive disabilities in employment/income-generating opportunities, education, housing, social benefits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overcome discrimination and to dismantle myths and misconceptions about people with psychosocial, intellectual or cognitive disabilities.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violence and abuse in mental health and social services and in the community.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Implementing strategies to end the use of involuntary admission and treatment, seclusion and restraint and other coercive practices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informed consent to treatment in mental health and social services and ensuring that all treatment and life choices are based on the will and preference of the individual.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a recovery approach through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Ending guardianship for people with psychosocial, intellectual or cognitive disabilities and replacing this with a supported decision-making model.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reform mental health-related policy and legislation so that these align with the obligations set under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For information on each of these topics, refer to the </a:t>
            </a:r>
            <a:r>
              <a:rPr lang="en-GB" b="1" dirty="0" err="1">
                <a:latin typeface="Calibri" panose="020F0502020204030204" pitchFamily="34" charset="0"/>
                <a:ea typeface="SimSun" panose="02010600030101010101" pitchFamily="2" charset="-122"/>
                <a:cs typeface="Calibri" panose="020F0502020204030204" pitchFamily="34" charset="0"/>
              </a:rPr>
              <a:t>QualityRights</a:t>
            </a:r>
            <a:r>
              <a:rPr lang="en-GB" b="1" dirty="0">
                <a:latin typeface="Calibri" panose="020F0502020204030204" pitchFamily="34" charset="0"/>
                <a:ea typeface="SimSun" panose="02010600030101010101" pitchFamily="2" charset="-122"/>
                <a:cs typeface="Calibri" panose="020F0502020204030204" pitchFamily="34" charset="0"/>
              </a:rPr>
              <a:t> guidance and training materials.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87</a:t>
            </a:fld>
            <a:endParaRPr lang="x-none"/>
          </a:p>
        </p:txBody>
      </p:sp>
    </p:spTree>
    <p:extLst>
      <p:ext uri="{BB962C8B-B14F-4D97-AF65-F5344CB8AC3E}">
        <p14:creationId xmlns:p14="http://schemas.microsoft.com/office/powerpoint/2010/main" val="7732391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76213"/>
            <a:ext cx="2773362" cy="1560512"/>
          </a:xfrm>
        </p:spPr>
      </p:sp>
      <p:sp>
        <p:nvSpPr>
          <p:cNvPr id="4" name="Slide Number Placeholder 3"/>
          <p:cNvSpPr>
            <a:spLocks noGrp="1"/>
          </p:cNvSpPr>
          <p:nvPr>
            <p:ph type="sldNum" sz="quarter" idx="5"/>
          </p:nvPr>
        </p:nvSpPr>
        <p:spPr/>
        <p:txBody>
          <a:bodyPr/>
          <a:lstStyle/>
          <a:p>
            <a:fld id="{CD4026B6-B2B5-46C7-A32C-FE888EB50862}" type="slidenum">
              <a:rPr lang="x-none" smtClean="0"/>
              <a:t>88</a:t>
            </a:fld>
            <a:endParaRPr lang="x-none"/>
          </a:p>
        </p:txBody>
      </p:sp>
      <p:sp>
        <p:nvSpPr>
          <p:cNvPr id="5" name="Notes Placeholder 4">
            <a:extLst>
              <a:ext uri="{FF2B5EF4-FFF2-40B4-BE49-F238E27FC236}">
                <a16:creationId xmlns:a16="http://schemas.microsoft.com/office/drawing/2014/main" id="{9842BB29-E0EE-4505-BA04-A81A13229159}"/>
              </a:ext>
            </a:extLst>
          </p:cNvPr>
          <p:cNvSpPr>
            <a:spLocks noGrp="1"/>
          </p:cNvSpPr>
          <p:nvPr>
            <p:ph type="body" sz="quarter" idx="3"/>
          </p:nvPr>
        </p:nvSpPr>
        <p:spPr>
          <a:xfrm>
            <a:off x="230563" y="1988186"/>
            <a:ext cx="6326048" cy="7627749"/>
          </a:xfrm>
          <a:noFill/>
        </p:spPr>
        <p:txBody>
          <a:bodyPr/>
          <a:lstStyle/>
          <a:p>
            <a:pPr algn="just"/>
            <a:r>
              <a:rPr lang="en-GB" sz="1100" b="1" dirty="0">
                <a:latin typeface="Calibri" panose="020F0502020204030204" pitchFamily="34" charset="0"/>
                <a:ea typeface="SimSun" panose="02010600030101010101" pitchFamily="2" charset="-122"/>
                <a:cs typeface="Calibri" panose="020F0502020204030204" pitchFamily="34" charset="0"/>
              </a:rPr>
              <a:t>Handout 3. Situational analysis of the implementation of the CRPD in the Caribbean subregion </a:t>
            </a:r>
            <a:r>
              <a:rPr lang="en-GB" sz="1100" dirty="0">
                <a:latin typeface="Calibri" panose="020F0502020204030204" pitchFamily="34" charset="0"/>
                <a:ea typeface="SimSun" panose="02010600030101010101" pitchFamily="2" charset="-122"/>
                <a:cs typeface="Calibri" panose="020F0502020204030204" pitchFamily="34" charset="0"/>
              </a:rPr>
              <a:t>(</a:t>
            </a:r>
            <a:r>
              <a:rPr lang="en-GB" sz="1100"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February 2011 #296">
                  <a:extLst>
                    <a:ext uri="{A12FA001-AC4F-418D-AE19-62706E023703}">
                      <ahyp:hlinkClr xmlns:ahyp="http://schemas.microsoft.com/office/drawing/2018/hyperlinkcolor" val="tx"/>
                    </a:ext>
                  </a:extLst>
                </a:hlinkClick>
              </a:rPr>
              <a:t>9</a:t>
            </a:r>
            <a:r>
              <a:rPr lang="en-GB" sz="1100" dirty="0">
                <a:latin typeface="Calibri" panose="020F0502020204030204" pitchFamily="34" charset="0"/>
                <a:ea typeface="SimSun" panose="02010600030101010101" pitchFamily="2" charset="-122"/>
                <a:cs typeface="Calibri" panose="020F0502020204030204" pitchFamily="34" charset="0"/>
              </a:rPr>
              <a:t>)</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r>
              <a:rPr lang="en-GB" sz="1100"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Background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In a 2009 study published by the Economic Commission for Latin America and the Caribbean (ECLAC) </a:t>
            </a:r>
            <a:r>
              <a:rPr lang="en-GB" sz="1100" dirty="0" err="1">
                <a:solidFill>
                  <a:srgbClr val="000000"/>
                </a:solidFill>
                <a:latin typeface="Calibri" panose="020F0502020204030204" pitchFamily="34" charset="0"/>
                <a:ea typeface="SimSun" panose="02010600030101010101" pitchFamily="2" charset="-122"/>
                <a:cs typeface="Calibri" panose="020F0502020204030204" pitchFamily="34" charset="0"/>
              </a:rPr>
              <a:t>subregional</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 headquarters for the Caribbean, a strong recommendation was made to conduct a follow-up study to “collect information on the availability of statistical information on persons with disabilities and on the implementation of legislation and policies in order to measure the commitment of governments in the Caribbean region towards the CRPD”.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Situational analysis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In response, the ECLAC </a:t>
            </a:r>
            <a:r>
              <a:rPr lang="en-GB" sz="1100" dirty="0" err="1">
                <a:latin typeface="Calibri" panose="020F0502020204030204" pitchFamily="34" charset="0"/>
                <a:ea typeface="SimSun" panose="02010600030101010101" pitchFamily="2" charset="-122"/>
                <a:cs typeface="Calibri" panose="020F0502020204030204" pitchFamily="34" charset="0"/>
              </a:rPr>
              <a:t>subregional</a:t>
            </a:r>
            <a:r>
              <a:rPr lang="en-GB" sz="1100" dirty="0">
                <a:latin typeface="Calibri" panose="020F0502020204030204" pitchFamily="34" charset="0"/>
                <a:ea typeface="SimSun" panose="02010600030101010101" pitchFamily="2" charset="-122"/>
                <a:cs typeface="Calibri" panose="020F0502020204030204" pitchFamily="34" charset="0"/>
              </a:rPr>
              <a:t> headquarters for the Caribbean conducted two surveys to assess the current situation of the rights of persons with disabilities in the Caribbean subregion. The first survey was with government ministries responsible for policies regarding persons living with disabilities and the second was with people with disabilities and was directly administered by disabled persons’ organizations (DPOs), in line with the principle of “nothing about us, without us”.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study aimed to provide an understanding of where the Caribbean subregion was in relation to the implementation of the CRPD in order to check compliance and identify discrepancies. Additionally, the study highlighted the specific policies, programmes and other measures that were available regarding the rights of persons living with disabilities, as well as pointing out access and adaptation concerns in relation to persons with disabilities using public facilities and basic services.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Conclusions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responses from the survey of government and NGOs showed that some progress had been made in certain areas of disability in the Caribbean subregion; however, there were still some areas for which significant improvement was needed.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Several steps to improve the situation for persons with disabilities were identified. These included 1) support to several countries to ratify and monitor the implementation of the CRPD, 2) support for the design of laws that were compliant with the CRPD, 3) conduct of further data collection and research on the epidemiology of the situation to guide the development and implementation of national and regional policies promoting and protecting the rights of people with disabilities, and 4) a range of specific actions regarding education, employment, sexual and reproductive health, and accessibility standards of public facilities for people with disabilities. </a:t>
            </a:r>
            <a:endParaRPr lang="x-none" sz="1100" dirty="0">
              <a:latin typeface="Calibri" panose="020F0502020204030204" pitchFamily="34" charset="0"/>
              <a:ea typeface="SimSun" panose="02010600030101010101" pitchFamily="2" charset="-122"/>
              <a:cs typeface="Calibri" panose="020F0502020204030204" pitchFamily="34" charset="0"/>
            </a:endParaRPr>
          </a:p>
          <a:p>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https://repositorio.cepal.org/bitstream/handle/11362/5043/1/S201196</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8258213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76213"/>
            <a:ext cx="2773362" cy="1560512"/>
          </a:xfrm>
        </p:spPr>
      </p:sp>
      <p:sp>
        <p:nvSpPr>
          <p:cNvPr id="4" name="Slide Number Placeholder 3"/>
          <p:cNvSpPr>
            <a:spLocks noGrp="1"/>
          </p:cNvSpPr>
          <p:nvPr>
            <p:ph type="sldNum" sz="quarter" idx="5"/>
          </p:nvPr>
        </p:nvSpPr>
        <p:spPr/>
        <p:txBody>
          <a:bodyPr/>
          <a:lstStyle/>
          <a:p>
            <a:fld id="{CD4026B6-B2B5-46C7-A32C-FE888EB50862}" type="slidenum">
              <a:rPr lang="x-none" smtClean="0"/>
              <a:t>89</a:t>
            </a:fld>
            <a:endParaRPr lang="x-none"/>
          </a:p>
        </p:txBody>
      </p:sp>
      <p:sp>
        <p:nvSpPr>
          <p:cNvPr id="5" name="Notes Placeholder 4">
            <a:extLst>
              <a:ext uri="{FF2B5EF4-FFF2-40B4-BE49-F238E27FC236}">
                <a16:creationId xmlns:a16="http://schemas.microsoft.com/office/drawing/2014/main" id="{9842BB29-E0EE-4505-BA04-A81A13229159}"/>
              </a:ext>
            </a:extLst>
          </p:cNvPr>
          <p:cNvSpPr>
            <a:spLocks noGrp="1"/>
          </p:cNvSpPr>
          <p:nvPr>
            <p:ph type="body" sz="quarter" idx="3"/>
          </p:nvPr>
        </p:nvSpPr>
        <p:spPr>
          <a:xfrm>
            <a:off x="230563" y="1988186"/>
            <a:ext cx="6326048" cy="7627749"/>
          </a:xfrm>
          <a:noFill/>
        </p:spPr>
        <p:txBody>
          <a:bodyPr/>
          <a:lstStyle/>
          <a:p>
            <a:pPr algn="just"/>
            <a:r>
              <a:rPr lang="en-GB" sz="1100" b="1" dirty="0">
                <a:latin typeface="Calibri" panose="020F0502020204030204" pitchFamily="34" charset="0"/>
                <a:ea typeface="SimSun" panose="02010600030101010101" pitchFamily="2" charset="-122"/>
                <a:cs typeface="Calibri" panose="020F0502020204030204" pitchFamily="34" charset="0"/>
              </a:rPr>
              <a:t>Handout 3. Situational analysis of the implementation of the CRPD in the Caribbean subregion </a:t>
            </a:r>
            <a:r>
              <a:rPr lang="en-GB" sz="1100" dirty="0">
                <a:latin typeface="Calibri" panose="020F0502020204030204" pitchFamily="34" charset="0"/>
                <a:ea typeface="SimSun" panose="02010600030101010101" pitchFamily="2" charset="-122"/>
                <a:cs typeface="Calibri" panose="020F0502020204030204" pitchFamily="34" charset="0"/>
              </a:rPr>
              <a:t>(</a:t>
            </a:r>
            <a:r>
              <a:rPr lang="en-GB" sz="1100"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February 2011 #296">
                  <a:extLst>
                    <a:ext uri="{A12FA001-AC4F-418D-AE19-62706E023703}">
                      <ahyp:hlinkClr xmlns:ahyp="http://schemas.microsoft.com/office/drawing/2018/hyperlinkcolor" val="tx"/>
                    </a:ext>
                  </a:extLst>
                </a:hlinkClick>
              </a:rPr>
              <a:t>9</a:t>
            </a:r>
            <a:r>
              <a:rPr lang="en-GB" sz="1100" dirty="0">
                <a:latin typeface="Calibri" panose="020F0502020204030204" pitchFamily="34" charset="0"/>
                <a:ea typeface="SimSun" panose="02010600030101010101" pitchFamily="2" charset="-122"/>
                <a:cs typeface="Calibri" panose="020F0502020204030204" pitchFamily="34" charset="0"/>
              </a:rPr>
              <a:t>)</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r>
              <a:rPr lang="en-GB" sz="1100"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Background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In a 2009 study published by the Economic Commission for Latin America and the Caribbean (ECLAC) </a:t>
            </a:r>
            <a:r>
              <a:rPr lang="en-GB" sz="1100" dirty="0" err="1">
                <a:solidFill>
                  <a:srgbClr val="000000"/>
                </a:solidFill>
                <a:latin typeface="Calibri" panose="020F0502020204030204" pitchFamily="34" charset="0"/>
                <a:ea typeface="SimSun" panose="02010600030101010101" pitchFamily="2" charset="-122"/>
                <a:cs typeface="Calibri" panose="020F0502020204030204" pitchFamily="34" charset="0"/>
              </a:rPr>
              <a:t>subregional</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 headquarters for the Caribbean, a strong recommendation was made to conduct a follow-up study to “collect information on the availability of statistical information on persons with disabilities and on the implementation of legislation and policies in order to measure the commitment of governments in the Caribbean region towards the CRPD”.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Situational analysis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In response, the ECLAC </a:t>
            </a:r>
            <a:r>
              <a:rPr lang="en-GB" sz="1100" dirty="0" err="1">
                <a:latin typeface="Calibri" panose="020F0502020204030204" pitchFamily="34" charset="0"/>
                <a:ea typeface="SimSun" panose="02010600030101010101" pitchFamily="2" charset="-122"/>
                <a:cs typeface="Calibri" panose="020F0502020204030204" pitchFamily="34" charset="0"/>
              </a:rPr>
              <a:t>subregional</a:t>
            </a:r>
            <a:r>
              <a:rPr lang="en-GB" sz="1100" dirty="0">
                <a:latin typeface="Calibri" panose="020F0502020204030204" pitchFamily="34" charset="0"/>
                <a:ea typeface="SimSun" panose="02010600030101010101" pitchFamily="2" charset="-122"/>
                <a:cs typeface="Calibri" panose="020F0502020204030204" pitchFamily="34" charset="0"/>
              </a:rPr>
              <a:t> headquarters for the Caribbean conducted two surveys to assess the current situation of the rights of persons with disabilities in the Caribbean subregion. The first survey was with government ministries responsible for policies regarding persons living with disabilities and the second was with people with disabilities and was directly administered by disabled persons’ organizations (DPOs), in line with the principle of “nothing about us, without us”.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study aimed to provide an understanding of where the Caribbean subregion was in relation to the implementation of the CRPD in order to check compliance and identify discrepancies. Additionally, the study highlighted the specific policies, programmes and other measures that were available regarding the rights of persons living with disabilities, as well as pointing out access and adaptation concerns in relation to persons with disabilities using public facilities and basic services.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Conclusions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responses from the survey of government and NGOs showed that some progress had been made in certain areas of disability in the Caribbean subregion; however, there were still some areas for which significant improvement was needed.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Several steps to improve the situation for persons with disabilities were identified. These included 1) support to several countries to ratify and monitor the implementation of the CRPD, 2) support for the design of laws that were compliant with the CRPD, 3) conduct of further data collection and research on the epidemiology of the situation to guide the development and implementation of national and regional policies promoting and protecting the rights of people with disabilities, and 4) a range of specific actions regarding education, employment, sexual and reproductive health, and accessibility standards of public facilities for people with disabilities. </a:t>
            </a:r>
            <a:endParaRPr lang="x-none" sz="1100" dirty="0">
              <a:latin typeface="Calibri" panose="020F0502020204030204" pitchFamily="34" charset="0"/>
              <a:ea typeface="SimSun" panose="02010600030101010101" pitchFamily="2" charset="-122"/>
              <a:cs typeface="Calibri" panose="020F0502020204030204" pitchFamily="34" charset="0"/>
            </a:endParaRPr>
          </a:p>
          <a:p>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https://repositorio.cepal.org/bitstream/handle/11362/5043/1/S201196</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82582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249238"/>
            <a:ext cx="5961062" cy="3354387"/>
          </a:xfrm>
        </p:spPr>
      </p:sp>
      <p:sp>
        <p:nvSpPr>
          <p:cNvPr id="3" name="Notes Placeholder 2"/>
          <p:cNvSpPr>
            <a:spLocks noGrp="1"/>
          </p:cNvSpPr>
          <p:nvPr>
            <p:ph type="body" idx="1"/>
          </p:nvPr>
        </p:nvSpPr>
        <p:spPr>
          <a:xfrm>
            <a:off x="680879" y="3865915"/>
            <a:ext cx="5447030" cy="4832394"/>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human rights-based approach recognizes that disability is caused by many barriers which – in interaction with physical, mental, intellectual or sensory impairments – prevent people from participating in society on an equal basis with others.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approach also emphasizes that diversity and difference are part of humanity and should be valued, not rejected.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Persons with disabilities are entitled to equal rights and equal opportunities to participate in society as are all other persons.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Barriers that prevent people with disabilities, including people with psychosocial, intellectual or cognitive disabilities, from participating fully in society and from enjoying their rights are discriminatory and must be removed so that people can claim their rights.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i="1" dirty="0">
                <a:latin typeface="Calibri" panose="020F0502020204030204" pitchFamily="34" charset="0"/>
                <a:ea typeface="SimSun" panose="02010600030101010101" pitchFamily="2" charset="-122"/>
                <a:cs typeface="Calibri" panose="020F0502020204030204" pitchFamily="34" charset="0"/>
              </a:rPr>
              <a:t>For more information on human rights, see </a:t>
            </a:r>
            <a:r>
              <a:rPr lang="en" b="1" i="1" dirty="0">
                <a:latin typeface="Calibri" panose="020F0502020204030204" pitchFamily="34" charset="0"/>
                <a:ea typeface="SimSun" panose="02010600030101010101" pitchFamily="2" charset="-122"/>
                <a:cs typeface="Calibri" panose="020F0502020204030204" pitchFamily="34" charset="0"/>
              </a:rPr>
              <a:t>Annex 1: Understanding and promoting the rights of people with psychosocial, </a:t>
            </a:r>
            <a:r>
              <a:rPr lang="en-GB" b="1" dirty="0">
                <a:latin typeface="Calibri" panose="020F0502020204030204" pitchFamily="34" charset="0"/>
                <a:ea typeface="MS Mincho" panose="02020609040205080304" pitchFamily="49" charset="-128"/>
                <a:cs typeface="Calibri" panose="020F0502020204030204" pitchFamily="34" charset="0"/>
              </a:rPr>
              <a:t>intellectual or cognitive disabilities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a:t>
            </a:fld>
            <a:endParaRPr lang="x-none"/>
          </a:p>
        </p:txBody>
      </p:sp>
    </p:spTree>
    <p:extLst>
      <p:ext uri="{BB962C8B-B14F-4D97-AF65-F5344CB8AC3E}">
        <p14:creationId xmlns:p14="http://schemas.microsoft.com/office/powerpoint/2010/main" val="16866007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230188"/>
            <a:ext cx="2984500" cy="1679575"/>
          </a:xfrm>
        </p:spPr>
      </p:sp>
      <p:sp>
        <p:nvSpPr>
          <p:cNvPr id="4" name="Slide Number Placeholder 3"/>
          <p:cNvSpPr>
            <a:spLocks noGrp="1"/>
          </p:cNvSpPr>
          <p:nvPr>
            <p:ph type="sldNum" sz="quarter" idx="5"/>
          </p:nvPr>
        </p:nvSpPr>
        <p:spPr/>
        <p:txBody>
          <a:bodyPr/>
          <a:lstStyle/>
          <a:p>
            <a:fld id="{CD4026B6-B2B5-46C7-A32C-FE888EB50862}" type="slidenum">
              <a:rPr lang="x-none" smtClean="0"/>
              <a:t>90</a:t>
            </a:fld>
            <a:endParaRPr lang="x-none"/>
          </a:p>
        </p:txBody>
      </p:sp>
      <p:sp>
        <p:nvSpPr>
          <p:cNvPr id="5" name="Notes Placeholder 2">
            <a:extLst>
              <a:ext uri="{FF2B5EF4-FFF2-40B4-BE49-F238E27FC236}">
                <a16:creationId xmlns:a16="http://schemas.microsoft.com/office/drawing/2014/main" id="{6EC1B6E0-C6CE-45F3-A39D-43B7FF63ACFF}"/>
              </a:ext>
            </a:extLst>
          </p:cNvPr>
          <p:cNvSpPr>
            <a:spLocks noGrp="1"/>
          </p:cNvSpPr>
          <p:nvPr>
            <p:ph type="body" idx="1"/>
          </p:nvPr>
        </p:nvSpPr>
        <p:spPr>
          <a:xfrm>
            <a:off x="317023" y="2083772"/>
            <a:ext cx="6167539" cy="7358383"/>
          </a:xfrm>
          <a:noFill/>
        </p:spPr>
        <p:txBody>
          <a:bodyPr/>
          <a:lstStyle/>
          <a:p>
            <a:pPr algn="just"/>
            <a:r>
              <a:rPr lang="en-GB" sz="1150" b="1" dirty="0">
                <a:latin typeface="Calibri" panose="020F0502020204030204" pitchFamily="34" charset="0"/>
                <a:ea typeface="SimSun" panose="02010600030101010101" pitchFamily="2" charset="-122"/>
                <a:cs typeface="Calibri" panose="020F0502020204030204" pitchFamily="34" charset="0"/>
              </a:rPr>
              <a:t>Handout 4. Examples of advocacy actions</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GB" sz="1150" b="1" dirty="0">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lgn="just">
              <a:spcBef>
                <a:spcPts val="0"/>
              </a:spcBef>
              <a:spcAft>
                <a:spcPts val="600"/>
              </a:spcAft>
            </a:pPr>
            <a:r>
              <a:rPr lang="en-GB" sz="1150" b="1" dirty="0">
                <a:latin typeface="Calibri" panose="020F0502020204030204" pitchFamily="34" charset="0"/>
                <a:ea typeface="SimSun" panose="02010600030101010101" pitchFamily="2" charset="-122"/>
                <a:cs typeface="Calibri" panose="020F0502020204030204" pitchFamily="34" charset="0"/>
              </a:rPr>
              <a:t>1. Advocacy actions undertaken by a grassroots movement – the example of CHRUSP</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The Center for the Human Rights of Users and Survivors of Psychiatry (CHRUSP) is a grass roots organization which is funded only through small individual donations. It aims to provide strategic leadership in human rights advocacy, implementation and monitoring relevant to people experiencing or labelled with madness, mental health problems or trauma.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Advocacy actions at the international level include:</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 CRPD course from the perspective of a survivor of psychiatry taught by Tina </a:t>
            </a:r>
            <a:r>
              <a:rPr lang="en-US" sz="1150" dirty="0" err="1">
                <a:solidFill>
                  <a:srgbClr val="000000"/>
                </a:solidFill>
                <a:latin typeface="Calibri" panose="020F0502020204030204" pitchFamily="34" charset="0"/>
                <a:ea typeface="SimSun" panose="02010600030101010101" pitchFamily="2" charset="-122"/>
                <a:cs typeface="Arial" panose="020B0604020202020204" pitchFamily="34" charset="0"/>
              </a:rPr>
              <a:t>Minkowitz</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The course has so far been offered free of charge to allow students to participate from all parts of the world; the majority have been survivors of abuse in psychiatry and others were allies in the legal profession, human rights and development community, and disability movement.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Contribution to the Absolute Prohibition Campaign to abolish forced commitment and treatment.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http://absoluteprohibition.org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Organization of a side event with the World Health Organization at the 10</a:t>
            </a:r>
            <a:r>
              <a:rPr lang="en-US" sz="1150"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th</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CRPD Conference of States Parties in June 2017, in support of the abolition of forced treatment and the need for alternatives to existing practices both within and outside the mental health system. The side event was widely attended and well received. Materials from the side event and links to the videos can be found on the CHRUSP website: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www.chrusp.org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Collaboration with colleagues in Asian countries to draft a model law of inclusion of persons with psychosocial disabilities. </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Attendance at public meetings of the Committee on the Rights of Persons with Disabilities and making a statement in the Opening Session.</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conferences in various countries.</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United Nations consultations through written submissions.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http://www.chrusp.org</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spcBef>
                <a:spcPts val="0"/>
              </a:spcBef>
              <a:spcAft>
                <a:spcPts val="600"/>
              </a:spcAft>
            </a:pPr>
            <a:r>
              <a:rPr lang="en-US" sz="1150" b="1" dirty="0">
                <a:solidFill>
                  <a:srgbClr val="000000"/>
                </a:solidFill>
                <a:latin typeface="Calibri" panose="020F0502020204030204" pitchFamily="34" charset="0"/>
                <a:ea typeface="Calibri" panose="020F0502020204030204" pitchFamily="34" charset="0"/>
                <a:cs typeface="Arial" panose="020B0604020202020204" pitchFamily="34" charset="0"/>
              </a:rPr>
              <a:t>2. Advocacy action in Japan</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latin typeface="Calibri" panose="020F0502020204030204" pitchFamily="34" charset="0"/>
                <a:ea typeface="SimSun" panose="02010600030101010101" pitchFamily="2" charset="-122"/>
                <a:cs typeface="Calibri" panose="020F0502020204030204" pitchFamily="34" charset="0"/>
              </a:rPr>
              <a:t>In the following video, Mari Yamamoto talks about advocacy activity that she is conducting in Japan: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https://www.youtube.com/watch?v=bhvRsSm4KHw</a:t>
            </a:r>
            <a:r>
              <a:rPr lang="en-US" sz="1150" dirty="0">
                <a:latin typeface="Calibri" panose="020F0502020204030204" pitchFamily="34" charset="0"/>
                <a:ea typeface="SimSun" panose="02010600030101010101" pitchFamily="2" charset="-122"/>
                <a:cs typeface="Calibri" panose="020F0502020204030204" pitchFamily="34" charset="0"/>
              </a:rPr>
              <a:t> (6:11), accessed 25 July 2018.</a:t>
            </a:r>
            <a:endParaRPr lang="x-none" sz="1150"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960925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230188"/>
            <a:ext cx="2984500" cy="1679575"/>
          </a:xfrm>
        </p:spPr>
      </p:sp>
      <p:sp>
        <p:nvSpPr>
          <p:cNvPr id="4" name="Slide Number Placeholder 3"/>
          <p:cNvSpPr>
            <a:spLocks noGrp="1"/>
          </p:cNvSpPr>
          <p:nvPr>
            <p:ph type="sldNum" sz="quarter" idx="5"/>
          </p:nvPr>
        </p:nvSpPr>
        <p:spPr/>
        <p:txBody>
          <a:bodyPr/>
          <a:lstStyle/>
          <a:p>
            <a:fld id="{CD4026B6-B2B5-46C7-A32C-FE888EB50862}" type="slidenum">
              <a:rPr lang="x-none" smtClean="0"/>
              <a:t>91</a:t>
            </a:fld>
            <a:endParaRPr lang="x-none"/>
          </a:p>
        </p:txBody>
      </p:sp>
      <p:sp>
        <p:nvSpPr>
          <p:cNvPr id="5" name="Notes Placeholder 2">
            <a:extLst>
              <a:ext uri="{FF2B5EF4-FFF2-40B4-BE49-F238E27FC236}">
                <a16:creationId xmlns:a16="http://schemas.microsoft.com/office/drawing/2014/main" id="{6EC1B6E0-C6CE-45F3-A39D-43B7FF63ACFF}"/>
              </a:ext>
            </a:extLst>
          </p:cNvPr>
          <p:cNvSpPr>
            <a:spLocks noGrp="1"/>
          </p:cNvSpPr>
          <p:nvPr>
            <p:ph type="body" idx="1"/>
          </p:nvPr>
        </p:nvSpPr>
        <p:spPr>
          <a:xfrm>
            <a:off x="317023" y="2083772"/>
            <a:ext cx="6167539" cy="7358383"/>
          </a:xfrm>
          <a:noFill/>
        </p:spPr>
        <p:txBody>
          <a:bodyPr/>
          <a:lstStyle/>
          <a:p>
            <a:pPr algn="just"/>
            <a:r>
              <a:rPr lang="en-GB" sz="1150" b="1" dirty="0">
                <a:latin typeface="Calibri" panose="020F0502020204030204" pitchFamily="34" charset="0"/>
                <a:ea typeface="SimSun" panose="02010600030101010101" pitchFamily="2" charset="-122"/>
                <a:cs typeface="Calibri" panose="020F0502020204030204" pitchFamily="34" charset="0"/>
              </a:rPr>
              <a:t>Handout 4. Examples of advocacy actions</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GB" sz="1150" b="1" dirty="0">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lgn="just">
              <a:spcBef>
                <a:spcPts val="0"/>
              </a:spcBef>
              <a:spcAft>
                <a:spcPts val="600"/>
              </a:spcAft>
            </a:pPr>
            <a:r>
              <a:rPr lang="en-GB" sz="1150" b="1" dirty="0">
                <a:latin typeface="Calibri" panose="020F0502020204030204" pitchFamily="34" charset="0"/>
                <a:ea typeface="SimSun" panose="02010600030101010101" pitchFamily="2" charset="-122"/>
                <a:cs typeface="Calibri" panose="020F0502020204030204" pitchFamily="34" charset="0"/>
              </a:rPr>
              <a:t>1. Advocacy actions undertaken by a grassroots movement – the example of CHRUSP</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The Center for the Human Rights of Users and Survivors of Psychiatry (CHRUSP) is a grass roots organization which is funded only through small individual donations. It aims to provide strategic leadership in human rights advocacy, implementation and monitoring relevant to people experiencing or labelled with madness, mental health problems or trauma.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Advocacy actions at the international level include:</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 CRPD course from the perspective of a survivor of psychiatry taught by Tina </a:t>
            </a:r>
            <a:r>
              <a:rPr lang="en-US" sz="1150" dirty="0" err="1">
                <a:solidFill>
                  <a:srgbClr val="000000"/>
                </a:solidFill>
                <a:latin typeface="Calibri" panose="020F0502020204030204" pitchFamily="34" charset="0"/>
                <a:ea typeface="SimSun" panose="02010600030101010101" pitchFamily="2" charset="-122"/>
                <a:cs typeface="Arial" panose="020B0604020202020204" pitchFamily="34" charset="0"/>
              </a:rPr>
              <a:t>Minkowitz</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The course has so far been offered free of charge to allow students to participate from all parts of the world; the majority have been survivors of abuse in psychiatry and others were allies in the legal profession, human rights and development community, and disability movement.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Contribution to the Absolute Prohibition Campaign to abolish forced commitment and treatment.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http://absoluteprohibition.org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Organization of a side event with the World Health Organization at the 10</a:t>
            </a:r>
            <a:r>
              <a:rPr lang="en-US" sz="1150"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th</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CRPD Conference of States Parties in June 2017, in support of the abolition of forced treatment and the need for alternatives to existing practices both within and outside the mental health system. The side event was widely attended and well received. Materials from the side event and links to the videos can be found on the CHRUSP website: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www.chrusp.org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Collaboration with colleagues in Asian countries to draft a model law of inclusion of persons with psychosocial disabilities. </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Attendance at public meetings of the Committee on the Rights of Persons with Disabilities and making a statement in the Opening Session.</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conferences in various countries.</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United Nations consultations through written submissions.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http://www.chrusp.org</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spcBef>
                <a:spcPts val="0"/>
              </a:spcBef>
              <a:spcAft>
                <a:spcPts val="600"/>
              </a:spcAft>
            </a:pPr>
            <a:r>
              <a:rPr lang="en-US" sz="1150" b="1" dirty="0">
                <a:solidFill>
                  <a:srgbClr val="000000"/>
                </a:solidFill>
                <a:latin typeface="Calibri" panose="020F0502020204030204" pitchFamily="34" charset="0"/>
                <a:ea typeface="Calibri" panose="020F0502020204030204" pitchFamily="34" charset="0"/>
                <a:cs typeface="Arial" panose="020B0604020202020204" pitchFamily="34" charset="0"/>
              </a:rPr>
              <a:t>2. Advocacy action in Japan</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latin typeface="Calibri" panose="020F0502020204030204" pitchFamily="34" charset="0"/>
                <a:ea typeface="SimSun" panose="02010600030101010101" pitchFamily="2" charset="-122"/>
                <a:cs typeface="Calibri" panose="020F0502020204030204" pitchFamily="34" charset="0"/>
              </a:rPr>
              <a:t>In the following video, Mari Yamamoto talks about advocacy activity that she is conducting in Japan: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https://www.youtube.com/watch?v=bhvRsSm4KHw</a:t>
            </a:r>
            <a:r>
              <a:rPr lang="en-US" sz="1150" dirty="0">
                <a:latin typeface="Calibri" panose="020F0502020204030204" pitchFamily="34" charset="0"/>
                <a:ea typeface="SimSun" panose="02010600030101010101" pitchFamily="2" charset="-122"/>
                <a:cs typeface="Calibri" panose="020F0502020204030204" pitchFamily="34" charset="0"/>
              </a:rPr>
              <a:t> (6:11), accessed 25 July 2018.</a:t>
            </a:r>
            <a:endParaRPr lang="x-none" sz="1150"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960925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95275"/>
            <a:ext cx="4057650" cy="2282825"/>
          </a:xfrm>
        </p:spPr>
      </p:sp>
      <p:sp>
        <p:nvSpPr>
          <p:cNvPr id="3" name="Notes Placeholder 2"/>
          <p:cNvSpPr>
            <a:spLocks noGrp="1"/>
          </p:cNvSpPr>
          <p:nvPr>
            <p:ph type="body" idx="1"/>
          </p:nvPr>
        </p:nvSpPr>
        <p:spPr>
          <a:xfrm>
            <a:off x="349446" y="2791107"/>
            <a:ext cx="6109896" cy="6651047"/>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5. Example of a written submission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People’s Review of the Mental Health System, Aotearoa, New Zealand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t>
            </a:r>
            <a:r>
              <a:rPr lang="en-GB" i="1" dirty="0">
                <a:latin typeface="Calibri" panose="020F0502020204030204" pitchFamily="34" charset="0"/>
                <a:ea typeface="SimSun" panose="02010600030101010101" pitchFamily="2" charset="-122"/>
                <a:cs typeface="Calibri" panose="020F0502020204030204" pitchFamily="34" charset="0"/>
              </a:rPr>
              <a:t>People’s Review of the Mental Health System</a:t>
            </a:r>
            <a:r>
              <a:rPr lang="en-GB" dirty="0">
                <a:latin typeface="Calibri" panose="020F0502020204030204" pitchFamily="34" charset="0"/>
                <a:ea typeface="SimSun" panose="02010600030101010101" pitchFamily="2" charset="-122"/>
                <a:cs typeface="Calibri" panose="020F0502020204030204" pitchFamily="34" charset="0"/>
              </a:rPr>
              <a:t> was an online crowdfunded and crowdsourced narrative-based inquiry into the public mental health system in Aotearoa, New Zealand.  It gathered the written experiences of people involved with mental health services in New Zealand – from mental health professionals to those with direct or family experience – over a 3-month period before collating their accounts into the </a:t>
            </a:r>
            <a:r>
              <a:rPr lang="en-GB" i="1" dirty="0">
                <a:latin typeface="Calibri" panose="020F0502020204030204" pitchFamily="34" charset="0"/>
                <a:ea typeface="SimSun" panose="02010600030101010101" pitchFamily="2" charset="-122"/>
                <a:cs typeface="Calibri" panose="020F0502020204030204" pitchFamily="34" charset="0"/>
              </a:rPr>
              <a:t>People’s Mental Health Report</a:t>
            </a:r>
            <a:r>
              <a:rPr lang="en-GB" dirty="0">
                <a:latin typeface="Calibri" panose="020F0502020204030204" pitchFamily="34" charset="0"/>
                <a:ea typeface="SimSun" panose="02010600030101010101" pitchFamily="2" charset="-122"/>
                <a:cs typeface="Calibri" panose="020F0502020204030204" pitchFamily="34" charset="0"/>
              </a:rPr>
              <a:t>. The Report advocated for the need for an independent review of the New Zealand mental health system, by highlighting the human stories of those within it and campaigning for a system based on fairness, justice, healing and hope.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i="1" dirty="0">
                <a:latin typeface="Calibri" panose="020F0502020204030204" pitchFamily="34" charset="0"/>
                <a:ea typeface="SimSun" panose="02010600030101010101" pitchFamily="2" charset="-122"/>
                <a:cs typeface="Calibri" panose="020F0502020204030204" pitchFamily="34" charset="0"/>
              </a:rPr>
              <a:t>The Report</a:t>
            </a:r>
            <a:r>
              <a:rPr lang="en-GB" dirty="0">
                <a:latin typeface="Calibri" panose="020F0502020204030204" pitchFamily="34" charset="0"/>
                <a:ea typeface="SimSun" panose="02010600030101010101" pitchFamily="2" charset="-122"/>
                <a:cs typeface="Calibri" panose="020F0502020204030204" pitchFamily="34" charset="0"/>
              </a:rPr>
              <a:t> is publicly available to download at no cost and makes four key recommendations to the Government based on the recurring themes uncovered across more than 500 personal accounts. The recommendations form the foundation of an open letter to the Minister of Health calling for their implementation, which citizens are invited to sign.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recommendations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national increase in funding for mental health services and supports, with a particular focus on access to community-based services and early intervention that address people’s needs and preferences as well as supporting over-capacity service providers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Enacting and upholding the CRPD obligation to have independent oversight of the mental health system through the creation of a Commission external to the system that promotes self-advocacy and incorporates roles for those with lived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urgent Royal Commission to examine the long-term systemic problems and ongoing independent inquiry into developing sufficient appropriate and accessible mental health services that uphold people’s rights and promote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creation of a national mental health education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programne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to increase understanding of available services as well as promote the inclusion, dignity and empowerment of those with lived experience.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visit:</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https://www.peoplesmentalhealthreport.com/</a:t>
            </a:r>
            <a:r>
              <a:rPr lang="en-GB"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ActionStation, 2018 #475">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r>
              <a:rPr lang="en-GB" u="sng" dirty="0">
                <a:latin typeface="Calibri" panose="020F0502020204030204" pitchFamily="34" charset="0"/>
                <a:ea typeface="SimSun" panose="02010600030101010101" pitchFamily="2" charset="-122"/>
                <a:cs typeface="Calibri" panose="020F0502020204030204" pitchFamily="34" charset="0"/>
              </a:rPr>
              <a:t> </a:t>
            </a:r>
            <a:r>
              <a:rPr lang="en-GB" b="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92</a:t>
            </a:fld>
            <a:endParaRPr lang="x-none"/>
          </a:p>
        </p:txBody>
      </p:sp>
    </p:spTree>
    <p:extLst>
      <p:ext uri="{BB962C8B-B14F-4D97-AF65-F5344CB8AC3E}">
        <p14:creationId xmlns:p14="http://schemas.microsoft.com/office/powerpoint/2010/main" val="259738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95275"/>
            <a:ext cx="4057650" cy="2282825"/>
          </a:xfrm>
        </p:spPr>
      </p:sp>
      <p:sp>
        <p:nvSpPr>
          <p:cNvPr id="3" name="Notes Placeholder 2"/>
          <p:cNvSpPr>
            <a:spLocks noGrp="1"/>
          </p:cNvSpPr>
          <p:nvPr>
            <p:ph type="body" idx="1"/>
          </p:nvPr>
        </p:nvSpPr>
        <p:spPr>
          <a:xfrm>
            <a:off x="349446" y="2791107"/>
            <a:ext cx="6109896" cy="6651047"/>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5. Example of a written submission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People’s Review of the Mental Health System, Aotearoa, New Zealand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t>
            </a:r>
            <a:r>
              <a:rPr lang="en-GB" i="1" dirty="0">
                <a:latin typeface="Calibri" panose="020F0502020204030204" pitchFamily="34" charset="0"/>
                <a:ea typeface="SimSun" panose="02010600030101010101" pitchFamily="2" charset="-122"/>
                <a:cs typeface="Calibri" panose="020F0502020204030204" pitchFamily="34" charset="0"/>
              </a:rPr>
              <a:t>People’s Review of the Mental Health System</a:t>
            </a:r>
            <a:r>
              <a:rPr lang="en-GB" dirty="0">
                <a:latin typeface="Calibri" panose="020F0502020204030204" pitchFamily="34" charset="0"/>
                <a:ea typeface="SimSun" panose="02010600030101010101" pitchFamily="2" charset="-122"/>
                <a:cs typeface="Calibri" panose="020F0502020204030204" pitchFamily="34" charset="0"/>
              </a:rPr>
              <a:t> was an online crowdfunded and crowdsourced narrative-based inquiry into the public mental health system in Aotearoa, New Zealand.  It gathered the written experiences of people involved with mental health services in New Zealand – from mental health professionals to those with direct or family experience – over a 3-month period before collating their accounts into the </a:t>
            </a:r>
            <a:r>
              <a:rPr lang="en-GB" i="1" dirty="0">
                <a:latin typeface="Calibri" panose="020F0502020204030204" pitchFamily="34" charset="0"/>
                <a:ea typeface="SimSun" panose="02010600030101010101" pitchFamily="2" charset="-122"/>
                <a:cs typeface="Calibri" panose="020F0502020204030204" pitchFamily="34" charset="0"/>
              </a:rPr>
              <a:t>People’s Mental Health Report</a:t>
            </a:r>
            <a:r>
              <a:rPr lang="en-GB" dirty="0">
                <a:latin typeface="Calibri" panose="020F0502020204030204" pitchFamily="34" charset="0"/>
                <a:ea typeface="SimSun" panose="02010600030101010101" pitchFamily="2" charset="-122"/>
                <a:cs typeface="Calibri" panose="020F0502020204030204" pitchFamily="34" charset="0"/>
              </a:rPr>
              <a:t>. The Report advocated for the need for an independent review of the New Zealand mental health system, by highlighting the human stories of those within it and campaigning for a system based on fairness, justice, healing and hope.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i="1" dirty="0">
                <a:latin typeface="Calibri" panose="020F0502020204030204" pitchFamily="34" charset="0"/>
                <a:ea typeface="SimSun" panose="02010600030101010101" pitchFamily="2" charset="-122"/>
                <a:cs typeface="Calibri" panose="020F0502020204030204" pitchFamily="34" charset="0"/>
              </a:rPr>
              <a:t>The Report</a:t>
            </a:r>
            <a:r>
              <a:rPr lang="en-GB" dirty="0">
                <a:latin typeface="Calibri" panose="020F0502020204030204" pitchFamily="34" charset="0"/>
                <a:ea typeface="SimSun" panose="02010600030101010101" pitchFamily="2" charset="-122"/>
                <a:cs typeface="Calibri" panose="020F0502020204030204" pitchFamily="34" charset="0"/>
              </a:rPr>
              <a:t> is publicly available to download at no cost and makes four key recommendations to the Government based on the recurring themes uncovered across more than 500 personal accounts. The recommendations form the foundation of an open letter to the Minister of Health calling for their implementation, which citizens are invited to sign.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recommendations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national increase in funding for mental health services and supports, with a particular focus on access to community-based services and early intervention that address people’s needs and preferences as well as supporting over-capacity service providers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Enacting and upholding the CRPD obligation to have independent oversight of the mental health system through the creation of a Commission external to the system that promotes self-advocacy and incorporates roles for those with lived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urgent Royal Commission to examine the long-term systemic problems and ongoing independent inquiry into developing sufficient appropriate and accessible mental health services that uphold people’s rights and promote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creation of a national mental health education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programne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to increase understanding of available services as well as promote the inclusion, dignity and empowerment of those with lived experience.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visit:</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https://www.peoplesmentalhealthreport.com/</a:t>
            </a:r>
            <a:r>
              <a:rPr lang="en-GB"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ActionStation, 2018 #475">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r>
              <a:rPr lang="en-GB" u="sng" dirty="0">
                <a:latin typeface="Calibri" panose="020F0502020204030204" pitchFamily="34" charset="0"/>
                <a:ea typeface="SimSun" panose="02010600030101010101" pitchFamily="2" charset="-122"/>
                <a:cs typeface="Calibri" panose="020F0502020204030204" pitchFamily="34" charset="0"/>
              </a:rPr>
              <a:t> </a:t>
            </a:r>
            <a:r>
              <a:rPr lang="en-GB" b="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93</a:t>
            </a:fld>
            <a:endParaRPr lang="x-none"/>
          </a:p>
        </p:txBody>
      </p:sp>
    </p:spTree>
    <p:extLst>
      <p:ext uri="{BB962C8B-B14F-4D97-AF65-F5344CB8AC3E}">
        <p14:creationId xmlns:p14="http://schemas.microsoft.com/office/powerpoint/2010/main" val="259738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44463"/>
            <a:ext cx="3903662" cy="2197100"/>
          </a:xfrm>
        </p:spPr>
      </p:sp>
      <p:sp>
        <p:nvSpPr>
          <p:cNvPr id="3" name="Notes Placeholder 2"/>
          <p:cNvSpPr>
            <a:spLocks noGrp="1"/>
          </p:cNvSpPr>
          <p:nvPr>
            <p:ph type="body" idx="1"/>
          </p:nvPr>
        </p:nvSpPr>
        <p:spPr>
          <a:xfrm>
            <a:off x="398981" y="2599935"/>
            <a:ext cx="6010826" cy="6842219"/>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6. Example of a letter to a newspaper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A letter to the Editor of the Irish Times from CBM Ireland CEO Sarah 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Sir,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It is welcome news to see Minister Fitzgerald at Ireland’s recent UPR [UN Universal Periodic Review] review committing the government to ratifying the UN Convention on the Rights of Persons with Disabilities (CRPD) by the end of this year. Ireland has signed the convention, and it is now the last remaining EU Member State to ratify it.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CRPD promotes, protects and ensures the equal rights of people with disabilities, and obliges States to treat people with disabilities as “subjects” with full legal capacity as distinct from “objects” to be managed and cared for. In addition to protecting the rights of people with disabilities here in Ireland, the Convention requires the Irish government to ensure that the development aid it spends overseas is inclusive of people with disabilities.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practical terms, this means that Irish-funded overseas development programmes in areas such as health, education and emergency response must ensure that people with disabilities are included and benefit from such programmes.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This year marks the tenth anniversary of the adoption of the CRPD by the UN. By ratifying the Convention, the Irish government is signalling its commitment to a disability-inclusive society and to upholding the rights of people with disabilities both at home and in Ireland’s overseas development work.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err="1">
                <a:latin typeface="Calibri" panose="020F0502020204030204" pitchFamily="34" charset="0"/>
                <a:ea typeface="SimSun" panose="02010600030101010101" pitchFamily="2" charset="-122"/>
                <a:cs typeface="Calibri" panose="020F0502020204030204" pitchFamily="34" charset="0"/>
              </a:rPr>
              <a:t>Yours</a:t>
            </a:r>
            <a:r>
              <a:rPr lang="fr-FR" dirty="0">
                <a:latin typeface="Calibri" panose="020F0502020204030204" pitchFamily="34" charset="0"/>
                <a:ea typeface="SimSun" panose="02010600030101010101" pitchFamily="2" charset="-122"/>
                <a:cs typeface="Calibri" panose="020F0502020204030204" pitchFamily="34" charset="0"/>
              </a:rPr>
              <a:t>, etc.</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Sarah </a:t>
            </a:r>
            <a:r>
              <a:rPr lang="fr-FR" dirty="0" err="1">
                <a:latin typeface="Calibri" panose="020F0502020204030204" pitchFamily="34" charset="0"/>
                <a:ea typeface="SimSun" panose="02010600030101010101" pitchFamily="2" charset="-122"/>
                <a:cs typeface="Calibri" panose="020F0502020204030204" pitchFamily="34" charset="0"/>
              </a:rPr>
              <a:t>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CEO, CBM Ireland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Monaghan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94</a:t>
            </a:fld>
            <a:endParaRPr lang="x-none"/>
          </a:p>
        </p:txBody>
      </p:sp>
    </p:spTree>
    <p:extLst>
      <p:ext uri="{BB962C8B-B14F-4D97-AF65-F5344CB8AC3E}">
        <p14:creationId xmlns:p14="http://schemas.microsoft.com/office/powerpoint/2010/main" val="27496450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44463"/>
            <a:ext cx="3903662" cy="2197100"/>
          </a:xfrm>
        </p:spPr>
      </p:sp>
      <p:sp>
        <p:nvSpPr>
          <p:cNvPr id="3" name="Notes Placeholder 2"/>
          <p:cNvSpPr>
            <a:spLocks noGrp="1"/>
          </p:cNvSpPr>
          <p:nvPr>
            <p:ph type="body" idx="1"/>
          </p:nvPr>
        </p:nvSpPr>
        <p:spPr>
          <a:xfrm>
            <a:off x="398981" y="2599935"/>
            <a:ext cx="6010826" cy="6842219"/>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6. Example of a letter to a newspaper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A letter to the Editor of the Irish Times from CBM Ireland CEO Sarah 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Sir,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It is welcome news to see Minister Fitzgerald at Ireland’s recent UPR [UN Universal Periodic Review] review committing the government to ratifying the UN Convention on the Rights of Persons with Disabilities (CRPD) by the end of this year. Ireland has signed the convention, and it is now the last remaining EU Member State to ratify it.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CRPD promotes, protects and ensures the equal rights of people with disabilities, and obliges States to treat people with disabilities as “subjects” with full legal capacity as distinct from “objects” to be managed and cared for. In addition to protecting the rights of people with disabilities here in Ireland, the Convention requires the Irish government to ensure that the development aid it spends overseas is inclusive of people with disabilities.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practical terms, this means that Irish-funded overseas development programmes in areas such as health, education and emergency response must ensure that people with disabilities are included and benefit from such programmes.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This year marks the tenth anniversary of the adoption of the CRPD by the UN. By ratifying the Convention, the Irish government is signalling its commitment to a disability-inclusive society and to upholding the rights of people with disabilities both at home and in Ireland’s overseas development work.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err="1">
                <a:latin typeface="Calibri" panose="020F0502020204030204" pitchFamily="34" charset="0"/>
                <a:ea typeface="SimSun" panose="02010600030101010101" pitchFamily="2" charset="-122"/>
                <a:cs typeface="Calibri" panose="020F0502020204030204" pitchFamily="34" charset="0"/>
              </a:rPr>
              <a:t>Yours</a:t>
            </a:r>
            <a:r>
              <a:rPr lang="fr-FR" dirty="0">
                <a:latin typeface="Calibri" panose="020F0502020204030204" pitchFamily="34" charset="0"/>
                <a:ea typeface="SimSun" panose="02010600030101010101" pitchFamily="2" charset="-122"/>
                <a:cs typeface="Calibri" panose="020F0502020204030204" pitchFamily="34" charset="0"/>
              </a:rPr>
              <a:t>, etc.</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Sarah </a:t>
            </a:r>
            <a:r>
              <a:rPr lang="fr-FR" dirty="0" err="1">
                <a:latin typeface="Calibri" panose="020F0502020204030204" pitchFamily="34" charset="0"/>
                <a:ea typeface="SimSun" panose="02010600030101010101" pitchFamily="2" charset="-122"/>
                <a:cs typeface="Calibri" panose="020F0502020204030204" pitchFamily="34" charset="0"/>
              </a:rPr>
              <a:t>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CEO, CBM Ireland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Monaghan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95</a:t>
            </a:fld>
            <a:endParaRPr lang="x-none"/>
          </a:p>
        </p:txBody>
      </p:sp>
    </p:spTree>
    <p:extLst>
      <p:ext uri="{BB962C8B-B14F-4D97-AF65-F5344CB8AC3E}">
        <p14:creationId xmlns:p14="http://schemas.microsoft.com/office/powerpoint/2010/main" val="27496450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98425"/>
            <a:ext cx="2714625" cy="1527175"/>
          </a:xfrm>
        </p:spPr>
      </p:sp>
      <p:sp>
        <p:nvSpPr>
          <p:cNvPr id="4" name="Slide Number Placeholder 3"/>
          <p:cNvSpPr>
            <a:spLocks noGrp="1"/>
          </p:cNvSpPr>
          <p:nvPr>
            <p:ph type="sldNum" sz="quarter" idx="5"/>
          </p:nvPr>
        </p:nvSpPr>
        <p:spPr/>
        <p:txBody>
          <a:bodyPr/>
          <a:lstStyle/>
          <a:p>
            <a:fld id="{CD4026B6-B2B5-46C7-A32C-FE888EB50862}" type="slidenum">
              <a:rPr lang="x-none" smtClean="0"/>
              <a:t>96</a:t>
            </a:fld>
            <a:endParaRPr lang="x-none"/>
          </a:p>
        </p:txBody>
      </p:sp>
      <p:graphicFrame>
        <p:nvGraphicFramePr>
          <p:cNvPr id="7" name="Object 6">
            <a:extLst>
              <a:ext uri="{FF2B5EF4-FFF2-40B4-BE49-F238E27FC236}">
                <a16:creationId xmlns:a16="http://schemas.microsoft.com/office/drawing/2014/main" id="{8A2D27CF-F08D-4643-93CA-B06C7E152A00}"/>
              </a:ext>
            </a:extLst>
          </p:cNvPr>
          <p:cNvGraphicFramePr>
            <a:graphicFrameLocks noChangeAspect="1"/>
          </p:cNvGraphicFramePr>
          <p:nvPr>
            <p:extLst>
              <p:ext uri="{D42A27DB-BD31-4B8C-83A1-F6EECF244321}">
                <p14:modId xmlns:p14="http://schemas.microsoft.com/office/powerpoint/2010/main" val="1568121212"/>
              </p:ext>
            </p:extLst>
          </p:nvPr>
        </p:nvGraphicFramePr>
        <p:xfrm>
          <a:off x="369048" y="1791589"/>
          <a:ext cx="6070693" cy="8050962"/>
        </p:xfrm>
        <a:graphic>
          <a:graphicData uri="http://schemas.openxmlformats.org/presentationml/2006/ole">
            <mc:AlternateContent xmlns:mc="http://schemas.openxmlformats.org/markup-compatibility/2006">
              <mc:Choice xmlns:v="urn:schemas-microsoft-com:vml" Requires="v">
                <p:oleObj name="Document" r:id="rId3" imgW="5727171" imgH="7430253" progId="Word.Document.12">
                  <p:embed/>
                </p:oleObj>
              </mc:Choice>
              <mc:Fallback>
                <p:oleObj name="Document" r:id="rId3" imgW="5727171" imgH="7430253" progId="Word.Document.12">
                  <p:embed/>
                  <p:pic>
                    <p:nvPicPr>
                      <p:cNvPr id="0" name=""/>
                      <p:cNvPicPr/>
                      <p:nvPr/>
                    </p:nvPicPr>
                    <p:blipFill>
                      <a:blip r:embed="rId4"/>
                      <a:stretch>
                        <a:fillRect/>
                      </a:stretch>
                    </p:blipFill>
                    <p:spPr>
                      <a:xfrm>
                        <a:off x="369048" y="1791589"/>
                        <a:ext cx="6070693" cy="8050962"/>
                      </a:xfrm>
                      <a:prstGeom prst="rect">
                        <a:avLst/>
                      </a:prstGeom>
                      <a:noFill/>
                    </p:spPr>
                  </p:pic>
                </p:oleObj>
              </mc:Fallback>
            </mc:AlternateContent>
          </a:graphicData>
        </a:graphic>
      </p:graphicFrame>
    </p:spTree>
    <p:extLst>
      <p:ext uri="{BB962C8B-B14F-4D97-AF65-F5344CB8AC3E}">
        <p14:creationId xmlns:p14="http://schemas.microsoft.com/office/powerpoint/2010/main" val="28714985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98425"/>
            <a:ext cx="2714625" cy="1527175"/>
          </a:xfrm>
        </p:spPr>
      </p:sp>
      <p:sp>
        <p:nvSpPr>
          <p:cNvPr id="4" name="Slide Number Placeholder 3"/>
          <p:cNvSpPr>
            <a:spLocks noGrp="1"/>
          </p:cNvSpPr>
          <p:nvPr>
            <p:ph type="sldNum" sz="quarter" idx="5"/>
          </p:nvPr>
        </p:nvSpPr>
        <p:spPr/>
        <p:txBody>
          <a:bodyPr/>
          <a:lstStyle/>
          <a:p>
            <a:fld id="{CD4026B6-B2B5-46C7-A32C-FE888EB50862}" type="slidenum">
              <a:rPr lang="x-none" smtClean="0"/>
              <a:t>97</a:t>
            </a:fld>
            <a:endParaRPr lang="x-none"/>
          </a:p>
        </p:txBody>
      </p:sp>
      <p:graphicFrame>
        <p:nvGraphicFramePr>
          <p:cNvPr id="7" name="Object 6">
            <a:extLst>
              <a:ext uri="{FF2B5EF4-FFF2-40B4-BE49-F238E27FC236}">
                <a16:creationId xmlns:a16="http://schemas.microsoft.com/office/drawing/2014/main" id="{8A2D27CF-F08D-4643-93CA-B06C7E152A00}"/>
              </a:ext>
            </a:extLst>
          </p:cNvPr>
          <p:cNvGraphicFramePr>
            <a:graphicFrameLocks noChangeAspect="1"/>
          </p:cNvGraphicFramePr>
          <p:nvPr>
            <p:extLst>
              <p:ext uri="{D42A27DB-BD31-4B8C-83A1-F6EECF244321}">
                <p14:modId xmlns:p14="http://schemas.microsoft.com/office/powerpoint/2010/main" val="1568121212"/>
              </p:ext>
            </p:extLst>
          </p:nvPr>
        </p:nvGraphicFramePr>
        <p:xfrm>
          <a:off x="369048" y="1791589"/>
          <a:ext cx="6070693" cy="8050962"/>
        </p:xfrm>
        <a:graphic>
          <a:graphicData uri="http://schemas.openxmlformats.org/presentationml/2006/ole">
            <mc:AlternateContent xmlns:mc="http://schemas.openxmlformats.org/markup-compatibility/2006">
              <mc:Choice xmlns:v="urn:schemas-microsoft-com:vml" Requires="v">
                <p:oleObj name="Document" r:id="rId3" imgW="5727171" imgH="7430253" progId="Word.Document.12">
                  <p:embed/>
                </p:oleObj>
              </mc:Choice>
              <mc:Fallback>
                <p:oleObj name="Document" r:id="rId3" imgW="5727171" imgH="7430253" progId="Word.Document.12">
                  <p:embed/>
                  <p:pic>
                    <p:nvPicPr>
                      <p:cNvPr id="0" name=""/>
                      <p:cNvPicPr/>
                      <p:nvPr/>
                    </p:nvPicPr>
                    <p:blipFill>
                      <a:blip r:embed="rId4"/>
                      <a:stretch>
                        <a:fillRect/>
                      </a:stretch>
                    </p:blipFill>
                    <p:spPr>
                      <a:xfrm>
                        <a:off x="369048" y="1791589"/>
                        <a:ext cx="6070693" cy="8050962"/>
                      </a:xfrm>
                      <a:prstGeom prst="rect">
                        <a:avLst/>
                      </a:prstGeom>
                      <a:noFill/>
                    </p:spPr>
                  </p:pic>
                </p:oleObj>
              </mc:Fallback>
            </mc:AlternateContent>
          </a:graphicData>
        </a:graphic>
      </p:graphicFrame>
    </p:spTree>
    <p:extLst>
      <p:ext uri="{BB962C8B-B14F-4D97-AF65-F5344CB8AC3E}">
        <p14:creationId xmlns:p14="http://schemas.microsoft.com/office/powerpoint/2010/main" val="28714985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7388" y="239713"/>
            <a:ext cx="2714625" cy="1527175"/>
          </a:xfrm>
        </p:spPr>
      </p:sp>
      <p:sp>
        <p:nvSpPr>
          <p:cNvPr id="3" name="Notes Placeholder 2"/>
          <p:cNvSpPr>
            <a:spLocks noGrp="1"/>
          </p:cNvSpPr>
          <p:nvPr>
            <p:ph type="body" idx="1"/>
          </p:nvPr>
        </p:nvSpPr>
        <p:spPr>
          <a:xfrm>
            <a:off x="273792" y="1949952"/>
            <a:ext cx="6168369" cy="7751080"/>
          </a:xfrm>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8. Examples of working with the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1: Advocacy campaign for social participation of people with intellectual disabilities, Lebanon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Lebanese Association for Self-Advocacy (LASA) is a family and self-advocacy organization in Lebanon that works to defend and promote t</a:t>
            </a:r>
            <a:r>
              <a:rPr lang="en-GB" b="1" i="1" dirty="0">
                <a:latin typeface="Calibri" panose="020F0502020204030204" pitchFamily="34" charset="0"/>
                <a:ea typeface="SimSun" panose="02010600030101010101" pitchFamily="2" charset="-122"/>
                <a:cs typeface="Calibri" panose="020F0502020204030204" pitchFamily="34" charset="0"/>
              </a:rPr>
              <a:t>he </a:t>
            </a:r>
            <a:r>
              <a:rPr lang="en-GB" dirty="0">
                <a:latin typeface="Calibri" panose="020F0502020204030204" pitchFamily="34" charset="0"/>
                <a:ea typeface="SimSun" panose="02010600030101010101" pitchFamily="2" charset="-122"/>
                <a:cs typeface="Calibri" panose="020F0502020204030204" pitchFamily="34" charset="0"/>
              </a:rPr>
              <a:t>rights of people with disabilities. As part of an advocacy campaign, LASA produced a series of short films under the name </a:t>
            </a:r>
            <a:r>
              <a:rPr lang="en-GB" i="1" dirty="0">
                <a:latin typeface="Calibri" panose="020F0502020204030204" pitchFamily="34" charset="0"/>
                <a:ea typeface="SimSun" panose="02010600030101010101" pitchFamily="2" charset="-122"/>
                <a:cs typeface="Calibri" panose="020F0502020204030204" pitchFamily="34" charset="0"/>
              </a:rPr>
              <a:t>Media Serving Disability</a:t>
            </a:r>
            <a:r>
              <a:rPr lang="en-GB" dirty="0">
                <a:latin typeface="Calibri" panose="020F0502020204030204" pitchFamily="34" charset="0"/>
                <a:ea typeface="SimSun" panose="02010600030101010101" pitchFamily="2" charset="-122"/>
                <a:cs typeface="Calibri" panose="020F0502020204030204" pitchFamily="34" charset="0"/>
              </a:rPr>
              <a:t>. The films are based on the daily lives of people from the organization and were created to show civil society and organizations the need to promote social participation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For the video about living in community,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/d8ZVQfkYqOQ</a:t>
            </a:r>
            <a:r>
              <a:rPr lang="en-GB"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2: </a:t>
            </a: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I Got Better </a:t>
            </a: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campaign promotes hope in mental health through the media </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3" action="ppaction://hlinkfile" tooltip=",  #305">
                  <a:extLst>
                    <a:ext uri="{A12FA001-AC4F-418D-AE19-62706E023703}">
                      <ahyp:hlinkClr xmlns:ahyp="http://schemas.microsoft.com/office/drawing/2018/hyperlinkcolor" val="tx"/>
                    </a:ext>
                  </a:extLst>
                </a:hlinkClick>
              </a:rPr>
              <a:t>22</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4" action="ppaction://hlinkfile" tooltip=",  #306">
                  <a:extLst>
                    <a:ext uri="{A12FA001-AC4F-418D-AE19-62706E023703}">
                      <ahyp:hlinkClr xmlns:ahyp="http://schemas.microsoft.com/office/drawing/2018/hyperlinkcolor" val="tx"/>
                    </a:ext>
                  </a:extLst>
                </a:hlinkClick>
              </a:rPr>
              <a:t>23</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International's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aims to challenge the dominant narrative of hopelessness in mental health care by making stories of hope and mental wellness widely available through a variety of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The campaign collects personal videos, written stories and data to support its mission. With this collection of stories and evidence,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intends to spark a new dialogue in society about mental and emotional distress, moving from hopelessness and chronic illness to themes of resiliency, recovery, wellness and HOPE!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a:t>
            </a: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http://www.mindfreedom.org/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http://igotbetter.org/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98</a:t>
            </a:fld>
            <a:endParaRPr lang="x-none"/>
          </a:p>
        </p:txBody>
      </p:sp>
      <p:pic>
        <p:nvPicPr>
          <p:cNvPr id="5" name="Picture 4">
            <a:extLst>
              <a:ext uri="{FF2B5EF4-FFF2-40B4-BE49-F238E27FC236}">
                <a16:creationId xmlns:a16="http://schemas.microsoft.com/office/drawing/2014/main" id="{BC7D46E7-31E5-40E8-A451-C7689A4EE8B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98097" y="6999871"/>
            <a:ext cx="3801573" cy="1386552"/>
          </a:xfrm>
          <a:prstGeom prst="rect">
            <a:avLst/>
          </a:prstGeom>
        </p:spPr>
      </p:pic>
    </p:spTree>
    <p:extLst>
      <p:ext uri="{BB962C8B-B14F-4D97-AF65-F5344CB8AC3E}">
        <p14:creationId xmlns:p14="http://schemas.microsoft.com/office/powerpoint/2010/main" val="17003434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7388" y="239713"/>
            <a:ext cx="2714625" cy="1527175"/>
          </a:xfrm>
        </p:spPr>
      </p:sp>
      <p:sp>
        <p:nvSpPr>
          <p:cNvPr id="3" name="Notes Placeholder 2"/>
          <p:cNvSpPr>
            <a:spLocks noGrp="1"/>
          </p:cNvSpPr>
          <p:nvPr>
            <p:ph type="body" idx="1"/>
          </p:nvPr>
        </p:nvSpPr>
        <p:spPr>
          <a:xfrm>
            <a:off x="273792" y="1949952"/>
            <a:ext cx="6168369" cy="7751080"/>
          </a:xfrm>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8. Examples of working with the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1: Advocacy campaign for social participation of people with intellectual disabilities, Lebanon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Lebanese Association for Self-Advocacy (LASA) is a family and self-advocacy organization in Lebanon that works to defend and promote t</a:t>
            </a:r>
            <a:r>
              <a:rPr lang="en-GB" b="1" i="1" dirty="0">
                <a:latin typeface="Calibri" panose="020F0502020204030204" pitchFamily="34" charset="0"/>
                <a:ea typeface="SimSun" panose="02010600030101010101" pitchFamily="2" charset="-122"/>
                <a:cs typeface="Calibri" panose="020F0502020204030204" pitchFamily="34" charset="0"/>
              </a:rPr>
              <a:t>he </a:t>
            </a:r>
            <a:r>
              <a:rPr lang="en-GB" dirty="0">
                <a:latin typeface="Calibri" panose="020F0502020204030204" pitchFamily="34" charset="0"/>
                <a:ea typeface="SimSun" panose="02010600030101010101" pitchFamily="2" charset="-122"/>
                <a:cs typeface="Calibri" panose="020F0502020204030204" pitchFamily="34" charset="0"/>
              </a:rPr>
              <a:t>rights of people with disabilities. As part of an advocacy campaign, LASA produced a series of short films under the name </a:t>
            </a:r>
            <a:r>
              <a:rPr lang="en-GB" i="1" dirty="0">
                <a:latin typeface="Calibri" panose="020F0502020204030204" pitchFamily="34" charset="0"/>
                <a:ea typeface="SimSun" panose="02010600030101010101" pitchFamily="2" charset="-122"/>
                <a:cs typeface="Calibri" panose="020F0502020204030204" pitchFamily="34" charset="0"/>
              </a:rPr>
              <a:t>Media Serving Disability</a:t>
            </a:r>
            <a:r>
              <a:rPr lang="en-GB" dirty="0">
                <a:latin typeface="Calibri" panose="020F0502020204030204" pitchFamily="34" charset="0"/>
                <a:ea typeface="SimSun" panose="02010600030101010101" pitchFamily="2" charset="-122"/>
                <a:cs typeface="Calibri" panose="020F0502020204030204" pitchFamily="34" charset="0"/>
              </a:rPr>
              <a:t>. The films are based on the daily lives of people from the organization and were created to show civil society and organizations the need to promote social participation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For the video about living in community,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/d8ZVQfkYqOQ</a:t>
            </a:r>
            <a:r>
              <a:rPr lang="en-GB"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2: </a:t>
            </a: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I Got Better </a:t>
            </a: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campaign promotes hope in mental health through the media </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3" action="ppaction://hlinkfile" tooltip=",  #305">
                  <a:extLst>
                    <a:ext uri="{A12FA001-AC4F-418D-AE19-62706E023703}">
                      <ahyp:hlinkClr xmlns:ahyp="http://schemas.microsoft.com/office/drawing/2018/hyperlinkcolor" val="tx"/>
                    </a:ext>
                  </a:extLst>
                </a:hlinkClick>
              </a:rPr>
              <a:t>22</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4" action="ppaction://hlinkfile" tooltip=",  #306">
                  <a:extLst>
                    <a:ext uri="{A12FA001-AC4F-418D-AE19-62706E023703}">
                      <ahyp:hlinkClr xmlns:ahyp="http://schemas.microsoft.com/office/drawing/2018/hyperlinkcolor" val="tx"/>
                    </a:ext>
                  </a:extLst>
                </a:hlinkClick>
              </a:rPr>
              <a:t>23</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International's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aims to challenge the dominant narrative of hopelessness in mental health care by making stories of hope and mental wellness widely available through a variety of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The campaign collects personal videos, written stories and data to support its mission. With this collection of stories and evidence,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intends to spark a new dialogue in society about mental and emotional distress, moving from hopelessness and chronic illness to themes of resiliency, recovery, wellness and HOPE!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a:t>
            </a: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http://www.mindfreedom.org/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http://igotbetter.org/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99</a:t>
            </a:fld>
            <a:endParaRPr lang="x-none"/>
          </a:p>
        </p:txBody>
      </p:sp>
      <p:pic>
        <p:nvPicPr>
          <p:cNvPr id="5" name="Picture 4">
            <a:extLst>
              <a:ext uri="{FF2B5EF4-FFF2-40B4-BE49-F238E27FC236}">
                <a16:creationId xmlns:a16="http://schemas.microsoft.com/office/drawing/2014/main" id="{BC7D46E7-31E5-40E8-A451-C7689A4EE8B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98097" y="6999871"/>
            <a:ext cx="3801573" cy="1386552"/>
          </a:xfrm>
          <a:prstGeom prst="rect">
            <a:avLst/>
          </a:prstGeom>
        </p:spPr>
      </p:pic>
    </p:spTree>
    <p:extLst>
      <p:ext uri="{BB962C8B-B14F-4D97-AF65-F5344CB8AC3E}">
        <p14:creationId xmlns:p14="http://schemas.microsoft.com/office/powerpoint/2010/main" val="17003434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2.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4.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5.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20.x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6.x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213488080"/>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738026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67169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19275949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435620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976843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49607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7932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2488752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846930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08161585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160197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1689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025404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185608653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7009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952242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73544"/>
            <a:ext cx="982980" cy="1122363"/>
          </a:xfrm>
          <a:prstGeom prst="rect">
            <a:avLst/>
          </a:prstGeom>
          <a:noFill/>
          <a:ln>
            <a:noFill/>
          </a:ln>
        </p:spPr>
      </p:pic>
      <p:sp>
        <p:nvSpPr>
          <p:cNvPr id="13" name="Slide Number Placeholder 1">
            <a:extLst>
              <a:ext uri="{FF2B5EF4-FFF2-40B4-BE49-F238E27FC236}">
                <a16:creationId xmlns:a16="http://schemas.microsoft.com/office/drawing/2014/main" id="{7E6315B5-6F39-784A-B0A5-46E7D3427B8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51168941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943408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26847951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fld id="{DE55411E-BC08-44A7-8F62-F22372D5DCBC}" type="datetimeFigureOut">
              <a:rPr lang="x-none" smtClean="0"/>
              <a:t>24/4/2023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507205" y="6623100"/>
            <a:ext cx="9018587" cy="216000"/>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115276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4/24/2023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82041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marL="0" indent="0" algn="ctr">
              <a:buNone/>
              <a:defRPr sz="2500" b="1" i="1"/>
            </a:lvl1pPr>
            <a:lvl2pPr>
              <a:defRPr sz="2000" b="1" i="1"/>
            </a:lvl2pPr>
            <a:lvl3pPr>
              <a:defRPr sz="2000" b="1" i="1"/>
            </a:lvl3pPr>
            <a:lvl4pPr>
              <a:defRPr sz="2000" b="1" i="1"/>
            </a:lvl4pPr>
            <a:lvl5pPr>
              <a:defRPr sz="2000" b="1" i="1"/>
            </a:lvl5pPr>
          </a:lstStyle>
          <a:p>
            <a:pPr lvl="0"/>
            <a:endParaRPr lang="en-US" dirty="0"/>
          </a:p>
          <a:p>
            <a:pPr lvl="0"/>
            <a:endParaRPr lang="en-US" dirty="0"/>
          </a:p>
          <a:p>
            <a:pPr lvl="0"/>
            <a:endParaRPr lang="en-US" dirty="0"/>
          </a:p>
          <a:p>
            <a:pPr lvl="0"/>
            <a:r>
              <a:rPr lang="en-US" dirty="0"/>
              <a:t>Click to edit Master text styles</a:t>
            </a:r>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Slide Number Placeholder 1">
            <a:extLst>
              <a:ext uri="{FF2B5EF4-FFF2-40B4-BE49-F238E27FC236}">
                <a16:creationId xmlns:a16="http://schemas.microsoft.com/office/drawing/2014/main" id="{3D496AA1-96EC-0D45-BD64-4CA2D9C0F83A}"/>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181319229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90932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73544"/>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1">
            <a:extLst>
              <a:ext uri="{FF2B5EF4-FFF2-40B4-BE49-F238E27FC236}">
                <a16:creationId xmlns:a16="http://schemas.microsoft.com/office/drawing/2014/main" id="{05863F23-61FA-234E-B5CF-D071B8398631}"/>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309661563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4199905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14" name="Slide Number Placeholder 1">
            <a:extLst>
              <a:ext uri="{FF2B5EF4-FFF2-40B4-BE49-F238E27FC236}">
                <a16:creationId xmlns:a16="http://schemas.microsoft.com/office/drawing/2014/main" id="{0005A050-557F-B14A-B040-D381CE99CAB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16153129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155242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59628682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354542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9234573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4136532152"/>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603114398"/>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24"/>
            </p:custDataLst>
            <p:extLst>
              <p:ext uri="{D42A27DB-BD31-4B8C-83A1-F6EECF244321}">
                <p14:modId xmlns:p14="http://schemas.microsoft.com/office/powerpoint/2010/main" val="1200539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53" imgH="353" progId="TCLayout.ActiveDocument.1">
                  <p:embed/>
                </p:oleObj>
              </mc:Choice>
              <mc:Fallback>
                <p:oleObj name="think-cell Slide" r:id="rId27" imgW="353" imgH="353" progId="TCLayout.ActiveDocument.1">
                  <p:embed/>
                  <p:pic>
                    <p:nvPicPr>
                      <p:cNvPr id="7" name="Objec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5"/>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6"/>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109134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youtu.be/FdBwmE8dEhY"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youtu.be/T3eFlUwhGi0"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youtu.be/lbSBD-efKLA"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mdac.org/en/content/europes-highest-human-rights-court-holds-russia-violated-rights-man-mental-health-disabiliti"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driadvocacy.org/victory-guatemala-right-livecommunity/"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globaldisabilityrightsnow.org/"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tbinternet.ohchr.org/_layouts/treatybodyexternal/Download.aspx?symbolno=INT%2fCRPD%2fICO%2fHTI%2f27387&amp;Lang=en"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tbinternet.ohchr.org/_layouts/treatybodyexternal/SessionDetails1.aspx?SessionID=1204&amp;Lang=en"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hyperlink" Target="http://www.cbm.org/New-resources-on-Agenda-2030-and-the-CRPD-501728.php"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who.int/mental_health/policy/quality_rights/en"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qualityrightsgujarat.wordpress.com/about/"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bit.ly/1he7S5U"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youtu.be/euvfdJLlnAQ"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www.seemescotland.org/"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bc.com/news/av/world-us-canada-44325048/first-washington-lobbyist-with-down-s-syndro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www.facebook.com/PANPPD/"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youtu.be/mVIqkkqqd5U"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youtu.be/cE32AQU--3U"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repositorio.cepal.org/bitstream/handle/11362/5043/1/S2011963_en.pdf"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absoluteprohibition.org/"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chrusp.or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s://youtu.be/UB2ZASt6jrc"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peoplesmentalhealthreport.com/"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mencap.org.uk/blog/why-im-supporting-mencap"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3" Type="http://schemas.openxmlformats.org/officeDocument/2006/relationships/hyperlink" Target="https://youtu.be/d8ZVQfkYqOQ"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mindfreedom.org/"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igotbet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49C65-20E5-45AF-88A4-6DA7D219ED49}"/>
              </a:ext>
            </a:extLst>
          </p:cNvPr>
          <p:cNvSpPr/>
          <p:nvPr/>
        </p:nvSpPr>
        <p:spPr>
          <a:xfrm>
            <a:off x="-27033" y="5441619"/>
            <a:ext cx="12219033" cy="1416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sp>
        <p:nvSpPr>
          <p:cNvPr id="5" name="Rectangle 2">
            <a:extLst>
              <a:ext uri="{FF2B5EF4-FFF2-40B4-BE49-F238E27FC236}">
                <a16:creationId xmlns:a16="http://schemas.microsoft.com/office/drawing/2014/main" id="{053088C5-44CB-4436-B5CE-A90AB5AAAC3F}"/>
              </a:ext>
            </a:extLst>
          </p:cNvPr>
          <p:cNvSpPr>
            <a:spLocks noChangeArrowheads="1"/>
          </p:cNvSpPr>
          <p:nvPr/>
        </p:nvSpPr>
        <p:spPr bwMode="auto">
          <a:xfrm rot="16200000">
            <a:off x="4934618" y="-379923"/>
            <a:ext cx="2295734" cy="12219034"/>
          </a:xfrm>
          <a:prstGeom prst="rect">
            <a:avLst/>
          </a:prstGeom>
          <a:gradFill rotWithShape="1">
            <a:gsLst>
              <a:gs pos="0">
                <a:srgbClr val="59B171">
                  <a:gamma/>
                  <a:shade val="60000"/>
                  <a:invGamma/>
                </a:srgbClr>
              </a:gs>
              <a:gs pos="100000">
                <a:srgbClr val="59B171">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a:extLst>
              <a:ext uri="{28A0092B-C50C-407E-A947-70E740481C1C}">
                <a14:useLocalDpi xmlns:a14="http://schemas.microsoft.com/office/drawing/2010/main" val="0"/>
              </a:ext>
            </a:extLst>
          </a:blip>
          <a:srcRect l="-221" t="16923" r="221" b="42275"/>
          <a:stretch/>
        </p:blipFill>
        <p:spPr>
          <a:xfrm>
            <a:off x="-27033" y="0"/>
            <a:ext cx="12219033" cy="3323771"/>
          </a:xfrm>
          <a:prstGeom prst="rect">
            <a:avLst/>
          </a:prstGeom>
        </p:spPr>
      </p:pic>
      <p:sp>
        <p:nvSpPr>
          <p:cNvPr id="6" name="Text Box 3">
            <a:extLst>
              <a:ext uri="{FF2B5EF4-FFF2-40B4-BE49-F238E27FC236}">
                <a16:creationId xmlns:a16="http://schemas.microsoft.com/office/drawing/2014/main" id="{C802B9EF-FFE6-4BBA-A3A2-450FD1174C72}"/>
              </a:ext>
            </a:extLst>
          </p:cNvPr>
          <p:cNvSpPr txBox="1">
            <a:spLocks noChangeArrowheads="1"/>
          </p:cNvSpPr>
          <p:nvPr/>
        </p:nvSpPr>
        <p:spPr bwMode="auto">
          <a:xfrm>
            <a:off x="207819" y="3059002"/>
            <a:ext cx="9933708" cy="1716198"/>
          </a:xfrm>
          <a:prstGeom prst="rect">
            <a:avLst/>
          </a:prstGeom>
          <a:solidFill>
            <a:srgbClr val="59B17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3323770"/>
            <a:ext cx="9679555" cy="12579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3600" b="1" dirty="0">
                <a:solidFill>
                  <a:schemeClr val="bg1"/>
                </a:solidFill>
                <a:latin typeface="+mj-lt"/>
              </a:rPr>
              <a:t>La </a:t>
            </a:r>
            <a:r>
              <a:rPr lang="en-US" sz="3600" b="1" dirty="0" err="1">
                <a:solidFill>
                  <a:schemeClr val="bg1"/>
                </a:solidFill>
                <a:latin typeface="+mj-lt"/>
              </a:rPr>
              <a:t>defensa</a:t>
            </a:r>
            <a:r>
              <a:rPr lang="en-US" sz="3600" b="1" dirty="0">
                <a:solidFill>
                  <a:schemeClr val="bg1"/>
                </a:solidFill>
                <a:latin typeface="+mj-lt"/>
              </a:rPr>
              <a:t> de la </a:t>
            </a:r>
            <a:r>
              <a:rPr lang="en-US" sz="3600" b="1" dirty="0" err="1">
                <a:solidFill>
                  <a:schemeClr val="bg1"/>
                </a:solidFill>
                <a:latin typeface="+mj-lt"/>
              </a:rPr>
              <a:t>salut</a:t>
            </a:r>
            <a:r>
              <a:rPr lang="en-US" sz="3600" b="1" dirty="0">
                <a:solidFill>
                  <a:schemeClr val="bg1"/>
                </a:solidFill>
                <a:latin typeface="+mj-lt"/>
              </a:rPr>
              <a:t> mental, de la </a:t>
            </a:r>
            <a:r>
              <a:rPr lang="en-US" sz="3600" b="1" dirty="0" err="1">
                <a:solidFill>
                  <a:schemeClr val="bg1"/>
                </a:solidFill>
                <a:latin typeface="+mj-lt"/>
              </a:rPr>
              <a:t>discapacitat</a:t>
            </a:r>
            <a:r>
              <a:rPr lang="en-US" sz="3600" b="1" dirty="0">
                <a:solidFill>
                  <a:schemeClr val="bg1"/>
                </a:solidFill>
                <a:latin typeface="+mj-lt"/>
              </a:rPr>
              <a:t> </a:t>
            </a:r>
            <a:r>
              <a:rPr lang="en-US" sz="3600" b="1" dirty="0" err="1">
                <a:solidFill>
                  <a:schemeClr val="bg1"/>
                </a:solidFill>
                <a:latin typeface="+mj-lt"/>
              </a:rPr>
              <a:t>i</a:t>
            </a:r>
            <a:r>
              <a:rPr lang="en-US" sz="3600" b="1" dirty="0">
                <a:solidFill>
                  <a:schemeClr val="bg1"/>
                </a:solidFill>
                <a:latin typeface="+mj-lt"/>
              </a:rPr>
              <a:t> </a:t>
            </a:r>
            <a:r>
              <a:rPr lang="en-US" sz="3600" b="1" dirty="0" err="1">
                <a:solidFill>
                  <a:schemeClr val="bg1"/>
                </a:solidFill>
                <a:latin typeface="+mj-lt"/>
              </a:rPr>
              <a:t>dels</a:t>
            </a:r>
            <a:r>
              <a:rPr lang="en-US" sz="3600" b="1" dirty="0">
                <a:solidFill>
                  <a:schemeClr val="bg1"/>
                </a:solidFill>
                <a:latin typeface="+mj-lt"/>
              </a:rPr>
              <a:t> </a:t>
            </a:r>
            <a:r>
              <a:rPr lang="en-US" sz="3600" b="1" dirty="0" err="1">
                <a:solidFill>
                  <a:schemeClr val="bg1"/>
                </a:solidFill>
                <a:latin typeface="+mj-lt"/>
              </a:rPr>
              <a:t>drets</a:t>
            </a:r>
            <a:r>
              <a:rPr lang="en-US" sz="3600" b="1" dirty="0">
                <a:solidFill>
                  <a:schemeClr val="bg1"/>
                </a:solidFill>
                <a:latin typeface="+mj-lt"/>
              </a:rPr>
              <a:t> humans</a:t>
            </a:r>
          </a:p>
          <a:p>
            <a:r>
              <a:rPr lang="en-US" sz="3600" b="1" dirty="0">
                <a:solidFill>
                  <a:schemeClr val="bg1"/>
                </a:solidFill>
                <a:latin typeface="+mj-lt"/>
              </a:rPr>
              <a:t> </a:t>
            </a: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20972"/>
            <a:ext cx="3390903" cy="514692"/>
          </a:xfrm>
          <a:prstGeom prst="rect">
            <a:avLst/>
          </a:prstGeom>
          <a:solidFill>
            <a:srgbClr val="59B171"/>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GB" altLang="en-US" sz="2800" dirty="0" err="1">
                <a:solidFill>
                  <a:srgbClr val="FFFFFE"/>
                </a:solidFill>
                <a:latin typeface="Calibri" panose="020F0502020204030204" pitchFamily="34" charset="0"/>
              </a:rPr>
              <a:t>Diapositives</a:t>
            </a:r>
            <a:r>
              <a:rPr lang="en-GB" altLang="en-US" sz="2800" dirty="0">
                <a:solidFill>
                  <a:srgbClr val="FFFFFE"/>
                </a:solidFill>
                <a:latin typeface="Calibri" panose="020F0502020204030204" pitchFamily="34" charset="0"/>
              </a:rPr>
              <a:t> del </a:t>
            </a:r>
            <a:r>
              <a:rPr lang="en-GB" altLang="en-US" sz="2800" dirty="0" err="1">
                <a:solidFill>
                  <a:srgbClr val="FFFFFE"/>
                </a:solidFill>
                <a:latin typeface="Calibri" panose="020F0502020204030204" pitchFamily="34" charset="0"/>
              </a:rPr>
              <a:t>curso</a:t>
            </a:r>
            <a:endParaRPr lang="en-US" altLang="en-US" sz="2800" dirty="0">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775200"/>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59B171"/>
                </a:solidFill>
                <a:latin typeface="Calibri" panose="020F0502020204030204" pitchFamily="34" charset="0"/>
              </a:rPr>
              <a:t>Mòdul</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d’orientació</a:t>
            </a:r>
            <a:r>
              <a:rPr lang="en-GB" altLang="en-US" sz="3000" dirty="0">
                <a:solidFill>
                  <a:srgbClr val="59B171"/>
                </a:solidFill>
                <a:latin typeface="Calibri" panose="020F0502020204030204" pitchFamily="34" charset="0"/>
              </a:rPr>
              <a:t> Quality Rights de </a:t>
            </a:r>
            <a:r>
              <a:rPr lang="en-GB" altLang="en-US" sz="3000" dirty="0" err="1">
                <a:solidFill>
                  <a:srgbClr val="59B171"/>
                </a:solidFill>
                <a:latin typeface="Calibri" panose="020F0502020204030204" pitchFamily="34" charset="0"/>
              </a:rPr>
              <a:t>l’OMS</a:t>
            </a:r>
            <a:endParaRPr kumimoji="0" lang="en-US" altLang="en-US" sz="1800" b="0" i="0" u="none" strike="noStrike" cap="none" normalizeH="0" baseline="0" dirty="0">
              <a:ln>
                <a:noFill/>
              </a:ln>
              <a:solidFill>
                <a:srgbClr val="59B171"/>
              </a:solidFill>
              <a:effectLst/>
              <a:latin typeface="Arial" panose="020B0604020202020204" pitchFamily="34" charset="0"/>
            </a:endParaRPr>
          </a:p>
        </p:txBody>
      </p:sp>
      <p:pic>
        <p:nvPicPr>
          <p:cNvPr id="4" name="Imatge 3">
            <a:extLst>
              <a:ext uri="{FF2B5EF4-FFF2-40B4-BE49-F238E27FC236}">
                <a16:creationId xmlns:a16="http://schemas.microsoft.com/office/drawing/2014/main" id="{8988E510-5D0F-6DB2-711F-92E611AB7CED}"/>
              </a:ext>
            </a:extLst>
          </p:cNvPr>
          <p:cNvPicPr>
            <a:picLocks noChangeAspect="1"/>
          </p:cNvPicPr>
          <p:nvPr/>
        </p:nvPicPr>
        <p:blipFill>
          <a:blip r:embed="rId6"/>
          <a:stretch>
            <a:fillRect/>
          </a:stretch>
        </p:blipFill>
        <p:spPr>
          <a:xfrm>
            <a:off x="461972" y="5853702"/>
            <a:ext cx="1719221" cy="445047"/>
          </a:xfrm>
          <a:prstGeom prst="rect">
            <a:avLst/>
          </a:prstGeom>
        </p:spPr>
      </p:pic>
    </p:spTree>
    <p:extLst>
      <p:ext uri="{BB962C8B-B14F-4D97-AF65-F5344CB8AC3E}">
        <p14:creationId xmlns:p14="http://schemas.microsoft.com/office/powerpoint/2010/main" val="198636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227FB-761B-4816-8B77-A818A5D8232B}"/>
              </a:ext>
            </a:extLst>
          </p:cNvPr>
          <p:cNvSpPr>
            <a:spLocks noGrp="1"/>
          </p:cNvSpPr>
          <p:nvPr>
            <p:ph sz="quarter" idx="14"/>
          </p:nvPr>
        </p:nvSpPr>
        <p:spPr>
          <a:xfrm>
            <a:off x="507195" y="1219200"/>
            <a:ext cx="11174412" cy="5140960"/>
          </a:xfrm>
        </p:spPr>
        <p:txBody>
          <a:bodyPr>
            <a:normAutofit fontScale="92500" lnSpcReduction="20000"/>
          </a:bodyPr>
          <a:lstStyle/>
          <a:p>
            <a:pPr lvl="0" algn="just"/>
            <a:r>
              <a:rPr lang="ca-ES" dirty="0"/>
              <a:t>Aquest mòdul descriu el procés de dissenyar i executar una campanya de sensibilització i difusió </a:t>
            </a:r>
            <a:r>
              <a:rPr lang="en-GB" dirty="0"/>
              <a:t>. </a:t>
            </a:r>
          </a:p>
          <a:p>
            <a:pPr lvl="0" algn="just"/>
            <a:r>
              <a:rPr lang="es-ES" dirty="0"/>
              <a:t>Proporciona </a:t>
            </a:r>
            <a:r>
              <a:rPr lang="ca-ES" dirty="0"/>
              <a:t>orientació per establir les intencions i desenvolupar activitats de campanyes, identificar les parts interessades i els grups objectiu principals, actuar i, per últim, monitoritzar i avaluar l’eficàcia de la campanya</a:t>
            </a:r>
            <a:r>
              <a:rPr lang="en-GB" dirty="0"/>
              <a:t>. </a:t>
            </a:r>
          </a:p>
          <a:p>
            <a:pPr lvl="0" algn="just"/>
            <a:r>
              <a:rPr lang="ca-ES" dirty="0"/>
              <a:t>Aborda quins són els desafiaments que poden sorgir </a:t>
            </a:r>
            <a:r>
              <a:rPr lang="en-GB" dirty="0"/>
              <a:t>. </a:t>
            </a:r>
            <a:endParaRPr lang="x-none" dirty="0"/>
          </a:p>
          <a:p>
            <a:pPr lvl="0" algn="just"/>
            <a:r>
              <a:rPr lang="ca-ES" dirty="0"/>
              <a:t>Algunes organitzacions poden intentar construir aliances i consensos, mentre que d’altres poden mantenir una línia de defensa molt dura </a:t>
            </a:r>
            <a:r>
              <a:rPr lang="en-GB" dirty="0"/>
              <a:t>. </a:t>
            </a:r>
          </a:p>
          <a:p>
            <a:pPr lvl="0" algn="just"/>
            <a:r>
              <a:rPr lang="ca-ES" dirty="0"/>
              <a:t>Ambdós abordatges poden ser molt efectius per propiciar canvis</a:t>
            </a:r>
            <a:r>
              <a:rPr lang="en-GB" dirty="0"/>
              <a:t>. </a:t>
            </a:r>
          </a:p>
          <a:p>
            <a:pPr lvl="0" algn="just"/>
            <a:r>
              <a:rPr lang="es-ES" dirty="0"/>
              <a:t>La </a:t>
            </a:r>
            <a:r>
              <a:rPr lang="ca-ES" dirty="0"/>
              <a:t>defensa es pot desenvolupar com un procés fluid i flexible que vagi reaccionant i promovent temes i necessitats a mesura que apareguin</a:t>
            </a:r>
            <a:r>
              <a:rPr lang="en-GB" dirty="0"/>
              <a:t>. </a:t>
            </a:r>
          </a:p>
          <a:p>
            <a:pPr lvl="0" algn="just"/>
            <a:r>
              <a:rPr lang="ca-ES" dirty="0"/>
              <a:t>Entre els resultats positius que poden assolir-se mitjançant la defensa s’inclouen</a:t>
            </a:r>
            <a:r>
              <a:rPr lang="es-ES" dirty="0"/>
              <a:t>:</a:t>
            </a:r>
            <a:r>
              <a:rPr lang="en-GB" dirty="0"/>
              <a:t> </a:t>
            </a:r>
            <a:endParaRPr lang="x-none" dirty="0"/>
          </a:p>
          <a:p>
            <a:pPr lvl="2" algn="just"/>
            <a:r>
              <a:rPr lang="ca-ES" dirty="0"/>
              <a:t>La priorització dels riscos de les persones amb discapacitat</a:t>
            </a:r>
            <a:r>
              <a:rPr lang="en-US" dirty="0"/>
              <a:t>.</a:t>
            </a:r>
            <a:endParaRPr lang="x-none" dirty="0"/>
          </a:p>
          <a:p>
            <a:pPr lvl="2" algn="just"/>
            <a:r>
              <a:rPr lang="ca-ES" dirty="0"/>
              <a:t>L’alineació de polítiques, plans i lleis amb els estàndards internacionals dels drets humans</a:t>
            </a:r>
            <a:r>
              <a:rPr lang="es-ES" dirty="0"/>
              <a:t>. </a:t>
            </a:r>
          </a:p>
          <a:p>
            <a:pPr lvl="2" algn="just"/>
            <a:r>
              <a:rPr lang="ca-ES" dirty="0"/>
              <a:t>Garantir que els drets humans i els temes de qualitat ocupin un lloc central als serveis socials i de salut mental.</a:t>
            </a:r>
            <a:endParaRPr lang="x-none" dirty="0"/>
          </a:p>
        </p:txBody>
      </p:sp>
      <p:sp>
        <p:nvSpPr>
          <p:cNvPr id="2" name="Title 1">
            <a:extLst>
              <a:ext uri="{FF2B5EF4-FFF2-40B4-BE49-F238E27FC236}">
                <a16:creationId xmlns:a16="http://schemas.microsoft.com/office/drawing/2014/main" id="{6EE4AEF4-EEE2-450C-A4F9-9477EFBBC7F4}"/>
              </a:ext>
            </a:extLst>
          </p:cNvPr>
          <p:cNvSpPr>
            <a:spLocks noGrp="1"/>
          </p:cNvSpPr>
          <p:nvPr>
            <p:ph type="title"/>
          </p:nvPr>
        </p:nvSpPr>
        <p:spPr/>
        <p:txBody>
          <a:bodyPr/>
          <a:lstStyle/>
          <a:p>
            <a:r>
              <a:rPr lang="es-ES" dirty="0"/>
              <a:t>1. </a:t>
            </a:r>
            <a:r>
              <a:rPr lang="es-ES" dirty="0" err="1"/>
              <a:t>Introducció</a:t>
            </a:r>
            <a:r>
              <a:rPr lang="es-ES" dirty="0"/>
              <a:t> - 3</a:t>
            </a:r>
            <a:endParaRPr lang="x-none" dirty="0"/>
          </a:p>
        </p:txBody>
      </p:sp>
    </p:spTree>
    <p:extLst>
      <p:ext uri="{BB962C8B-B14F-4D97-AF65-F5344CB8AC3E}">
        <p14:creationId xmlns:p14="http://schemas.microsoft.com/office/powerpoint/2010/main" val="20881950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ca-ES" sz="2000" dirty="0"/>
              <a:t>Exemples de notes de premsa o als mitjans</a:t>
            </a:r>
            <a:endParaRPr lang="en-US" sz="2000"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sz="2800" dirty="0" err="1"/>
              <a:t>Butlletí</a:t>
            </a:r>
            <a:r>
              <a:rPr lang="en-US" sz="2800" dirty="0"/>
              <a:t> 9</a:t>
            </a:r>
            <a:endParaRPr lang="x-none" sz="2800"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295400"/>
            <a:ext cx="10973876" cy="441452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s-ES" sz="1700" b="1" dirty="0" err="1"/>
              <a:t>Exemple</a:t>
            </a:r>
            <a:r>
              <a:rPr lang="es-ES" sz="1700" b="1" dirty="0"/>
              <a:t> 1: Extracte de: L’OMS insta a </a:t>
            </a:r>
            <a:r>
              <a:rPr lang="es-ES" sz="1700" b="1" dirty="0" err="1"/>
              <a:t>desenvolupar</a:t>
            </a:r>
            <a:r>
              <a:rPr lang="es-ES" sz="1700" b="1" dirty="0"/>
              <a:t> programes per INCLOURE les persones </a:t>
            </a:r>
            <a:r>
              <a:rPr lang="es-ES" sz="1700" b="1" dirty="0" err="1"/>
              <a:t>amb</a:t>
            </a:r>
            <a:r>
              <a:rPr lang="es-ES" sz="1700" b="1" dirty="0"/>
              <a:t> </a:t>
            </a:r>
            <a:r>
              <a:rPr lang="es-ES" sz="1700" b="1" dirty="0" err="1"/>
              <a:t>discapacitat</a:t>
            </a:r>
            <a:r>
              <a:rPr lang="es-ES" sz="1700" b="1" dirty="0"/>
              <a:t> psicosocial (24) </a:t>
            </a:r>
          </a:p>
          <a:p>
            <a:pPr marL="0" indent="0" algn="just">
              <a:spcAft>
                <a:spcPts val="600"/>
              </a:spcAft>
              <a:buNone/>
            </a:pPr>
            <a:r>
              <a:rPr lang="es-ES" sz="1700" b="1" dirty="0"/>
              <a:t> </a:t>
            </a:r>
            <a:r>
              <a:rPr lang="es-ES" sz="1700" dirty="0"/>
              <a:t>Les persones </a:t>
            </a:r>
            <a:r>
              <a:rPr lang="es-ES" sz="1700" dirty="0" err="1"/>
              <a:t>amb</a:t>
            </a:r>
            <a:r>
              <a:rPr lang="es-ES" sz="1700" dirty="0"/>
              <a:t> </a:t>
            </a:r>
            <a:r>
              <a:rPr lang="es-ES" sz="1700" dirty="0" err="1"/>
              <a:t>discapacitat</a:t>
            </a:r>
            <a:r>
              <a:rPr lang="es-ES" sz="1700" dirty="0"/>
              <a:t> psicosocial es </a:t>
            </a:r>
            <a:r>
              <a:rPr lang="es-ES" sz="1700" dirty="0" err="1"/>
              <a:t>troben</a:t>
            </a:r>
            <a:r>
              <a:rPr lang="es-ES" sz="1700" dirty="0"/>
              <a:t> entre </a:t>
            </a:r>
            <a:r>
              <a:rPr lang="es-ES" sz="1700" dirty="0" err="1"/>
              <a:t>els</a:t>
            </a:r>
            <a:r>
              <a:rPr lang="es-ES" sz="1700" dirty="0"/>
              <a:t> </a:t>
            </a:r>
            <a:r>
              <a:rPr lang="es-ES" sz="1700" dirty="0" err="1"/>
              <a:t>col·lectius</a:t>
            </a:r>
            <a:r>
              <a:rPr lang="es-ES" sz="1700" dirty="0"/>
              <a:t> </a:t>
            </a:r>
            <a:r>
              <a:rPr lang="es-ES" sz="1700" dirty="0" err="1"/>
              <a:t>més</a:t>
            </a:r>
            <a:r>
              <a:rPr lang="es-ES" sz="1700" dirty="0"/>
              <a:t> </a:t>
            </a:r>
            <a:r>
              <a:rPr lang="es-ES" sz="1700" dirty="0" err="1"/>
              <a:t>marginats</a:t>
            </a:r>
            <a:r>
              <a:rPr lang="es-ES" sz="1700" dirty="0"/>
              <a:t> </a:t>
            </a:r>
            <a:r>
              <a:rPr lang="es-ES" sz="1700" dirty="0" err="1"/>
              <a:t>als</a:t>
            </a:r>
            <a:r>
              <a:rPr lang="es-ES" sz="1700" dirty="0"/>
              <a:t> </a:t>
            </a:r>
            <a:r>
              <a:rPr lang="es-ES" sz="1700" dirty="0" err="1"/>
              <a:t>països</a:t>
            </a:r>
            <a:r>
              <a:rPr lang="es-ES" sz="1700" dirty="0"/>
              <a:t> en </a:t>
            </a:r>
            <a:r>
              <a:rPr lang="es-ES" sz="1700" dirty="0" err="1"/>
              <a:t>desenvolupament</a:t>
            </a:r>
            <a:r>
              <a:rPr lang="es-ES" sz="1700" dirty="0"/>
              <a:t>. </a:t>
            </a:r>
            <a:r>
              <a:rPr lang="es-ES" sz="1700" dirty="0" err="1"/>
              <a:t>Malgrat</a:t>
            </a:r>
            <a:r>
              <a:rPr lang="es-ES" sz="1700" dirty="0"/>
              <a:t> que </a:t>
            </a:r>
            <a:r>
              <a:rPr lang="es-ES" sz="1700" dirty="0" err="1"/>
              <a:t>agents</a:t>
            </a:r>
            <a:r>
              <a:rPr lang="es-ES" sz="1700" dirty="0"/>
              <a:t> del </a:t>
            </a:r>
            <a:r>
              <a:rPr lang="es-ES" sz="1700" dirty="0" err="1"/>
              <a:t>desenvolupament</a:t>
            </a:r>
            <a:r>
              <a:rPr lang="es-ES" sz="1700" dirty="0"/>
              <a:t> han </a:t>
            </a:r>
            <a:r>
              <a:rPr lang="es-ES" sz="1700" dirty="0" err="1"/>
              <a:t>demanat</a:t>
            </a:r>
            <a:r>
              <a:rPr lang="es-ES" sz="1700" dirty="0"/>
              <a:t> centrar la </a:t>
            </a:r>
            <a:r>
              <a:rPr lang="es-ES" sz="1700" dirty="0" err="1"/>
              <a:t>seva</a:t>
            </a:r>
            <a:r>
              <a:rPr lang="es-ES" sz="1700" dirty="0"/>
              <a:t> tasca en les persones </a:t>
            </a:r>
            <a:r>
              <a:rPr lang="es-ES" sz="1700" dirty="0" err="1"/>
              <a:t>més</a:t>
            </a:r>
            <a:r>
              <a:rPr lang="es-ES" sz="1700" dirty="0"/>
              <a:t> vulnerables </a:t>
            </a:r>
            <a:r>
              <a:rPr lang="es-ES" sz="1700" dirty="0" err="1"/>
              <a:t>d’una</a:t>
            </a:r>
            <a:r>
              <a:rPr lang="es-ES" sz="1700" dirty="0"/>
              <a:t> </a:t>
            </a:r>
            <a:r>
              <a:rPr lang="es-ES" sz="1700" dirty="0" err="1"/>
              <a:t>comunitat</a:t>
            </a:r>
            <a:r>
              <a:rPr lang="es-ES" sz="1700" dirty="0"/>
              <a:t>, </a:t>
            </a:r>
            <a:r>
              <a:rPr lang="es-ES" sz="1700" dirty="0" err="1"/>
              <a:t>molts</a:t>
            </a:r>
            <a:r>
              <a:rPr lang="es-ES" sz="1700" dirty="0"/>
              <a:t> programes </a:t>
            </a:r>
            <a:r>
              <a:rPr lang="es-ES" sz="1700" dirty="0" err="1"/>
              <a:t>segueixen</a:t>
            </a:r>
            <a:r>
              <a:rPr lang="es-ES" sz="1700" dirty="0"/>
              <a:t> </a:t>
            </a:r>
            <a:r>
              <a:rPr lang="es-ES" sz="1700" dirty="0" err="1"/>
              <a:t>ignorant</a:t>
            </a:r>
            <a:r>
              <a:rPr lang="es-ES" sz="1700" dirty="0"/>
              <a:t> i </a:t>
            </a:r>
            <a:r>
              <a:rPr lang="es-ES" sz="1700" dirty="0" err="1"/>
              <a:t>excloent</a:t>
            </a:r>
            <a:r>
              <a:rPr lang="es-ES" sz="1700" dirty="0"/>
              <a:t> </a:t>
            </a:r>
            <a:r>
              <a:rPr lang="es-ES" sz="1700" dirty="0" err="1"/>
              <a:t>aquest</a:t>
            </a:r>
            <a:r>
              <a:rPr lang="es-ES" sz="1700" dirty="0"/>
              <a:t> </a:t>
            </a:r>
            <a:r>
              <a:rPr lang="es-ES" sz="1700" dirty="0" err="1"/>
              <a:t>grup</a:t>
            </a:r>
            <a:r>
              <a:rPr lang="es-ES" sz="1700" dirty="0"/>
              <a:t> vulnerable. </a:t>
            </a:r>
          </a:p>
          <a:p>
            <a:pPr marL="0" indent="0" algn="just">
              <a:spcAft>
                <a:spcPts val="600"/>
              </a:spcAft>
              <a:buNone/>
            </a:pPr>
            <a:r>
              <a:rPr lang="es-ES" sz="1700" dirty="0"/>
              <a:t> </a:t>
            </a:r>
            <a:r>
              <a:rPr lang="es-ES" sz="1700" dirty="0" err="1"/>
              <a:t>Aquest</a:t>
            </a:r>
            <a:r>
              <a:rPr lang="es-ES" sz="1700" dirty="0"/>
              <a:t> </a:t>
            </a:r>
            <a:r>
              <a:rPr lang="es-ES" sz="1700" dirty="0" err="1"/>
              <a:t>és</a:t>
            </a:r>
            <a:r>
              <a:rPr lang="es-ES" sz="1700" dirty="0"/>
              <a:t> un </a:t>
            </a:r>
            <a:r>
              <a:rPr lang="es-ES" sz="1700" dirty="0" err="1"/>
              <a:t>missatge</a:t>
            </a:r>
            <a:r>
              <a:rPr lang="es-ES" sz="1700" dirty="0"/>
              <a:t> </a:t>
            </a:r>
            <a:r>
              <a:rPr lang="es-ES" sz="1700" dirty="0" err="1"/>
              <a:t>d’un</a:t>
            </a:r>
            <a:r>
              <a:rPr lang="es-ES" sz="1700" dirty="0"/>
              <a:t> </a:t>
            </a:r>
            <a:r>
              <a:rPr lang="es-ES" sz="1700" dirty="0" err="1"/>
              <a:t>nou</a:t>
            </a:r>
            <a:r>
              <a:rPr lang="es-ES" sz="1700" dirty="0"/>
              <a:t> informe de </a:t>
            </a:r>
            <a:r>
              <a:rPr lang="es-ES" sz="1700" dirty="0" err="1"/>
              <a:t>l’Organització</a:t>
            </a:r>
            <a:r>
              <a:rPr lang="es-ES" sz="1700" dirty="0"/>
              <a:t> Mundial de la </a:t>
            </a:r>
            <a:r>
              <a:rPr lang="es-ES" sz="1700" dirty="0" err="1"/>
              <a:t>Salut</a:t>
            </a:r>
            <a:r>
              <a:rPr lang="es-ES" sz="1700" dirty="0"/>
              <a:t> (OMS) sobre la </a:t>
            </a:r>
            <a:r>
              <a:rPr lang="es-ES" sz="1700" dirty="0" err="1"/>
              <a:t>salut</a:t>
            </a:r>
            <a:r>
              <a:rPr lang="es-ES" sz="1700" dirty="0"/>
              <a:t> mental i el </a:t>
            </a:r>
            <a:r>
              <a:rPr lang="es-ES" sz="1700" dirty="0" err="1"/>
              <a:t>desenvolupament</a:t>
            </a:r>
            <a:r>
              <a:rPr lang="es-ES" sz="1700" dirty="0"/>
              <a:t> Les persones </a:t>
            </a:r>
            <a:r>
              <a:rPr lang="es-ES" sz="1700" dirty="0" err="1"/>
              <a:t>amb</a:t>
            </a:r>
            <a:r>
              <a:rPr lang="es-ES" sz="1700" dirty="0"/>
              <a:t> </a:t>
            </a:r>
            <a:r>
              <a:rPr lang="es-ES" sz="1700" dirty="0" err="1"/>
              <a:t>discapacitat</a:t>
            </a:r>
            <a:r>
              <a:rPr lang="es-ES" sz="1700" dirty="0"/>
              <a:t> psicosocial </a:t>
            </a:r>
            <a:r>
              <a:rPr lang="es-ES" sz="1700" dirty="0" err="1"/>
              <a:t>com</a:t>
            </a:r>
            <a:r>
              <a:rPr lang="es-ES" sz="1700" dirty="0"/>
              <a:t> a </a:t>
            </a:r>
            <a:r>
              <a:rPr lang="es-ES" sz="1700" dirty="0" err="1"/>
              <a:t>grup</a:t>
            </a:r>
            <a:r>
              <a:rPr lang="es-ES" sz="1700" dirty="0"/>
              <a:t> vulnerable, que es </a:t>
            </a:r>
            <a:r>
              <a:rPr lang="es-ES" sz="1700" dirty="0" err="1"/>
              <a:t>presentarà</a:t>
            </a:r>
            <a:r>
              <a:rPr lang="es-ES" sz="1700" dirty="0"/>
              <a:t> </a:t>
            </a:r>
            <a:r>
              <a:rPr lang="es-ES" sz="1700" dirty="0" err="1"/>
              <a:t>avui</a:t>
            </a:r>
            <a:r>
              <a:rPr lang="es-ES" sz="1700" dirty="0"/>
              <a:t> a la </a:t>
            </a:r>
            <a:r>
              <a:rPr lang="es-ES" sz="1700" dirty="0" err="1"/>
              <a:t>seu</a:t>
            </a:r>
            <a:r>
              <a:rPr lang="es-ES" sz="1700" dirty="0"/>
              <a:t> de les </a:t>
            </a:r>
            <a:r>
              <a:rPr lang="es-ES" sz="1700" dirty="0" err="1"/>
              <a:t>Nacions</a:t>
            </a:r>
            <a:r>
              <a:rPr lang="es-ES" sz="1700" dirty="0"/>
              <a:t> </a:t>
            </a:r>
            <a:r>
              <a:rPr lang="es-ES" sz="1700" dirty="0" err="1"/>
              <a:t>Unides</a:t>
            </a:r>
            <a:r>
              <a:rPr lang="es-ES" sz="1700" dirty="0"/>
              <a:t> a Nova York. </a:t>
            </a:r>
          </a:p>
          <a:p>
            <a:pPr marL="0" indent="0" algn="just">
              <a:spcAft>
                <a:spcPts val="600"/>
              </a:spcAft>
              <a:buNone/>
            </a:pPr>
            <a:r>
              <a:rPr lang="es-ES" sz="1700" dirty="0"/>
              <a:t> </a:t>
            </a:r>
            <a:r>
              <a:rPr lang="es-ES" sz="1700" dirty="0" err="1"/>
              <a:t>Segons</a:t>
            </a:r>
            <a:r>
              <a:rPr lang="es-ES" sz="1700" dirty="0"/>
              <a:t> </a:t>
            </a:r>
            <a:r>
              <a:rPr lang="es-ES" sz="1700" dirty="0" err="1"/>
              <a:t>l’informe</a:t>
            </a:r>
            <a:r>
              <a:rPr lang="es-ES" sz="1700" dirty="0"/>
              <a:t>, la </a:t>
            </a:r>
            <a:r>
              <a:rPr lang="es-ES" sz="1700" dirty="0" err="1"/>
              <a:t>major</a:t>
            </a:r>
            <a:r>
              <a:rPr lang="es-ES" sz="1700" dirty="0"/>
              <a:t> </a:t>
            </a:r>
            <a:r>
              <a:rPr lang="es-ES" sz="1700" dirty="0" err="1"/>
              <a:t>part</a:t>
            </a:r>
            <a:r>
              <a:rPr lang="es-ES" sz="1700" dirty="0"/>
              <a:t> </a:t>
            </a:r>
            <a:r>
              <a:rPr lang="es-ES" sz="1700" dirty="0" err="1"/>
              <a:t>dels</a:t>
            </a:r>
            <a:r>
              <a:rPr lang="es-ES" sz="1700" dirty="0"/>
              <a:t> programes de </a:t>
            </a:r>
            <a:r>
              <a:rPr lang="es-ES" sz="1700" dirty="0" err="1"/>
              <a:t>desenvolupament</a:t>
            </a:r>
            <a:r>
              <a:rPr lang="es-ES" sz="1700" dirty="0"/>
              <a:t> i </a:t>
            </a:r>
            <a:r>
              <a:rPr lang="es-ES" sz="1700" dirty="0" err="1"/>
              <a:t>alleujament</a:t>
            </a:r>
            <a:r>
              <a:rPr lang="es-ES" sz="1700" dirty="0"/>
              <a:t> de la </a:t>
            </a:r>
            <a:r>
              <a:rPr lang="es-ES" sz="1700" dirty="0" err="1"/>
              <a:t>pobresa</a:t>
            </a:r>
            <a:r>
              <a:rPr lang="es-ES" sz="1700" dirty="0"/>
              <a:t> no arriben a persones </a:t>
            </a:r>
            <a:r>
              <a:rPr lang="es-ES" sz="1700" dirty="0" err="1"/>
              <a:t>amb</a:t>
            </a:r>
            <a:r>
              <a:rPr lang="es-ES" sz="1700" dirty="0"/>
              <a:t> </a:t>
            </a:r>
            <a:r>
              <a:rPr lang="es-ES" sz="1700" dirty="0" err="1"/>
              <a:t>discapacitat</a:t>
            </a:r>
            <a:r>
              <a:rPr lang="es-ES" sz="1700" dirty="0"/>
              <a:t> psicosocial. Per </a:t>
            </a:r>
            <a:r>
              <a:rPr lang="es-ES" sz="1700" dirty="0" err="1"/>
              <a:t>exemple</a:t>
            </a:r>
            <a:r>
              <a:rPr lang="es-ES" sz="1700" dirty="0"/>
              <a:t>, entre el 75% i el 85% </a:t>
            </a:r>
            <a:r>
              <a:rPr lang="es-ES" sz="1700" dirty="0" err="1"/>
              <a:t>d’aquestes</a:t>
            </a:r>
            <a:r>
              <a:rPr lang="es-ES" sz="1700" dirty="0"/>
              <a:t> persones no </a:t>
            </a:r>
            <a:r>
              <a:rPr lang="es-ES" sz="1700" dirty="0" err="1"/>
              <a:t>tenen</a:t>
            </a:r>
            <a:r>
              <a:rPr lang="es-ES" sz="1700" dirty="0"/>
              <a:t> </a:t>
            </a:r>
            <a:r>
              <a:rPr lang="es-ES" sz="1700" dirty="0" err="1"/>
              <a:t>accés</a:t>
            </a:r>
            <a:r>
              <a:rPr lang="es-ES" sz="1700" dirty="0"/>
              <a:t> a </a:t>
            </a:r>
            <a:r>
              <a:rPr lang="es-ES" sz="1700" dirty="0" err="1"/>
              <a:t>cap</a:t>
            </a:r>
            <a:r>
              <a:rPr lang="es-ES" sz="1700" dirty="0"/>
              <a:t> </a:t>
            </a:r>
            <a:r>
              <a:rPr lang="es-ES" sz="1700" dirty="0" err="1"/>
              <a:t>tipus</a:t>
            </a:r>
            <a:r>
              <a:rPr lang="es-ES" sz="1700" dirty="0"/>
              <a:t> de </a:t>
            </a:r>
            <a:r>
              <a:rPr lang="es-ES" sz="1700" dirty="0" err="1"/>
              <a:t>tractament</a:t>
            </a:r>
            <a:r>
              <a:rPr lang="es-ES" sz="1700" dirty="0"/>
              <a:t> de </a:t>
            </a:r>
            <a:r>
              <a:rPr lang="es-ES" sz="1700" dirty="0" err="1"/>
              <a:t>salut</a:t>
            </a:r>
            <a:r>
              <a:rPr lang="es-ES" sz="1700" dirty="0"/>
              <a:t> mental. La </a:t>
            </a:r>
            <a:r>
              <a:rPr lang="es-ES" sz="1700" dirty="0" err="1"/>
              <a:t>discapacitat</a:t>
            </a:r>
            <a:r>
              <a:rPr lang="es-ES" sz="1700" dirty="0"/>
              <a:t> psicosocial </a:t>
            </a:r>
            <a:r>
              <a:rPr lang="es-ES" sz="1700" dirty="0" err="1"/>
              <a:t>està</a:t>
            </a:r>
            <a:r>
              <a:rPr lang="es-ES" sz="1700" dirty="0"/>
              <a:t> </a:t>
            </a:r>
            <a:r>
              <a:rPr lang="es-ES" sz="1700" dirty="0" err="1"/>
              <a:t>associada</a:t>
            </a:r>
            <a:r>
              <a:rPr lang="es-ES" sz="1700" dirty="0"/>
              <a:t> </a:t>
            </a:r>
            <a:r>
              <a:rPr lang="es-ES" sz="1700" dirty="0" err="1"/>
              <a:t>amb</a:t>
            </a:r>
            <a:r>
              <a:rPr lang="es-ES" sz="1700" dirty="0"/>
              <a:t> </a:t>
            </a:r>
            <a:r>
              <a:rPr lang="es-ES" sz="1700" dirty="0" err="1"/>
              <a:t>taxes</a:t>
            </a:r>
            <a:r>
              <a:rPr lang="es-ES" sz="1700" dirty="0"/>
              <a:t> </a:t>
            </a:r>
            <a:r>
              <a:rPr lang="es-ES" sz="1700" dirty="0" err="1"/>
              <a:t>d’atur</a:t>
            </a:r>
            <a:r>
              <a:rPr lang="es-ES" sz="1700" dirty="0"/>
              <a:t> de </a:t>
            </a:r>
            <a:r>
              <a:rPr lang="es-ES" sz="1700" dirty="0" err="1"/>
              <a:t>fins</a:t>
            </a:r>
            <a:r>
              <a:rPr lang="es-ES" sz="1700" dirty="0"/>
              <a:t> al 90%. </a:t>
            </a:r>
            <a:r>
              <a:rPr lang="es-ES" sz="1700" dirty="0" err="1"/>
              <a:t>És</a:t>
            </a:r>
            <a:r>
              <a:rPr lang="es-ES" sz="1700" dirty="0"/>
              <a:t> </a:t>
            </a:r>
            <a:r>
              <a:rPr lang="es-ES" sz="1700" dirty="0" err="1"/>
              <a:t>més</a:t>
            </a:r>
            <a:r>
              <a:rPr lang="es-ES" sz="1700" dirty="0"/>
              <a:t>, a </a:t>
            </a:r>
            <a:r>
              <a:rPr lang="es-ES" sz="1700" dirty="0" err="1"/>
              <a:t>aquestes</a:t>
            </a:r>
            <a:r>
              <a:rPr lang="es-ES" sz="1700" dirty="0"/>
              <a:t> persones no </a:t>
            </a:r>
            <a:r>
              <a:rPr lang="es-ES" sz="1700" dirty="0" err="1"/>
              <a:t>se’ls</a:t>
            </a:r>
            <a:r>
              <a:rPr lang="es-ES" sz="1700" dirty="0"/>
              <a:t> </a:t>
            </a:r>
            <a:r>
              <a:rPr lang="es-ES" sz="1700" dirty="0" err="1"/>
              <a:t>ofereixen</a:t>
            </a:r>
            <a:r>
              <a:rPr lang="es-ES" sz="1700" dirty="0"/>
              <a:t> </a:t>
            </a:r>
            <a:r>
              <a:rPr lang="es-ES" sz="1700" dirty="0" err="1"/>
              <a:t>oportunitats</a:t>
            </a:r>
            <a:r>
              <a:rPr lang="es-ES" sz="1700" dirty="0"/>
              <a:t> </a:t>
            </a:r>
            <a:r>
              <a:rPr lang="es-ES" sz="1700" dirty="0" err="1"/>
              <a:t>educatives</a:t>
            </a:r>
            <a:r>
              <a:rPr lang="es-ES" sz="1700" dirty="0"/>
              <a:t> i </a:t>
            </a:r>
            <a:r>
              <a:rPr lang="es-ES" sz="1700" dirty="0" err="1"/>
              <a:t>professionals</a:t>
            </a:r>
            <a:r>
              <a:rPr lang="es-ES" sz="1700" dirty="0"/>
              <a:t> per </a:t>
            </a:r>
            <a:r>
              <a:rPr lang="es-ES" sz="1700" dirty="0" err="1"/>
              <a:t>assolir</a:t>
            </a:r>
            <a:r>
              <a:rPr lang="es-ES" sz="1700" dirty="0"/>
              <a:t> </a:t>
            </a:r>
            <a:r>
              <a:rPr lang="es-ES" sz="1700" dirty="0" err="1"/>
              <a:t>tot</a:t>
            </a:r>
            <a:r>
              <a:rPr lang="es-ES" sz="1700" dirty="0"/>
              <a:t> el </a:t>
            </a:r>
            <a:r>
              <a:rPr lang="es-ES" sz="1700" dirty="0" err="1"/>
              <a:t>seu</a:t>
            </a:r>
            <a:r>
              <a:rPr lang="es-ES" sz="1700" dirty="0"/>
              <a:t> potencial. </a:t>
            </a:r>
          </a:p>
          <a:p>
            <a:pPr marL="0" indent="0" algn="just">
              <a:spcAft>
                <a:spcPts val="600"/>
              </a:spcAft>
              <a:buNone/>
            </a:pPr>
            <a:r>
              <a:rPr lang="es-ES" sz="1700" dirty="0"/>
              <a:t> «La </a:t>
            </a:r>
            <a:r>
              <a:rPr lang="es-ES" sz="1700" dirty="0" err="1"/>
              <a:t>comunitat</a:t>
            </a:r>
            <a:r>
              <a:rPr lang="es-ES" sz="1700" dirty="0"/>
              <a:t> per al </a:t>
            </a:r>
            <a:r>
              <a:rPr lang="es-ES" sz="1700" dirty="0" err="1"/>
              <a:t>desenvolupament</a:t>
            </a:r>
            <a:r>
              <a:rPr lang="es-ES" sz="1700" dirty="0"/>
              <a:t> ha de posar-hi </a:t>
            </a:r>
            <a:r>
              <a:rPr lang="es-ES" sz="1700" dirty="0" err="1"/>
              <a:t>més</a:t>
            </a:r>
            <a:r>
              <a:rPr lang="es-ES" sz="1700" dirty="0"/>
              <a:t> </a:t>
            </a:r>
            <a:r>
              <a:rPr lang="es-ES" sz="1700" dirty="0" err="1"/>
              <a:t>atenció</a:t>
            </a:r>
            <a:r>
              <a:rPr lang="es-ES" sz="1700" dirty="0"/>
              <a:t> per revertir </a:t>
            </a:r>
            <a:r>
              <a:rPr lang="es-ES" sz="1700" dirty="0" err="1"/>
              <a:t>aquesta</a:t>
            </a:r>
            <a:r>
              <a:rPr lang="es-ES" sz="1700" dirty="0"/>
              <a:t> </a:t>
            </a:r>
            <a:r>
              <a:rPr lang="es-ES" sz="1700" dirty="0" err="1"/>
              <a:t>situació</a:t>
            </a:r>
            <a:r>
              <a:rPr lang="es-ES" sz="1700" dirty="0"/>
              <a:t>», explica el doctor Ala </a:t>
            </a:r>
            <a:r>
              <a:rPr lang="es-ES" sz="1700" dirty="0" err="1"/>
              <a:t>Alwan</a:t>
            </a:r>
            <a:r>
              <a:rPr lang="es-ES" sz="1700" dirty="0"/>
              <a:t>, subdirector general de </a:t>
            </a:r>
            <a:r>
              <a:rPr lang="es-ES" sz="1700" dirty="0" err="1"/>
              <a:t>Malalties</a:t>
            </a:r>
            <a:r>
              <a:rPr lang="es-ES" sz="1700" dirty="0"/>
              <a:t> No </a:t>
            </a:r>
            <a:r>
              <a:rPr lang="es-ES" sz="1700" dirty="0" err="1"/>
              <a:t>Transmissibles</a:t>
            </a:r>
            <a:r>
              <a:rPr lang="es-ES" sz="1700" dirty="0"/>
              <a:t> i </a:t>
            </a:r>
            <a:r>
              <a:rPr lang="es-ES" sz="1700" dirty="0" err="1"/>
              <a:t>Salut</a:t>
            </a:r>
            <a:r>
              <a:rPr lang="es-ES" sz="1700" dirty="0"/>
              <a:t> Mental a </a:t>
            </a:r>
            <a:r>
              <a:rPr lang="es-ES" sz="1700" dirty="0" err="1"/>
              <a:t>l’OMS</a:t>
            </a:r>
            <a:r>
              <a:rPr lang="es-ES" sz="1700" dirty="0"/>
              <a:t>. «La manca de </a:t>
            </a:r>
            <a:r>
              <a:rPr lang="es-ES" sz="1700" dirty="0" err="1"/>
              <a:t>visibilitat</a:t>
            </a:r>
            <a:r>
              <a:rPr lang="es-ES" sz="1700" dirty="0"/>
              <a:t>, </a:t>
            </a:r>
            <a:r>
              <a:rPr lang="es-ES" sz="1700" dirty="0" err="1"/>
              <a:t>veu</a:t>
            </a:r>
            <a:r>
              <a:rPr lang="es-ES" sz="1700" dirty="0"/>
              <a:t> i poder de les persones </a:t>
            </a:r>
            <a:r>
              <a:rPr lang="es-ES" sz="1700" dirty="0" err="1"/>
              <a:t>amb</a:t>
            </a:r>
            <a:r>
              <a:rPr lang="es-ES" sz="1700" dirty="0"/>
              <a:t> </a:t>
            </a:r>
            <a:r>
              <a:rPr lang="es-ES" sz="1700" dirty="0" err="1"/>
              <a:t>discapacitat</a:t>
            </a:r>
            <a:r>
              <a:rPr lang="es-ES" sz="1700" dirty="0"/>
              <a:t> psíquica i psicosocial implica que cal </a:t>
            </a:r>
            <a:r>
              <a:rPr lang="es-ES" sz="1700" dirty="0" err="1"/>
              <a:t>fer</a:t>
            </a:r>
            <a:r>
              <a:rPr lang="es-ES" sz="1700" dirty="0"/>
              <a:t> un </a:t>
            </a:r>
            <a:r>
              <a:rPr lang="es-ES" sz="1700" dirty="0" err="1"/>
              <a:t>esforç</a:t>
            </a:r>
            <a:r>
              <a:rPr lang="es-ES" sz="1700" dirty="0"/>
              <a:t> </a:t>
            </a:r>
            <a:r>
              <a:rPr lang="es-ES" sz="1700" dirty="0" err="1"/>
              <a:t>addicional</a:t>
            </a:r>
            <a:r>
              <a:rPr lang="es-ES" sz="1700" dirty="0"/>
              <a:t> per arribar a elles i involucrar-les de manera </a:t>
            </a:r>
            <a:r>
              <a:rPr lang="es-ES" sz="1700" dirty="0" err="1"/>
              <a:t>més</a:t>
            </a:r>
            <a:r>
              <a:rPr lang="es-ES" sz="1700" dirty="0"/>
              <a:t> directa en </a:t>
            </a:r>
            <a:r>
              <a:rPr lang="es-ES" sz="1700" dirty="0" err="1"/>
              <a:t>els</a:t>
            </a:r>
            <a:r>
              <a:rPr lang="es-ES" sz="1700" dirty="0"/>
              <a:t> programes de </a:t>
            </a:r>
            <a:r>
              <a:rPr lang="es-ES" sz="1700" dirty="0" err="1"/>
              <a:t>desenvolupament</a:t>
            </a:r>
            <a:r>
              <a:rPr lang="es-ES" sz="1700" dirty="0"/>
              <a:t>.» </a:t>
            </a:r>
          </a:p>
        </p:txBody>
      </p:sp>
    </p:spTree>
    <p:extLst>
      <p:ext uri="{BB962C8B-B14F-4D97-AF65-F5344CB8AC3E}">
        <p14:creationId xmlns:p14="http://schemas.microsoft.com/office/powerpoint/2010/main" val="35448718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ca-ES" sz="2000" dirty="0"/>
              <a:t>Exemples de notes de premsa o als mitjans</a:t>
            </a:r>
            <a:endParaRPr lang="en-US" sz="2000"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sz="2800" dirty="0" err="1"/>
              <a:t>Butlletí</a:t>
            </a:r>
            <a:r>
              <a:rPr lang="en-US" sz="2800" dirty="0"/>
              <a:t> 9</a:t>
            </a:r>
            <a:endParaRPr lang="x-none" sz="2800"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132840"/>
            <a:ext cx="10973876" cy="478028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ca-ES" sz="1800" dirty="0"/>
              <a:t>L’informe exigeix als agents per al desenvolupament que abordin les necessitats de les persones amb discapacitat psicosocial en els projectes de desenvolupament: </a:t>
            </a:r>
            <a:endParaRPr lang="es-ES" sz="1800" dirty="0"/>
          </a:p>
          <a:p>
            <a:pPr algn="just">
              <a:spcAft>
                <a:spcPts val="0"/>
              </a:spcAft>
            </a:pPr>
            <a:r>
              <a:rPr lang="ca-ES" sz="1800" dirty="0"/>
              <a:t>reconeixent la vulnerabilitat d’aquest col·lectiu i incloent-lo en totes les iniciatives de desenvolupament; </a:t>
            </a:r>
            <a:endParaRPr lang="es-ES" sz="1800" dirty="0"/>
          </a:p>
          <a:p>
            <a:pPr algn="just" fontAlgn="base">
              <a:spcAft>
                <a:spcPts val="0"/>
              </a:spcAft>
            </a:pPr>
            <a:r>
              <a:rPr lang="ca-ES" sz="1800" dirty="0"/>
              <a:t>incloent les persones amb discapacitat psicosocial en programes que generin ingressos i oferint-los subsidis socials i per discapacitat; </a:t>
            </a:r>
            <a:endParaRPr lang="es-ES" sz="1800" dirty="0"/>
          </a:p>
          <a:p>
            <a:pPr algn="just" fontAlgn="base">
              <a:spcAft>
                <a:spcPts val="0"/>
              </a:spcAft>
            </a:pPr>
            <a:r>
              <a:rPr lang="ca-ES" sz="1800" dirty="0"/>
              <a:t>implicant les persones amb discapacitat psicosocial en el disseny dels projectes i programes de desenvolupament; </a:t>
            </a:r>
            <a:endParaRPr lang="es-ES" sz="1800" dirty="0"/>
          </a:p>
          <a:p>
            <a:pPr algn="just" fontAlgn="base">
              <a:spcAft>
                <a:spcPts val="0"/>
              </a:spcAft>
            </a:pPr>
            <a:r>
              <a:rPr lang="ca-ES" sz="1800" dirty="0"/>
              <a:t>incorporant proteccions dels drets humans a les polítiques i les lleis; </a:t>
            </a:r>
            <a:endParaRPr lang="es-ES" sz="1800" dirty="0"/>
          </a:p>
          <a:p>
            <a:pPr algn="just" fontAlgn="base">
              <a:spcAft>
                <a:spcPts val="0"/>
              </a:spcAft>
            </a:pPr>
            <a:r>
              <a:rPr lang="ca-ES" sz="1800" dirty="0"/>
              <a:t>millorant els serveis socials per a les persones amb discapacitat psicosocial. </a:t>
            </a:r>
          </a:p>
          <a:p>
            <a:pPr algn="just" fontAlgn="base">
              <a:spcAft>
                <a:spcPts val="0"/>
              </a:spcAft>
            </a:pPr>
            <a:endParaRPr lang="es-ES" sz="1800" dirty="0"/>
          </a:p>
          <a:p>
            <a:pPr marL="0" indent="0" algn="just">
              <a:spcAft>
                <a:spcPts val="0"/>
              </a:spcAft>
              <a:buNone/>
            </a:pPr>
            <a:r>
              <a:rPr lang="ca-ES" sz="1800" dirty="0"/>
              <a:t>L’OMS treballa conjuntament amb el Departament d’Assumptes Econòmics i Socials (DESA-ES) de les Nacions Unides per a la integració de la salut mental en l’agenda i els programes de desenvolupament a escala nacional. </a:t>
            </a:r>
            <a:endParaRPr lang="es-ES" sz="1800" dirty="0"/>
          </a:p>
          <a:p>
            <a:pPr marL="0" indent="0" algn="just">
              <a:spcAft>
                <a:spcPts val="0"/>
              </a:spcAft>
              <a:buNone/>
            </a:pPr>
            <a:r>
              <a:rPr lang="ca-ES" sz="1800" dirty="0"/>
              <a:t>«Hem d’enderrocar les barreres que continuen excloent les persones amb discapacitat psíquica o psicosocial», explica </a:t>
            </a:r>
            <a:r>
              <a:rPr lang="ca-ES" sz="1800" dirty="0" err="1"/>
              <a:t>Sha</a:t>
            </a:r>
            <a:r>
              <a:rPr lang="ca-ES" sz="1800" dirty="0"/>
              <a:t> </a:t>
            </a:r>
            <a:r>
              <a:rPr lang="ca-ES" sz="1800" dirty="0" err="1"/>
              <a:t>Zukang</a:t>
            </a:r>
            <a:r>
              <a:rPr lang="ca-ES" sz="1800" dirty="0"/>
              <a:t>, subsecretari general de DESA-ES. «Per tal que aquestes persones tinguin accés a millors oportunitats i es beneficiïn dels fruits del desenvolupament, també se les ha d’implicar en el disseny de les polítiques i programes relacionats amb el desenvolupament.» </a:t>
            </a:r>
            <a:endParaRPr lang="es-ES" sz="1800" dirty="0"/>
          </a:p>
          <a:p>
            <a:pPr marL="0" indent="0" algn="just">
              <a:spcAft>
                <a:spcPts val="0"/>
              </a:spcAft>
              <a:buNone/>
            </a:pPr>
            <a:r>
              <a:rPr lang="ca-ES" sz="1800" dirty="0"/>
              <a:t>L’informe de l’OMS emfatitza que, invertint en les persones amb discapacitat psicosocial, es poden millorar els resultats del desenvolupament. </a:t>
            </a:r>
            <a:endParaRPr lang="es-ES" sz="1700" dirty="0"/>
          </a:p>
        </p:txBody>
      </p:sp>
    </p:spTree>
    <p:extLst>
      <p:ext uri="{BB962C8B-B14F-4D97-AF65-F5344CB8AC3E}">
        <p14:creationId xmlns:p14="http://schemas.microsoft.com/office/powerpoint/2010/main" val="14264758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ca-ES" sz="2000" dirty="0"/>
              <a:t>Exemples de notes de premsa o als mitjans</a:t>
            </a:r>
            <a:endParaRPr lang="en-US" sz="2000"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sz="2800" dirty="0" err="1"/>
              <a:t>Butlletí</a:t>
            </a:r>
            <a:r>
              <a:rPr lang="en-US" sz="2800" dirty="0"/>
              <a:t> 9</a:t>
            </a:r>
            <a:endParaRPr lang="x-none" sz="2800"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132840"/>
            <a:ext cx="10973876" cy="475996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ca-ES" sz="1700" b="1" dirty="0"/>
              <a:t>Exemple 2: Extracte de: El Govern de Kenya ha de reconèixer l’autonomia de les persones amb discapacitat psíquica (25) </a:t>
            </a:r>
          </a:p>
          <a:p>
            <a:pPr marL="0" indent="0" algn="just">
              <a:spcAft>
                <a:spcPts val="0"/>
              </a:spcAft>
              <a:buNone/>
            </a:pPr>
            <a:r>
              <a:rPr lang="ca-ES" sz="1700" dirty="0"/>
              <a:t>«Em sentia com un animal anant a un escorxador i no tenia cap alternativa.» </a:t>
            </a:r>
          </a:p>
          <a:p>
            <a:pPr marL="0" indent="0" algn="just">
              <a:spcAft>
                <a:spcPts val="0"/>
              </a:spcAft>
              <a:buNone/>
            </a:pPr>
            <a:r>
              <a:rPr lang="ca-ES" sz="1700" dirty="0"/>
              <a:t>En </a:t>
            </a:r>
            <a:r>
              <a:rPr lang="ca-ES" sz="1700" dirty="0" err="1"/>
              <a:t>Yusuf</a:t>
            </a:r>
            <a:r>
              <a:rPr lang="ca-ES" sz="1700" dirty="0"/>
              <a:t>, un home amb una discapacitat psicosocial (salut mental) de Nairobi. </a:t>
            </a:r>
          </a:p>
          <a:p>
            <a:pPr marL="0" indent="0" algn="just">
              <a:spcAft>
                <a:spcPts val="0"/>
              </a:spcAft>
              <a:buNone/>
            </a:pPr>
            <a:r>
              <a:rPr lang="ca-ES" sz="1700" dirty="0"/>
              <a:t> </a:t>
            </a:r>
          </a:p>
          <a:p>
            <a:pPr marL="0" indent="0" algn="just">
              <a:spcAft>
                <a:spcPts val="0"/>
              </a:spcAft>
              <a:buNone/>
            </a:pPr>
            <a:r>
              <a:rPr lang="ca-ES" sz="1700" dirty="0"/>
              <a:t>Demà, el MDAC, ara anomenat </a:t>
            </a:r>
            <a:r>
              <a:rPr lang="ca-ES" sz="1700" dirty="0" err="1"/>
              <a:t>Validity</a:t>
            </a:r>
            <a:r>
              <a:rPr lang="ca-ES" sz="1700" dirty="0"/>
              <a:t>, publicarà un important informe a Nairobi on destacarà les dificultats jurídiques i socials sistèmiques que afronten les persones amb discapacitat psíquica per ser membres plens de la societat. Malgrat que Kenya va ratificar la Convenció de les Nacions Unides sobre els drets de les persones amb discapacitat, l’informe de 120 pàgines titulat «El dret a la capacitat jurídica a Kenya» exposa l’estigma i els prejudicis envers unes persones que la societat considera «boges» o «dèbils mentals». </a:t>
            </a:r>
          </a:p>
          <a:p>
            <a:pPr marL="0" indent="0" algn="just">
              <a:spcAft>
                <a:spcPts val="0"/>
              </a:spcAft>
              <a:buNone/>
            </a:pPr>
            <a:r>
              <a:rPr lang="ca-ES" sz="1700" dirty="0"/>
              <a:t> </a:t>
            </a:r>
          </a:p>
          <a:p>
            <a:pPr marL="0" indent="0" algn="just">
              <a:spcAft>
                <a:spcPts val="0"/>
              </a:spcAft>
              <a:buNone/>
            </a:pPr>
            <a:r>
              <a:rPr lang="ca-ES" sz="1700" dirty="0" err="1"/>
              <a:t>L’Atieno</a:t>
            </a:r>
            <a:r>
              <a:rPr lang="ca-ES" sz="1700" dirty="0"/>
              <a:t>, una dona amb una discapacitat intel·lectual d’una comunitat rural, va relatar a l’MDAC que la van esterilitzar sense el seu consentiment: </a:t>
            </a:r>
          </a:p>
          <a:p>
            <a:pPr marL="0" indent="0" algn="just">
              <a:spcAft>
                <a:spcPts val="0"/>
              </a:spcAft>
              <a:buNone/>
            </a:pPr>
            <a:r>
              <a:rPr lang="ca-ES" sz="1700" dirty="0"/>
              <a:t> «Us explicaré una cosa. Veieu això? (S’aixeca la brusa i mostra una cicatriu a l’abdomen). Em van fer una operació. Perquè no pugui tenir fills. Ens ho han fet a totes; no podem tenir fills. M’ho haurien d’haver preguntat, perquè m’encanten els nens.» </a:t>
            </a:r>
          </a:p>
          <a:p>
            <a:pPr marL="0" indent="0" algn="just">
              <a:spcAft>
                <a:spcPts val="0"/>
              </a:spcAft>
              <a:buNone/>
            </a:pPr>
            <a:endParaRPr lang="ca-ES" sz="1700" dirty="0"/>
          </a:p>
          <a:p>
            <a:pPr marL="0" indent="0">
              <a:spcAft>
                <a:spcPts val="0"/>
              </a:spcAft>
              <a:buNone/>
            </a:pPr>
            <a:r>
              <a:rPr lang="ca-ES" sz="1700" dirty="0"/>
              <a:t>El </a:t>
            </a:r>
            <a:r>
              <a:rPr lang="ca-ES" sz="1700" dirty="0" err="1"/>
              <a:t>Ndungu</a:t>
            </a:r>
            <a:r>
              <a:rPr lang="ca-ES" sz="1700" dirty="0"/>
              <a:t>, un home amb una discapacitat intel·lectual que viu a la Kenya rural, va explicar a l’MDAC: </a:t>
            </a:r>
          </a:p>
          <a:p>
            <a:pPr marL="0" indent="0">
              <a:spcAft>
                <a:spcPts val="0"/>
              </a:spcAft>
              <a:buNone/>
            </a:pPr>
            <a:r>
              <a:rPr lang="ca-ES" sz="1700" i="1" dirty="0"/>
              <a:t>«No tinc document d’identitat pel meu cap. M’ho han dit els meus tiets i alguna vegada també li he sentit explicar a l’àvia quan parla amb altres persones.» </a:t>
            </a:r>
            <a:endParaRPr lang="es-ES" sz="1700" dirty="0"/>
          </a:p>
          <a:p>
            <a:pPr marL="0" indent="0" algn="just">
              <a:spcAft>
                <a:spcPts val="0"/>
              </a:spcAft>
              <a:buNone/>
            </a:pPr>
            <a:endParaRPr lang="ca-ES" sz="1700" dirty="0"/>
          </a:p>
        </p:txBody>
      </p:sp>
    </p:spTree>
    <p:extLst>
      <p:ext uri="{BB962C8B-B14F-4D97-AF65-F5344CB8AC3E}">
        <p14:creationId xmlns:p14="http://schemas.microsoft.com/office/powerpoint/2010/main" val="31603499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ca-ES" sz="2000" dirty="0"/>
              <a:t>Exemples de notes de premsa o als mitjans</a:t>
            </a:r>
            <a:endParaRPr lang="en-US" sz="2000"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sz="2800" dirty="0" err="1"/>
              <a:t>Butlletí</a:t>
            </a:r>
            <a:r>
              <a:rPr lang="en-US" sz="2800" dirty="0"/>
              <a:t> 9</a:t>
            </a:r>
            <a:endParaRPr lang="x-none" sz="2800"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132840"/>
            <a:ext cx="10973876" cy="478028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ca-ES" sz="1800" dirty="0"/>
              <a:t>En la presentació de l’informe, Oliver Lewis, el director executiu de l’MDAC, dirà: </a:t>
            </a:r>
            <a:endParaRPr lang="es-ES" sz="1800" dirty="0"/>
          </a:p>
          <a:p>
            <a:pPr marL="0" indent="0">
              <a:spcAft>
                <a:spcPts val="0"/>
              </a:spcAft>
              <a:buNone/>
            </a:pPr>
            <a:r>
              <a:rPr lang="ca-ES" sz="1800" dirty="0"/>
              <a:t>«El nostre informe documenta vulneracions dels drets humans, incloent-hi l’esterilització forçosa de dones amb discapacitat, la negació de l’oportunitat a l’educació o la feina, el tractament psiquiàtric forçós sense cap salvaguarda deguda del procés i l’aïllament social de per vida. Per primera vegada en un país africà, aquest informe dona veu a les històries vitals de persones amb discapacitat intel·lectual i persones amb discapacitat (psíquica) psicosocial.» </a:t>
            </a:r>
            <a:endParaRPr lang="es-ES" sz="1800" dirty="0"/>
          </a:p>
          <a:p>
            <a:pPr marL="0" indent="0">
              <a:spcAft>
                <a:spcPts val="0"/>
              </a:spcAft>
              <a:buNone/>
            </a:pPr>
            <a:r>
              <a:rPr lang="ca-ES" sz="1800" dirty="0"/>
              <a:t> </a:t>
            </a:r>
            <a:endParaRPr lang="es-ES" sz="1800" dirty="0"/>
          </a:p>
          <a:p>
            <a:pPr marL="0" indent="0">
              <a:spcAft>
                <a:spcPts val="0"/>
              </a:spcAft>
              <a:buNone/>
            </a:pPr>
            <a:r>
              <a:rPr lang="ca-ES" sz="1800" dirty="0"/>
              <a:t>Al preàmbul de l’informe, </a:t>
            </a:r>
            <a:r>
              <a:rPr lang="ca-ES" sz="1800" dirty="0" err="1"/>
              <a:t>Florence</a:t>
            </a:r>
            <a:r>
              <a:rPr lang="ca-ES" sz="1800" dirty="0"/>
              <a:t> </a:t>
            </a:r>
            <a:r>
              <a:rPr lang="ca-ES" sz="1800" dirty="0" err="1"/>
              <a:t>Simbiri</a:t>
            </a:r>
            <a:r>
              <a:rPr lang="ca-ES" sz="1800" dirty="0"/>
              <a:t> </a:t>
            </a:r>
            <a:r>
              <a:rPr lang="ca-ES" sz="1800" dirty="0" err="1"/>
              <a:t>Jaoko</a:t>
            </a:r>
            <a:r>
              <a:rPr lang="ca-ES" sz="1800" dirty="0"/>
              <a:t>, expresidenta de la Comissió Nacional sobre Drets Humans de Kenya, explica: </a:t>
            </a:r>
            <a:endParaRPr lang="es-ES" sz="1800" dirty="0"/>
          </a:p>
          <a:p>
            <a:pPr marL="0" indent="0">
              <a:spcAft>
                <a:spcPts val="0"/>
              </a:spcAft>
              <a:buNone/>
            </a:pPr>
            <a:r>
              <a:rPr lang="ca-ES" sz="1800" dirty="0"/>
              <a:t>«Aquest informe amplia de manera significativa el focus de la tasca prèvia de la Comissió Nacional sobre Drets Humans de Kenya incorporant perspectives de persones directament afectades, cuidadors inclosos. A les nostres comunitats, la responsabilitat de tenir cura de les persones amb discapacitat sovint recau íntegrament en familiars. Com a resultat, aquests tractes es basen en normes privades i socialment acceptades que no tenen cap referència directa amb els estàndards legals o dels drets humans. D’aquí que no sorprengui que els familiars (sovint els cuidadors i professionals que presten les necessitats bàsiques) creguin que els correspon decidir per les persones al seu càrrec. Com a comunitat i individus hem obstaculitzat, de manera col·lectiva, l’espai i les oportunitats per a les persones amb discapacitat mitjançant les nostres actituds intolerants i els nostres prejudicis.» </a:t>
            </a:r>
            <a:endParaRPr lang="es-ES" sz="1800" dirty="0"/>
          </a:p>
          <a:p>
            <a:pPr marL="0" indent="0" algn="just">
              <a:spcAft>
                <a:spcPts val="0"/>
              </a:spcAft>
              <a:buNone/>
            </a:pPr>
            <a:endParaRPr lang="es-ES" sz="1700" dirty="0"/>
          </a:p>
        </p:txBody>
      </p:sp>
    </p:spTree>
    <p:extLst>
      <p:ext uri="{BB962C8B-B14F-4D97-AF65-F5344CB8AC3E}">
        <p14:creationId xmlns:p14="http://schemas.microsoft.com/office/powerpoint/2010/main" val="31603499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FE89AA-EBD6-A84F-A672-50B63989575E}"/>
              </a:ext>
            </a:extLst>
          </p:cNvPr>
          <p:cNvSpPr>
            <a:spLocks noGrp="1"/>
          </p:cNvSpPr>
          <p:nvPr>
            <p:ph type="body" sz="quarter" idx="13"/>
          </p:nvPr>
        </p:nvSpPr>
        <p:spPr>
          <a:xfrm>
            <a:off x="508800" y="812799"/>
            <a:ext cx="11174400" cy="360000"/>
          </a:xfrm>
        </p:spPr>
        <p:txBody>
          <a:bodyPr/>
          <a:lstStyle/>
          <a:p>
            <a:r>
              <a:rPr lang="ca-ES" sz="2000" dirty="0"/>
              <a:t>Exemples d’ús de la defensa electrònica i els mitjans socials</a:t>
            </a:r>
            <a:endParaRPr lang="es-ES" sz="2000" dirty="0"/>
          </a:p>
        </p:txBody>
      </p:sp>
      <p:sp>
        <p:nvSpPr>
          <p:cNvPr id="2" name="Title 1">
            <a:extLst>
              <a:ext uri="{FF2B5EF4-FFF2-40B4-BE49-F238E27FC236}">
                <a16:creationId xmlns:a16="http://schemas.microsoft.com/office/drawing/2014/main" id="{CD2E4A9E-1E10-4F74-A6D3-09E53A47D280}"/>
              </a:ext>
            </a:extLst>
          </p:cNvPr>
          <p:cNvSpPr>
            <a:spLocks noGrp="1"/>
          </p:cNvSpPr>
          <p:nvPr>
            <p:ph type="title"/>
          </p:nvPr>
        </p:nvSpPr>
        <p:spPr>
          <a:xfrm>
            <a:off x="484904" y="327993"/>
            <a:ext cx="9792000" cy="432000"/>
          </a:xfrm>
        </p:spPr>
        <p:txBody>
          <a:bodyPr>
            <a:normAutofit/>
          </a:bodyPr>
          <a:lstStyle/>
          <a:p>
            <a:pPr lvl="0"/>
            <a:r>
              <a:rPr lang="en-US" sz="2800" dirty="0" err="1"/>
              <a:t>Butlletí</a:t>
            </a:r>
            <a:r>
              <a:rPr lang="en-US" sz="2800" dirty="0"/>
              <a:t> 10</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28320" y="1226635"/>
            <a:ext cx="11046646" cy="4666165"/>
          </a:xfrm>
          <a:solidFill>
            <a:srgbClr val="D2EFFC"/>
          </a:solidFill>
        </p:spPr>
        <p:txBody>
          <a:bodyPr/>
          <a:lstStyle/>
          <a:p>
            <a:pPr marL="0" indent="0" algn="just">
              <a:spcAft>
                <a:spcPts val="600"/>
              </a:spcAft>
              <a:buNone/>
            </a:pPr>
            <a:r>
              <a:rPr lang="ca-ES" sz="1700" b="1" dirty="0"/>
              <a:t>Exemple 1:</a:t>
            </a:r>
            <a:r>
              <a:rPr lang="ca-ES" sz="1700" dirty="0"/>
              <a:t> Campanya global </a:t>
            </a:r>
            <a:r>
              <a:rPr lang="ca-ES" sz="1700" dirty="0" err="1"/>
              <a:t>d’Inclusion</a:t>
            </a:r>
            <a:r>
              <a:rPr lang="ca-ES" sz="1700" dirty="0"/>
              <a:t> International sobre el dret a decidir</a:t>
            </a:r>
            <a:r>
              <a:rPr lang="ca-ES" sz="1700" i="1" dirty="0"/>
              <a:t> (27) </a:t>
            </a:r>
            <a:endParaRPr lang="es-ES" sz="1700" dirty="0"/>
          </a:p>
          <a:p>
            <a:pPr marL="0" indent="0" algn="just">
              <a:spcAft>
                <a:spcPts val="600"/>
              </a:spcAft>
              <a:buNone/>
            </a:pPr>
            <a:r>
              <a:rPr lang="ca-ES" sz="1700" dirty="0" err="1"/>
              <a:t>Inclusion</a:t>
            </a:r>
            <a:r>
              <a:rPr lang="ca-ES" sz="1700" dirty="0"/>
              <a:t> International és la xarxa internacional de persones amb discapacitat intel·lectual i les seves famílies que defensa els drets humans de les persones amb discapacitat intel·lectual arreu del món. </a:t>
            </a:r>
            <a:r>
              <a:rPr lang="ca-ES" sz="1700" dirty="0" err="1"/>
              <a:t>Inclusion</a:t>
            </a:r>
            <a:r>
              <a:rPr lang="ca-ES" sz="1700" dirty="0"/>
              <a:t> International imagina un món «en què les persones amb discapacitat intel·lectual i les seves famílies puguin participar en condicions d’igualtat i ser valorades en tots els aspectes de la vida comunitària». </a:t>
            </a:r>
            <a:endParaRPr lang="es-ES" sz="1700" dirty="0"/>
          </a:p>
          <a:p>
            <a:pPr marL="0" indent="0" algn="just">
              <a:spcAft>
                <a:spcPts val="600"/>
              </a:spcAft>
              <a:buNone/>
            </a:pPr>
            <a:r>
              <a:rPr lang="ca-ES" sz="1700" dirty="0"/>
              <a:t>Com a part d’aquesta visió, </a:t>
            </a:r>
            <a:r>
              <a:rPr lang="ca-ES" sz="1700" dirty="0" err="1"/>
              <a:t>Inclusion</a:t>
            </a:r>
            <a:r>
              <a:rPr lang="ca-ES" sz="1700" dirty="0"/>
              <a:t> International treballa per desenvolupar estratègies per conscienciar sobre temes clau que afecten les vides de les persones amb discapacitat intel·lectual i les seves famílies. Mitjançant campanyes i informes globals, </a:t>
            </a:r>
            <a:r>
              <a:rPr lang="ca-ES" sz="1700" dirty="0" err="1"/>
              <a:t>Inclusion</a:t>
            </a:r>
            <a:r>
              <a:rPr lang="ca-ES" sz="1700" dirty="0"/>
              <a:t> International ha donat veu a persones amb discapacitat intel·lectual i als seus familiars en temes com la pobresa, l’educació i la inclusió en la comunitat. </a:t>
            </a:r>
            <a:endParaRPr lang="es-ES" sz="1700" dirty="0"/>
          </a:p>
          <a:p>
            <a:pPr marL="0" indent="0" algn="just">
              <a:spcAft>
                <a:spcPts val="600"/>
              </a:spcAft>
              <a:buNone/>
            </a:pPr>
            <a:r>
              <a:rPr lang="ca-ES" sz="1700" dirty="0" err="1"/>
              <a:t>Inclusion</a:t>
            </a:r>
            <a:r>
              <a:rPr lang="ca-ES" sz="1700" dirty="0"/>
              <a:t> International va llançar una campanya global sobre el dret a decidir que ha esdevingut una eina important per avançar en el canvi polític i la conscienciació a escala nacional i global sobre l’article 12 de la CDPD, que estableix que, amb ajuda, totes les persones amb discapacitat intel·lectual són capaces de prendre decisions i tenir el control de les seves vides. </a:t>
            </a:r>
            <a:endParaRPr lang="es-ES" sz="1700" dirty="0"/>
          </a:p>
          <a:p>
            <a:pPr marL="0" indent="0" algn="just">
              <a:spcAft>
                <a:spcPts val="600"/>
              </a:spcAft>
              <a:buNone/>
            </a:pPr>
            <a:r>
              <a:rPr lang="ca-ES" sz="1700" dirty="0"/>
              <a:t>Com a part d’aquesta campanya global sobre el dret a decidir, </a:t>
            </a:r>
            <a:r>
              <a:rPr lang="ca-ES" sz="1700" dirty="0" err="1"/>
              <a:t>Inclusion</a:t>
            </a:r>
            <a:r>
              <a:rPr lang="ca-ES" sz="1700" dirty="0"/>
              <a:t> International va crear un vídeo a </a:t>
            </a:r>
            <a:r>
              <a:rPr lang="ca-ES" sz="1700" dirty="0" err="1"/>
              <a:t>YouTube</a:t>
            </a:r>
            <a:r>
              <a:rPr lang="ca-ES" sz="1700" dirty="0"/>
              <a:t> per conscienciar dels objectius i els temes prioritaris de la campanya de promoció dels drets humans de les persones amb discapacitat intel·lectual.  </a:t>
            </a:r>
          </a:p>
          <a:p>
            <a:pPr marL="0" indent="0" algn="just">
              <a:spcAft>
                <a:spcPts val="600"/>
              </a:spcAft>
              <a:buNone/>
            </a:pPr>
            <a:r>
              <a:rPr lang="ca-ES" sz="1700" dirty="0"/>
              <a:t>Per a més informació, consulteu:</a:t>
            </a:r>
            <a:r>
              <a:rPr lang="ca-ES" sz="1700" dirty="0">
                <a:hlinkClick r:id="rId3"/>
              </a:rPr>
              <a:t> </a:t>
            </a:r>
            <a:r>
              <a:rPr lang="ca-ES" sz="1700" u="sng" dirty="0">
                <a:hlinkClick r:id="rId3"/>
              </a:rPr>
              <a:t>https://youtu.be/FdBwmE8dEhY</a:t>
            </a:r>
            <a:endParaRPr lang="es-ES" sz="1700" dirty="0"/>
          </a:p>
        </p:txBody>
      </p:sp>
    </p:spTree>
    <p:extLst>
      <p:ext uri="{BB962C8B-B14F-4D97-AF65-F5344CB8AC3E}">
        <p14:creationId xmlns:p14="http://schemas.microsoft.com/office/powerpoint/2010/main" val="19276696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FE89AA-EBD6-A84F-A672-50B63989575E}"/>
              </a:ext>
            </a:extLst>
          </p:cNvPr>
          <p:cNvSpPr>
            <a:spLocks noGrp="1"/>
          </p:cNvSpPr>
          <p:nvPr>
            <p:ph type="body" sz="quarter" idx="13"/>
          </p:nvPr>
        </p:nvSpPr>
        <p:spPr>
          <a:xfrm>
            <a:off x="508800" y="812799"/>
            <a:ext cx="11174400" cy="360000"/>
          </a:xfrm>
        </p:spPr>
        <p:txBody>
          <a:bodyPr/>
          <a:lstStyle/>
          <a:p>
            <a:r>
              <a:rPr lang="ca-ES" sz="2000" dirty="0"/>
              <a:t>Exemples d’ús de la defensa electrònica i els mitjans socials</a:t>
            </a:r>
            <a:endParaRPr lang="es-ES" sz="2000" dirty="0"/>
          </a:p>
        </p:txBody>
      </p:sp>
      <p:sp>
        <p:nvSpPr>
          <p:cNvPr id="2" name="Title 1">
            <a:extLst>
              <a:ext uri="{FF2B5EF4-FFF2-40B4-BE49-F238E27FC236}">
                <a16:creationId xmlns:a16="http://schemas.microsoft.com/office/drawing/2014/main" id="{CD2E4A9E-1E10-4F74-A6D3-09E53A47D280}"/>
              </a:ext>
            </a:extLst>
          </p:cNvPr>
          <p:cNvSpPr>
            <a:spLocks noGrp="1"/>
          </p:cNvSpPr>
          <p:nvPr>
            <p:ph type="title"/>
          </p:nvPr>
        </p:nvSpPr>
        <p:spPr>
          <a:xfrm>
            <a:off x="484904" y="327993"/>
            <a:ext cx="9792000" cy="432000"/>
          </a:xfrm>
        </p:spPr>
        <p:txBody>
          <a:bodyPr>
            <a:normAutofit/>
          </a:bodyPr>
          <a:lstStyle/>
          <a:p>
            <a:pPr lvl="0"/>
            <a:r>
              <a:rPr lang="en-US" sz="2800" dirty="0" err="1"/>
              <a:t>Butlletí</a:t>
            </a:r>
            <a:r>
              <a:rPr lang="en-US" sz="2800" dirty="0"/>
              <a:t> 10</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28320" y="1226635"/>
            <a:ext cx="11046646" cy="4645845"/>
          </a:xfrm>
          <a:solidFill>
            <a:srgbClr val="D2EFFC"/>
          </a:solidFill>
        </p:spPr>
        <p:txBody>
          <a:bodyPr/>
          <a:lstStyle/>
          <a:p>
            <a:pPr marL="0" indent="0" algn="just">
              <a:spcAft>
                <a:spcPts val="600"/>
              </a:spcAft>
              <a:buNone/>
            </a:pPr>
            <a:r>
              <a:rPr lang="ca-ES" sz="1800" b="1" dirty="0"/>
              <a:t>Exemple 2: </a:t>
            </a:r>
            <a:r>
              <a:rPr lang="ca-ES" sz="1800" b="1" i="1" dirty="0" err="1"/>
              <a:t>Breaking</a:t>
            </a:r>
            <a:r>
              <a:rPr lang="ca-ES" sz="1800" b="1" i="1" dirty="0"/>
              <a:t> </a:t>
            </a:r>
            <a:r>
              <a:rPr lang="ca-ES" sz="1800" b="1" i="1" dirty="0" err="1"/>
              <a:t>the</a:t>
            </a:r>
            <a:r>
              <a:rPr lang="ca-ES" sz="1800" b="1" i="1" dirty="0"/>
              <a:t> </a:t>
            </a:r>
            <a:r>
              <a:rPr lang="ca-ES" sz="1800" b="1" i="1" dirty="0" err="1"/>
              <a:t>Chains</a:t>
            </a:r>
            <a:r>
              <a:rPr lang="ca-ES" sz="1800" b="1" i="1" dirty="0"/>
              <a:t>, </a:t>
            </a:r>
            <a:r>
              <a:rPr lang="ca-ES" sz="1800" b="1" dirty="0"/>
              <a:t>accions de defensa en línia per posar fi al maltractament de les persones amb discapacitat psicosocial </a:t>
            </a:r>
            <a:r>
              <a:rPr lang="ca-ES" sz="1800" b="1" i="1" dirty="0"/>
              <a:t>(28) </a:t>
            </a:r>
          </a:p>
          <a:p>
            <a:pPr marL="0" indent="0" algn="just">
              <a:spcAft>
                <a:spcPts val="600"/>
              </a:spcAft>
              <a:buNone/>
            </a:pPr>
            <a:r>
              <a:rPr lang="ca-ES" sz="1800" i="1" dirty="0" err="1"/>
              <a:t>Breaking</a:t>
            </a:r>
            <a:r>
              <a:rPr lang="ca-ES" sz="1800" i="1" dirty="0"/>
              <a:t> </a:t>
            </a:r>
            <a:r>
              <a:rPr lang="ca-ES" sz="1800" i="1" dirty="0" err="1"/>
              <a:t>the</a:t>
            </a:r>
            <a:r>
              <a:rPr lang="ca-ES" sz="1800" i="1" dirty="0"/>
              <a:t> </a:t>
            </a:r>
            <a:r>
              <a:rPr lang="ca-ES" sz="1800" i="1" dirty="0" err="1"/>
              <a:t>Chains</a:t>
            </a:r>
            <a:r>
              <a:rPr lang="ca-ES" sz="1800" dirty="0"/>
              <a:t> és un projecte documental cinematogràfic/etnogràfic sobre les vulneracions dels drets humans de les persones amb discapacitat psicosocial. </a:t>
            </a:r>
            <a:r>
              <a:rPr lang="ca-ES" sz="1800" i="1" dirty="0" err="1"/>
              <a:t>Breaking</a:t>
            </a:r>
            <a:r>
              <a:rPr lang="ca-ES" sz="1800" i="1" dirty="0"/>
              <a:t> </a:t>
            </a:r>
            <a:r>
              <a:rPr lang="ca-ES" sz="1800" i="1" dirty="0" err="1"/>
              <a:t>the</a:t>
            </a:r>
            <a:r>
              <a:rPr lang="ca-ES" sz="1800" i="1" dirty="0"/>
              <a:t> </a:t>
            </a:r>
            <a:r>
              <a:rPr lang="ca-ES" sz="1800" i="1" dirty="0" err="1"/>
              <a:t>Chains</a:t>
            </a:r>
            <a:r>
              <a:rPr lang="ca-ES" sz="1800" dirty="0"/>
              <a:t> descriu l’ús de la restricció mecànica i l’aïllament de persones amb discapacitat psicosocial a Indonèsia, una pràctica coneguda com a </a:t>
            </a:r>
            <a:r>
              <a:rPr lang="ca-ES" sz="1800" i="1" dirty="0" err="1"/>
              <a:t>pasung</a:t>
            </a:r>
            <a:r>
              <a:rPr lang="ca-ES" sz="1800" dirty="0"/>
              <a:t> en aquest país, però generalitzada en altres països de renda baixa i mitjana. </a:t>
            </a:r>
            <a:endParaRPr lang="es-ES" sz="1800" dirty="0"/>
          </a:p>
          <a:p>
            <a:pPr marL="0" indent="0" algn="just">
              <a:spcAft>
                <a:spcPts val="600"/>
              </a:spcAft>
              <a:buNone/>
            </a:pPr>
            <a:r>
              <a:rPr lang="ca-ES" sz="1800" dirty="0"/>
              <a:t>Aquesta campanya contribueix a entendre el </a:t>
            </a:r>
            <a:r>
              <a:rPr lang="ca-ES" sz="1800" i="1" dirty="0" err="1"/>
              <a:t>pasung</a:t>
            </a:r>
            <a:r>
              <a:rPr lang="ca-ES" sz="1800" dirty="0"/>
              <a:t>, els motius subjacents a aquesta pràctica, els problemes que han de superar-se i l’activisme social i polític necessari per </a:t>
            </a:r>
            <a:r>
              <a:rPr lang="ca-ES" sz="1800" dirty="0" err="1"/>
              <a:t>erradicar</a:t>
            </a:r>
            <a:r>
              <a:rPr lang="ca-ES" sz="1800" dirty="0"/>
              <a:t> aquesta forma de vulneració dels drets humans que es practica a països d’arreu del món.</a:t>
            </a:r>
            <a:r>
              <a:rPr lang="ca-ES" sz="1800" i="1" dirty="0"/>
              <a:t> </a:t>
            </a:r>
            <a:r>
              <a:rPr lang="ca-ES" sz="1800" dirty="0"/>
              <a:t>Fins fa poc, el</a:t>
            </a:r>
            <a:r>
              <a:rPr lang="ca-ES" sz="1800" i="1" dirty="0"/>
              <a:t> </a:t>
            </a:r>
            <a:r>
              <a:rPr lang="ca-ES" sz="1800" i="1" dirty="0" err="1"/>
              <a:t>pasung</a:t>
            </a:r>
            <a:r>
              <a:rPr lang="ca-ES" sz="1800" dirty="0"/>
              <a:t> pràcticament no s’havia documentat als mitjans internacionals. </a:t>
            </a:r>
            <a:r>
              <a:rPr lang="ca-ES" sz="1800" i="1" dirty="0" err="1"/>
              <a:t>Breaking</a:t>
            </a:r>
            <a:r>
              <a:rPr lang="ca-ES" sz="1800" i="1" dirty="0"/>
              <a:t> </a:t>
            </a:r>
            <a:r>
              <a:rPr lang="ca-ES" sz="1800" i="1" dirty="0" err="1"/>
              <a:t>the</a:t>
            </a:r>
            <a:r>
              <a:rPr lang="ca-ES" sz="1800" i="1" dirty="0"/>
              <a:t> </a:t>
            </a:r>
            <a:r>
              <a:rPr lang="ca-ES" sz="1800" i="1" dirty="0" err="1"/>
              <a:t>Chains</a:t>
            </a:r>
            <a:r>
              <a:rPr lang="ca-ES" sz="1800" i="1" dirty="0"/>
              <a:t> </a:t>
            </a:r>
            <a:r>
              <a:rPr lang="ca-ES" sz="1800" dirty="0"/>
              <a:t>és el primer documental d’aquest tipus que contextualitza el </a:t>
            </a:r>
            <a:r>
              <a:rPr lang="ca-ES" sz="1800" i="1" dirty="0" err="1"/>
              <a:t>pasung</a:t>
            </a:r>
            <a:r>
              <a:rPr lang="ca-ES" sz="1800" dirty="0"/>
              <a:t> en la situació sociocultural i sociopolítica d’Indonèsia i dona veu a persones amb discapacitat psicosocial tant d’Indonèsia com d’altres parts del món. </a:t>
            </a:r>
            <a:endParaRPr lang="es-ES" sz="1800" dirty="0"/>
          </a:p>
          <a:p>
            <a:pPr marL="0" indent="0" algn="just">
              <a:spcAft>
                <a:spcPts val="600"/>
              </a:spcAft>
              <a:buNone/>
            </a:pPr>
            <a:r>
              <a:rPr lang="ca-ES" sz="1800" dirty="0"/>
              <a:t>La campanya </a:t>
            </a:r>
            <a:r>
              <a:rPr lang="ca-ES" sz="1800" i="1" dirty="0" err="1"/>
              <a:t>Breaking</a:t>
            </a:r>
            <a:r>
              <a:rPr lang="ca-ES" sz="1800" i="1" dirty="0"/>
              <a:t> </a:t>
            </a:r>
            <a:r>
              <a:rPr lang="ca-ES" sz="1800" i="1" dirty="0" err="1"/>
              <a:t>the</a:t>
            </a:r>
            <a:r>
              <a:rPr lang="ca-ES" sz="1800" i="1" dirty="0"/>
              <a:t> </a:t>
            </a:r>
            <a:r>
              <a:rPr lang="ca-ES" sz="1800" i="1" dirty="0" err="1"/>
              <a:t>Chains</a:t>
            </a:r>
            <a:r>
              <a:rPr lang="ca-ES" sz="1800" dirty="0"/>
              <a:t> té també l’objectiu de conscienciar i estimular l’acció i la defensa dels drets humans a escala global. A més d’assajos fotogràfics i documentals cinematogràfics, </a:t>
            </a:r>
            <a:r>
              <a:rPr lang="ca-ES" sz="1800" i="1" dirty="0" err="1"/>
              <a:t>Breaking</a:t>
            </a:r>
            <a:r>
              <a:rPr lang="ca-ES" sz="1800" i="1" dirty="0"/>
              <a:t> </a:t>
            </a:r>
            <a:r>
              <a:rPr lang="ca-ES" sz="1800" i="1" dirty="0" err="1"/>
              <a:t>the</a:t>
            </a:r>
            <a:r>
              <a:rPr lang="ca-ES" sz="1800" i="1" dirty="0"/>
              <a:t> </a:t>
            </a:r>
            <a:r>
              <a:rPr lang="ca-ES" sz="1800" i="1" dirty="0" err="1"/>
              <a:t>Chains</a:t>
            </a:r>
            <a:r>
              <a:rPr lang="ca-ES" sz="1800" i="1" dirty="0"/>
              <a:t> </a:t>
            </a:r>
            <a:r>
              <a:rPr lang="ca-ES" sz="1800" dirty="0"/>
              <a:t>utilitza múltiples plataformes de xarxes socials, com </a:t>
            </a:r>
            <a:r>
              <a:rPr lang="ca-ES" sz="1800" dirty="0" err="1"/>
              <a:t>Facebook</a:t>
            </a:r>
            <a:r>
              <a:rPr lang="ca-ES" sz="1800" dirty="0"/>
              <a:t> i </a:t>
            </a:r>
            <a:r>
              <a:rPr lang="ca-ES" sz="1800" dirty="0" err="1"/>
              <a:t>Twitter</a:t>
            </a:r>
            <a:r>
              <a:rPr lang="ca-ES" sz="1800" dirty="0"/>
              <a:t>, per canalitzar les activitats de la campanya.  </a:t>
            </a:r>
            <a:endParaRPr lang="es-ES" sz="1800" dirty="0"/>
          </a:p>
          <a:p>
            <a:pPr marL="0" indent="0" algn="just">
              <a:spcAft>
                <a:spcPts val="600"/>
              </a:spcAft>
              <a:buNone/>
            </a:pPr>
            <a:r>
              <a:rPr lang="ca-ES" sz="1800" dirty="0"/>
              <a:t>Per saber-ne més, consulteu:</a:t>
            </a:r>
            <a:r>
              <a:rPr lang="ca-ES" sz="1800" dirty="0">
                <a:hlinkClick r:id="rId3"/>
              </a:rPr>
              <a:t> </a:t>
            </a:r>
            <a:r>
              <a:rPr lang="ca-ES" sz="1800" u="sng" dirty="0">
                <a:hlinkClick r:id="rId3"/>
              </a:rPr>
              <a:t>https://youtu.be/T3eFlUwhGi0 </a:t>
            </a:r>
            <a:r>
              <a:rPr lang="ca-ES" sz="1800" u="sng" dirty="0"/>
              <a:t>.</a:t>
            </a:r>
            <a:endParaRPr lang="es-ES" sz="1800" dirty="0"/>
          </a:p>
        </p:txBody>
      </p:sp>
    </p:spTree>
    <p:extLst>
      <p:ext uri="{BB962C8B-B14F-4D97-AF65-F5344CB8AC3E}">
        <p14:creationId xmlns:p14="http://schemas.microsoft.com/office/powerpoint/2010/main" val="37923220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FE89AA-EBD6-A84F-A672-50B63989575E}"/>
              </a:ext>
            </a:extLst>
          </p:cNvPr>
          <p:cNvSpPr>
            <a:spLocks noGrp="1"/>
          </p:cNvSpPr>
          <p:nvPr>
            <p:ph type="body" sz="quarter" idx="13"/>
          </p:nvPr>
        </p:nvSpPr>
        <p:spPr>
          <a:xfrm>
            <a:off x="508800" y="812799"/>
            <a:ext cx="11174400" cy="360000"/>
          </a:xfrm>
        </p:spPr>
        <p:txBody>
          <a:bodyPr/>
          <a:lstStyle/>
          <a:p>
            <a:r>
              <a:rPr lang="ca-ES" sz="2000" dirty="0"/>
              <a:t>Exemples d’ús de la defensa electrònica i els mitjans socials</a:t>
            </a:r>
            <a:endParaRPr lang="es-ES" sz="2000" dirty="0"/>
          </a:p>
        </p:txBody>
      </p:sp>
      <p:sp>
        <p:nvSpPr>
          <p:cNvPr id="2" name="Title 1">
            <a:extLst>
              <a:ext uri="{FF2B5EF4-FFF2-40B4-BE49-F238E27FC236}">
                <a16:creationId xmlns:a16="http://schemas.microsoft.com/office/drawing/2014/main" id="{CD2E4A9E-1E10-4F74-A6D3-09E53A47D280}"/>
              </a:ext>
            </a:extLst>
          </p:cNvPr>
          <p:cNvSpPr>
            <a:spLocks noGrp="1"/>
          </p:cNvSpPr>
          <p:nvPr>
            <p:ph type="title"/>
          </p:nvPr>
        </p:nvSpPr>
        <p:spPr>
          <a:xfrm>
            <a:off x="484904" y="327993"/>
            <a:ext cx="9792000" cy="432000"/>
          </a:xfrm>
        </p:spPr>
        <p:txBody>
          <a:bodyPr>
            <a:normAutofit/>
          </a:bodyPr>
          <a:lstStyle/>
          <a:p>
            <a:pPr lvl="0"/>
            <a:r>
              <a:rPr lang="en-US" sz="2800" dirty="0" err="1"/>
              <a:t>Butlletí</a:t>
            </a:r>
            <a:r>
              <a:rPr lang="en-US" sz="2800" dirty="0"/>
              <a:t> 10</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28320" y="1226635"/>
            <a:ext cx="11046646" cy="3040565"/>
          </a:xfrm>
          <a:solidFill>
            <a:srgbClr val="D2EFFC"/>
          </a:solidFill>
        </p:spPr>
        <p:txBody>
          <a:bodyPr/>
          <a:lstStyle/>
          <a:p>
            <a:pPr marL="0" indent="0" algn="just">
              <a:spcAft>
                <a:spcPts val="600"/>
              </a:spcAft>
              <a:buNone/>
            </a:pPr>
            <a:r>
              <a:rPr lang="ca-ES" sz="1800" b="1" dirty="0"/>
              <a:t>Exemple 3: Mares de nens i nenes amb síndrome de Down fan un vídeo de </a:t>
            </a:r>
            <a:r>
              <a:rPr lang="ca-ES" sz="1800" b="1" dirty="0" err="1"/>
              <a:t>Carpool</a:t>
            </a:r>
            <a:r>
              <a:rPr lang="ca-ES" sz="1800" b="1" dirty="0"/>
              <a:t> Karaoke </a:t>
            </a:r>
            <a:endParaRPr lang="es-ES" sz="1800" b="1" u="sng" dirty="0"/>
          </a:p>
          <a:p>
            <a:pPr marL="0" indent="0" algn="just">
              <a:spcAft>
                <a:spcPts val="600"/>
              </a:spcAft>
              <a:buNone/>
            </a:pPr>
            <a:r>
              <a:rPr lang="ca-ES" sz="1800" dirty="0"/>
              <a:t> </a:t>
            </a:r>
            <a:endParaRPr lang="es-ES" sz="1800" dirty="0"/>
          </a:p>
          <a:p>
            <a:pPr marL="0" indent="0" algn="just">
              <a:spcAft>
                <a:spcPts val="600"/>
              </a:spcAft>
              <a:buNone/>
            </a:pPr>
            <a:r>
              <a:rPr lang="ca-ES" sz="1800" dirty="0"/>
              <a:t>Als membres d’un grup de </a:t>
            </a:r>
            <a:r>
              <a:rPr lang="ca-ES" sz="1800" dirty="0" err="1"/>
              <a:t>Facebook</a:t>
            </a:r>
            <a:r>
              <a:rPr lang="ca-ES" sz="1800" dirty="0"/>
              <a:t> per a nens i nenes amb síndrome de Down se’ls va acudir la idea d’enregistrar un vídeo per celebrar el Dia Mundial de la Síndrome de Down. Les famílies van enregistrar vídeos a l’estil del programa de karaoke dins de cotxes </a:t>
            </a:r>
            <a:r>
              <a:rPr lang="ca-ES" sz="1800" i="1" dirty="0" err="1"/>
              <a:t>Carpool</a:t>
            </a:r>
            <a:r>
              <a:rPr lang="ca-ES" sz="1800" i="1" dirty="0"/>
              <a:t> Karaoke</a:t>
            </a:r>
            <a:r>
              <a:rPr lang="ca-ES" sz="1800" dirty="0"/>
              <a:t> i un pare els va ajuntar. La cantant </a:t>
            </a:r>
            <a:r>
              <a:rPr lang="ca-ES" sz="1800" dirty="0" err="1"/>
              <a:t>Christina</a:t>
            </a:r>
            <a:r>
              <a:rPr lang="ca-ES" sz="1800" dirty="0"/>
              <a:t> </a:t>
            </a:r>
            <a:r>
              <a:rPr lang="ca-ES" sz="1800" dirty="0" err="1"/>
              <a:t>Perri</a:t>
            </a:r>
            <a:r>
              <a:rPr lang="ca-ES" sz="1800" dirty="0"/>
              <a:t>, intèrpret de la cançó «A </a:t>
            </a:r>
            <a:r>
              <a:rPr lang="ca-ES" sz="1800" dirty="0" err="1"/>
              <a:t>Thousand</a:t>
            </a:r>
            <a:r>
              <a:rPr lang="ca-ES" sz="1800" dirty="0"/>
              <a:t> </a:t>
            </a:r>
            <a:r>
              <a:rPr lang="ca-ES" sz="1800" dirty="0" err="1"/>
              <a:t>Years</a:t>
            </a:r>
            <a:r>
              <a:rPr lang="ca-ES" sz="1800" dirty="0"/>
              <a:t>» que canten els nens, va donar permís per fer-la servir i va expressar el seu suport al vídeo. El vídeo es va fer viral a les xarxes socials, amb més de quatre milions de visualitzacions a </a:t>
            </a:r>
            <a:r>
              <a:rPr lang="ca-ES" sz="1800" dirty="0" err="1"/>
              <a:t>YouTube</a:t>
            </a:r>
            <a:r>
              <a:rPr lang="ca-ES" sz="1800" dirty="0"/>
              <a:t> el 2018. </a:t>
            </a:r>
            <a:endParaRPr lang="es-ES" sz="1800" dirty="0"/>
          </a:p>
          <a:p>
            <a:pPr marL="0" indent="0" algn="just">
              <a:spcAft>
                <a:spcPts val="600"/>
              </a:spcAft>
              <a:buNone/>
            </a:pPr>
            <a:r>
              <a:rPr lang="ca-ES" sz="1800" dirty="0"/>
              <a:t> </a:t>
            </a:r>
            <a:endParaRPr lang="es-ES" sz="1800" dirty="0"/>
          </a:p>
          <a:p>
            <a:pPr marL="0" indent="0" algn="just">
              <a:spcAft>
                <a:spcPts val="600"/>
              </a:spcAft>
              <a:buNone/>
            </a:pPr>
            <a:r>
              <a:rPr lang="ca-ES" sz="1800" dirty="0"/>
              <a:t> Per mirar el vídeo, vegeu: </a:t>
            </a:r>
            <a:r>
              <a:rPr lang="ca-ES" sz="1800" u="sng" dirty="0">
                <a:hlinkClick r:id="rId3"/>
              </a:rPr>
              <a:t>https://youtu.be/lbSBD-efKLA</a:t>
            </a:r>
            <a:endParaRPr lang="es-ES" sz="1800" dirty="0"/>
          </a:p>
        </p:txBody>
      </p:sp>
    </p:spTree>
    <p:extLst>
      <p:ext uri="{BB962C8B-B14F-4D97-AF65-F5344CB8AC3E}">
        <p14:creationId xmlns:p14="http://schemas.microsoft.com/office/powerpoint/2010/main" val="37620101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FB31A-AFC0-E341-BE31-1B05D8497910}"/>
              </a:ext>
            </a:extLst>
          </p:cNvPr>
          <p:cNvSpPr>
            <a:spLocks noGrp="1"/>
          </p:cNvSpPr>
          <p:nvPr>
            <p:ph type="body" sz="quarter" idx="13"/>
          </p:nvPr>
        </p:nvSpPr>
        <p:spPr>
          <a:xfrm>
            <a:off x="572132" y="670559"/>
            <a:ext cx="11174400" cy="360000"/>
          </a:xfrm>
        </p:spPr>
        <p:txBody>
          <a:bodyPr/>
          <a:lstStyle/>
          <a:p>
            <a:r>
              <a:rPr lang="ca-ES" sz="2000" dirty="0"/>
              <a:t>Exemples d’ús de litigació estratègica </a:t>
            </a:r>
            <a:endParaRPr lang="es-ES" sz="2000" dirty="0"/>
          </a:p>
        </p:txBody>
      </p:sp>
      <p:sp>
        <p:nvSpPr>
          <p:cNvPr id="2" name="Title 1">
            <a:extLst>
              <a:ext uri="{FF2B5EF4-FFF2-40B4-BE49-F238E27FC236}">
                <a16:creationId xmlns:a16="http://schemas.microsoft.com/office/drawing/2014/main" id="{35934347-F531-45CB-A3E3-770A797879A7}"/>
              </a:ext>
            </a:extLst>
          </p:cNvPr>
          <p:cNvSpPr>
            <a:spLocks noGrp="1"/>
          </p:cNvSpPr>
          <p:nvPr>
            <p:ph type="title"/>
          </p:nvPr>
        </p:nvSpPr>
        <p:spPr>
          <a:xfrm>
            <a:off x="549829" y="285370"/>
            <a:ext cx="9792000" cy="432000"/>
          </a:xfrm>
        </p:spPr>
        <p:txBody>
          <a:bodyPr/>
          <a:lstStyle/>
          <a:p>
            <a:pPr lvl="0"/>
            <a:r>
              <a:rPr lang="en-US" sz="2800" dirty="0" err="1"/>
              <a:t>Butlletí</a:t>
            </a:r>
            <a:r>
              <a:rPr lang="en-US" sz="2800" dirty="0"/>
              <a:t> 11</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487680" y="1097280"/>
            <a:ext cx="11216639" cy="4775199"/>
          </a:xfrm>
          <a:solidFill>
            <a:srgbClr val="D2EFFC"/>
          </a:solidFill>
        </p:spPr>
        <p:txBody>
          <a:bodyPr/>
          <a:lstStyle/>
          <a:p>
            <a:pPr marL="0" indent="0" algn="just">
              <a:spcAft>
                <a:spcPts val="0"/>
              </a:spcAft>
              <a:buNone/>
            </a:pPr>
            <a:r>
              <a:rPr lang="ca-ES" sz="1600" b="1" dirty="0"/>
              <a:t>Exemple 1: </a:t>
            </a:r>
            <a:r>
              <a:rPr lang="ca-ES" sz="1600" b="1" dirty="0" err="1"/>
              <a:t>Validity</a:t>
            </a:r>
            <a:r>
              <a:rPr lang="ca-ES" sz="1600" b="1" dirty="0"/>
              <a:t>, abans Mental </a:t>
            </a:r>
            <a:r>
              <a:rPr lang="ca-ES" sz="1600" b="1" dirty="0" err="1"/>
              <a:t>Disability</a:t>
            </a:r>
            <a:r>
              <a:rPr lang="ca-ES" sz="1600" b="1" dirty="0"/>
              <a:t> </a:t>
            </a:r>
            <a:r>
              <a:rPr lang="ca-ES" sz="1600" b="1" dirty="0" err="1"/>
              <a:t>Advocacy</a:t>
            </a:r>
            <a:r>
              <a:rPr lang="ca-ES" sz="1600" b="1" dirty="0"/>
              <a:t> Centre (MDAC),</a:t>
            </a:r>
            <a:r>
              <a:rPr lang="ca-ES" sz="1600" dirty="0"/>
              <a:t> </a:t>
            </a:r>
            <a:r>
              <a:rPr lang="ca-ES" sz="1600" b="1" dirty="0"/>
              <a:t>recorre a la litigació per propiciar el canvi social per a les persones amb discapacitat </a:t>
            </a:r>
            <a:r>
              <a:rPr lang="ca-ES" sz="1600" b="1" i="1" dirty="0"/>
              <a:t>(29) </a:t>
            </a:r>
            <a:endParaRPr lang="es-ES" sz="1600" dirty="0"/>
          </a:p>
          <a:p>
            <a:pPr marL="0" indent="0" algn="just">
              <a:spcAft>
                <a:spcPts val="0"/>
              </a:spcAft>
              <a:buNone/>
            </a:pPr>
            <a:r>
              <a:rPr lang="ca-ES" sz="1600" dirty="0" err="1"/>
              <a:t>Validity</a:t>
            </a:r>
            <a:r>
              <a:rPr lang="ca-ES" sz="1600" dirty="0"/>
              <a:t>, l’antic Centre per a la Defensa de la Discapacitat Mental (Mental </a:t>
            </a:r>
            <a:r>
              <a:rPr lang="ca-ES" sz="1600" dirty="0" err="1"/>
              <a:t>Disability</a:t>
            </a:r>
            <a:r>
              <a:rPr lang="ca-ES" sz="1600" dirty="0"/>
              <a:t> </a:t>
            </a:r>
            <a:r>
              <a:rPr lang="ca-ES" sz="1600" dirty="0" err="1"/>
              <a:t>Advocacy</a:t>
            </a:r>
            <a:r>
              <a:rPr lang="ca-ES" sz="1600" dirty="0"/>
              <a:t> Centre o MDAC), és una organització internacional que fa servir la litigació estratègica per defensar els drets humans de les persones amb discapacitat psicosocial i intel·lectual. </a:t>
            </a:r>
            <a:endParaRPr lang="es-ES" sz="1600" dirty="0"/>
          </a:p>
          <a:p>
            <a:pPr marL="0" indent="0" algn="just">
              <a:spcAft>
                <a:spcPts val="0"/>
              </a:spcAft>
              <a:buNone/>
            </a:pPr>
            <a:r>
              <a:rPr lang="ca-ES" sz="1600" dirty="0" err="1"/>
              <a:t>Validity</a:t>
            </a:r>
            <a:r>
              <a:rPr lang="ca-ES" sz="1600" dirty="0"/>
              <a:t> treballa en associació amb organitzacions (principalment, organitzacions de persones amb discapacitat i de drets humans) i advocats a diversos països per desenvolupar i litigar casos. Aquestes relacions permeten a </a:t>
            </a:r>
            <a:r>
              <a:rPr lang="ca-ES" sz="1600" dirty="0" err="1"/>
              <a:t>Validity</a:t>
            </a:r>
            <a:r>
              <a:rPr lang="ca-ES" sz="1600" dirty="0"/>
              <a:t> aprofitar l’experiència local, treballar amb advocats que mantenen el contacte amb els clients i treballar amb organitzacions que poden fer servir els judicis per canviar i implementar lleis. </a:t>
            </a:r>
            <a:endParaRPr lang="es-ES" sz="1600" dirty="0"/>
          </a:p>
          <a:p>
            <a:pPr marL="0" indent="0" algn="just">
              <a:spcAft>
                <a:spcPts val="0"/>
              </a:spcAft>
              <a:buNone/>
            </a:pPr>
            <a:r>
              <a:rPr lang="ca-ES" sz="1600" dirty="0"/>
              <a:t>El programa de recerca i supervisió de </a:t>
            </a:r>
            <a:r>
              <a:rPr lang="ca-ES" sz="1600" dirty="0" err="1"/>
              <a:t>Validity</a:t>
            </a:r>
            <a:r>
              <a:rPr lang="ca-ES" sz="1600" dirty="0"/>
              <a:t> aprofundeix en la seva litigació estratègica identificant violacions específiques de drets que serveixen com a base per generar informes als quals les respostes governamentals poden proporcionar proves directes. Utilitza la conscienciació com a tàctica perquè els jutges s’inclinin a decidir-se en favor dels litigants i com a seguiment dels judicis favorables (i desfavorables) davant dels tribunals. El programa de capacitació de l’organització dona suport a la litigació estratègica reforçant les habilitats d’advocacia i el coneixement legal específic dels fiscals i advocats per millorar les tàctiques de litigació estratègica.  </a:t>
            </a:r>
            <a:endParaRPr lang="es-ES" sz="1600" dirty="0"/>
          </a:p>
          <a:p>
            <a:pPr marL="0" indent="0" algn="just">
              <a:spcAft>
                <a:spcPts val="0"/>
              </a:spcAft>
              <a:buNone/>
            </a:pPr>
            <a:r>
              <a:rPr lang="ca-ES" sz="1600" dirty="0"/>
              <a:t>Per exemple, el Tribunal Europeu dels Drets Humans va considerar culpable Rússia de violació de diversos drets humans d’un home amb discapacitat psíquica. L’organització va ser la responsable de portar el cas davant del tribunal </a:t>
            </a:r>
            <a:r>
              <a:rPr lang="ca-ES" sz="1600" i="1" dirty="0"/>
              <a:t>(30)</a:t>
            </a:r>
            <a:r>
              <a:rPr lang="ca-ES" sz="1600" dirty="0"/>
              <a:t>. </a:t>
            </a:r>
            <a:endParaRPr lang="es-ES" sz="1600" dirty="0"/>
          </a:p>
          <a:p>
            <a:pPr marL="0" indent="0" algn="just">
              <a:spcAft>
                <a:spcPts val="0"/>
              </a:spcAft>
              <a:buNone/>
            </a:pPr>
            <a:endParaRPr lang="ca-ES" sz="1600" dirty="0"/>
          </a:p>
          <a:p>
            <a:pPr marL="0" indent="0" algn="just">
              <a:spcAft>
                <a:spcPts val="0"/>
              </a:spcAft>
              <a:buNone/>
            </a:pPr>
            <a:r>
              <a:rPr lang="ca-ES" sz="1600" dirty="0"/>
              <a:t>Per a més informació, consulteu: </a:t>
            </a:r>
            <a:r>
              <a:rPr lang="ca-ES" sz="1600" dirty="0">
                <a:hlinkClick r:id="rId3"/>
              </a:rPr>
              <a:t>http://www.mdac.org/en/content/europes-highest-human-rightscourt-holds-russia-violated-rights-man-mental-health-disabiliti.</a:t>
            </a:r>
            <a:r>
              <a:rPr lang="ca-ES" sz="1600" dirty="0"/>
              <a:t> </a:t>
            </a:r>
            <a:endParaRPr lang="es-ES" sz="1600" dirty="0"/>
          </a:p>
        </p:txBody>
      </p:sp>
    </p:spTree>
    <p:extLst>
      <p:ext uri="{BB962C8B-B14F-4D97-AF65-F5344CB8AC3E}">
        <p14:creationId xmlns:p14="http://schemas.microsoft.com/office/powerpoint/2010/main" val="37457606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FB31A-AFC0-E341-BE31-1B05D8497910}"/>
              </a:ext>
            </a:extLst>
          </p:cNvPr>
          <p:cNvSpPr>
            <a:spLocks noGrp="1"/>
          </p:cNvSpPr>
          <p:nvPr>
            <p:ph type="body" sz="quarter" idx="13"/>
          </p:nvPr>
        </p:nvSpPr>
        <p:spPr>
          <a:xfrm>
            <a:off x="572132" y="670559"/>
            <a:ext cx="11174400" cy="360000"/>
          </a:xfrm>
        </p:spPr>
        <p:txBody>
          <a:bodyPr/>
          <a:lstStyle/>
          <a:p>
            <a:r>
              <a:rPr lang="ca-ES" sz="2000" dirty="0"/>
              <a:t>Exemples d’ús de litigació estratègica </a:t>
            </a:r>
            <a:endParaRPr lang="es-ES" sz="2000" dirty="0"/>
          </a:p>
        </p:txBody>
      </p:sp>
      <p:sp>
        <p:nvSpPr>
          <p:cNvPr id="2" name="Title 1">
            <a:extLst>
              <a:ext uri="{FF2B5EF4-FFF2-40B4-BE49-F238E27FC236}">
                <a16:creationId xmlns:a16="http://schemas.microsoft.com/office/drawing/2014/main" id="{35934347-F531-45CB-A3E3-770A797879A7}"/>
              </a:ext>
            </a:extLst>
          </p:cNvPr>
          <p:cNvSpPr>
            <a:spLocks noGrp="1"/>
          </p:cNvSpPr>
          <p:nvPr>
            <p:ph type="title"/>
          </p:nvPr>
        </p:nvSpPr>
        <p:spPr>
          <a:xfrm>
            <a:off x="549829" y="285370"/>
            <a:ext cx="9792000" cy="432000"/>
          </a:xfrm>
        </p:spPr>
        <p:txBody>
          <a:bodyPr/>
          <a:lstStyle/>
          <a:p>
            <a:pPr lvl="0"/>
            <a:r>
              <a:rPr lang="en-US" sz="2800" dirty="0" err="1"/>
              <a:t>Butlletí</a:t>
            </a:r>
            <a:r>
              <a:rPr lang="en-US" sz="2800" dirty="0"/>
              <a:t> 11</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487680" y="1097280"/>
            <a:ext cx="11216639" cy="4856480"/>
          </a:xfrm>
          <a:solidFill>
            <a:srgbClr val="D2EFFC"/>
          </a:solidFill>
        </p:spPr>
        <p:txBody>
          <a:bodyPr/>
          <a:lstStyle/>
          <a:p>
            <a:pPr marL="0" indent="0" algn="just">
              <a:spcAft>
                <a:spcPts val="0"/>
              </a:spcAft>
              <a:buNone/>
            </a:pPr>
            <a:r>
              <a:rPr lang="es-ES" sz="1600" b="1" dirty="0" err="1"/>
              <a:t>Exemple</a:t>
            </a:r>
            <a:r>
              <a:rPr lang="es-ES" sz="1600" b="1" dirty="0"/>
              <a:t> 2: </a:t>
            </a:r>
            <a:r>
              <a:rPr lang="es-ES" sz="1600" b="1" dirty="0" err="1"/>
              <a:t>Disability</a:t>
            </a:r>
            <a:r>
              <a:rPr lang="es-ES" sz="1600" b="1" dirty="0"/>
              <a:t> </a:t>
            </a:r>
            <a:r>
              <a:rPr lang="es-ES" sz="1600" b="1" dirty="0" err="1"/>
              <a:t>Rights</a:t>
            </a:r>
            <a:r>
              <a:rPr lang="es-ES" sz="1600" b="1" dirty="0"/>
              <a:t> International (31)</a:t>
            </a:r>
          </a:p>
          <a:p>
            <a:pPr marL="0" indent="0" algn="just">
              <a:spcAft>
                <a:spcPts val="0"/>
              </a:spcAft>
              <a:buNone/>
            </a:pPr>
            <a:r>
              <a:rPr lang="es-ES" sz="1600" dirty="0"/>
              <a:t> </a:t>
            </a:r>
          </a:p>
          <a:p>
            <a:pPr marL="0" indent="0" algn="just">
              <a:spcAft>
                <a:spcPts val="0"/>
              </a:spcAft>
              <a:buNone/>
            </a:pPr>
            <a:r>
              <a:rPr lang="es-ES" sz="1600" dirty="0"/>
              <a:t>La </a:t>
            </a:r>
            <a:r>
              <a:rPr lang="es-ES" sz="1600" dirty="0" err="1"/>
              <a:t>Comissió</a:t>
            </a:r>
            <a:r>
              <a:rPr lang="es-ES" sz="1600" dirty="0"/>
              <a:t> Interamericana </a:t>
            </a:r>
            <a:r>
              <a:rPr lang="es-ES" sz="1600" dirty="0" err="1"/>
              <a:t>dels</a:t>
            </a:r>
            <a:r>
              <a:rPr lang="es-ES" sz="1600" dirty="0"/>
              <a:t> </a:t>
            </a:r>
            <a:r>
              <a:rPr lang="es-ES" sz="1600" dirty="0" err="1"/>
              <a:t>Drets</a:t>
            </a:r>
            <a:r>
              <a:rPr lang="es-ES" sz="1600" dirty="0"/>
              <a:t> </a:t>
            </a:r>
            <a:r>
              <a:rPr lang="es-ES" sz="1600" dirty="0" err="1"/>
              <a:t>Humans</a:t>
            </a:r>
            <a:r>
              <a:rPr lang="es-ES" sz="1600" dirty="0"/>
              <a:t> va </a:t>
            </a:r>
            <a:r>
              <a:rPr lang="es-ES" sz="1600" dirty="0" err="1"/>
              <a:t>fer</a:t>
            </a:r>
            <a:r>
              <a:rPr lang="es-ES" sz="1600" dirty="0"/>
              <a:t> una </a:t>
            </a:r>
            <a:r>
              <a:rPr lang="es-ES" sz="1600" dirty="0" err="1"/>
              <a:t>declaració</a:t>
            </a:r>
            <a:r>
              <a:rPr lang="es-ES" sz="1600" dirty="0"/>
              <a:t> de </a:t>
            </a:r>
            <a:r>
              <a:rPr lang="es-ES" sz="1600" dirty="0" err="1"/>
              <a:t>premsa</a:t>
            </a:r>
            <a:r>
              <a:rPr lang="es-ES" sz="1600" dirty="0"/>
              <a:t> </a:t>
            </a:r>
            <a:r>
              <a:rPr lang="es-ES" sz="1600" dirty="0" err="1"/>
              <a:t>on</a:t>
            </a:r>
            <a:r>
              <a:rPr lang="es-ES" sz="1600" dirty="0"/>
              <a:t> </a:t>
            </a:r>
            <a:r>
              <a:rPr lang="es-ES" sz="1600" dirty="0" err="1"/>
              <a:t>explicava</a:t>
            </a:r>
            <a:r>
              <a:rPr lang="es-ES" sz="1600" dirty="0"/>
              <a:t> que, </a:t>
            </a:r>
            <a:r>
              <a:rPr lang="es-ES" sz="1600" dirty="0" err="1"/>
              <a:t>després</a:t>
            </a:r>
            <a:r>
              <a:rPr lang="es-ES" sz="1600" dirty="0"/>
              <a:t> </a:t>
            </a:r>
            <a:r>
              <a:rPr lang="es-ES" sz="1600" dirty="0" err="1"/>
              <a:t>d’anys</a:t>
            </a:r>
            <a:r>
              <a:rPr lang="es-ES" sz="1600" dirty="0"/>
              <a:t> de </a:t>
            </a:r>
            <a:r>
              <a:rPr lang="es-ES" sz="1600" dirty="0" err="1"/>
              <a:t>maltractament</a:t>
            </a:r>
            <a:r>
              <a:rPr lang="es-ES" sz="1600" dirty="0"/>
              <a:t>, </a:t>
            </a:r>
            <a:r>
              <a:rPr lang="es-ES" sz="1600" dirty="0" err="1"/>
              <a:t>violència</a:t>
            </a:r>
            <a:r>
              <a:rPr lang="es-ES" sz="1600" dirty="0"/>
              <a:t> i </a:t>
            </a:r>
            <a:r>
              <a:rPr lang="es-ES" sz="1600" dirty="0" err="1"/>
              <a:t>explotació</a:t>
            </a:r>
            <a:r>
              <a:rPr lang="es-ES" sz="1600" dirty="0"/>
              <a:t> a </a:t>
            </a:r>
            <a:r>
              <a:rPr lang="es-ES" sz="1600" dirty="0" err="1"/>
              <a:t>orfenats</a:t>
            </a:r>
            <a:r>
              <a:rPr lang="es-ES" sz="1600" dirty="0"/>
              <a:t> i </a:t>
            </a:r>
            <a:r>
              <a:rPr lang="es-ES" sz="1600" dirty="0" err="1"/>
              <a:t>institucions</a:t>
            </a:r>
            <a:r>
              <a:rPr lang="es-ES" sz="1600" dirty="0"/>
              <a:t> </a:t>
            </a:r>
            <a:r>
              <a:rPr lang="es-ES" sz="1600" dirty="0" err="1"/>
              <a:t>psiquiàtriques</a:t>
            </a:r>
            <a:r>
              <a:rPr lang="es-ES" sz="1600" dirty="0"/>
              <a:t>, Guatemala ha </a:t>
            </a:r>
            <a:r>
              <a:rPr lang="es-ES" sz="1600" dirty="0" err="1"/>
              <a:t>d’adoptar</a:t>
            </a:r>
            <a:r>
              <a:rPr lang="es-ES" sz="1600" dirty="0"/>
              <a:t> </a:t>
            </a:r>
            <a:r>
              <a:rPr lang="es-ES" sz="1600" dirty="0" err="1"/>
              <a:t>accions</a:t>
            </a:r>
            <a:r>
              <a:rPr lang="es-ES" sz="1600" dirty="0"/>
              <a:t> </a:t>
            </a:r>
            <a:r>
              <a:rPr lang="es-ES" sz="1600" dirty="0" err="1"/>
              <a:t>urgents</a:t>
            </a:r>
            <a:r>
              <a:rPr lang="es-ES" sz="1600" dirty="0"/>
              <a:t> per retornar </a:t>
            </a:r>
            <a:r>
              <a:rPr lang="es-ES" sz="1600" dirty="0" err="1"/>
              <a:t>els</a:t>
            </a:r>
            <a:r>
              <a:rPr lang="es-ES" sz="1600" dirty="0"/>
              <a:t> </a:t>
            </a:r>
            <a:r>
              <a:rPr lang="es-ES" sz="1600" dirty="0" err="1"/>
              <a:t>nens</a:t>
            </a:r>
            <a:r>
              <a:rPr lang="es-ES" sz="1600" dirty="0"/>
              <a:t> i les nenes a les </a:t>
            </a:r>
            <a:r>
              <a:rPr lang="es-ES" sz="1600" dirty="0" err="1"/>
              <a:t>seves</a:t>
            </a:r>
            <a:r>
              <a:rPr lang="es-ES" sz="1600" dirty="0"/>
              <a:t> </a:t>
            </a:r>
            <a:r>
              <a:rPr lang="es-ES" sz="1600" dirty="0" err="1"/>
              <a:t>famílies</a:t>
            </a:r>
            <a:r>
              <a:rPr lang="es-ES" sz="1600" dirty="0"/>
              <a:t> i </a:t>
            </a:r>
            <a:r>
              <a:rPr lang="es-ES" sz="1600" dirty="0" err="1"/>
              <a:t>reinserir</a:t>
            </a:r>
            <a:r>
              <a:rPr lang="es-ES" sz="1600" dirty="0"/>
              <a:t> les persones </a:t>
            </a:r>
            <a:r>
              <a:rPr lang="es-ES" sz="1600" dirty="0" err="1"/>
              <a:t>internades</a:t>
            </a:r>
            <a:r>
              <a:rPr lang="es-ES" sz="1600" dirty="0"/>
              <a:t> a </a:t>
            </a:r>
            <a:r>
              <a:rPr lang="es-ES" sz="1600" dirty="0" err="1"/>
              <a:t>psiquiàtrics</a:t>
            </a:r>
            <a:r>
              <a:rPr lang="es-ES" sz="1600" dirty="0"/>
              <a:t> a la </a:t>
            </a:r>
            <a:r>
              <a:rPr lang="es-ES" sz="1600" dirty="0" err="1"/>
              <a:t>comunitat</a:t>
            </a:r>
            <a:r>
              <a:rPr lang="es-ES" sz="1600" dirty="0"/>
              <a:t>. </a:t>
            </a:r>
          </a:p>
          <a:p>
            <a:pPr marL="0" indent="0" algn="just">
              <a:spcAft>
                <a:spcPts val="0"/>
              </a:spcAft>
              <a:buNone/>
            </a:pPr>
            <a:r>
              <a:rPr lang="es-ES" sz="1600" dirty="0"/>
              <a:t>La </a:t>
            </a:r>
            <a:r>
              <a:rPr lang="es-ES" sz="1600" dirty="0" err="1"/>
              <a:t>declaració</a:t>
            </a:r>
            <a:r>
              <a:rPr lang="es-ES" sz="1600" dirty="0"/>
              <a:t> de la </a:t>
            </a:r>
            <a:r>
              <a:rPr lang="es-ES" sz="1600" dirty="0" err="1"/>
              <a:t>Comissió</a:t>
            </a:r>
            <a:r>
              <a:rPr lang="es-ES" sz="1600" dirty="0"/>
              <a:t> Interamericana va comportar que </a:t>
            </a:r>
            <a:r>
              <a:rPr lang="es-ES" sz="1600" dirty="0" err="1"/>
              <a:t>Disability</a:t>
            </a:r>
            <a:r>
              <a:rPr lang="es-ES" sz="1600" dirty="0"/>
              <a:t> </a:t>
            </a:r>
            <a:r>
              <a:rPr lang="es-ES" sz="1600" dirty="0" err="1"/>
              <a:t>Rights</a:t>
            </a:r>
            <a:r>
              <a:rPr lang="es-ES" sz="1600" dirty="0"/>
              <a:t> International (DRI) </a:t>
            </a:r>
            <a:r>
              <a:rPr lang="es-ES" sz="1600" dirty="0" err="1"/>
              <a:t>emprengués</a:t>
            </a:r>
            <a:r>
              <a:rPr lang="es-ES" sz="1600" dirty="0"/>
              <a:t> </a:t>
            </a:r>
            <a:r>
              <a:rPr lang="es-ES" sz="1600" dirty="0" err="1"/>
              <a:t>accions</a:t>
            </a:r>
            <a:r>
              <a:rPr lang="es-ES" sz="1600" dirty="0"/>
              <a:t> </a:t>
            </a:r>
            <a:r>
              <a:rPr lang="es-ES" sz="1600" dirty="0" err="1"/>
              <a:t>legals</a:t>
            </a:r>
            <a:r>
              <a:rPr lang="es-ES" sz="1600" dirty="0"/>
              <a:t>. </a:t>
            </a:r>
            <a:r>
              <a:rPr lang="es-ES" sz="1600" dirty="0" err="1"/>
              <a:t>Junt</a:t>
            </a:r>
            <a:r>
              <a:rPr lang="es-ES" sz="1600" dirty="0"/>
              <a:t> </a:t>
            </a:r>
            <a:r>
              <a:rPr lang="es-ES" sz="1600" dirty="0" err="1"/>
              <a:t>amb</a:t>
            </a:r>
            <a:r>
              <a:rPr lang="es-ES" sz="1600" dirty="0"/>
              <a:t> la Procuraduría de Derechos Humanos (PDH) de Guatemala, la DRI representa </a:t>
            </a:r>
            <a:r>
              <a:rPr lang="es-ES" sz="1600" dirty="0" err="1"/>
              <a:t>centenars</a:t>
            </a:r>
            <a:r>
              <a:rPr lang="es-ES" sz="1600" dirty="0"/>
              <a:t> de </a:t>
            </a:r>
            <a:r>
              <a:rPr lang="es-ES" sz="1600" dirty="0" err="1"/>
              <a:t>nens</a:t>
            </a:r>
            <a:r>
              <a:rPr lang="es-ES" sz="1600" dirty="0"/>
              <a:t> i nenes que van </a:t>
            </a:r>
            <a:r>
              <a:rPr lang="es-ES" sz="1600" dirty="0" err="1"/>
              <a:t>sobreviure</a:t>
            </a:r>
            <a:r>
              <a:rPr lang="es-ES" sz="1600" dirty="0"/>
              <a:t> a un </a:t>
            </a:r>
            <a:r>
              <a:rPr lang="es-ES" sz="1600" dirty="0" err="1"/>
              <a:t>incendi</a:t>
            </a:r>
            <a:r>
              <a:rPr lang="es-ES" sz="1600" dirty="0"/>
              <a:t> a </a:t>
            </a:r>
            <a:r>
              <a:rPr lang="es-ES" sz="1600" dirty="0" err="1"/>
              <a:t>l’Hogar</a:t>
            </a:r>
            <a:r>
              <a:rPr lang="es-ES" sz="1600" dirty="0"/>
              <a:t> Seguro Virgen de la Asunción, en el </a:t>
            </a:r>
            <a:r>
              <a:rPr lang="es-ES" sz="1600" dirty="0" err="1"/>
              <a:t>qual</a:t>
            </a:r>
            <a:r>
              <a:rPr lang="es-ES" sz="1600" dirty="0"/>
              <a:t> van morir 41 nenes el </a:t>
            </a:r>
            <a:r>
              <a:rPr lang="es-ES" sz="1600" dirty="0" err="1"/>
              <a:t>març</a:t>
            </a:r>
            <a:r>
              <a:rPr lang="es-ES" sz="1600" dirty="0"/>
              <a:t> de 2017 (</a:t>
            </a:r>
            <a:r>
              <a:rPr lang="es-ES" sz="1600" dirty="0" err="1"/>
              <a:t>vegeu</a:t>
            </a:r>
            <a:r>
              <a:rPr lang="es-ES" sz="1600" dirty="0"/>
              <a:t> </a:t>
            </a:r>
            <a:r>
              <a:rPr lang="es-ES" sz="1600" dirty="0" err="1"/>
              <a:t>l’informe</a:t>
            </a:r>
            <a:r>
              <a:rPr lang="es-ES" sz="1600" dirty="0"/>
              <a:t> de la DRI </a:t>
            </a:r>
            <a:r>
              <a:rPr lang="es-ES" sz="1600" dirty="0" err="1"/>
              <a:t>titulat</a:t>
            </a:r>
            <a:r>
              <a:rPr lang="es-ES" sz="1600" dirty="0"/>
              <a:t> «Después del fuego» i </a:t>
            </a:r>
            <a:r>
              <a:rPr lang="es-ES" sz="1600" dirty="0" err="1"/>
              <a:t>l’editorial</a:t>
            </a:r>
            <a:r>
              <a:rPr lang="es-ES" sz="1600" dirty="0"/>
              <a:t> del Washington Post). Les nenes que van morir </a:t>
            </a:r>
            <a:r>
              <a:rPr lang="es-ES" sz="1600" dirty="0" err="1"/>
              <a:t>havien</a:t>
            </a:r>
            <a:r>
              <a:rPr lang="es-ES" sz="1600" dirty="0"/>
              <a:t> </a:t>
            </a:r>
            <a:r>
              <a:rPr lang="es-ES" sz="1600" dirty="0" err="1"/>
              <a:t>denunciat</a:t>
            </a:r>
            <a:r>
              <a:rPr lang="es-ES" sz="1600" dirty="0"/>
              <a:t> ser </a:t>
            </a:r>
            <a:r>
              <a:rPr lang="es-ES" sz="1600" dirty="0" err="1"/>
              <a:t>víctimes</a:t>
            </a:r>
            <a:r>
              <a:rPr lang="es-ES" sz="1600" dirty="0"/>
              <a:t> </a:t>
            </a:r>
            <a:r>
              <a:rPr lang="es-ES" sz="1600" dirty="0" err="1"/>
              <a:t>d’abusos</a:t>
            </a:r>
            <a:r>
              <a:rPr lang="es-ES" sz="1600" dirty="0"/>
              <a:t> </a:t>
            </a:r>
            <a:r>
              <a:rPr lang="es-ES" sz="1600" dirty="0" err="1"/>
              <a:t>sexuals</a:t>
            </a:r>
            <a:r>
              <a:rPr lang="es-ES" sz="1600" dirty="0"/>
              <a:t> i </a:t>
            </a:r>
            <a:r>
              <a:rPr lang="es-ES" sz="1600" dirty="0" err="1"/>
              <a:t>prostitució</a:t>
            </a:r>
            <a:r>
              <a:rPr lang="es-ES" sz="1600" dirty="0"/>
              <a:t> </a:t>
            </a:r>
            <a:r>
              <a:rPr lang="es-ES" sz="1600" dirty="0" err="1"/>
              <a:t>forçosa</a:t>
            </a:r>
            <a:r>
              <a:rPr lang="es-ES" sz="1600" dirty="0"/>
              <a:t> a </a:t>
            </a:r>
            <a:r>
              <a:rPr lang="es-ES" sz="1600" dirty="0" err="1"/>
              <a:t>l’orfenat</a:t>
            </a:r>
            <a:r>
              <a:rPr lang="es-ES" sz="1600" dirty="0"/>
              <a:t>. En </a:t>
            </a:r>
            <a:r>
              <a:rPr lang="es-ES" sz="1600" dirty="0" err="1"/>
              <a:t>lloc</a:t>
            </a:r>
            <a:r>
              <a:rPr lang="es-ES" sz="1600" dirty="0"/>
              <a:t> </a:t>
            </a:r>
            <a:r>
              <a:rPr lang="es-ES" sz="1600" dirty="0" err="1"/>
              <a:t>d’invertir</a:t>
            </a:r>
            <a:r>
              <a:rPr lang="es-ES" sz="1600" dirty="0"/>
              <a:t> </a:t>
            </a:r>
            <a:r>
              <a:rPr lang="es-ES" sz="1600" dirty="0" err="1"/>
              <a:t>fons</a:t>
            </a:r>
            <a:r>
              <a:rPr lang="es-ES" sz="1600" dirty="0"/>
              <a:t> en </a:t>
            </a:r>
            <a:r>
              <a:rPr lang="es-ES" sz="1600" dirty="0" err="1"/>
              <a:t>millorar</a:t>
            </a:r>
            <a:r>
              <a:rPr lang="es-ES" sz="1600" dirty="0"/>
              <a:t> </a:t>
            </a:r>
            <a:r>
              <a:rPr lang="es-ES" sz="1600" dirty="0" err="1"/>
              <a:t>els</a:t>
            </a:r>
            <a:r>
              <a:rPr lang="es-ES" sz="1600" dirty="0"/>
              <a:t> </a:t>
            </a:r>
            <a:r>
              <a:rPr lang="es-ES" sz="1600" dirty="0" err="1"/>
              <a:t>orfenats</a:t>
            </a:r>
            <a:r>
              <a:rPr lang="es-ES" sz="1600" dirty="0"/>
              <a:t>, la DRI i la PDH </a:t>
            </a:r>
            <a:r>
              <a:rPr lang="es-ES" sz="1600" dirty="0" err="1"/>
              <a:t>demanen</a:t>
            </a:r>
            <a:r>
              <a:rPr lang="es-ES" sz="1600" dirty="0"/>
              <a:t> que </a:t>
            </a:r>
            <a:r>
              <a:rPr lang="es-ES" sz="1600" dirty="0" err="1"/>
              <a:t>tots</a:t>
            </a:r>
            <a:r>
              <a:rPr lang="es-ES" sz="1600" dirty="0"/>
              <a:t> </a:t>
            </a:r>
            <a:r>
              <a:rPr lang="es-ES" sz="1600" dirty="0" err="1"/>
              <a:t>els</a:t>
            </a:r>
            <a:r>
              <a:rPr lang="es-ES" sz="1600" dirty="0"/>
              <a:t> </a:t>
            </a:r>
            <a:r>
              <a:rPr lang="es-ES" sz="1600" dirty="0" err="1"/>
              <a:t>infants</a:t>
            </a:r>
            <a:r>
              <a:rPr lang="es-ES" sz="1600" dirty="0"/>
              <a:t>, </a:t>
            </a:r>
            <a:r>
              <a:rPr lang="es-ES" sz="1600" dirty="0" err="1"/>
              <a:t>inclosos</a:t>
            </a:r>
            <a:r>
              <a:rPr lang="es-ES" sz="1600" dirty="0"/>
              <a:t> </a:t>
            </a:r>
            <a:r>
              <a:rPr lang="es-ES" sz="1600" dirty="0" err="1"/>
              <a:t>els</a:t>
            </a:r>
            <a:r>
              <a:rPr lang="es-ES" sz="1600" dirty="0"/>
              <a:t> que </a:t>
            </a:r>
            <a:r>
              <a:rPr lang="es-ES" sz="1600" dirty="0" err="1"/>
              <a:t>tenen</a:t>
            </a:r>
            <a:r>
              <a:rPr lang="es-ES" sz="1600" dirty="0"/>
              <a:t> </a:t>
            </a:r>
            <a:r>
              <a:rPr lang="es-ES" sz="1600" dirty="0" err="1"/>
              <a:t>discapacitat</a:t>
            </a:r>
            <a:r>
              <a:rPr lang="es-ES" sz="1600" dirty="0"/>
              <a:t>, </a:t>
            </a:r>
            <a:r>
              <a:rPr lang="es-ES" sz="1600" dirty="0" err="1"/>
              <a:t>siguin</a:t>
            </a:r>
            <a:r>
              <a:rPr lang="es-ES" sz="1600" dirty="0"/>
              <a:t> </a:t>
            </a:r>
            <a:r>
              <a:rPr lang="es-ES" sz="1600" dirty="0" err="1"/>
              <a:t>retornats</a:t>
            </a:r>
            <a:r>
              <a:rPr lang="es-ES" sz="1600" dirty="0"/>
              <a:t> a les </a:t>
            </a:r>
            <a:r>
              <a:rPr lang="es-ES" sz="1600" dirty="0" err="1"/>
              <a:t>seves</a:t>
            </a:r>
            <a:r>
              <a:rPr lang="es-ES" sz="1600" dirty="0"/>
              <a:t> </a:t>
            </a:r>
            <a:r>
              <a:rPr lang="es-ES" sz="1600" dirty="0" err="1"/>
              <a:t>famílies</a:t>
            </a:r>
            <a:r>
              <a:rPr lang="es-ES" sz="1600" dirty="0"/>
              <a:t> i </a:t>
            </a:r>
            <a:r>
              <a:rPr lang="es-ES" sz="1600" dirty="0" err="1"/>
              <a:t>comunitats</a:t>
            </a:r>
            <a:r>
              <a:rPr lang="es-ES" sz="1600" dirty="0"/>
              <a:t>. </a:t>
            </a:r>
          </a:p>
          <a:p>
            <a:pPr marL="0" indent="0" algn="just">
              <a:spcAft>
                <a:spcPts val="0"/>
              </a:spcAft>
              <a:buNone/>
            </a:pPr>
            <a:r>
              <a:rPr lang="es-ES" sz="1600" dirty="0"/>
              <a:t>En </a:t>
            </a:r>
            <a:r>
              <a:rPr lang="es-ES" sz="1600" dirty="0" err="1"/>
              <a:t>col·laboració</a:t>
            </a:r>
            <a:r>
              <a:rPr lang="es-ES" sz="1600" dirty="0"/>
              <a:t> </a:t>
            </a:r>
            <a:r>
              <a:rPr lang="es-ES" sz="1600" dirty="0" err="1"/>
              <a:t>amb</a:t>
            </a:r>
            <a:r>
              <a:rPr lang="es-ES" sz="1600" dirty="0"/>
              <a:t> el principal </a:t>
            </a:r>
            <a:r>
              <a:rPr lang="es-ES" sz="1600" dirty="0" err="1"/>
              <a:t>grup</a:t>
            </a:r>
            <a:r>
              <a:rPr lang="es-ES" sz="1600" dirty="0"/>
              <a:t> de defensa </a:t>
            </a:r>
            <a:r>
              <a:rPr lang="es-ES" sz="1600" dirty="0" err="1"/>
              <a:t>dels</a:t>
            </a:r>
            <a:r>
              <a:rPr lang="es-ES" sz="1600" dirty="0"/>
              <a:t> </a:t>
            </a:r>
            <a:r>
              <a:rPr lang="es-ES" sz="1600" dirty="0" err="1"/>
              <a:t>drets</a:t>
            </a:r>
            <a:r>
              <a:rPr lang="es-ES" sz="1600" dirty="0"/>
              <a:t> de les persones </a:t>
            </a:r>
            <a:r>
              <a:rPr lang="es-ES" sz="1600" dirty="0" err="1"/>
              <a:t>amb</a:t>
            </a:r>
            <a:r>
              <a:rPr lang="es-ES" sz="1600" dirty="0"/>
              <a:t> </a:t>
            </a:r>
            <a:r>
              <a:rPr lang="es-ES" sz="1600" dirty="0" err="1"/>
              <a:t>discapacitat</a:t>
            </a:r>
            <a:r>
              <a:rPr lang="es-ES" sz="1600" dirty="0"/>
              <a:t> de Guatemala, el Colectivo de Vida Independiente, la DRI també ha </a:t>
            </a:r>
            <a:r>
              <a:rPr lang="es-ES" sz="1600" dirty="0" err="1"/>
              <a:t>presentat</a:t>
            </a:r>
            <a:r>
              <a:rPr lang="es-ES" sz="1600" dirty="0"/>
              <a:t> una demanda </a:t>
            </a:r>
            <a:r>
              <a:rPr lang="es-ES" sz="1600" dirty="0" err="1"/>
              <a:t>col·lectiva</a:t>
            </a:r>
            <a:r>
              <a:rPr lang="es-ES" sz="1600" dirty="0"/>
              <a:t> per representar </a:t>
            </a:r>
            <a:r>
              <a:rPr lang="es-ES" sz="1600" dirty="0" err="1"/>
              <a:t>centenars</a:t>
            </a:r>
            <a:r>
              <a:rPr lang="es-ES" sz="1600" dirty="0"/>
              <a:t> de persones </a:t>
            </a:r>
            <a:r>
              <a:rPr lang="es-ES" sz="1600" dirty="0" err="1"/>
              <a:t>amb</a:t>
            </a:r>
            <a:r>
              <a:rPr lang="es-ES" sz="1600" dirty="0"/>
              <a:t> </a:t>
            </a:r>
            <a:r>
              <a:rPr lang="es-ES" sz="1600" dirty="0" err="1"/>
              <a:t>discapacitat</a:t>
            </a:r>
            <a:r>
              <a:rPr lang="es-ES" sz="1600" dirty="0"/>
              <a:t> </a:t>
            </a:r>
            <a:r>
              <a:rPr lang="es-ES" sz="1600" dirty="0" err="1"/>
              <a:t>internades</a:t>
            </a:r>
            <a:r>
              <a:rPr lang="es-ES" sz="1600" dirty="0"/>
              <a:t> a </a:t>
            </a:r>
            <a:r>
              <a:rPr lang="es-ES" sz="1600" dirty="0" err="1"/>
              <a:t>l’hospital</a:t>
            </a:r>
            <a:r>
              <a:rPr lang="es-ES" sz="1600" dirty="0"/>
              <a:t> </a:t>
            </a:r>
            <a:r>
              <a:rPr lang="es-ES" sz="1600" dirty="0" err="1"/>
              <a:t>psiquiàtric</a:t>
            </a:r>
            <a:r>
              <a:rPr lang="es-ES" sz="1600" dirty="0"/>
              <a:t> Federico Mora. </a:t>
            </a:r>
            <a:r>
              <a:rPr lang="es-ES" sz="1600" dirty="0" err="1"/>
              <a:t>Aquest</a:t>
            </a:r>
            <a:r>
              <a:rPr lang="es-ES" sz="1600" dirty="0"/>
              <a:t> centre </a:t>
            </a:r>
            <a:r>
              <a:rPr lang="es-ES" sz="1600" dirty="0" err="1"/>
              <a:t>psiquiàtric</a:t>
            </a:r>
            <a:r>
              <a:rPr lang="es-ES" sz="1600" dirty="0"/>
              <a:t> </a:t>
            </a:r>
            <a:r>
              <a:rPr lang="es-ES" sz="1600" dirty="0" err="1"/>
              <a:t>s’ha</a:t>
            </a:r>
            <a:r>
              <a:rPr lang="es-ES" sz="1600" dirty="0"/>
              <a:t> </a:t>
            </a:r>
            <a:r>
              <a:rPr lang="es-ES" sz="1600" dirty="0" err="1"/>
              <a:t>qualificat</a:t>
            </a:r>
            <a:r>
              <a:rPr lang="es-ES" sz="1600" dirty="0"/>
              <a:t> </a:t>
            </a:r>
            <a:r>
              <a:rPr lang="es-ES" sz="1600" dirty="0" err="1"/>
              <a:t>com</a:t>
            </a:r>
            <a:r>
              <a:rPr lang="es-ES" sz="1600" dirty="0"/>
              <a:t> un </a:t>
            </a:r>
            <a:r>
              <a:rPr lang="es-ES" sz="1600" dirty="0" err="1"/>
              <a:t>dels</a:t>
            </a:r>
            <a:r>
              <a:rPr lang="es-ES" sz="1600" dirty="0"/>
              <a:t> </a:t>
            </a:r>
            <a:r>
              <a:rPr lang="es-ES" sz="1600" dirty="0" err="1"/>
              <a:t>més</a:t>
            </a:r>
            <a:r>
              <a:rPr lang="es-ES" sz="1600" dirty="0"/>
              <a:t> </a:t>
            </a:r>
            <a:r>
              <a:rPr lang="es-ES" sz="1600" dirty="0" err="1"/>
              <a:t>perillosos</a:t>
            </a:r>
            <a:r>
              <a:rPr lang="es-ES" sz="1600" dirty="0"/>
              <a:t> del </a:t>
            </a:r>
            <a:r>
              <a:rPr lang="es-ES" sz="1600" dirty="0" err="1"/>
              <a:t>món</a:t>
            </a:r>
            <a:r>
              <a:rPr lang="es-ES" sz="1600" dirty="0"/>
              <a:t>, </a:t>
            </a:r>
            <a:r>
              <a:rPr lang="es-ES" sz="1600" dirty="0" err="1"/>
              <a:t>segons</a:t>
            </a:r>
            <a:r>
              <a:rPr lang="es-ES" sz="1600" dirty="0"/>
              <a:t> un documental de la BBC </a:t>
            </a:r>
            <a:r>
              <a:rPr lang="es-ES" sz="1600" dirty="0" err="1"/>
              <a:t>fet</a:t>
            </a:r>
            <a:r>
              <a:rPr lang="es-ES" sz="1600" dirty="0"/>
              <a:t> en </a:t>
            </a:r>
            <a:r>
              <a:rPr lang="es-ES" sz="1600" dirty="0" err="1"/>
              <a:t>col·laboració</a:t>
            </a:r>
            <a:r>
              <a:rPr lang="es-ES" sz="1600" dirty="0"/>
              <a:t> </a:t>
            </a:r>
            <a:r>
              <a:rPr lang="es-ES" sz="1600" dirty="0" err="1"/>
              <a:t>amb</a:t>
            </a:r>
            <a:r>
              <a:rPr lang="es-ES" sz="1600" dirty="0"/>
              <a:t> la DRI. </a:t>
            </a:r>
          </a:p>
          <a:p>
            <a:pPr marL="0" indent="0" algn="just">
              <a:spcAft>
                <a:spcPts val="0"/>
              </a:spcAft>
              <a:buNone/>
            </a:pPr>
            <a:r>
              <a:rPr lang="es-ES" sz="1600" dirty="0"/>
              <a:t>La </a:t>
            </a:r>
            <a:r>
              <a:rPr lang="es-ES" sz="1600" dirty="0" err="1"/>
              <a:t>Comissió</a:t>
            </a:r>
            <a:r>
              <a:rPr lang="es-ES" sz="1600" dirty="0"/>
              <a:t> de les </a:t>
            </a:r>
            <a:r>
              <a:rPr lang="es-ES" sz="1600" dirty="0" err="1"/>
              <a:t>Nacions</a:t>
            </a:r>
            <a:r>
              <a:rPr lang="es-ES" sz="1600" dirty="0"/>
              <a:t> </a:t>
            </a:r>
            <a:r>
              <a:rPr lang="es-ES" sz="1600" dirty="0" err="1"/>
              <a:t>Unides</a:t>
            </a:r>
            <a:r>
              <a:rPr lang="es-ES" sz="1600" dirty="0"/>
              <a:t> sobre </a:t>
            </a:r>
            <a:r>
              <a:rPr lang="es-ES" sz="1600" dirty="0" err="1"/>
              <a:t>els</a:t>
            </a:r>
            <a:r>
              <a:rPr lang="es-ES" sz="1600" dirty="0"/>
              <a:t> </a:t>
            </a:r>
            <a:r>
              <a:rPr lang="es-ES" sz="1600" dirty="0" err="1"/>
              <a:t>drets</a:t>
            </a:r>
            <a:r>
              <a:rPr lang="es-ES" sz="1600" dirty="0"/>
              <a:t> de les persones </a:t>
            </a:r>
            <a:r>
              <a:rPr lang="es-ES" sz="1600" dirty="0" err="1"/>
              <a:t>amb</a:t>
            </a:r>
            <a:r>
              <a:rPr lang="es-ES" sz="1600" dirty="0"/>
              <a:t> </a:t>
            </a:r>
            <a:r>
              <a:rPr lang="es-ES" sz="1600" dirty="0" err="1"/>
              <a:t>discapacitat</a:t>
            </a:r>
            <a:r>
              <a:rPr lang="es-ES" sz="1600" dirty="0"/>
              <a:t> també ha </a:t>
            </a:r>
            <a:r>
              <a:rPr lang="es-ES" sz="1600" dirty="0" err="1"/>
              <a:t>respost</a:t>
            </a:r>
            <a:r>
              <a:rPr lang="es-ES" sz="1600" dirty="0"/>
              <a:t> a la </a:t>
            </a:r>
            <a:r>
              <a:rPr lang="es-ES" sz="1600" dirty="0" err="1"/>
              <a:t>investigació</a:t>
            </a:r>
            <a:r>
              <a:rPr lang="es-ES" sz="1600" dirty="0"/>
              <a:t> de la DRI </a:t>
            </a:r>
            <a:r>
              <a:rPr lang="es-ES" sz="1600" dirty="0" err="1"/>
              <a:t>afirmant</a:t>
            </a:r>
            <a:r>
              <a:rPr lang="es-ES" sz="1600" dirty="0"/>
              <a:t> que cal posar fi a </a:t>
            </a:r>
            <a:r>
              <a:rPr lang="es-ES" sz="1600" dirty="0" err="1"/>
              <a:t>l’internament</a:t>
            </a:r>
            <a:r>
              <a:rPr lang="es-ES" sz="1600" dirty="0"/>
              <a:t> de </a:t>
            </a:r>
            <a:r>
              <a:rPr lang="es-ES" sz="1600" dirty="0" err="1"/>
              <a:t>nens</a:t>
            </a:r>
            <a:r>
              <a:rPr lang="es-ES" sz="1600" dirty="0"/>
              <a:t> i nenes en </a:t>
            </a:r>
            <a:r>
              <a:rPr lang="es-ES" sz="1600" dirty="0" err="1"/>
              <a:t>orfenats</a:t>
            </a:r>
            <a:r>
              <a:rPr lang="es-ES" sz="1600" dirty="0"/>
              <a:t> a Guatemala. La DRI ha </a:t>
            </a:r>
            <a:r>
              <a:rPr lang="es-ES" sz="1600" dirty="0" err="1"/>
              <a:t>sol·licitat</a:t>
            </a:r>
            <a:r>
              <a:rPr lang="es-ES" sz="1600" dirty="0"/>
              <a:t> a la </a:t>
            </a:r>
            <a:r>
              <a:rPr lang="es-ES" sz="1600" dirty="0" err="1"/>
              <a:t>Comissió</a:t>
            </a:r>
            <a:r>
              <a:rPr lang="es-ES" sz="1600" dirty="0"/>
              <a:t> de la CDPD que </a:t>
            </a:r>
            <a:r>
              <a:rPr lang="es-ES" sz="1600" dirty="0" err="1"/>
              <a:t>reconegui</a:t>
            </a:r>
            <a:r>
              <a:rPr lang="es-ES" sz="1600" dirty="0"/>
              <a:t> </a:t>
            </a:r>
            <a:r>
              <a:rPr lang="es-ES" sz="1600" dirty="0" err="1"/>
              <a:t>aquest</a:t>
            </a:r>
            <a:r>
              <a:rPr lang="es-ES" sz="1600" dirty="0"/>
              <a:t> </a:t>
            </a:r>
            <a:r>
              <a:rPr lang="es-ES" sz="1600" dirty="0" err="1"/>
              <a:t>mateix</a:t>
            </a:r>
            <a:r>
              <a:rPr lang="es-ES" sz="1600" dirty="0"/>
              <a:t> </a:t>
            </a:r>
            <a:r>
              <a:rPr lang="es-ES" sz="1600" dirty="0" err="1"/>
              <a:t>principi</a:t>
            </a:r>
            <a:r>
              <a:rPr lang="es-ES" sz="1600" dirty="0"/>
              <a:t> per a </a:t>
            </a:r>
            <a:r>
              <a:rPr lang="es-ES" sz="1600" dirty="0" err="1"/>
              <a:t>tots</a:t>
            </a:r>
            <a:r>
              <a:rPr lang="es-ES" sz="1600" dirty="0"/>
              <a:t> </a:t>
            </a:r>
            <a:r>
              <a:rPr lang="es-ES" sz="1600" dirty="0" err="1"/>
              <a:t>els</a:t>
            </a:r>
            <a:r>
              <a:rPr lang="es-ES" sz="1600" dirty="0"/>
              <a:t> </a:t>
            </a:r>
            <a:r>
              <a:rPr lang="es-ES" sz="1600" dirty="0" err="1"/>
              <a:t>infants</a:t>
            </a:r>
            <a:r>
              <a:rPr lang="es-ES" sz="1600" dirty="0"/>
              <a:t> </a:t>
            </a:r>
            <a:r>
              <a:rPr lang="es-ES" sz="1600" dirty="0" err="1"/>
              <a:t>quan</a:t>
            </a:r>
            <a:r>
              <a:rPr lang="es-ES" sz="1600" dirty="0"/>
              <a:t> </a:t>
            </a:r>
            <a:r>
              <a:rPr lang="es-ES" sz="1600" dirty="0" err="1"/>
              <a:t>emeti</a:t>
            </a:r>
            <a:r>
              <a:rPr lang="es-ES" sz="1600" dirty="0"/>
              <a:t> el </a:t>
            </a:r>
            <a:r>
              <a:rPr lang="es-ES" sz="1600" dirty="0" err="1"/>
              <a:t>comunicat</a:t>
            </a:r>
            <a:r>
              <a:rPr lang="es-ES" sz="1600" dirty="0"/>
              <a:t> general sobre el </a:t>
            </a:r>
            <a:r>
              <a:rPr lang="es-ES" sz="1600" dirty="0" err="1"/>
              <a:t>dret</a:t>
            </a:r>
            <a:r>
              <a:rPr lang="es-ES" sz="1600" dirty="0"/>
              <a:t> a la </a:t>
            </a:r>
            <a:r>
              <a:rPr lang="es-ES" sz="1600" dirty="0" err="1"/>
              <a:t>integració</a:t>
            </a:r>
            <a:r>
              <a:rPr lang="es-ES" sz="1600" dirty="0"/>
              <a:t> en la </a:t>
            </a:r>
            <a:r>
              <a:rPr lang="es-ES" sz="1600" dirty="0" err="1"/>
              <a:t>comunitat</a:t>
            </a:r>
            <a:r>
              <a:rPr lang="es-ES" sz="1600" dirty="0"/>
              <a:t> en dates </a:t>
            </a:r>
            <a:r>
              <a:rPr lang="es-ES" sz="1600" dirty="0" err="1"/>
              <a:t>posteriors</a:t>
            </a:r>
            <a:r>
              <a:rPr lang="es-ES" sz="1600" dirty="0"/>
              <a:t> </a:t>
            </a:r>
            <a:r>
              <a:rPr lang="es-ES" sz="1600" dirty="0" err="1"/>
              <a:t>d’aquest</a:t>
            </a:r>
            <a:r>
              <a:rPr lang="es-ES" sz="1600" dirty="0"/>
              <a:t> </a:t>
            </a:r>
            <a:r>
              <a:rPr lang="es-ES" sz="1600" dirty="0" err="1"/>
              <a:t>mateix</a:t>
            </a:r>
            <a:r>
              <a:rPr lang="es-ES" sz="1600" dirty="0"/>
              <a:t> </a:t>
            </a:r>
            <a:r>
              <a:rPr lang="es-ES" sz="1600" dirty="0" err="1"/>
              <a:t>any</a:t>
            </a:r>
            <a:r>
              <a:rPr lang="es-ES" sz="1600" dirty="0"/>
              <a:t>.  Per a </a:t>
            </a:r>
            <a:r>
              <a:rPr lang="es-ES" sz="1600" dirty="0" err="1"/>
              <a:t>més</a:t>
            </a:r>
            <a:r>
              <a:rPr lang="es-ES" sz="1600" dirty="0"/>
              <a:t> </a:t>
            </a:r>
            <a:r>
              <a:rPr lang="es-ES" sz="1600" dirty="0" err="1"/>
              <a:t>informació</a:t>
            </a:r>
            <a:r>
              <a:rPr lang="es-ES" sz="1600" dirty="0"/>
              <a:t>, </a:t>
            </a:r>
            <a:r>
              <a:rPr lang="es-ES" sz="1600" dirty="0" err="1"/>
              <a:t>consulteu</a:t>
            </a:r>
            <a:r>
              <a:rPr lang="es-ES" sz="1600" dirty="0"/>
              <a:t>: </a:t>
            </a:r>
            <a:r>
              <a:rPr lang="es-ES" sz="1600" dirty="0">
                <a:hlinkClick r:id="rId3"/>
              </a:rPr>
              <a:t>https://www.driadvocacy.org/victory-guatemala-right-livecommunity/</a:t>
            </a:r>
            <a:r>
              <a:rPr lang="es-ES" sz="1600" dirty="0"/>
              <a:t> </a:t>
            </a:r>
          </a:p>
          <a:p>
            <a:pPr marL="0" indent="0" algn="just">
              <a:spcAft>
                <a:spcPts val="0"/>
              </a:spcAft>
              <a:buNone/>
            </a:pPr>
            <a:endParaRPr lang="es-ES" sz="1600" dirty="0"/>
          </a:p>
        </p:txBody>
      </p:sp>
    </p:spTree>
    <p:extLst>
      <p:ext uri="{BB962C8B-B14F-4D97-AF65-F5344CB8AC3E}">
        <p14:creationId xmlns:p14="http://schemas.microsoft.com/office/powerpoint/2010/main" val="12846181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C7D1C9-B0E3-BA46-A087-4ABFA0AA2051}"/>
              </a:ext>
            </a:extLst>
          </p:cNvPr>
          <p:cNvSpPr>
            <a:spLocks noGrp="1"/>
          </p:cNvSpPr>
          <p:nvPr>
            <p:ph type="body" sz="quarter" idx="13"/>
          </p:nvPr>
        </p:nvSpPr>
        <p:spPr>
          <a:xfrm>
            <a:off x="529509" y="790497"/>
            <a:ext cx="11174400" cy="360000"/>
          </a:xfrm>
        </p:spPr>
        <p:txBody>
          <a:bodyPr/>
          <a:lstStyle/>
          <a:p>
            <a:r>
              <a:rPr lang="ca-ES" sz="2000" dirty="0"/>
              <a:t>Exemples d’ús dels mecanismes dels drets humans </a:t>
            </a:r>
            <a:endParaRPr lang="es-ES" sz="2000" dirty="0"/>
          </a:p>
        </p:txBody>
      </p:sp>
      <p:sp>
        <p:nvSpPr>
          <p:cNvPr id="2" name="Title 1">
            <a:extLst>
              <a:ext uri="{FF2B5EF4-FFF2-40B4-BE49-F238E27FC236}">
                <a16:creationId xmlns:a16="http://schemas.microsoft.com/office/drawing/2014/main" id="{107E9B73-9851-4273-9783-96DEAA0FCF79}"/>
              </a:ext>
            </a:extLst>
          </p:cNvPr>
          <p:cNvSpPr>
            <a:spLocks noGrp="1"/>
          </p:cNvSpPr>
          <p:nvPr>
            <p:ph type="title"/>
          </p:nvPr>
        </p:nvSpPr>
        <p:spPr>
          <a:xfrm>
            <a:off x="529509" y="305690"/>
            <a:ext cx="9792000" cy="432000"/>
          </a:xfrm>
        </p:spPr>
        <p:txBody>
          <a:bodyPr/>
          <a:lstStyle/>
          <a:p>
            <a:pPr lvl="0"/>
            <a:r>
              <a:rPr lang="en-US" sz="2800" dirty="0" err="1"/>
              <a:t>Butlletí</a:t>
            </a:r>
            <a:r>
              <a:rPr lang="en-US" sz="2800" dirty="0"/>
              <a:t> 12</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6" y="1405054"/>
            <a:ext cx="10816684" cy="3309186"/>
          </a:xfrm>
          <a:solidFill>
            <a:srgbClr val="D2EFFC"/>
          </a:solidFill>
        </p:spPr>
        <p:txBody>
          <a:bodyPr/>
          <a:lstStyle/>
          <a:p>
            <a:pPr marL="0" indent="0" algn="just">
              <a:spcAft>
                <a:spcPts val="600"/>
              </a:spcAft>
              <a:buNone/>
            </a:pPr>
            <a:r>
              <a:rPr lang="es-ES" sz="1800" dirty="0"/>
              <a:t> </a:t>
            </a:r>
            <a:r>
              <a:rPr lang="ca-ES" sz="1800" b="1" dirty="0"/>
              <a:t>Exemple 1:</a:t>
            </a:r>
            <a:r>
              <a:rPr lang="ca-ES" sz="1800" dirty="0"/>
              <a:t> </a:t>
            </a:r>
            <a:r>
              <a:rPr lang="ca-ES" sz="1800" b="1" dirty="0"/>
              <a:t>Ús dels instruments de defensa dels drets humans</a:t>
            </a:r>
            <a:r>
              <a:rPr lang="ca-ES" sz="1800" dirty="0"/>
              <a:t> – informe ombra sobre la implementació de la CDPD </a:t>
            </a:r>
            <a:r>
              <a:rPr lang="ca-ES" sz="1800" i="1" dirty="0"/>
              <a:t>(32) </a:t>
            </a:r>
            <a:endParaRPr lang="es-ES" sz="1800" dirty="0"/>
          </a:p>
          <a:p>
            <a:pPr marL="0" indent="0" algn="just">
              <a:spcAft>
                <a:spcPts val="600"/>
              </a:spcAft>
              <a:buNone/>
            </a:pPr>
            <a:r>
              <a:rPr lang="ca-ES" sz="1800" dirty="0"/>
              <a:t>El 2012, les principals ONG de discapacitat d’Austràlia van sumar esforços per redactar un informe paral·lel sobre la implementació de la CDPD. El primer informe ombra de la CDPD va ser el resultat d’un procés de tres anys i d’una extensa consulta a persones amb discapacitat i les organitzacions que les representen. </a:t>
            </a:r>
            <a:endParaRPr lang="es-ES" sz="1800" dirty="0"/>
          </a:p>
          <a:p>
            <a:pPr marL="0" indent="0" algn="just">
              <a:spcAft>
                <a:spcPts val="600"/>
              </a:spcAft>
              <a:buNone/>
            </a:pPr>
            <a:r>
              <a:rPr lang="ca-ES" sz="1800" dirty="0"/>
              <a:t>Es va permetre a persones individuals col·laborar directament en l’informe proporcionant informació sobre dificultats pràctiques que havien trobat a l’hora d’exercir els drets humans recollits a la convenció. La Comissió sobre els Drets Humans de les Persones amb Discapacitat va utilitzar aquest informe per emetre comentaris i recomanacions relatius a les obligacions d’Austràlia pel que fa a la convenció. </a:t>
            </a:r>
            <a:endParaRPr lang="es-ES" sz="1800" dirty="0"/>
          </a:p>
          <a:p>
            <a:pPr marL="0" indent="0" algn="just">
              <a:spcAft>
                <a:spcPts val="600"/>
              </a:spcAft>
              <a:buNone/>
            </a:pPr>
            <a:r>
              <a:rPr lang="ca-ES" sz="1800" dirty="0"/>
              <a:t>Per a més informació, consulteu: </a:t>
            </a:r>
            <a:r>
              <a:rPr lang="ca-ES" sz="1800" u="sng" dirty="0">
                <a:hlinkClick r:id="rId3"/>
              </a:rPr>
              <a:t>http://www.globaldisabilityrightsnow.org/.</a:t>
            </a:r>
            <a:r>
              <a:rPr lang="ca-ES" sz="1800" dirty="0"/>
              <a:t> </a:t>
            </a:r>
            <a:endParaRPr lang="es-ES" sz="1800" dirty="0"/>
          </a:p>
        </p:txBody>
      </p:sp>
    </p:spTree>
    <p:extLst>
      <p:ext uri="{BB962C8B-B14F-4D97-AF65-F5344CB8AC3E}">
        <p14:creationId xmlns:p14="http://schemas.microsoft.com/office/powerpoint/2010/main" val="357195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966F3-4880-4C43-9AC6-0672174581A7}"/>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1:</a:t>
            </a:r>
          </a:p>
          <a:p>
            <a:r>
              <a:rPr lang="ca-ES" dirty="0"/>
              <a:t>Cas hipotètic 1: La Xarxa </a:t>
            </a:r>
            <a:r>
              <a:rPr lang="ca-ES" dirty="0" err="1"/>
              <a:t>Panafricana</a:t>
            </a:r>
            <a:r>
              <a:rPr lang="ca-ES" dirty="0"/>
              <a:t> de Persones amb Discapacitat Psicosocial (PANPPD)</a:t>
            </a:r>
            <a:r>
              <a:rPr lang="ca-ES" i="1" dirty="0"/>
              <a:t> </a:t>
            </a:r>
            <a:r>
              <a:rPr lang="ca-ES" dirty="0"/>
              <a:t>de defensa els drets de les persones amb discapacitat psicosocial </a:t>
            </a:r>
            <a:endParaRPr lang="x-none" dirty="0"/>
          </a:p>
        </p:txBody>
      </p:sp>
      <p:sp>
        <p:nvSpPr>
          <p:cNvPr id="2" name="Title 1">
            <a:extLst>
              <a:ext uri="{FF2B5EF4-FFF2-40B4-BE49-F238E27FC236}">
                <a16:creationId xmlns:a16="http://schemas.microsoft.com/office/drawing/2014/main" id="{AFC211D6-9D2F-4B0A-9C3B-9D503ACA0458}"/>
              </a:ext>
            </a:extLst>
          </p:cNvPr>
          <p:cNvSpPr>
            <a:spLocks noGrp="1"/>
          </p:cNvSpPr>
          <p:nvPr>
            <p:ph type="title"/>
          </p:nvPr>
        </p:nvSpPr>
        <p:spPr/>
        <p:txBody>
          <a:bodyPr/>
          <a:lstStyle/>
          <a:p>
            <a:r>
              <a:rPr lang="es-ES" dirty="0"/>
              <a:t>1. </a:t>
            </a:r>
            <a:r>
              <a:rPr lang="es-ES" dirty="0" err="1"/>
              <a:t>Introducció</a:t>
            </a:r>
            <a:r>
              <a:rPr lang="es-ES" dirty="0"/>
              <a:t> - 4</a:t>
            </a:r>
            <a:endParaRPr lang="x-none" dirty="0"/>
          </a:p>
        </p:txBody>
      </p:sp>
    </p:spTree>
    <p:extLst>
      <p:ext uri="{BB962C8B-B14F-4D97-AF65-F5344CB8AC3E}">
        <p14:creationId xmlns:p14="http://schemas.microsoft.com/office/powerpoint/2010/main" val="25422525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C7D1C9-B0E3-BA46-A087-4ABFA0AA2051}"/>
              </a:ext>
            </a:extLst>
          </p:cNvPr>
          <p:cNvSpPr>
            <a:spLocks noGrp="1"/>
          </p:cNvSpPr>
          <p:nvPr>
            <p:ph type="body" sz="quarter" idx="13"/>
          </p:nvPr>
        </p:nvSpPr>
        <p:spPr>
          <a:xfrm>
            <a:off x="529509" y="790497"/>
            <a:ext cx="11174400" cy="360000"/>
          </a:xfrm>
        </p:spPr>
        <p:txBody>
          <a:bodyPr/>
          <a:lstStyle/>
          <a:p>
            <a:r>
              <a:rPr lang="ca-ES" sz="2000" dirty="0"/>
              <a:t>Exemples d’ús dels mecanismes dels drets humans </a:t>
            </a:r>
            <a:endParaRPr lang="es-ES" sz="2000" dirty="0"/>
          </a:p>
        </p:txBody>
      </p:sp>
      <p:sp>
        <p:nvSpPr>
          <p:cNvPr id="2" name="Title 1">
            <a:extLst>
              <a:ext uri="{FF2B5EF4-FFF2-40B4-BE49-F238E27FC236}">
                <a16:creationId xmlns:a16="http://schemas.microsoft.com/office/drawing/2014/main" id="{107E9B73-9851-4273-9783-96DEAA0FCF79}"/>
              </a:ext>
            </a:extLst>
          </p:cNvPr>
          <p:cNvSpPr>
            <a:spLocks noGrp="1"/>
          </p:cNvSpPr>
          <p:nvPr>
            <p:ph type="title"/>
          </p:nvPr>
        </p:nvSpPr>
        <p:spPr>
          <a:xfrm>
            <a:off x="529509" y="305690"/>
            <a:ext cx="9792000" cy="432000"/>
          </a:xfrm>
        </p:spPr>
        <p:txBody>
          <a:bodyPr/>
          <a:lstStyle/>
          <a:p>
            <a:pPr lvl="0"/>
            <a:r>
              <a:rPr lang="en-US" sz="2800" dirty="0" err="1"/>
              <a:t>Butlletí</a:t>
            </a:r>
            <a:r>
              <a:rPr lang="en-US" sz="2800" dirty="0"/>
              <a:t> 12</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80" y="1242494"/>
            <a:ext cx="11135360" cy="4406466"/>
          </a:xfrm>
          <a:solidFill>
            <a:srgbClr val="D2EFFC"/>
          </a:solidFill>
        </p:spPr>
        <p:txBody>
          <a:bodyPr/>
          <a:lstStyle/>
          <a:p>
            <a:pPr marL="0" indent="0">
              <a:spcAft>
                <a:spcPts val="600"/>
              </a:spcAft>
              <a:buNone/>
            </a:pPr>
            <a:r>
              <a:rPr lang="es-ES" sz="1800" dirty="0"/>
              <a:t> </a:t>
            </a:r>
            <a:r>
              <a:rPr lang="ca-ES" sz="1800" b="1" dirty="0"/>
              <a:t>Exemple 2: Defensa internacional d’una coalició d’organitzacions de persones amb discapacitat d’Haití davant de la Comissió de la CDPD</a:t>
            </a:r>
            <a:r>
              <a:rPr lang="ca-ES" sz="1800" b="1" i="1" dirty="0"/>
              <a:t> (33) </a:t>
            </a:r>
            <a:endParaRPr lang="es-ES" sz="1800" b="1" dirty="0"/>
          </a:p>
          <a:p>
            <a:pPr marL="0" indent="0">
              <a:spcAft>
                <a:spcPts val="600"/>
              </a:spcAft>
              <a:buNone/>
            </a:pPr>
            <a:r>
              <a:rPr lang="ca-ES" sz="1800" dirty="0"/>
              <a:t>Haití va ratificar la CDPD el 2009 i el 2017 es va sotmetre al primer examen per part de la Comissió de la CDPD sobre la implementació dels drets recollits a la convenció al país. Llavors, una coalició d’organitzacions de persones amb discapacitat d’Haití va redactar un informe paral·lel com a part del procés de supervisió del país. D’aquesta manera, les organitzacions de discapacitat, incloses les que representaven persones amb discapacitat psicosocial i intel·lectual, van tenir l’oportunitat d’expressar les seves preocupacions en relació a les polítiques i els programes destinats a les persones amb discapacitat a Haití. Aquest exemple subratlla com la defensa es pot portar a escala internacional i pot influir en el disseny de les polítiques públiques en l’àmbit nacional. </a:t>
            </a:r>
            <a:endParaRPr lang="es-ES" sz="1800" dirty="0"/>
          </a:p>
          <a:p>
            <a:pPr marL="0" indent="0">
              <a:spcAft>
                <a:spcPts val="600"/>
              </a:spcAft>
              <a:buNone/>
            </a:pPr>
            <a:r>
              <a:rPr lang="ca-ES" sz="1800" dirty="0"/>
              <a:t>Per consultar l’informe alternatiu sobre Haití, vegeu: </a:t>
            </a:r>
            <a:endParaRPr lang="es-ES" sz="1800" dirty="0"/>
          </a:p>
          <a:p>
            <a:pPr marL="0" indent="0">
              <a:spcAft>
                <a:spcPts val="600"/>
              </a:spcAft>
              <a:buNone/>
            </a:pPr>
            <a:r>
              <a:rPr lang="ca-ES" sz="1800" u="sng" dirty="0">
                <a:hlinkClick r:id="rId3"/>
              </a:rPr>
              <a:t>http://tbinternet.ohchr.org/_layouts/treatybodyexternal/Download.aspx?symbolno=INT%2fCRPD %2fICO%2fHTI%2f27387&amp;Lang=en</a:t>
            </a:r>
            <a:r>
              <a:rPr lang="ca-ES" sz="1800" dirty="0">
                <a:hlinkClick r:id="rId3"/>
              </a:rPr>
              <a:t>.</a:t>
            </a:r>
            <a:r>
              <a:rPr lang="ca-ES" sz="1800" dirty="0"/>
              <a:t> </a:t>
            </a:r>
          </a:p>
          <a:p>
            <a:pPr marL="0" indent="0">
              <a:buNone/>
            </a:pPr>
            <a:r>
              <a:rPr lang="ca-ES" sz="1800" dirty="0"/>
              <a:t>Per consultar tots els informes de l’estat, vegeu: </a:t>
            </a:r>
            <a:r>
              <a:rPr lang="ca-ES" sz="1800" u="sng" dirty="0">
                <a:hlinkClick r:id="rId4"/>
              </a:rPr>
              <a:t>http://tbinternet.ohchr.org/_layouts/treatybodyexternal/SessionDetails1.aspx?SessionID=1204&amp;L </a:t>
            </a:r>
            <a:r>
              <a:rPr lang="ca-ES" sz="1800" u="sng" dirty="0" err="1">
                <a:hlinkClick r:id="rId4"/>
              </a:rPr>
              <a:t>ang</a:t>
            </a:r>
            <a:r>
              <a:rPr lang="ca-ES" sz="1800" u="sng" dirty="0">
                <a:hlinkClick r:id="rId4"/>
              </a:rPr>
              <a:t>=en</a:t>
            </a:r>
            <a:r>
              <a:rPr lang="ca-ES" sz="1800" dirty="0">
                <a:hlinkClick r:id="rId4"/>
              </a:rPr>
              <a:t>.</a:t>
            </a:r>
            <a:endParaRPr lang="es-ES" sz="1800" dirty="0"/>
          </a:p>
          <a:p>
            <a:pPr marL="0" indent="0">
              <a:spcAft>
                <a:spcPts val="600"/>
              </a:spcAft>
              <a:buNone/>
            </a:pPr>
            <a:endParaRPr lang="es-ES" sz="1800" dirty="0"/>
          </a:p>
        </p:txBody>
      </p:sp>
    </p:spTree>
    <p:extLst>
      <p:ext uri="{BB962C8B-B14F-4D97-AF65-F5344CB8AC3E}">
        <p14:creationId xmlns:p14="http://schemas.microsoft.com/office/powerpoint/2010/main" val="41053050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A16965-B525-E34A-AE55-71F66F08B9A3}"/>
              </a:ext>
            </a:extLst>
          </p:cNvPr>
          <p:cNvSpPr>
            <a:spLocks noGrp="1"/>
          </p:cNvSpPr>
          <p:nvPr>
            <p:ph type="body" sz="quarter" idx="13"/>
          </p:nvPr>
        </p:nvSpPr>
        <p:spPr/>
        <p:txBody>
          <a:bodyPr/>
          <a:lstStyle/>
          <a:p>
            <a:r>
              <a:rPr lang="ca-ES" sz="2000" dirty="0"/>
              <a:t>Exemples de missatges clau</a:t>
            </a:r>
            <a:endParaRPr lang="es-ES" sz="2000" dirty="0"/>
          </a:p>
        </p:txBody>
      </p:sp>
      <p:sp>
        <p:nvSpPr>
          <p:cNvPr id="2" name="Title 1">
            <a:extLst>
              <a:ext uri="{FF2B5EF4-FFF2-40B4-BE49-F238E27FC236}">
                <a16:creationId xmlns:a16="http://schemas.microsoft.com/office/drawing/2014/main" id="{D478BF6A-8CB6-4647-B8CE-2439700FE4CB}"/>
              </a:ext>
            </a:extLst>
          </p:cNvPr>
          <p:cNvSpPr>
            <a:spLocks noGrp="1"/>
          </p:cNvSpPr>
          <p:nvPr>
            <p:ph type="title"/>
          </p:nvPr>
        </p:nvSpPr>
        <p:spPr/>
        <p:txBody>
          <a:bodyPr/>
          <a:lstStyle/>
          <a:p>
            <a:pPr lvl="0"/>
            <a:r>
              <a:rPr lang="en-US" sz="2800" dirty="0" err="1"/>
              <a:t>Butlletí</a:t>
            </a:r>
            <a:r>
              <a:rPr lang="en-US" sz="2800" dirty="0"/>
              <a:t> 13</a:t>
            </a:r>
            <a:endParaRPr lang="x-none" sz="2800" dirty="0"/>
          </a:p>
        </p:txBody>
      </p:sp>
      <p:pic>
        <p:nvPicPr>
          <p:cNvPr id="14338" name="Picture 25">
            <a:extLst>
              <a:ext uri="{FF2B5EF4-FFF2-40B4-BE49-F238E27FC236}">
                <a16:creationId xmlns:a16="http://schemas.microsoft.com/office/drawing/2014/main" id="{AF4F84ED-E708-4CF5-8B90-9104EF346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799" y="72200"/>
            <a:ext cx="5425201" cy="64412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446235" y="1463040"/>
            <a:ext cx="6178085" cy="4043680"/>
          </a:xfrm>
          <a:solidFill>
            <a:srgbClr val="D2EFFC"/>
          </a:solidFill>
        </p:spPr>
        <p:txBody>
          <a:bodyPr/>
          <a:lstStyle/>
          <a:p>
            <a:pPr marL="0" indent="0" algn="just">
              <a:buNone/>
            </a:pPr>
            <a:r>
              <a:rPr lang="es-ES" dirty="0"/>
              <a:t> </a:t>
            </a:r>
            <a:endParaRPr lang="en-US" dirty="0"/>
          </a:p>
        </p:txBody>
      </p:sp>
      <p:sp>
        <p:nvSpPr>
          <p:cNvPr id="4" name="3 Rectángulo"/>
          <p:cNvSpPr/>
          <p:nvPr/>
        </p:nvSpPr>
        <p:spPr>
          <a:xfrm>
            <a:off x="508001" y="1624598"/>
            <a:ext cx="6116320" cy="3693319"/>
          </a:xfrm>
          <a:prstGeom prst="rect">
            <a:avLst/>
          </a:prstGeom>
        </p:spPr>
        <p:txBody>
          <a:bodyPr wrap="square">
            <a:spAutoFit/>
          </a:bodyPr>
          <a:lstStyle/>
          <a:p>
            <a:pPr algn="just"/>
            <a:r>
              <a:rPr lang="ca-ES" b="1" dirty="0"/>
              <a:t>Exemple 1: CBM utilitza </a:t>
            </a:r>
            <a:r>
              <a:rPr lang="ca-ES" dirty="0"/>
              <a:t>la infografia de la CDPD i els objectius de desenvolupament sostenible (35)</a:t>
            </a:r>
          </a:p>
          <a:p>
            <a:pPr algn="just"/>
            <a:endParaRPr lang="es-ES" dirty="0"/>
          </a:p>
          <a:p>
            <a:pPr algn="just"/>
            <a:r>
              <a:rPr lang="ca-ES" dirty="0"/>
              <a:t>El febrer de 2016, CBM va presentar una infografia que vinculava la discapacitat, els drets humans i els objectius de desenvolupament sostenible (ODS) de les Nacions Unides. En concret, el missatge subratlla la important relació entre els ODS i la CDPD i destaca que els drets de les persones amb discapacitat han de ser el fonament de totes les accions per implementar els ODS.</a:t>
            </a:r>
            <a:endParaRPr lang="es-ES" dirty="0"/>
          </a:p>
          <a:p>
            <a:pPr algn="just"/>
            <a:endParaRPr lang="es-ES" dirty="0"/>
          </a:p>
          <a:p>
            <a:r>
              <a:rPr lang="ca-ES" dirty="0"/>
              <a:t>Per saber-ne més, consulteu: </a:t>
            </a:r>
            <a:r>
              <a:rPr lang="ca-ES" u="sng" dirty="0">
                <a:hlinkClick r:id="rId4"/>
              </a:rPr>
              <a:t>http://www.cbm.org/New-resources-on-Agenda-203</a:t>
            </a:r>
            <a:r>
              <a:rPr lang="ca-ES" dirty="0">
                <a:hlinkClick r:id="rId4"/>
              </a:rPr>
              <a:t>0-</a:t>
            </a:r>
            <a:r>
              <a:rPr lang="ca-ES" u="sng" dirty="0">
                <a:hlinkClick r:id="rId4"/>
              </a:rPr>
              <a:t>and-the-CRPD-501728.php</a:t>
            </a:r>
            <a:r>
              <a:rPr lang="ca-ES" u="sng" dirty="0"/>
              <a:t>. </a:t>
            </a:r>
            <a:endParaRPr lang="es-ES" dirty="0"/>
          </a:p>
        </p:txBody>
      </p:sp>
    </p:spTree>
    <p:extLst>
      <p:ext uri="{BB962C8B-B14F-4D97-AF65-F5344CB8AC3E}">
        <p14:creationId xmlns:p14="http://schemas.microsoft.com/office/powerpoint/2010/main" val="7745333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DC6758-8BF9-0D45-907B-B26C626B4425}"/>
              </a:ext>
            </a:extLst>
          </p:cNvPr>
          <p:cNvSpPr>
            <a:spLocks noGrp="1"/>
          </p:cNvSpPr>
          <p:nvPr>
            <p:ph type="body" sz="quarter" idx="13"/>
          </p:nvPr>
        </p:nvSpPr>
        <p:spPr>
          <a:xfrm>
            <a:off x="507999" y="702774"/>
            <a:ext cx="11173607" cy="389776"/>
          </a:xfrm>
        </p:spPr>
        <p:txBody>
          <a:bodyPr/>
          <a:lstStyle/>
          <a:p>
            <a:r>
              <a:rPr lang="en-US" sz="2000" dirty="0"/>
              <a:t> </a:t>
            </a:r>
            <a:r>
              <a:rPr lang="ca-ES" sz="2000" dirty="0"/>
              <a:t>Exemples de missatges clau</a:t>
            </a:r>
            <a:endParaRPr lang="es-ES" sz="2000" dirty="0"/>
          </a:p>
        </p:txBody>
      </p:sp>
      <p:sp>
        <p:nvSpPr>
          <p:cNvPr id="2" name="Title 1">
            <a:extLst>
              <a:ext uri="{FF2B5EF4-FFF2-40B4-BE49-F238E27FC236}">
                <a16:creationId xmlns:a16="http://schemas.microsoft.com/office/drawing/2014/main" id="{9DDD0BBA-1104-4A55-966A-84A8A72D99EB}"/>
              </a:ext>
            </a:extLst>
          </p:cNvPr>
          <p:cNvSpPr>
            <a:spLocks noGrp="1"/>
          </p:cNvSpPr>
          <p:nvPr>
            <p:ph type="title"/>
          </p:nvPr>
        </p:nvSpPr>
        <p:spPr>
          <a:xfrm>
            <a:off x="507206" y="242252"/>
            <a:ext cx="9792000" cy="432000"/>
          </a:xfrm>
        </p:spPr>
        <p:txBody>
          <a:bodyPr/>
          <a:lstStyle/>
          <a:p>
            <a:pPr lvl="0"/>
            <a:r>
              <a:rPr lang="en-US" sz="2800" dirty="0" err="1"/>
              <a:t>Butlletí</a:t>
            </a:r>
            <a:r>
              <a:rPr lang="en-US" sz="2800" dirty="0"/>
              <a:t> 13</a:t>
            </a:r>
            <a:endParaRPr lang="x-none" sz="2800" dirty="0"/>
          </a:p>
        </p:txBody>
      </p:sp>
      <p:sp>
        <p:nvSpPr>
          <p:cNvPr id="6"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48640" y="1198880"/>
            <a:ext cx="11115040" cy="4653280"/>
          </a:xfrm>
          <a:solidFill>
            <a:srgbClr val="D2EFFC"/>
          </a:solidFill>
        </p:spPr>
        <p:txBody>
          <a:bodyPr/>
          <a:lstStyle/>
          <a:p>
            <a:pPr marL="0" indent="0" algn="just">
              <a:spcAft>
                <a:spcPts val="600"/>
              </a:spcAft>
              <a:buNone/>
            </a:pPr>
            <a:r>
              <a:rPr lang="es-ES" sz="1700" b="1" dirty="0" err="1"/>
              <a:t>Exemple</a:t>
            </a:r>
            <a:r>
              <a:rPr lang="es-ES" sz="1700" b="1" dirty="0"/>
              <a:t> 2: </a:t>
            </a:r>
            <a:r>
              <a:rPr lang="es-ES" sz="1700" b="1" dirty="0" err="1"/>
              <a:t>QualityRights</a:t>
            </a:r>
            <a:r>
              <a:rPr lang="es-ES" sz="1700" b="1" dirty="0"/>
              <a:t> </a:t>
            </a:r>
            <a:r>
              <a:rPr lang="es-ES" sz="1700" b="1" dirty="0" err="1"/>
              <a:t>Gujarat</a:t>
            </a:r>
            <a:r>
              <a:rPr lang="es-ES" sz="1700" b="1" dirty="0"/>
              <a:t> , India (36)</a:t>
            </a:r>
          </a:p>
          <a:p>
            <a:pPr marL="0" indent="0" algn="just">
              <a:spcAft>
                <a:spcPts val="600"/>
              </a:spcAft>
              <a:buNone/>
            </a:pPr>
            <a:r>
              <a:rPr lang="ca-ES" sz="1800" dirty="0" err="1"/>
              <a:t>QualityRights</a:t>
            </a:r>
            <a:r>
              <a:rPr lang="ca-ES" sz="1800" dirty="0"/>
              <a:t> </a:t>
            </a:r>
            <a:r>
              <a:rPr lang="ca-ES" sz="1800" dirty="0" err="1"/>
              <a:t>Gujarat</a:t>
            </a:r>
            <a:r>
              <a:rPr lang="ca-ES" sz="1800" dirty="0"/>
              <a:t> tenia per finalitat millorar la qualitat de l’atenció i els drets humans de les persones amb discapacitat psicosocial a través de l’estat de </a:t>
            </a:r>
            <a:r>
              <a:rPr lang="ca-ES" sz="1800" dirty="0" err="1"/>
              <a:t>Gujarat</a:t>
            </a:r>
            <a:r>
              <a:rPr lang="ca-ES" sz="1800" dirty="0"/>
              <a:t> a l’Índia Occidental ajudant els serveis de salut mental a desenvolupar un entorn respectuós i de suport orientat a la recuperació de les persones usuàries dels serveis.</a:t>
            </a:r>
            <a:endParaRPr lang="es-ES" sz="1800" dirty="0"/>
          </a:p>
          <a:p>
            <a:pPr marL="0" indent="0" algn="just">
              <a:spcAft>
                <a:spcPts val="600"/>
              </a:spcAft>
              <a:buNone/>
            </a:pPr>
            <a:r>
              <a:rPr lang="ca-ES" sz="1800" dirty="0"/>
              <a:t>El juliol del 2015, el projecte va ajudar a organitzar una marxa de sensibilització per promoure la salut mental, encoratjant la població a conscienciar i aprofundir en el debat sobre els drets de les persones amb discapacitat psicosocial. A través de la campanya, s’ha cridat als ciutadans de </a:t>
            </a:r>
            <a:r>
              <a:rPr lang="ca-ES" sz="1800" dirty="0" err="1"/>
              <a:t>Gujarat</a:t>
            </a:r>
            <a:r>
              <a:rPr lang="ca-ES" sz="1800" dirty="0"/>
              <a:t> a actuar, unir-se i capacitar-se en defensa de la salut mental.</a:t>
            </a:r>
            <a:endParaRPr lang="es-ES" sz="1800" dirty="0"/>
          </a:p>
          <a:p>
            <a:pPr marL="0" indent="0">
              <a:buNone/>
            </a:pPr>
            <a:r>
              <a:rPr lang="ca-ES" sz="1800" dirty="0"/>
              <a:t>Per saber-ne més, vegeu:</a:t>
            </a:r>
          </a:p>
          <a:p>
            <a:pPr marL="0" indent="0">
              <a:buNone/>
            </a:pPr>
            <a:r>
              <a:rPr lang="ca-ES" sz="1800" u="sng" dirty="0">
                <a:hlinkClick r:id="rId3"/>
              </a:rPr>
              <a:t>http://www.who.int/mental_health/policy/quality_rights/en</a:t>
            </a:r>
            <a:r>
              <a:rPr lang="ca-ES" sz="1800" dirty="0"/>
              <a:t> </a:t>
            </a:r>
          </a:p>
          <a:p>
            <a:pPr marL="0" indent="0">
              <a:buNone/>
            </a:pPr>
            <a:r>
              <a:rPr lang="ca-ES" sz="1800" u="sng" dirty="0">
                <a:hlinkClick r:id="rId4"/>
              </a:rPr>
              <a:t>https://qualityrightsgujarat.wordpress.com/about</a:t>
            </a:r>
            <a:r>
              <a:rPr lang="ca-ES" sz="1800" u="sng" dirty="0"/>
              <a:t>/</a:t>
            </a:r>
            <a:endParaRPr lang="es-ES" sz="1800" dirty="0"/>
          </a:p>
        </p:txBody>
      </p:sp>
      <p:pic>
        <p:nvPicPr>
          <p:cNvPr id="15361" name="Picture 27">
            <a:extLst>
              <a:ext uri="{FF2B5EF4-FFF2-40B4-BE49-F238E27FC236}">
                <a16:creationId xmlns:a16="http://schemas.microsoft.com/office/drawing/2014/main" id="{7324760B-EB3C-419A-8BD4-4980B5E81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520" y="3460194"/>
            <a:ext cx="4206240" cy="24326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498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68167" y="641814"/>
            <a:ext cx="11174400" cy="360000"/>
          </a:xfrm>
        </p:spPr>
        <p:txBody>
          <a:bodyPr/>
          <a:lstStyle/>
          <a:p>
            <a:r>
              <a:rPr lang="ca-ES" sz="2000" dirty="0"/>
              <a:t>Exemples d’històries personals</a:t>
            </a:r>
            <a:endParaRPr lang="es-ES" sz="2000" dirty="0"/>
          </a:p>
        </p:txBody>
      </p:sp>
      <p:sp>
        <p:nvSpPr>
          <p:cNvPr id="2"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sz="2800" dirty="0" err="1"/>
              <a:t>Butlletí</a:t>
            </a:r>
            <a:r>
              <a:rPr lang="en-US" sz="2800" dirty="0"/>
              <a:t> 14 (1)</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076960"/>
            <a:ext cx="10972801" cy="4815840"/>
          </a:xfrm>
          <a:solidFill>
            <a:srgbClr val="D2EFFC"/>
          </a:solidFill>
        </p:spPr>
        <p:txBody>
          <a:bodyPr/>
          <a:lstStyle/>
          <a:p>
            <a:pPr marL="0" indent="0" algn="just">
              <a:spcAft>
                <a:spcPts val="0"/>
              </a:spcAft>
              <a:buNone/>
            </a:pPr>
            <a:r>
              <a:rPr lang="ca-ES" sz="1800" b="1" dirty="0"/>
              <a:t>Exemple 1: Demència: El meu nou món </a:t>
            </a:r>
            <a:r>
              <a:rPr lang="ca-ES" sz="1800" b="1" i="1" dirty="0"/>
              <a:t>(37) </a:t>
            </a:r>
            <a:endParaRPr lang="es-ES" sz="1800" dirty="0"/>
          </a:p>
          <a:p>
            <a:pPr marL="0" indent="0" algn="just">
              <a:spcAft>
                <a:spcPts val="0"/>
              </a:spcAft>
              <a:buNone/>
            </a:pPr>
            <a:r>
              <a:rPr lang="ca-ES" sz="1800" dirty="0"/>
              <a:t>A continuació recollim un relat personal de la Kate </a:t>
            </a:r>
            <a:r>
              <a:rPr lang="ca-ES" sz="1800" dirty="0" err="1"/>
              <a:t>Swaffer</a:t>
            </a:r>
            <a:r>
              <a:rPr lang="ca-ES" sz="1800" dirty="0"/>
              <a:t>, cofundadora i membre de la direcció de </a:t>
            </a:r>
            <a:r>
              <a:rPr lang="ca-ES" sz="1800" dirty="0" err="1"/>
              <a:t>Dementia</a:t>
            </a:r>
            <a:r>
              <a:rPr lang="ca-ES" sz="1800" dirty="0"/>
              <a:t> </a:t>
            </a:r>
            <a:r>
              <a:rPr lang="ca-ES" sz="1800" dirty="0" err="1"/>
              <a:t>Alliance</a:t>
            </a:r>
            <a:r>
              <a:rPr lang="ca-ES" sz="1800" dirty="0"/>
              <a:t> International. Malgrat que la Kate actualment no se sent desesperada i que mitjançant l’autodefensa i el seu </a:t>
            </a:r>
            <a:r>
              <a:rPr lang="ca-ES" sz="1800" dirty="0" err="1"/>
              <a:t>empoderament</a:t>
            </a:r>
            <a:r>
              <a:rPr lang="ca-ES" sz="1800" dirty="0"/>
              <a:t> ha pogut trobar maneres de conviure bé amb la demència, comparteix els seus sentiments personals sobre el moment en què li van diagnosticar demència precoç. </a:t>
            </a:r>
            <a:endParaRPr lang="es-ES" sz="1800" dirty="0"/>
          </a:p>
          <a:p>
            <a:pPr marL="0" indent="0" algn="just">
              <a:spcAft>
                <a:spcPts val="0"/>
              </a:spcAft>
              <a:buNone/>
            </a:pPr>
            <a:r>
              <a:rPr lang="ca-ES" sz="1800" dirty="0"/>
              <a:t>«La demència és un visitant que jo no havia convidat al meu món, un regal pel meu 50è aniversari que va arribar sense que el demanés i que ha fet que l’antiga jo s’allunyi ràpidament cap a una nova jo. M’arrosseguen en aquest viatge sense camí de tornada a casa, com un tren exprés que avança sense frens. Llegeixo i me n’oblido; llegeixo i en prenc notes i després me n’oblido; llegeixo, subratllo i en prenc notes i tot i així me n’oblido. La memòria fotogràfica que tenia abans ha desaparegut. Està morta i ben enterrada. El meu cervell, abans tan actiu, s’ha esvaït; de vegades apareix com un fantasma i m’enganya fent-me creure que em posaré bé, però queda fora del meu abast. Les paraules han deixat de tenir significat i la meva memòria desapareix a pedaços. </a:t>
            </a:r>
            <a:endParaRPr lang="es-ES" sz="1800" dirty="0"/>
          </a:p>
          <a:p>
            <a:pPr marL="0" indent="0" algn="just">
              <a:spcAft>
                <a:spcPts val="0"/>
              </a:spcAft>
              <a:buNone/>
            </a:pPr>
            <a:r>
              <a:rPr lang="es-ES" sz="1800" dirty="0"/>
              <a:t>La </a:t>
            </a:r>
            <a:r>
              <a:rPr lang="es-ES" sz="1800" dirty="0" err="1"/>
              <a:t>muntanya</a:t>
            </a:r>
            <a:r>
              <a:rPr lang="es-ES" sz="1800" dirty="0"/>
              <a:t> que escalo </a:t>
            </a:r>
            <a:r>
              <a:rPr lang="es-ES" sz="1800" dirty="0" err="1"/>
              <a:t>és</a:t>
            </a:r>
            <a:r>
              <a:rPr lang="es-ES" sz="1800" dirty="0"/>
              <a:t> finita, </a:t>
            </a:r>
            <a:r>
              <a:rPr lang="es-ES" sz="1800" dirty="0" err="1"/>
              <a:t>però</a:t>
            </a:r>
            <a:r>
              <a:rPr lang="es-ES" sz="1800" dirty="0"/>
              <a:t> </a:t>
            </a:r>
            <a:r>
              <a:rPr lang="es-ES" sz="1800" dirty="0" err="1"/>
              <a:t>fins</a:t>
            </a:r>
            <a:r>
              <a:rPr lang="es-ES" sz="1800" dirty="0"/>
              <a:t> i </a:t>
            </a:r>
            <a:r>
              <a:rPr lang="es-ES" sz="1800" dirty="0" err="1"/>
              <a:t>tot</a:t>
            </a:r>
            <a:r>
              <a:rPr lang="es-ES" sz="1800" dirty="0"/>
              <a:t> si la corono no hi </a:t>
            </a:r>
            <a:r>
              <a:rPr lang="es-ES" sz="1800" dirty="0" err="1"/>
              <a:t>haurà</a:t>
            </a:r>
            <a:r>
              <a:rPr lang="es-ES" sz="1800" dirty="0"/>
              <a:t> </a:t>
            </a:r>
            <a:r>
              <a:rPr lang="es-ES" sz="1800" dirty="0" err="1"/>
              <a:t>rebombori</a:t>
            </a:r>
            <a:r>
              <a:rPr lang="es-ES" sz="1800" dirty="0"/>
              <a:t> </a:t>
            </a:r>
            <a:r>
              <a:rPr lang="es-ES" sz="1800" dirty="0" err="1"/>
              <a:t>quan</a:t>
            </a:r>
            <a:r>
              <a:rPr lang="es-ES" sz="1800" dirty="0"/>
              <a:t> hi </a:t>
            </a:r>
            <a:r>
              <a:rPr lang="es-ES" sz="1800" dirty="0" err="1"/>
              <a:t>planti</a:t>
            </a:r>
            <a:r>
              <a:rPr lang="es-ES" sz="1800" dirty="0"/>
              <a:t> la bandera ni recordaré que </a:t>
            </a:r>
            <a:r>
              <a:rPr lang="es-ES" sz="1800" dirty="0" err="1"/>
              <a:t>l’he</a:t>
            </a:r>
            <a:r>
              <a:rPr lang="es-ES" sz="1800" dirty="0"/>
              <a:t> pujada i, un </a:t>
            </a:r>
            <a:r>
              <a:rPr lang="es-ES" sz="1800" dirty="0" err="1"/>
              <a:t>cop</a:t>
            </a:r>
            <a:r>
              <a:rPr lang="es-ES" sz="1800" dirty="0"/>
              <a:t> </a:t>
            </a:r>
            <a:r>
              <a:rPr lang="es-ES" sz="1800" dirty="0" err="1"/>
              <a:t>sigui</a:t>
            </a:r>
            <a:r>
              <a:rPr lang="es-ES" sz="1800" dirty="0"/>
              <a:t> </a:t>
            </a:r>
            <a:r>
              <a:rPr lang="es-ES" sz="1800" dirty="0" err="1"/>
              <a:t>als</a:t>
            </a:r>
            <a:r>
              <a:rPr lang="es-ES" sz="1800" dirty="0"/>
              <a:t> </a:t>
            </a:r>
            <a:r>
              <a:rPr lang="es-ES" sz="1800" dirty="0" err="1"/>
              <a:t>seus</a:t>
            </a:r>
            <a:r>
              <a:rPr lang="es-ES" sz="1800" dirty="0"/>
              <a:t> </a:t>
            </a:r>
            <a:r>
              <a:rPr lang="es-ES" sz="1800" dirty="0" err="1"/>
              <a:t>peus</a:t>
            </a:r>
            <a:r>
              <a:rPr lang="es-ES" sz="1800" dirty="0"/>
              <a:t>, ni tan </a:t>
            </a:r>
            <a:r>
              <a:rPr lang="es-ES" sz="1800" dirty="0" err="1"/>
              <a:t>sols</a:t>
            </a:r>
            <a:r>
              <a:rPr lang="es-ES" sz="1800" dirty="0"/>
              <a:t> recordaré que </a:t>
            </a:r>
            <a:r>
              <a:rPr lang="es-ES" sz="1800" dirty="0" err="1"/>
              <a:t>l’he</a:t>
            </a:r>
            <a:r>
              <a:rPr lang="es-ES" sz="1800" dirty="0"/>
              <a:t> pujada. </a:t>
            </a:r>
            <a:r>
              <a:rPr lang="es-ES" sz="1800" dirty="0" err="1"/>
              <a:t>Alguns</a:t>
            </a:r>
            <a:r>
              <a:rPr lang="es-ES" sz="1800" dirty="0"/>
              <a:t> </a:t>
            </a:r>
            <a:r>
              <a:rPr lang="es-ES" sz="1800" dirty="0" err="1"/>
              <a:t>dels</a:t>
            </a:r>
            <a:r>
              <a:rPr lang="es-ES" sz="1800" dirty="0"/>
              <a:t> </a:t>
            </a:r>
            <a:r>
              <a:rPr lang="es-ES" sz="1800" dirty="0" err="1"/>
              <a:t>meus</a:t>
            </a:r>
            <a:r>
              <a:rPr lang="es-ES" sz="1800" dirty="0"/>
              <a:t> </a:t>
            </a:r>
            <a:r>
              <a:rPr lang="es-ES" sz="1800" dirty="0" err="1"/>
              <a:t>amics</a:t>
            </a:r>
            <a:r>
              <a:rPr lang="es-ES" sz="1800" dirty="0"/>
              <a:t> </a:t>
            </a:r>
            <a:r>
              <a:rPr lang="es-ES" sz="1800" dirty="0" err="1"/>
              <a:t>em</a:t>
            </a:r>
            <a:r>
              <a:rPr lang="es-ES" sz="1800" dirty="0"/>
              <a:t> </a:t>
            </a:r>
            <a:r>
              <a:rPr lang="es-ES" sz="1800" dirty="0" err="1"/>
              <a:t>diuen</a:t>
            </a:r>
            <a:r>
              <a:rPr lang="es-ES" sz="1800" dirty="0"/>
              <a:t> que no </a:t>
            </a:r>
            <a:r>
              <a:rPr lang="es-ES" sz="1800" dirty="0" err="1"/>
              <a:t>soc</a:t>
            </a:r>
            <a:r>
              <a:rPr lang="es-ES" sz="1800" dirty="0"/>
              <a:t> </a:t>
            </a:r>
            <a:r>
              <a:rPr lang="es-ES" sz="1800" dirty="0" err="1"/>
              <a:t>afàsica</a:t>
            </a:r>
            <a:r>
              <a:rPr lang="es-ES" sz="1800" dirty="0"/>
              <a:t>, que no </a:t>
            </a:r>
            <a:r>
              <a:rPr lang="es-ES" sz="1800" dirty="0" err="1"/>
              <a:t>recordo</a:t>
            </a:r>
            <a:r>
              <a:rPr lang="es-ES" sz="1800" dirty="0"/>
              <a:t> </a:t>
            </a:r>
            <a:r>
              <a:rPr lang="es-ES" sz="1800" dirty="0" err="1"/>
              <a:t>menys</a:t>
            </a:r>
            <a:r>
              <a:rPr lang="es-ES" sz="1800" dirty="0"/>
              <a:t> coses que </a:t>
            </a:r>
            <a:r>
              <a:rPr lang="es-ES" sz="1800" dirty="0" err="1"/>
              <a:t>ells</a:t>
            </a:r>
            <a:r>
              <a:rPr lang="es-ES" sz="1800" dirty="0"/>
              <a:t>, que el </a:t>
            </a:r>
            <a:r>
              <a:rPr lang="es-ES" sz="1800" dirty="0" err="1"/>
              <a:t>seu</a:t>
            </a:r>
            <a:r>
              <a:rPr lang="es-ES" sz="1800" dirty="0"/>
              <a:t> </a:t>
            </a:r>
            <a:r>
              <a:rPr lang="es-ES" sz="1800" dirty="0" err="1"/>
              <a:t>món</a:t>
            </a:r>
            <a:r>
              <a:rPr lang="es-ES" sz="1800" dirty="0"/>
              <a:t> </a:t>
            </a:r>
            <a:r>
              <a:rPr lang="es-ES" sz="1800" dirty="0" err="1"/>
              <a:t>és</a:t>
            </a:r>
            <a:r>
              <a:rPr lang="es-ES" sz="1800" dirty="0"/>
              <a:t> igual que el </a:t>
            </a:r>
            <a:r>
              <a:rPr lang="es-ES" sz="1800" dirty="0" err="1"/>
              <a:t>meu</a:t>
            </a:r>
            <a:r>
              <a:rPr lang="es-ES" sz="1800" dirty="0"/>
              <a:t>. </a:t>
            </a:r>
            <a:r>
              <a:rPr lang="es-ES" sz="1800" dirty="0" err="1"/>
              <a:t>Diuen</a:t>
            </a:r>
            <a:r>
              <a:rPr lang="es-ES" sz="1800" dirty="0"/>
              <a:t> que </a:t>
            </a:r>
            <a:r>
              <a:rPr lang="es-ES" sz="1800" dirty="0" err="1"/>
              <a:t>em</a:t>
            </a:r>
            <a:r>
              <a:rPr lang="es-ES" sz="1800" dirty="0"/>
              <a:t> </a:t>
            </a:r>
            <a:r>
              <a:rPr lang="es-ES" sz="1800" dirty="0" err="1"/>
              <a:t>faig</a:t>
            </a:r>
            <a:r>
              <a:rPr lang="es-ES" sz="1800" dirty="0"/>
              <a:t> gran i que </a:t>
            </a:r>
            <a:r>
              <a:rPr lang="es-ES" sz="1800" dirty="0" err="1"/>
              <a:t>això</a:t>
            </a:r>
            <a:r>
              <a:rPr lang="es-ES" sz="1800" dirty="0"/>
              <a:t> </a:t>
            </a:r>
            <a:r>
              <a:rPr lang="es-ES" sz="1800" dirty="0" err="1"/>
              <a:t>és</a:t>
            </a:r>
            <a:r>
              <a:rPr lang="es-ES" sz="1800" dirty="0"/>
              <a:t> el que </a:t>
            </a:r>
            <a:r>
              <a:rPr lang="es-ES" sz="1800" dirty="0" err="1"/>
              <a:t>passa</a:t>
            </a:r>
            <a:r>
              <a:rPr lang="es-ES" sz="1800" dirty="0"/>
              <a:t> </a:t>
            </a:r>
            <a:r>
              <a:rPr lang="es-ES" sz="1800" dirty="0" err="1"/>
              <a:t>quan</a:t>
            </a:r>
            <a:r>
              <a:rPr lang="es-ES" sz="1800" dirty="0"/>
              <a:t> un es fa gran, i </a:t>
            </a:r>
            <a:r>
              <a:rPr lang="es-ES" sz="1800" dirty="0" err="1"/>
              <a:t>em</a:t>
            </a:r>
            <a:r>
              <a:rPr lang="es-ES" sz="1800" dirty="0"/>
              <a:t> </a:t>
            </a:r>
            <a:r>
              <a:rPr lang="es-ES" sz="1800" dirty="0" err="1"/>
              <a:t>recomanen</a:t>
            </a:r>
            <a:r>
              <a:rPr lang="es-ES" sz="1800" dirty="0"/>
              <a:t> que </a:t>
            </a:r>
            <a:r>
              <a:rPr lang="es-ES" sz="1800" dirty="0" err="1"/>
              <a:t>m’hi</a:t>
            </a:r>
            <a:r>
              <a:rPr lang="es-ES" sz="1800" dirty="0"/>
              <a:t> </a:t>
            </a:r>
            <a:r>
              <a:rPr lang="es-ES" sz="1800" dirty="0" err="1"/>
              <a:t>vagi</a:t>
            </a:r>
            <a:r>
              <a:rPr lang="es-ES" sz="1800" dirty="0"/>
              <a:t> </a:t>
            </a:r>
            <a:r>
              <a:rPr lang="es-ES" sz="1800" dirty="0" err="1"/>
              <a:t>acostumant</a:t>
            </a:r>
            <a:r>
              <a:rPr lang="es-ES" sz="1800" dirty="0"/>
              <a:t>. I </a:t>
            </a:r>
            <a:r>
              <a:rPr lang="es-ES" sz="1800" dirty="0" err="1"/>
              <a:t>jo</a:t>
            </a:r>
            <a:r>
              <a:rPr lang="es-ES" sz="1800" dirty="0"/>
              <a:t> </a:t>
            </a:r>
            <a:r>
              <a:rPr lang="es-ES" sz="1800" dirty="0" err="1"/>
              <a:t>em</a:t>
            </a:r>
            <a:r>
              <a:rPr lang="es-ES" sz="1800" dirty="0"/>
              <a:t> </a:t>
            </a:r>
            <a:r>
              <a:rPr lang="es-ES" sz="1800" dirty="0" err="1"/>
              <a:t>demano</a:t>
            </a:r>
            <a:r>
              <a:rPr lang="es-ES" sz="1800" dirty="0"/>
              <a:t>: “</a:t>
            </a:r>
            <a:r>
              <a:rPr lang="es-ES" sz="1800" dirty="0" err="1"/>
              <a:t>Què</a:t>
            </a:r>
            <a:r>
              <a:rPr lang="es-ES" sz="1800" dirty="0"/>
              <a:t> saben </a:t>
            </a:r>
            <a:r>
              <a:rPr lang="es-ES" sz="1800" dirty="0" err="1"/>
              <a:t>ells</a:t>
            </a:r>
            <a:r>
              <a:rPr lang="es-ES" sz="1800" dirty="0"/>
              <a:t> del que </a:t>
            </a:r>
            <a:r>
              <a:rPr lang="es-ES" sz="1800" dirty="0" err="1"/>
              <a:t>em</a:t>
            </a:r>
            <a:r>
              <a:rPr lang="es-ES" sz="1800" dirty="0"/>
              <a:t> </a:t>
            </a:r>
            <a:r>
              <a:rPr lang="es-ES" sz="1800" dirty="0" err="1"/>
              <a:t>passa</a:t>
            </a:r>
            <a:r>
              <a:rPr lang="es-ES" sz="1800" dirty="0"/>
              <a:t>?”. </a:t>
            </a:r>
            <a:r>
              <a:rPr lang="es-ES" sz="1800" dirty="0" err="1"/>
              <a:t>S’equivoquen</a:t>
            </a:r>
            <a:r>
              <a:rPr lang="es-ES" sz="1800" dirty="0"/>
              <a:t>. </a:t>
            </a:r>
            <a:r>
              <a:rPr lang="es-ES" sz="1800" dirty="0" err="1"/>
              <a:t>Això</a:t>
            </a:r>
            <a:r>
              <a:rPr lang="es-ES" sz="1800" dirty="0"/>
              <a:t> </a:t>
            </a:r>
            <a:r>
              <a:rPr lang="es-ES" sz="1800" dirty="0" err="1"/>
              <a:t>és</a:t>
            </a:r>
            <a:r>
              <a:rPr lang="es-ES" sz="1800" dirty="0"/>
              <a:t> </a:t>
            </a:r>
            <a:r>
              <a:rPr lang="es-ES" sz="1800" dirty="0" err="1"/>
              <a:t>diferent</a:t>
            </a:r>
            <a:r>
              <a:rPr lang="es-ES" sz="1800" dirty="0"/>
              <a:t>… </a:t>
            </a:r>
            <a:endParaRPr lang="en-US" sz="1700" b="1" dirty="0"/>
          </a:p>
        </p:txBody>
      </p:sp>
    </p:spTree>
    <p:extLst>
      <p:ext uri="{BB962C8B-B14F-4D97-AF65-F5344CB8AC3E}">
        <p14:creationId xmlns:p14="http://schemas.microsoft.com/office/powerpoint/2010/main" val="27906300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68167" y="641814"/>
            <a:ext cx="11174400" cy="360000"/>
          </a:xfrm>
        </p:spPr>
        <p:txBody>
          <a:bodyPr/>
          <a:lstStyle/>
          <a:p>
            <a:r>
              <a:rPr lang="ca-ES" sz="2000" dirty="0"/>
              <a:t>Exemples d’històries personals</a:t>
            </a:r>
            <a:endParaRPr lang="es-ES" sz="2000" dirty="0"/>
          </a:p>
        </p:txBody>
      </p:sp>
      <p:sp>
        <p:nvSpPr>
          <p:cNvPr id="2"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sz="2800" dirty="0" err="1"/>
              <a:t>Butlletí</a:t>
            </a:r>
            <a:r>
              <a:rPr lang="en-US" sz="2800" dirty="0"/>
              <a:t> 14 (1)</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076960"/>
            <a:ext cx="10972801" cy="4551680"/>
          </a:xfrm>
          <a:solidFill>
            <a:srgbClr val="D2EFFC"/>
          </a:solidFill>
        </p:spPr>
        <p:txBody>
          <a:bodyPr/>
          <a:lstStyle/>
          <a:p>
            <a:pPr marL="0" indent="0" algn="just">
              <a:spcAft>
                <a:spcPts val="0"/>
              </a:spcAft>
              <a:buNone/>
            </a:pPr>
            <a:r>
              <a:rPr lang="ca-ES" sz="1800" dirty="0"/>
              <a:t>M’està privant insidiosament d’una existència normal i és molt humiliant i estrany conviure-hi, em roba l’ànima i amenaça la meva existència. Sento neguit només de sortir al carrer. Ara, cada dia em sembla un de nou, si no fos perquè el meu cos se sent molt vell i cansat. Me n’adono que escriure sobre la meva demència no és una opció i que, per molt que trigui en aconseguir que les meves paraules siguin intel·ligibles i valgui la pena llegir-les, és important que ho faci per gestionar aquesta malaltia. Possiblement sigui l’única forma de teràpia que alleujarà el meu estrès i les meves llàgrimes. </a:t>
            </a:r>
            <a:endParaRPr lang="es-ES" sz="1800" dirty="0"/>
          </a:p>
          <a:p>
            <a:pPr marL="0" indent="0" algn="just">
              <a:spcAft>
                <a:spcPts val="0"/>
              </a:spcAft>
              <a:buNone/>
            </a:pPr>
            <a:r>
              <a:rPr lang="ca-ES" sz="1800" dirty="0"/>
              <a:t>Ara, la majoria dels dies em suposa un esforç no quedar-me asseguda en un racó i plorar, no rendir-me, no donar-me per vençuda. Cal un gran esforç emocional per viure una existència “normal” i és, sincerament, l’experiència més degradant i esglaiadora que he viscut mai, una sensació d’infortuni que no havia sentit mai. </a:t>
            </a:r>
            <a:endParaRPr lang="es-ES" sz="1800" dirty="0"/>
          </a:p>
          <a:p>
            <a:pPr marL="0" indent="0" algn="just">
              <a:spcAft>
                <a:spcPts val="0"/>
              </a:spcAft>
              <a:buNone/>
            </a:pPr>
            <a:r>
              <a:rPr lang="ca-ES" sz="1800" dirty="0"/>
              <a:t>Aquest nou lloc és ple d’una bogeria oculta i imminent, ple de persones que ja em xiuxiuegen rere les portes, lluny de les meves oïdes, que proven de planificar la meva destrucció i com l’afrontarem, elles i jo. Proven de consolar-me amb les seves paraules i amb suaus copets a l’esquena, amb tota la seva bona voluntat, sense adonar-se que sovint això em fa sentir com una leprosa, com algú digne de compassió. Són les persones que acabaran fent front als reptes de lluitar amb aquesta malaltia, quan jo ja estigui perduda en un món d’inhibició i de suposada felicitat, desconnectada de la realitat del món i dels seus habitants. I jo no deixo de preguntar-me: “Soc jo l’afortunada en aquest estrany indret anomenat demència?”. Potser sí.» </a:t>
            </a:r>
            <a:endParaRPr lang="es-ES" sz="1800" dirty="0"/>
          </a:p>
        </p:txBody>
      </p:sp>
    </p:spTree>
    <p:extLst>
      <p:ext uri="{BB962C8B-B14F-4D97-AF65-F5344CB8AC3E}">
        <p14:creationId xmlns:p14="http://schemas.microsoft.com/office/powerpoint/2010/main" val="29084003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68167" y="641814"/>
            <a:ext cx="11174400" cy="360000"/>
          </a:xfrm>
        </p:spPr>
        <p:txBody>
          <a:bodyPr/>
          <a:lstStyle/>
          <a:p>
            <a:r>
              <a:rPr lang="ca-ES" sz="2000" dirty="0"/>
              <a:t>Exemples d’històries personals</a:t>
            </a:r>
            <a:endParaRPr lang="es-ES" sz="2000" dirty="0"/>
          </a:p>
        </p:txBody>
      </p:sp>
      <p:sp>
        <p:nvSpPr>
          <p:cNvPr id="2"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sz="2800" dirty="0" err="1"/>
              <a:t>Butlletí</a:t>
            </a:r>
            <a:r>
              <a:rPr lang="en-US" sz="2800" dirty="0"/>
              <a:t> 14 (2)</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076960"/>
            <a:ext cx="5770881" cy="4490721"/>
          </a:xfrm>
          <a:solidFill>
            <a:srgbClr val="D2EFFC"/>
          </a:solidFill>
        </p:spPr>
        <p:txBody>
          <a:bodyPr/>
          <a:lstStyle/>
          <a:p>
            <a:pPr marL="0" indent="0" algn="just">
              <a:buNone/>
            </a:pPr>
            <a:r>
              <a:rPr lang="ca-ES" sz="1600" b="1" dirty="0"/>
              <a:t>Exemple 2. El dret a la capacitat jurídica a Kenya: la història de </a:t>
            </a:r>
            <a:r>
              <a:rPr lang="ca-ES" sz="1600" b="1" dirty="0" err="1"/>
              <a:t>l’Atieno</a:t>
            </a:r>
            <a:r>
              <a:rPr lang="ca-ES" sz="1600" b="1" dirty="0"/>
              <a:t> </a:t>
            </a:r>
            <a:r>
              <a:rPr lang="ca-ES" sz="1600" b="1" i="1" dirty="0"/>
              <a:t>(38)</a:t>
            </a:r>
            <a:endParaRPr lang="es-ES" sz="1600" dirty="0"/>
          </a:p>
          <a:p>
            <a:pPr marL="0" indent="0" algn="just">
              <a:buNone/>
            </a:pPr>
            <a:r>
              <a:rPr lang="ca-ES" sz="1600" dirty="0"/>
              <a:t>A començaments de l’abril de 2014, </a:t>
            </a:r>
            <a:r>
              <a:rPr lang="ca-ES" sz="1600" dirty="0" err="1"/>
              <a:t>Validity</a:t>
            </a:r>
            <a:r>
              <a:rPr lang="ca-ES" sz="1600" dirty="0"/>
              <a:t>, l’antic Centre per a la Defensa de la Discapacitat Mental (MDAC), va publicar «</a:t>
            </a:r>
            <a:r>
              <a:rPr lang="ca-ES" sz="1600" dirty="0">
                <a:hlinkClick r:id="rId3"/>
              </a:rPr>
              <a:t>El</a:t>
            </a:r>
            <a:r>
              <a:rPr lang="ca-ES" sz="1600" dirty="0"/>
              <a:t> </a:t>
            </a:r>
            <a:r>
              <a:rPr lang="ca-ES" sz="1600" dirty="0">
                <a:hlinkClick r:id="rId3"/>
              </a:rPr>
              <a:t>dret a la capacitat jurídica a Kenya»</a:t>
            </a:r>
            <a:r>
              <a:rPr lang="ca-ES" sz="1600" dirty="0"/>
              <a:t>. L’informe dona veu a persones amb discapacitat psicosocial per primera vegada i subratlla la necessitat d’una reforma legal i social substancial. També ofereix recomanacions generals per alinear Kenya amb el dret internacional i, en particular, amb el dret a la capacitat jurídica garantit per l’article 12 de la Convenció sobre els drets de les persones amb discapacitat o CDPD. L’informe posa de manifest l’opressió profundament arrelada que pateixen les persones amb discapacitat intel·lectual i psicosocials i insta el Govern kenyà a adoptar mesures pràctiques per combatre l’estigma social generalitzat que limita la vida quotidiana de les persones amb discapacitat mental. L’informe recollia diversos documents clau, inclosos relats personals un dels quals de </a:t>
            </a:r>
            <a:r>
              <a:rPr lang="ca-ES" sz="1600" dirty="0" err="1"/>
              <a:t>l’Atieno</a:t>
            </a:r>
            <a:r>
              <a:rPr lang="ca-ES" sz="1600" dirty="0"/>
              <a:t>, una dona amb una discapacitat intel·lectual que viu a Kenya. </a:t>
            </a:r>
            <a:endParaRPr lang="es-ES" sz="1600"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456" t="19360" r="14820" b="7258"/>
          <a:stretch/>
        </p:blipFill>
        <p:spPr bwMode="auto">
          <a:xfrm>
            <a:off x="6543040" y="426721"/>
            <a:ext cx="5323840" cy="514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4420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68167" y="641814"/>
            <a:ext cx="11174400" cy="360000"/>
          </a:xfrm>
        </p:spPr>
        <p:txBody>
          <a:bodyPr/>
          <a:lstStyle/>
          <a:p>
            <a:r>
              <a:rPr lang="ca-ES" sz="2000" dirty="0"/>
              <a:t>Exemples d’històries personals</a:t>
            </a:r>
            <a:endParaRPr lang="es-ES" sz="2000" dirty="0"/>
          </a:p>
        </p:txBody>
      </p:sp>
      <p:sp>
        <p:nvSpPr>
          <p:cNvPr id="2"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sz="2800" dirty="0" err="1"/>
              <a:t>Butlletí</a:t>
            </a:r>
            <a:r>
              <a:rPr lang="en-US" sz="2800" dirty="0"/>
              <a:t> 14 (3)</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076960"/>
            <a:ext cx="10972801" cy="4206240"/>
          </a:xfrm>
          <a:solidFill>
            <a:srgbClr val="D2EFFC"/>
          </a:solidFill>
        </p:spPr>
        <p:txBody>
          <a:bodyPr/>
          <a:lstStyle/>
          <a:p>
            <a:pPr marL="0" indent="0" algn="just">
              <a:buNone/>
            </a:pPr>
            <a:r>
              <a:rPr lang="ca-ES" sz="1800" b="1" dirty="0"/>
              <a:t>Exemple 3: Projecte de </a:t>
            </a:r>
            <a:r>
              <a:rPr lang="ca-ES" sz="1800" b="1" dirty="0" err="1"/>
              <a:t>MindFreedom</a:t>
            </a:r>
            <a:r>
              <a:rPr lang="ca-ES" sz="1800" b="1" dirty="0"/>
              <a:t> Personal </a:t>
            </a:r>
            <a:r>
              <a:rPr lang="ca-ES" sz="1800" b="1" dirty="0" err="1"/>
              <a:t>Story</a:t>
            </a:r>
            <a:r>
              <a:rPr lang="ca-ES" sz="1800" b="1" dirty="0"/>
              <a:t>: la història de la </a:t>
            </a:r>
            <a:r>
              <a:rPr lang="ca-ES" sz="1800" b="1" dirty="0" err="1"/>
              <a:t>Beate</a:t>
            </a:r>
            <a:r>
              <a:rPr lang="ca-ES" sz="1800" b="1" dirty="0"/>
              <a:t>  </a:t>
            </a:r>
            <a:endParaRPr lang="es-ES" sz="1800" dirty="0"/>
          </a:p>
          <a:p>
            <a:pPr marL="0" indent="0" algn="just">
              <a:buNone/>
            </a:pPr>
            <a:r>
              <a:rPr lang="ca-ES" sz="1800" dirty="0"/>
              <a:t>El </a:t>
            </a:r>
            <a:r>
              <a:rPr lang="ca-ES" sz="1800" b="1" dirty="0"/>
              <a:t>projecte</a:t>
            </a:r>
            <a:r>
              <a:rPr lang="ca-ES" sz="1800" dirty="0"/>
              <a:t> </a:t>
            </a:r>
            <a:r>
              <a:rPr lang="ca-ES" sz="1800" dirty="0" err="1"/>
              <a:t>Mind</a:t>
            </a:r>
            <a:r>
              <a:rPr lang="ca-ES" sz="1800" dirty="0"/>
              <a:t> </a:t>
            </a:r>
            <a:r>
              <a:rPr lang="ca-ES" sz="1800" dirty="0" err="1"/>
              <a:t>Freedom</a:t>
            </a:r>
            <a:r>
              <a:rPr lang="ca-ES" sz="1800" dirty="0"/>
              <a:t> Personal </a:t>
            </a:r>
            <a:r>
              <a:rPr lang="ca-ES" sz="1800" dirty="0" err="1"/>
              <a:t>Story</a:t>
            </a:r>
            <a:r>
              <a:rPr lang="ca-ES" sz="1800" dirty="0"/>
              <a:t> recopila històries de supervivents psiquiàtrics i usuaris de la salut mental sobre les seves experiències de supervivència, resistència, recuperació i autodeterminació al sistema de salut mental. La </a:t>
            </a:r>
            <a:r>
              <a:rPr lang="ca-ES" sz="1800" dirty="0" err="1"/>
              <a:t>Beate</a:t>
            </a:r>
            <a:r>
              <a:rPr lang="ca-ES" sz="1800" dirty="0"/>
              <a:t> Braun explica la seva vivència personal.</a:t>
            </a:r>
            <a:endParaRPr lang="es-ES" sz="1800" dirty="0"/>
          </a:p>
          <a:p>
            <a:pPr marL="0" indent="0" algn="just">
              <a:buNone/>
            </a:pPr>
            <a:r>
              <a:rPr lang="ca-ES" sz="1800" dirty="0"/>
              <a:t>«He passat uns deu anys de la meva vida entrant i sortint d’hospitals psiquiàtrics. Ara en fa dos anys que soc fora i estic convençuda que l’hospital em va fer més mal que bé. Quan em van diagnosticar esquizofrènia crònica, em vagi enfonsar, fins a tocar fons. La pitjor part d’estar a l’hospital probablement era la medicació que m’havia de prendre a la força. Dues o tres vegades al dia el personal hospitalari venia amb la xeringa i m’injectava fàrmacs durs. Eren tan potents que em mossegava els llavis i queia a terra. Aquells medicaments que m’obligaven a prendre em provocaven unes convulsions terribles. Quan em queixava, el metge em deia que mentia, que no tenia convulsions i no feia res per ajudar-me. Em sentia completament indefensa. Quan et diagnostiquen esquizofrènia, parlen amb tu com si no fossis davant. Parlen sobre tu, no amb tu, però ho has de sentir. Ara bé, si ets tu qui vol parlar, els metges i els infermers de l’hospital mai tenen temps per conversar amb tu. </a:t>
            </a:r>
            <a:endParaRPr lang="es-ES" sz="1800" dirty="0"/>
          </a:p>
        </p:txBody>
      </p:sp>
    </p:spTree>
    <p:extLst>
      <p:ext uri="{BB962C8B-B14F-4D97-AF65-F5344CB8AC3E}">
        <p14:creationId xmlns:p14="http://schemas.microsoft.com/office/powerpoint/2010/main" val="36434420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68167" y="641814"/>
            <a:ext cx="11174400" cy="360000"/>
          </a:xfrm>
        </p:spPr>
        <p:txBody>
          <a:bodyPr/>
          <a:lstStyle/>
          <a:p>
            <a:r>
              <a:rPr lang="ca-ES" sz="2000" dirty="0"/>
              <a:t>Exemples d’històries personals</a:t>
            </a:r>
            <a:endParaRPr lang="es-ES" sz="2000" dirty="0"/>
          </a:p>
        </p:txBody>
      </p:sp>
      <p:sp>
        <p:nvSpPr>
          <p:cNvPr id="2"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sz="2800" dirty="0" err="1"/>
              <a:t>Butlletí</a:t>
            </a:r>
            <a:r>
              <a:rPr lang="en-US" sz="2800" dirty="0"/>
              <a:t> 14 (3 </a:t>
            </a:r>
            <a:r>
              <a:rPr lang="en-US" sz="2800" dirty="0" err="1"/>
              <a:t>i</a:t>
            </a:r>
            <a:r>
              <a:rPr lang="en-US" sz="2800" dirty="0"/>
              <a:t> 4)</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076960"/>
            <a:ext cx="10972801" cy="4206240"/>
          </a:xfrm>
          <a:solidFill>
            <a:srgbClr val="D2EFFC"/>
          </a:solidFill>
        </p:spPr>
        <p:txBody>
          <a:bodyPr/>
          <a:lstStyle/>
          <a:p>
            <a:pPr marL="0" indent="0" algn="just">
              <a:buNone/>
            </a:pPr>
            <a:r>
              <a:rPr lang="ca-ES" sz="1800" dirty="0"/>
              <a:t>Una de les coses més tristes és que no podien fer-me el que em van fer sense l’aprovació de l’Estat. Van haver d’obtenir l’aprovació d’un jutge per obligar-me a prendre aquells medicaments. Ara mateix, prenc una dosi molt més baixa [de medicació]. Cuido de mi mateixa fent una excursió en bicicleta de 20 kilòmetres al dia. Trec a passejar el meu gos per prendre com menys medicació millor. No bec ni fumo, ni prenc cap tipus de drogues, la qual cosa també ajuda. Una cosa que em va ajudar molt va ser no creure mai que estava malalta. Soc un ésser humà com qualsevol altre. A mesura que em faig gran sento cada cop més interès pels llibres d’espiritualitat i tot de coses relacionades amb aquest tema, i em diverteixo més a la vida. Pinto quadres a l’oli sobre tela sobre temes místics i llegeixo sobre altres artistes. Crec que el meu activisme social encara és molt incipient. Ara llegeixo dos llibres al mes sobre com organitzar-se, etc. Em va bé per a l’ànima». </a:t>
            </a:r>
            <a:endParaRPr lang="es-ES" sz="1800" dirty="0"/>
          </a:p>
          <a:p>
            <a:pPr marL="0" indent="0" algn="just">
              <a:buNone/>
            </a:pPr>
            <a:r>
              <a:rPr lang="ca-ES" sz="1800" b="1" dirty="0"/>
              <a:t>Exemple 4: Estigma per demència, continuo sent jo i tinc moltes coses per aportar, Irlanda </a:t>
            </a:r>
            <a:endParaRPr lang="es-ES" sz="1800" dirty="0"/>
          </a:p>
          <a:p>
            <a:pPr marL="0" indent="0" algn="just">
              <a:buNone/>
            </a:pPr>
            <a:r>
              <a:rPr lang="ca-ES" sz="1800" dirty="0"/>
              <a:t>L’Alzheimer </a:t>
            </a:r>
            <a:r>
              <a:rPr lang="ca-ES" sz="1800" dirty="0" err="1"/>
              <a:t>Society</a:t>
            </a:r>
            <a:r>
              <a:rPr lang="ca-ES" sz="1800" dirty="0"/>
              <a:t> of </a:t>
            </a:r>
            <a:r>
              <a:rPr lang="ca-ES" sz="1800" dirty="0" err="1"/>
              <a:t>Ireland</a:t>
            </a:r>
            <a:r>
              <a:rPr lang="ca-ES" sz="1800" dirty="0"/>
              <a:t> va publicar un vídeo on es mostren persones diagnosticades amb demència explicant les seves històries. </a:t>
            </a:r>
            <a:endParaRPr lang="es-ES" sz="1800" dirty="0"/>
          </a:p>
          <a:p>
            <a:pPr marL="0" indent="0" algn="just">
              <a:buNone/>
            </a:pPr>
            <a:r>
              <a:rPr lang="ca-ES" sz="1800" i="1" dirty="0" err="1"/>
              <a:t>Forget</a:t>
            </a:r>
            <a:r>
              <a:rPr lang="ca-ES" sz="1800" i="1" dirty="0"/>
              <a:t> </a:t>
            </a:r>
            <a:r>
              <a:rPr lang="ca-ES" sz="1800" i="1" dirty="0" err="1"/>
              <a:t>the</a:t>
            </a:r>
            <a:r>
              <a:rPr lang="ca-ES" sz="1800" i="1" dirty="0"/>
              <a:t> </a:t>
            </a:r>
            <a:r>
              <a:rPr lang="ca-ES" sz="1800" i="1" dirty="0" err="1"/>
              <a:t>Stigma</a:t>
            </a:r>
            <a:r>
              <a:rPr lang="ca-ES" sz="1800" dirty="0"/>
              <a:t> </a:t>
            </a:r>
            <a:r>
              <a:rPr lang="ca-ES" sz="1800" u="sng" dirty="0">
                <a:hlinkClick r:id="rId3"/>
              </a:rPr>
              <a:t>https://youtu.be/euvfdJLlnAQ</a:t>
            </a:r>
            <a:r>
              <a:rPr lang="ca-ES" sz="1800" dirty="0"/>
              <a:t>. </a:t>
            </a:r>
            <a:r>
              <a:rPr lang="ca-ES" sz="1800" dirty="0" err="1"/>
              <a:t>The</a:t>
            </a:r>
            <a:r>
              <a:rPr lang="ca-ES" sz="1800" dirty="0"/>
              <a:t> Alzheimer </a:t>
            </a:r>
            <a:r>
              <a:rPr lang="ca-ES" sz="1800" dirty="0" err="1"/>
              <a:t>Society</a:t>
            </a:r>
            <a:r>
              <a:rPr lang="ca-ES" sz="1800" dirty="0"/>
              <a:t> of </a:t>
            </a:r>
            <a:r>
              <a:rPr lang="ca-ES" sz="1800" dirty="0" err="1"/>
              <a:t>Ireland</a:t>
            </a:r>
            <a:r>
              <a:rPr lang="ca-ES" sz="1800" dirty="0"/>
              <a:t> </a:t>
            </a:r>
            <a:endParaRPr lang="es-ES" sz="1800" dirty="0"/>
          </a:p>
        </p:txBody>
      </p:sp>
    </p:spTree>
    <p:extLst>
      <p:ext uri="{BB962C8B-B14F-4D97-AF65-F5344CB8AC3E}">
        <p14:creationId xmlns:p14="http://schemas.microsoft.com/office/powerpoint/2010/main" val="31183806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9D4E55-59A0-D14E-A47B-A89974844357}"/>
              </a:ext>
            </a:extLst>
          </p:cNvPr>
          <p:cNvSpPr>
            <a:spLocks noGrp="1"/>
          </p:cNvSpPr>
          <p:nvPr>
            <p:ph type="body" sz="quarter" idx="13"/>
          </p:nvPr>
        </p:nvSpPr>
        <p:spPr>
          <a:xfrm>
            <a:off x="527527" y="662134"/>
            <a:ext cx="11174400" cy="360000"/>
          </a:xfrm>
        </p:spPr>
        <p:txBody>
          <a:bodyPr/>
          <a:lstStyle/>
          <a:p>
            <a:r>
              <a:rPr lang="es-ES" sz="2000" dirty="0" err="1"/>
              <a:t>Exemple</a:t>
            </a:r>
            <a:r>
              <a:rPr lang="es-ES" sz="2000" dirty="0"/>
              <a:t> de </a:t>
            </a:r>
            <a:r>
              <a:rPr lang="es-ES" sz="2000" dirty="0" err="1"/>
              <a:t>supervisió</a:t>
            </a:r>
            <a:r>
              <a:rPr lang="es-ES" sz="2000" dirty="0"/>
              <a:t> i </a:t>
            </a:r>
            <a:r>
              <a:rPr lang="es-ES" sz="2000" dirty="0" err="1"/>
              <a:t>avaluació</a:t>
            </a:r>
            <a:r>
              <a:rPr lang="es-ES" sz="2000" dirty="0"/>
              <a:t> </a:t>
            </a:r>
            <a:endParaRPr lang="en-US" sz="2000" dirty="0"/>
          </a:p>
        </p:txBody>
      </p:sp>
      <p:sp>
        <p:nvSpPr>
          <p:cNvPr id="2" name="Title 1">
            <a:extLst>
              <a:ext uri="{FF2B5EF4-FFF2-40B4-BE49-F238E27FC236}">
                <a16:creationId xmlns:a16="http://schemas.microsoft.com/office/drawing/2014/main" id="{1658BC3C-C1A4-4A08-99ED-7FED6A11B2EC}"/>
              </a:ext>
            </a:extLst>
          </p:cNvPr>
          <p:cNvSpPr>
            <a:spLocks noGrp="1"/>
          </p:cNvSpPr>
          <p:nvPr>
            <p:ph type="title"/>
          </p:nvPr>
        </p:nvSpPr>
        <p:spPr>
          <a:xfrm>
            <a:off x="507206" y="221932"/>
            <a:ext cx="9792000" cy="432000"/>
          </a:xfrm>
        </p:spPr>
        <p:txBody>
          <a:bodyPr/>
          <a:lstStyle/>
          <a:p>
            <a:pPr lvl="0"/>
            <a:r>
              <a:rPr lang="en-US" sz="2800" dirty="0" err="1"/>
              <a:t>Butlletí</a:t>
            </a:r>
            <a:r>
              <a:rPr lang="en-US" sz="2800" dirty="0"/>
              <a:t> 15</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239520"/>
            <a:ext cx="10990727" cy="4572000"/>
          </a:xfrm>
          <a:solidFill>
            <a:srgbClr val="D2EFFC"/>
          </a:solidFill>
        </p:spPr>
        <p:txBody>
          <a:bodyPr/>
          <a:lstStyle/>
          <a:p>
            <a:pPr marL="0" indent="0" algn="just">
              <a:spcAft>
                <a:spcPts val="0"/>
              </a:spcAft>
              <a:buNone/>
            </a:pPr>
            <a:r>
              <a:rPr lang="ca-ES" sz="1800" b="1" dirty="0"/>
              <a:t>Avaluació de «</a:t>
            </a:r>
            <a:r>
              <a:rPr lang="ca-ES" sz="1800" b="1" dirty="0" err="1"/>
              <a:t>See</a:t>
            </a:r>
            <a:r>
              <a:rPr lang="ca-ES" sz="1800" b="1" dirty="0"/>
              <a:t> me», la campanya nacional escocesa en contra de l’estigmatització i la discriminació en l’àmbit de la salut mental </a:t>
            </a:r>
            <a:r>
              <a:rPr lang="ca-ES" sz="1800" b="1" i="1" dirty="0"/>
              <a:t>(7) </a:t>
            </a:r>
            <a:endParaRPr lang="es-ES" sz="1800" b="1" dirty="0"/>
          </a:p>
          <a:p>
            <a:pPr marL="0" indent="0" algn="just">
              <a:spcAft>
                <a:spcPts val="0"/>
              </a:spcAft>
              <a:buNone/>
            </a:pPr>
            <a:r>
              <a:rPr lang="ca-ES" sz="1800" dirty="0"/>
              <a:t>Per abordar les actituds i els comportaments negatius que sistemàticament generen desavantatges per a les persones amb discapacitat psicosocial i els seus éssers propers, l’octubre de 2002 es va llançar la campanya «</a:t>
            </a:r>
            <a:r>
              <a:rPr lang="ca-ES" sz="1800" dirty="0" err="1"/>
              <a:t>see</a:t>
            </a:r>
            <a:r>
              <a:rPr lang="ca-ES" sz="1800" dirty="0"/>
              <a:t> me» a Escòcia. El seu objectiu era afrontar l’estigmatització i la discriminació que pateixen les persones amb discapacitat psicosocial.  La campanya «</a:t>
            </a:r>
            <a:r>
              <a:rPr lang="ca-ES" sz="1800" dirty="0" err="1"/>
              <a:t>See</a:t>
            </a:r>
            <a:r>
              <a:rPr lang="ca-ES" sz="1800" dirty="0"/>
              <a:t> me» té cinc objectius principals:</a:t>
            </a:r>
          </a:p>
          <a:p>
            <a:pPr marL="0" indent="0" algn="just">
              <a:spcAft>
                <a:spcPts val="0"/>
              </a:spcAft>
              <a:buNone/>
            </a:pPr>
            <a:r>
              <a:rPr lang="ca-ES" sz="1800" dirty="0"/>
              <a:t> </a:t>
            </a:r>
            <a:endParaRPr lang="es-ES" sz="1800" dirty="0"/>
          </a:p>
          <a:p>
            <a:pPr lvl="0" algn="just" fontAlgn="base">
              <a:spcAft>
                <a:spcPts val="0"/>
              </a:spcAft>
            </a:pPr>
            <a:r>
              <a:rPr lang="ca-ES" sz="1800" dirty="0"/>
              <a:t>Abordar l’estigmatització i la discriminació conscienciant l’opinió pública sobre com afecten a les persones amb discapacitat psicosocial i millorant la comprensió pública de la salut mental. </a:t>
            </a:r>
            <a:endParaRPr lang="es-ES" sz="1800" dirty="0"/>
          </a:p>
          <a:p>
            <a:pPr lvl="0" algn="just" fontAlgn="base">
              <a:spcAft>
                <a:spcPts val="0"/>
              </a:spcAft>
            </a:pPr>
            <a:r>
              <a:rPr lang="ca-ES" sz="1800" dirty="0"/>
              <a:t>Qüestionar episodis individuals d’estigmatització i discriminació. </a:t>
            </a:r>
            <a:endParaRPr lang="es-ES" sz="1800" dirty="0"/>
          </a:p>
          <a:p>
            <a:pPr lvl="0" algn="just" fontAlgn="base">
              <a:spcAft>
                <a:spcPts val="0"/>
              </a:spcAft>
            </a:pPr>
            <a:r>
              <a:rPr lang="ca-ES" sz="1800" dirty="0"/>
              <a:t>Implicar la població en activitats </a:t>
            </a:r>
            <a:r>
              <a:rPr lang="ca-ES" sz="1800" dirty="0" err="1"/>
              <a:t>d’antiestigmatització</a:t>
            </a:r>
            <a:r>
              <a:rPr lang="ca-ES" sz="1800" dirty="0"/>
              <a:t> a tot Escòcia, tant a escala nacional com local i en diversos sectors i comunitats d’interès. </a:t>
            </a:r>
            <a:endParaRPr lang="es-ES" sz="1800" dirty="0"/>
          </a:p>
          <a:p>
            <a:pPr lvl="0" algn="just" fontAlgn="base">
              <a:spcAft>
                <a:spcPts val="0"/>
              </a:spcAft>
            </a:pPr>
            <a:r>
              <a:rPr lang="ca-ES" sz="1800" dirty="0"/>
              <a:t>Garantir que les veus i experiències de les persones amb discapacitat psicosocial i els seus familiars/cuidadors s’escolten. </a:t>
            </a:r>
            <a:endParaRPr lang="es-ES" sz="1800" dirty="0"/>
          </a:p>
          <a:p>
            <a:pPr lvl="0" algn="just" fontAlgn="base">
              <a:spcAft>
                <a:spcPts val="0"/>
              </a:spcAft>
            </a:pPr>
            <a:r>
              <a:rPr lang="ca-ES" sz="1800" dirty="0"/>
              <a:t>Promoure una cultura de l’aprenentatge i l’avaluació mitjançant tota aquesta feina, per tal de poder-ne demostrar l’eficàcia. </a:t>
            </a:r>
            <a:endParaRPr lang="es-ES" sz="1800" dirty="0"/>
          </a:p>
        </p:txBody>
      </p:sp>
    </p:spTree>
    <p:extLst>
      <p:ext uri="{BB962C8B-B14F-4D97-AF65-F5344CB8AC3E}">
        <p14:creationId xmlns:p14="http://schemas.microsoft.com/office/powerpoint/2010/main" val="22042284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9D4E55-59A0-D14E-A47B-A89974844357}"/>
              </a:ext>
            </a:extLst>
          </p:cNvPr>
          <p:cNvSpPr>
            <a:spLocks noGrp="1"/>
          </p:cNvSpPr>
          <p:nvPr>
            <p:ph type="body" sz="quarter" idx="13"/>
          </p:nvPr>
        </p:nvSpPr>
        <p:spPr>
          <a:xfrm>
            <a:off x="2132807" y="276054"/>
            <a:ext cx="11174400" cy="360000"/>
          </a:xfrm>
        </p:spPr>
        <p:txBody>
          <a:bodyPr/>
          <a:lstStyle/>
          <a:p>
            <a:r>
              <a:rPr lang="es-ES" sz="2000" dirty="0" err="1"/>
              <a:t>Exemple</a:t>
            </a:r>
            <a:r>
              <a:rPr lang="es-ES" sz="2000" dirty="0"/>
              <a:t> de </a:t>
            </a:r>
            <a:r>
              <a:rPr lang="es-ES" sz="2000" dirty="0" err="1"/>
              <a:t>supervisió</a:t>
            </a:r>
            <a:r>
              <a:rPr lang="es-ES" sz="2000" dirty="0"/>
              <a:t> i </a:t>
            </a:r>
            <a:r>
              <a:rPr lang="es-ES" sz="2000" dirty="0" err="1"/>
              <a:t>avaluació</a:t>
            </a:r>
            <a:r>
              <a:rPr lang="es-ES" sz="2000" dirty="0"/>
              <a:t> </a:t>
            </a:r>
            <a:endParaRPr lang="en-US" sz="2000" dirty="0"/>
          </a:p>
        </p:txBody>
      </p:sp>
      <p:sp>
        <p:nvSpPr>
          <p:cNvPr id="2" name="Title 1">
            <a:extLst>
              <a:ext uri="{FF2B5EF4-FFF2-40B4-BE49-F238E27FC236}">
                <a16:creationId xmlns:a16="http://schemas.microsoft.com/office/drawing/2014/main" id="{1658BC3C-C1A4-4A08-99ED-7FED6A11B2EC}"/>
              </a:ext>
            </a:extLst>
          </p:cNvPr>
          <p:cNvSpPr>
            <a:spLocks noGrp="1"/>
          </p:cNvSpPr>
          <p:nvPr>
            <p:ph type="title"/>
          </p:nvPr>
        </p:nvSpPr>
        <p:spPr>
          <a:xfrm>
            <a:off x="507206" y="221932"/>
            <a:ext cx="9792000" cy="432000"/>
          </a:xfrm>
        </p:spPr>
        <p:txBody>
          <a:bodyPr/>
          <a:lstStyle/>
          <a:p>
            <a:pPr lvl="0"/>
            <a:r>
              <a:rPr lang="en-US" sz="2800" dirty="0" err="1"/>
              <a:t>Butlletí</a:t>
            </a:r>
            <a:r>
              <a:rPr lang="en-US" sz="2800" dirty="0"/>
              <a:t> 15</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792480"/>
            <a:ext cx="10990727" cy="5019040"/>
          </a:xfrm>
          <a:solidFill>
            <a:srgbClr val="D2EFFC"/>
          </a:solidFill>
        </p:spPr>
        <p:txBody>
          <a:bodyPr/>
          <a:lstStyle/>
          <a:p>
            <a:pPr marL="0" indent="0" algn="just">
              <a:spcAft>
                <a:spcPts val="0"/>
              </a:spcAft>
              <a:buNone/>
            </a:pPr>
            <a:r>
              <a:rPr lang="ca-ES" sz="1700" dirty="0"/>
              <a:t>L’avaluació de la campanya tenia cinc objectius: </a:t>
            </a:r>
            <a:endParaRPr lang="es-ES" sz="1700" dirty="0"/>
          </a:p>
          <a:p>
            <a:pPr marL="0" indent="0" algn="just">
              <a:spcAft>
                <a:spcPts val="0"/>
              </a:spcAft>
              <a:buNone/>
            </a:pPr>
            <a:r>
              <a:rPr lang="ca-ES" sz="1700" dirty="0"/>
              <a:t> </a:t>
            </a:r>
            <a:endParaRPr lang="es-ES" sz="1700" dirty="0"/>
          </a:p>
          <a:p>
            <a:pPr algn="just" fontAlgn="base">
              <a:spcAft>
                <a:spcPts val="0"/>
              </a:spcAft>
            </a:pPr>
            <a:r>
              <a:rPr lang="ca-ES" sz="1700" dirty="0"/>
              <a:t>Examinar com es va establir, finançar i desenvolupar la campanya, incloent-hi com se’n van triar les activitats i quins factors van afectar el desenvolupament en curs i l’enfocament de les activitats amb el pas del temps. </a:t>
            </a:r>
            <a:endParaRPr lang="es-ES" sz="1700" dirty="0"/>
          </a:p>
          <a:p>
            <a:pPr algn="just" fontAlgn="base">
              <a:spcAft>
                <a:spcPts val="0"/>
              </a:spcAft>
            </a:pPr>
            <a:r>
              <a:rPr lang="ca-ES" sz="1700" dirty="0"/>
              <a:t>Avaluar l’eficàcia de la campanya en la seva capacitat d’arribar al públic objectiu, conscienciar sobre l’estigmatització i la discriminació i canviar les actituds envers les persones amb discapacitat psicosocial. </a:t>
            </a:r>
            <a:endParaRPr lang="es-ES" sz="1700" dirty="0"/>
          </a:p>
          <a:p>
            <a:pPr algn="just" fontAlgn="base">
              <a:spcAft>
                <a:spcPts val="0"/>
              </a:spcAft>
            </a:pPr>
            <a:r>
              <a:rPr lang="ca-ES" sz="1700" dirty="0"/>
              <a:t>Avaluar si la pràctica dels professionals dels mitjans de comunicació ha canviat, i de quina manera, en relació amb la informació sobre qüestions de salut mental des del llançament de la campanya «</a:t>
            </a:r>
            <a:r>
              <a:rPr lang="ca-ES" sz="1700" dirty="0" err="1"/>
              <a:t>see</a:t>
            </a:r>
            <a:r>
              <a:rPr lang="ca-ES" sz="1700" dirty="0"/>
              <a:t> me». </a:t>
            </a:r>
            <a:endParaRPr lang="es-ES" sz="1700" dirty="0"/>
          </a:p>
          <a:p>
            <a:pPr algn="just" fontAlgn="base">
              <a:spcAft>
                <a:spcPts val="0"/>
              </a:spcAft>
            </a:pPr>
            <a:r>
              <a:rPr lang="ca-ES" sz="1700" dirty="0"/>
              <a:t>Explorar les experiències dels voluntaris dels mitjans de «</a:t>
            </a:r>
            <a:r>
              <a:rPr lang="ca-ES" sz="1700" dirty="0" err="1"/>
              <a:t>see</a:t>
            </a:r>
            <a:r>
              <a:rPr lang="ca-ES" sz="1700" dirty="0"/>
              <a:t> me» en relació amb la seva implicació en la campanya. </a:t>
            </a:r>
            <a:endParaRPr lang="es-ES" sz="1700" dirty="0"/>
          </a:p>
          <a:p>
            <a:pPr algn="just" fontAlgn="base">
              <a:spcAft>
                <a:spcPts val="0"/>
              </a:spcAft>
            </a:pPr>
            <a:r>
              <a:rPr lang="ca-ES" sz="1700" dirty="0"/>
              <a:t>Determinar i analitzar, mitjançant consultes amb les principals parts implicades, com podia dur-se a terme la tasca de lluitar contra l’estigmatització i la discriminació a Escòcia, incloent-hi quins haurien de ser els objectius i les activitats clau i els llocs on aquesta tasca podria dur-se a terme. </a:t>
            </a:r>
          </a:p>
          <a:p>
            <a:pPr algn="just" fontAlgn="base">
              <a:spcAft>
                <a:spcPts val="0"/>
              </a:spcAft>
            </a:pPr>
            <a:endParaRPr lang="es-ES" sz="1700" dirty="0"/>
          </a:p>
          <a:p>
            <a:pPr marL="0" indent="0" algn="just">
              <a:spcAft>
                <a:spcPts val="0"/>
              </a:spcAft>
              <a:buNone/>
            </a:pPr>
            <a:r>
              <a:rPr lang="ca-ES" sz="1700" dirty="0"/>
              <a:t>Per satisfer aquests objectius i finalitats, l’avaluació va fer servir principalment mètodes qualitatius, entre els quals figuraven anàlisis documentals, entrevistes cara a cara i telefòniques, tallers i enquestes. Els participants representaven una ampli espectre de parts implicades potencials i reals que incloïa persones amb discapacitat psicosocial i els seus familiars i/o cuidadors, representants governamentals, professionals dels mitjans de comunicació, organitzacions de voluntaris i altres organitzacions i organismes que poden ajudar a abordar l’estigmatització i la discriminació que pateixen les persones amb discapacitat psicosocial. Per a més informació, vegeu: </a:t>
            </a:r>
            <a:r>
              <a:rPr lang="ca-ES" sz="1700" dirty="0">
                <a:hlinkClick r:id="rId3"/>
              </a:rPr>
              <a:t>https://www.seemescotland.org/</a:t>
            </a:r>
            <a:r>
              <a:rPr lang="ca-ES" sz="1700" dirty="0"/>
              <a:t>. </a:t>
            </a:r>
            <a:endParaRPr lang="es-ES" sz="1700" dirty="0"/>
          </a:p>
          <a:p>
            <a:pPr marL="0" indent="0" algn="just">
              <a:spcAft>
                <a:spcPts val="0"/>
              </a:spcAft>
              <a:buNone/>
            </a:pPr>
            <a:endParaRPr lang="es-ES" sz="1700" dirty="0"/>
          </a:p>
        </p:txBody>
      </p:sp>
    </p:spTree>
    <p:extLst>
      <p:ext uri="{BB962C8B-B14F-4D97-AF65-F5344CB8AC3E}">
        <p14:creationId xmlns:p14="http://schemas.microsoft.com/office/powerpoint/2010/main" val="172829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4765001-EA57-C349-BD38-253423064F19}"/>
              </a:ext>
            </a:extLst>
          </p:cNvPr>
          <p:cNvSpPr>
            <a:spLocks noGrp="1"/>
          </p:cNvSpPr>
          <p:nvPr>
            <p:ph type="body" sz="quarter" idx="13"/>
          </p:nvPr>
        </p:nvSpPr>
        <p:spPr/>
        <p:txBody>
          <a:bodyPr/>
          <a:lstStyle/>
          <a:p>
            <a:r>
              <a:rPr lang="ca-ES" dirty="0"/>
              <a:t>Definició del tema prioritari defensat </a:t>
            </a:r>
            <a:endParaRPr lang="es-ES" u="sng" dirty="0"/>
          </a:p>
        </p:txBody>
      </p:sp>
      <p:sp>
        <p:nvSpPr>
          <p:cNvPr id="3" name="Content Placeholder 2">
            <a:extLst>
              <a:ext uri="{FF2B5EF4-FFF2-40B4-BE49-F238E27FC236}">
                <a16:creationId xmlns:a16="http://schemas.microsoft.com/office/drawing/2014/main" id="{CD2D2505-F957-4DE7-9753-FC0BEB66A0EC}"/>
              </a:ext>
            </a:extLst>
          </p:cNvPr>
          <p:cNvSpPr>
            <a:spLocks noGrp="1"/>
          </p:cNvSpPr>
          <p:nvPr>
            <p:ph sz="quarter" idx="14"/>
          </p:nvPr>
        </p:nvSpPr>
        <p:spPr>
          <a:xfrm>
            <a:off x="507195" y="1636294"/>
            <a:ext cx="11174412" cy="4374893"/>
          </a:xfrm>
        </p:spPr>
        <p:txBody>
          <a:bodyPr>
            <a:normAutofit/>
          </a:bodyPr>
          <a:lstStyle/>
          <a:p>
            <a:pPr algn="just"/>
            <a:r>
              <a:rPr lang="ca-ES" dirty="0"/>
              <a:t>El primer pas del procés de sensibilització consisteix a identificar el tema prioritari. El tema prioritari de la campanya ha de ser concret i específic</a:t>
            </a:r>
            <a:r>
              <a:rPr lang="en-GB" dirty="0"/>
              <a:t>. </a:t>
            </a:r>
          </a:p>
          <a:p>
            <a:pPr algn="just"/>
            <a:r>
              <a:rPr lang="ca-ES" dirty="0"/>
              <a:t>És útil fer una llista de tots els possibles temes</a:t>
            </a:r>
            <a:r>
              <a:rPr lang="en-GB" dirty="0"/>
              <a:t>. </a:t>
            </a:r>
          </a:p>
          <a:p>
            <a:pPr lvl="3" algn="just"/>
            <a:r>
              <a:rPr lang="ca-ES" sz="2200" dirty="0"/>
              <a:t>No cal que tothom estigui d’acord en tots els temes</a:t>
            </a:r>
            <a:r>
              <a:rPr lang="en-GB" sz="2200" dirty="0"/>
              <a:t>. </a:t>
            </a:r>
          </a:p>
          <a:p>
            <a:pPr algn="just"/>
            <a:r>
              <a:rPr lang="ca-ES" dirty="0"/>
              <a:t>S’han d’anar acotant les idees fins arribar a un sol tema que als membres de la campanya els agradaria abordar</a:t>
            </a:r>
            <a:r>
              <a:rPr lang="en-GB" dirty="0"/>
              <a:t>. </a:t>
            </a:r>
          </a:p>
          <a:p>
            <a:pPr lvl="3" algn="just"/>
            <a:r>
              <a:rPr lang="ca-ES" sz="2200" dirty="0"/>
              <a:t>Poden haver-hi molts aspectes que es voldrien tractar mitjançant la campanya, però intentar abastar-los tots de cop redueix les probabilitats de la campanya de ser efectiva</a:t>
            </a:r>
            <a:r>
              <a:rPr lang="es-ES" sz="2200" dirty="0"/>
              <a:t>. </a:t>
            </a:r>
            <a:r>
              <a:rPr lang="en-GB" sz="2200" dirty="0"/>
              <a:t> </a:t>
            </a:r>
            <a:endParaRPr lang="x-none" sz="2200" dirty="0"/>
          </a:p>
        </p:txBody>
      </p:sp>
      <p:sp>
        <p:nvSpPr>
          <p:cNvPr id="2" name="Title 1">
            <a:extLst>
              <a:ext uri="{FF2B5EF4-FFF2-40B4-BE49-F238E27FC236}">
                <a16:creationId xmlns:a16="http://schemas.microsoft.com/office/drawing/2014/main" id="{6CF3F3CE-D67F-4185-BF28-CF7A15DA9ADF}"/>
              </a:ext>
            </a:extLst>
          </p:cNvPr>
          <p:cNvSpPr>
            <a:spLocks noGrp="1"/>
          </p:cNvSpPr>
          <p:nvPr>
            <p:ph type="title"/>
          </p:nvPr>
        </p:nvSpPr>
        <p:spPr/>
        <p:txBody>
          <a:bodyPr/>
          <a:lstStyle/>
          <a:p>
            <a:r>
              <a:rPr lang="es-ES" dirty="0"/>
              <a:t>2. </a:t>
            </a:r>
            <a:r>
              <a:rPr lang="ca-ES" dirty="0"/>
              <a:t>Dur a terme una campanya de sensibilització </a:t>
            </a:r>
            <a:r>
              <a:rPr lang="en-US" dirty="0"/>
              <a:t>- 1</a:t>
            </a:r>
            <a:endParaRPr lang="x-none" dirty="0"/>
          </a:p>
        </p:txBody>
      </p:sp>
    </p:spTree>
    <p:extLst>
      <p:ext uri="{BB962C8B-B14F-4D97-AF65-F5344CB8AC3E}">
        <p14:creationId xmlns:p14="http://schemas.microsoft.com/office/powerpoint/2010/main" val="3997949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120</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A6F8DCF-C9F5-D345-BCB9-EFE6B30FBBC5}"/>
              </a:ext>
            </a:extLst>
          </p:cNvPr>
          <p:cNvSpPr>
            <a:spLocks noGrp="1"/>
          </p:cNvSpPr>
          <p:nvPr>
            <p:ph type="body" sz="quarter" idx="13"/>
          </p:nvPr>
        </p:nvSpPr>
        <p:spPr/>
        <p:txBody>
          <a:bodyPr/>
          <a:lstStyle/>
          <a:p>
            <a:r>
              <a:rPr lang="ca-ES" dirty="0"/>
              <a:t>Definició del tema prioritari defensat </a:t>
            </a:r>
            <a:endParaRPr lang="es-ES" u="sng" dirty="0"/>
          </a:p>
        </p:txBody>
      </p:sp>
      <p:sp>
        <p:nvSpPr>
          <p:cNvPr id="3" name="Content Placeholder 2">
            <a:extLst>
              <a:ext uri="{FF2B5EF4-FFF2-40B4-BE49-F238E27FC236}">
                <a16:creationId xmlns:a16="http://schemas.microsoft.com/office/drawing/2014/main" id="{AF35B76C-4EFE-4520-AEAD-D6CCB96902D0}"/>
              </a:ext>
            </a:extLst>
          </p:cNvPr>
          <p:cNvSpPr>
            <a:spLocks noGrp="1"/>
          </p:cNvSpPr>
          <p:nvPr>
            <p:ph sz="quarter" idx="14"/>
          </p:nvPr>
        </p:nvSpPr>
        <p:spPr>
          <a:xfrm>
            <a:off x="589280" y="1411386"/>
            <a:ext cx="11013440" cy="4196934"/>
          </a:xfrm>
          <a:solidFill>
            <a:srgbClr val="D2EFFC"/>
          </a:solidFill>
        </p:spPr>
        <p:txBody>
          <a:bodyPr>
            <a:noAutofit/>
          </a:bodyPr>
          <a:lstStyle/>
          <a:p>
            <a:pPr marL="0" indent="0" algn="just">
              <a:spcAft>
                <a:spcPts val="400"/>
              </a:spcAft>
              <a:buNone/>
            </a:pPr>
            <a:r>
              <a:rPr lang="es-ES" sz="1700" b="1" dirty="0" err="1"/>
              <a:t>Pluja</a:t>
            </a:r>
            <a:r>
              <a:rPr lang="es-ES" sz="1700" b="1" dirty="0"/>
              <a:t> </a:t>
            </a:r>
            <a:r>
              <a:rPr lang="es-ES" sz="1700" b="1" dirty="0" err="1"/>
              <a:t>d’idees</a:t>
            </a:r>
            <a:r>
              <a:rPr lang="es-ES" sz="1700" b="1" dirty="0"/>
              <a:t> </a:t>
            </a:r>
          </a:p>
          <a:p>
            <a:pPr marL="0" indent="0" algn="just">
              <a:spcAft>
                <a:spcPts val="400"/>
              </a:spcAft>
              <a:buNone/>
            </a:pPr>
            <a:r>
              <a:rPr lang="ca-ES" sz="1800" dirty="0"/>
              <a:t>La pluja d’idees pot ser una bona manera d’identificar molts dels temes que la campanya pot voler abordar</a:t>
            </a:r>
            <a:r>
              <a:rPr lang="en-GB" sz="1700" dirty="0"/>
              <a:t>. </a:t>
            </a:r>
          </a:p>
          <a:p>
            <a:pPr algn="just">
              <a:spcAft>
                <a:spcPts val="400"/>
              </a:spcAft>
            </a:pPr>
            <a:r>
              <a:rPr lang="ca-ES" sz="1800" dirty="0"/>
              <a:t>És un procés consistent a generar tantes idees com sigui possible relacionades amb un tema específic dins d’un marc temporal concret</a:t>
            </a:r>
            <a:r>
              <a:rPr lang="en-GB" sz="1700" dirty="0"/>
              <a:t>. </a:t>
            </a:r>
          </a:p>
          <a:p>
            <a:pPr algn="just">
              <a:spcAft>
                <a:spcPts val="400"/>
              </a:spcAft>
            </a:pPr>
            <a:r>
              <a:rPr lang="ca-ES" sz="1800" dirty="0"/>
              <a:t>Pot destacar una sèrie de fets relacionats amb una situació concreta, una llista de problemes o un ventall de solucions</a:t>
            </a:r>
            <a:r>
              <a:rPr lang="en-GB" sz="1700" dirty="0"/>
              <a:t>. </a:t>
            </a:r>
          </a:p>
          <a:p>
            <a:pPr algn="just">
              <a:spcAft>
                <a:spcPts val="400"/>
              </a:spcAft>
            </a:pPr>
            <a:r>
              <a:rPr lang="ca-ES" sz="1800" dirty="0"/>
              <a:t>Aquestes idees han de substanciar-se amb recerca i anàlisi</a:t>
            </a:r>
            <a:r>
              <a:rPr lang="en-GB" sz="1700" dirty="0"/>
              <a:t>. </a:t>
            </a:r>
          </a:p>
          <a:p>
            <a:pPr algn="just">
              <a:spcAft>
                <a:spcPts val="400"/>
              </a:spcAft>
            </a:pPr>
            <a:r>
              <a:rPr lang="ca-ES" sz="1800" dirty="0"/>
              <a:t>Entre els avantatges de la pluja d’idees s’inclouen</a:t>
            </a:r>
            <a:r>
              <a:rPr lang="en-GB" sz="1700" dirty="0"/>
              <a:t>:</a:t>
            </a:r>
            <a:endParaRPr lang="x-none" sz="1700" dirty="0"/>
          </a:p>
          <a:p>
            <a:pPr lvl="2" algn="just" fontAlgn="base">
              <a:spcAft>
                <a:spcPts val="0"/>
              </a:spcAft>
            </a:pPr>
            <a:r>
              <a:rPr lang="ca-ES" sz="1600" dirty="0"/>
              <a:t>La ràpida generació de moltes idees o fets relacionats amb un tema concret. </a:t>
            </a:r>
            <a:endParaRPr lang="es-ES" sz="1600" dirty="0"/>
          </a:p>
          <a:p>
            <a:pPr lvl="2" algn="just" fontAlgn="base">
              <a:spcAft>
                <a:spcPts val="0"/>
              </a:spcAft>
            </a:pPr>
            <a:r>
              <a:rPr lang="ca-ES" sz="1600" dirty="0"/>
              <a:t>Es poden esmentar idees i fets sense pensar, fins i tot si entren en conflicte. </a:t>
            </a:r>
            <a:endParaRPr lang="es-ES" sz="1600" dirty="0"/>
          </a:p>
          <a:p>
            <a:pPr lvl="2" algn="just" fontAlgn="base">
              <a:spcAft>
                <a:spcPts val="0"/>
              </a:spcAft>
            </a:pPr>
            <a:r>
              <a:rPr lang="ca-ES" sz="1600" dirty="0"/>
              <a:t>Les idees i opinions de les persones van convergint, sense exclusió, i es va generant consens. </a:t>
            </a:r>
            <a:endParaRPr lang="es-ES" sz="1600" dirty="0"/>
          </a:p>
          <a:p>
            <a:pPr lvl="2" algn="just">
              <a:spcAft>
                <a:spcPts val="0"/>
              </a:spcAft>
            </a:pPr>
            <a:r>
              <a:rPr lang="ca-ES" sz="1600" dirty="0"/>
              <a:t>El focus no es perd de vista i el temps es fa servir de manera eficient</a:t>
            </a:r>
            <a:endParaRPr lang="x-none" sz="3200" dirty="0"/>
          </a:p>
          <a:p>
            <a:pPr algn="just">
              <a:spcAft>
                <a:spcPts val="400"/>
              </a:spcAft>
            </a:pPr>
            <a:r>
              <a:rPr lang="ca-ES" sz="1800" dirty="0"/>
              <a:t>Cal prioritzar per identificar el tema clau que servirà de focus de la campanya. Una manera de fer-ho és establint un ordre de preferències</a:t>
            </a:r>
            <a:r>
              <a:rPr lang="es-ES" sz="1700" dirty="0"/>
              <a:t>.</a:t>
            </a:r>
            <a:endParaRPr lang="x-none" sz="1700" dirty="0"/>
          </a:p>
        </p:txBody>
      </p:sp>
      <p:sp>
        <p:nvSpPr>
          <p:cNvPr id="2" name="Title 1">
            <a:extLst>
              <a:ext uri="{FF2B5EF4-FFF2-40B4-BE49-F238E27FC236}">
                <a16:creationId xmlns:a16="http://schemas.microsoft.com/office/drawing/2014/main" id="{F8DC0E11-90F4-4303-8B70-FAEA6668CEEF}"/>
              </a:ext>
            </a:extLst>
          </p:cNvPr>
          <p:cNvSpPr>
            <a:spLocks noGrp="1"/>
          </p:cNvSpPr>
          <p:nvPr>
            <p:ph type="title"/>
          </p:nvPr>
        </p:nvSpPr>
        <p:spPr/>
        <p:txBody>
          <a:bodyPr/>
          <a:lstStyle/>
          <a:p>
            <a:r>
              <a:rPr lang="es-ES" dirty="0"/>
              <a:t>2. </a:t>
            </a:r>
            <a:r>
              <a:rPr lang="ca-ES" dirty="0"/>
              <a:t>Dur a terme una campanya de sensibilització </a:t>
            </a:r>
            <a:r>
              <a:rPr lang="en-US" dirty="0"/>
              <a:t>- 2</a:t>
            </a:r>
            <a:endParaRPr lang="x-none" dirty="0"/>
          </a:p>
        </p:txBody>
      </p:sp>
    </p:spTree>
    <p:extLst>
      <p:ext uri="{BB962C8B-B14F-4D97-AF65-F5344CB8AC3E}">
        <p14:creationId xmlns:p14="http://schemas.microsoft.com/office/powerpoint/2010/main" val="4983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70696A0-91F4-B046-80B3-C5D04739890C}"/>
              </a:ext>
            </a:extLst>
          </p:cNvPr>
          <p:cNvSpPr>
            <a:spLocks noGrp="1"/>
          </p:cNvSpPr>
          <p:nvPr>
            <p:ph type="body" sz="quarter" idx="13"/>
          </p:nvPr>
        </p:nvSpPr>
        <p:spPr/>
        <p:txBody>
          <a:bodyPr/>
          <a:lstStyle/>
          <a:p>
            <a:r>
              <a:rPr lang="ca-ES" dirty="0"/>
              <a:t>Definició del tema prioritari defensat </a:t>
            </a:r>
            <a:endParaRPr lang="es-ES" u="sng" dirty="0"/>
          </a:p>
        </p:txBody>
      </p:sp>
      <p:sp>
        <p:nvSpPr>
          <p:cNvPr id="3" name="Content Placeholder 2">
            <a:extLst>
              <a:ext uri="{FF2B5EF4-FFF2-40B4-BE49-F238E27FC236}">
                <a16:creationId xmlns:a16="http://schemas.microsoft.com/office/drawing/2014/main" id="{BABFA22F-7B12-4AD0-84D6-875A4D7A7845}"/>
              </a:ext>
            </a:extLst>
          </p:cNvPr>
          <p:cNvSpPr>
            <a:spLocks noGrp="1"/>
          </p:cNvSpPr>
          <p:nvPr>
            <p:ph sz="quarter" idx="14"/>
          </p:nvPr>
        </p:nvSpPr>
        <p:spPr>
          <a:xfrm>
            <a:off x="507195" y="1511188"/>
            <a:ext cx="11174412" cy="3421759"/>
          </a:xfrm>
          <a:solidFill>
            <a:srgbClr val="D2EFFC"/>
          </a:solidFill>
        </p:spPr>
        <p:txBody>
          <a:bodyPr/>
          <a:lstStyle/>
          <a:p>
            <a:pPr marL="0" indent="0" algn="just">
              <a:buNone/>
            </a:pPr>
            <a:r>
              <a:rPr lang="en-US" b="1" dirty="0" err="1"/>
              <a:t>Ordre</a:t>
            </a:r>
            <a:r>
              <a:rPr lang="en-US" b="1" dirty="0"/>
              <a:t> de </a:t>
            </a:r>
            <a:r>
              <a:rPr lang="en-US" b="1" dirty="0" err="1"/>
              <a:t>preferències</a:t>
            </a:r>
            <a:endParaRPr lang="en-US" b="1" dirty="0"/>
          </a:p>
          <a:p>
            <a:pPr algn="just"/>
            <a:r>
              <a:rPr lang="ca-ES" dirty="0"/>
              <a:t>Mètode ràpid per prioritzar diferents opcions</a:t>
            </a:r>
            <a:r>
              <a:rPr lang="en-US" dirty="0"/>
              <a:t>. </a:t>
            </a:r>
          </a:p>
          <a:p>
            <a:pPr algn="just"/>
            <a:r>
              <a:rPr lang="ca-ES" dirty="0"/>
              <a:t>Es pot fer servir per generar consens sobre diferents opcions</a:t>
            </a:r>
            <a:r>
              <a:rPr lang="en-US" dirty="0"/>
              <a:t>. </a:t>
            </a:r>
          </a:p>
          <a:p>
            <a:pPr algn="just"/>
            <a:r>
              <a:rPr lang="ca-ES" dirty="0"/>
              <a:t>Pot ajudar les persones a entendre millor les prioritats o percepcions </a:t>
            </a:r>
            <a:r>
              <a:rPr lang="en-US" dirty="0"/>
              <a:t>. </a:t>
            </a:r>
          </a:p>
          <a:p>
            <a:pPr algn="just"/>
            <a:r>
              <a:rPr lang="ca-ES" dirty="0"/>
              <a:t>Genera una llista de temes opcionals que després s’hauran d’ordenar per preferències</a:t>
            </a:r>
            <a:r>
              <a:rPr lang="en-US" dirty="0"/>
              <a:t>. </a:t>
            </a:r>
          </a:p>
          <a:p>
            <a:pPr algn="just"/>
            <a:r>
              <a:rPr lang="ca-ES" dirty="0"/>
              <a:t>Recompte dels vots i es poden debatre els motius de les preferències de cadascú per tal de decidir quin tema prioritari s’abordarà a través de la campanya</a:t>
            </a:r>
            <a:r>
              <a:rPr lang="en-US" dirty="0"/>
              <a:t>.</a:t>
            </a:r>
          </a:p>
        </p:txBody>
      </p:sp>
      <p:sp>
        <p:nvSpPr>
          <p:cNvPr id="2" name="Title 1">
            <a:extLst>
              <a:ext uri="{FF2B5EF4-FFF2-40B4-BE49-F238E27FC236}">
                <a16:creationId xmlns:a16="http://schemas.microsoft.com/office/drawing/2014/main" id="{EA17090A-5DD5-412F-8C87-0F845FB9F26E}"/>
              </a:ext>
            </a:extLst>
          </p:cNvPr>
          <p:cNvSpPr>
            <a:spLocks noGrp="1"/>
          </p:cNvSpPr>
          <p:nvPr>
            <p:ph type="title"/>
          </p:nvPr>
        </p:nvSpPr>
        <p:spPr/>
        <p:txBody>
          <a:bodyPr/>
          <a:lstStyle/>
          <a:p>
            <a:r>
              <a:rPr lang="es-ES" dirty="0"/>
              <a:t>2. </a:t>
            </a:r>
            <a:r>
              <a:rPr lang="ca-ES" dirty="0"/>
              <a:t>Dur a terme una campanya de sensibilització </a:t>
            </a:r>
            <a:r>
              <a:rPr lang="en-US" dirty="0"/>
              <a:t>- 3</a:t>
            </a:r>
            <a:endParaRPr lang="x-none" dirty="0"/>
          </a:p>
        </p:txBody>
      </p:sp>
    </p:spTree>
    <p:extLst>
      <p:ext uri="{BB962C8B-B14F-4D97-AF65-F5344CB8AC3E}">
        <p14:creationId xmlns:p14="http://schemas.microsoft.com/office/powerpoint/2010/main" val="335687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9B666-8969-4E4E-A21E-893D3B144008}"/>
              </a:ext>
            </a:extLst>
          </p:cNvPr>
          <p:cNvSpPr>
            <a:spLocks noGrp="1"/>
          </p:cNvSpPr>
          <p:nvPr>
            <p:ph sz="quarter" idx="14"/>
          </p:nvPr>
        </p:nvSpPr>
        <p:spPr>
          <a:xfrm>
            <a:off x="1376990" y="2001842"/>
            <a:ext cx="11174412" cy="2610798"/>
          </a:xfrm>
        </p:spPr>
        <p:txBody>
          <a:bodyPr/>
          <a:lstStyle/>
          <a:p>
            <a:pPr marL="0" indent="0">
              <a:buNone/>
            </a:pPr>
            <a:r>
              <a:rPr lang="en-US" dirty="0" err="1"/>
              <a:t>Veure</a:t>
            </a:r>
            <a:r>
              <a:rPr lang="en-US" dirty="0"/>
              <a:t> </a:t>
            </a:r>
            <a:r>
              <a:rPr lang="en-US" dirty="0" err="1"/>
              <a:t>butlletí</a:t>
            </a:r>
            <a:r>
              <a:rPr lang="en-US" dirty="0"/>
              <a:t> 2: </a:t>
            </a:r>
          </a:p>
          <a:p>
            <a:r>
              <a:rPr lang="ca-ES" dirty="0"/>
              <a:t>Exemples de temes prioritaris </a:t>
            </a:r>
            <a:endParaRPr lang="es-ES" dirty="0"/>
          </a:p>
        </p:txBody>
      </p:sp>
      <p:sp>
        <p:nvSpPr>
          <p:cNvPr id="2" name="Title 1">
            <a:extLst>
              <a:ext uri="{FF2B5EF4-FFF2-40B4-BE49-F238E27FC236}">
                <a16:creationId xmlns:a16="http://schemas.microsoft.com/office/drawing/2014/main" id="{58E58507-AFA3-4E07-9579-0EBAA677CD48}"/>
              </a:ext>
            </a:extLst>
          </p:cNvPr>
          <p:cNvSpPr>
            <a:spLocks noGrp="1"/>
          </p:cNvSpPr>
          <p:nvPr>
            <p:ph type="title"/>
          </p:nvPr>
        </p:nvSpPr>
        <p:spPr/>
        <p:txBody>
          <a:bodyPr/>
          <a:lstStyle/>
          <a:p>
            <a:r>
              <a:rPr lang="es-ES" dirty="0"/>
              <a:t>2. </a:t>
            </a:r>
            <a:r>
              <a:rPr lang="ca-ES" dirty="0"/>
              <a:t>Dur a terme una campanya de sensibilització </a:t>
            </a:r>
            <a:r>
              <a:rPr lang="en-US" dirty="0"/>
              <a:t>- 4</a:t>
            </a:r>
            <a:endParaRPr lang="x-none" dirty="0"/>
          </a:p>
        </p:txBody>
      </p:sp>
    </p:spTree>
    <p:extLst>
      <p:ext uri="{BB962C8B-B14F-4D97-AF65-F5344CB8AC3E}">
        <p14:creationId xmlns:p14="http://schemas.microsoft.com/office/powerpoint/2010/main" val="153989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B0F158-8813-2A4C-942E-68EEED783F6F}"/>
              </a:ext>
            </a:extLst>
          </p:cNvPr>
          <p:cNvSpPr>
            <a:spLocks noGrp="1"/>
          </p:cNvSpPr>
          <p:nvPr>
            <p:ph type="body" sz="quarter" idx="13"/>
          </p:nvPr>
        </p:nvSpPr>
        <p:spPr/>
        <p:txBody>
          <a:bodyPr/>
          <a:lstStyle/>
          <a:p>
            <a:r>
              <a:rPr lang="ca-ES" dirty="0"/>
              <a:t>Construir relacions i associacions </a:t>
            </a:r>
            <a:endParaRPr lang="en-US" dirty="0"/>
          </a:p>
        </p:txBody>
      </p:sp>
      <p:sp>
        <p:nvSpPr>
          <p:cNvPr id="3" name="Content Placeholder 2">
            <a:extLst>
              <a:ext uri="{FF2B5EF4-FFF2-40B4-BE49-F238E27FC236}">
                <a16:creationId xmlns:a16="http://schemas.microsoft.com/office/drawing/2014/main" id="{C7C7DBF2-741E-4DDC-91FC-75B2247887A1}"/>
              </a:ext>
            </a:extLst>
          </p:cNvPr>
          <p:cNvSpPr>
            <a:spLocks noGrp="1"/>
          </p:cNvSpPr>
          <p:nvPr>
            <p:ph sz="quarter" idx="14"/>
          </p:nvPr>
        </p:nvSpPr>
        <p:spPr/>
        <p:txBody>
          <a:bodyPr/>
          <a:lstStyle/>
          <a:p>
            <a:pPr algn="just"/>
            <a:r>
              <a:rPr lang="ca-ES" dirty="0"/>
              <a:t>Construir relacions i associacions amb altres persones i grups requereix una inversió de temps i esforços</a:t>
            </a:r>
            <a:r>
              <a:rPr lang="en-US" dirty="0"/>
              <a:t>. </a:t>
            </a:r>
          </a:p>
          <a:p>
            <a:pPr algn="just"/>
            <a:r>
              <a:rPr lang="ca-ES" dirty="0"/>
              <a:t>Molts grups de defensa consideren que aquest és l’aspecte més difícil de la seva feina, però també el més gratificant</a:t>
            </a:r>
            <a:r>
              <a:rPr lang="en-US" dirty="0"/>
              <a:t>.</a:t>
            </a:r>
          </a:p>
          <a:p>
            <a:pPr algn="just"/>
            <a:r>
              <a:rPr lang="ca-ES" dirty="0"/>
              <a:t>El desenvolupament d’aliances i associacions hauria de començar en les fases inicials d’una campanya</a:t>
            </a:r>
            <a:r>
              <a:rPr lang="en-US" dirty="0"/>
              <a:t>. </a:t>
            </a:r>
          </a:p>
          <a:p>
            <a:pPr algn="just"/>
            <a:r>
              <a:rPr lang="ca-ES" dirty="0"/>
              <a:t>en aquest punt inicial de la planificació resulta útil fer una reunió de totes les parts interessades per generar consens </a:t>
            </a:r>
            <a:r>
              <a:rPr lang="en-US" dirty="0"/>
              <a:t>.</a:t>
            </a:r>
          </a:p>
        </p:txBody>
      </p:sp>
      <p:sp>
        <p:nvSpPr>
          <p:cNvPr id="2" name="Title 1">
            <a:extLst>
              <a:ext uri="{FF2B5EF4-FFF2-40B4-BE49-F238E27FC236}">
                <a16:creationId xmlns:a16="http://schemas.microsoft.com/office/drawing/2014/main" id="{05560377-F27E-472E-960B-2D56323C7D01}"/>
              </a:ext>
            </a:extLst>
          </p:cNvPr>
          <p:cNvSpPr>
            <a:spLocks noGrp="1"/>
          </p:cNvSpPr>
          <p:nvPr>
            <p:ph type="title"/>
          </p:nvPr>
        </p:nvSpPr>
        <p:spPr/>
        <p:txBody>
          <a:bodyPr/>
          <a:lstStyle/>
          <a:p>
            <a:r>
              <a:rPr lang="es-ES" dirty="0"/>
              <a:t>2. </a:t>
            </a:r>
            <a:r>
              <a:rPr lang="ca-ES" dirty="0"/>
              <a:t>Dur a terme una campanya de sensibilització </a:t>
            </a:r>
            <a:r>
              <a:rPr lang="en-US" dirty="0"/>
              <a:t>- 5</a:t>
            </a:r>
            <a:endParaRPr lang="x-none" dirty="0"/>
          </a:p>
        </p:txBody>
      </p:sp>
    </p:spTree>
    <p:extLst>
      <p:ext uri="{BB962C8B-B14F-4D97-AF65-F5344CB8AC3E}">
        <p14:creationId xmlns:p14="http://schemas.microsoft.com/office/powerpoint/2010/main" val="418791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422E06-BDAA-234D-8BF0-3ABC2DBC3EC2}"/>
              </a:ext>
            </a:extLst>
          </p:cNvPr>
          <p:cNvSpPr>
            <a:spLocks noGrp="1"/>
          </p:cNvSpPr>
          <p:nvPr>
            <p:ph type="body" sz="quarter" idx="13"/>
          </p:nvPr>
        </p:nvSpPr>
        <p:spPr/>
        <p:txBody>
          <a:bodyPr/>
          <a:lstStyle/>
          <a:p>
            <a:r>
              <a:rPr lang="ca-ES" dirty="0"/>
              <a:t>Construir relacions i associacions </a:t>
            </a:r>
            <a:endParaRPr lang="en-US" dirty="0"/>
          </a:p>
        </p:txBody>
      </p:sp>
      <p:sp>
        <p:nvSpPr>
          <p:cNvPr id="3" name="Content Placeholder 2">
            <a:extLst>
              <a:ext uri="{FF2B5EF4-FFF2-40B4-BE49-F238E27FC236}">
                <a16:creationId xmlns:a16="http://schemas.microsoft.com/office/drawing/2014/main" id="{8DDCC5F0-25D1-4AE1-A7B9-4D69E5EE3890}"/>
              </a:ext>
            </a:extLst>
          </p:cNvPr>
          <p:cNvSpPr>
            <a:spLocks noGrp="1"/>
          </p:cNvSpPr>
          <p:nvPr>
            <p:ph sz="quarter" idx="14"/>
          </p:nvPr>
        </p:nvSpPr>
        <p:spPr/>
        <p:txBody>
          <a:bodyPr/>
          <a:lstStyle/>
          <a:p>
            <a:pPr marL="0" indent="0" algn="just">
              <a:buNone/>
            </a:pPr>
            <a:r>
              <a:rPr lang="ca-ES" b="1" dirty="0"/>
              <a:t>Xarxes</a:t>
            </a:r>
            <a:endParaRPr lang="es-ES" b="1" u="sng" dirty="0"/>
          </a:p>
          <a:p>
            <a:pPr algn="just"/>
            <a:r>
              <a:rPr lang="ca-ES" dirty="0"/>
              <a:t>Una xarxa és un grup de persones o organitzacions disposades a col·laborar</a:t>
            </a:r>
            <a:r>
              <a:rPr lang="en-US" dirty="0"/>
              <a:t>. </a:t>
            </a:r>
          </a:p>
          <a:p>
            <a:pPr algn="just"/>
            <a:r>
              <a:rPr lang="ca-ES" dirty="0"/>
              <a:t>Per tal que la xarxa tingui èxit i es capaciti, els seus integrants han de compartir uns valors i estàndards ètics comuns</a:t>
            </a:r>
            <a:r>
              <a:rPr lang="en-US" dirty="0"/>
              <a:t>. </a:t>
            </a:r>
          </a:p>
          <a:p>
            <a:pPr algn="just"/>
            <a:r>
              <a:rPr lang="ca-ES" dirty="0"/>
              <a:t>L’essència informal i fluïda de les xarxes fa que siguin prou fàcils de crear i mantenir</a:t>
            </a:r>
            <a:r>
              <a:rPr lang="en-US" dirty="0"/>
              <a:t>. </a:t>
            </a:r>
          </a:p>
          <a:p>
            <a:pPr algn="just"/>
            <a:r>
              <a:rPr lang="ca-ES" dirty="0"/>
              <a:t>La relació amb cada persona de la xarxa pot perfilar-se en funció de la metodologia de treball que tingui cadascú</a:t>
            </a:r>
            <a:r>
              <a:rPr lang="en-US" dirty="0"/>
              <a:t>.</a:t>
            </a:r>
          </a:p>
        </p:txBody>
      </p:sp>
      <p:sp>
        <p:nvSpPr>
          <p:cNvPr id="2" name="Title 1">
            <a:extLst>
              <a:ext uri="{FF2B5EF4-FFF2-40B4-BE49-F238E27FC236}">
                <a16:creationId xmlns:a16="http://schemas.microsoft.com/office/drawing/2014/main" id="{FB9BC0FD-8C0D-4413-86D8-C47AB4419796}"/>
              </a:ext>
            </a:extLst>
          </p:cNvPr>
          <p:cNvSpPr>
            <a:spLocks noGrp="1"/>
          </p:cNvSpPr>
          <p:nvPr>
            <p:ph type="title"/>
          </p:nvPr>
        </p:nvSpPr>
        <p:spPr/>
        <p:txBody>
          <a:bodyPr/>
          <a:lstStyle/>
          <a:p>
            <a:r>
              <a:rPr lang="es-ES" dirty="0"/>
              <a:t>2. </a:t>
            </a:r>
            <a:r>
              <a:rPr lang="ca-ES" dirty="0"/>
              <a:t>Dur a terme una campanya de sensibilització </a:t>
            </a:r>
            <a:r>
              <a:rPr lang="en-US" dirty="0"/>
              <a:t>- 6</a:t>
            </a:r>
            <a:endParaRPr lang="x-none" dirty="0"/>
          </a:p>
        </p:txBody>
      </p:sp>
    </p:spTree>
    <p:extLst>
      <p:ext uri="{BB962C8B-B14F-4D97-AF65-F5344CB8AC3E}">
        <p14:creationId xmlns:p14="http://schemas.microsoft.com/office/powerpoint/2010/main" val="151607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162564-D68E-1D4E-9514-6EE15416C1FE}"/>
              </a:ext>
            </a:extLst>
          </p:cNvPr>
          <p:cNvSpPr>
            <a:spLocks noGrp="1"/>
          </p:cNvSpPr>
          <p:nvPr>
            <p:ph type="body" sz="quarter" idx="13"/>
          </p:nvPr>
        </p:nvSpPr>
        <p:spPr/>
        <p:txBody>
          <a:bodyPr/>
          <a:lstStyle/>
          <a:p>
            <a:r>
              <a:rPr lang="ca-ES" dirty="0"/>
              <a:t>Construir relacions i associacions </a:t>
            </a:r>
            <a:endParaRPr lang="en-US" dirty="0"/>
          </a:p>
        </p:txBody>
      </p:sp>
      <p:sp>
        <p:nvSpPr>
          <p:cNvPr id="3" name="Content Placeholder 2">
            <a:extLst>
              <a:ext uri="{FF2B5EF4-FFF2-40B4-BE49-F238E27FC236}">
                <a16:creationId xmlns:a16="http://schemas.microsoft.com/office/drawing/2014/main" id="{7C4F6165-6E57-4B3B-8D1E-DB325D02B4C0}"/>
              </a:ext>
            </a:extLst>
          </p:cNvPr>
          <p:cNvSpPr>
            <a:spLocks noGrp="1"/>
          </p:cNvSpPr>
          <p:nvPr>
            <p:ph sz="quarter" idx="14"/>
          </p:nvPr>
        </p:nvSpPr>
        <p:spPr>
          <a:xfrm>
            <a:off x="507195" y="1361440"/>
            <a:ext cx="11174412" cy="4897120"/>
          </a:xfrm>
        </p:spPr>
        <p:txBody>
          <a:bodyPr>
            <a:noAutofit/>
          </a:bodyPr>
          <a:lstStyle/>
          <a:p>
            <a:pPr marL="0" indent="0" algn="just">
              <a:buNone/>
            </a:pPr>
            <a:r>
              <a:rPr lang="en-US" sz="1850" b="1" dirty="0" err="1"/>
              <a:t>Coalicions</a:t>
            </a:r>
            <a:endParaRPr lang="en-US" sz="1850" b="1" dirty="0"/>
          </a:p>
          <a:p>
            <a:pPr algn="just"/>
            <a:r>
              <a:rPr lang="es-ES" sz="1850" dirty="0" err="1"/>
              <a:t>És</a:t>
            </a:r>
            <a:r>
              <a:rPr lang="es-ES" sz="1850" dirty="0"/>
              <a:t> </a:t>
            </a:r>
            <a:r>
              <a:rPr lang="ca-ES" sz="1850" dirty="0"/>
              <a:t>un grup d’organitzacions amb interessos comuns i una missió també comuna</a:t>
            </a:r>
            <a:r>
              <a:rPr lang="en-US" sz="1850" dirty="0"/>
              <a:t>.</a:t>
            </a:r>
          </a:p>
          <a:p>
            <a:pPr algn="just"/>
            <a:r>
              <a:rPr lang="ca-ES" sz="1850" dirty="0"/>
              <a:t>Les coalicions requereixen molta més feina que les xarxes, perquè són més formals</a:t>
            </a:r>
            <a:r>
              <a:rPr lang="en-US" sz="1850" dirty="0"/>
              <a:t>. </a:t>
            </a:r>
          </a:p>
          <a:p>
            <a:pPr algn="just"/>
            <a:r>
              <a:rPr lang="ca-ES" sz="1850" dirty="0"/>
              <a:t>atès que els membres de les organitzacions s’ajunten per defensar un tema, els resultats poden tenir més impacte</a:t>
            </a:r>
            <a:r>
              <a:rPr lang="en-US" sz="1850" dirty="0"/>
              <a:t>. </a:t>
            </a:r>
          </a:p>
          <a:p>
            <a:pPr algn="just"/>
            <a:r>
              <a:rPr lang="ca-ES" sz="1850" dirty="0"/>
              <a:t>La construcció de coalicions hauria d’augmentar, en lloc de reemplaçar, les relacions amb les xarxes existents</a:t>
            </a:r>
            <a:r>
              <a:rPr lang="en-US" sz="1850" dirty="0"/>
              <a:t>. </a:t>
            </a:r>
          </a:p>
          <a:p>
            <a:pPr algn="just"/>
            <a:r>
              <a:rPr lang="ca-ES" sz="1850" dirty="0"/>
              <a:t>Alguns consells per establir relacions fructíferes</a:t>
            </a:r>
            <a:r>
              <a:rPr lang="en-US" sz="1850" dirty="0"/>
              <a:t>: </a:t>
            </a:r>
          </a:p>
          <a:p>
            <a:pPr lvl="2" algn="just"/>
            <a:r>
              <a:rPr lang="ca-ES" sz="1850" dirty="0"/>
              <a:t>Oferir ajuda amb causes o temes que importin de veritat a les parts interessades </a:t>
            </a:r>
            <a:r>
              <a:rPr lang="en-US" sz="1850" dirty="0"/>
              <a:t>.</a:t>
            </a:r>
          </a:p>
          <a:p>
            <a:pPr lvl="2" algn="just"/>
            <a:r>
              <a:rPr lang="es-ES" sz="1850" dirty="0" err="1"/>
              <a:t>Esbrinar</a:t>
            </a:r>
            <a:r>
              <a:rPr lang="es-ES" sz="1850" dirty="0"/>
              <a:t> </a:t>
            </a:r>
            <a:r>
              <a:rPr lang="es-ES" sz="1850" dirty="0" err="1"/>
              <a:t>com</a:t>
            </a:r>
            <a:r>
              <a:rPr lang="es-ES" sz="1850" dirty="0"/>
              <a:t> el </a:t>
            </a:r>
            <a:r>
              <a:rPr lang="es-ES" sz="1850" dirty="0" err="1"/>
              <a:t>grup</a:t>
            </a:r>
            <a:r>
              <a:rPr lang="es-ES" sz="1850" dirty="0"/>
              <a:t> de </a:t>
            </a:r>
            <a:r>
              <a:rPr lang="es-ES" sz="1850" dirty="0" err="1"/>
              <a:t>sensibilització</a:t>
            </a:r>
            <a:r>
              <a:rPr lang="es-ES" sz="1850" dirty="0"/>
              <a:t> </a:t>
            </a:r>
            <a:r>
              <a:rPr lang="es-ES" sz="1850" dirty="0" err="1"/>
              <a:t>pot</a:t>
            </a:r>
            <a:r>
              <a:rPr lang="es-ES" sz="1850" dirty="0"/>
              <a:t> </a:t>
            </a:r>
            <a:r>
              <a:rPr lang="es-ES" sz="1850" dirty="0" err="1"/>
              <a:t>ajudar</a:t>
            </a:r>
            <a:r>
              <a:rPr lang="es-ES" sz="1850" dirty="0"/>
              <a:t> les </a:t>
            </a:r>
            <a:r>
              <a:rPr lang="es-ES" sz="1850" dirty="0" err="1"/>
              <a:t>parts</a:t>
            </a:r>
            <a:r>
              <a:rPr lang="es-ES" sz="1850" dirty="0"/>
              <a:t> </a:t>
            </a:r>
            <a:r>
              <a:rPr lang="es-ES" sz="1850" dirty="0" err="1"/>
              <a:t>interessades</a:t>
            </a:r>
            <a:r>
              <a:rPr lang="es-ES" sz="1850" dirty="0"/>
              <a:t> a </a:t>
            </a:r>
            <a:r>
              <a:rPr lang="es-ES" sz="1850" dirty="0" err="1"/>
              <a:t>fer</a:t>
            </a:r>
            <a:r>
              <a:rPr lang="es-ES" sz="1850" dirty="0"/>
              <a:t> la </a:t>
            </a:r>
            <a:r>
              <a:rPr lang="es-ES" sz="1850" dirty="0" err="1"/>
              <a:t>seva</a:t>
            </a:r>
            <a:r>
              <a:rPr lang="es-ES" sz="1850" dirty="0"/>
              <a:t> tasca. </a:t>
            </a:r>
          </a:p>
          <a:p>
            <a:pPr lvl="2" algn="just"/>
            <a:r>
              <a:rPr lang="es-ES" sz="1850" dirty="0"/>
              <a:t>Ser una </a:t>
            </a:r>
            <a:r>
              <a:rPr lang="es-ES" sz="1850" dirty="0" err="1"/>
              <a:t>font</a:t>
            </a:r>
            <a:r>
              <a:rPr lang="es-ES" sz="1850" dirty="0"/>
              <a:t> </a:t>
            </a:r>
            <a:r>
              <a:rPr lang="es-ES" sz="1850" dirty="0" err="1"/>
              <a:t>d’informació</a:t>
            </a:r>
            <a:r>
              <a:rPr lang="es-ES" sz="1850" dirty="0"/>
              <a:t> fiable i </a:t>
            </a:r>
            <a:r>
              <a:rPr lang="es-ES" sz="1850" dirty="0" err="1"/>
              <a:t>creïble</a:t>
            </a:r>
            <a:r>
              <a:rPr lang="es-ES" sz="1850" dirty="0"/>
              <a:t>. </a:t>
            </a:r>
          </a:p>
          <a:p>
            <a:pPr lvl="2" algn="just"/>
            <a:r>
              <a:rPr lang="es-ES" sz="1850" dirty="0"/>
              <a:t>Ser sociable i generar </a:t>
            </a:r>
            <a:r>
              <a:rPr lang="es-ES" sz="1850" dirty="0" err="1"/>
              <a:t>amistats</a:t>
            </a:r>
            <a:r>
              <a:rPr lang="es-ES" sz="1850" dirty="0"/>
              <a:t> </a:t>
            </a:r>
            <a:r>
              <a:rPr lang="es-ES" sz="1850" dirty="0" err="1"/>
              <a:t>sempre</a:t>
            </a:r>
            <a:r>
              <a:rPr lang="es-ES" sz="1850" dirty="0"/>
              <a:t> que </a:t>
            </a:r>
            <a:r>
              <a:rPr lang="es-ES" sz="1850" dirty="0" err="1"/>
              <a:t>sigui</a:t>
            </a:r>
            <a:r>
              <a:rPr lang="es-ES" sz="1850" dirty="0"/>
              <a:t> </a:t>
            </a:r>
            <a:r>
              <a:rPr lang="es-ES" sz="1850" dirty="0" err="1"/>
              <a:t>possible</a:t>
            </a:r>
            <a:r>
              <a:rPr lang="es-ES" sz="1850" dirty="0"/>
              <a:t> i </a:t>
            </a:r>
            <a:r>
              <a:rPr lang="es-ES" sz="1850" dirty="0" err="1"/>
              <a:t>pertinent</a:t>
            </a:r>
            <a:r>
              <a:rPr lang="es-ES" sz="1850" dirty="0"/>
              <a:t>. </a:t>
            </a:r>
          </a:p>
          <a:p>
            <a:pPr lvl="2" algn="just"/>
            <a:r>
              <a:rPr lang="es-ES" sz="1850" dirty="0" err="1"/>
              <a:t>Mantenir</a:t>
            </a:r>
            <a:r>
              <a:rPr lang="es-ES" sz="1850" dirty="0"/>
              <a:t> un contacte regular i ser </a:t>
            </a:r>
            <a:r>
              <a:rPr lang="es-ES" sz="1850" dirty="0" err="1"/>
              <a:t>pacient</a:t>
            </a:r>
            <a:endParaRPr lang="es-ES" sz="1850" dirty="0"/>
          </a:p>
          <a:p>
            <a:pPr marL="346075" lvl="2" indent="0" algn="just">
              <a:buNone/>
            </a:pPr>
            <a:endParaRPr lang="en-US" sz="1850" dirty="0"/>
          </a:p>
          <a:p>
            <a:pPr algn="just"/>
            <a:endParaRPr lang="x-none" sz="1850" dirty="0"/>
          </a:p>
        </p:txBody>
      </p:sp>
      <p:sp>
        <p:nvSpPr>
          <p:cNvPr id="2" name="Title 1">
            <a:extLst>
              <a:ext uri="{FF2B5EF4-FFF2-40B4-BE49-F238E27FC236}">
                <a16:creationId xmlns:a16="http://schemas.microsoft.com/office/drawing/2014/main" id="{E9B83DB4-B4FA-466F-92DF-7790D9D809A8}"/>
              </a:ext>
            </a:extLst>
          </p:cNvPr>
          <p:cNvSpPr>
            <a:spLocks noGrp="1"/>
          </p:cNvSpPr>
          <p:nvPr>
            <p:ph type="title"/>
          </p:nvPr>
        </p:nvSpPr>
        <p:spPr/>
        <p:txBody>
          <a:bodyPr/>
          <a:lstStyle/>
          <a:p>
            <a:r>
              <a:rPr lang="es-ES" dirty="0"/>
              <a:t>2. </a:t>
            </a:r>
            <a:r>
              <a:rPr lang="ca-ES" dirty="0"/>
              <a:t>Dur a terme una campanya de sensibilització </a:t>
            </a:r>
            <a:r>
              <a:rPr lang="en-US" dirty="0"/>
              <a:t>- 7</a:t>
            </a:r>
            <a:endParaRPr lang="x-none" dirty="0"/>
          </a:p>
        </p:txBody>
      </p:sp>
    </p:spTree>
    <p:extLst>
      <p:ext uri="{BB962C8B-B14F-4D97-AF65-F5344CB8AC3E}">
        <p14:creationId xmlns:p14="http://schemas.microsoft.com/office/powerpoint/2010/main" val="317869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F756BB6-FD99-0C4F-B16D-68A074B25762}"/>
              </a:ext>
            </a:extLst>
          </p:cNvPr>
          <p:cNvSpPr>
            <a:spLocks noGrp="1"/>
          </p:cNvSpPr>
          <p:nvPr>
            <p:ph type="body" sz="quarter" idx="13"/>
          </p:nvPr>
        </p:nvSpPr>
        <p:spPr/>
        <p:txBody>
          <a:bodyPr/>
          <a:lstStyle/>
          <a:p>
            <a:r>
              <a:rPr lang="ca-ES" dirty="0"/>
              <a:t>Realització d’una anàlisi situacional sobre el tema prioritari </a:t>
            </a:r>
            <a:endParaRPr lang="x-none"/>
          </a:p>
        </p:txBody>
      </p:sp>
      <p:sp>
        <p:nvSpPr>
          <p:cNvPr id="3" name="Content Placeholder 2">
            <a:extLst>
              <a:ext uri="{FF2B5EF4-FFF2-40B4-BE49-F238E27FC236}">
                <a16:creationId xmlns:a16="http://schemas.microsoft.com/office/drawing/2014/main" id="{D124B5F1-A383-4B29-B598-A58C085EE335}"/>
              </a:ext>
            </a:extLst>
          </p:cNvPr>
          <p:cNvSpPr>
            <a:spLocks noGrp="1"/>
          </p:cNvSpPr>
          <p:nvPr>
            <p:ph sz="quarter" idx="14"/>
          </p:nvPr>
        </p:nvSpPr>
        <p:spPr/>
        <p:txBody>
          <a:bodyPr>
            <a:normAutofit/>
          </a:bodyPr>
          <a:lstStyle/>
          <a:p>
            <a:pPr algn="just"/>
            <a:r>
              <a:rPr lang="ca-ES" sz="2000" dirty="0"/>
              <a:t>Una anàlisi </a:t>
            </a:r>
            <a:r>
              <a:rPr lang="ca-ES" sz="2000" dirty="0" err="1"/>
              <a:t>situacional</a:t>
            </a:r>
            <a:r>
              <a:rPr lang="ca-ES" sz="2000" dirty="0"/>
              <a:t> és una avaluació de la situació actual en relació amb el tema prioritari i és fonamental per dissenyar i portar a terme campanyes de defensa efectives</a:t>
            </a:r>
            <a:r>
              <a:rPr lang="en-GB" sz="2000" dirty="0"/>
              <a:t>. </a:t>
            </a:r>
          </a:p>
          <a:p>
            <a:pPr algn="just"/>
            <a:r>
              <a:rPr lang="ca-ES" sz="2000" dirty="0"/>
              <a:t>Els resultats d’una anàlisi </a:t>
            </a:r>
            <a:r>
              <a:rPr lang="ca-ES" sz="2000" dirty="0" err="1"/>
              <a:t>situacional</a:t>
            </a:r>
            <a:r>
              <a:rPr lang="ca-ES" sz="2000" dirty="0"/>
              <a:t> ajuden a entendre millor els entorns intern i extern que tenen un impacte en el tema prioritari</a:t>
            </a:r>
            <a:r>
              <a:rPr lang="en-GB" sz="2000" dirty="0"/>
              <a:t>. </a:t>
            </a:r>
          </a:p>
          <a:p>
            <a:pPr algn="just"/>
            <a:r>
              <a:rPr lang="es-ES" sz="2000" dirty="0"/>
              <a:t>Se </a:t>
            </a:r>
            <a:r>
              <a:rPr lang="ca-ES" sz="2000" dirty="0"/>
              <a:t>pot recórrer a un ampli ventall d’activitats. Alguns exemples són</a:t>
            </a:r>
            <a:r>
              <a:rPr lang="es-ES" sz="2000" dirty="0"/>
              <a:t>:</a:t>
            </a:r>
            <a:endParaRPr lang="en-GB" sz="2000" dirty="0"/>
          </a:p>
          <a:p>
            <a:pPr lvl="2" algn="just"/>
            <a:r>
              <a:rPr lang="en-US" dirty="0" err="1"/>
              <a:t>Observació</a:t>
            </a:r>
            <a:r>
              <a:rPr lang="en-US" dirty="0"/>
              <a:t>;</a:t>
            </a:r>
            <a:endParaRPr lang="x-none" dirty="0"/>
          </a:p>
          <a:p>
            <a:pPr lvl="2" algn="just"/>
            <a:r>
              <a:rPr lang="en-US" dirty="0" err="1"/>
              <a:t>Enquestes</a:t>
            </a:r>
            <a:r>
              <a:rPr lang="en-US" dirty="0"/>
              <a:t>;</a:t>
            </a:r>
            <a:endParaRPr lang="x-none" dirty="0"/>
          </a:p>
          <a:p>
            <a:pPr lvl="2" algn="just"/>
            <a:r>
              <a:rPr lang="en-US" dirty="0"/>
              <a:t>Reunions de </a:t>
            </a:r>
            <a:r>
              <a:rPr lang="en-US" dirty="0" err="1"/>
              <a:t>grup</a:t>
            </a:r>
            <a:r>
              <a:rPr lang="en-US" dirty="0"/>
              <a:t>;</a:t>
            </a:r>
            <a:endParaRPr lang="x-none" dirty="0"/>
          </a:p>
          <a:p>
            <a:pPr lvl="2" algn="just"/>
            <a:r>
              <a:rPr lang="en-US" dirty="0" err="1"/>
              <a:t>Entrevistes</a:t>
            </a:r>
            <a:r>
              <a:rPr lang="en-US" dirty="0"/>
              <a:t>;</a:t>
            </a:r>
            <a:endParaRPr lang="x-none" dirty="0"/>
          </a:p>
          <a:p>
            <a:pPr lvl="2" algn="just"/>
            <a:r>
              <a:rPr lang="en-US" dirty="0" err="1"/>
              <a:t>Revisió</a:t>
            </a:r>
            <a:r>
              <a:rPr lang="en-US" dirty="0"/>
              <a:t> de la </a:t>
            </a:r>
            <a:r>
              <a:rPr lang="en-US" dirty="0" err="1"/>
              <a:t>documentació</a:t>
            </a:r>
            <a:r>
              <a:rPr lang="en-US" dirty="0"/>
              <a:t>.</a:t>
            </a:r>
            <a:endParaRPr lang="x-none" dirty="0"/>
          </a:p>
        </p:txBody>
      </p:sp>
      <p:sp>
        <p:nvSpPr>
          <p:cNvPr id="2" name="Title 1">
            <a:extLst>
              <a:ext uri="{FF2B5EF4-FFF2-40B4-BE49-F238E27FC236}">
                <a16:creationId xmlns:a16="http://schemas.microsoft.com/office/drawing/2014/main" id="{D6BB7CD3-E658-4B79-BBC4-60EB6D58DC33}"/>
              </a:ext>
            </a:extLst>
          </p:cNvPr>
          <p:cNvSpPr>
            <a:spLocks noGrp="1"/>
          </p:cNvSpPr>
          <p:nvPr>
            <p:ph type="title"/>
          </p:nvPr>
        </p:nvSpPr>
        <p:spPr/>
        <p:txBody>
          <a:bodyPr/>
          <a:lstStyle/>
          <a:p>
            <a:r>
              <a:rPr lang="es-ES" dirty="0"/>
              <a:t>2. </a:t>
            </a:r>
            <a:r>
              <a:rPr lang="ca-ES" dirty="0"/>
              <a:t>Dur a terme una campanya de sensibilització </a:t>
            </a:r>
            <a:r>
              <a:rPr lang="en-US" dirty="0"/>
              <a:t>- 8</a:t>
            </a:r>
            <a:endParaRPr lang="x-none" dirty="0"/>
          </a:p>
        </p:txBody>
      </p:sp>
    </p:spTree>
    <p:extLst>
      <p:ext uri="{BB962C8B-B14F-4D97-AF65-F5344CB8AC3E}">
        <p14:creationId xmlns:p14="http://schemas.microsoft.com/office/powerpoint/2010/main" val="118619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B343F-B9FA-4612-8125-DC2F5967C38A}"/>
              </a:ext>
            </a:extLst>
          </p:cNvPr>
          <p:cNvSpPr/>
          <p:nvPr/>
        </p:nvSpPr>
        <p:spPr>
          <a:xfrm>
            <a:off x="276225" y="278315"/>
            <a:ext cx="11639550" cy="5295873"/>
          </a:xfrm>
          <a:prstGeom prst="rect">
            <a:avLst/>
          </a:prstGeom>
        </p:spPr>
        <p:txBody>
          <a:bodyPr wrap="square">
            <a:spAutoFit/>
          </a:bodyPr>
          <a:lstStyle/>
          <a:p>
            <a:pPr algn="just" fontAlgn="base"/>
            <a:r>
              <a:rPr lang="en-GB" sz="1000" dirty="0">
                <a:ea typeface="Times New Roman" panose="02020603050405020304" pitchFamily="18" charset="0"/>
                <a:cs typeface="Calibri" panose="020F0502020204030204" pitchFamily="34" charset="0"/>
              </a:rPr>
              <a:t> </a:t>
            </a:r>
            <a:r>
              <a:rPr lang="en-GB" sz="1400" b="1" dirty="0">
                <a:ea typeface="Times New Roman" panose="02020603050405020304" pitchFamily="18" charset="0"/>
                <a:cs typeface="Calibri" panose="020F0502020204030204" pitchFamily="34" charset="0"/>
              </a:rPr>
              <a:t>2022, ©</a:t>
            </a:r>
            <a:r>
              <a:rPr lang="en-GB" sz="1400" b="1" dirty="0" err="1">
                <a:ea typeface="Times New Roman" panose="02020603050405020304" pitchFamily="18" charset="0"/>
                <a:cs typeface="Calibri" panose="020F0502020204030204" pitchFamily="34" charset="0"/>
              </a:rPr>
              <a:t>Generalitat</a:t>
            </a:r>
            <a:r>
              <a:rPr lang="en-GB" sz="1400" b="1" dirty="0">
                <a:ea typeface="Times New Roman" panose="02020603050405020304" pitchFamily="18" charset="0"/>
                <a:cs typeface="Calibri" panose="020F0502020204030204" pitchFamily="34" charset="0"/>
              </a:rPr>
              <a:t> de Catalunya</a:t>
            </a:r>
          </a:p>
          <a:p>
            <a:pPr algn="just" fontAlgn="base"/>
            <a:endParaRPr lang="en-GB" sz="1400" dirty="0">
              <a:ea typeface="Times New Roman" panose="02020603050405020304" pitchFamily="18" charset="0"/>
              <a:cs typeface="Calibri" panose="020F0502020204030204" pitchFamily="34" charset="0"/>
            </a:endParaRP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dirty="0">
                <a:ea typeface="Times New Roman" panose="02020603050405020304" pitchFamily="18" charset="0"/>
                <a:cs typeface="Calibri" panose="020F0502020204030204" pitchFamily="34" charset="0"/>
              </a:rPr>
              <a:t> </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dirty="0" err="1">
                <a:ea typeface="Times New Roman" panose="02020603050405020304" pitchFamily="18" charset="0"/>
                <a:cs typeface="Calibri" panose="020F0502020204030204" pitchFamily="34" charset="0"/>
              </a:rPr>
              <a:t>Aquesta</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publicació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és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una</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d’acord</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amb</a:t>
            </a:r>
            <a:r>
              <a:rPr lang="en-GB" sz="1400" dirty="0">
                <a:ea typeface="Times New Roman" panose="02020603050405020304" pitchFamily="18" charset="0"/>
                <a:cs typeface="Calibri" panose="020F0502020204030204" pitchFamily="34" charset="0"/>
              </a:rPr>
              <a:t> la </a:t>
            </a:r>
            <a:r>
              <a:rPr lang="en-GB" sz="1400" dirty="0" err="1">
                <a:ea typeface="Times New Roman" panose="02020603050405020304" pitchFamily="18" charset="0"/>
                <a:cs typeface="Calibri" panose="020F0502020204030204" pitchFamily="34" charset="0"/>
              </a:rPr>
              <a:t>llicència</a:t>
            </a:r>
            <a:r>
              <a:rPr lang="en-GB" sz="1400" dirty="0">
                <a:ea typeface="Times New Roman" panose="02020603050405020304" pitchFamily="18" charset="0"/>
                <a:cs typeface="Calibri" panose="020F0502020204030204" pitchFamily="34" charset="0"/>
              </a:rPr>
              <a:t> de Creative Commons  CC BY-NC-SA 3.0  IGO, del text original de </a:t>
            </a:r>
            <a:r>
              <a:rPr lang="en-GB" sz="1400" dirty="0" err="1">
                <a:ea typeface="Times New Roman" panose="02020603050405020304" pitchFamily="18" charset="0"/>
                <a:cs typeface="Calibri" panose="020F0502020204030204" pitchFamily="34" charset="0"/>
              </a:rPr>
              <a:t>l’OMS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escrit</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en</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anglès</a:t>
            </a:r>
            <a:r>
              <a:rPr lang="en-GB" sz="1400" dirty="0">
                <a:ea typeface="Times New Roman" panose="02020603050405020304" pitchFamily="18" charset="0"/>
                <a:cs typeface="Calibri" panose="020F0502020204030204" pitchFamily="34" charset="0"/>
              </a:rPr>
              <a:t>.</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dirty="0" err="1">
                <a:ea typeface="Times New Roman" panose="02020603050405020304" pitchFamily="18" charset="0"/>
                <a:cs typeface="Calibri" panose="020F0502020204030204" pitchFamily="34" charset="0"/>
              </a:rPr>
              <a:t>Aquesta</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no </a:t>
            </a:r>
            <a:r>
              <a:rPr lang="en-GB" sz="1400" dirty="0" err="1">
                <a:ea typeface="Times New Roman" panose="02020603050405020304" pitchFamily="18" charset="0"/>
                <a:cs typeface="Calibri" panose="020F0502020204030204" pitchFamily="34" charset="0"/>
              </a:rPr>
              <a:t>és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obra</a:t>
            </a:r>
            <a:r>
              <a:rPr lang="en-GB" sz="1400" dirty="0">
                <a:ea typeface="Times New Roman" panose="02020603050405020304" pitchFamily="18" charset="0"/>
                <a:cs typeface="Calibri" panose="020F0502020204030204" pitchFamily="34" charset="0"/>
              </a:rPr>
              <a:t> de </a:t>
            </a:r>
            <a:r>
              <a:rPr lang="en-GB" sz="1400" dirty="0" err="1">
                <a:ea typeface="Times New Roman" panose="02020603050405020304" pitchFamily="18" charset="0"/>
                <a:cs typeface="Calibri" panose="020F0502020204030204" pitchFamily="34" charset="0"/>
              </a:rPr>
              <a:t>de</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l’OMS</a:t>
            </a:r>
            <a:r>
              <a:rPr lang="en-GB" sz="1400" dirty="0">
                <a:ea typeface="Times New Roman" panose="02020603050405020304" pitchFamily="18" charset="0"/>
                <a:cs typeface="Calibri" panose="020F0502020204030204" pitchFamily="34" charset="0"/>
              </a:rPr>
              <a:t>, i per tant no es fa </a:t>
            </a:r>
            <a:r>
              <a:rPr lang="en-GB" sz="1400" dirty="0" err="1">
                <a:ea typeface="Times New Roman" panose="02020603050405020304" pitchFamily="18" charset="0"/>
                <a:cs typeface="Calibri" panose="020F0502020204030204" pitchFamily="34" charset="0"/>
              </a:rPr>
              <a:t>responsable</a:t>
            </a:r>
            <a:r>
              <a:rPr lang="en-GB" sz="1400" dirty="0">
                <a:ea typeface="Times New Roman" panose="02020603050405020304" pitchFamily="18" charset="0"/>
                <a:cs typeface="Calibri" panose="020F0502020204030204" pitchFamily="34" charset="0"/>
              </a:rPr>
              <a:t> del </a:t>
            </a:r>
            <a:r>
              <a:rPr lang="en-GB" sz="1400" dirty="0" err="1">
                <a:ea typeface="Times New Roman" panose="02020603050405020304" pitchFamily="18" charset="0"/>
                <a:cs typeface="Calibri" panose="020F0502020204030204" pitchFamily="34" charset="0"/>
              </a:rPr>
              <a:t>contingut</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ni</a:t>
            </a:r>
            <a:r>
              <a:rPr lang="en-GB" sz="1400" dirty="0">
                <a:ea typeface="Times New Roman" panose="02020603050405020304" pitchFamily="18" charset="0"/>
                <a:cs typeface="Calibri" panose="020F0502020204030204" pitchFamily="34" charset="0"/>
              </a:rPr>
              <a:t> de </a:t>
            </a:r>
            <a:r>
              <a:rPr lang="en-GB" sz="1400" dirty="0" err="1">
                <a:ea typeface="Times New Roman" panose="02020603050405020304" pitchFamily="18" charset="0"/>
                <a:cs typeface="Calibri" panose="020F0502020204030204" pitchFamily="34" charset="0"/>
              </a:rPr>
              <a:t>l’exactitud</a:t>
            </a:r>
            <a:r>
              <a:rPr lang="en-GB" sz="1400" dirty="0">
                <a:ea typeface="Times New Roman" panose="02020603050405020304" pitchFamily="18" charset="0"/>
                <a:cs typeface="Calibri" panose="020F0502020204030204" pitchFamily="34" charset="0"/>
              </a:rPr>
              <a:t> de la </a:t>
            </a:r>
            <a:r>
              <a:rPr lang="en-GB" sz="1400"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L’edició</a:t>
            </a:r>
            <a:r>
              <a:rPr lang="en-GB" sz="1400" dirty="0">
                <a:ea typeface="Times New Roman" panose="02020603050405020304" pitchFamily="18" charset="0"/>
                <a:cs typeface="Calibri" panose="020F0502020204030204" pitchFamily="34" charset="0"/>
              </a:rPr>
              <a:t> original </a:t>
            </a:r>
            <a:r>
              <a:rPr lang="en-GB" sz="1400" dirty="0" err="1">
                <a:ea typeface="Times New Roman" panose="02020603050405020304" pitchFamily="18" charset="0"/>
                <a:cs typeface="Calibri" panose="020F0502020204030204" pitchFamily="34" charset="0"/>
              </a:rPr>
              <a:t>en</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anglès</a:t>
            </a:r>
            <a:r>
              <a:rPr lang="en-GB" sz="1400" dirty="0">
                <a:ea typeface="Times New Roman" panose="02020603050405020304" pitchFamily="18" charset="0"/>
                <a:cs typeface="Calibri" panose="020F0502020204030204" pitchFamily="34" charset="0"/>
              </a:rPr>
              <a:t> Mental health, disability and human rights. WHO </a:t>
            </a:r>
            <a:r>
              <a:rPr lang="en-GB" sz="1400" dirty="0" err="1">
                <a:ea typeface="Times New Roman" panose="02020603050405020304" pitchFamily="18" charset="0"/>
                <a:cs typeface="Calibri" panose="020F0502020204030204" pitchFamily="34" charset="0"/>
              </a:rPr>
              <a:t>QualityRights</a:t>
            </a:r>
            <a:r>
              <a:rPr lang="en-GB" sz="1400" dirty="0">
                <a:ea typeface="Times New Roman" panose="02020603050405020304" pitchFamily="18" charset="0"/>
                <a:cs typeface="Calibri" panose="020F0502020204030204" pitchFamily="34" charset="0"/>
              </a:rPr>
              <a:t> Core training - for all services and all people. Course guide. Geneva: World Health Organization; 2019 </a:t>
            </a:r>
            <a:r>
              <a:rPr lang="en-GB" sz="1400" dirty="0" err="1">
                <a:ea typeface="Times New Roman" panose="02020603050405020304" pitchFamily="18" charset="0"/>
                <a:cs typeface="Calibri" panose="020F0502020204030204" pitchFamily="34" charset="0"/>
              </a:rPr>
              <a:t>és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el</a:t>
            </a:r>
            <a:r>
              <a:rPr lang="en-GB" sz="1400" dirty="0">
                <a:ea typeface="Times New Roman" panose="02020603050405020304" pitchFamily="18" charset="0"/>
                <a:cs typeface="Calibri" panose="020F0502020204030204" pitchFamily="34" charset="0"/>
              </a:rPr>
              <a:t> text </a:t>
            </a:r>
            <a:r>
              <a:rPr lang="en-GB" sz="1400" dirty="0" err="1">
                <a:ea typeface="Times New Roman" panose="02020603050405020304" pitchFamily="18" charset="0"/>
                <a:cs typeface="Calibri" panose="020F0502020204030204" pitchFamily="34" charset="0"/>
              </a:rPr>
              <a:t>autèntic</a:t>
            </a:r>
            <a:r>
              <a:rPr lang="en-GB" sz="1400" dirty="0">
                <a:ea typeface="Times New Roman" panose="02020603050405020304" pitchFamily="18" charset="0"/>
                <a:cs typeface="Calibri" panose="020F0502020204030204" pitchFamily="34" charset="0"/>
              </a:rPr>
              <a:t> i </a:t>
            </a:r>
            <a:r>
              <a:rPr lang="en-GB" sz="1400" dirty="0" err="1">
                <a:ea typeface="Times New Roman" panose="02020603050405020304" pitchFamily="18" charset="0"/>
                <a:cs typeface="Calibri" panose="020F0502020204030204" pitchFamily="34" charset="0"/>
              </a:rPr>
              <a:t>vinculant</a:t>
            </a:r>
            <a:r>
              <a:rPr lang="en-GB" sz="1400" dirty="0">
                <a:ea typeface="Times New Roman" panose="02020603050405020304" pitchFamily="18" charset="0"/>
                <a:cs typeface="Calibri" panose="020F0502020204030204" pitchFamily="34" charset="0"/>
              </a:rPr>
              <a:t>.</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b="1" dirty="0" err="1">
                <a:ea typeface="Times New Roman" panose="02020603050405020304" pitchFamily="18" charset="0"/>
                <a:cs typeface="Calibri" panose="020F0502020204030204" pitchFamily="34" charset="0"/>
              </a:rPr>
              <a:t>Edita</a:t>
            </a:r>
            <a:r>
              <a:rPr lang="en-GB" sz="1400" b="1" dirty="0">
                <a:ea typeface="Times New Roman" panose="02020603050405020304" pitchFamily="18" charset="0"/>
                <a:cs typeface="Calibri" panose="020F0502020204030204" pitchFamily="34" charset="0"/>
              </a:rPr>
              <a:t>: </a:t>
            </a:r>
          </a:p>
          <a:p>
            <a:pPr algn="just" fontAlgn="base"/>
            <a:r>
              <a:rPr lang="en-GB" sz="1400" dirty="0" err="1">
                <a:ea typeface="Times New Roman" panose="02020603050405020304" pitchFamily="18" charset="0"/>
                <a:cs typeface="Calibri" panose="020F0502020204030204" pitchFamily="34" charset="0"/>
              </a:rPr>
              <a:t>Pacte</a:t>
            </a:r>
            <a:r>
              <a:rPr lang="en-GB" sz="1400" dirty="0">
                <a:ea typeface="Times New Roman" panose="02020603050405020304" pitchFamily="18" charset="0"/>
                <a:cs typeface="Calibri" panose="020F0502020204030204" pitchFamily="34" charset="0"/>
              </a:rPr>
              <a:t> Nacional de Salut Mental. </a:t>
            </a:r>
            <a:r>
              <a:rPr lang="en-GB" sz="1400" dirty="0" err="1">
                <a:ea typeface="Times New Roman" panose="02020603050405020304" pitchFamily="18" charset="0"/>
                <a:cs typeface="Calibri" panose="020F0502020204030204" pitchFamily="34" charset="0"/>
              </a:rPr>
              <a:t>Generalitat</a:t>
            </a:r>
            <a:r>
              <a:rPr lang="en-GB" sz="1400" dirty="0">
                <a:ea typeface="Times New Roman" panose="02020603050405020304" pitchFamily="18" charset="0"/>
                <a:cs typeface="Calibri" panose="020F0502020204030204" pitchFamily="34" charset="0"/>
              </a:rPr>
              <a:t> de Catalunya.</a:t>
            </a:r>
          </a:p>
          <a:p>
            <a:pPr algn="just" fontAlgn="base"/>
            <a:endParaRPr lang="en-GB" sz="1400" b="1" dirty="0">
              <a:ea typeface="Times New Roman" panose="02020603050405020304" pitchFamily="18" charset="0"/>
              <a:cs typeface="Calibri" panose="020F0502020204030204" pitchFamily="34" charset="0"/>
            </a:endParaRPr>
          </a:p>
          <a:p>
            <a:pPr algn="just" fontAlgn="base"/>
            <a:r>
              <a:rPr lang="en-GB" sz="1400" b="1" dirty="0" err="1">
                <a:ea typeface="Times New Roman" panose="02020603050405020304" pitchFamily="18" charset="0"/>
                <a:cs typeface="Calibri" panose="020F0502020204030204" pitchFamily="34" charset="0"/>
              </a:rPr>
              <a:t>Traducció</a:t>
            </a:r>
            <a:r>
              <a:rPr lang="en-GB" sz="1400" b="1" dirty="0">
                <a:ea typeface="Times New Roman" panose="02020603050405020304" pitchFamily="18" charset="0"/>
                <a:cs typeface="Calibri" panose="020F0502020204030204" pitchFamily="34" charset="0"/>
              </a:rPr>
              <a:t>: </a:t>
            </a:r>
          </a:p>
          <a:p>
            <a:pPr algn="just" fontAlgn="base"/>
            <a:r>
              <a:rPr lang="en-GB" sz="1400" dirty="0" err="1">
                <a:ea typeface="Times New Roman" panose="02020603050405020304" pitchFamily="18" charset="0"/>
                <a:cs typeface="Calibri" panose="020F0502020204030204" pitchFamily="34" charset="0"/>
              </a:rPr>
              <a:t>Servei</a:t>
            </a:r>
            <a:r>
              <a:rPr lang="en-GB" sz="1400" dirty="0">
                <a:ea typeface="Times New Roman" panose="02020603050405020304" pitchFamily="18" charset="0"/>
                <a:cs typeface="Calibri" panose="020F0502020204030204" pitchFamily="34" charset="0"/>
              </a:rPr>
              <a:t> de </a:t>
            </a:r>
            <a:r>
              <a:rPr lang="en-GB" sz="1400" dirty="0" err="1">
                <a:ea typeface="Times New Roman" panose="02020603050405020304" pitchFamily="18" charset="0"/>
                <a:cs typeface="Calibri" panose="020F0502020204030204" pitchFamily="34" charset="0"/>
              </a:rPr>
              <a:t>Planificació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Lingüística</a:t>
            </a:r>
            <a:r>
              <a:rPr lang="en-GB" sz="1400" dirty="0">
                <a:ea typeface="Times New Roman" panose="02020603050405020304" pitchFamily="18" charset="0"/>
                <a:cs typeface="Calibri" panose="020F0502020204030204" pitchFamily="34" charset="0"/>
              </a:rPr>
              <a:t> del </a:t>
            </a:r>
            <a:r>
              <a:rPr lang="en-GB" sz="1400" dirty="0" err="1">
                <a:ea typeface="Times New Roman" panose="02020603050405020304" pitchFamily="18" charset="0"/>
                <a:cs typeface="Calibri" panose="020F0502020204030204" pitchFamily="34" charset="0"/>
              </a:rPr>
              <a:t>Departament</a:t>
            </a:r>
            <a:r>
              <a:rPr lang="en-GB" sz="1400" dirty="0">
                <a:ea typeface="Times New Roman" panose="02020603050405020304" pitchFamily="18" charset="0"/>
                <a:cs typeface="Calibri" panose="020F0502020204030204" pitchFamily="34" charset="0"/>
              </a:rPr>
              <a:t> de Salut.</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b="1" dirty="0">
                <a:ea typeface="Times New Roman" panose="02020603050405020304" pitchFamily="18" charset="0"/>
                <a:cs typeface="Calibri" panose="020F0502020204030204" pitchFamily="34" charset="0"/>
              </a:rPr>
              <a:t>Primera </a:t>
            </a:r>
            <a:r>
              <a:rPr lang="en-GB" sz="1400" b="1" dirty="0" err="1">
                <a:ea typeface="Times New Roman" panose="02020603050405020304" pitchFamily="18" charset="0"/>
                <a:cs typeface="Calibri" panose="020F0502020204030204" pitchFamily="34" charset="0"/>
              </a:rPr>
              <a:t>edició</a:t>
            </a:r>
            <a:r>
              <a:rPr lang="en-GB" sz="1400" b="1" dirty="0">
                <a:ea typeface="Times New Roman" panose="02020603050405020304" pitchFamily="18" charset="0"/>
                <a:cs typeface="Calibri" panose="020F0502020204030204" pitchFamily="34" charset="0"/>
              </a:rPr>
              <a:t>: </a:t>
            </a:r>
          </a:p>
          <a:p>
            <a:pPr algn="just" fontAlgn="base"/>
            <a:r>
              <a:rPr lang="en-GB" sz="1400" dirty="0" err="1">
                <a:ea typeface="Times New Roman" panose="02020603050405020304" pitchFamily="18" charset="0"/>
                <a:cs typeface="Calibri" panose="020F0502020204030204" pitchFamily="34" charset="0"/>
              </a:rPr>
              <a:t>Octubre</a:t>
            </a:r>
            <a:r>
              <a:rPr lang="en-GB" sz="1400" dirty="0">
                <a:ea typeface="Times New Roman" panose="02020603050405020304" pitchFamily="18" charset="0"/>
                <a:cs typeface="Calibri" panose="020F0502020204030204" pitchFamily="34" charset="0"/>
              </a:rPr>
              <a:t> de 2022</a:t>
            </a:r>
          </a:p>
          <a:p>
            <a:pPr algn="just" fontAlgn="base"/>
            <a:endParaRPr lang="en-US" sz="1400" dirty="0">
              <a:ea typeface="Calibri" panose="020F0502020204030204" pitchFamily="34" charset="0"/>
              <a:cs typeface="Arial" panose="020B0604020202020204" pitchFamily="34" charset="0"/>
            </a:endParaRPr>
          </a:p>
          <a:p>
            <a:pPr algn="just">
              <a:lnSpc>
                <a:spcPct val="113000"/>
              </a:lnSpc>
            </a:pPr>
            <a:r>
              <a:rPr lang="es-ES" sz="1400" dirty="0">
                <a:cs typeface="Calibri Light" panose="020F0302020204030204" pitchFamily="34" charset="0"/>
              </a:rPr>
              <a:t>La </a:t>
            </a:r>
            <a:r>
              <a:rPr lang="es-ES" sz="1400" dirty="0" err="1">
                <a:cs typeface="Calibri Light" panose="020F0302020204030204" pitchFamily="34" charset="0"/>
              </a:rPr>
              <a:t>guia</a:t>
            </a:r>
            <a:r>
              <a:rPr lang="es-ES" sz="1400" dirty="0">
                <a:cs typeface="Calibri Light" panose="020F0302020204030204" pitchFamily="34" charset="0"/>
              </a:rPr>
              <a:t> del </a:t>
            </a:r>
            <a:r>
              <a:rPr lang="es-ES" sz="1400" dirty="0" err="1">
                <a:cs typeface="Calibri Light" panose="020F0302020204030204" pitchFamily="34" charset="0"/>
              </a:rPr>
              <a:t>curs</a:t>
            </a:r>
            <a:r>
              <a:rPr lang="es-ES" sz="1400" dirty="0">
                <a:cs typeface="Calibri Light" panose="020F0302020204030204" pitchFamily="34" charset="0"/>
              </a:rPr>
              <a:t> </a:t>
            </a:r>
            <a:r>
              <a:rPr lang="es-ES" sz="1400" dirty="0" err="1">
                <a:cs typeface="Calibri Light" panose="020F0302020204030204" pitchFamily="34" charset="0"/>
              </a:rPr>
              <a:t>està</a:t>
            </a:r>
            <a:r>
              <a:rPr lang="es-ES" sz="1400" dirty="0">
                <a:cs typeface="Calibri Light" panose="020F0302020204030204" pitchFamily="34" charset="0"/>
              </a:rPr>
              <a:t> disponible aquí: https://supportgirona.cat/quality-rights</a:t>
            </a:r>
          </a:p>
          <a:p>
            <a:pPr>
              <a:lnSpc>
                <a:spcPct val="113000"/>
              </a:lnSpc>
            </a:pPr>
            <a:endParaRPr lang="en-US" sz="1400" b="1" dirty="0">
              <a:ea typeface="SimSun" panose="02010600030101010101" pitchFamily="2" charset="-122"/>
              <a:cs typeface="Calibri" panose="020F0502020204030204" pitchFamily="34" charset="0"/>
            </a:endParaRPr>
          </a:p>
          <a:p>
            <a:pPr>
              <a:lnSpc>
                <a:spcPct val="113000"/>
              </a:lnSpc>
            </a:pPr>
            <a:r>
              <a:rPr lang="en-US" sz="1400" dirty="0" err="1">
                <a:ea typeface="SimSun" panose="02010600030101010101" pitchFamily="2" charset="-122"/>
                <a:cs typeface="Calibri" panose="020F0502020204030204" pitchFamily="34" charset="0"/>
              </a:rPr>
              <a:t>Foto</a:t>
            </a:r>
            <a:r>
              <a:rPr lang="en-US" sz="1400" dirty="0">
                <a:ea typeface="SimSun" panose="02010600030101010101" pitchFamily="2" charset="-122"/>
                <a:cs typeface="Calibri" panose="020F0502020204030204" pitchFamily="34" charset="0"/>
              </a:rPr>
              <a:t> de </a:t>
            </a:r>
            <a:r>
              <a:rPr lang="en-US" sz="1400" dirty="0" err="1">
                <a:ea typeface="SimSun" panose="02010600030101010101" pitchFamily="2" charset="-122"/>
                <a:cs typeface="Calibri" panose="020F0502020204030204" pitchFamily="34" charset="0"/>
              </a:rPr>
              <a:t>portada</a:t>
            </a:r>
            <a:r>
              <a:rPr lang="en-US" sz="1400" dirty="0">
                <a:ea typeface="SimSun" panose="02010600030101010101" pitchFamily="2" charset="-122"/>
                <a:cs typeface="Calibri" panose="020F0502020204030204" pitchFamily="34" charset="0"/>
              </a:rPr>
              <a:t>.</a:t>
            </a:r>
            <a:r>
              <a:rPr lang="en-US" sz="1400" b="1" dirty="0">
                <a:ea typeface="SimSun" panose="02010600030101010101" pitchFamily="2" charset="-122"/>
                <a:cs typeface="Calibri" panose="020F0502020204030204" pitchFamily="34" charset="0"/>
              </a:rPr>
              <a:t> </a:t>
            </a:r>
            <a:r>
              <a:rPr lang="en-US" sz="1400" dirty="0" err="1">
                <a:ea typeface="SimSun" panose="02010600030101010101" pitchFamily="2" charset="-122"/>
                <a:cs typeface="Calibri" panose="020F0502020204030204" pitchFamily="34" charset="0"/>
              </a:rPr>
              <a:t>QualityRights</a:t>
            </a:r>
            <a:r>
              <a:rPr lang="en-US" sz="1400" dirty="0">
                <a:ea typeface="SimSun" panose="02010600030101010101" pitchFamily="2" charset="-122"/>
                <a:cs typeface="Calibri" panose="020F0502020204030204" pitchFamily="34" charset="0"/>
              </a:rPr>
              <a:t> Ghana</a:t>
            </a:r>
            <a:endParaRPr lang="en-US" sz="1400" dirty="0">
              <a:ea typeface="Calibri" panose="020F0502020204030204" pitchFamily="34" charset="0"/>
              <a:cs typeface="Arial" panose="020B0604020202020204" pitchFamily="34" charset="0"/>
            </a:endParaRPr>
          </a:p>
          <a:p>
            <a:pPr>
              <a:lnSpc>
                <a:spcPct val="113000"/>
              </a:lnSpc>
            </a:pPr>
            <a:endParaRPr lang="en-US" sz="1000" dirty="0">
              <a:ea typeface="Calibri" panose="020F0502020204030204" pitchFamily="34" charset="0"/>
              <a:cs typeface="Arial" panose="020B0604020202020204" pitchFamily="34" charset="0"/>
            </a:endParaRPr>
          </a:p>
        </p:txBody>
      </p:sp>
      <p:pic>
        <p:nvPicPr>
          <p:cNvPr id="2" name="Imagen 1">
            <a:extLst>
              <a:ext uri="{FF2B5EF4-FFF2-40B4-BE49-F238E27FC236}">
                <a16:creationId xmlns:a16="http://schemas.microsoft.com/office/drawing/2014/main" id="{9C3C5998-8F51-11C1-0481-F9DC6131A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15" y="782546"/>
            <a:ext cx="1029335" cy="363855"/>
          </a:xfrm>
          <a:prstGeom prst="rect">
            <a:avLst/>
          </a:prstGeom>
        </p:spPr>
      </p:pic>
    </p:spTree>
    <p:extLst>
      <p:ext uri="{BB962C8B-B14F-4D97-AF65-F5344CB8AC3E}">
        <p14:creationId xmlns:p14="http://schemas.microsoft.com/office/powerpoint/2010/main" val="157435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2C74DB-DF3C-CF49-9872-3FA329B425C0}"/>
              </a:ext>
            </a:extLst>
          </p:cNvPr>
          <p:cNvSpPr>
            <a:spLocks noGrp="1"/>
          </p:cNvSpPr>
          <p:nvPr>
            <p:ph type="body" sz="quarter" idx="13"/>
          </p:nvPr>
        </p:nvSpPr>
        <p:spPr>
          <a:xfrm>
            <a:off x="486887" y="641814"/>
            <a:ext cx="11174400" cy="360000"/>
          </a:xfrm>
        </p:spPr>
        <p:txBody>
          <a:bodyPr/>
          <a:lstStyle/>
          <a:p>
            <a:r>
              <a:rPr lang="ca-ES" dirty="0"/>
              <a:t>Realització d’una anàlisi situacional sobre el tema prioritari </a:t>
            </a:r>
            <a:endParaRPr lang="en-US" dirty="0"/>
          </a:p>
        </p:txBody>
      </p:sp>
      <p:sp>
        <p:nvSpPr>
          <p:cNvPr id="3" name="Content Placeholder 2">
            <a:extLst>
              <a:ext uri="{FF2B5EF4-FFF2-40B4-BE49-F238E27FC236}">
                <a16:creationId xmlns:a16="http://schemas.microsoft.com/office/drawing/2014/main" id="{2A0CEB55-98F2-43AB-89A7-DF5B3A1BC882}"/>
              </a:ext>
            </a:extLst>
          </p:cNvPr>
          <p:cNvSpPr>
            <a:spLocks noGrp="1"/>
          </p:cNvSpPr>
          <p:nvPr>
            <p:ph sz="quarter" idx="14"/>
          </p:nvPr>
        </p:nvSpPr>
        <p:spPr>
          <a:xfrm>
            <a:off x="568959" y="1076960"/>
            <a:ext cx="11112647" cy="4834426"/>
          </a:xfrm>
        </p:spPr>
        <p:txBody>
          <a:bodyPr>
            <a:noAutofit/>
          </a:bodyPr>
          <a:lstStyle/>
          <a:p>
            <a:pPr marL="0" indent="0" algn="just">
              <a:spcAft>
                <a:spcPts val="400"/>
              </a:spcAft>
              <a:buNone/>
            </a:pPr>
            <a:r>
              <a:rPr lang="en-US" sz="1700" b="1" dirty="0"/>
              <a:t>Parts </a:t>
            </a:r>
            <a:r>
              <a:rPr lang="en-US" sz="1700" b="1" dirty="0" err="1"/>
              <a:t>implicades</a:t>
            </a:r>
            <a:r>
              <a:rPr lang="en-US" sz="1700" dirty="0"/>
              <a:t> </a:t>
            </a:r>
          </a:p>
          <a:p>
            <a:pPr algn="just">
              <a:spcAft>
                <a:spcPts val="400"/>
              </a:spcAft>
            </a:pPr>
            <a:r>
              <a:rPr lang="ca-ES" sz="1800" dirty="0"/>
              <a:t>És important que l’anàlisi </a:t>
            </a:r>
            <a:r>
              <a:rPr lang="ca-ES" sz="1800" dirty="0" err="1"/>
              <a:t>situacional</a:t>
            </a:r>
            <a:r>
              <a:rPr lang="ca-ES" sz="1800" dirty="0"/>
              <a:t> inclogui una anàlisi de les parts implicades</a:t>
            </a:r>
            <a:r>
              <a:rPr lang="en-US" sz="1700" dirty="0"/>
              <a:t>. </a:t>
            </a:r>
          </a:p>
          <a:p>
            <a:pPr algn="just">
              <a:spcAft>
                <a:spcPts val="400"/>
              </a:spcAft>
            </a:pPr>
            <a:r>
              <a:rPr lang="ca-ES" sz="1800" dirty="0"/>
              <a:t>És important entendre bé les parts implicades per determinar qui pot tenir un interès personal en el tema prioritari</a:t>
            </a:r>
            <a:r>
              <a:rPr lang="en-US" sz="1700" dirty="0"/>
              <a:t>. </a:t>
            </a:r>
          </a:p>
          <a:p>
            <a:pPr algn="just">
              <a:spcAft>
                <a:spcPts val="400"/>
              </a:spcAft>
            </a:pPr>
            <a:r>
              <a:rPr lang="ca-ES" sz="1800" dirty="0"/>
              <a:t>És important identificar les parts interessades els interessos i les prioritats de les quals poden entrar en conflicte o fins i tot posar en perill l’èxit de la campanya</a:t>
            </a:r>
            <a:r>
              <a:rPr lang="en-US" sz="1700" dirty="0"/>
              <a:t>. </a:t>
            </a:r>
          </a:p>
          <a:p>
            <a:pPr algn="just">
              <a:spcAft>
                <a:spcPts val="400"/>
              </a:spcAft>
            </a:pPr>
            <a:r>
              <a:rPr lang="ca-ES" sz="1800" dirty="0"/>
              <a:t>Alguns exemples de parts implicades inclouen </a:t>
            </a:r>
            <a:r>
              <a:rPr lang="en-US" sz="1700" dirty="0"/>
              <a:t>:</a:t>
            </a:r>
          </a:p>
          <a:p>
            <a:pPr lvl="2" algn="just">
              <a:spcAft>
                <a:spcPts val="400"/>
              </a:spcAft>
            </a:pPr>
            <a:r>
              <a:rPr lang="ca-ES" sz="1800" b="1" dirty="0"/>
              <a:t>Públics</a:t>
            </a:r>
            <a:r>
              <a:rPr lang="ca-ES" sz="1800" dirty="0"/>
              <a:t>: Fa referència a les persones o grups a què es dirigirà la campanya</a:t>
            </a:r>
          </a:p>
          <a:p>
            <a:pPr lvl="4" algn="just">
              <a:spcAft>
                <a:spcPts val="400"/>
              </a:spcAft>
            </a:pPr>
            <a:r>
              <a:rPr lang="es-ES" sz="1700" dirty="0" err="1"/>
              <a:t>Públic</a:t>
            </a:r>
            <a:r>
              <a:rPr lang="es-ES" sz="1700" dirty="0"/>
              <a:t> principal: </a:t>
            </a:r>
            <a:r>
              <a:rPr lang="es-ES" sz="1700" dirty="0" err="1"/>
              <a:t>són</a:t>
            </a:r>
            <a:r>
              <a:rPr lang="es-ES" sz="1700" dirty="0"/>
              <a:t> les persones o </a:t>
            </a:r>
            <a:r>
              <a:rPr lang="es-ES" sz="1700" dirty="0" err="1"/>
              <a:t>institucions</a:t>
            </a:r>
            <a:r>
              <a:rPr lang="es-ES" sz="1700" dirty="0"/>
              <a:t> que </a:t>
            </a:r>
            <a:r>
              <a:rPr lang="es-ES" sz="1700" dirty="0" err="1"/>
              <a:t>influeixen</a:t>
            </a:r>
            <a:r>
              <a:rPr lang="es-ES" sz="1700" dirty="0"/>
              <a:t> per </a:t>
            </a:r>
            <a:r>
              <a:rPr lang="es-ES" sz="1700" dirty="0" err="1"/>
              <a:t>canviar</a:t>
            </a:r>
            <a:r>
              <a:rPr lang="es-ES" sz="1700" dirty="0"/>
              <a:t> la </a:t>
            </a:r>
            <a:r>
              <a:rPr lang="es-ES" sz="1700" dirty="0" err="1"/>
              <a:t>situació</a:t>
            </a:r>
            <a:r>
              <a:rPr lang="es-ES" sz="1700" dirty="0"/>
              <a:t> i aborden el tema sobre el </a:t>
            </a:r>
            <a:r>
              <a:rPr lang="es-ES" sz="1700" dirty="0" err="1"/>
              <a:t>qual</a:t>
            </a:r>
            <a:r>
              <a:rPr lang="es-ES" sz="1700" dirty="0"/>
              <a:t> </a:t>
            </a:r>
            <a:r>
              <a:rPr lang="es-ES" sz="1700" dirty="0" err="1"/>
              <a:t>s’intenta</a:t>
            </a:r>
            <a:r>
              <a:rPr lang="es-ES" sz="1700" dirty="0"/>
              <a:t> </a:t>
            </a:r>
            <a:r>
              <a:rPr lang="es-ES" sz="1700" dirty="0" err="1"/>
              <a:t>sensibilitzar</a:t>
            </a:r>
            <a:r>
              <a:rPr lang="es-ES" sz="1700" dirty="0"/>
              <a:t>. </a:t>
            </a:r>
          </a:p>
          <a:p>
            <a:pPr lvl="4" algn="just">
              <a:spcAft>
                <a:spcPts val="400"/>
              </a:spcAft>
            </a:pPr>
            <a:r>
              <a:rPr lang="es-ES" sz="1700" dirty="0" err="1"/>
              <a:t>Públic</a:t>
            </a:r>
            <a:r>
              <a:rPr lang="es-ES" sz="1700" dirty="0"/>
              <a:t> </a:t>
            </a:r>
            <a:r>
              <a:rPr lang="es-ES" sz="1700" dirty="0" err="1"/>
              <a:t>secundari</a:t>
            </a:r>
            <a:r>
              <a:rPr lang="es-ES" sz="1700" dirty="0"/>
              <a:t>: persones que </a:t>
            </a:r>
            <a:r>
              <a:rPr lang="es-ES" sz="1700" dirty="0" err="1"/>
              <a:t>exerceixen</a:t>
            </a:r>
            <a:r>
              <a:rPr lang="es-ES" sz="1700" dirty="0"/>
              <a:t> </a:t>
            </a:r>
            <a:r>
              <a:rPr lang="es-ES" sz="1700" dirty="0" err="1"/>
              <a:t>pressió</a:t>
            </a:r>
            <a:r>
              <a:rPr lang="es-ES" sz="1700" dirty="0"/>
              <a:t> en el </a:t>
            </a:r>
            <a:r>
              <a:rPr lang="es-ES" sz="1700" dirty="0" err="1"/>
              <a:t>públic</a:t>
            </a:r>
            <a:r>
              <a:rPr lang="es-ES" sz="1700" dirty="0"/>
              <a:t> principal </a:t>
            </a:r>
            <a:r>
              <a:rPr lang="es-ES" sz="1700" dirty="0" err="1"/>
              <a:t>perquè</a:t>
            </a:r>
            <a:r>
              <a:rPr lang="es-ES" sz="1700" dirty="0"/>
              <a:t> </a:t>
            </a:r>
            <a:r>
              <a:rPr lang="es-ES" sz="1700" dirty="0" err="1"/>
              <a:t>prengui</a:t>
            </a:r>
            <a:r>
              <a:rPr lang="es-ES" sz="1700" dirty="0"/>
              <a:t> una </a:t>
            </a:r>
            <a:r>
              <a:rPr lang="es-ES" sz="1700" dirty="0" err="1"/>
              <a:t>decisió</a:t>
            </a:r>
            <a:endParaRPr lang="en-US" sz="1700" dirty="0"/>
          </a:p>
          <a:p>
            <a:pPr lvl="2" algn="just">
              <a:spcAft>
                <a:spcPts val="400"/>
              </a:spcAft>
            </a:pPr>
            <a:r>
              <a:rPr lang="es-ES" sz="1700" b="1" dirty="0" err="1"/>
              <a:t>Beneficiaris</a:t>
            </a:r>
            <a:r>
              <a:rPr lang="es-ES" sz="1700" b="1" dirty="0"/>
              <a:t>: </a:t>
            </a:r>
            <a:r>
              <a:rPr lang="es-ES" sz="1700" dirty="0"/>
              <a:t>Persones a </a:t>
            </a:r>
            <a:r>
              <a:rPr lang="es-ES" sz="1700" dirty="0" err="1"/>
              <a:t>qui</a:t>
            </a:r>
            <a:r>
              <a:rPr lang="es-ES" sz="1700" dirty="0"/>
              <a:t> beneficia la </a:t>
            </a:r>
            <a:r>
              <a:rPr lang="es-ES" sz="1700" dirty="0" err="1"/>
              <a:t>campanya</a:t>
            </a:r>
            <a:r>
              <a:rPr lang="es-ES" sz="1700" dirty="0"/>
              <a:t> de </a:t>
            </a:r>
            <a:r>
              <a:rPr lang="es-ES" sz="1700" dirty="0" err="1"/>
              <a:t>sensibilització</a:t>
            </a:r>
            <a:r>
              <a:rPr lang="es-ES" sz="1700" b="1" dirty="0"/>
              <a:t>. </a:t>
            </a:r>
          </a:p>
          <a:p>
            <a:pPr lvl="2" algn="just">
              <a:spcAft>
                <a:spcPts val="400"/>
              </a:spcAft>
            </a:pPr>
            <a:r>
              <a:rPr lang="es-ES" sz="1700" b="1" dirty="0" err="1"/>
              <a:t>Socis</a:t>
            </a:r>
            <a:r>
              <a:rPr lang="es-ES" sz="1700" b="1" dirty="0"/>
              <a:t> </a:t>
            </a:r>
            <a:r>
              <a:rPr lang="es-ES" sz="1700" b="1" dirty="0" err="1"/>
              <a:t>potencials</a:t>
            </a:r>
            <a:r>
              <a:rPr lang="es-ES" sz="1700" b="1" dirty="0"/>
              <a:t>: </a:t>
            </a:r>
            <a:r>
              <a:rPr lang="es-ES" sz="1700" dirty="0" err="1"/>
              <a:t>Altres</a:t>
            </a:r>
            <a:r>
              <a:rPr lang="es-ES" sz="1700" dirty="0"/>
              <a:t> </a:t>
            </a:r>
            <a:r>
              <a:rPr lang="es-ES" sz="1700" dirty="0" err="1"/>
              <a:t>defensors</a:t>
            </a:r>
            <a:r>
              <a:rPr lang="es-ES" sz="1700" dirty="0"/>
              <a:t> que poden </a:t>
            </a:r>
            <a:r>
              <a:rPr lang="es-ES" sz="1700" dirty="0" err="1"/>
              <a:t>col·laborar</a:t>
            </a:r>
            <a:r>
              <a:rPr lang="es-ES" sz="1700" dirty="0"/>
              <a:t> en la </a:t>
            </a:r>
            <a:r>
              <a:rPr lang="es-ES" sz="1700" dirty="0" err="1"/>
              <a:t>campanya</a:t>
            </a:r>
            <a:endParaRPr lang="en-US" sz="1700" dirty="0"/>
          </a:p>
          <a:p>
            <a:pPr algn="just">
              <a:spcAft>
                <a:spcPts val="400"/>
              </a:spcAft>
            </a:pPr>
            <a:r>
              <a:rPr lang="ca-ES" sz="1800" dirty="0"/>
              <a:t>Sovint, els objectius principals seran legisladors, autoritats o altres persones amb poder per dur a terme el canvi que defensa la campanya</a:t>
            </a:r>
            <a:r>
              <a:rPr lang="en-US" sz="1700" dirty="0"/>
              <a:t>. </a:t>
            </a:r>
          </a:p>
          <a:p>
            <a:pPr algn="just">
              <a:spcAft>
                <a:spcPts val="400"/>
              </a:spcAft>
            </a:pPr>
            <a:r>
              <a:rPr lang="ca-ES" sz="1800" dirty="0"/>
              <a:t>Un objectiu secundari és una persona, un grup o una organització en què es pot influir i que, de retruc, pot influir en l’objectiu principal</a:t>
            </a:r>
            <a:r>
              <a:rPr lang="en-US" sz="1700" dirty="0"/>
              <a:t>. </a:t>
            </a:r>
          </a:p>
        </p:txBody>
      </p:sp>
      <p:sp>
        <p:nvSpPr>
          <p:cNvPr id="2" name="Title 1">
            <a:extLst>
              <a:ext uri="{FF2B5EF4-FFF2-40B4-BE49-F238E27FC236}">
                <a16:creationId xmlns:a16="http://schemas.microsoft.com/office/drawing/2014/main" id="{9DB3F208-F30D-4C5B-AA88-089524895E1D}"/>
              </a:ext>
            </a:extLst>
          </p:cNvPr>
          <p:cNvSpPr>
            <a:spLocks noGrp="1"/>
          </p:cNvSpPr>
          <p:nvPr>
            <p:ph type="title"/>
          </p:nvPr>
        </p:nvSpPr>
        <p:spPr>
          <a:xfrm>
            <a:off x="486886" y="262572"/>
            <a:ext cx="9792000" cy="432000"/>
          </a:xfrm>
        </p:spPr>
        <p:txBody>
          <a:bodyPr/>
          <a:lstStyle/>
          <a:p>
            <a:r>
              <a:rPr lang="es-ES" dirty="0"/>
              <a:t>2. </a:t>
            </a:r>
            <a:r>
              <a:rPr lang="ca-ES" dirty="0"/>
              <a:t>Dur a terme una campanya de sensibilització </a:t>
            </a:r>
            <a:r>
              <a:rPr lang="en-US" dirty="0"/>
              <a:t>- 9</a:t>
            </a:r>
            <a:endParaRPr lang="x-none" dirty="0"/>
          </a:p>
        </p:txBody>
      </p:sp>
    </p:spTree>
    <p:extLst>
      <p:ext uri="{BB962C8B-B14F-4D97-AF65-F5344CB8AC3E}">
        <p14:creationId xmlns:p14="http://schemas.microsoft.com/office/powerpoint/2010/main" val="19921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3FCDF-D1A1-4123-BAFA-1D64C6E36B69}"/>
              </a:ext>
            </a:extLst>
          </p:cNvPr>
          <p:cNvSpPr>
            <a:spLocks noGrp="1"/>
          </p:cNvSpPr>
          <p:nvPr>
            <p:ph sz="quarter" idx="16"/>
          </p:nvPr>
        </p:nvSpPr>
        <p:spPr>
          <a:xfrm>
            <a:off x="784476" y="1314145"/>
            <a:ext cx="10554083" cy="4131616"/>
          </a:xfrm>
          <a:solidFill>
            <a:srgbClr val="D2EFFC"/>
          </a:solidFill>
        </p:spPr>
        <p:txBody>
          <a:bodyPr numCol="2">
            <a:noAutofit/>
          </a:bodyPr>
          <a:lstStyle/>
          <a:p>
            <a:pPr marL="0" lvl="0" indent="0">
              <a:spcAft>
                <a:spcPts val="0"/>
              </a:spcAft>
              <a:buNone/>
            </a:pPr>
            <a:r>
              <a:rPr lang="ca-ES" sz="1800" b="1" dirty="0"/>
              <a:t>Exemples de tipus de públic, beneficiaris i/o socis:</a:t>
            </a:r>
            <a:r>
              <a:rPr lang="en-US" sz="1800" b="1" dirty="0"/>
              <a:t> </a:t>
            </a:r>
          </a:p>
          <a:p>
            <a:pPr marL="0" lvl="0" indent="0">
              <a:spcAft>
                <a:spcPts val="0"/>
              </a:spcAft>
              <a:buNone/>
            </a:pPr>
            <a:endParaRPr lang="en-US" sz="1800" b="1" dirty="0"/>
          </a:p>
          <a:p>
            <a:pPr lvl="0" fontAlgn="base">
              <a:spcAft>
                <a:spcPts val="0"/>
              </a:spcAft>
            </a:pPr>
            <a:r>
              <a:rPr lang="ca-ES" sz="1800" dirty="0"/>
              <a:t>Persones amb discapacitat psicosocial, intel·lectual o cognitiva </a:t>
            </a:r>
            <a:endParaRPr lang="es-ES" sz="1800" dirty="0"/>
          </a:p>
          <a:p>
            <a:pPr lvl="0" fontAlgn="base">
              <a:spcAft>
                <a:spcPts val="0"/>
              </a:spcAft>
            </a:pPr>
            <a:r>
              <a:rPr lang="ca-ES" sz="1800" dirty="0"/>
              <a:t>Famílies i cuidadors </a:t>
            </a:r>
            <a:endParaRPr lang="es-ES" sz="1800" dirty="0"/>
          </a:p>
          <a:p>
            <a:pPr lvl="0" fontAlgn="base">
              <a:spcAft>
                <a:spcPts val="0"/>
              </a:spcAft>
            </a:pPr>
            <a:r>
              <a:rPr lang="ca-ES" sz="1800" dirty="0"/>
              <a:t>Polítics (locals, provincials, nacionals) </a:t>
            </a:r>
            <a:endParaRPr lang="es-ES" sz="1800" dirty="0"/>
          </a:p>
          <a:p>
            <a:pPr lvl="0" fontAlgn="base">
              <a:spcAft>
                <a:spcPts val="0"/>
              </a:spcAft>
            </a:pPr>
            <a:r>
              <a:rPr lang="ca-ES" sz="1800" dirty="0"/>
              <a:t>Funcionaris de ministeris </a:t>
            </a:r>
            <a:endParaRPr lang="es-ES" sz="1800" dirty="0"/>
          </a:p>
          <a:p>
            <a:pPr lvl="0" fontAlgn="base">
              <a:spcAft>
                <a:spcPts val="0"/>
              </a:spcAft>
            </a:pPr>
            <a:r>
              <a:rPr lang="ca-ES" sz="1800" dirty="0"/>
              <a:t>Votants </a:t>
            </a:r>
            <a:endParaRPr lang="es-ES" sz="1800" dirty="0"/>
          </a:p>
          <a:p>
            <a:pPr lvl="0" fontAlgn="base">
              <a:spcAft>
                <a:spcPts val="0"/>
              </a:spcAft>
            </a:pPr>
            <a:r>
              <a:rPr lang="ca-ES" sz="1800" dirty="0"/>
              <a:t>Organitzacions de les Nacions Unides </a:t>
            </a:r>
            <a:endParaRPr lang="es-ES" sz="1800" dirty="0"/>
          </a:p>
          <a:p>
            <a:pPr lvl="0" fontAlgn="base">
              <a:spcAft>
                <a:spcPts val="0"/>
              </a:spcAft>
            </a:pPr>
            <a:r>
              <a:rPr lang="ca-ES" sz="1800" dirty="0"/>
              <a:t>Empreses o líders empresarials </a:t>
            </a:r>
            <a:endParaRPr lang="es-ES" sz="1800" dirty="0"/>
          </a:p>
          <a:p>
            <a:pPr lvl="0" fontAlgn="base">
              <a:spcAft>
                <a:spcPts val="0"/>
              </a:spcAft>
            </a:pPr>
            <a:r>
              <a:rPr lang="ca-ES" sz="1800" dirty="0"/>
              <a:t>Dones de polítics </a:t>
            </a:r>
            <a:endParaRPr lang="es-ES" sz="1800" dirty="0"/>
          </a:p>
          <a:p>
            <a:pPr lvl="0" fontAlgn="base">
              <a:spcAft>
                <a:spcPts val="0"/>
              </a:spcAft>
            </a:pPr>
            <a:r>
              <a:rPr lang="ca-ES" sz="1800" dirty="0"/>
              <a:t>Escriptors</a:t>
            </a:r>
            <a:endParaRPr lang="es-ES" sz="1800" dirty="0"/>
          </a:p>
          <a:p>
            <a:pPr lvl="0" fontAlgn="base">
              <a:spcAft>
                <a:spcPts val="0"/>
              </a:spcAft>
            </a:pPr>
            <a:r>
              <a:rPr lang="ca-ES" sz="1800" dirty="0"/>
              <a:t>Líders d’opinió</a:t>
            </a:r>
          </a:p>
          <a:p>
            <a:pPr lvl="0" fontAlgn="base">
              <a:spcAft>
                <a:spcPts val="0"/>
              </a:spcAft>
            </a:pPr>
            <a:r>
              <a:rPr lang="ca-ES" sz="1800" dirty="0"/>
              <a:t>Sindicats </a:t>
            </a:r>
          </a:p>
          <a:p>
            <a:pPr lvl="0" fontAlgn="base">
              <a:spcAft>
                <a:spcPts val="0"/>
              </a:spcAft>
            </a:pPr>
            <a:endParaRPr lang="ca-ES" sz="1800" dirty="0"/>
          </a:p>
          <a:p>
            <a:pPr marL="0" lvl="0" indent="0" fontAlgn="base">
              <a:spcAft>
                <a:spcPts val="0"/>
              </a:spcAft>
              <a:buNone/>
            </a:pPr>
            <a:endParaRPr lang="es-ES" sz="1800" dirty="0"/>
          </a:p>
          <a:p>
            <a:pPr lvl="0" fontAlgn="base">
              <a:spcAft>
                <a:spcPts val="0"/>
              </a:spcAft>
            </a:pPr>
            <a:r>
              <a:rPr lang="ca-ES" sz="1800" dirty="0"/>
              <a:t>Serveis sanitaris </a:t>
            </a:r>
            <a:endParaRPr lang="es-ES" sz="1800" dirty="0"/>
          </a:p>
          <a:p>
            <a:pPr lvl="0" fontAlgn="base">
              <a:spcAft>
                <a:spcPts val="0"/>
              </a:spcAft>
            </a:pPr>
            <a:r>
              <a:rPr lang="ca-ES" sz="1800" dirty="0"/>
              <a:t>Professionals de la salut mental i d’altres àmbits relacionats </a:t>
            </a:r>
            <a:endParaRPr lang="es-ES" sz="1800" dirty="0"/>
          </a:p>
          <a:p>
            <a:pPr lvl="0" fontAlgn="base">
              <a:spcAft>
                <a:spcPts val="0"/>
              </a:spcAft>
            </a:pPr>
            <a:r>
              <a:rPr lang="ca-ES" sz="1800" dirty="0"/>
              <a:t>Professors/universitats </a:t>
            </a:r>
            <a:endParaRPr lang="es-ES" sz="1800" dirty="0"/>
          </a:p>
          <a:p>
            <a:pPr lvl="0" fontAlgn="base">
              <a:spcAft>
                <a:spcPts val="0"/>
              </a:spcAft>
            </a:pPr>
            <a:r>
              <a:rPr lang="ca-ES" sz="1800" dirty="0"/>
              <a:t>Organitzacions no governamentals (ONG) </a:t>
            </a:r>
            <a:endParaRPr lang="es-ES" sz="1800" dirty="0"/>
          </a:p>
          <a:p>
            <a:pPr lvl="0" fontAlgn="base">
              <a:spcAft>
                <a:spcPts val="0"/>
              </a:spcAft>
            </a:pPr>
            <a:r>
              <a:rPr lang="ca-ES" sz="1800" dirty="0"/>
              <a:t>Grups comunitaris </a:t>
            </a:r>
            <a:endParaRPr lang="es-ES" sz="1800" dirty="0"/>
          </a:p>
          <a:p>
            <a:pPr lvl="0" fontAlgn="base">
              <a:spcAft>
                <a:spcPts val="0"/>
              </a:spcAft>
            </a:pPr>
            <a:r>
              <a:rPr lang="ca-ES" sz="1800" dirty="0"/>
              <a:t>Associacions de dones </a:t>
            </a:r>
            <a:endParaRPr lang="es-ES" sz="1800" dirty="0"/>
          </a:p>
          <a:p>
            <a:pPr lvl="0" fontAlgn="base">
              <a:spcAft>
                <a:spcPts val="0"/>
              </a:spcAft>
            </a:pPr>
            <a:r>
              <a:rPr lang="ca-ES" sz="1800" dirty="0"/>
              <a:t>Grups religiosos / esglésies / organitzacions religioses </a:t>
            </a:r>
            <a:endParaRPr lang="es-ES" sz="1800" dirty="0"/>
          </a:p>
          <a:p>
            <a:pPr lvl="0" fontAlgn="base">
              <a:spcAft>
                <a:spcPts val="0"/>
              </a:spcAft>
            </a:pPr>
            <a:r>
              <a:rPr lang="ca-ES" sz="1800" dirty="0"/>
              <a:t>Altres professionals </a:t>
            </a:r>
            <a:endParaRPr lang="es-ES" sz="1800" dirty="0"/>
          </a:p>
          <a:p>
            <a:pPr lvl="0" fontAlgn="base">
              <a:spcAft>
                <a:spcPts val="0"/>
              </a:spcAft>
            </a:pPr>
            <a:r>
              <a:rPr lang="ca-ES" sz="1800" dirty="0"/>
              <a:t>Mitjans</a:t>
            </a:r>
            <a:endParaRPr lang="es-ES" sz="1800" dirty="0"/>
          </a:p>
          <a:p>
            <a:pPr lvl="0" fontAlgn="base">
              <a:spcAft>
                <a:spcPts val="0"/>
              </a:spcAft>
            </a:pPr>
            <a:r>
              <a:rPr lang="ca-ES" sz="1800" dirty="0"/>
              <a:t>Organitzacions de la societat civil</a:t>
            </a:r>
            <a:endParaRPr lang="es-ES" sz="1800" dirty="0"/>
          </a:p>
        </p:txBody>
      </p:sp>
      <p:sp>
        <p:nvSpPr>
          <p:cNvPr id="7" name="Text Placeholder 6">
            <a:extLst>
              <a:ext uri="{FF2B5EF4-FFF2-40B4-BE49-F238E27FC236}">
                <a16:creationId xmlns:a16="http://schemas.microsoft.com/office/drawing/2014/main" id="{93FCB4D0-01C4-D847-A393-CDBA438D1779}"/>
              </a:ext>
            </a:extLst>
          </p:cNvPr>
          <p:cNvSpPr>
            <a:spLocks noGrp="1"/>
          </p:cNvSpPr>
          <p:nvPr>
            <p:ph type="body" sz="quarter" idx="13"/>
          </p:nvPr>
        </p:nvSpPr>
        <p:spPr>
          <a:xfrm>
            <a:off x="529510" y="768195"/>
            <a:ext cx="11174400" cy="360000"/>
          </a:xfrm>
        </p:spPr>
        <p:txBody>
          <a:bodyPr/>
          <a:lstStyle/>
          <a:p>
            <a:r>
              <a:rPr lang="ca-ES" sz="2200" dirty="0"/>
              <a:t>Realització d’una anàlisi situacional sobre el tema prioritari </a:t>
            </a:r>
            <a:endParaRPr lang="en-US" sz="2200" dirty="0">
              <a:latin typeface="Century Gothic" panose="020B0502020202020204" pitchFamily="34" charset="0"/>
            </a:endParaRPr>
          </a:p>
        </p:txBody>
      </p:sp>
      <p:sp>
        <p:nvSpPr>
          <p:cNvPr id="2" name="Title 1">
            <a:extLst>
              <a:ext uri="{FF2B5EF4-FFF2-40B4-BE49-F238E27FC236}">
                <a16:creationId xmlns:a16="http://schemas.microsoft.com/office/drawing/2014/main" id="{A3438031-C89B-4F8A-9579-E94AA8E84A12}"/>
              </a:ext>
            </a:extLst>
          </p:cNvPr>
          <p:cNvSpPr>
            <a:spLocks noGrp="1"/>
          </p:cNvSpPr>
          <p:nvPr>
            <p:ph type="title"/>
          </p:nvPr>
        </p:nvSpPr>
        <p:spPr>
          <a:xfrm>
            <a:off x="462601" y="305690"/>
            <a:ext cx="11258074" cy="407988"/>
          </a:xfrm>
        </p:spPr>
        <p:txBody>
          <a:bodyPr/>
          <a:lstStyle/>
          <a:p>
            <a:r>
              <a:rPr lang="es-ES" sz="3000" dirty="0"/>
              <a:t>2. </a:t>
            </a:r>
            <a:r>
              <a:rPr lang="ca-ES" sz="3000" dirty="0"/>
              <a:t>Dur a terme una campanya de sensibilització </a:t>
            </a:r>
            <a:r>
              <a:rPr lang="en-US" sz="3000" dirty="0"/>
              <a:t>- 10</a:t>
            </a:r>
            <a:endParaRPr lang="x-none" sz="3000" dirty="0"/>
          </a:p>
        </p:txBody>
      </p:sp>
    </p:spTree>
    <p:extLst>
      <p:ext uri="{BB962C8B-B14F-4D97-AF65-F5344CB8AC3E}">
        <p14:creationId xmlns:p14="http://schemas.microsoft.com/office/powerpoint/2010/main" val="166161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042886-7A68-A241-BE2D-3388124848BC}"/>
              </a:ext>
            </a:extLst>
          </p:cNvPr>
          <p:cNvSpPr>
            <a:spLocks noGrp="1"/>
          </p:cNvSpPr>
          <p:nvPr>
            <p:ph type="body" sz="quarter" idx="13"/>
          </p:nvPr>
        </p:nvSpPr>
        <p:spPr>
          <a:xfrm>
            <a:off x="486887" y="702774"/>
            <a:ext cx="11174400" cy="360000"/>
          </a:xfrm>
        </p:spPr>
        <p:txBody>
          <a:bodyPr/>
          <a:lstStyle/>
          <a:p>
            <a:r>
              <a:rPr lang="ca-ES" dirty="0"/>
              <a:t>Realització d’una anàlisi situacional sobre el tema prioritari </a:t>
            </a:r>
            <a:endParaRPr lang="en-US" dirty="0"/>
          </a:p>
        </p:txBody>
      </p:sp>
      <p:sp>
        <p:nvSpPr>
          <p:cNvPr id="3" name="Content Placeholder 2">
            <a:extLst>
              <a:ext uri="{FF2B5EF4-FFF2-40B4-BE49-F238E27FC236}">
                <a16:creationId xmlns:a16="http://schemas.microsoft.com/office/drawing/2014/main" id="{E300E67C-5A69-4991-B89D-AFE47D8F931B}"/>
              </a:ext>
            </a:extLst>
          </p:cNvPr>
          <p:cNvSpPr>
            <a:spLocks noGrp="1"/>
          </p:cNvSpPr>
          <p:nvPr>
            <p:ph sz="quarter" idx="14"/>
          </p:nvPr>
        </p:nvSpPr>
        <p:spPr>
          <a:xfrm>
            <a:off x="507195" y="1239520"/>
            <a:ext cx="11174412" cy="4771668"/>
          </a:xfrm>
        </p:spPr>
        <p:txBody>
          <a:bodyPr>
            <a:noAutofit/>
          </a:bodyPr>
          <a:lstStyle/>
          <a:p>
            <a:pPr marL="0" indent="0" algn="just">
              <a:buNone/>
            </a:pPr>
            <a:r>
              <a:rPr lang="ca-ES" sz="2000" b="1" dirty="0"/>
              <a:t>Barreres i facilitadors </a:t>
            </a:r>
            <a:endParaRPr lang="es-ES" sz="2000" b="1" u="sng" dirty="0"/>
          </a:p>
          <a:p>
            <a:pPr marL="0" indent="0" algn="just">
              <a:spcAft>
                <a:spcPts val="600"/>
              </a:spcAft>
              <a:buNone/>
            </a:pPr>
            <a:r>
              <a:rPr lang="ca-ES" sz="2000" dirty="0"/>
              <a:t>Fer una anàlisi </a:t>
            </a:r>
            <a:r>
              <a:rPr lang="ca-ES" sz="2000" dirty="0" err="1"/>
              <a:t>situacional</a:t>
            </a:r>
            <a:r>
              <a:rPr lang="ca-ES" sz="2000" dirty="0"/>
              <a:t> exhaustiva també comporta identificar les oportunitats immediates i els obstacles</a:t>
            </a:r>
            <a:r>
              <a:rPr lang="en-GB" sz="2000" dirty="0"/>
              <a:t>. </a:t>
            </a:r>
          </a:p>
          <a:p>
            <a:pPr algn="just">
              <a:spcAft>
                <a:spcPts val="600"/>
              </a:spcAft>
            </a:pPr>
            <a:r>
              <a:rPr lang="ca-ES" sz="2000" dirty="0"/>
              <a:t>Les activitats triades per superar obstacles que s’identifiquen de bon principi acostumen a tenir més èxit</a:t>
            </a:r>
            <a:r>
              <a:rPr lang="en-GB" sz="2000" dirty="0"/>
              <a:t>. </a:t>
            </a:r>
          </a:p>
          <a:p>
            <a:pPr algn="just">
              <a:spcAft>
                <a:spcPts val="600"/>
              </a:spcAft>
            </a:pPr>
            <a:r>
              <a:rPr lang="ca-ES" sz="2000" dirty="0"/>
              <a:t>Entre els aspectes que s’han de tenir en compte figuren</a:t>
            </a:r>
            <a:r>
              <a:rPr lang="en-GB" sz="2000" dirty="0"/>
              <a:t>:</a:t>
            </a:r>
            <a:endParaRPr lang="x-none" sz="2000" dirty="0"/>
          </a:p>
          <a:p>
            <a:pPr lvl="3" algn="just">
              <a:spcAft>
                <a:spcPts val="600"/>
              </a:spcAft>
            </a:pPr>
            <a:r>
              <a:rPr lang="ca-ES" dirty="0"/>
              <a:t>L’entorn general, incloent-hi les possibles oportunitats i barreres</a:t>
            </a:r>
            <a:r>
              <a:rPr lang="en-US" dirty="0"/>
              <a:t>. </a:t>
            </a:r>
            <a:endParaRPr lang="x-none" dirty="0"/>
          </a:p>
          <a:p>
            <a:pPr lvl="3" algn="just">
              <a:spcAft>
                <a:spcPts val="600"/>
              </a:spcAft>
            </a:pPr>
            <a:r>
              <a:rPr lang="ca-ES" dirty="0"/>
              <a:t>Les polítiques o accions actuals que donen suport a les accions de sensibilització o que s’han de canviar</a:t>
            </a:r>
            <a:r>
              <a:rPr lang="en-US" dirty="0"/>
              <a:t>. </a:t>
            </a:r>
            <a:endParaRPr lang="x-none" dirty="0"/>
          </a:p>
          <a:p>
            <a:pPr lvl="3" algn="just">
              <a:spcAft>
                <a:spcPts val="600"/>
              </a:spcAft>
            </a:pPr>
            <a:r>
              <a:rPr lang="ca-ES" dirty="0"/>
              <a:t>Què s’ha provat fins ara? Què ha funcionat i què no?</a:t>
            </a:r>
          </a:p>
          <a:p>
            <a:pPr algn="just">
              <a:spcAft>
                <a:spcPts val="600"/>
              </a:spcAft>
            </a:pPr>
            <a:r>
              <a:rPr lang="ca-ES" sz="2000" dirty="0"/>
              <a:t>Un cop identificats els obstacles i les oportunitats, cal definir una estratègia per abordar-los</a:t>
            </a:r>
            <a:r>
              <a:rPr lang="en-GB" sz="2000" dirty="0"/>
              <a:t>. </a:t>
            </a:r>
          </a:p>
          <a:p>
            <a:pPr algn="just">
              <a:spcAft>
                <a:spcPts val="600"/>
              </a:spcAft>
            </a:pPr>
            <a:r>
              <a:rPr lang="es-ES" sz="2000" dirty="0"/>
              <a:t>Si </a:t>
            </a:r>
            <a:r>
              <a:rPr lang="ca-ES" sz="2000" dirty="0"/>
              <a:t>un grup de sensibilització està tenint problemes per generar interès entre les persones sobre un tema concret, els seus integrants poden plantejar-se conscienciar persones o grups influents sobre la causa</a:t>
            </a:r>
            <a:r>
              <a:rPr lang="en-GB" sz="2000" dirty="0"/>
              <a:t>.</a:t>
            </a:r>
            <a:endParaRPr lang="x-none" sz="2000"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262572"/>
            <a:ext cx="11258074" cy="407988"/>
          </a:xfrm>
        </p:spPr>
        <p:txBody>
          <a:bodyPr/>
          <a:lstStyle/>
          <a:p>
            <a:r>
              <a:rPr lang="es-ES" dirty="0"/>
              <a:t>2. </a:t>
            </a:r>
            <a:r>
              <a:rPr lang="ca-ES" dirty="0"/>
              <a:t>Dur a terme una campanya de sensibilització </a:t>
            </a:r>
            <a:r>
              <a:rPr lang="en-US" dirty="0"/>
              <a:t>- 11</a:t>
            </a:r>
            <a:endParaRPr lang="x-none" dirty="0"/>
          </a:p>
        </p:txBody>
      </p:sp>
    </p:spTree>
    <p:extLst>
      <p:ext uri="{BB962C8B-B14F-4D97-AF65-F5344CB8AC3E}">
        <p14:creationId xmlns:p14="http://schemas.microsoft.com/office/powerpoint/2010/main" val="312972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25BBD6-A127-114E-97B0-24DDE40A609F}"/>
              </a:ext>
            </a:extLst>
          </p:cNvPr>
          <p:cNvSpPr>
            <a:spLocks noGrp="1"/>
          </p:cNvSpPr>
          <p:nvPr>
            <p:ph type="body" sz="quarter" idx="13"/>
          </p:nvPr>
        </p:nvSpPr>
        <p:spPr/>
        <p:txBody>
          <a:bodyPr/>
          <a:lstStyle/>
          <a:p>
            <a:r>
              <a:rPr lang="ca-ES" dirty="0"/>
              <a:t>Realització d’una anàlisi situacional sobre el tema prioritari </a:t>
            </a:r>
            <a:endParaRPr lang="en-US" dirty="0"/>
          </a:p>
        </p:txBody>
      </p:sp>
      <p:sp>
        <p:nvSpPr>
          <p:cNvPr id="3" name="Content Placeholder 2">
            <a:extLst>
              <a:ext uri="{FF2B5EF4-FFF2-40B4-BE49-F238E27FC236}">
                <a16:creationId xmlns:a16="http://schemas.microsoft.com/office/drawing/2014/main" id="{1DEEC9C1-7A4F-4AAD-9E38-65A00370A167}"/>
              </a:ext>
            </a:extLst>
          </p:cNvPr>
          <p:cNvSpPr>
            <a:spLocks noGrp="1"/>
          </p:cNvSpPr>
          <p:nvPr>
            <p:ph sz="quarter" idx="14"/>
          </p:nvPr>
        </p:nvSpPr>
        <p:spPr>
          <a:xfrm>
            <a:off x="507195" y="1402080"/>
            <a:ext cx="11174412" cy="4609108"/>
          </a:xfrm>
        </p:spPr>
        <p:txBody>
          <a:bodyPr>
            <a:normAutofit/>
          </a:bodyPr>
          <a:lstStyle/>
          <a:p>
            <a:pPr marL="0" indent="0" algn="just">
              <a:buNone/>
            </a:pPr>
            <a:r>
              <a:rPr lang="es-ES" b="1" dirty="0" err="1"/>
              <a:t>Barreres</a:t>
            </a:r>
            <a:r>
              <a:rPr lang="en-US" b="1" dirty="0"/>
              <a:t> </a:t>
            </a:r>
          </a:p>
          <a:p>
            <a:pPr algn="just"/>
            <a:r>
              <a:rPr lang="ca-ES" dirty="0"/>
              <a:t>A vegades, els grups de sensibilització poden trobar que alguns factors concrets entren en conflicte amb el missatge de la seva campanya</a:t>
            </a:r>
            <a:r>
              <a:rPr lang="en-US" dirty="0"/>
              <a:t>. </a:t>
            </a:r>
          </a:p>
          <a:p>
            <a:pPr algn="just"/>
            <a:r>
              <a:rPr lang="es-ES" dirty="0" err="1"/>
              <a:t>Serà</a:t>
            </a:r>
            <a:r>
              <a:rPr lang="es-ES" dirty="0"/>
              <a:t> </a:t>
            </a:r>
            <a:r>
              <a:rPr lang="ca-ES" dirty="0"/>
              <a:t>important desenvolupar una estratègia per abordar aquests conflictes</a:t>
            </a:r>
            <a:r>
              <a:rPr lang="en-US" dirty="0"/>
              <a:t>.</a:t>
            </a:r>
          </a:p>
          <a:p>
            <a:pPr algn="just"/>
            <a:r>
              <a:rPr lang="ca-ES" dirty="0"/>
              <a:t>Per exemple, les lleis obsoletes poden restringir la capacitat jurídica de les persones amb discapacitat</a:t>
            </a:r>
            <a:r>
              <a:rPr lang="en-US" dirty="0"/>
              <a:t>. </a:t>
            </a:r>
          </a:p>
          <a:p>
            <a:pPr algn="just"/>
            <a:r>
              <a:rPr lang="ca-ES" dirty="0"/>
              <a:t>Aquesta situació soscavaria i aniria en detriment de qualsevol campanya que busqui promoure els drets de les persones</a:t>
            </a:r>
            <a:r>
              <a:rPr lang="en-US" dirty="0"/>
              <a:t>. </a:t>
            </a:r>
          </a:p>
          <a:p>
            <a:pPr algn="just"/>
            <a:r>
              <a:rPr lang="ca-ES" dirty="0"/>
              <a:t>Qualsevol campanya que promocioni drets pot necessitar centrar-se inicialment en reformar la legislació nacional antiquada en aquest àmbit</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86886" y="491645"/>
            <a:ext cx="11258074" cy="407988"/>
          </a:xfrm>
        </p:spPr>
        <p:txBody>
          <a:bodyPr/>
          <a:lstStyle/>
          <a:p>
            <a:r>
              <a:rPr lang="es-ES" dirty="0"/>
              <a:t>2. </a:t>
            </a:r>
            <a:r>
              <a:rPr lang="ca-ES" dirty="0"/>
              <a:t>Dur a terme una campanya de sensibilització </a:t>
            </a:r>
            <a:r>
              <a:rPr lang="en-US" dirty="0"/>
              <a:t>- 12</a:t>
            </a:r>
            <a:br>
              <a:rPr lang="en-US" dirty="0"/>
            </a:br>
            <a:endParaRPr lang="x-none" dirty="0"/>
          </a:p>
        </p:txBody>
      </p:sp>
    </p:spTree>
    <p:extLst>
      <p:ext uri="{BB962C8B-B14F-4D97-AF65-F5344CB8AC3E}">
        <p14:creationId xmlns:p14="http://schemas.microsoft.com/office/powerpoint/2010/main" val="30594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091582-A664-E445-B688-879093644AA5}"/>
              </a:ext>
            </a:extLst>
          </p:cNvPr>
          <p:cNvSpPr>
            <a:spLocks noGrp="1"/>
          </p:cNvSpPr>
          <p:nvPr>
            <p:ph type="body" sz="quarter" idx="13"/>
          </p:nvPr>
        </p:nvSpPr>
        <p:spPr>
          <a:xfrm>
            <a:off x="466567" y="743414"/>
            <a:ext cx="11174400" cy="360000"/>
          </a:xfrm>
        </p:spPr>
        <p:txBody>
          <a:bodyPr/>
          <a:lstStyle/>
          <a:p>
            <a:r>
              <a:rPr lang="ca-ES" dirty="0"/>
              <a:t>Realització d’una anàlisi situacional sobre el tema prioritari </a:t>
            </a:r>
            <a:endParaRPr lang="en-US" dirty="0"/>
          </a:p>
        </p:txBody>
      </p:sp>
      <p:sp>
        <p:nvSpPr>
          <p:cNvPr id="3" name="Content Placeholder 2">
            <a:extLst>
              <a:ext uri="{FF2B5EF4-FFF2-40B4-BE49-F238E27FC236}">
                <a16:creationId xmlns:a16="http://schemas.microsoft.com/office/drawing/2014/main" id="{E3D03E6E-74D5-49BF-8A07-0B636CA40282}"/>
              </a:ext>
            </a:extLst>
          </p:cNvPr>
          <p:cNvSpPr>
            <a:spLocks noGrp="1"/>
          </p:cNvSpPr>
          <p:nvPr>
            <p:ph sz="quarter" idx="14"/>
          </p:nvPr>
        </p:nvSpPr>
        <p:spPr>
          <a:xfrm>
            <a:off x="507195" y="1219200"/>
            <a:ext cx="11174412" cy="4791988"/>
          </a:xfrm>
        </p:spPr>
        <p:txBody>
          <a:bodyPr>
            <a:noAutofit/>
          </a:bodyPr>
          <a:lstStyle/>
          <a:p>
            <a:pPr marL="0" indent="0" algn="just">
              <a:buNone/>
            </a:pPr>
            <a:r>
              <a:rPr lang="es-ES" sz="2000" b="1" dirty="0"/>
              <a:t>Facilitador</a:t>
            </a:r>
            <a:r>
              <a:rPr lang="en-US" sz="2000" b="1" dirty="0"/>
              <a:t>s</a:t>
            </a:r>
          </a:p>
          <a:p>
            <a:pPr algn="just"/>
            <a:r>
              <a:rPr lang="ca-ES" sz="2000" dirty="0"/>
              <a:t>Sempre que sigui possible, els creadors de la campanya haurien de basar-se en polítiques, lleis i/o evidències que ajudin a implementar la seva campanya</a:t>
            </a:r>
            <a:r>
              <a:rPr lang="en-US" sz="2000" dirty="0"/>
              <a:t>. </a:t>
            </a:r>
          </a:p>
          <a:p>
            <a:pPr algn="just"/>
            <a:r>
              <a:rPr lang="ca-ES" sz="2000" dirty="0"/>
              <a:t>Alguns instruments de drets humans internacionals o regionals imposen obligacions legals als governs</a:t>
            </a:r>
            <a:r>
              <a:rPr lang="en-US" sz="2000" dirty="0"/>
              <a:t>. </a:t>
            </a:r>
          </a:p>
          <a:p>
            <a:pPr lvl="3" algn="just"/>
            <a:r>
              <a:rPr lang="en-US" dirty="0"/>
              <a:t>CDPD, DUDH, PIDCP, PIDESC, CDI, CEDCD.</a:t>
            </a:r>
          </a:p>
          <a:p>
            <a:pPr algn="just"/>
            <a:r>
              <a:rPr lang="es-ES" sz="2000" dirty="0"/>
              <a:t>La CDPD </a:t>
            </a:r>
            <a:r>
              <a:rPr lang="ca-ES" sz="2000" dirty="0"/>
              <a:t>reafirma els drets principals que s’haurien de garantir a les persones amb discapacitat</a:t>
            </a:r>
            <a:r>
              <a:rPr lang="en-US" sz="2000" dirty="0"/>
              <a:t>. </a:t>
            </a:r>
          </a:p>
          <a:p>
            <a:pPr algn="just"/>
            <a:r>
              <a:rPr lang="es-ES" sz="2000" dirty="0"/>
              <a:t>La CDPD </a:t>
            </a:r>
            <a:r>
              <a:rPr lang="ca-ES" sz="2000" dirty="0"/>
              <a:t>és un instrument legalment vinculant. Això vol dir que els estats estan obligats a adoptar tot un ventall de mesures per garantir que les persones amb discapacitat tinguin els mateixos drets que qualsevol</a:t>
            </a:r>
            <a:r>
              <a:rPr lang="es-ES" sz="2000" dirty="0"/>
              <a:t>.</a:t>
            </a:r>
          </a:p>
          <a:p>
            <a:pPr algn="just"/>
            <a:r>
              <a:rPr lang="ca-ES" sz="2000" dirty="0"/>
              <a:t>Els grups de sensibilització poden adoptar un seguit d’accions com ara instar els estats a </a:t>
            </a:r>
            <a:r>
              <a:rPr lang="es-ES" sz="2000" dirty="0"/>
              <a:t>:</a:t>
            </a:r>
            <a:endParaRPr lang="en-US" sz="2000" dirty="0"/>
          </a:p>
          <a:p>
            <a:pPr lvl="3" algn="just"/>
            <a:r>
              <a:rPr lang="es-ES" dirty="0"/>
              <a:t>adoptar </a:t>
            </a:r>
            <a:r>
              <a:rPr lang="ca-ES" dirty="0"/>
              <a:t>totes les mesures legislatives i administratives </a:t>
            </a:r>
            <a:endParaRPr lang="es-ES" dirty="0"/>
          </a:p>
          <a:p>
            <a:pPr lvl="3" algn="just"/>
            <a:r>
              <a:rPr lang="es-ES" dirty="0"/>
              <a:t>modificar </a:t>
            </a:r>
            <a:r>
              <a:rPr lang="ca-ES" dirty="0"/>
              <a:t>o derogar les lleis, les normatives i els costums discriminatoris</a:t>
            </a:r>
            <a:endParaRPr lang="en-U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86886" y="303212"/>
            <a:ext cx="11258074" cy="407988"/>
          </a:xfrm>
        </p:spPr>
        <p:txBody>
          <a:bodyPr/>
          <a:lstStyle/>
          <a:p>
            <a:r>
              <a:rPr lang="es-ES" dirty="0"/>
              <a:t>2. </a:t>
            </a:r>
            <a:r>
              <a:rPr lang="ca-ES" dirty="0"/>
              <a:t>Dur a terme una campanya de sensibilització </a:t>
            </a:r>
            <a:r>
              <a:rPr lang="en-US" dirty="0"/>
              <a:t>- 13</a:t>
            </a:r>
            <a:endParaRPr lang="x-none" dirty="0"/>
          </a:p>
        </p:txBody>
      </p:sp>
    </p:spTree>
    <p:extLst>
      <p:ext uri="{BB962C8B-B14F-4D97-AF65-F5344CB8AC3E}">
        <p14:creationId xmlns:p14="http://schemas.microsoft.com/office/powerpoint/2010/main" val="415878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5FDBEB-DAAA-4477-AE89-8B418BD174E5}"/>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3.</a:t>
            </a:r>
          </a:p>
          <a:p>
            <a:r>
              <a:rPr lang="es-ES" dirty="0" err="1"/>
              <a:t>Anàlisi</a:t>
            </a:r>
            <a:r>
              <a:rPr lang="es-ES" dirty="0"/>
              <a:t> situacional de la </a:t>
            </a:r>
            <a:r>
              <a:rPr lang="es-ES" dirty="0" err="1"/>
              <a:t>implementació</a:t>
            </a:r>
            <a:r>
              <a:rPr lang="es-ES" dirty="0"/>
              <a:t> de la CDPD a la </a:t>
            </a:r>
            <a:r>
              <a:rPr lang="es-ES" dirty="0" err="1"/>
              <a:t>subregió</a:t>
            </a:r>
            <a:r>
              <a:rPr lang="es-ES" dirty="0"/>
              <a:t> del </a:t>
            </a:r>
            <a:r>
              <a:rPr lang="es-ES" dirty="0" err="1"/>
              <a:t>Carib</a:t>
            </a:r>
            <a:r>
              <a:rPr lang="es-ES" dirty="0"/>
              <a:t> </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- 14</a:t>
            </a:r>
            <a:endParaRPr lang="x-none" dirty="0"/>
          </a:p>
        </p:txBody>
      </p:sp>
    </p:spTree>
    <p:extLst>
      <p:ext uri="{BB962C8B-B14F-4D97-AF65-F5344CB8AC3E}">
        <p14:creationId xmlns:p14="http://schemas.microsoft.com/office/powerpoint/2010/main" val="62566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E72FF2-621B-5C41-804A-936FE58DB33A}"/>
              </a:ext>
            </a:extLst>
          </p:cNvPr>
          <p:cNvSpPr>
            <a:spLocks noGrp="1"/>
          </p:cNvSpPr>
          <p:nvPr>
            <p:ph type="body" sz="quarter" idx="13"/>
          </p:nvPr>
        </p:nvSpPr>
        <p:spPr/>
        <p:txBody>
          <a:bodyPr/>
          <a:lstStyle/>
          <a:p>
            <a:r>
              <a:rPr lang="ca-ES" dirty="0"/>
              <a:t>Formulació del tema de sensibilització i dels objectius </a:t>
            </a:r>
            <a:endParaRPr lang="es-ES" dirty="0"/>
          </a:p>
        </p:txBody>
      </p:sp>
      <p:sp>
        <p:nvSpPr>
          <p:cNvPr id="3" name="Content Placeholder 2">
            <a:extLst>
              <a:ext uri="{FF2B5EF4-FFF2-40B4-BE49-F238E27FC236}">
                <a16:creationId xmlns:a16="http://schemas.microsoft.com/office/drawing/2014/main" id="{5C7C3876-DC59-4634-9119-14A21411BB6B}"/>
              </a:ext>
            </a:extLst>
          </p:cNvPr>
          <p:cNvSpPr>
            <a:spLocks noGrp="1"/>
          </p:cNvSpPr>
          <p:nvPr>
            <p:ph sz="quarter" idx="14"/>
          </p:nvPr>
        </p:nvSpPr>
        <p:spPr/>
        <p:txBody>
          <a:bodyPr/>
          <a:lstStyle/>
          <a:p>
            <a:pPr algn="just"/>
            <a:r>
              <a:rPr lang="ca-ES" dirty="0"/>
              <a:t>Un cop completada l’anàlisi </a:t>
            </a:r>
            <a:r>
              <a:rPr lang="ca-ES" dirty="0" err="1"/>
              <a:t>situacional</a:t>
            </a:r>
            <a:r>
              <a:rPr lang="ca-ES" dirty="0"/>
              <a:t> i més aclarit l’enfocament, el pas següent lògic és fixar una missió específica i uns objectius per a la campanya</a:t>
            </a:r>
            <a:r>
              <a:rPr lang="en-US" dirty="0"/>
              <a:t>. </a:t>
            </a:r>
          </a:p>
          <a:p>
            <a:pPr algn="just"/>
            <a:r>
              <a:rPr lang="ca-ES" dirty="0"/>
              <a:t>Poden estar programats en el temps o canviar en funció del context polític o legal</a:t>
            </a:r>
            <a:r>
              <a:rPr lang="en-US" dirty="0"/>
              <a:t>.</a:t>
            </a:r>
          </a:p>
          <a:p>
            <a:pPr algn="just"/>
            <a:r>
              <a:rPr lang="ca-ES" dirty="0"/>
              <a:t>Un cop acordada la missió es pot escriure una declaració clara d’una sola frase</a:t>
            </a:r>
            <a:r>
              <a:rPr lang="es-ES" dirty="0"/>
              <a:t>. </a:t>
            </a:r>
            <a:r>
              <a:rPr lang="en-US" dirty="0"/>
              <a:t> </a:t>
            </a:r>
          </a:p>
          <a:p>
            <a:pPr algn="just"/>
            <a:r>
              <a:rPr lang="ca-ES" dirty="0"/>
              <a:t>És important tenir present que la majoria de les campanyes de sensibilització intenten produir canvis en el coneixement, en actituds i/o en comportaments o en la política o la legislació</a:t>
            </a:r>
            <a:r>
              <a:rPr lang="en-US" dirty="0"/>
              <a:t>. </a:t>
            </a:r>
          </a:p>
          <a:p>
            <a:pPr algn="just"/>
            <a:r>
              <a:rPr lang="es-ES" dirty="0"/>
              <a:t>Una </a:t>
            </a:r>
            <a:r>
              <a:rPr lang="ca-ES" dirty="0"/>
              <a:t>missió podria ser: «Posar fi a la discriminació patida per les persones amb discapacitat psicosocial, intel·lectual o cognitiva a la comunitat»</a:t>
            </a:r>
            <a:r>
              <a:rPr lang="es-ES" dirty="0"/>
              <a:t>. </a:t>
            </a:r>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- 15</a:t>
            </a:r>
            <a:endParaRPr lang="x-none" dirty="0"/>
          </a:p>
        </p:txBody>
      </p:sp>
    </p:spTree>
    <p:extLst>
      <p:ext uri="{BB962C8B-B14F-4D97-AF65-F5344CB8AC3E}">
        <p14:creationId xmlns:p14="http://schemas.microsoft.com/office/powerpoint/2010/main" val="172559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473D31-0CB7-EC4F-8AA6-A9CC9E8908D8}"/>
              </a:ext>
            </a:extLst>
          </p:cNvPr>
          <p:cNvSpPr>
            <a:spLocks noGrp="1"/>
          </p:cNvSpPr>
          <p:nvPr>
            <p:ph type="body" sz="quarter" idx="13"/>
          </p:nvPr>
        </p:nvSpPr>
        <p:spPr/>
        <p:txBody>
          <a:bodyPr/>
          <a:lstStyle/>
          <a:p>
            <a:r>
              <a:rPr lang="ca-ES" dirty="0"/>
              <a:t>Formulació del tema de sensibilització i dels objectius </a:t>
            </a:r>
            <a:endParaRPr lang="es-ES" dirty="0"/>
          </a:p>
        </p:txBody>
      </p:sp>
      <p:sp>
        <p:nvSpPr>
          <p:cNvPr id="3" name="Content Placeholder 2">
            <a:extLst>
              <a:ext uri="{FF2B5EF4-FFF2-40B4-BE49-F238E27FC236}">
                <a16:creationId xmlns:a16="http://schemas.microsoft.com/office/drawing/2014/main" id="{C0BBAC58-D4B1-42CB-9FD2-35053A753E9A}"/>
              </a:ext>
            </a:extLst>
          </p:cNvPr>
          <p:cNvSpPr>
            <a:spLocks noGrp="1"/>
          </p:cNvSpPr>
          <p:nvPr>
            <p:ph sz="quarter" idx="14"/>
          </p:nvPr>
        </p:nvSpPr>
        <p:spPr/>
        <p:txBody>
          <a:bodyPr>
            <a:noAutofit/>
          </a:bodyPr>
          <a:lstStyle/>
          <a:p>
            <a:pPr algn="just">
              <a:spcAft>
                <a:spcPts val="1000"/>
              </a:spcAft>
            </a:pPr>
            <a:r>
              <a:rPr lang="ca-ES" sz="2100" dirty="0"/>
              <a:t>A partir d’aquesta missió és possible determinar els objectius de la campanya. </a:t>
            </a:r>
          </a:p>
          <a:p>
            <a:pPr algn="just">
              <a:spcAft>
                <a:spcPts val="1000"/>
              </a:spcAft>
            </a:pPr>
            <a:r>
              <a:rPr lang="ca-ES" sz="2100" dirty="0"/>
              <a:t>Els objectius han de complir-se per tal d’assolir la missió</a:t>
            </a:r>
          </a:p>
          <a:p>
            <a:pPr algn="just">
              <a:spcAft>
                <a:spcPts val="1000"/>
              </a:spcAft>
            </a:pPr>
            <a:r>
              <a:rPr lang="ca-ES" sz="2100" dirty="0"/>
              <a:t>Els objectius han de ser SMART, sigles que volen dir</a:t>
            </a:r>
            <a:r>
              <a:rPr lang="en-US" sz="2100" dirty="0"/>
              <a:t>:   </a:t>
            </a:r>
          </a:p>
          <a:p>
            <a:pPr lvl="2" algn="just" fontAlgn="base"/>
            <a:r>
              <a:rPr lang="ca-ES" sz="2100" b="1" i="1" dirty="0" err="1"/>
              <a:t>S</a:t>
            </a:r>
            <a:r>
              <a:rPr lang="ca-ES" sz="2100" i="1" dirty="0" err="1"/>
              <a:t>pecific</a:t>
            </a:r>
            <a:r>
              <a:rPr lang="ca-ES" sz="2100" dirty="0"/>
              <a:t> («específics»): els objectius han d’estar ben definits, enfocats i dirigits. </a:t>
            </a:r>
            <a:endParaRPr lang="es-ES" sz="2100" dirty="0"/>
          </a:p>
          <a:p>
            <a:pPr lvl="2" algn="just" fontAlgn="base"/>
            <a:r>
              <a:rPr lang="ca-ES" sz="2100" b="1" i="1" dirty="0" err="1"/>
              <a:t>M</a:t>
            </a:r>
            <a:r>
              <a:rPr lang="ca-ES" sz="2100" i="1" dirty="0" err="1"/>
              <a:t>easurable</a:t>
            </a:r>
            <a:r>
              <a:rPr lang="ca-ES" sz="2100" dirty="0"/>
              <a:t> («mesurables»): els objectius han de poder-se supervisar i avaluar. </a:t>
            </a:r>
            <a:endParaRPr lang="es-ES" sz="2100" dirty="0"/>
          </a:p>
          <a:p>
            <a:pPr lvl="2" algn="just" fontAlgn="base"/>
            <a:r>
              <a:rPr lang="ca-ES" sz="2100" b="1" i="1" dirty="0" err="1"/>
              <a:t>A</a:t>
            </a:r>
            <a:r>
              <a:rPr lang="ca-ES" sz="2100" i="1" dirty="0" err="1"/>
              <a:t>chievable</a:t>
            </a:r>
            <a:r>
              <a:rPr lang="ca-ES" sz="2100" dirty="0"/>
              <a:t> («assolibles»): els objectius han de poder-se assolir. </a:t>
            </a:r>
            <a:endParaRPr lang="es-ES" sz="2100" dirty="0"/>
          </a:p>
          <a:p>
            <a:pPr lvl="2" algn="just" fontAlgn="base"/>
            <a:r>
              <a:rPr lang="ca-ES" sz="2100" b="1" i="1" dirty="0" err="1"/>
              <a:t>R</a:t>
            </a:r>
            <a:r>
              <a:rPr lang="ca-ES" sz="2100" i="1" dirty="0" err="1"/>
              <a:t>ealistic</a:t>
            </a:r>
            <a:r>
              <a:rPr lang="ca-ES" sz="2100" dirty="0"/>
              <a:t> («realistes»): els objectius es poden assolir amb els recursos disponibles. </a:t>
            </a:r>
            <a:endParaRPr lang="es-ES" sz="2100" dirty="0"/>
          </a:p>
          <a:p>
            <a:pPr lvl="2" algn="just"/>
            <a:r>
              <a:rPr lang="ca-ES" sz="2100" b="1" i="1" dirty="0" err="1"/>
              <a:t>T</a:t>
            </a:r>
            <a:r>
              <a:rPr lang="ca-ES" sz="2100" i="1" dirty="0" err="1"/>
              <a:t>ime-bound</a:t>
            </a:r>
            <a:r>
              <a:rPr lang="ca-ES" sz="2100" dirty="0"/>
              <a:t> («temporals»): s’indica quan s’assoliran els objectius i es garanteix que el temps que s’hi destina per assolir-los sigui factible i </a:t>
            </a:r>
            <a:r>
              <a:rPr lang="ca-ES" sz="2100" dirty="0" err="1"/>
              <a:t>gestionable</a:t>
            </a:r>
            <a:endParaRPr lang="en-US" sz="2100" dirty="0"/>
          </a:p>
          <a:p>
            <a:pPr algn="just">
              <a:spcAft>
                <a:spcPts val="1000"/>
              </a:spcAft>
            </a:pPr>
            <a:r>
              <a:rPr lang="ca-ES" sz="2100" dirty="0"/>
              <a:t>Els objectius d’una campanya han de ser realistes i no massa ambiciosos</a:t>
            </a:r>
            <a:r>
              <a:rPr lang="es-ES" sz="2100" dirty="0"/>
              <a:t>.</a:t>
            </a:r>
            <a:endParaRPr lang="en-US" sz="2100" dirty="0"/>
          </a:p>
          <a:p>
            <a:pPr algn="just"/>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- 16</a:t>
            </a:r>
            <a:endParaRPr lang="x-none" dirty="0"/>
          </a:p>
        </p:txBody>
      </p:sp>
    </p:spTree>
    <p:extLst>
      <p:ext uri="{BB962C8B-B14F-4D97-AF65-F5344CB8AC3E}">
        <p14:creationId xmlns:p14="http://schemas.microsoft.com/office/powerpoint/2010/main" val="440356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A87417-166A-5D4D-94B4-4186545067F7}"/>
              </a:ext>
            </a:extLst>
          </p:cNvPr>
          <p:cNvSpPr>
            <a:spLocks noGrp="1"/>
          </p:cNvSpPr>
          <p:nvPr>
            <p:ph type="body" sz="quarter" idx="13"/>
          </p:nvPr>
        </p:nvSpPr>
        <p:spPr/>
        <p:txBody>
          <a:bodyPr/>
          <a:lstStyle/>
          <a:p>
            <a:r>
              <a:rPr lang="ca-ES" dirty="0"/>
              <a:t>Formulació del tema de sensibilització i dels objectius </a:t>
            </a:r>
            <a:endParaRPr lang="es-ES" dirty="0"/>
          </a:p>
        </p:txBody>
      </p:sp>
      <p:graphicFrame>
        <p:nvGraphicFramePr>
          <p:cNvPr id="4" name="Content Placeholder 3">
            <a:extLst>
              <a:ext uri="{FF2B5EF4-FFF2-40B4-BE49-F238E27FC236}">
                <a16:creationId xmlns:a16="http://schemas.microsoft.com/office/drawing/2014/main" id="{F2C29DB1-280C-4D77-8558-9C08F09DEA03}"/>
              </a:ext>
            </a:extLst>
          </p:cNvPr>
          <p:cNvGraphicFramePr>
            <a:graphicFrameLocks noGrp="1"/>
          </p:cNvGraphicFramePr>
          <p:nvPr>
            <p:ph sz="quarter" idx="14"/>
            <p:extLst>
              <p:ext uri="{D42A27DB-BD31-4B8C-83A1-F6EECF244321}">
                <p14:modId xmlns:p14="http://schemas.microsoft.com/office/powerpoint/2010/main" val="2516704220"/>
              </p:ext>
            </p:extLst>
          </p:nvPr>
        </p:nvGraphicFramePr>
        <p:xfrm>
          <a:off x="506413" y="1433481"/>
          <a:ext cx="11322421" cy="4247866"/>
        </p:xfrm>
        <a:graphic>
          <a:graphicData uri="http://schemas.openxmlformats.org/drawingml/2006/table">
            <a:tbl>
              <a:tblPr firstRow="1" firstCol="1" bandRow="1">
                <a:tableStyleId>{2D5ABB26-0587-4C30-8999-92F81FD0307C}</a:tableStyleId>
              </a:tblPr>
              <a:tblGrid>
                <a:gridCol w="3151187">
                  <a:extLst>
                    <a:ext uri="{9D8B030D-6E8A-4147-A177-3AD203B41FA5}">
                      <a16:colId xmlns:a16="http://schemas.microsoft.com/office/drawing/2014/main" val="4019750328"/>
                    </a:ext>
                  </a:extLst>
                </a:gridCol>
                <a:gridCol w="1758363">
                  <a:extLst>
                    <a:ext uri="{9D8B030D-6E8A-4147-A177-3AD203B41FA5}">
                      <a16:colId xmlns:a16="http://schemas.microsoft.com/office/drawing/2014/main" val="2204943735"/>
                    </a:ext>
                  </a:extLst>
                </a:gridCol>
                <a:gridCol w="3707717">
                  <a:extLst>
                    <a:ext uri="{9D8B030D-6E8A-4147-A177-3AD203B41FA5}">
                      <a16:colId xmlns:a16="http://schemas.microsoft.com/office/drawing/2014/main" val="717075091"/>
                    </a:ext>
                  </a:extLst>
                </a:gridCol>
                <a:gridCol w="2705154">
                  <a:extLst>
                    <a:ext uri="{9D8B030D-6E8A-4147-A177-3AD203B41FA5}">
                      <a16:colId xmlns:a16="http://schemas.microsoft.com/office/drawing/2014/main" val="1157047897"/>
                    </a:ext>
                  </a:extLst>
                </a:gridCol>
              </a:tblGrid>
              <a:tr h="630808">
                <a:tc gridSpan="4">
                  <a:txBody>
                    <a:bodyPr/>
                    <a:lstStyle/>
                    <a:p>
                      <a:pPr marL="0" marR="0">
                        <a:lnSpc>
                          <a:spcPct val="115000"/>
                        </a:lnSpc>
                        <a:spcBef>
                          <a:spcPts val="0"/>
                        </a:spcBef>
                        <a:spcAft>
                          <a:spcPts val="600"/>
                        </a:spcAft>
                      </a:pPr>
                      <a:r>
                        <a:rPr lang="es-ES" sz="1950" b="1" dirty="0">
                          <a:solidFill>
                            <a:schemeClr val="bg1"/>
                          </a:solidFill>
                          <a:effectLst/>
                          <a:latin typeface="Century Gothic" panose="020B0502020202020204" pitchFamily="34" charset="0"/>
                        </a:rPr>
                        <a:t>MISSIÓ: Posar fi a la </a:t>
                      </a:r>
                      <a:r>
                        <a:rPr lang="es-ES" sz="1950" b="1" dirty="0" err="1">
                          <a:solidFill>
                            <a:schemeClr val="bg1"/>
                          </a:solidFill>
                          <a:effectLst/>
                          <a:latin typeface="Century Gothic" panose="020B0502020202020204" pitchFamily="34" charset="0"/>
                        </a:rPr>
                        <a:t>discriminació</a:t>
                      </a:r>
                      <a:r>
                        <a:rPr lang="es-ES" sz="1950" b="1" dirty="0">
                          <a:solidFill>
                            <a:schemeClr val="bg1"/>
                          </a:solidFill>
                          <a:effectLst/>
                          <a:latin typeface="Century Gothic" panose="020B0502020202020204" pitchFamily="34" charset="0"/>
                        </a:rPr>
                        <a:t> </a:t>
                      </a:r>
                      <a:r>
                        <a:rPr lang="es-ES" sz="1950" b="1" dirty="0" err="1">
                          <a:solidFill>
                            <a:schemeClr val="bg1"/>
                          </a:solidFill>
                          <a:effectLst/>
                          <a:latin typeface="Century Gothic" panose="020B0502020202020204" pitchFamily="34" charset="0"/>
                        </a:rPr>
                        <a:t>patida</a:t>
                      </a:r>
                      <a:r>
                        <a:rPr lang="es-ES" sz="1950" b="1" dirty="0">
                          <a:solidFill>
                            <a:schemeClr val="bg1"/>
                          </a:solidFill>
                          <a:effectLst/>
                          <a:latin typeface="Century Gothic" panose="020B0502020202020204" pitchFamily="34" charset="0"/>
                        </a:rPr>
                        <a:t> per les persones </a:t>
                      </a:r>
                      <a:r>
                        <a:rPr lang="es-ES" sz="1950" b="1" dirty="0" err="1">
                          <a:solidFill>
                            <a:schemeClr val="bg1"/>
                          </a:solidFill>
                          <a:effectLst/>
                          <a:latin typeface="Century Gothic" panose="020B0502020202020204" pitchFamily="34" charset="0"/>
                        </a:rPr>
                        <a:t>amb</a:t>
                      </a:r>
                      <a:r>
                        <a:rPr lang="es-ES" sz="1950" b="1" dirty="0">
                          <a:solidFill>
                            <a:schemeClr val="bg1"/>
                          </a:solidFill>
                          <a:effectLst/>
                          <a:latin typeface="Century Gothic" panose="020B0502020202020204" pitchFamily="34" charset="0"/>
                        </a:rPr>
                        <a:t> </a:t>
                      </a:r>
                      <a:r>
                        <a:rPr lang="es-ES" sz="1950" b="1" dirty="0" err="1">
                          <a:solidFill>
                            <a:schemeClr val="bg1"/>
                          </a:solidFill>
                          <a:effectLst/>
                          <a:latin typeface="Century Gothic" panose="020B0502020202020204" pitchFamily="34" charset="0"/>
                        </a:rPr>
                        <a:t>discapacitat</a:t>
                      </a:r>
                      <a:r>
                        <a:rPr lang="es-ES" sz="1950" b="1" dirty="0">
                          <a:solidFill>
                            <a:schemeClr val="bg1"/>
                          </a:solidFill>
                          <a:effectLst/>
                          <a:latin typeface="Century Gothic" panose="020B0502020202020204" pitchFamily="34" charset="0"/>
                        </a:rPr>
                        <a:t> psicosocial, </a:t>
                      </a:r>
                      <a:r>
                        <a:rPr lang="es-ES" sz="1950" b="1" dirty="0" err="1">
                          <a:solidFill>
                            <a:schemeClr val="bg1"/>
                          </a:solidFill>
                          <a:effectLst/>
                          <a:latin typeface="Century Gothic" panose="020B0502020202020204" pitchFamily="34" charset="0"/>
                        </a:rPr>
                        <a:t>intel·lectual</a:t>
                      </a:r>
                      <a:r>
                        <a:rPr lang="es-ES" sz="1950" b="1" dirty="0">
                          <a:solidFill>
                            <a:schemeClr val="bg1"/>
                          </a:solidFill>
                          <a:effectLst/>
                          <a:latin typeface="Century Gothic" panose="020B0502020202020204" pitchFamily="34" charset="0"/>
                        </a:rPr>
                        <a:t> o cognitiva a la </a:t>
                      </a:r>
                      <a:r>
                        <a:rPr lang="es-ES" sz="1950" b="1" dirty="0" err="1">
                          <a:solidFill>
                            <a:schemeClr val="bg1"/>
                          </a:solidFill>
                          <a:effectLst/>
                          <a:latin typeface="Century Gothic" panose="020B0502020202020204" pitchFamily="34" charset="0"/>
                        </a:rPr>
                        <a:t>comunitat</a:t>
                      </a:r>
                      <a:endParaRPr lang="x-none" sz="195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073871958"/>
                  </a:ext>
                </a:extLst>
              </a:tr>
              <a:tr h="384129">
                <a:tc>
                  <a:txBody>
                    <a:bodyPr/>
                    <a:lstStyle/>
                    <a:p>
                      <a:pPr marL="146685" marR="29210" indent="-6350" algn="ctr">
                        <a:lnSpc>
                          <a:spcPct val="107000"/>
                        </a:lnSpc>
                        <a:spcAft>
                          <a:spcPts val="0"/>
                        </a:spcAft>
                      </a:pPr>
                      <a:r>
                        <a:rPr lang="ca-ES" sz="1800" b="1">
                          <a:solidFill>
                            <a:schemeClr val="tx1"/>
                          </a:solidFill>
                          <a:effectLst/>
                          <a:latin typeface="Calibri"/>
                          <a:ea typeface="Calibri"/>
                          <a:cs typeface="Arial"/>
                        </a:rPr>
                        <a:t>Objectiu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31115" indent="-6350" algn="ctr">
                        <a:lnSpc>
                          <a:spcPct val="107000"/>
                        </a:lnSpc>
                        <a:spcAft>
                          <a:spcPts val="0"/>
                        </a:spcAft>
                      </a:pPr>
                      <a:r>
                        <a:rPr lang="ca-ES" sz="1800" b="1">
                          <a:solidFill>
                            <a:schemeClr val="tx1"/>
                          </a:solidFill>
                          <a:effectLst/>
                          <a:latin typeface="Calibri"/>
                          <a:ea typeface="Calibri"/>
                          <a:cs typeface="Arial"/>
                        </a:rPr>
                        <a:t>Tipus de canvi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indent="-6350" algn="ctr">
                        <a:lnSpc>
                          <a:spcPct val="107000"/>
                        </a:lnSpc>
                        <a:spcAft>
                          <a:spcPts val="0"/>
                        </a:spcAft>
                      </a:pPr>
                      <a:r>
                        <a:rPr lang="ca-ES" sz="1800" b="1">
                          <a:solidFill>
                            <a:schemeClr val="tx1"/>
                          </a:solidFill>
                          <a:effectLst/>
                          <a:latin typeface="Calibri"/>
                          <a:ea typeface="Calibri"/>
                          <a:cs typeface="Arial"/>
                        </a:rPr>
                        <a:t>Condueix a fer realitat la missió?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27940" indent="-6350" algn="ctr">
                        <a:lnSpc>
                          <a:spcPct val="107000"/>
                        </a:lnSpc>
                        <a:spcAft>
                          <a:spcPts val="0"/>
                        </a:spcAft>
                      </a:pPr>
                      <a:r>
                        <a:rPr lang="ca-ES" sz="1800" b="1" dirty="0">
                          <a:solidFill>
                            <a:schemeClr val="tx1"/>
                          </a:solidFill>
                          <a:effectLst/>
                          <a:latin typeface="Calibri"/>
                          <a:ea typeface="Calibri"/>
                          <a:cs typeface="Arial"/>
                        </a:rPr>
                        <a:t>És SMART? </a:t>
                      </a:r>
                      <a:endParaRPr lang="es-ES" sz="1800" dirty="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777954740"/>
                  </a:ext>
                </a:extLst>
              </a:tr>
              <a:tr h="3180223">
                <a:tc>
                  <a:txBody>
                    <a:bodyPr/>
                    <a:lstStyle/>
                    <a:p>
                      <a:pPr marL="146685" marR="24130" indent="-6350" algn="l">
                        <a:lnSpc>
                          <a:spcPct val="107000"/>
                        </a:lnSpc>
                        <a:spcAft>
                          <a:spcPts val="0"/>
                        </a:spcAft>
                      </a:pPr>
                      <a:r>
                        <a:rPr lang="ca-ES" sz="1800" dirty="0">
                          <a:solidFill>
                            <a:srgbClr val="000000"/>
                          </a:solidFill>
                          <a:effectLst/>
                          <a:latin typeface="Calibri"/>
                          <a:ea typeface="Calibri"/>
                          <a:cs typeface="Arial"/>
                        </a:rPr>
                        <a:t>En el termini d’un any, augmentar el 50% el nombre de professionals sanitaris i famílies que creuen que les persones amb discapacitat psicosocial, intel·lectual o cognitiva han de tenir les mateixes oportunitats d’exercir la seva capacitat jurídica que qualsevol altra persona. </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ca-ES" sz="1800" dirty="0">
                          <a:solidFill>
                            <a:srgbClr val="000000"/>
                          </a:solidFill>
                          <a:effectLst/>
                          <a:latin typeface="Calibri"/>
                          <a:ea typeface="Calibri"/>
                          <a:cs typeface="Arial"/>
                        </a:rPr>
                        <a:t>Actitud (passar d’una actitud d’exclusió a una d’inclusió) </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11430" indent="-6350" algn="l">
                        <a:lnSpc>
                          <a:spcPct val="99000"/>
                        </a:lnSpc>
                        <a:spcAft>
                          <a:spcPts val="0"/>
                        </a:spcAft>
                      </a:pPr>
                      <a:r>
                        <a:rPr lang="ca-ES" sz="1800" dirty="0">
                          <a:solidFill>
                            <a:srgbClr val="000000"/>
                          </a:solidFill>
                          <a:effectLst/>
                          <a:latin typeface="Calibri"/>
                          <a:ea typeface="Calibri"/>
                          <a:cs typeface="Arial"/>
                        </a:rPr>
                        <a:t>Sí. Aconseguir que més persones creguin en el dret a la capacitat jurídica de les persones amb discapacitat psicosocial, intel·lectual o cognitiva redueix les actituds </a:t>
                      </a:r>
                      <a:r>
                        <a:rPr lang="ca-ES" sz="1800" dirty="0" err="1">
                          <a:solidFill>
                            <a:srgbClr val="000000"/>
                          </a:solidFill>
                          <a:effectLst/>
                          <a:latin typeface="Calibri"/>
                          <a:ea typeface="Calibri"/>
                          <a:cs typeface="Arial"/>
                        </a:rPr>
                        <a:t>estigmatitzants</a:t>
                      </a:r>
                      <a:r>
                        <a:rPr lang="ca-ES" sz="1800" dirty="0">
                          <a:solidFill>
                            <a:srgbClr val="000000"/>
                          </a:solidFill>
                          <a:effectLst/>
                          <a:latin typeface="Calibri"/>
                          <a:ea typeface="Calibri"/>
                          <a:cs typeface="Arial"/>
                        </a:rPr>
                        <a:t> i discriminatòries i consciencia sobre el fet que les persones amb discapacitat han de ser capaces d’exercir els seus drets en igualtat de condicions a la resta de persones. </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l">
                        <a:lnSpc>
                          <a:spcPct val="107000"/>
                        </a:lnSpc>
                        <a:spcAft>
                          <a:spcPts val="0"/>
                        </a:spcAft>
                      </a:pPr>
                      <a:r>
                        <a:rPr lang="ca-ES" sz="1800" b="1" dirty="0">
                          <a:solidFill>
                            <a:srgbClr val="000000"/>
                          </a:solidFill>
                          <a:effectLst/>
                          <a:latin typeface="Calibri"/>
                          <a:ea typeface="Calibri"/>
                          <a:cs typeface="Arial"/>
                        </a:rPr>
                        <a:t>Específic</a:t>
                      </a:r>
                      <a:r>
                        <a:rPr lang="ca-ES" sz="1800" dirty="0">
                          <a:solidFill>
                            <a:srgbClr val="000000"/>
                          </a:solidFill>
                          <a:effectLst/>
                          <a:latin typeface="Calibri"/>
                          <a:ea typeface="Calibri"/>
                          <a:cs typeface="Arial"/>
                        </a:rPr>
                        <a:t>: Sí </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b="1" dirty="0">
                          <a:solidFill>
                            <a:srgbClr val="000000"/>
                          </a:solidFill>
                          <a:effectLst/>
                          <a:latin typeface="Calibri"/>
                          <a:ea typeface="Calibri"/>
                          <a:cs typeface="Arial"/>
                        </a:rPr>
                        <a:t>Mesurable</a:t>
                      </a:r>
                      <a:r>
                        <a:rPr lang="ca-ES" sz="1800" dirty="0">
                          <a:solidFill>
                            <a:srgbClr val="000000"/>
                          </a:solidFill>
                          <a:effectLst/>
                          <a:latin typeface="Calibri"/>
                          <a:ea typeface="Calibri"/>
                          <a:cs typeface="Arial"/>
                        </a:rPr>
                        <a:t>: Sí, a través d’enquestes </a:t>
                      </a:r>
                      <a:endParaRPr lang="es-ES" sz="1800" dirty="0">
                        <a:solidFill>
                          <a:srgbClr val="000000"/>
                        </a:solidFill>
                        <a:effectLst/>
                        <a:latin typeface="Calibri"/>
                        <a:ea typeface="Calibri"/>
                        <a:cs typeface="Arial"/>
                      </a:endParaRPr>
                    </a:p>
                    <a:p>
                      <a:pPr marL="1905" marR="19050" indent="-6350" algn="l">
                        <a:lnSpc>
                          <a:spcPct val="107000"/>
                        </a:lnSpc>
                        <a:spcAft>
                          <a:spcPts val="0"/>
                        </a:spcAft>
                      </a:pPr>
                      <a:r>
                        <a:rPr lang="ca-ES" sz="1800" b="1" dirty="0">
                          <a:solidFill>
                            <a:srgbClr val="000000"/>
                          </a:solidFill>
                          <a:effectLst/>
                          <a:latin typeface="Calibri"/>
                          <a:ea typeface="Calibri"/>
                          <a:cs typeface="Arial"/>
                        </a:rPr>
                        <a:t>Assolible</a:t>
                      </a:r>
                      <a:r>
                        <a:rPr lang="ca-ES" sz="1800" dirty="0">
                          <a:solidFill>
                            <a:srgbClr val="000000"/>
                          </a:solidFill>
                          <a:effectLst/>
                          <a:latin typeface="Calibri"/>
                          <a:ea typeface="Calibri"/>
                          <a:cs typeface="Arial"/>
                        </a:rPr>
                        <a:t>: Sí, hauria de basar-se en el context comunitari</a:t>
                      </a:r>
                      <a:endParaRPr lang="es-ES" sz="1800" dirty="0">
                        <a:solidFill>
                          <a:srgbClr val="000000"/>
                        </a:solidFill>
                        <a:effectLst/>
                        <a:latin typeface="Calibri"/>
                        <a:ea typeface="Calibri"/>
                        <a:cs typeface="Arial"/>
                      </a:endParaRPr>
                    </a:p>
                    <a:p>
                      <a:pPr marL="1905" marR="19050" indent="-6350" algn="l">
                        <a:lnSpc>
                          <a:spcPct val="107000"/>
                        </a:lnSpc>
                        <a:spcAft>
                          <a:spcPts val="0"/>
                        </a:spcAft>
                      </a:pPr>
                      <a:r>
                        <a:rPr lang="ca-ES" sz="1800" b="1" dirty="0">
                          <a:solidFill>
                            <a:srgbClr val="000000"/>
                          </a:solidFill>
                          <a:effectLst/>
                          <a:latin typeface="Calibri"/>
                          <a:ea typeface="Calibri"/>
                          <a:cs typeface="Arial"/>
                        </a:rPr>
                        <a:t>Realista</a:t>
                      </a:r>
                      <a:r>
                        <a:rPr lang="ca-ES" sz="1800" dirty="0">
                          <a:solidFill>
                            <a:srgbClr val="000000"/>
                          </a:solidFill>
                          <a:effectLst/>
                          <a:latin typeface="Calibri"/>
                          <a:ea typeface="Calibri"/>
                          <a:cs typeface="Arial"/>
                        </a:rPr>
                        <a:t>: Sí; hauria de ser realista, d’acord amb el context comunitari</a:t>
                      </a:r>
                      <a:endParaRPr lang="es-ES" sz="1800" dirty="0">
                        <a:solidFill>
                          <a:srgbClr val="000000"/>
                        </a:solidFill>
                        <a:effectLst/>
                        <a:latin typeface="Calibri"/>
                        <a:ea typeface="Calibri"/>
                        <a:cs typeface="Arial"/>
                      </a:endParaRPr>
                    </a:p>
                    <a:p>
                      <a:pPr marL="1905" marR="19050" indent="-6350" algn="l">
                        <a:lnSpc>
                          <a:spcPct val="107000"/>
                        </a:lnSpc>
                        <a:spcAft>
                          <a:spcPts val="0"/>
                        </a:spcAft>
                      </a:pPr>
                      <a:r>
                        <a:rPr lang="ca-ES" sz="1800" b="1" dirty="0">
                          <a:solidFill>
                            <a:srgbClr val="000000"/>
                          </a:solidFill>
                          <a:effectLst/>
                          <a:latin typeface="Calibri"/>
                          <a:ea typeface="Calibri"/>
                          <a:cs typeface="Arial"/>
                        </a:rPr>
                        <a:t>Temporal</a:t>
                      </a:r>
                      <a:r>
                        <a:rPr lang="ca-ES" sz="1800" dirty="0">
                          <a:solidFill>
                            <a:srgbClr val="000000"/>
                          </a:solidFill>
                          <a:effectLst/>
                          <a:latin typeface="Calibri"/>
                          <a:ea typeface="Calibri"/>
                          <a:cs typeface="Arial"/>
                        </a:rPr>
                        <a:t>: Sí (1 any) </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245136"/>
                  </a:ext>
                </a:extLst>
              </a:tr>
            </a:tbl>
          </a:graphicData>
        </a:graphic>
      </p:graphicFrame>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- 17</a:t>
            </a:r>
            <a:endParaRPr lang="x-none" dirty="0"/>
          </a:p>
        </p:txBody>
      </p:sp>
    </p:spTree>
    <p:extLst>
      <p:ext uri="{BB962C8B-B14F-4D97-AF65-F5344CB8AC3E}">
        <p14:creationId xmlns:p14="http://schemas.microsoft.com/office/powerpoint/2010/main" val="198459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5F93E8B-D912-0240-8473-49E72BE2B985}"/>
              </a:ext>
            </a:extLst>
          </p:cNvPr>
          <p:cNvSpPr>
            <a:spLocks noGrp="1"/>
          </p:cNvSpPr>
          <p:nvPr>
            <p:ph type="body" sz="quarter" idx="13"/>
          </p:nvPr>
        </p:nvSpPr>
        <p:spPr/>
        <p:txBody>
          <a:bodyPr/>
          <a:lstStyle/>
          <a:p>
            <a:r>
              <a:rPr lang="ca-ES" dirty="0"/>
              <a:t>Formulació del tema de sensibilització i dels objectius </a:t>
            </a:r>
            <a:endParaRPr lang="es-ES" dirty="0"/>
          </a:p>
        </p:txBody>
      </p:sp>
      <p:graphicFrame>
        <p:nvGraphicFramePr>
          <p:cNvPr id="4" name="Content Placeholder 3">
            <a:extLst>
              <a:ext uri="{FF2B5EF4-FFF2-40B4-BE49-F238E27FC236}">
                <a16:creationId xmlns:a16="http://schemas.microsoft.com/office/drawing/2014/main" id="{CF3721F6-2751-4063-AF11-A29AED26B6CC}"/>
              </a:ext>
            </a:extLst>
          </p:cNvPr>
          <p:cNvGraphicFramePr>
            <a:graphicFrameLocks noGrp="1"/>
          </p:cNvGraphicFramePr>
          <p:nvPr>
            <p:ph sz="quarter" idx="14"/>
            <p:extLst>
              <p:ext uri="{D42A27DB-BD31-4B8C-83A1-F6EECF244321}">
                <p14:modId xmlns:p14="http://schemas.microsoft.com/office/powerpoint/2010/main" val="2373390747"/>
              </p:ext>
            </p:extLst>
          </p:nvPr>
        </p:nvGraphicFramePr>
        <p:xfrm>
          <a:off x="506413" y="1452935"/>
          <a:ext cx="11174946" cy="4013272"/>
        </p:xfrm>
        <a:graphic>
          <a:graphicData uri="http://schemas.openxmlformats.org/drawingml/2006/table">
            <a:tbl>
              <a:tblPr firstRow="1" firstCol="1" bandRow="1">
                <a:tableStyleId>{2D5ABB26-0587-4C30-8999-92F81FD0307C}</a:tableStyleId>
              </a:tblPr>
              <a:tblGrid>
                <a:gridCol w="2358707">
                  <a:extLst>
                    <a:ext uri="{9D8B030D-6E8A-4147-A177-3AD203B41FA5}">
                      <a16:colId xmlns:a16="http://schemas.microsoft.com/office/drawing/2014/main" val="786884896"/>
                    </a:ext>
                  </a:extLst>
                </a:gridCol>
                <a:gridCol w="2194560">
                  <a:extLst>
                    <a:ext uri="{9D8B030D-6E8A-4147-A177-3AD203B41FA5}">
                      <a16:colId xmlns:a16="http://schemas.microsoft.com/office/drawing/2014/main" val="471526035"/>
                    </a:ext>
                  </a:extLst>
                </a:gridCol>
                <a:gridCol w="3169920">
                  <a:extLst>
                    <a:ext uri="{9D8B030D-6E8A-4147-A177-3AD203B41FA5}">
                      <a16:colId xmlns:a16="http://schemas.microsoft.com/office/drawing/2014/main" val="4213229788"/>
                    </a:ext>
                  </a:extLst>
                </a:gridCol>
                <a:gridCol w="3451759">
                  <a:extLst>
                    <a:ext uri="{9D8B030D-6E8A-4147-A177-3AD203B41FA5}">
                      <a16:colId xmlns:a16="http://schemas.microsoft.com/office/drawing/2014/main" val="3724756316"/>
                    </a:ext>
                  </a:extLst>
                </a:gridCol>
              </a:tblGrid>
              <a:tr h="358740">
                <a:tc gridSpan="4">
                  <a:txBody>
                    <a:bodyPr/>
                    <a:lstStyle/>
                    <a:p>
                      <a:pPr marL="0" marR="0">
                        <a:lnSpc>
                          <a:spcPct val="115000"/>
                        </a:lnSpc>
                        <a:spcBef>
                          <a:spcPts val="0"/>
                        </a:spcBef>
                        <a:spcAft>
                          <a:spcPts val="600"/>
                        </a:spcAft>
                      </a:pPr>
                      <a:r>
                        <a:rPr lang="es-ES" sz="1950" b="1" dirty="0">
                          <a:solidFill>
                            <a:schemeClr val="bg1"/>
                          </a:solidFill>
                          <a:effectLst/>
                          <a:latin typeface="Century Gothic" panose="020B0502020202020204" pitchFamily="34" charset="0"/>
                        </a:rPr>
                        <a:t>MISSIÓ: Posar fi a la </a:t>
                      </a:r>
                      <a:r>
                        <a:rPr lang="es-ES" sz="1950" b="1" dirty="0" err="1">
                          <a:solidFill>
                            <a:schemeClr val="bg1"/>
                          </a:solidFill>
                          <a:effectLst/>
                          <a:latin typeface="Century Gothic" panose="020B0502020202020204" pitchFamily="34" charset="0"/>
                        </a:rPr>
                        <a:t>discriminació</a:t>
                      </a:r>
                      <a:r>
                        <a:rPr lang="es-ES" sz="1950" b="1" dirty="0">
                          <a:solidFill>
                            <a:schemeClr val="bg1"/>
                          </a:solidFill>
                          <a:effectLst/>
                          <a:latin typeface="Century Gothic" panose="020B0502020202020204" pitchFamily="34" charset="0"/>
                        </a:rPr>
                        <a:t> </a:t>
                      </a:r>
                      <a:r>
                        <a:rPr lang="es-ES" sz="1950" b="1" dirty="0" err="1">
                          <a:solidFill>
                            <a:schemeClr val="bg1"/>
                          </a:solidFill>
                          <a:effectLst/>
                          <a:latin typeface="Century Gothic" panose="020B0502020202020204" pitchFamily="34" charset="0"/>
                        </a:rPr>
                        <a:t>patida</a:t>
                      </a:r>
                      <a:r>
                        <a:rPr lang="es-ES" sz="1950" b="1" dirty="0">
                          <a:solidFill>
                            <a:schemeClr val="bg1"/>
                          </a:solidFill>
                          <a:effectLst/>
                          <a:latin typeface="Century Gothic" panose="020B0502020202020204" pitchFamily="34" charset="0"/>
                        </a:rPr>
                        <a:t> per les persones </a:t>
                      </a:r>
                      <a:r>
                        <a:rPr lang="es-ES" sz="1950" b="1" dirty="0" err="1">
                          <a:solidFill>
                            <a:schemeClr val="bg1"/>
                          </a:solidFill>
                          <a:effectLst/>
                          <a:latin typeface="Century Gothic" panose="020B0502020202020204" pitchFamily="34" charset="0"/>
                        </a:rPr>
                        <a:t>amb</a:t>
                      </a:r>
                      <a:r>
                        <a:rPr lang="es-ES" sz="1950" b="1" dirty="0">
                          <a:solidFill>
                            <a:schemeClr val="bg1"/>
                          </a:solidFill>
                          <a:effectLst/>
                          <a:latin typeface="Century Gothic" panose="020B0502020202020204" pitchFamily="34" charset="0"/>
                        </a:rPr>
                        <a:t> </a:t>
                      </a:r>
                      <a:r>
                        <a:rPr lang="es-ES" sz="1950" b="1" dirty="0" err="1">
                          <a:solidFill>
                            <a:schemeClr val="bg1"/>
                          </a:solidFill>
                          <a:effectLst/>
                          <a:latin typeface="Century Gothic" panose="020B0502020202020204" pitchFamily="34" charset="0"/>
                        </a:rPr>
                        <a:t>discapacitat</a:t>
                      </a:r>
                      <a:r>
                        <a:rPr lang="es-ES" sz="1950" b="1" dirty="0">
                          <a:solidFill>
                            <a:schemeClr val="bg1"/>
                          </a:solidFill>
                          <a:effectLst/>
                          <a:latin typeface="Century Gothic" panose="020B0502020202020204" pitchFamily="34" charset="0"/>
                        </a:rPr>
                        <a:t> psicosocial, </a:t>
                      </a:r>
                      <a:r>
                        <a:rPr lang="es-ES" sz="1950" b="1" dirty="0" err="1">
                          <a:solidFill>
                            <a:schemeClr val="bg1"/>
                          </a:solidFill>
                          <a:effectLst/>
                          <a:latin typeface="Century Gothic" panose="020B0502020202020204" pitchFamily="34" charset="0"/>
                        </a:rPr>
                        <a:t>intel·lectual</a:t>
                      </a:r>
                      <a:r>
                        <a:rPr lang="es-ES" sz="1950" b="1" dirty="0">
                          <a:solidFill>
                            <a:schemeClr val="bg1"/>
                          </a:solidFill>
                          <a:effectLst/>
                          <a:latin typeface="Century Gothic" panose="020B0502020202020204" pitchFamily="34" charset="0"/>
                        </a:rPr>
                        <a:t> o cognitiva a la </a:t>
                      </a:r>
                      <a:r>
                        <a:rPr lang="es-ES" sz="1950" b="1" dirty="0" err="1">
                          <a:solidFill>
                            <a:schemeClr val="bg1"/>
                          </a:solidFill>
                          <a:effectLst/>
                          <a:latin typeface="Century Gothic" panose="020B0502020202020204" pitchFamily="34" charset="0"/>
                        </a:rPr>
                        <a:t>comunitat</a:t>
                      </a:r>
                      <a:endParaRPr lang="x-none" sz="195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793256525"/>
                  </a:ext>
                </a:extLst>
              </a:tr>
              <a:tr h="680347">
                <a:tc>
                  <a:txBody>
                    <a:bodyPr/>
                    <a:lstStyle/>
                    <a:p>
                      <a:pPr marL="146685" marR="29210" indent="-6350" algn="ctr">
                        <a:lnSpc>
                          <a:spcPct val="107000"/>
                        </a:lnSpc>
                        <a:spcAft>
                          <a:spcPts val="0"/>
                        </a:spcAft>
                      </a:pPr>
                      <a:r>
                        <a:rPr lang="ca-ES" sz="1800" b="1">
                          <a:solidFill>
                            <a:schemeClr val="tx1"/>
                          </a:solidFill>
                          <a:effectLst/>
                          <a:latin typeface="Calibri"/>
                          <a:ea typeface="Calibri"/>
                          <a:cs typeface="Arial"/>
                        </a:rPr>
                        <a:t>Objectiu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31115" indent="-6350" algn="ctr">
                        <a:lnSpc>
                          <a:spcPct val="107000"/>
                        </a:lnSpc>
                        <a:spcAft>
                          <a:spcPts val="0"/>
                        </a:spcAft>
                      </a:pPr>
                      <a:r>
                        <a:rPr lang="ca-ES" sz="1800" b="1">
                          <a:solidFill>
                            <a:schemeClr val="tx1"/>
                          </a:solidFill>
                          <a:effectLst/>
                          <a:latin typeface="Calibri"/>
                          <a:ea typeface="Calibri"/>
                          <a:cs typeface="Arial"/>
                        </a:rPr>
                        <a:t>Tipus de canvi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indent="-6350" algn="ctr">
                        <a:lnSpc>
                          <a:spcPct val="107000"/>
                        </a:lnSpc>
                        <a:spcAft>
                          <a:spcPts val="0"/>
                        </a:spcAft>
                      </a:pPr>
                      <a:r>
                        <a:rPr lang="ca-ES" sz="1800" b="1">
                          <a:solidFill>
                            <a:schemeClr val="tx1"/>
                          </a:solidFill>
                          <a:effectLst/>
                          <a:latin typeface="Calibri"/>
                          <a:ea typeface="Calibri"/>
                          <a:cs typeface="Arial"/>
                        </a:rPr>
                        <a:t>Condueix a fer realitat la missió?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27940" indent="-6350" algn="ctr">
                        <a:lnSpc>
                          <a:spcPct val="107000"/>
                        </a:lnSpc>
                        <a:spcAft>
                          <a:spcPts val="0"/>
                        </a:spcAft>
                      </a:pPr>
                      <a:r>
                        <a:rPr lang="ca-ES" sz="1800" b="1" dirty="0">
                          <a:solidFill>
                            <a:schemeClr val="tx1"/>
                          </a:solidFill>
                          <a:effectLst/>
                          <a:latin typeface="Calibri"/>
                          <a:ea typeface="Calibri"/>
                          <a:cs typeface="Arial"/>
                        </a:rPr>
                        <a:t>És SMART? </a:t>
                      </a:r>
                      <a:endParaRPr lang="es-ES" sz="1800" dirty="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200809868"/>
                  </a:ext>
                </a:extLst>
              </a:tr>
              <a:tr h="0">
                <a:tc>
                  <a:txBody>
                    <a:bodyPr/>
                    <a:lstStyle/>
                    <a:p>
                      <a:pPr marL="146685" indent="-6350" algn="l">
                        <a:lnSpc>
                          <a:spcPct val="107000"/>
                        </a:lnSpc>
                        <a:spcAft>
                          <a:spcPts val="0"/>
                        </a:spcAft>
                      </a:pPr>
                      <a:r>
                        <a:rPr lang="ca-ES" sz="1800">
                          <a:solidFill>
                            <a:srgbClr val="000000"/>
                          </a:solidFill>
                          <a:effectLst/>
                          <a:latin typeface="Calibri"/>
                          <a:ea typeface="Calibri"/>
                          <a:cs typeface="Arial"/>
                        </a:rPr>
                        <a:t>Augmentar el nombre de grups de sensibilització que pressionen el Govern perquè modifiqui la legislació en el termini d’un any. </a:t>
                      </a:r>
                      <a:endParaRPr lang="es-ES" sz="180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18415" indent="-6350" algn="l">
                        <a:lnSpc>
                          <a:spcPct val="107000"/>
                        </a:lnSpc>
                        <a:spcAft>
                          <a:spcPts val="0"/>
                        </a:spcAft>
                      </a:pPr>
                      <a:r>
                        <a:rPr lang="ca-ES" sz="1800">
                          <a:solidFill>
                            <a:srgbClr val="000000"/>
                          </a:solidFill>
                          <a:effectLst/>
                          <a:latin typeface="Calibri"/>
                          <a:ea typeface="Calibri"/>
                          <a:cs typeface="Arial"/>
                        </a:rPr>
                        <a:t>Estructura (d’un sol grup a 15 grups) </a:t>
                      </a:r>
                      <a:endParaRPr lang="es-ES" sz="180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19050" indent="-6350" algn="l">
                        <a:lnSpc>
                          <a:spcPct val="107000"/>
                        </a:lnSpc>
                        <a:spcAft>
                          <a:spcPts val="0"/>
                        </a:spcAft>
                      </a:pPr>
                      <a:r>
                        <a:rPr lang="ca-ES" sz="1800" dirty="0">
                          <a:solidFill>
                            <a:srgbClr val="000000"/>
                          </a:solidFill>
                          <a:effectLst/>
                          <a:latin typeface="Calibri"/>
                          <a:ea typeface="Calibri"/>
                          <a:cs typeface="Arial"/>
                        </a:rPr>
                        <a:t>Sí. La implicació de més grups de sensibilització sobre aquesta matèria comportaria més conscienciació, un nombre més gran d’accions i més pressió per posar fi a la discriminació en la comunitat. </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l">
                        <a:lnSpc>
                          <a:spcPct val="107000"/>
                        </a:lnSpc>
                        <a:spcAft>
                          <a:spcPts val="0"/>
                        </a:spcAft>
                      </a:pPr>
                      <a:r>
                        <a:rPr lang="ca-ES" sz="1800" b="1" dirty="0">
                          <a:solidFill>
                            <a:srgbClr val="000000"/>
                          </a:solidFill>
                          <a:effectLst/>
                          <a:latin typeface="Calibri"/>
                          <a:ea typeface="Calibri"/>
                          <a:cs typeface="Arial"/>
                        </a:rPr>
                        <a:t>Específic: </a:t>
                      </a:r>
                      <a:r>
                        <a:rPr lang="ca-ES" sz="1800" dirty="0">
                          <a:solidFill>
                            <a:srgbClr val="000000"/>
                          </a:solidFill>
                          <a:effectLst/>
                          <a:latin typeface="Calibri"/>
                          <a:ea typeface="Calibri"/>
                          <a:cs typeface="Arial"/>
                        </a:rPr>
                        <a:t>Sí</a:t>
                      </a:r>
                      <a:r>
                        <a:rPr lang="ca-ES" sz="1800" b="1"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b="1" dirty="0">
                          <a:solidFill>
                            <a:srgbClr val="000000"/>
                          </a:solidFill>
                          <a:effectLst/>
                          <a:latin typeface="Calibri"/>
                          <a:ea typeface="Calibri"/>
                          <a:cs typeface="Arial"/>
                        </a:rPr>
                        <a:t>Mesurable: </a:t>
                      </a:r>
                      <a:r>
                        <a:rPr lang="ca-ES" sz="1800" dirty="0">
                          <a:solidFill>
                            <a:srgbClr val="000000"/>
                          </a:solidFill>
                          <a:effectLst/>
                          <a:latin typeface="Calibri"/>
                          <a:ea typeface="Calibri"/>
                          <a:cs typeface="Arial"/>
                        </a:rPr>
                        <a:t>Sí</a:t>
                      </a:r>
                      <a:r>
                        <a:rPr lang="ca-ES" sz="1800" b="1" dirty="0">
                          <a:solidFill>
                            <a:srgbClr val="000000"/>
                          </a:solidFill>
                          <a:effectLst/>
                          <a:latin typeface="Calibri"/>
                          <a:ea typeface="Calibri"/>
                          <a:cs typeface="Arial"/>
                        </a:rPr>
                        <a:t> Assolible</a:t>
                      </a:r>
                      <a:r>
                        <a:rPr lang="ca-ES" sz="1800" dirty="0">
                          <a:solidFill>
                            <a:srgbClr val="000000"/>
                          </a:solidFill>
                          <a:effectLst/>
                          <a:latin typeface="Calibri"/>
                          <a:ea typeface="Calibri"/>
                          <a:cs typeface="Arial"/>
                        </a:rPr>
                        <a:t>: Sí, hauria de poder-se assolir d’acord amb el context comunitari</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b="1" dirty="0">
                          <a:solidFill>
                            <a:srgbClr val="000000"/>
                          </a:solidFill>
                          <a:effectLst/>
                          <a:latin typeface="Calibri"/>
                          <a:ea typeface="Calibri"/>
                          <a:cs typeface="Arial"/>
                        </a:rPr>
                        <a:t>Realista</a:t>
                      </a:r>
                      <a:r>
                        <a:rPr lang="ca-ES" sz="1800" dirty="0">
                          <a:solidFill>
                            <a:srgbClr val="000000"/>
                          </a:solidFill>
                          <a:effectLst/>
                          <a:latin typeface="Calibri"/>
                          <a:ea typeface="Calibri"/>
                          <a:cs typeface="Arial"/>
                        </a:rPr>
                        <a:t>: Sí; hauria de ser realista, d’acord amb el context comunitari</a:t>
                      </a:r>
                      <a:r>
                        <a:rPr lang="ca-ES" sz="1800" b="1"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p>
                      <a:pPr marL="1905" marR="17145" indent="-6350" algn="l">
                        <a:lnSpc>
                          <a:spcPct val="99000"/>
                        </a:lnSpc>
                        <a:spcAft>
                          <a:spcPts val="0"/>
                        </a:spcAft>
                      </a:pPr>
                      <a:r>
                        <a:rPr lang="ca-ES" sz="1800" b="1" dirty="0">
                          <a:solidFill>
                            <a:srgbClr val="000000"/>
                          </a:solidFill>
                          <a:effectLst/>
                          <a:latin typeface="Calibri"/>
                          <a:ea typeface="Calibri"/>
                          <a:cs typeface="Arial"/>
                        </a:rPr>
                        <a:t>Temporal: </a:t>
                      </a:r>
                      <a:r>
                        <a:rPr lang="ca-ES" sz="1800" dirty="0">
                          <a:solidFill>
                            <a:srgbClr val="000000"/>
                          </a:solidFill>
                          <a:effectLst/>
                          <a:latin typeface="Calibri"/>
                          <a:ea typeface="Calibri"/>
                          <a:cs typeface="Arial"/>
                        </a:rPr>
                        <a:t>Sí (1 </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dirty="0">
                          <a:solidFill>
                            <a:srgbClr val="000000"/>
                          </a:solidFill>
                          <a:effectLst/>
                          <a:latin typeface="Calibri"/>
                          <a:ea typeface="Calibri"/>
                          <a:cs typeface="Arial"/>
                        </a:rPr>
                        <a:t>any)</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321772"/>
                  </a:ext>
                </a:extLst>
              </a:tr>
            </a:tbl>
          </a:graphicData>
        </a:graphic>
      </p:graphicFrame>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- 18</a:t>
            </a:r>
            <a:endParaRPr lang="x-none" dirty="0"/>
          </a:p>
        </p:txBody>
      </p:sp>
    </p:spTree>
    <p:extLst>
      <p:ext uri="{BB962C8B-B14F-4D97-AF65-F5344CB8AC3E}">
        <p14:creationId xmlns:p14="http://schemas.microsoft.com/office/powerpoint/2010/main" val="387091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r>
              <a:rPr lang="ca-ES" sz="2050" dirty="0"/>
              <a:t>Crear capacitat per combatre l’estigmatització i la discriminació i per promoure els drets humans i la recuperació. </a:t>
            </a:r>
          </a:p>
          <a:p>
            <a:pPr algn="just"/>
            <a:r>
              <a:rPr lang="ca-ES" sz="2050" dirty="0"/>
              <a:t>Millorar la qualitat de l’atenció i de les condicions dels drets humans en els serveis socials i de salut mental.</a:t>
            </a:r>
          </a:p>
          <a:p>
            <a:pPr algn="just"/>
            <a:r>
              <a:rPr lang="ca-ES" sz="2050" dirty="0"/>
              <a:t>Crear uns serveis basats en la comunitat i orientats a la recuperació que respectin i promoguin els drets humans.</a:t>
            </a:r>
          </a:p>
          <a:p>
            <a:pPr algn="just"/>
            <a:r>
              <a:rPr lang="ca-ES" sz="2050" dirty="0"/>
              <a:t>Donar suport al desenvolupament d’un moviment de la societat civil per promoure i influir en la formulació de polítiques. </a:t>
            </a:r>
          </a:p>
          <a:p>
            <a:pPr algn="just"/>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215866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68B0CE-F05D-C54C-BA7A-381AAA1E7475}"/>
              </a:ext>
            </a:extLst>
          </p:cNvPr>
          <p:cNvSpPr>
            <a:spLocks noGrp="1"/>
          </p:cNvSpPr>
          <p:nvPr>
            <p:ph type="body" sz="quarter" idx="13"/>
          </p:nvPr>
        </p:nvSpPr>
        <p:spPr/>
        <p:txBody>
          <a:bodyPr/>
          <a:lstStyle/>
          <a:p>
            <a:r>
              <a:rPr lang="ca-ES" dirty="0"/>
              <a:t>Formulació del tema de sensibilització i dels objectius </a:t>
            </a:r>
            <a:endParaRPr lang="es-ES" dirty="0"/>
          </a:p>
        </p:txBody>
      </p:sp>
      <p:graphicFrame>
        <p:nvGraphicFramePr>
          <p:cNvPr id="4" name="Content Placeholder 3">
            <a:extLst>
              <a:ext uri="{FF2B5EF4-FFF2-40B4-BE49-F238E27FC236}">
                <a16:creationId xmlns:a16="http://schemas.microsoft.com/office/drawing/2014/main" id="{6DBE7A89-2CF2-49E0-9E18-1CAFE279D040}"/>
              </a:ext>
            </a:extLst>
          </p:cNvPr>
          <p:cNvGraphicFramePr>
            <a:graphicFrameLocks noGrp="1"/>
          </p:cNvGraphicFramePr>
          <p:nvPr>
            <p:ph sz="quarter" idx="14"/>
            <p:extLst>
              <p:ext uri="{D42A27DB-BD31-4B8C-83A1-F6EECF244321}">
                <p14:modId xmlns:p14="http://schemas.microsoft.com/office/powerpoint/2010/main" val="3101966852"/>
              </p:ext>
            </p:extLst>
          </p:nvPr>
        </p:nvGraphicFramePr>
        <p:xfrm>
          <a:off x="506413" y="1472390"/>
          <a:ext cx="11173920" cy="3384677"/>
        </p:xfrm>
        <a:graphic>
          <a:graphicData uri="http://schemas.openxmlformats.org/drawingml/2006/table">
            <a:tbl>
              <a:tblPr firstRow="1" firstCol="1" bandRow="1">
                <a:tableStyleId>{2D5ABB26-0587-4C30-8999-92F81FD0307C}</a:tableStyleId>
              </a:tblPr>
              <a:tblGrid>
                <a:gridCol w="2793480">
                  <a:extLst>
                    <a:ext uri="{9D8B030D-6E8A-4147-A177-3AD203B41FA5}">
                      <a16:colId xmlns:a16="http://schemas.microsoft.com/office/drawing/2014/main" val="418465768"/>
                    </a:ext>
                  </a:extLst>
                </a:gridCol>
                <a:gridCol w="2067176">
                  <a:extLst>
                    <a:ext uri="{9D8B030D-6E8A-4147-A177-3AD203B41FA5}">
                      <a16:colId xmlns:a16="http://schemas.microsoft.com/office/drawing/2014/main" val="769862047"/>
                    </a:ext>
                  </a:extLst>
                </a:gridCol>
                <a:gridCol w="2509176">
                  <a:extLst>
                    <a:ext uri="{9D8B030D-6E8A-4147-A177-3AD203B41FA5}">
                      <a16:colId xmlns:a16="http://schemas.microsoft.com/office/drawing/2014/main" val="3460875901"/>
                    </a:ext>
                  </a:extLst>
                </a:gridCol>
                <a:gridCol w="3804088">
                  <a:extLst>
                    <a:ext uri="{9D8B030D-6E8A-4147-A177-3AD203B41FA5}">
                      <a16:colId xmlns:a16="http://schemas.microsoft.com/office/drawing/2014/main" val="1148689767"/>
                    </a:ext>
                  </a:extLst>
                </a:gridCol>
              </a:tblGrid>
              <a:tr h="0">
                <a:tc gridSpan="4">
                  <a:txBody>
                    <a:bodyPr/>
                    <a:lstStyle/>
                    <a:p>
                      <a:pPr marL="0" marR="0">
                        <a:lnSpc>
                          <a:spcPct val="115000"/>
                        </a:lnSpc>
                        <a:spcBef>
                          <a:spcPts val="0"/>
                        </a:spcBef>
                        <a:spcAft>
                          <a:spcPts val="600"/>
                        </a:spcAft>
                      </a:pPr>
                      <a:r>
                        <a:rPr lang="es-ES" sz="1950" b="1" dirty="0">
                          <a:solidFill>
                            <a:schemeClr val="bg1"/>
                          </a:solidFill>
                          <a:effectLst/>
                          <a:latin typeface="Century Gothic" panose="020B0502020202020204" pitchFamily="34" charset="0"/>
                        </a:rPr>
                        <a:t>MISSIÓ: Posar fi a la </a:t>
                      </a:r>
                      <a:r>
                        <a:rPr lang="es-ES" sz="1950" b="1" dirty="0" err="1">
                          <a:solidFill>
                            <a:schemeClr val="bg1"/>
                          </a:solidFill>
                          <a:effectLst/>
                          <a:latin typeface="Century Gothic" panose="020B0502020202020204" pitchFamily="34" charset="0"/>
                        </a:rPr>
                        <a:t>discriminació</a:t>
                      </a:r>
                      <a:r>
                        <a:rPr lang="es-ES" sz="1950" b="1" dirty="0">
                          <a:solidFill>
                            <a:schemeClr val="bg1"/>
                          </a:solidFill>
                          <a:effectLst/>
                          <a:latin typeface="Century Gothic" panose="020B0502020202020204" pitchFamily="34" charset="0"/>
                        </a:rPr>
                        <a:t> </a:t>
                      </a:r>
                      <a:r>
                        <a:rPr lang="es-ES" sz="1950" b="1" dirty="0" err="1">
                          <a:solidFill>
                            <a:schemeClr val="bg1"/>
                          </a:solidFill>
                          <a:effectLst/>
                          <a:latin typeface="Century Gothic" panose="020B0502020202020204" pitchFamily="34" charset="0"/>
                        </a:rPr>
                        <a:t>patida</a:t>
                      </a:r>
                      <a:r>
                        <a:rPr lang="es-ES" sz="1950" b="1" dirty="0">
                          <a:solidFill>
                            <a:schemeClr val="bg1"/>
                          </a:solidFill>
                          <a:effectLst/>
                          <a:latin typeface="Century Gothic" panose="020B0502020202020204" pitchFamily="34" charset="0"/>
                        </a:rPr>
                        <a:t> per les persones </a:t>
                      </a:r>
                      <a:r>
                        <a:rPr lang="es-ES" sz="1950" b="1" dirty="0" err="1">
                          <a:solidFill>
                            <a:schemeClr val="bg1"/>
                          </a:solidFill>
                          <a:effectLst/>
                          <a:latin typeface="Century Gothic" panose="020B0502020202020204" pitchFamily="34" charset="0"/>
                        </a:rPr>
                        <a:t>amb</a:t>
                      </a:r>
                      <a:r>
                        <a:rPr lang="es-ES" sz="1950" b="1" dirty="0">
                          <a:solidFill>
                            <a:schemeClr val="bg1"/>
                          </a:solidFill>
                          <a:effectLst/>
                          <a:latin typeface="Century Gothic" panose="020B0502020202020204" pitchFamily="34" charset="0"/>
                        </a:rPr>
                        <a:t> </a:t>
                      </a:r>
                      <a:r>
                        <a:rPr lang="es-ES" sz="1950" b="1" dirty="0" err="1">
                          <a:solidFill>
                            <a:schemeClr val="bg1"/>
                          </a:solidFill>
                          <a:effectLst/>
                          <a:latin typeface="Century Gothic" panose="020B0502020202020204" pitchFamily="34" charset="0"/>
                        </a:rPr>
                        <a:t>discapacitat</a:t>
                      </a:r>
                      <a:r>
                        <a:rPr lang="es-ES" sz="1950" b="1" dirty="0">
                          <a:solidFill>
                            <a:schemeClr val="bg1"/>
                          </a:solidFill>
                          <a:effectLst/>
                          <a:latin typeface="Century Gothic" panose="020B0502020202020204" pitchFamily="34" charset="0"/>
                        </a:rPr>
                        <a:t> psicosocial, </a:t>
                      </a:r>
                      <a:r>
                        <a:rPr lang="es-ES" sz="1950" b="1" dirty="0" err="1">
                          <a:solidFill>
                            <a:schemeClr val="bg1"/>
                          </a:solidFill>
                          <a:effectLst/>
                          <a:latin typeface="Century Gothic" panose="020B0502020202020204" pitchFamily="34" charset="0"/>
                        </a:rPr>
                        <a:t>intel·lectual</a:t>
                      </a:r>
                      <a:r>
                        <a:rPr lang="es-ES" sz="1950" b="1" dirty="0">
                          <a:solidFill>
                            <a:schemeClr val="bg1"/>
                          </a:solidFill>
                          <a:effectLst/>
                          <a:latin typeface="Century Gothic" panose="020B0502020202020204" pitchFamily="34" charset="0"/>
                        </a:rPr>
                        <a:t> o cognitiva a la </a:t>
                      </a:r>
                      <a:r>
                        <a:rPr lang="es-ES" sz="1950" b="1" dirty="0" err="1">
                          <a:solidFill>
                            <a:schemeClr val="bg1"/>
                          </a:solidFill>
                          <a:effectLst/>
                          <a:latin typeface="Century Gothic" panose="020B0502020202020204" pitchFamily="34" charset="0"/>
                        </a:rPr>
                        <a:t>comunitat</a:t>
                      </a:r>
                      <a:endParaRPr lang="x-none" sz="195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713027944"/>
                  </a:ext>
                </a:extLst>
              </a:tr>
              <a:tr h="604925">
                <a:tc>
                  <a:txBody>
                    <a:bodyPr/>
                    <a:lstStyle/>
                    <a:p>
                      <a:pPr marL="146685" marR="29210" indent="-6350" algn="ctr">
                        <a:lnSpc>
                          <a:spcPct val="107000"/>
                        </a:lnSpc>
                        <a:spcAft>
                          <a:spcPts val="0"/>
                        </a:spcAft>
                      </a:pPr>
                      <a:r>
                        <a:rPr lang="ca-ES" sz="1800" b="1">
                          <a:solidFill>
                            <a:schemeClr val="tx1"/>
                          </a:solidFill>
                          <a:effectLst/>
                          <a:latin typeface="Calibri"/>
                          <a:ea typeface="Calibri"/>
                          <a:cs typeface="Arial"/>
                        </a:rPr>
                        <a:t>Objectiu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31115" indent="-6350" algn="ctr">
                        <a:lnSpc>
                          <a:spcPct val="107000"/>
                        </a:lnSpc>
                        <a:spcAft>
                          <a:spcPts val="0"/>
                        </a:spcAft>
                      </a:pPr>
                      <a:r>
                        <a:rPr lang="ca-ES" sz="1800" b="1">
                          <a:solidFill>
                            <a:schemeClr val="tx1"/>
                          </a:solidFill>
                          <a:effectLst/>
                          <a:latin typeface="Calibri"/>
                          <a:ea typeface="Calibri"/>
                          <a:cs typeface="Arial"/>
                        </a:rPr>
                        <a:t>Tipus de canvi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indent="-6350" algn="ctr">
                        <a:lnSpc>
                          <a:spcPct val="107000"/>
                        </a:lnSpc>
                        <a:spcAft>
                          <a:spcPts val="0"/>
                        </a:spcAft>
                      </a:pPr>
                      <a:r>
                        <a:rPr lang="ca-ES" sz="1800" b="1">
                          <a:solidFill>
                            <a:schemeClr val="tx1"/>
                          </a:solidFill>
                          <a:effectLst/>
                          <a:latin typeface="Calibri"/>
                          <a:ea typeface="Calibri"/>
                          <a:cs typeface="Arial"/>
                        </a:rPr>
                        <a:t>Condueix a fer realitat la missió? </a:t>
                      </a:r>
                      <a:endParaRPr lang="es-ES" sz="180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27940" indent="-6350" algn="ctr">
                        <a:lnSpc>
                          <a:spcPct val="107000"/>
                        </a:lnSpc>
                        <a:spcAft>
                          <a:spcPts val="0"/>
                        </a:spcAft>
                      </a:pPr>
                      <a:r>
                        <a:rPr lang="ca-ES" sz="1800" b="1" dirty="0">
                          <a:solidFill>
                            <a:schemeClr val="tx1"/>
                          </a:solidFill>
                          <a:effectLst/>
                          <a:latin typeface="Calibri"/>
                          <a:ea typeface="Calibri"/>
                          <a:cs typeface="Arial"/>
                        </a:rPr>
                        <a:t>És SMART? </a:t>
                      </a:r>
                      <a:endParaRPr lang="es-ES" sz="1800" dirty="0">
                        <a:solidFill>
                          <a:schemeClr val="tx1"/>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91094100"/>
                  </a:ext>
                </a:extLst>
              </a:tr>
              <a:tr h="0">
                <a:tc>
                  <a:txBody>
                    <a:bodyPr/>
                    <a:lstStyle/>
                    <a:p>
                      <a:pPr marL="146685" indent="-6350" algn="l">
                        <a:lnSpc>
                          <a:spcPct val="107000"/>
                        </a:lnSpc>
                        <a:spcAft>
                          <a:spcPts val="0"/>
                        </a:spcAft>
                      </a:pPr>
                      <a:r>
                        <a:rPr lang="ca-ES" sz="1800">
                          <a:solidFill>
                            <a:srgbClr val="000000"/>
                          </a:solidFill>
                          <a:effectLst/>
                          <a:latin typeface="Calibri"/>
                          <a:ea typeface="Calibri"/>
                          <a:cs typeface="Arial"/>
                        </a:rPr>
                        <a:t>Augmentar el contacte entre persones amb discapacitat psicosocial, intel·lectual o cognitiva i persones sense discapacitat en un 50% en el termini de 3 mesos. </a:t>
                      </a:r>
                      <a:endParaRPr lang="es-ES" sz="180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ca-ES" sz="1800">
                          <a:solidFill>
                            <a:srgbClr val="000000"/>
                          </a:solidFill>
                          <a:effectLst/>
                          <a:latin typeface="Calibri"/>
                          <a:ea typeface="Calibri"/>
                          <a:cs typeface="Arial"/>
                        </a:rPr>
                        <a:t>Procés (d’una interacció nul·la a una interacció que uneix les persones) </a:t>
                      </a:r>
                      <a:endParaRPr lang="es-ES" sz="180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350" indent="-6350" algn="l">
                        <a:lnSpc>
                          <a:spcPct val="107000"/>
                        </a:lnSpc>
                        <a:spcAft>
                          <a:spcPts val="0"/>
                        </a:spcAft>
                      </a:pPr>
                      <a:r>
                        <a:rPr lang="ca-ES" sz="1800">
                          <a:solidFill>
                            <a:srgbClr val="000000"/>
                          </a:solidFill>
                          <a:effectLst/>
                          <a:latin typeface="Calibri"/>
                          <a:ea typeface="Calibri"/>
                          <a:cs typeface="Arial"/>
                        </a:rPr>
                        <a:t>Sí. S’ha demostrat que el contacte redueix l’estigmatització i la discriminació. </a:t>
                      </a:r>
                      <a:endParaRPr lang="es-ES" sz="180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l">
                        <a:lnSpc>
                          <a:spcPct val="107000"/>
                        </a:lnSpc>
                        <a:spcAft>
                          <a:spcPts val="0"/>
                        </a:spcAft>
                      </a:pPr>
                      <a:r>
                        <a:rPr lang="ca-ES" sz="1800" b="1" dirty="0">
                          <a:solidFill>
                            <a:srgbClr val="000000"/>
                          </a:solidFill>
                          <a:effectLst/>
                          <a:latin typeface="Calibri"/>
                          <a:ea typeface="Calibri"/>
                          <a:cs typeface="Arial"/>
                        </a:rPr>
                        <a:t>Específic: </a:t>
                      </a:r>
                      <a:r>
                        <a:rPr lang="ca-ES" sz="1800" dirty="0">
                          <a:solidFill>
                            <a:srgbClr val="000000"/>
                          </a:solidFill>
                          <a:effectLst/>
                          <a:latin typeface="Calibri"/>
                          <a:ea typeface="Calibri"/>
                          <a:cs typeface="Arial"/>
                        </a:rPr>
                        <a:t>Sí</a:t>
                      </a:r>
                      <a:r>
                        <a:rPr lang="ca-ES" sz="1800" b="1"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b="1" dirty="0">
                          <a:solidFill>
                            <a:srgbClr val="000000"/>
                          </a:solidFill>
                          <a:effectLst/>
                          <a:latin typeface="Calibri"/>
                          <a:ea typeface="Calibri"/>
                          <a:cs typeface="Arial"/>
                        </a:rPr>
                        <a:t>Mesurable</a:t>
                      </a:r>
                      <a:r>
                        <a:rPr lang="ca-ES" sz="1800" dirty="0">
                          <a:solidFill>
                            <a:srgbClr val="000000"/>
                          </a:solidFill>
                          <a:effectLst/>
                          <a:latin typeface="Calibri"/>
                          <a:ea typeface="Calibri"/>
                          <a:cs typeface="Arial"/>
                        </a:rPr>
                        <a:t>: Sí, a través d’enquestes</a:t>
                      </a:r>
                      <a:r>
                        <a:rPr lang="ca-ES" sz="1800" b="1"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p>
                      <a:pPr marL="1905" marR="17145" indent="-6350" algn="l">
                        <a:lnSpc>
                          <a:spcPct val="99000"/>
                        </a:lnSpc>
                        <a:spcAft>
                          <a:spcPts val="0"/>
                        </a:spcAft>
                      </a:pPr>
                      <a:r>
                        <a:rPr lang="ca-ES" sz="1800" b="1" dirty="0">
                          <a:solidFill>
                            <a:srgbClr val="000000"/>
                          </a:solidFill>
                          <a:effectLst/>
                          <a:latin typeface="Calibri"/>
                          <a:ea typeface="Calibri"/>
                          <a:cs typeface="Arial"/>
                        </a:rPr>
                        <a:t>Assolible</a:t>
                      </a:r>
                      <a:r>
                        <a:rPr lang="ca-ES" sz="1800" dirty="0">
                          <a:solidFill>
                            <a:srgbClr val="000000"/>
                          </a:solidFill>
                          <a:effectLst/>
                          <a:latin typeface="Calibri"/>
                          <a:ea typeface="Calibri"/>
                          <a:cs typeface="Arial"/>
                        </a:rPr>
                        <a:t>: Sí; hauria de poder-se assolir d’acord amb el context comunitari</a:t>
                      </a:r>
                      <a:endParaRPr lang="es-ES" sz="1800" dirty="0">
                        <a:solidFill>
                          <a:srgbClr val="000000"/>
                        </a:solidFill>
                        <a:effectLst/>
                        <a:latin typeface="Calibri"/>
                        <a:ea typeface="Calibri"/>
                        <a:cs typeface="Arial"/>
                      </a:endParaRPr>
                    </a:p>
                    <a:p>
                      <a:pPr marL="1905" marR="17145" indent="-6350" algn="l">
                        <a:lnSpc>
                          <a:spcPct val="99000"/>
                        </a:lnSpc>
                        <a:spcAft>
                          <a:spcPts val="0"/>
                        </a:spcAft>
                      </a:pPr>
                      <a:r>
                        <a:rPr lang="ca-ES" sz="1800" b="1" dirty="0">
                          <a:solidFill>
                            <a:srgbClr val="000000"/>
                          </a:solidFill>
                          <a:effectLst/>
                          <a:latin typeface="Calibri"/>
                          <a:ea typeface="Calibri"/>
                          <a:cs typeface="Arial"/>
                        </a:rPr>
                        <a:t>Realista</a:t>
                      </a:r>
                      <a:r>
                        <a:rPr lang="ca-ES" sz="1800" dirty="0">
                          <a:solidFill>
                            <a:srgbClr val="000000"/>
                          </a:solidFill>
                          <a:effectLst/>
                          <a:latin typeface="Calibri"/>
                          <a:ea typeface="Calibri"/>
                          <a:cs typeface="Arial"/>
                        </a:rPr>
                        <a:t>: Sí; hauria de ser realista d’acord amb el context comunitari</a:t>
                      </a:r>
                      <a:r>
                        <a:rPr lang="ca-ES" sz="1800" b="1"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p>
                      <a:pPr marL="1905" indent="-6350" algn="l">
                        <a:lnSpc>
                          <a:spcPct val="107000"/>
                        </a:lnSpc>
                        <a:spcAft>
                          <a:spcPts val="0"/>
                        </a:spcAft>
                      </a:pPr>
                      <a:r>
                        <a:rPr lang="ca-ES" sz="1800" b="1" dirty="0">
                          <a:solidFill>
                            <a:srgbClr val="000000"/>
                          </a:solidFill>
                          <a:effectLst/>
                          <a:latin typeface="Calibri"/>
                          <a:ea typeface="Calibri"/>
                          <a:cs typeface="Arial"/>
                        </a:rPr>
                        <a:t>Temporal: </a:t>
                      </a:r>
                      <a:r>
                        <a:rPr lang="ca-ES" sz="1800" dirty="0">
                          <a:solidFill>
                            <a:srgbClr val="000000"/>
                          </a:solidFill>
                          <a:effectLst/>
                          <a:latin typeface="Calibri"/>
                          <a:ea typeface="Calibri"/>
                          <a:cs typeface="Arial"/>
                        </a:rPr>
                        <a:t>Sí (3 mesos)</a:t>
                      </a:r>
                      <a:endParaRPr lang="es-ES" sz="1800" dirty="0">
                        <a:solidFill>
                          <a:srgbClr val="000000"/>
                        </a:solidFill>
                        <a:effectLst/>
                        <a:latin typeface="Calibri"/>
                        <a:ea typeface="Calibri"/>
                        <a:cs typeface="Arial"/>
                      </a:endParaRPr>
                    </a:p>
                  </a:txBody>
                  <a:tcPr marL="45085" marR="1524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282141"/>
                  </a:ext>
                </a:extLst>
              </a:tr>
            </a:tbl>
          </a:graphicData>
        </a:graphic>
      </p:graphicFrame>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- 19</a:t>
            </a:r>
            <a:endParaRPr lang="x-none" dirty="0"/>
          </a:p>
        </p:txBody>
      </p:sp>
    </p:spTree>
    <p:extLst>
      <p:ext uri="{BB962C8B-B14F-4D97-AF65-F5344CB8AC3E}">
        <p14:creationId xmlns:p14="http://schemas.microsoft.com/office/powerpoint/2010/main" val="398783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F6383E-663E-8340-8E93-D686B5B689E4}"/>
              </a:ext>
            </a:extLst>
          </p:cNvPr>
          <p:cNvSpPr>
            <a:spLocks noGrp="1"/>
          </p:cNvSpPr>
          <p:nvPr>
            <p:ph type="body" sz="quarter" idx="13"/>
          </p:nvPr>
        </p:nvSpPr>
        <p:spPr/>
        <p:txBody>
          <a:bodyPr/>
          <a:lstStyle/>
          <a:p>
            <a:r>
              <a:rPr lang="ca-ES" dirty="0"/>
              <a:t>Identificar les finalitats i els indicadors </a:t>
            </a:r>
            <a:endParaRPr lang="es-ES" dirty="0"/>
          </a:p>
        </p:txBody>
      </p:sp>
      <p:sp>
        <p:nvSpPr>
          <p:cNvPr id="3" name="Content Placeholder 2">
            <a:extLst>
              <a:ext uri="{FF2B5EF4-FFF2-40B4-BE49-F238E27FC236}">
                <a16:creationId xmlns:a16="http://schemas.microsoft.com/office/drawing/2014/main" id="{8E81980A-DF6D-4871-BFB1-D8F9B0396A3C}"/>
              </a:ext>
            </a:extLst>
          </p:cNvPr>
          <p:cNvSpPr>
            <a:spLocks noGrp="1"/>
          </p:cNvSpPr>
          <p:nvPr>
            <p:ph sz="quarter" idx="14"/>
          </p:nvPr>
        </p:nvSpPr>
        <p:spPr/>
        <p:txBody>
          <a:bodyPr/>
          <a:lstStyle/>
          <a:p>
            <a:pPr algn="just"/>
            <a:r>
              <a:rPr lang="ca-ES" dirty="0"/>
              <a:t>Allò que es mesura és més probable que s’implementi</a:t>
            </a:r>
            <a:r>
              <a:rPr lang="en-US" dirty="0"/>
              <a:t>. </a:t>
            </a:r>
          </a:p>
          <a:p>
            <a:pPr algn="just"/>
            <a:r>
              <a:rPr lang="es-ES" dirty="0"/>
              <a:t>Una </a:t>
            </a:r>
            <a:r>
              <a:rPr lang="ca-ES" dirty="0"/>
              <a:t>vegada determinats la meta i els objectius, convé desglossar-los en finalitats i indicadors específics</a:t>
            </a:r>
            <a:r>
              <a:rPr lang="en-US" dirty="0"/>
              <a:t>. </a:t>
            </a:r>
          </a:p>
          <a:p>
            <a:r>
              <a:rPr lang="ca-ES" b="1" dirty="0"/>
              <a:t>Les finalitats </a:t>
            </a:r>
            <a:r>
              <a:rPr lang="ca-ES" dirty="0"/>
              <a:t>són allò que la campanya pretén aconseguir.  </a:t>
            </a:r>
            <a:endParaRPr lang="es-ES" dirty="0"/>
          </a:p>
          <a:p>
            <a:r>
              <a:rPr lang="ca-ES" b="1" dirty="0"/>
              <a:t>Els indicadors </a:t>
            </a:r>
            <a:r>
              <a:rPr lang="ca-ES" dirty="0"/>
              <a:t>ajuden a avaluar si la campanya ha assolit les seves finalitats. </a:t>
            </a:r>
            <a:endParaRPr lang="es-ES" dirty="0"/>
          </a:p>
          <a:p>
            <a:r>
              <a:rPr lang="ca-ES" dirty="0"/>
              <a:t>Les finalitats i els indicadors han de ser realistes i pertinents</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- 20</a:t>
            </a:r>
            <a:endParaRPr lang="x-none" dirty="0"/>
          </a:p>
        </p:txBody>
      </p:sp>
    </p:spTree>
    <p:extLst>
      <p:ext uri="{BB962C8B-B14F-4D97-AF65-F5344CB8AC3E}">
        <p14:creationId xmlns:p14="http://schemas.microsoft.com/office/powerpoint/2010/main" val="253530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5F521A-BCF7-7848-8740-F20ABADBBE2B}"/>
              </a:ext>
            </a:extLst>
          </p:cNvPr>
          <p:cNvSpPr>
            <a:spLocks noGrp="1"/>
          </p:cNvSpPr>
          <p:nvPr>
            <p:ph type="body" sz="quarter" idx="13"/>
          </p:nvPr>
        </p:nvSpPr>
        <p:spPr/>
        <p:txBody>
          <a:bodyPr/>
          <a:lstStyle/>
          <a:p>
            <a:r>
              <a:rPr lang="ca-ES" dirty="0"/>
              <a:t>Identificar les finalitats i els indicadors </a:t>
            </a:r>
            <a:endParaRPr lang="es-ES" dirty="0"/>
          </a:p>
        </p:txBody>
      </p:sp>
      <p:sp>
        <p:nvSpPr>
          <p:cNvPr id="3" name="Content Placeholder 2">
            <a:extLst>
              <a:ext uri="{FF2B5EF4-FFF2-40B4-BE49-F238E27FC236}">
                <a16:creationId xmlns:a16="http://schemas.microsoft.com/office/drawing/2014/main" id="{371BA3DC-1D57-4EDD-848E-B48733DB0279}"/>
              </a:ext>
            </a:extLst>
          </p:cNvPr>
          <p:cNvSpPr>
            <a:spLocks noGrp="1"/>
          </p:cNvSpPr>
          <p:nvPr>
            <p:ph sz="quarter" idx="14"/>
          </p:nvPr>
        </p:nvSpPr>
        <p:spPr/>
        <p:txBody>
          <a:bodyPr/>
          <a:lstStyle/>
          <a:p>
            <a:r>
              <a:rPr lang="ca-ES" dirty="0"/>
              <a:t>La figura següent il·lustra com flueixen les finalitats i els indicadors a partir de la missió i els objectius</a:t>
            </a:r>
            <a:r>
              <a:rPr lang="en-GB" dirty="0"/>
              <a:t>:</a:t>
            </a:r>
          </a:p>
          <a:p>
            <a:endParaRPr lang="x-none" dirty="0"/>
          </a:p>
        </p:txBody>
      </p:sp>
      <p:sp>
        <p:nvSpPr>
          <p:cNvPr id="8" name="Rectangle 7">
            <a:extLst>
              <a:ext uri="{FF2B5EF4-FFF2-40B4-BE49-F238E27FC236}">
                <a16:creationId xmlns:a16="http://schemas.microsoft.com/office/drawing/2014/main" id="{BBB4378C-F713-224E-89B1-2C5074D07737}"/>
              </a:ext>
            </a:extLst>
          </p:cNvPr>
          <p:cNvSpPr/>
          <p:nvPr/>
        </p:nvSpPr>
        <p:spPr>
          <a:xfrm>
            <a:off x="4319080" y="2203406"/>
            <a:ext cx="1634247" cy="758757"/>
          </a:xfrm>
          <a:prstGeom prst="rect">
            <a:avLst/>
          </a:prstGeom>
          <a:ln>
            <a:noFill/>
          </a:ln>
        </p:spPr>
        <p:style>
          <a:lnRef idx="3">
            <a:schemeClr val="lt1"/>
          </a:lnRef>
          <a:fillRef idx="1">
            <a:schemeClr val="accent5"/>
          </a:fillRef>
          <a:effectRef idx="1">
            <a:schemeClr val="accent5"/>
          </a:effectRef>
          <a:fontRef idx="minor">
            <a:schemeClr val="lt1"/>
          </a:fontRef>
        </p:style>
        <p:txBody>
          <a:bodyPr tIns="274320" rtlCol="0" anchor="t"/>
          <a:lstStyle/>
          <a:p>
            <a:pPr algn="ctr"/>
            <a:r>
              <a:rPr lang="en-US" sz="2200" dirty="0">
                <a:ln>
                  <a:solidFill>
                    <a:sysClr val="windowText" lastClr="000000"/>
                  </a:solidFill>
                </a:ln>
                <a:solidFill>
                  <a:schemeClr val="tx1"/>
                </a:solidFill>
              </a:rPr>
              <a:t>MISSIÓ</a:t>
            </a:r>
          </a:p>
        </p:txBody>
      </p:sp>
      <p:sp>
        <p:nvSpPr>
          <p:cNvPr id="9" name="Rectangle 8">
            <a:extLst>
              <a:ext uri="{FF2B5EF4-FFF2-40B4-BE49-F238E27FC236}">
                <a16:creationId xmlns:a16="http://schemas.microsoft.com/office/drawing/2014/main" id="{B1B06CE0-D08D-7140-99AC-001184532E15}"/>
              </a:ext>
            </a:extLst>
          </p:cNvPr>
          <p:cNvSpPr/>
          <p:nvPr/>
        </p:nvSpPr>
        <p:spPr>
          <a:xfrm>
            <a:off x="5953328" y="3221478"/>
            <a:ext cx="1692614" cy="758757"/>
          </a:xfrm>
          <a:prstGeom prst="rect">
            <a:avLst/>
          </a:prstGeom>
          <a:solidFill>
            <a:schemeClr val="accent5">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tIns="274320" rtlCol="0" anchor="t"/>
          <a:lstStyle/>
          <a:p>
            <a:pPr algn="ctr"/>
            <a:r>
              <a:rPr lang="en-US" sz="2200" dirty="0">
                <a:ln>
                  <a:solidFill>
                    <a:sysClr val="windowText" lastClr="000000"/>
                  </a:solidFill>
                </a:ln>
                <a:solidFill>
                  <a:schemeClr val="tx1"/>
                </a:solidFill>
              </a:rPr>
              <a:t>OBJECTIU 2</a:t>
            </a:r>
          </a:p>
        </p:txBody>
      </p:sp>
      <p:sp>
        <p:nvSpPr>
          <p:cNvPr id="10" name="Rectangle 9">
            <a:extLst>
              <a:ext uri="{FF2B5EF4-FFF2-40B4-BE49-F238E27FC236}">
                <a16:creationId xmlns:a16="http://schemas.microsoft.com/office/drawing/2014/main" id="{97D47196-719E-EF4D-8FAE-FDA300B5121C}"/>
              </a:ext>
            </a:extLst>
          </p:cNvPr>
          <p:cNvSpPr/>
          <p:nvPr/>
        </p:nvSpPr>
        <p:spPr>
          <a:xfrm>
            <a:off x="2684834" y="3221478"/>
            <a:ext cx="1805886" cy="758757"/>
          </a:xfrm>
          <a:prstGeom prst="rect">
            <a:avLst/>
          </a:prstGeom>
          <a:solidFill>
            <a:schemeClr val="accent5">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tIns="274320" rtlCol="0" anchor="t"/>
          <a:lstStyle/>
          <a:p>
            <a:pPr algn="ctr"/>
            <a:r>
              <a:rPr lang="en-US" sz="2200" dirty="0">
                <a:ln>
                  <a:solidFill>
                    <a:sysClr val="windowText" lastClr="000000"/>
                  </a:solidFill>
                </a:ln>
                <a:solidFill>
                  <a:schemeClr val="tx1"/>
                </a:solidFill>
              </a:rPr>
              <a:t>OBJECTIU 1</a:t>
            </a:r>
          </a:p>
        </p:txBody>
      </p:sp>
      <p:sp>
        <p:nvSpPr>
          <p:cNvPr id="11" name="Rectangle 10">
            <a:extLst>
              <a:ext uri="{FF2B5EF4-FFF2-40B4-BE49-F238E27FC236}">
                <a16:creationId xmlns:a16="http://schemas.microsoft.com/office/drawing/2014/main" id="{9F5240F5-D261-224B-B299-19EAF27C2B4B}"/>
              </a:ext>
            </a:extLst>
          </p:cNvPr>
          <p:cNvSpPr/>
          <p:nvPr/>
        </p:nvSpPr>
        <p:spPr>
          <a:xfrm>
            <a:off x="6777392" y="5538819"/>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INDICADOR</a:t>
            </a:r>
          </a:p>
        </p:txBody>
      </p:sp>
      <p:sp>
        <p:nvSpPr>
          <p:cNvPr id="12" name="Rectangle 11">
            <a:extLst>
              <a:ext uri="{FF2B5EF4-FFF2-40B4-BE49-F238E27FC236}">
                <a16:creationId xmlns:a16="http://schemas.microsoft.com/office/drawing/2014/main" id="{8FEB30BB-37BD-044A-92BC-C20E833E253E}"/>
              </a:ext>
            </a:extLst>
          </p:cNvPr>
          <p:cNvSpPr/>
          <p:nvPr/>
        </p:nvSpPr>
        <p:spPr>
          <a:xfrm>
            <a:off x="6777392" y="4493673"/>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FINALITAT</a:t>
            </a:r>
          </a:p>
        </p:txBody>
      </p:sp>
      <p:sp>
        <p:nvSpPr>
          <p:cNvPr id="13" name="Rectangle 12">
            <a:extLst>
              <a:ext uri="{FF2B5EF4-FFF2-40B4-BE49-F238E27FC236}">
                <a16:creationId xmlns:a16="http://schemas.microsoft.com/office/drawing/2014/main" id="{0A96347E-3595-8348-B116-78F8D09FE821}"/>
              </a:ext>
            </a:extLst>
          </p:cNvPr>
          <p:cNvSpPr/>
          <p:nvPr/>
        </p:nvSpPr>
        <p:spPr>
          <a:xfrm>
            <a:off x="3960972" y="5522084"/>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INDICADOR</a:t>
            </a:r>
          </a:p>
        </p:txBody>
      </p:sp>
      <p:sp>
        <p:nvSpPr>
          <p:cNvPr id="14" name="Rectangle 13">
            <a:extLst>
              <a:ext uri="{FF2B5EF4-FFF2-40B4-BE49-F238E27FC236}">
                <a16:creationId xmlns:a16="http://schemas.microsoft.com/office/drawing/2014/main" id="{DFA498C1-414B-2F49-A3B9-B00733F3E24F}"/>
              </a:ext>
            </a:extLst>
          </p:cNvPr>
          <p:cNvSpPr/>
          <p:nvPr/>
        </p:nvSpPr>
        <p:spPr>
          <a:xfrm>
            <a:off x="3949429" y="4430369"/>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FINALITAT</a:t>
            </a:r>
          </a:p>
        </p:txBody>
      </p:sp>
      <p:cxnSp>
        <p:nvCxnSpPr>
          <p:cNvPr id="16" name="Straight Arrow Connector 15">
            <a:extLst>
              <a:ext uri="{FF2B5EF4-FFF2-40B4-BE49-F238E27FC236}">
                <a16:creationId xmlns:a16="http://schemas.microsoft.com/office/drawing/2014/main" id="{854DD766-B6FC-BB45-8A90-14DFD41F3EB7}"/>
              </a:ext>
            </a:extLst>
          </p:cNvPr>
          <p:cNvCxnSpPr>
            <a:stCxn id="8" idx="1"/>
            <a:endCxn id="10" idx="1"/>
          </p:cNvCxnSpPr>
          <p:nvPr/>
        </p:nvCxnSpPr>
        <p:spPr>
          <a:xfrm rot="10800000" flipV="1">
            <a:off x="2684834" y="2582785"/>
            <a:ext cx="1634246" cy="1018072"/>
          </a:xfrm>
          <a:prstGeom prst="bentConnector3">
            <a:avLst>
              <a:gd name="adj1" fmla="val 113988"/>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378CE6-74E1-C548-A1DF-77F262A427D7}"/>
              </a:ext>
            </a:extLst>
          </p:cNvPr>
          <p:cNvCxnSpPr>
            <a:cxnSpLocks/>
            <a:stCxn id="10" idx="2"/>
            <a:endCxn id="14" idx="1"/>
          </p:cNvCxnSpPr>
          <p:nvPr/>
        </p:nvCxnSpPr>
        <p:spPr>
          <a:xfrm rot="16200000" flipH="1">
            <a:off x="3353847" y="4214165"/>
            <a:ext cx="829513" cy="361652"/>
          </a:xfrm>
          <a:prstGeom prst="bentConnector2">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7E00DD-58AC-C541-8DD4-89F98D1B76E7}"/>
              </a:ext>
            </a:extLst>
          </p:cNvPr>
          <p:cNvCxnSpPr>
            <a:stCxn id="14" idx="1"/>
            <a:endCxn id="13" idx="1"/>
          </p:cNvCxnSpPr>
          <p:nvPr/>
        </p:nvCxnSpPr>
        <p:spPr>
          <a:xfrm rot="10800000" flipH="1" flipV="1">
            <a:off x="3949428" y="4809747"/>
            <a:ext cx="11543" cy="1091715"/>
          </a:xfrm>
          <a:prstGeom prst="bentConnector3">
            <a:avLst>
              <a:gd name="adj1" fmla="val -3834428"/>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7">
            <a:extLst>
              <a:ext uri="{FF2B5EF4-FFF2-40B4-BE49-F238E27FC236}">
                <a16:creationId xmlns:a16="http://schemas.microsoft.com/office/drawing/2014/main" id="{46DB6B15-0D6C-7349-BDD8-6BEF9F7E49B0}"/>
              </a:ext>
            </a:extLst>
          </p:cNvPr>
          <p:cNvCxnSpPr>
            <a:cxnSpLocks/>
          </p:cNvCxnSpPr>
          <p:nvPr/>
        </p:nvCxnSpPr>
        <p:spPr>
          <a:xfrm rot="16200000" flipH="1">
            <a:off x="6190902" y="4291263"/>
            <a:ext cx="673873" cy="447471"/>
          </a:xfrm>
          <a:prstGeom prst="bentConnector2">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E6A66A02-6C62-0343-BCCA-591AC8BA0E69}"/>
              </a:ext>
            </a:extLst>
          </p:cNvPr>
          <p:cNvCxnSpPr/>
          <p:nvPr/>
        </p:nvCxnSpPr>
        <p:spPr>
          <a:xfrm rot="10800000" flipH="1" flipV="1">
            <a:off x="6751573" y="4851935"/>
            <a:ext cx="11543" cy="1091715"/>
          </a:xfrm>
          <a:prstGeom prst="bentConnector3">
            <a:avLst>
              <a:gd name="adj1" fmla="val -3834428"/>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5">
            <a:extLst>
              <a:ext uri="{FF2B5EF4-FFF2-40B4-BE49-F238E27FC236}">
                <a16:creationId xmlns:a16="http://schemas.microsoft.com/office/drawing/2014/main" id="{F9C57485-9F19-1C4A-8C9F-7C4E75C84D56}"/>
              </a:ext>
            </a:extLst>
          </p:cNvPr>
          <p:cNvCxnSpPr>
            <a:cxnSpLocks/>
            <a:stCxn id="8" idx="3"/>
            <a:endCxn id="9" idx="3"/>
          </p:cNvCxnSpPr>
          <p:nvPr/>
        </p:nvCxnSpPr>
        <p:spPr>
          <a:xfrm>
            <a:off x="5953327" y="2582785"/>
            <a:ext cx="1692615" cy="1018072"/>
          </a:xfrm>
          <a:prstGeom prst="bentConnector3">
            <a:avLst>
              <a:gd name="adj1" fmla="val 113506"/>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- 21</a:t>
            </a:r>
            <a:endParaRPr lang="x-none" dirty="0"/>
          </a:p>
        </p:txBody>
      </p:sp>
    </p:spTree>
    <p:extLst>
      <p:ext uri="{BB962C8B-B14F-4D97-AF65-F5344CB8AC3E}">
        <p14:creationId xmlns:p14="http://schemas.microsoft.com/office/powerpoint/2010/main" val="214618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89FED4-3A39-F849-9867-8D18543517FF}"/>
              </a:ext>
            </a:extLst>
          </p:cNvPr>
          <p:cNvSpPr>
            <a:spLocks noGrp="1"/>
          </p:cNvSpPr>
          <p:nvPr>
            <p:ph type="body" sz="quarter" idx="13"/>
          </p:nvPr>
        </p:nvSpPr>
        <p:spPr/>
        <p:txBody>
          <a:bodyPr/>
          <a:lstStyle/>
          <a:p>
            <a:r>
              <a:rPr lang="ca-ES" dirty="0"/>
              <a:t>Identificar les finalitats i els indicadors </a:t>
            </a:r>
            <a:endParaRPr lang="es-ES" dirty="0"/>
          </a:p>
        </p:txBody>
      </p:sp>
      <p:sp>
        <p:nvSpPr>
          <p:cNvPr id="3" name="Content Placeholder 2">
            <a:extLst>
              <a:ext uri="{FF2B5EF4-FFF2-40B4-BE49-F238E27FC236}">
                <a16:creationId xmlns:a16="http://schemas.microsoft.com/office/drawing/2014/main" id="{4DB50EC9-B4AF-4A41-B122-6AAB2CA8077F}"/>
              </a:ext>
            </a:extLst>
          </p:cNvPr>
          <p:cNvSpPr>
            <a:spLocks noGrp="1"/>
          </p:cNvSpPr>
          <p:nvPr>
            <p:ph sz="quarter" idx="14"/>
          </p:nvPr>
        </p:nvSpPr>
        <p:spPr>
          <a:xfrm>
            <a:off x="507195" y="1511188"/>
            <a:ext cx="11174412" cy="3277380"/>
          </a:xfrm>
          <a:solidFill>
            <a:srgbClr val="D2EFFC"/>
          </a:solidFill>
        </p:spPr>
        <p:txBody>
          <a:bodyPr/>
          <a:lstStyle/>
          <a:p>
            <a:pPr marL="0" lvl="0" indent="0">
              <a:buNone/>
            </a:pPr>
            <a:r>
              <a:rPr lang="pt-BR" b="1" dirty="0"/>
              <a:t>Exemple de </a:t>
            </a:r>
            <a:r>
              <a:rPr lang="pt-BR" b="1" dirty="0" err="1"/>
              <a:t>finalitat</a:t>
            </a:r>
            <a:r>
              <a:rPr lang="pt-BR" b="1" dirty="0"/>
              <a:t> i d’indicador</a:t>
            </a:r>
            <a:r>
              <a:rPr lang="en-GB" b="1" dirty="0"/>
              <a:t>:</a:t>
            </a:r>
            <a:r>
              <a:rPr lang="en-US" b="1" dirty="0"/>
              <a:t> </a:t>
            </a:r>
            <a:r>
              <a:rPr lang="es-ES" b="1" dirty="0" err="1"/>
              <a:t>Llei</a:t>
            </a:r>
            <a:r>
              <a:rPr lang="es-ES" b="1" dirty="0"/>
              <a:t> de </a:t>
            </a:r>
            <a:r>
              <a:rPr lang="es-ES" b="1" dirty="0" err="1"/>
              <a:t>salut</a:t>
            </a:r>
            <a:r>
              <a:rPr lang="es-ES" b="1" dirty="0"/>
              <a:t> mental: </a:t>
            </a:r>
            <a:r>
              <a:rPr lang="es-ES" b="1" dirty="0" err="1"/>
              <a:t>identificació</a:t>
            </a:r>
            <a:r>
              <a:rPr lang="es-ES" b="1" dirty="0"/>
              <a:t> de </a:t>
            </a:r>
            <a:r>
              <a:rPr lang="es-ES" b="1" dirty="0" err="1"/>
              <a:t>finalitats</a:t>
            </a:r>
            <a:r>
              <a:rPr lang="es-ES" b="1" dirty="0"/>
              <a:t> i </a:t>
            </a:r>
            <a:r>
              <a:rPr lang="es-ES" b="1" dirty="0" err="1"/>
              <a:t>indicadors</a:t>
            </a:r>
            <a:r>
              <a:rPr lang="es-ES" b="1" dirty="0"/>
              <a:t> </a:t>
            </a:r>
            <a:endParaRPr lang="x-none" b="1" dirty="0"/>
          </a:p>
          <a:p>
            <a:r>
              <a:rPr lang="ca-ES" b="1" i="1" dirty="0"/>
              <a:t>Meta</a:t>
            </a:r>
            <a:r>
              <a:rPr lang="ca-ES" i="1" dirty="0"/>
              <a:t>: Posar fi a la reclusió i les mesures restrictives als serveis socials i de salut mental. </a:t>
            </a:r>
            <a:endParaRPr lang="es-ES" dirty="0"/>
          </a:p>
          <a:p>
            <a:r>
              <a:rPr lang="ca-ES" b="1" i="1" dirty="0"/>
              <a:t>Objectiu</a:t>
            </a:r>
            <a:r>
              <a:rPr lang="ca-ES" i="1" dirty="0"/>
              <a:t>:</a:t>
            </a:r>
            <a:r>
              <a:rPr lang="ca-ES" dirty="0"/>
              <a:t> Advocar per la revisió de la Llei de salut mental que actualment permet fer servir la reclusió i mesures restrictives. </a:t>
            </a:r>
            <a:endParaRPr lang="es-ES" dirty="0"/>
          </a:p>
          <a:p>
            <a:r>
              <a:rPr lang="ca-ES" b="1" i="1" dirty="0"/>
              <a:t>Finalitat</a:t>
            </a:r>
            <a:r>
              <a:rPr lang="ca-ES" dirty="0"/>
              <a:t>: La Llei de salut mental es revisa per prohibir l’ús de la reclusió i les mesures restrictives a partir del gener de 2020. </a:t>
            </a:r>
            <a:endParaRPr lang="es-ES" dirty="0"/>
          </a:p>
          <a:p>
            <a:r>
              <a:rPr lang="ca-ES" b="1" i="1" dirty="0"/>
              <a:t>Indicador</a:t>
            </a:r>
            <a:r>
              <a:rPr lang="ca-ES" dirty="0"/>
              <a:t>: Adopció de la Llei de salut mental revisada pel Parlament (Sí/No). </a:t>
            </a:r>
            <a:r>
              <a:rPr lang="es-ES" dirty="0"/>
              <a:t> </a:t>
            </a:r>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- 22</a:t>
            </a:r>
            <a:endParaRPr lang="x-none" dirty="0"/>
          </a:p>
        </p:txBody>
      </p:sp>
    </p:spTree>
    <p:extLst>
      <p:ext uri="{BB962C8B-B14F-4D97-AF65-F5344CB8AC3E}">
        <p14:creationId xmlns:p14="http://schemas.microsoft.com/office/powerpoint/2010/main" val="283935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C9F849-F6E1-534C-BC17-901B54783080}"/>
              </a:ext>
            </a:extLst>
          </p:cNvPr>
          <p:cNvSpPr>
            <a:spLocks noGrp="1"/>
          </p:cNvSpPr>
          <p:nvPr>
            <p:ph type="body" sz="quarter" idx="13"/>
          </p:nvPr>
        </p:nvSpPr>
        <p:spPr>
          <a:xfrm>
            <a:off x="507207" y="763734"/>
            <a:ext cx="11174400" cy="360000"/>
          </a:xfrm>
        </p:spPr>
        <p:txBody>
          <a:bodyPr/>
          <a:lstStyle/>
          <a:p>
            <a:r>
              <a:rPr lang="ca-ES" dirty="0"/>
              <a:t>Determinació de les activitats i del calendari </a:t>
            </a:r>
            <a:endParaRPr lang="x-none"/>
          </a:p>
        </p:txBody>
      </p:sp>
      <p:sp>
        <p:nvSpPr>
          <p:cNvPr id="3" name="Content Placeholder 2">
            <a:extLst>
              <a:ext uri="{FF2B5EF4-FFF2-40B4-BE49-F238E27FC236}">
                <a16:creationId xmlns:a16="http://schemas.microsoft.com/office/drawing/2014/main" id="{C39B955D-09B6-4A42-9BEA-BC6C685E8BF7}"/>
              </a:ext>
            </a:extLst>
          </p:cNvPr>
          <p:cNvSpPr>
            <a:spLocks noGrp="1"/>
          </p:cNvSpPr>
          <p:nvPr>
            <p:ph sz="quarter" idx="14"/>
          </p:nvPr>
        </p:nvSpPr>
        <p:spPr>
          <a:xfrm>
            <a:off x="507195" y="1137920"/>
            <a:ext cx="11174412" cy="5019040"/>
          </a:xfrm>
        </p:spPr>
        <p:txBody>
          <a:bodyPr>
            <a:noAutofit/>
          </a:bodyPr>
          <a:lstStyle/>
          <a:p>
            <a:pPr lvl="0" algn="just">
              <a:spcAft>
                <a:spcPts val="500"/>
              </a:spcAft>
            </a:pPr>
            <a:r>
              <a:rPr lang="ca-ES" sz="1800" dirty="0"/>
              <a:t>Un cop identificats els indicadors i les finalitats, cal definir les activitats específiques</a:t>
            </a:r>
            <a:r>
              <a:rPr lang="en-GB" sz="1800" dirty="0"/>
              <a:t>. </a:t>
            </a:r>
            <a:endParaRPr lang="x-none" sz="1800" dirty="0"/>
          </a:p>
          <a:p>
            <a:pPr lvl="0" algn="just">
              <a:spcAft>
                <a:spcPts val="500"/>
              </a:spcAft>
            </a:pPr>
            <a:r>
              <a:rPr lang="ca-ES" sz="1800" dirty="0"/>
              <a:t>S’han de dissenyar activitats per ajudar a assolir els objectius individuals i fer avançar la campanya envers la seva missió general</a:t>
            </a:r>
            <a:r>
              <a:rPr lang="en-GB" sz="1800" dirty="0"/>
              <a:t>. </a:t>
            </a:r>
          </a:p>
          <a:p>
            <a:pPr lvl="0" algn="just">
              <a:spcAft>
                <a:spcPts val="500"/>
              </a:spcAft>
            </a:pPr>
            <a:r>
              <a:rPr lang="ca-ES" sz="1800" dirty="0"/>
              <a:t>És important fer servir una combinació d’activitats de diferents tipus per crear una campanya global i efectiva que arribi a diferents públics.</a:t>
            </a:r>
            <a:r>
              <a:rPr lang="en-GB" sz="1800" dirty="0"/>
              <a:t> </a:t>
            </a:r>
            <a:endParaRPr lang="x-none" sz="1800" dirty="0"/>
          </a:p>
          <a:p>
            <a:pPr lvl="0" algn="just">
              <a:spcAft>
                <a:spcPts val="500"/>
              </a:spcAft>
            </a:pPr>
            <a:r>
              <a:rPr lang="ca-ES" sz="1800" dirty="0"/>
              <a:t>Algunes qüestions clau</a:t>
            </a:r>
            <a:r>
              <a:rPr lang="en-GB" sz="1800" dirty="0"/>
              <a:t>:</a:t>
            </a:r>
            <a:endParaRPr lang="x-none" sz="1800" dirty="0"/>
          </a:p>
          <a:p>
            <a:pPr lvl="3" algn="just">
              <a:spcAft>
                <a:spcPts val="500"/>
              </a:spcAft>
            </a:pPr>
            <a:r>
              <a:rPr lang="es-ES" sz="1800" dirty="0" err="1"/>
              <a:t>Quines</a:t>
            </a:r>
            <a:r>
              <a:rPr lang="es-ES" sz="1800" dirty="0"/>
              <a:t> </a:t>
            </a:r>
            <a:r>
              <a:rPr lang="es-ES" sz="1800" dirty="0" err="1"/>
              <a:t>activitats</a:t>
            </a:r>
            <a:r>
              <a:rPr lang="es-ES" sz="1800" dirty="0"/>
              <a:t> </a:t>
            </a:r>
            <a:r>
              <a:rPr lang="es-ES" sz="1800" dirty="0" err="1"/>
              <a:t>són</a:t>
            </a:r>
            <a:r>
              <a:rPr lang="es-ES" sz="1800" dirty="0"/>
              <a:t> </a:t>
            </a:r>
            <a:r>
              <a:rPr lang="es-ES" sz="1800" dirty="0" err="1"/>
              <a:t>necessàries</a:t>
            </a:r>
            <a:r>
              <a:rPr lang="es-ES" sz="1800" dirty="0"/>
              <a:t> per </a:t>
            </a:r>
            <a:r>
              <a:rPr lang="es-ES" sz="1800" dirty="0" err="1"/>
              <a:t>assolir</a:t>
            </a:r>
            <a:r>
              <a:rPr lang="es-ES" sz="1800" dirty="0"/>
              <a:t> la </a:t>
            </a:r>
            <a:r>
              <a:rPr lang="es-ES" sz="1800" dirty="0" err="1"/>
              <a:t>missió</a:t>
            </a:r>
            <a:r>
              <a:rPr lang="es-ES" sz="1800" dirty="0"/>
              <a:t> i </a:t>
            </a:r>
            <a:r>
              <a:rPr lang="es-ES" sz="1800" dirty="0" err="1"/>
              <a:t>els</a:t>
            </a:r>
            <a:r>
              <a:rPr lang="es-ES" sz="1800" dirty="0"/>
              <a:t> </a:t>
            </a:r>
            <a:r>
              <a:rPr lang="es-ES" sz="1800" dirty="0" err="1"/>
              <a:t>objectius</a:t>
            </a:r>
            <a:r>
              <a:rPr lang="es-ES" sz="1800" dirty="0"/>
              <a:t> de la </a:t>
            </a:r>
            <a:r>
              <a:rPr lang="es-ES" sz="1800" dirty="0" err="1"/>
              <a:t>campanya</a:t>
            </a:r>
            <a:r>
              <a:rPr lang="es-ES" sz="1800" dirty="0"/>
              <a:t>? </a:t>
            </a:r>
          </a:p>
          <a:p>
            <a:pPr lvl="3" algn="just">
              <a:spcAft>
                <a:spcPts val="500"/>
              </a:spcAft>
            </a:pPr>
            <a:r>
              <a:rPr lang="es-ES" sz="1800" dirty="0" err="1"/>
              <a:t>Qui</a:t>
            </a:r>
            <a:r>
              <a:rPr lang="es-ES" sz="1800" dirty="0"/>
              <a:t> </a:t>
            </a:r>
            <a:r>
              <a:rPr lang="es-ES" sz="1800" dirty="0" err="1"/>
              <a:t>serà</a:t>
            </a:r>
            <a:r>
              <a:rPr lang="es-ES" sz="1800" dirty="0"/>
              <a:t> el responsable de cada </a:t>
            </a:r>
            <a:r>
              <a:rPr lang="es-ES" sz="1800" dirty="0" err="1"/>
              <a:t>activitat</a:t>
            </a:r>
            <a:r>
              <a:rPr lang="es-ES" sz="1800" dirty="0"/>
              <a:t>? </a:t>
            </a:r>
          </a:p>
          <a:p>
            <a:pPr lvl="3" algn="just">
              <a:spcAft>
                <a:spcPts val="500"/>
              </a:spcAft>
            </a:pPr>
            <a:r>
              <a:rPr lang="es-ES" sz="1800" dirty="0" err="1"/>
              <a:t>Quines</a:t>
            </a:r>
            <a:r>
              <a:rPr lang="es-ES" sz="1800" dirty="0"/>
              <a:t> </a:t>
            </a:r>
            <a:r>
              <a:rPr lang="es-ES" sz="1800" dirty="0" err="1"/>
              <a:t>activitats</a:t>
            </a:r>
            <a:r>
              <a:rPr lang="es-ES" sz="1800" dirty="0"/>
              <a:t> </a:t>
            </a:r>
            <a:r>
              <a:rPr lang="es-ES" sz="1800" dirty="0" err="1"/>
              <a:t>s’haurien</a:t>
            </a:r>
            <a:r>
              <a:rPr lang="es-ES" sz="1800" dirty="0"/>
              <a:t> de </a:t>
            </a:r>
            <a:r>
              <a:rPr lang="es-ES" sz="1800" dirty="0" err="1"/>
              <a:t>dur</a:t>
            </a:r>
            <a:r>
              <a:rPr lang="es-ES" sz="1800" dirty="0"/>
              <a:t> a </a:t>
            </a:r>
            <a:r>
              <a:rPr lang="es-ES" sz="1800" dirty="0" err="1"/>
              <a:t>terme</a:t>
            </a:r>
            <a:r>
              <a:rPr lang="es-ES" sz="1800" dirty="0"/>
              <a:t> </a:t>
            </a:r>
            <a:r>
              <a:rPr lang="es-ES" sz="1800" dirty="0" err="1"/>
              <a:t>simultàniament</a:t>
            </a:r>
            <a:r>
              <a:rPr lang="es-ES" sz="1800" dirty="0"/>
              <a:t> i </a:t>
            </a:r>
            <a:r>
              <a:rPr lang="es-ES" sz="1800" dirty="0" err="1"/>
              <a:t>quines</a:t>
            </a:r>
            <a:r>
              <a:rPr lang="es-ES" sz="1800" dirty="0"/>
              <a:t> han de </a:t>
            </a:r>
            <a:r>
              <a:rPr lang="es-ES" sz="1800" dirty="0" err="1"/>
              <a:t>fer</a:t>
            </a:r>
            <a:r>
              <a:rPr lang="es-ES" sz="1800" dirty="0"/>
              <a:t>-se de manera </a:t>
            </a:r>
            <a:r>
              <a:rPr lang="es-ES" sz="1800" dirty="0" err="1"/>
              <a:t>successiva</a:t>
            </a:r>
            <a:r>
              <a:rPr lang="es-ES" sz="1800" dirty="0"/>
              <a:t>? </a:t>
            </a:r>
          </a:p>
          <a:p>
            <a:pPr lvl="3" algn="just">
              <a:spcAft>
                <a:spcPts val="500"/>
              </a:spcAft>
            </a:pPr>
            <a:r>
              <a:rPr lang="es-ES" sz="1800" dirty="0" err="1"/>
              <a:t>Quant</a:t>
            </a:r>
            <a:r>
              <a:rPr lang="es-ES" sz="1800" dirty="0"/>
              <a:t> </a:t>
            </a:r>
            <a:r>
              <a:rPr lang="es-ES" sz="1800" dirty="0" err="1"/>
              <a:t>durarà</a:t>
            </a:r>
            <a:r>
              <a:rPr lang="es-ES" sz="1800" dirty="0"/>
              <a:t> </a:t>
            </a:r>
            <a:r>
              <a:rPr lang="es-ES" sz="1800" dirty="0" err="1"/>
              <a:t>cadascuna</a:t>
            </a:r>
            <a:r>
              <a:rPr lang="es-ES" sz="1800" dirty="0"/>
              <a:t> </a:t>
            </a:r>
            <a:r>
              <a:rPr lang="es-ES" sz="1800" dirty="0" err="1"/>
              <a:t>d’aquestes</a:t>
            </a:r>
            <a:r>
              <a:rPr lang="es-ES" sz="1800" dirty="0"/>
              <a:t> </a:t>
            </a:r>
            <a:r>
              <a:rPr lang="es-ES" sz="1800" dirty="0" err="1"/>
              <a:t>activitats</a:t>
            </a:r>
            <a:r>
              <a:rPr lang="es-ES" sz="1800" dirty="0"/>
              <a:t>? </a:t>
            </a:r>
          </a:p>
          <a:p>
            <a:pPr lvl="3" algn="just">
              <a:spcAft>
                <a:spcPts val="500"/>
              </a:spcAft>
            </a:pPr>
            <a:r>
              <a:rPr lang="es-ES" sz="1800" dirty="0" err="1"/>
              <a:t>Tindrà</a:t>
            </a:r>
            <a:r>
              <a:rPr lang="es-ES" sz="1800" dirty="0"/>
              <a:t> </a:t>
            </a:r>
            <a:r>
              <a:rPr lang="es-ES" sz="1800" dirty="0" err="1"/>
              <a:t>algun</a:t>
            </a:r>
            <a:r>
              <a:rPr lang="es-ES" sz="1800" dirty="0"/>
              <a:t> </a:t>
            </a:r>
            <a:r>
              <a:rPr lang="es-ES" sz="1800" dirty="0" err="1"/>
              <a:t>cost</a:t>
            </a:r>
            <a:r>
              <a:rPr lang="es-ES" sz="1800" dirty="0"/>
              <a:t>? </a:t>
            </a:r>
            <a:r>
              <a:rPr lang="en-US" sz="1800" dirty="0"/>
              <a:t> </a:t>
            </a:r>
            <a:endParaRPr lang="x-none" sz="1800" dirty="0"/>
          </a:p>
          <a:p>
            <a:pPr lvl="0" algn="just">
              <a:spcAft>
                <a:spcPts val="500"/>
              </a:spcAft>
            </a:pPr>
            <a:r>
              <a:rPr lang="ca-ES" sz="1800" dirty="0"/>
              <a:t>És important que hi hagi un calendari establert per a cada activitat. Algunes activitats seran contínues, mentre que d’altres només operaran durant un temps limitat</a:t>
            </a:r>
            <a:r>
              <a:rPr lang="en-GB" sz="1800" dirty="0"/>
              <a:t>. </a:t>
            </a:r>
          </a:p>
          <a:p>
            <a:pPr lvl="0" algn="just">
              <a:spcAft>
                <a:spcPts val="500"/>
              </a:spcAft>
            </a:pPr>
            <a:r>
              <a:rPr lang="ca-ES" sz="1800" dirty="0"/>
              <a:t>Algunes activitats de sensibilització poden tenir més impacte si s’organitzen per tal que tinguin lloc abans o en conjunció amb determinats esdeveniments</a:t>
            </a:r>
            <a:r>
              <a:rPr lang="es-ES" sz="1800" dirty="0"/>
              <a:t>. (</a:t>
            </a:r>
            <a:r>
              <a:rPr lang="ca-ES" sz="1800" dirty="0"/>
              <a:t>per exemple, el Dia de la Salut Mundial, el Dia dels Drets Humans, etc.)</a:t>
            </a:r>
            <a:endParaRPr lang="x-none" sz="18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23532"/>
            <a:ext cx="11258074" cy="407988"/>
          </a:xfrm>
        </p:spPr>
        <p:txBody>
          <a:bodyPr/>
          <a:lstStyle/>
          <a:p>
            <a:r>
              <a:rPr lang="es-ES" dirty="0"/>
              <a:t>2. </a:t>
            </a:r>
            <a:r>
              <a:rPr lang="ca-ES" dirty="0"/>
              <a:t>Dur a terme una campanya de sensibilització </a:t>
            </a:r>
            <a:r>
              <a:rPr lang="en-US" dirty="0"/>
              <a:t>- 23</a:t>
            </a:r>
            <a:endParaRPr lang="x-none" dirty="0"/>
          </a:p>
        </p:txBody>
      </p:sp>
    </p:spTree>
    <p:extLst>
      <p:ext uri="{BB962C8B-B14F-4D97-AF65-F5344CB8AC3E}">
        <p14:creationId xmlns:p14="http://schemas.microsoft.com/office/powerpoint/2010/main" val="2991209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0A37D-5BDB-40B8-AA4C-62BEA2A0843B}"/>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4:</a:t>
            </a:r>
          </a:p>
          <a:p>
            <a:r>
              <a:rPr lang="es-ES" dirty="0" err="1"/>
              <a:t>Exemples</a:t>
            </a:r>
            <a:r>
              <a:rPr lang="es-ES" dirty="0"/>
              <a:t> </a:t>
            </a:r>
            <a:r>
              <a:rPr lang="es-ES" dirty="0" err="1"/>
              <a:t>d’accions</a:t>
            </a:r>
            <a:r>
              <a:rPr lang="es-ES" dirty="0"/>
              <a:t> de defensa </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- 24</a:t>
            </a:r>
            <a:endParaRPr lang="x-none" dirty="0"/>
          </a:p>
        </p:txBody>
      </p:sp>
    </p:spTree>
    <p:extLst>
      <p:ext uri="{BB962C8B-B14F-4D97-AF65-F5344CB8AC3E}">
        <p14:creationId xmlns:p14="http://schemas.microsoft.com/office/powerpoint/2010/main" val="305790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77480D-B925-3F49-B405-04C42EE5FE6C}"/>
              </a:ext>
            </a:extLst>
          </p:cNvPr>
          <p:cNvSpPr>
            <a:spLocks noGrp="1"/>
          </p:cNvSpPr>
          <p:nvPr>
            <p:ph type="body" sz="quarter" idx="13"/>
          </p:nvPr>
        </p:nvSpPr>
        <p:spPr/>
        <p:txBody>
          <a:bodyPr/>
          <a:lstStyle/>
          <a:p>
            <a:r>
              <a:rPr lang="ca-ES" dirty="0"/>
              <a:t>Determinació de les activitats i del calendari </a:t>
            </a:r>
            <a:endParaRPr lang="x-none"/>
          </a:p>
        </p:txBody>
      </p:sp>
      <p:sp>
        <p:nvSpPr>
          <p:cNvPr id="3" name="Content Placeholder 2">
            <a:extLst>
              <a:ext uri="{FF2B5EF4-FFF2-40B4-BE49-F238E27FC236}">
                <a16:creationId xmlns:a16="http://schemas.microsoft.com/office/drawing/2014/main" id="{944037CF-2B64-4CB5-A247-0D9233636224}"/>
              </a:ext>
            </a:extLst>
          </p:cNvPr>
          <p:cNvSpPr>
            <a:spLocks noGrp="1"/>
          </p:cNvSpPr>
          <p:nvPr>
            <p:ph sz="quarter" idx="14"/>
          </p:nvPr>
        </p:nvSpPr>
        <p:spPr/>
        <p:txBody>
          <a:bodyPr>
            <a:normAutofit/>
          </a:bodyPr>
          <a:lstStyle/>
          <a:p>
            <a:r>
              <a:rPr lang="ca-ES" dirty="0"/>
              <a:t>Les activitats es divideixen en diferents categories i poden pertànyer a més d’una categoria</a:t>
            </a:r>
            <a:r>
              <a:rPr lang="es-ES" dirty="0"/>
              <a:t>.</a:t>
            </a:r>
            <a:r>
              <a:rPr lang="en-US" dirty="0"/>
              <a:t> </a:t>
            </a:r>
          </a:p>
          <a:p>
            <a:pPr lvl="3"/>
            <a:r>
              <a:rPr lang="es-ES" sz="2200" b="1" dirty="0" err="1"/>
              <a:t>Pressionar</a:t>
            </a:r>
            <a:r>
              <a:rPr lang="es-ES" sz="2200" b="1" dirty="0"/>
              <a:t> </a:t>
            </a:r>
            <a:r>
              <a:rPr lang="es-ES" sz="2200" b="1" dirty="0" err="1"/>
              <a:t>els</a:t>
            </a:r>
            <a:r>
              <a:rPr lang="es-ES" sz="2200" b="1" dirty="0"/>
              <a:t> </a:t>
            </a:r>
            <a:r>
              <a:rPr lang="es-ES" sz="2200" b="1" dirty="0" err="1"/>
              <a:t>governs</a:t>
            </a:r>
            <a:r>
              <a:rPr lang="es-ES" sz="2200" b="1" dirty="0"/>
              <a:t> i </a:t>
            </a:r>
            <a:r>
              <a:rPr lang="es-ES" sz="2200" b="1" dirty="0" err="1"/>
              <a:t>els</a:t>
            </a:r>
            <a:r>
              <a:rPr lang="es-ES" sz="2200" b="1" dirty="0"/>
              <a:t> </a:t>
            </a:r>
            <a:r>
              <a:rPr lang="es-ES" sz="2200" b="1" dirty="0" err="1"/>
              <a:t>polítics</a:t>
            </a:r>
            <a:r>
              <a:rPr lang="es-ES" sz="2200" b="1" dirty="0"/>
              <a:t>. </a:t>
            </a:r>
          </a:p>
          <a:p>
            <a:pPr lvl="3"/>
            <a:r>
              <a:rPr lang="es-ES" sz="2200" b="1" dirty="0"/>
              <a:t>Crear i generar </a:t>
            </a:r>
            <a:r>
              <a:rPr lang="es-ES" sz="2200" b="1" dirty="0" err="1"/>
              <a:t>debat</a:t>
            </a:r>
            <a:r>
              <a:rPr lang="es-ES" sz="2200" b="1" dirty="0"/>
              <a:t> </a:t>
            </a:r>
            <a:r>
              <a:rPr lang="es-ES" sz="2200" b="1" dirty="0" err="1"/>
              <a:t>dins</a:t>
            </a:r>
            <a:r>
              <a:rPr lang="es-ES" sz="2200" b="1" dirty="0"/>
              <a:t> de les </a:t>
            </a:r>
            <a:r>
              <a:rPr lang="es-ES" sz="2200" b="1" dirty="0" err="1"/>
              <a:t>comunitats</a:t>
            </a:r>
            <a:r>
              <a:rPr lang="es-ES" sz="2200" b="1" dirty="0"/>
              <a:t>. </a:t>
            </a:r>
          </a:p>
          <a:p>
            <a:pPr lvl="3"/>
            <a:r>
              <a:rPr lang="es-ES" sz="2200" b="1" dirty="0" err="1"/>
              <a:t>Treballar</a:t>
            </a:r>
            <a:r>
              <a:rPr lang="es-ES" sz="2200" b="1" dirty="0"/>
              <a:t> </a:t>
            </a:r>
            <a:r>
              <a:rPr lang="es-ES" sz="2200" b="1" dirty="0" err="1"/>
              <a:t>amb</a:t>
            </a:r>
            <a:r>
              <a:rPr lang="es-ES" sz="2200" b="1" dirty="0"/>
              <a:t> </a:t>
            </a:r>
            <a:r>
              <a:rPr lang="es-ES" sz="2200" b="1" dirty="0" err="1"/>
              <a:t>els</a:t>
            </a:r>
            <a:r>
              <a:rPr lang="es-ES" sz="2200" b="1" dirty="0"/>
              <a:t> </a:t>
            </a:r>
            <a:r>
              <a:rPr lang="es-ES" sz="2200" b="1" dirty="0" err="1"/>
              <a:t>mitjans</a:t>
            </a:r>
            <a:r>
              <a:rPr lang="es-ES" sz="2200" b="1" dirty="0"/>
              <a:t> de </a:t>
            </a:r>
            <a:r>
              <a:rPr lang="es-ES" sz="2200" b="1" dirty="0" err="1"/>
              <a:t>comunicació</a:t>
            </a:r>
            <a:r>
              <a:rPr lang="es-ES" sz="2200" b="1" dirty="0"/>
              <a:t>. </a:t>
            </a:r>
          </a:p>
          <a:p>
            <a:pPr lvl="3"/>
            <a:r>
              <a:rPr lang="es-ES" sz="2200" b="1" dirty="0" err="1"/>
              <a:t>Fer</a:t>
            </a:r>
            <a:r>
              <a:rPr lang="es-ES" sz="2200" b="1" dirty="0"/>
              <a:t> servir </a:t>
            </a:r>
            <a:r>
              <a:rPr lang="es-ES" sz="2200" b="1" dirty="0" err="1"/>
              <a:t>els</a:t>
            </a:r>
            <a:r>
              <a:rPr lang="es-ES" sz="2200" b="1" dirty="0"/>
              <a:t> </a:t>
            </a:r>
            <a:r>
              <a:rPr lang="es-ES" sz="2200" b="1" dirty="0" err="1"/>
              <a:t>tribunals</a:t>
            </a:r>
            <a:r>
              <a:rPr lang="es-ES" sz="2200" b="1" dirty="0"/>
              <a:t>. </a:t>
            </a:r>
          </a:p>
          <a:p>
            <a:pPr lvl="3"/>
            <a:r>
              <a:rPr lang="es-ES" sz="2200" b="1" dirty="0" err="1"/>
              <a:t>Fer</a:t>
            </a:r>
            <a:r>
              <a:rPr lang="es-ES" sz="2200" b="1" dirty="0"/>
              <a:t> servir </a:t>
            </a:r>
            <a:r>
              <a:rPr lang="es-ES" sz="2200" b="1" dirty="0" err="1"/>
              <a:t>mecanismes</a:t>
            </a:r>
            <a:r>
              <a:rPr lang="es-ES" sz="2200" b="1" dirty="0"/>
              <a:t> </a:t>
            </a:r>
            <a:r>
              <a:rPr lang="es-ES" sz="2200" b="1" dirty="0" err="1"/>
              <a:t>internacionals</a:t>
            </a:r>
            <a:r>
              <a:rPr lang="es-ES" sz="2200" b="1" dirty="0"/>
              <a:t> de defensa </a:t>
            </a:r>
            <a:r>
              <a:rPr lang="es-ES" sz="2200" b="1" dirty="0" err="1"/>
              <a:t>dels</a:t>
            </a:r>
            <a:r>
              <a:rPr lang="es-ES" sz="2200" b="1" dirty="0"/>
              <a:t> </a:t>
            </a:r>
            <a:r>
              <a:rPr lang="es-ES" sz="2200" b="1" dirty="0" err="1"/>
              <a:t>drets</a:t>
            </a:r>
            <a:r>
              <a:rPr lang="es-ES" sz="2200" b="1" dirty="0"/>
              <a:t> </a:t>
            </a:r>
            <a:r>
              <a:rPr lang="es-ES" sz="2200" b="1" dirty="0" err="1"/>
              <a:t>humans</a:t>
            </a:r>
            <a:r>
              <a:rPr lang="es-ES" sz="2200" b="1" dirty="0"/>
              <a:t>. </a:t>
            </a:r>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- 25</a:t>
            </a:r>
            <a:endParaRPr lang="x-none" dirty="0"/>
          </a:p>
        </p:txBody>
      </p:sp>
    </p:spTree>
    <p:extLst>
      <p:ext uri="{BB962C8B-B14F-4D97-AF65-F5344CB8AC3E}">
        <p14:creationId xmlns:p14="http://schemas.microsoft.com/office/powerpoint/2010/main" val="2857178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161D60-1F98-024F-8F75-72F1B5617746}"/>
              </a:ext>
            </a:extLst>
          </p:cNvPr>
          <p:cNvSpPr>
            <a:spLocks noGrp="1"/>
          </p:cNvSpPr>
          <p:nvPr>
            <p:ph type="body" sz="quarter" idx="13"/>
          </p:nvPr>
        </p:nvSpPr>
        <p:spPr>
          <a:xfrm>
            <a:off x="507207" y="723094"/>
            <a:ext cx="11174400" cy="360000"/>
          </a:xfrm>
        </p:spPr>
        <p:txBody>
          <a:bodyPr/>
          <a:lstStyle/>
          <a:p>
            <a:r>
              <a:rPr lang="ca-ES" dirty="0"/>
              <a:t>Pressionar els governs i els polítics</a:t>
            </a:r>
            <a:endParaRPr lang="x-none"/>
          </a:p>
        </p:txBody>
      </p:sp>
      <p:sp>
        <p:nvSpPr>
          <p:cNvPr id="3" name="Content Placeholder 2">
            <a:extLst>
              <a:ext uri="{FF2B5EF4-FFF2-40B4-BE49-F238E27FC236}">
                <a16:creationId xmlns:a16="http://schemas.microsoft.com/office/drawing/2014/main" id="{EFAE1613-B03B-4420-BEAD-16D23DC00CA6}"/>
              </a:ext>
            </a:extLst>
          </p:cNvPr>
          <p:cNvSpPr>
            <a:spLocks noGrp="1"/>
          </p:cNvSpPr>
          <p:nvPr>
            <p:ph sz="quarter" idx="14"/>
          </p:nvPr>
        </p:nvSpPr>
        <p:spPr>
          <a:xfrm>
            <a:off x="528319" y="1198881"/>
            <a:ext cx="11132967" cy="5072294"/>
          </a:xfrm>
        </p:spPr>
        <p:txBody>
          <a:bodyPr>
            <a:normAutofit/>
          </a:bodyPr>
          <a:lstStyle/>
          <a:p>
            <a:pPr algn="just">
              <a:spcAft>
                <a:spcPts val="600"/>
              </a:spcAft>
            </a:pPr>
            <a:r>
              <a:rPr lang="ca-ES" sz="2000" dirty="0"/>
              <a:t>La pressió és una forma de sensibilització que pretén influir en els governs i polítics perquè canviïn la legislació o polítiques </a:t>
            </a:r>
            <a:r>
              <a:rPr lang="en-US" sz="2000" dirty="0"/>
              <a:t>. </a:t>
            </a:r>
          </a:p>
          <a:p>
            <a:pPr algn="just">
              <a:spcAft>
                <a:spcPts val="600"/>
              </a:spcAft>
            </a:pPr>
            <a:r>
              <a:rPr lang="ca-ES" sz="2000" dirty="0"/>
              <a:t>Identificar el nivell governamental que té la responsabilitat del tema prioritari</a:t>
            </a:r>
            <a:r>
              <a:rPr lang="en-US" sz="2000" dirty="0"/>
              <a:t>. </a:t>
            </a:r>
          </a:p>
          <a:p>
            <a:pPr algn="just">
              <a:spcAft>
                <a:spcPts val="600"/>
              </a:spcAft>
            </a:pPr>
            <a:r>
              <a:rPr lang="ca-ES" sz="2000" dirty="0"/>
              <a:t>Parlar amb tothom al Govern que pugui ser d’utilitat per a la campanya</a:t>
            </a:r>
            <a:r>
              <a:rPr lang="en-US" sz="2000" dirty="0"/>
              <a:t>. </a:t>
            </a:r>
          </a:p>
          <a:p>
            <a:pPr algn="just">
              <a:spcAft>
                <a:spcPts val="600"/>
              </a:spcAft>
            </a:pPr>
            <a:r>
              <a:rPr lang="ca-ES" sz="2000" dirty="0"/>
              <a:t>Personalitzar el missatge de sensibilització i establir relacions al llarg del temps</a:t>
            </a:r>
            <a:r>
              <a:rPr lang="en-US" sz="2000" dirty="0"/>
              <a:t>. </a:t>
            </a:r>
          </a:p>
          <a:p>
            <a:pPr algn="just">
              <a:spcAft>
                <a:spcPts val="600"/>
              </a:spcAft>
            </a:pPr>
            <a:r>
              <a:rPr lang="ca-ES" sz="2000" dirty="0"/>
              <a:t>Algunes estratègies d’aproximació útils poden ser</a:t>
            </a:r>
            <a:r>
              <a:rPr lang="es-ES" sz="2000" dirty="0"/>
              <a:t>:</a:t>
            </a:r>
          </a:p>
          <a:p>
            <a:pPr lvl="3" algn="just">
              <a:spcAft>
                <a:spcPts val="600"/>
              </a:spcAft>
            </a:pPr>
            <a:r>
              <a:rPr lang="es-ES" dirty="0" err="1"/>
              <a:t>Assistir</a:t>
            </a:r>
            <a:r>
              <a:rPr lang="es-ES" dirty="0"/>
              <a:t> a </a:t>
            </a:r>
            <a:r>
              <a:rPr lang="es-ES" dirty="0" err="1"/>
              <a:t>reunions</a:t>
            </a:r>
            <a:r>
              <a:rPr lang="es-ES" dirty="0"/>
              <a:t> i </a:t>
            </a:r>
            <a:r>
              <a:rPr lang="es-ES" dirty="0" err="1"/>
              <a:t>espais</a:t>
            </a:r>
            <a:r>
              <a:rPr lang="es-ES" dirty="0"/>
              <a:t> </a:t>
            </a:r>
            <a:r>
              <a:rPr lang="es-ES" dirty="0" err="1"/>
              <a:t>on</a:t>
            </a:r>
            <a:r>
              <a:rPr lang="es-ES" dirty="0"/>
              <a:t> es </a:t>
            </a:r>
            <a:r>
              <a:rPr lang="es-ES" dirty="0" err="1"/>
              <a:t>pugui</a:t>
            </a:r>
            <a:r>
              <a:rPr lang="es-ES" dirty="0"/>
              <a:t> </a:t>
            </a:r>
            <a:r>
              <a:rPr lang="es-ES" dirty="0" err="1"/>
              <a:t>trobar</a:t>
            </a:r>
            <a:r>
              <a:rPr lang="es-ES" dirty="0"/>
              <a:t> persones </a:t>
            </a:r>
            <a:r>
              <a:rPr lang="es-ES" dirty="0" err="1"/>
              <a:t>rellevants</a:t>
            </a:r>
            <a:r>
              <a:rPr lang="es-ES" dirty="0"/>
              <a:t>. </a:t>
            </a:r>
          </a:p>
          <a:p>
            <a:pPr lvl="3" algn="just">
              <a:spcAft>
                <a:spcPts val="600"/>
              </a:spcAft>
            </a:pPr>
            <a:r>
              <a:rPr lang="es-ES" dirty="0"/>
              <a:t>Convidar persones que </a:t>
            </a:r>
            <a:r>
              <a:rPr lang="es-ES" dirty="0" err="1"/>
              <a:t>prenen</a:t>
            </a:r>
            <a:r>
              <a:rPr lang="es-ES" dirty="0"/>
              <a:t> </a:t>
            </a:r>
            <a:r>
              <a:rPr lang="es-ES" dirty="0" err="1"/>
              <a:t>decisions</a:t>
            </a:r>
            <a:r>
              <a:rPr lang="es-ES" dirty="0"/>
              <a:t> a </a:t>
            </a:r>
            <a:r>
              <a:rPr lang="es-ES" dirty="0" err="1"/>
              <a:t>esdeveniments</a:t>
            </a:r>
            <a:r>
              <a:rPr lang="es-ES" dirty="0"/>
              <a:t> </a:t>
            </a:r>
            <a:r>
              <a:rPr lang="es-ES" dirty="0" err="1"/>
              <a:t>organitzats</a:t>
            </a:r>
            <a:r>
              <a:rPr lang="es-ES" dirty="0"/>
              <a:t> </a:t>
            </a:r>
            <a:r>
              <a:rPr lang="es-ES" dirty="0" err="1"/>
              <a:t>pel</a:t>
            </a:r>
            <a:r>
              <a:rPr lang="es-ES" dirty="0"/>
              <a:t> </a:t>
            </a:r>
            <a:r>
              <a:rPr lang="es-ES" dirty="0" err="1"/>
              <a:t>grup</a:t>
            </a:r>
            <a:r>
              <a:rPr lang="en-US" dirty="0"/>
              <a:t>. </a:t>
            </a:r>
          </a:p>
          <a:p>
            <a:pPr algn="just">
              <a:spcAft>
                <a:spcPts val="600"/>
              </a:spcAft>
            </a:pPr>
            <a:r>
              <a:rPr lang="ca-ES" sz="2000" dirty="0"/>
              <a:t>Plantejar temes amb tots els sectors pertinents i descriure l’impacte que poden tenir les seves activitats en la salut i el benestar de la comunitat</a:t>
            </a:r>
            <a:r>
              <a:rPr lang="es-ES" sz="2000" dirty="0"/>
              <a:t>.</a:t>
            </a:r>
            <a:endParaRPr lang="en-US" sz="2000" dirty="0"/>
          </a:p>
          <a:p>
            <a:pPr algn="just">
              <a:spcAft>
                <a:spcPts val="600"/>
              </a:spcAft>
            </a:pPr>
            <a:r>
              <a:rPr lang="ca-ES" sz="2000" dirty="0"/>
              <a:t>Trobar oportunitats on els interessos s’alineïn amb els d’aquestes persones encarregades de prendre decisions</a:t>
            </a:r>
            <a:r>
              <a:rPr lang="en-US" sz="2000" dirty="0"/>
              <a:t>. </a:t>
            </a:r>
          </a:p>
          <a:p>
            <a:pPr algn="just">
              <a:spcAft>
                <a:spcPts val="600"/>
              </a:spcAft>
            </a:pPr>
            <a:r>
              <a:rPr lang="ca-ES" sz="2000" dirty="0"/>
              <a:t>Pot ser útil reconèixer les tasques correctes que estan fent les persones que prenen decisions</a:t>
            </a:r>
            <a:r>
              <a:rPr lang="en-US" sz="2000" dirty="0"/>
              <a:t>.</a:t>
            </a:r>
          </a:p>
          <a:p>
            <a:pPr algn="just">
              <a:spcAft>
                <a:spcPts val="600"/>
              </a:spcAft>
            </a:pPr>
            <a:endParaRPr lang="en-US" sz="2000" dirty="0"/>
          </a:p>
          <a:p>
            <a:pPr algn="just">
              <a:spcAft>
                <a:spcPts val="600"/>
              </a:spcAft>
            </a:pPr>
            <a:endParaRPr lang="x-none" sz="20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43852"/>
            <a:ext cx="11258074" cy="407988"/>
          </a:xfrm>
        </p:spPr>
        <p:txBody>
          <a:bodyPr/>
          <a:lstStyle/>
          <a:p>
            <a:r>
              <a:rPr lang="es-ES" dirty="0"/>
              <a:t>2. </a:t>
            </a:r>
            <a:r>
              <a:rPr lang="ca-ES" dirty="0"/>
              <a:t>Dur a terme una campanya de sensibilització </a:t>
            </a:r>
            <a:r>
              <a:rPr lang="en-US" dirty="0"/>
              <a:t>- 26</a:t>
            </a:r>
            <a:endParaRPr lang="x-none" dirty="0"/>
          </a:p>
        </p:txBody>
      </p:sp>
    </p:spTree>
    <p:extLst>
      <p:ext uri="{BB962C8B-B14F-4D97-AF65-F5344CB8AC3E}">
        <p14:creationId xmlns:p14="http://schemas.microsoft.com/office/powerpoint/2010/main" val="3734009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80BFE2-5FF2-9D4E-97B4-35B2F8D88F2D}"/>
              </a:ext>
            </a:extLst>
          </p:cNvPr>
          <p:cNvSpPr/>
          <p:nvPr/>
        </p:nvSpPr>
        <p:spPr>
          <a:xfrm>
            <a:off x="507195" y="2282504"/>
            <a:ext cx="11174412" cy="1323439"/>
          </a:xfrm>
          <a:prstGeom prst="rect">
            <a:avLst/>
          </a:prstGeom>
          <a:solidFill>
            <a:srgbClr val="FDE0FE"/>
          </a:solidFill>
        </p:spPr>
        <p:txBody>
          <a:bodyPr wrap="square">
            <a:spAutoFit/>
          </a:bodyPr>
          <a:lstStyle/>
          <a:p>
            <a:r>
              <a:rPr lang="ca-ES" sz="2000" dirty="0"/>
              <a:t>El vídeo següent mostra al primer membre d’un grup de pressió amb síndrome de Down enregistrat a Washington (EUA) </a:t>
            </a:r>
            <a:endParaRPr lang="es-ES" sz="2000" dirty="0"/>
          </a:p>
          <a:p>
            <a:r>
              <a:rPr lang="ca-ES" sz="2000" u="sng" dirty="0">
                <a:hlinkClick r:id="rId3"/>
              </a:rPr>
              <a:t>https://www.bbc.com/news/av/world-us-canada-44325048/first-washington-lobbyist-withdown-s-syndrome </a:t>
            </a:r>
            <a:endParaRPr lang="en-US" sz="2000"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195" y="490057"/>
            <a:ext cx="11258074" cy="407988"/>
          </a:xfrm>
        </p:spPr>
        <p:txBody>
          <a:bodyPr/>
          <a:lstStyle/>
          <a:p>
            <a:r>
              <a:rPr lang="es-ES" dirty="0"/>
              <a:t>2. </a:t>
            </a:r>
            <a:r>
              <a:rPr lang="ca-ES" dirty="0"/>
              <a:t>Dur a terme una campanya de sensibilització </a:t>
            </a:r>
            <a:r>
              <a:rPr lang="en-US" dirty="0"/>
              <a:t>- 27</a:t>
            </a:r>
            <a:endParaRPr lang="x-none" dirty="0"/>
          </a:p>
        </p:txBody>
      </p:sp>
      <p:sp>
        <p:nvSpPr>
          <p:cNvPr id="5" name="Text Placeholder 5">
            <a:extLst>
              <a:ext uri="{FF2B5EF4-FFF2-40B4-BE49-F238E27FC236}">
                <a16:creationId xmlns:a16="http://schemas.microsoft.com/office/drawing/2014/main" id="{C9161D60-1F98-024F-8F75-72F1B5617746}"/>
              </a:ext>
            </a:extLst>
          </p:cNvPr>
          <p:cNvSpPr>
            <a:spLocks noGrp="1"/>
          </p:cNvSpPr>
          <p:nvPr>
            <p:ph type="body" sz="quarter" idx="13"/>
          </p:nvPr>
        </p:nvSpPr>
        <p:spPr>
          <a:xfrm>
            <a:off x="507195" y="987254"/>
            <a:ext cx="11174400" cy="360000"/>
          </a:xfrm>
        </p:spPr>
        <p:txBody>
          <a:bodyPr/>
          <a:lstStyle/>
          <a:p>
            <a:r>
              <a:rPr lang="ca-ES" dirty="0"/>
              <a:t>Pressionar els governs i els polítics</a:t>
            </a:r>
            <a:endParaRPr lang="x-none"/>
          </a:p>
        </p:txBody>
      </p:sp>
    </p:spTree>
    <p:extLst>
      <p:ext uri="{BB962C8B-B14F-4D97-AF65-F5344CB8AC3E}">
        <p14:creationId xmlns:p14="http://schemas.microsoft.com/office/powerpoint/2010/main" val="2223381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1AA15-E04E-4B4E-8054-132EA352EFDE}"/>
              </a:ext>
            </a:extLst>
          </p:cNvPr>
          <p:cNvSpPr>
            <a:spLocks noGrp="1"/>
          </p:cNvSpPr>
          <p:nvPr>
            <p:ph type="body" sz="quarter" idx="13"/>
          </p:nvPr>
        </p:nvSpPr>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E6869B94-6AEC-492E-9368-465629C34BAD}"/>
              </a:ext>
            </a:extLst>
          </p:cNvPr>
          <p:cNvSpPr>
            <a:spLocks noGrp="1"/>
          </p:cNvSpPr>
          <p:nvPr>
            <p:ph sz="quarter" idx="14"/>
          </p:nvPr>
        </p:nvSpPr>
        <p:spPr/>
        <p:txBody>
          <a:bodyPr>
            <a:normAutofit/>
          </a:bodyPr>
          <a:lstStyle/>
          <a:p>
            <a:pPr algn="just"/>
            <a:r>
              <a:rPr lang="ca-ES" dirty="0"/>
              <a:t>Entre les eines rellevants per pressionar els governs i els polítics s’inclouen</a:t>
            </a:r>
            <a:r>
              <a:rPr lang="es-ES" dirty="0"/>
              <a:t>: </a:t>
            </a:r>
            <a:endParaRPr lang="en-US" dirty="0"/>
          </a:p>
          <a:p>
            <a:pPr lvl="3" algn="just"/>
            <a:r>
              <a:rPr lang="es-ES" sz="2200" dirty="0" err="1"/>
              <a:t>Reunions</a:t>
            </a:r>
            <a:r>
              <a:rPr lang="es-ES" sz="2200" dirty="0"/>
              <a:t> </a:t>
            </a:r>
            <a:r>
              <a:rPr lang="es-ES" sz="2200" dirty="0" err="1"/>
              <a:t>presencials</a:t>
            </a:r>
            <a:r>
              <a:rPr lang="es-ES" sz="2200" dirty="0"/>
              <a:t> </a:t>
            </a:r>
            <a:r>
              <a:rPr lang="es-ES" sz="2200" dirty="0" err="1"/>
              <a:t>amb</a:t>
            </a:r>
            <a:r>
              <a:rPr lang="es-ES" sz="2200" dirty="0"/>
              <a:t> </a:t>
            </a:r>
            <a:r>
              <a:rPr lang="es-ES" sz="2200" dirty="0" err="1"/>
              <a:t>polítics</a:t>
            </a:r>
            <a:r>
              <a:rPr lang="es-ES" sz="2200" dirty="0"/>
              <a:t> (o </a:t>
            </a:r>
            <a:r>
              <a:rPr lang="es-ES" sz="2200" dirty="0" err="1"/>
              <a:t>amb</a:t>
            </a:r>
            <a:r>
              <a:rPr lang="es-ES" sz="2200" dirty="0"/>
              <a:t> ministres o el </a:t>
            </a:r>
            <a:r>
              <a:rPr lang="es-ES" sz="2200" dirty="0" err="1"/>
              <a:t>seu</a:t>
            </a:r>
            <a:r>
              <a:rPr lang="es-ES" sz="2200" dirty="0"/>
              <a:t> personal) i/o </a:t>
            </a:r>
            <a:r>
              <a:rPr lang="es-ES" sz="2200" dirty="0" err="1"/>
              <a:t>amb</a:t>
            </a:r>
            <a:r>
              <a:rPr lang="es-ES" sz="2200" dirty="0"/>
              <a:t> </a:t>
            </a:r>
            <a:r>
              <a:rPr lang="es-ES" sz="2200" dirty="0" err="1"/>
              <a:t>legisladors</a:t>
            </a:r>
            <a:r>
              <a:rPr lang="es-ES" sz="2200" dirty="0"/>
              <a:t>. </a:t>
            </a:r>
          </a:p>
          <a:p>
            <a:pPr lvl="3" algn="just"/>
            <a:r>
              <a:rPr lang="es-ES" sz="2200" dirty="0"/>
              <a:t>Enviar </a:t>
            </a:r>
            <a:r>
              <a:rPr lang="es-ES" sz="2200" dirty="0" err="1"/>
              <a:t>cartes</a:t>
            </a:r>
            <a:r>
              <a:rPr lang="es-ES" sz="2200" dirty="0"/>
              <a:t> o </a:t>
            </a:r>
            <a:r>
              <a:rPr lang="es-ES" sz="2200" dirty="0" err="1"/>
              <a:t>comunicacions</a:t>
            </a:r>
            <a:r>
              <a:rPr lang="es-ES" sz="2200" dirty="0"/>
              <a:t> a </a:t>
            </a:r>
            <a:r>
              <a:rPr lang="es-ES" sz="2200" dirty="0" err="1"/>
              <a:t>polítics</a:t>
            </a:r>
            <a:r>
              <a:rPr lang="es-ES" sz="2200" dirty="0"/>
              <a:t>. </a:t>
            </a:r>
          </a:p>
          <a:p>
            <a:pPr lvl="3" algn="just"/>
            <a:r>
              <a:rPr lang="es-ES" sz="2200" dirty="0" err="1"/>
              <a:t>Fer</a:t>
            </a:r>
            <a:r>
              <a:rPr lang="es-ES" sz="2200" dirty="0"/>
              <a:t> </a:t>
            </a:r>
            <a:r>
              <a:rPr lang="es-ES" sz="2200" dirty="0" err="1"/>
              <a:t>peticions</a:t>
            </a:r>
            <a:r>
              <a:rPr lang="es-ES" sz="2200" dirty="0"/>
              <a:t> a </a:t>
            </a:r>
            <a:r>
              <a:rPr lang="es-ES" sz="2200" dirty="0" err="1"/>
              <a:t>polítics</a:t>
            </a:r>
            <a:r>
              <a:rPr lang="es-ES" sz="2200" dirty="0"/>
              <a:t>. </a:t>
            </a:r>
          </a:p>
          <a:p>
            <a:pPr lvl="3" algn="just"/>
            <a:r>
              <a:rPr lang="es-ES" sz="2200" dirty="0"/>
              <a:t>Acordar una visita a les </a:t>
            </a:r>
            <a:r>
              <a:rPr lang="es-ES" sz="2200" dirty="0" err="1"/>
              <a:t>instal·lacions</a:t>
            </a:r>
            <a:r>
              <a:rPr lang="es-ES" sz="2200" dirty="0"/>
              <a:t> o a </a:t>
            </a:r>
            <a:r>
              <a:rPr lang="es-ES" sz="2200" dirty="0" err="1"/>
              <a:t>l’estudi</a:t>
            </a:r>
            <a:r>
              <a:rPr lang="es-ES" sz="2200" dirty="0"/>
              <a:t>. </a:t>
            </a:r>
          </a:p>
          <a:p>
            <a:pPr lvl="3" algn="just"/>
            <a:r>
              <a:rPr lang="es-ES" sz="2200" dirty="0"/>
              <a:t>Proporcionar </a:t>
            </a:r>
            <a:r>
              <a:rPr lang="es-ES" sz="2200" dirty="0" err="1"/>
              <a:t>informació</a:t>
            </a:r>
            <a:r>
              <a:rPr lang="es-ES" sz="2200" dirty="0"/>
              <a:t> </a:t>
            </a:r>
            <a:r>
              <a:rPr lang="es-ES" sz="2200" dirty="0" err="1"/>
              <a:t>tècnica</a:t>
            </a:r>
            <a:r>
              <a:rPr lang="es-ES" sz="2200" dirty="0"/>
              <a:t> i </a:t>
            </a:r>
            <a:r>
              <a:rPr lang="es-ES" sz="2200" dirty="0" err="1"/>
              <a:t>recomanacions</a:t>
            </a:r>
            <a:r>
              <a:rPr lang="es-ES" sz="2200" dirty="0"/>
              <a:t> </a:t>
            </a:r>
            <a:r>
              <a:rPr lang="es-ES" sz="2200" dirty="0" err="1"/>
              <a:t>als</a:t>
            </a:r>
            <a:r>
              <a:rPr lang="es-ES" sz="2200" dirty="0"/>
              <a:t> </a:t>
            </a:r>
            <a:r>
              <a:rPr lang="es-ES" sz="2200" dirty="0" err="1"/>
              <a:t>legisladors</a:t>
            </a:r>
            <a:r>
              <a:rPr lang="es-ES" sz="2200" dirty="0"/>
              <a:t> .</a:t>
            </a:r>
            <a:endParaRPr lang="en-US" sz="22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- 28</a:t>
            </a:r>
            <a:endParaRPr lang="x-none" dirty="0"/>
          </a:p>
        </p:txBody>
      </p:sp>
    </p:spTree>
    <p:extLst>
      <p:ext uri="{BB962C8B-B14F-4D97-AF65-F5344CB8AC3E}">
        <p14:creationId xmlns:p14="http://schemas.microsoft.com/office/powerpoint/2010/main" val="287920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spcBef>
                <a:spcPts val="600"/>
              </a:spcBef>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spcBef>
                <a:spcPts val="600"/>
              </a:spcBef>
            </a:pPr>
            <a:r>
              <a:rPr lang="ca-ES" sz="2100" dirty="0"/>
              <a:t>El terme discapacitat psicosocial s’ha adoptat per incloure les persones que han rebut un diagnòstic relacionat amb la salut mental o que s’identifiquen amb aquest terme.</a:t>
            </a:r>
          </a:p>
          <a:p>
            <a:pPr algn="just">
              <a:spcBef>
                <a:spcPts val="600"/>
              </a:spcBef>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spcBef>
                <a:spcPts val="600"/>
              </a:spcBef>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spcBef>
                <a:spcPts val="600"/>
              </a:spcBef>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3496543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DB303B-5929-DD46-97A9-76437A29545E}"/>
              </a:ext>
            </a:extLst>
          </p:cNvPr>
          <p:cNvSpPr>
            <a:spLocks noGrp="1"/>
          </p:cNvSpPr>
          <p:nvPr>
            <p:ph type="body" sz="quarter" idx="13"/>
          </p:nvPr>
        </p:nvSpPr>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DE0565AF-8006-4A8E-8DD6-268EA20A081D}"/>
              </a:ext>
            </a:extLst>
          </p:cNvPr>
          <p:cNvSpPr>
            <a:spLocks noGrp="1"/>
          </p:cNvSpPr>
          <p:nvPr>
            <p:ph sz="quarter" idx="14"/>
          </p:nvPr>
        </p:nvSpPr>
        <p:spPr/>
        <p:txBody>
          <a:bodyPr>
            <a:normAutofit/>
          </a:bodyPr>
          <a:lstStyle/>
          <a:p>
            <a:pPr marL="0" lvl="0" indent="0" algn="just">
              <a:buNone/>
            </a:pPr>
            <a:r>
              <a:rPr lang="en-US" u="sng" dirty="0"/>
              <a:t>Reunions </a:t>
            </a:r>
            <a:r>
              <a:rPr lang="en-US" u="sng" dirty="0" err="1"/>
              <a:t>presencials</a:t>
            </a:r>
            <a:r>
              <a:rPr lang="en-US" u="sng" dirty="0"/>
              <a:t> </a:t>
            </a:r>
          </a:p>
          <a:p>
            <a:pPr lvl="3" algn="just"/>
            <a:r>
              <a:rPr lang="ca-ES" sz="2200" dirty="0"/>
              <a:t>Cal ser conscient que aquestes reunions poden ser difícils de concertar </a:t>
            </a:r>
          </a:p>
          <a:p>
            <a:pPr lvl="3" algn="just"/>
            <a:r>
              <a:rPr lang="es-ES" sz="2200" dirty="0"/>
              <a:t>Programar la visita </a:t>
            </a:r>
            <a:r>
              <a:rPr lang="es-ES" sz="2200" dirty="0" err="1"/>
              <a:t>amb</a:t>
            </a:r>
            <a:r>
              <a:rPr lang="es-ES" sz="2200" dirty="0"/>
              <a:t> </a:t>
            </a:r>
            <a:r>
              <a:rPr lang="es-ES" sz="2200" dirty="0" err="1"/>
              <a:t>antelació</a:t>
            </a:r>
            <a:r>
              <a:rPr lang="es-ES" sz="2200" dirty="0"/>
              <a:t>. </a:t>
            </a:r>
          </a:p>
          <a:p>
            <a:pPr lvl="3" algn="just"/>
            <a:r>
              <a:rPr lang="es-ES" sz="2200" dirty="0" err="1"/>
              <a:t>Assegurar</a:t>
            </a:r>
            <a:r>
              <a:rPr lang="es-ES" sz="2200" dirty="0"/>
              <a:t>-se que </a:t>
            </a:r>
            <a:r>
              <a:rPr lang="es-ES" sz="2200" dirty="0" err="1"/>
              <a:t>els</a:t>
            </a:r>
            <a:r>
              <a:rPr lang="es-ES" sz="2200" dirty="0"/>
              <a:t> </a:t>
            </a:r>
            <a:r>
              <a:rPr lang="es-ES" sz="2200" dirty="0" err="1"/>
              <a:t>membres</a:t>
            </a:r>
            <a:r>
              <a:rPr lang="es-ES" sz="2200" dirty="0"/>
              <a:t> que hi </a:t>
            </a:r>
            <a:r>
              <a:rPr lang="es-ES" sz="2200" dirty="0" err="1"/>
              <a:t>assistiran</a:t>
            </a:r>
            <a:r>
              <a:rPr lang="es-ES" sz="2200" dirty="0"/>
              <a:t> </a:t>
            </a:r>
            <a:r>
              <a:rPr lang="es-ES" sz="2200" dirty="0" err="1"/>
              <a:t>estan</a:t>
            </a:r>
            <a:r>
              <a:rPr lang="es-ES" sz="2200" dirty="0"/>
              <a:t> ben </a:t>
            </a:r>
            <a:r>
              <a:rPr lang="es-ES" sz="2200" dirty="0" err="1"/>
              <a:t>preparats</a:t>
            </a:r>
            <a:r>
              <a:rPr lang="es-ES" sz="2200" dirty="0"/>
              <a:t> per a </a:t>
            </a:r>
            <a:r>
              <a:rPr lang="es-ES" sz="2200" dirty="0" err="1"/>
              <a:t>l’entrevista</a:t>
            </a:r>
            <a:r>
              <a:rPr lang="es-ES" sz="2200" dirty="0"/>
              <a:t> i </a:t>
            </a:r>
            <a:r>
              <a:rPr lang="es-ES" sz="2200" dirty="0" err="1"/>
              <a:t>coneixen</a:t>
            </a:r>
            <a:r>
              <a:rPr lang="es-ES" sz="2200" dirty="0"/>
              <a:t> </a:t>
            </a:r>
            <a:r>
              <a:rPr lang="es-ES" sz="2200" dirty="0" err="1"/>
              <a:t>bé</a:t>
            </a:r>
            <a:r>
              <a:rPr lang="es-ES" sz="2200" dirty="0"/>
              <a:t> </a:t>
            </a:r>
            <a:r>
              <a:rPr lang="es-ES" sz="2200" dirty="0" err="1"/>
              <a:t>tant</a:t>
            </a:r>
            <a:r>
              <a:rPr lang="es-ES" sz="2200" dirty="0"/>
              <a:t> el tema </a:t>
            </a:r>
            <a:r>
              <a:rPr lang="es-ES" sz="2200" dirty="0" err="1"/>
              <a:t>com</a:t>
            </a:r>
            <a:r>
              <a:rPr lang="es-ES" sz="2200" dirty="0"/>
              <a:t> el legislador. </a:t>
            </a:r>
          </a:p>
          <a:p>
            <a:pPr lvl="3" algn="just"/>
            <a:r>
              <a:rPr lang="es-ES" sz="2200" dirty="0" err="1"/>
              <a:t>Assegurar</a:t>
            </a:r>
            <a:r>
              <a:rPr lang="es-ES" sz="2200" dirty="0"/>
              <a:t>-se que la reunió </a:t>
            </a:r>
            <a:r>
              <a:rPr lang="es-ES" sz="2200" dirty="0" err="1"/>
              <a:t>sigui</a:t>
            </a:r>
            <a:r>
              <a:rPr lang="es-ES" sz="2200" dirty="0"/>
              <a:t> </a:t>
            </a:r>
            <a:r>
              <a:rPr lang="es-ES" sz="2200" dirty="0" err="1"/>
              <a:t>organitzada</a:t>
            </a:r>
            <a:r>
              <a:rPr lang="es-ES" sz="2200" dirty="0"/>
              <a:t> i </a:t>
            </a:r>
            <a:r>
              <a:rPr lang="es-ES" sz="2200" dirty="0" err="1"/>
              <a:t>mantingui</a:t>
            </a:r>
            <a:r>
              <a:rPr lang="es-ES" sz="2200" dirty="0"/>
              <a:t> el </a:t>
            </a:r>
            <a:r>
              <a:rPr lang="es-ES" sz="2200" dirty="0" err="1"/>
              <a:t>focus</a:t>
            </a:r>
            <a:r>
              <a:rPr lang="es-ES" sz="2200" dirty="0"/>
              <a:t> </a:t>
            </a:r>
          </a:p>
          <a:p>
            <a:pPr lvl="3" fontAlgn="base"/>
            <a:r>
              <a:rPr lang="ca-ES" sz="2200" dirty="0"/>
              <a:t>Escoltar, reunir informació i no enfadar-se si el legislador no dona la resposta desitjada. </a:t>
            </a:r>
            <a:endParaRPr lang="es-ES" sz="2200" dirty="0"/>
          </a:p>
          <a:p>
            <a:pPr lvl="3"/>
            <a:r>
              <a:rPr lang="ca-ES" sz="2200" dirty="0"/>
              <a:t>Donar les gràcies i plantejar la possibilitat de mantenir una reunió de seguiment, si escau</a:t>
            </a:r>
            <a:endParaRPr lang="en-US" sz="2200"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- 29</a:t>
            </a:r>
            <a:endParaRPr lang="x-none" dirty="0"/>
          </a:p>
        </p:txBody>
      </p:sp>
    </p:spTree>
    <p:extLst>
      <p:ext uri="{BB962C8B-B14F-4D97-AF65-F5344CB8AC3E}">
        <p14:creationId xmlns:p14="http://schemas.microsoft.com/office/powerpoint/2010/main" val="42051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DA5329-872A-9D4C-A71D-ADE40BDDECC8}"/>
              </a:ext>
            </a:extLst>
          </p:cNvPr>
          <p:cNvSpPr>
            <a:spLocks noGrp="1"/>
          </p:cNvSpPr>
          <p:nvPr>
            <p:ph type="body" sz="quarter" idx="13"/>
          </p:nvPr>
        </p:nvSpPr>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936AD482-FB60-48B7-A9F8-72754B00B318}"/>
              </a:ext>
            </a:extLst>
          </p:cNvPr>
          <p:cNvSpPr>
            <a:spLocks noGrp="1"/>
          </p:cNvSpPr>
          <p:nvPr>
            <p:ph sz="quarter" idx="14"/>
          </p:nvPr>
        </p:nvSpPr>
        <p:spPr/>
        <p:txBody>
          <a:bodyPr>
            <a:normAutofit/>
          </a:bodyPr>
          <a:lstStyle/>
          <a:p>
            <a:pPr marL="0" indent="0" algn="just">
              <a:buNone/>
            </a:pPr>
            <a:r>
              <a:rPr lang="en-US" u="sng" dirty="0" err="1"/>
              <a:t>Comunicacions</a:t>
            </a:r>
            <a:r>
              <a:rPr lang="en-US" u="sng" dirty="0"/>
              <a:t> per </a:t>
            </a:r>
            <a:r>
              <a:rPr lang="en-US" u="sng" dirty="0" err="1"/>
              <a:t>escrit</a:t>
            </a:r>
            <a:r>
              <a:rPr lang="en-US" u="sng" dirty="0"/>
              <a:t> </a:t>
            </a:r>
          </a:p>
          <a:p>
            <a:pPr marL="0" indent="0" algn="just">
              <a:buNone/>
            </a:pPr>
            <a:r>
              <a:rPr lang="ca-ES" dirty="0"/>
              <a:t>un grup de sensibilització pot interessar-li enviar una comunicació en resposta a una proposta o política o llei governamental nova</a:t>
            </a:r>
            <a:r>
              <a:rPr lang="en-US" dirty="0"/>
              <a:t>. </a:t>
            </a:r>
          </a:p>
          <a:p>
            <a:pPr algn="just"/>
            <a:r>
              <a:rPr lang="ca-ES" dirty="0"/>
              <a:t>Redactar una comunicació permet als defensors d’un tema expressar les seves idees al Govern</a:t>
            </a:r>
            <a:r>
              <a:rPr lang="en-US" dirty="0"/>
              <a:t>. </a:t>
            </a:r>
          </a:p>
          <a:p>
            <a:pPr algn="just"/>
            <a:r>
              <a:rPr lang="ca-ES" dirty="0"/>
              <a:t>Convé incloure </a:t>
            </a:r>
            <a:r>
              <a:rPr lang="en-US" dirty="0"/>
              <a:t>: </a:t>
            </a:r>
          </a:p>
          <a:p>
            <a:pPr lvl="3" algn="just"/>
            <a:r>
              <a:rPr lang="es-ES" sz="2200" dirty="0"/>
              <a:t>Una </a:t>
            </a:r>
            <a:r>
              <a:rPr lang="es-ES" sz="2200" dirty="0" err="1"/>
              <a:t>breu</a:t>
            </a:r>
            <a:r>
              <a:rPr lang="es-ES" sz="2200" dirty="0"/>
              <a:t> </a:t>
            </a:r>
            <a:r>
              <a:rPr lang="es-ES" sz="2200" dirty="0" err="1"/>
              <a:t>descripció</a:t>
            </a:r>
            <a:r>
              <a:rPr lang="es-ES" sz="2200" dirty="0"/>
              <a:t> del </a:t>
            </a:r>
            <a:r>
              <a:rPr lang="es-ES" sz="2200" dirty="0" err="1"/>
              <a:t>grup</a:t>
            </a:r>
            <a:r>
              <a:rPr lang="es-ES" sz="2200" dirty="0"/>
              <a:t> de </a:t>
            </a:r>
            <a:r>
              <a:rPr lang="es-ES" sz="2200" dirty="0" err="1"/>
              <a:t>sensibilització</a:t>
            </a:r>
            <a:r>
              <a:rPr lang="es-ES" sz="2200" dirty="0"/>
              <a:t>. </a:t>
            </a:r>
          </a:p>
          <a:p>
            <a:pPr lvl="3" algn="just"/>
            <a:r>
              <a:rPr lang="es-ES" sz="2200" dirty="0" err="1"/>
              <a:t>Arguments</a:t>
            </a:r>
            <a:r>
              <a:rPr lang="es-ES" sz="2200" dirty="0"/>
              <a:t> i </a:t>
            </a:r>
            <a:r>
              <a:rPr lang="es-ES" sz="2200" dirty="0" err="1"/>
              <a:t>opinions</a:t>
            </a:r>
            <a:r>
              <a:rPr lang="es-ES" sz="2200" dirty="0"/>
              <a:t> sobre el tema que </a:t>
            </a:r>
            <a:r>
              <a:rPr lang="es-ES" sz="2200" dirty="0" err="1"/>
              <a:t>ens</a:t>
            </a:r>
            <a:r>
              <a:rPr lang="es-ES" sz="2200" dirty="0"/>
              <a:t> ocupa </a:t>
            </a:r>
          </a:p>
          <a:p>
            <a:pPr lvl="3" algn="just"/>
            <a:r>
              <a:rPr lang="es-ES" sz="2200" dirty="0" err="1"/>
              <a:t>Fets</a:t>
            </a:r>
            <a:r>
              <a:rPr lang="es-ES" sz="2200" dirty="0"/>
              <a:t>, </a:t>
            </a:r>
            <a:r>
              <a:rPr lang="es-ES" sz="2200" dirty="0" err="1"/>
              <a:t>exemples</a:t>
            </a:r>
            <a:r>
              <a:rPr lang="es-ES" sz="2200" dirty="0"/>
              <a:t> i </a:t>
            </a:r>
            <a:r>
              <a:rPr lang="es-ES" sz="2200" dirty="0" err="1"/>
              <a:t>dades</a:t>
            </a:r>
            <a:r>
              <a:rPr lang="es-ES" sz="2200" dirty="0"/>
              <a:t>. </a:t>
            </a:r>
          </a:p>
          <a:p>
            <a:pPr lvl="3" algn="just"/>
            <a:r>
              <a:rPr lang="es-ES" sz="2200" dirty="0" err="1"/>
              <a:t>Recomanacions</a:t>
            </a:r>
            <a:r>
              <a:rPr lang="es-ES" sz="2200" dirty="0"/>
              <a:t> que </a:t>
            </a:r>
            <a:r>
              <a:rPr lang="es-ES" sz="2200" dirty="0" err="1"/>
              <a:t>inclouen</a:t>
            </a:r>
            <a:r>
              <a:rPr lang="es-ES" sz="2200" dirty="0"/>
              <a:t> </a:t>
            </a:r>
            <a:r>
              <a:rPr lang="es-ES" sz="2200" dirty="0" err="1"/>
              <a:t>solucions</a:t>
            </a:r>
            <a:r>
              <a:rPr lang="es-ES" sz="2200" dirty="0"/>
              <a:t> i </a:t>
            </a:r>
            <a:r>
              <a:rPr lang="es-ES" sz="2200" dirty="0" err="1"/>
              <a:t>propostes</a:t>
            </a:r>
            <a:r>
              <a:rPr lang="es-ES" sz="2200" dirty="0"/>
              <a:t> per abordar </a:t>
            </a:r>
            <a:r>
              <a:rPr lang="es-ES" sz="2200" dirty="0" err="1"/>
              <a:t>els</a:t>
            </a:r>
            <a:r>
              <a:rPr lang="es-ES" sz="2200" dirty="0"/>
              <a:t> </a:t>
            </a:r>
            <a:r>
              <a:rPr lang="es-ES" sz="2200" dirty="0" err="1"/>
              <a:t>problemes</a:t>
            </a:r>
            <a:r>
              <a:rPr lang="es-ES" sz="2200" dirty="0"/>
              <a:t> </a:t>
            </a:r>
            <a:r>
              <a:rPr lang="es-ES" sz="2200" dirty="0" err="1"/>
              <a:t>identificats</a:t>
            </a:r>
            <a:endParaRPr lang="es-ES" sz="2200" dirty="0"/>
          </a:p>
          <a:p>
            <a:pPr marL="530225" lvl="3" indent="0" algn="just">
              <a:buNone/>
            </a:pPr>
            <a:endParaRPr lang="x-none" sz="22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- 30</a:t>
            </a:r>
            <a:endParaRPr lang="x-none" dirty="0"/>
          </a:p>
        </p:txBody>
      </p:sp>
    </p:spTree>
    <p:extLst>
      <p:ext uri="{BB962C8B-B14F-4D97-AF65-F5344CB8AC3E}">
        <p14:creationId xmlns:p14="http://schemas.microsoft.com/office/powerpoint/2010/main" val="1121325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01AF2-B805-4303-906A-F8DEA6346363}"/>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5.</a:t>
            </a:r>
          </a:p>
          <a:p>
            <a:pPr lvl="0"/>
            <a:r>
              <a:rPr lang="es-ES" dirty="0" err="1"/>
              <a:t>Exemple</a:t>
            </a:r>
            <a:r>
              <a:rPr lang="es-ES" dirty="0"/>
              <a:t> de </a:t>
            </a:r>
            <a:r>
              <a:rPr lang="es-ES" dirty="0" err="1"/>
              <a:t>sol·licitud</a:t>
            </a:r>
            <a:r>
              <a:rPr lang="es-ES" dirty="0"/>
              <a:t> escrita </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- 31</a:t>
            </a:r>
            <a:endParaRPr lang="x-none" dirty="0"/>
          </a:p>
        </p:txBody>
      </p:sp>
    </p:spTree>
    <p:extLst>
      <p:ext uri="{BB962C8B-B14F-4D97-AF65-F5344CB8AC3E}">
        <p14:creationId xmlns:p14="http://schemas.microsoft.com/office/powerpoint/2010/main" val="2542388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B3B817-DBC2-3044-B087-AD555BCB451B}"/>
              </a:ext>
            </a:extLst>
          </p:cNvPr>
          <p:cNvSpPr>
            <a:spLocks noGrp="1"/>
          </p:cNvSpPr>
          <p:nvPr>
            <p:ph type="body" sz="quarter" idx="13"/>
          </p:nvPr>
        </p:nvSpPr>
        <p:spPr>
          <a:xfrm>
            <a:off x="507207" y="804374"/>
            <a:ext cx="11174400" cy="360000"/>
          </a:xfrm>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0F08E716-6A1A-4E4C-9490-BA5CA268D28B}"/>
              </a:ext>
            </a:extLst>
          </p:cNvPr>
          <p:cNvSpPr>
            <a:spLocks noGrp="1"/>
          </p:cNvSpPr>
          <p:nvPr>
            <p:ph sz="quarter" idx="14"/>
          </p:nvPr>
        </p:nvSpPr>
        <p:spPr>
          <a:xfrm>
            <a:off x="486875" y="1300480"/>
            <a:ext cx="11174412" cy="4670068"/>
          </a:xfrm>
        </p:spPr>
        <p:txBody>
          <a:bodyPr>
            <a:noAutofit/>
          </a:bodyPr>
          <a:lstStyle/>
          <a:p>
            <a:pPr marL="0" indent="0" algn="just">
              <a:buNone/>
            </a:pPr>
            <a:r>
              <a:rPr lang="en-GB" u="sng" dirty="0" err="1"/>
              <a:t>Cartes</a:t>
            </a:r>
            <a:r>
              <a:rPr lang="en-GB" u="sng" dirty="0"/>
              <a:t> </a:t>
            </a:r>
            <a:r>
              <a:rPr lang="en-GB" u="sng" dirty="0" err="1"/>
              <a:t>als</a:t>
            </a:r>
            <a:r>
              <a:rPr lang="en-GB" u="sng" dirty="0"/>
              <a:t> </a:t>
            </a:r>
            <a:r>
              <a:rPr lang="en-GB" u="sng" dirty="0" err="1"/>
              <a:t>polítics</a:t>
            </a:r>
            <a:r>
              <a:rPr lang="en-GB" u="sng" dirty="0"/>
              <a:t> </a:t>
            </a:r>
          </a:p>
          <a:p>
            <a:pPr algn="just"/>
            <a:r>
              <a:rPr lang="ca-ES" dirty="0"/>
              <a:t>Si </a:t>
            </a:r>
            <a:r>
              <a:rPr lang="ca-ES" i="1" dirty="0"/>
              <a:t>tots </a:t>
            </a:r>
            <a:r>
              <a:rPr lang="ca-ES" dirty="0"/>
              <a:t>els membres d’una xarxa escriuen a parlamentaris de manera simultània, poden tenir un gran impacte</a:t>
            </a:r>
            <a:r>
              <a:rPr lang="en-GB" dirty="0"/>
              <a:t>. </a:t>
            </a:r>
          </a:p>
          <a:p>
            <a:pPr algn="just"/>
            <a:r>
              <a:rPr lang="ca-ES" dirty="0"/>
              <a:t>Convé tenir presents els punts següents a l’hora d’escriure als polítics</a:t>
            </a:r>
            <a:r>
              <a:rPr lang="en-GB" dirty="0"/>
              <a:t>:</a:t>
            </a:r>
            <a:endParaRPr lang="x-none" dirty="0"/>
          </a:p>
          <a:p>
            <a:pPr lvl="3" algn="just">
              <a:spcAft>
                <a:spcPts val="600"/>
              </a:spcAft>
            </a:pPr>
            <a:r>
              <a:rPr lang="es-ES" sz="2200" dirty="0" err="1"/>
              <a:t>Deixar</a:t>
            </a:r>
            <a:r>
              <a:rPr lang="es-ES" sz="2200" dirty="0"/>
              <a:t> </a:t>
            </a:r>
            <a:r>
              <a:rPr lang="es-ES" sz="2200" dirty="0" err="1"/>
              <a:t>clar</a:t>
            </a:r>
            <a:r>
              <a:rPr lang="es-ES" sz="2200" dirty="0"/>
              <a:t> al </a:t>
            </a:r>
            <a:r>
              <a:rPr lang="es-ES" sz="2200" dirty="0" err="1"/>
              <a:t>principi</a:t>
            </a:r>
            <a:r>
              <a:rPr lang="es-ES" sz="2200" dirty="0"/>
              <a:t> que el </a:t>
            </a:r>
            <a:r>
              <a:rPr lang="es-ES" sz="2200" dirty="0" err="1"/>
              <a:t>grup</a:t>
            </a:r>
            <a:r>
              <a:rPr lang="es-ES" sz="2200" dirty="0"/>
              <a:t> de </a:t>
            </a:r>
            <a:r>
              <a:rPr lang="es-ES" sz="2200" dirty="0" err="1"/>
              <a:t>sensibilització</a:t>
            </a:r>
            <a:r>
              <a:rPr lang="es-ES" sz="2200" dirty="0"/>
              <a:t> </a:t>
            </a:r>
            <a:r>
              <a:rPr lang="es-ES" sz="2200" dirty="0" err="1"/>
              <a:t>coneix</a:t>
            </a:r>
            <a:r>
              <a:rPr lang="es-ES" sz="2200" dirty="0"/>
              <a:t> </a:t>
            </a:r>
            <a:r>
              <a:rPr lang="es-ES" sz="2200" dirty="0" err="1"/>
              <a:t>lleugerament</a:t>
            </a:r>
            <a:r>
              <a:rPr lang="es-ES" sz="2200" dirty="0"/>
              <a:t> la persona </a:t>
            </a:r>
            <a:r>
              <a:rPr lang="es-ES" sz="2200" dirty="0" err="1"/>
              <a:t>amb</a:t>
            </a:r>
            <a:r>
              <a:rPr lang="es-ES" sz="2200" dirty="0"/>
              <a:t> </a:t>
            </a:r>
            <a:r>
              <a:rPr lang="es-ES" sz="2200" dirty="0" err="1"/>
              <a:t>qui</a:t>
            </a:r>
            <a:r>
              <a:rPr lang="es-ES" sz="2200" dirty="0"/>
              <a:t> contacta. </a:t>
            </a:r>
          </a:p>
          <a:p>
            <a:pPr lvl="3" algn="just">
              <a:spcAft>
                <a:spcPts val="600"/>
              </a:spcAft>
            </a:pPr>
            <a:r>
              <a:rPr lang="es-ES" sz="2200" dirty="0"/>
              <a:t>Les </a:t>
            </a:r>
            <a:r>
              <a:rPr lang="es-ES" sz="2200" dirty="0" err="1"/>
              <a:t>cartes</a:t>
            </a:r>
            <a:r>
              <a:rPr lang="es-ES" sz="2200" dirty="0"/>
              <a:t> han de ser el </a:t>
            </a:r>
            <a:r>
              <a:rPr lang="es-ES" sz="2200" dirty="0" err="1"/>
              <a:t>més</a:t>
            </a:r>
            <a:r>
              <a:rPr lang="es-ES" sz="2200" dirty="0"/>
              <a:t> </a:t>
            </a:r>
            <a:r>
              <a:rPr lang="es-ES" sz="2200" dirty="0" err="1"/>
              <a:t>concises</a:t>
            </a:r>
            <a:r>
              <a:rPr lang="es-ES" sz="2200" dirty="0"/>
              <a:t> </a:t>
            </a:r>
            <a:r>
              <a:rPr lang="es-ES" sz="2200" dirty="0" err="1"/>
              <a:t>possible</a:t>
            </a:r>
            <a:r>
              <a:rPr lang="es-ES" sz="2200" dirty="0"/>
              <a:t> </a:t>
            </a:r>
          </a:p>
          <a:p>
            <a:pPr lvl="3" algn="just">
              <a:spcAft>
                <a:spcPts val="600"/>
              </a:spcAft>
            </a:pPr>
            <a:r>
              <a:rPr lang="ca-ES" sz="2200" dirty="0"/>
              <a:t>Es recomana redactar cartes tan personals com sigui possible</a:t>
            </a:r>
            <a:r>
              <a:rPr lang="en-US" sz="2200" dirty="0"/>
              <a:t>. </a:t>
            </a:r>
          </a:p>
          <a:p>
            <a:pPr lvl="3" algn="just">
              <a:spcAft>
                <a:spcPts val="600"/>
              </a:spcAft>
            </a:pPr>
            <a:r>
              <a:rPr lang="ca-ES" sz="2200" dirty="0"/>
              <a:t>Només s’ha de cobrir un tema per carta</a:t>
            </a:r>
            <a:r>
              <a:rPr lang="en-US" sz="2200" dirty="0"/>
              <a:t>.</a:t>
            </a:r>
            <a:endParaRPr lang="x-none" sz="2200" dirty="0"/>
          </a:p>
          <a:p>
            <a:pPr lvl="3" algn="just">
              <a:spcAft>
                <a:spcPts val="600"/>
              </a:spcAft>
            </a:pPr>
            <a:r>
              <a:rPr lang="ca-ES" sz="2200" dirty="0"/>
              <a:t>S’ha de sol·licitar a la persona amb qui es contacta que respongui i demanar-li directament si estaria disposada a donar suport a la posició de la campanya</a:t>
            </a:r>
            <a:r>
              <a:rPr lang="en-US" sz="2200" dirty="0"/>
              <a:t>.</a:t>
            </a:r>
            <a:endParaRPr lang="x-none" sz="2200"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486886" y="303212"/>
            <a:ext cx="11258074" cy="407988"/>
          </a:xfrm>
        </p:spPr>
        <p:txBody>
          <a:bodyPr/>
          <a:lstStyle/>
          <a:p>
            <a:r>
              <a:rPr lang="es-ES" dirty="0"/>
              <a:t>2. </a:t>
            </a:r>
            <a:r>
              <a:rPr lang="ca-ES" dirty="0"/>
              <a:t>Dur a terme una campanya de sensibilització </a:t>
            </a:r>
            <a:r>
              <a:rPr lang="en-US" dirty="0"/>
              <a:t>- 32</a:t>
            </a:r>
            <a:endParaRPr lang="x-none" dirty="0"/>
          </a:p>
        </p:txBody>
      </p:sp>
    </p:spTree>
    <p:extLst>
      <p:ext uri="{BB962C8B-B14F-4D97-AF65-F5344CB8AC3E}">
        <p14:creationId xmlns:p14="http://schemas.microsoft.com/office/powerpoint/2010/main" val="3102261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CAD134-50BF-A148-A021-BC4FAE5CAA59}"/>
              </a:ext>
            </a:extLst>
          </p:cNvPr>
          <p:cNvSpPr>
            <a:spLocks noGrp="1"/>
          </p:cNvSpPr>
          <p:nvPr>
            <p:ph type="body" sz="quarter" idx="13"/>
          </p:nvPr>
        </p:nvSpPr>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95ACFD4B-32EB-4D8A-A724-FC59418D21FF}"/>
              </a:ext>
            </a:extLst>
          </p:cNvPr>
          <p:cNvSpPr>
            <a:spLocks noGrp="1"/>
          </p:cNvSpPr>
          <p:nvPr>
            <p:ph sz="quarter" idx="14"/>
          </p:nvPr>
        </p:nvSpPr>
        <p:spPr/>
        <p:txBody>
          <a:bodyPr>
            <a:normAutofit/>
          </a:bodyPr>
          <a:lstStyle/>
          <a:p>
            <a:pPr marL="0" indent="0" algn="just">
              <a:buNone/>
            </a:pPr>
            <a:r>
              <a:rPr lang="en-US" u="sng" dirty="0" err="1"/>
              <a:t>Redactar</a:t>
            </a:r>
            <a:r>
              <a:rPr lang="en-US" u="sng" dirty="0"/>
              <a:t> </a:t>
            </a:r>
            <a:r>
              <a:rPr lang="en-US" u="sng" dirty="0" err="1"/>
              <a:t>peticions</a:t>
            </a:r>
            <a:r>
              <a:rPr lang="en-US" u="sng" dirty="0"/>
              <a:t>  </a:t>
            </a:r>
          </a:p>
          <a:p>
            <a:pPr algn="just"/>
            <a:r>
              <a:rPr lang="ca-ES" dirty="0"/>
              <a:t>Una petició va dirigida a algú que té una posició de poder</a:t>
            </a:r>
            <a:r>
              <a:rPr lang="en-US" dirty="0"/>
              <a:t>. </a:t>
            </a:r>
          </a:p>
          <a:p>
            <a:pPr algn="just"/>
            <a:r>
              <a:rPr lang="es-ES" dirty="0"/>
              <a:t>La </a:t>
            </a:r>
            <a:r>
              <a:rPr lang="es-ES" dirty="0" err="1"/>
              <a:t>petició</a:t>
            </a:r>
            <a:r>
              <a:rPr lang="es-ES" dirty="0"/>
              <a:t> ha </a:t>
            </a:r>
            <a:r>
              <a:rPr lang="es-ES" dirty="0" err="1"/>
              <a:t>d’estar</a:t>
            </a:r>
            <a:r>
              <a:rPr lang="es-ES" dirty="0"/>
              <a:t> signada </a:t>
            </a:r>
            <a:r>
              <a:rPr lang="es-ES" dirty="0" err="1"/>
              <a:t>pel</a:t>
            </a:r>
            <a:r>
              <a:rPr lang="es-ES" dirty="0"/>
              <a:t> nombre </a:t>
            </a:r>
            <a:r>
              <a:rPr lang="es-ES" dirty="0" err="1"/>
              <a:t>màxim</a:t>
            </a:r>
            <a:r>
              <a:rPr lang="es-ES" dirty="0"/>
              <a:t> de persones</a:t>
            </a:r>
            <a:r>
              <a:rPr lang="en-US" dirty="0"/>
              <a:t>. </a:t>
            </a:r>
          </a:p>
          <a:p>
            <a:pPr algn="just"/>
            <a:r>
              <a:rPr lang="es-ES" dirty="0"/>
              <a:t>Les </a:t>
            </a:r>
            <a:r>
              <a:rPr lang="es-ES" dirty="0" err="1"/>
              <a:t>peticions</a:t>
            </a:r>
            <a:r>
              <a:rPr lang="es-ES" dirty="0"/>
              <a:t> poden estar </a:t>
            </a:r>
            <a:r>
              <a:rPr lang="es-ES" dirty="0" err="1"/>
              <a:t>escrites</a:t>
            </a:r>
            <a:r>
              <a:rPr lang="es-ES" dirty="0"/>
              <a:t> a </a:t>
            </a:r>
            <a:r>
              <a:rPr lang="es-ES" dirty="0" err="1"/>
              <a:t>mà</a:t>
            </a:r>
            <a:r>
              <a:rPr lang="es-ES" dirty="0"/>
              <a:t> o </a:t>
            </a:r>
            <a:r>
              <a:rPr lang="es-ES" dirty="0" err="1"/>
              <a:t>electrònicament</a:t>
            </a:r>
            <a:r>
              <a:rPr lang="en-US" dirty="0"/>
              <a:t>. </a:t>
            </a:r>
          </a:p>
          <a:p>
            <a:pPr algn="just"/>
            <a:r>
              <a:rPr lang="ca-ES" dirty="0"/>
              <a:t>És més probable que el funcionari o l’organisme governamental la respongui si el tema </a:t>
            </a:r>
            <a:r>
              <a:rPr lang="es-ES" dirty="0"/>
              <a:t>:</a:t>
            </a:r>
          </a:p>
          <a:p>
            <a:pPr lvl="3" algn="just"/>
            <a:r>
              <a:rPr lang="ca-ES" sz="2200" dirty="0"/>
              <a:t>compta amb el suport dels seus electors</a:t>
            </a:r>
            <a:r>
              <a:rPr lang="en-US" sz="2200" dirty="0"/>
              <a:t>; </a:t>
            </a:r>
          </a:p>
          <a:p>
            <a:pPr lvl="3" algn="just"/>
            <a:r>
              <a:rPr lang="es-ES" sz="2200" dirty="0"/>
              <a:t>té </a:t>
            </a:r>
            <a:r>
              <a:rPr lang="es-ES" sz="2200" dirty="0" err="1"/>
              <a:t>relació</a:t>
            </a:r>
            <a:r>
              <a:rPr lang="es-ES" sz="2200" dirty="0"/>
              <a:t> </a:t>
            </a:r>
            <a:r>
              <a:rPr lang="es-ES" sz="2200" dirty="0" err="1"/>
              <a:t>amb</a:t>
            </a:r>
            <a:r>
              <a:rPr lang="es-ES" sz="2200" dirty="0"/>
              <a:t> alguna </a:t>
            </a:r>
            <a:r>
              <a:rPr lang="es-ES" sz="2200" dirty="0" err="1"/>
              <a:t>legislació</a:t>
            </a:r>
            <a:r>
              <a:rPr lang="es-ES" sz="2200" dirty="0"/>
              <a:t> </a:t>
            </a:r>
            <a:r>
              <a:rPr lang="es-ES" sz="2200" dirty="0" err="1"/>
              <a:t>pendent</a:t>
            </a:r>
            <a:r>
              <a:rPr lang="es-ES" sz="2200" dirty="0"/>
              <a:t> o un tema </a:t>
            </a:r>
            <a:r>
              <a:rPr lang="es-ES" sz="2200" dirty="0" err="1"/>
              <a:t>d’interès</a:t>
            </a:r>
            <a:r>
              <a:rPr lang="es-ES" sz="2200" dirty="0"/>
              <a:t> del </a:t>
            </a:r>
            <a:r>
              <a:rPr lang="es-ES" sz="2200" dirty="0" err="1"/>
              <a:t>funcionari</a:t>
            </a:r>
            <a:r>
              <a:rPr lang="es-ES" sz="2200" dirty="0"/>
              <a:t> en </a:t>
            </a:r>
            <a:r>
              <a:rPr lang="es-ES" sz="2200" dirty="0" err="1"/>
              <a:t>qüestió</a:t>
            </a:r>
            <a:r>
              <a:rPr lang="es-ES" sz="2200" dirty="0"/>
              <a:t>; </a:t>
            </a:r>
          </a:p>
          <a:p>
            <a:pPr lvl="3" algn="just"/>
            <a:r>
              <a:rPr lang="es-ES" sz="2200" dirty="0"/>
              <a:t>té una </a:t>
            </a:r>
            <a:r>
              <a:rPr lang="es-ES" sz="2200" dirty="0" err="1"/>
              <a:t>connexió</a:t>
            </a:r>
            <a:r>
              <a:rPr lang="es-ES" sz="2200" dirty="0"/>
              <a:t> personal </a:t>
            </a:r>
            <a:r>
              <a:rPr lang="es-ES" sz="2200" dirty="0" err="1"/>
              <a:t>amb</a:t>
            </a:r>
            <a:r>
              <a:rPr lang="es-ES" sz="2200" dirty="0"/>
              <a:t> el </a:t>
            </a:r>
            <a:r>
              <a:rPr lang="es-ES" sz="2200" dirty="0" err="1"/>
              <a:t>funcionari</a:t>
            </a:r>
            <a:r>
              <a:rPr lang="es-ES" sz="2200"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- 33</a:t>
            </a:r>
            <a:endParaRPr lang="x-none" dirty="0"/>
          </a:p>
        </p:txBody>
      </p:sp>
    </p:spTree>
    <p:extLst>
      <p:ext uri="{BB962C8B-B14F-4D97-AF65-F5344CB8AC3E}">
        <p14:creationId xmlns:p14="http://schemas.microsoft.com/office/powerpoint/2010/main" val="982902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2C8B66-88CC-6941-B05A-CC90650E0FE4}"/>
              </a:ext>
            </a:extLst>
          </p:cNvPr>
          <p:cNvSpPr>
            <a:spLocks noGrp="1"/>
          </p:cNvSpPr>
          <p:nvPr>
            <p:ph type="body" sz="quarter" idx="13"/>
          </p:nvPr>
        </p:nvSpPr>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C5B28E94-29A5-436C-8406-E41315A1B3F6}"/>
              </a:ext>
            </a:extLst>
          </p:cNvPr>
          <p:cNvSpPr>
            <a:spLocks noGrp="1"/>
          </p:cNvSpPr>
          <p:nvPr>
            <p:ph sz="quarter" idx="14"/>
          </p:nvPr>
        </p:nvSpPr>
        <p:spPr/>
        <p:txBody>
          <a:bodyPr>
            <a:normAutofit/>
          </a:bodyPr>
          <a:lstStyle/>
          <a:p>
            <a:pPr marL="0" indent="0" algn="just">
              <a:buNone/>
            </a:pPr>
            <a:r>
              <a:rPr lang="es-ES" u="sng" dirty="0" err="1"/>
              <a:t>Organitzar</a:t>
            </a:r>
            <a:r>
              <a:rPr lang="es-ES" u="sng" dirty="0"/>
              <a:t> visites a les </a:t>
            </a:r>
            <a:r>
              <a:rPr lang="es-ES" u="sng" dirty="0" err="1"/>
              <a:t>instal·lacions</a:t>
            </a:r>
            <a:r>
              <a:rPr lang="es-ES" u="sng" dirty="0"/>
              <a:t> </a:t>
            </a:r>
          </a:p>
          <a:p>
            <a:pPr algn="just"/>
            <a:r>
              <a:rPr lang="ca-ES" dirty="0"/>
              <a:t>Les visites a les instal·lacions poden ser una manera eficaç de conscienciar els legisladors, funcionaris governamentals del tema prioritari</a:t>
            </a:r>
            <a:r>
              <a:rPr lang="es-ES" dirty="0"/>
              <a:t>.</a:t>
            </a:r>
            <a:endParaRPr lang="en-US" dirty="0"/>
          </a:p>
          <a:p>
            <a:pPr algn="just"/>
            <a:r>
              <a:rPr lang="ca-ES" dirty="0"/>
              <a:t>Poden tenir diverses finalitats.</a:t>
            </a:r>
          </a:p>
          <a:p>
            <a:pPr algn="just"/>
            <a:r>
              <a:rPr lang="ca-ES" dirty="0"/>
              <a:t>Donen l’oportunitat als legisladors i les autoritats d’establir connexions més personals i emocionals amb el tema prioritari</a:t>
            </a:r>
            <a:r>
              <a:rPr lang="en-US" dirty="0"/>
              <a:t>. </a:t>
            </a:r>
          </a:p>
          <a:p>
            <a:pPr algn="just"/>
            <a:r>
              <a:rPr lang="ca-ES" dirty="0"/>
              <a:t>També es poden fer servir per mostrar als funcionaris governamentals projectes que es duen a terme</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- 34</a:t>
            </a:r>
            <a:endParaRPr lang="x-none" dirty="0"/>
          </a:p>
        </p:txBody>
      </p:sp>
    </p:spTree>
    <p:extLst>
      <p:ext uri="{BB962C8B-B14F-4D97-AF65-F5344CB8AC3E}">
        <p14:creationId xmlns:p14="http://schemas.microsoft.com/office/powerpoint/2010/main" val="613557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1C4FF-9287-4F4D-ADF2-2F6815470BB7}"/>
              </a:ext>
            </a:extLst>
          </p:cNvPr>
          <p:cNvSpPr>
            <a:spLocks noGrp="1"/>
          </p:cNvSpPr>
          <p:nvPr>
            <p:ph type="body" sz="quarter" idx="13"/>
          </p:nvPr>
        </p:nvSpPr>
        <p:spPr>
          <a:xfrm>
            <a:off x="507207" y="682454"/>
            <a:ext cx="11174400" cy="360000"/>
          </a:xfrm>
        </p:spPr>
        <p:txBody>
          <a:bodyPr/>
          <a:lstStyle/>
          <a:p>
            <a:r>
              <a:rPr lang="ca-ES" dirty="0"/>
              <a:t>Pressionar els governs i els polítics </a:t>
            </a:r>
            <a:endParaRPr lang="x-none"/>
          </a:p>
        </p:txBody>
      </p:sp>
      <p:sp>
        <p:nvSpPr>
          <p:cNvPr id="3" name="Content Placeholder 2">
            <a:extLst>
              <a:ext uri="{FF2B5EF4-FFF2-40B4-BE49-F238E27FC236}">
                <a16:creationId xmlns:a16="http://schemas.microsoft.com/office/drawing/2014/main" id="{C7CB122F-BEA5-46BD-BD51-EFB2A5874C70}"/>
              </a:ext>
            </a:extLst>
          </p:cNvPr>
          <p:cNvSpPr>
            <a:spLocks noGrp="1"/>
          </p:cNvSpPr>
          <p:nvPr>
            <p:ph sz="quarter" idx="14"/>
          </p:nvPr>
        </p:nvSpPr>
        <p:spPr>
          <a:xfrm>
            <a:off x="589279" y="1137920"/>
            <a:ext cx="11092327" cy="4873268"/>
          </a:xfrm>
        </p:spPr>
        <p:txBody>
          <a:bodyPr>
            <a:noAutofit/>
          </a:bodyPr>
          <a:lstStyle/>
          <a:p>
            <a:pPr marL="0" indent="0" algn="just">
              <a:spcAft>
                <a:spcPts val="0"/>
              </a:spcAft>
              <a:buNone/>
            </a:pPr>
            <a:r>
              <a:rPr lang="en-US" sz="2000" u="sng" dirty="0" err="1"/>
              <a:t>Redactar</a:t>
            </a:r>
            <a:r>
              <a:rPr lang="en-US" sz="2000" u="sng" dirty="0"/>
              <a:t> </a:t>
            </a:r>
            <a:r>
              <a:rPr lang="en-US" sz="2000" u="sng" dirty="0" err="1"/>
              <a:t>informes</a:t>
            </a:r>
            <a:r>
              <a:rPr lang="en-US" sz="2000" u="sng" dirty="0"/>
              <a:t> </a:t>
            </a:r>
            <a:r>
              <a:rPr lang="en-US" sz="2000" u="sng" dirty="0" err="1"/>
              <a:t>sobre</a:t>
            </a:r>
            <a:r>
              <a:rPr lang="en-US" sz="2000" u="sng" dirty="0"/>
              <a:t> </a:t>
            </a:r>
            <a:r>
              <a:rPr lang="en-US" sz="2000" u="sng" dirty="0" err="1"/>
              <a:t>polítiques</a:t>
            </a:r>
            <a:r>
              <a:rPr lang="en-US" sz="2000" u="sng" dirty="0"/>
              <a:t> </a:t>
            </a:r>
          </a:p>
          <a:p>
            <a:pPr algn="just">
              <a:spcAft>
                <a:spcPts val="0"/>
              </a:spcAft>
            </a:pPr>
            <a:r>
              <a:rPr lang="ca-ES" sz="2000" dirty="0"/>
              <a:t>Un informe sobre polítiques és un breu resum sobre un tema concret (o un problema) que no només inclou les opcions polítiques existents, també recomanacions de canvis que es poden introduir</a:t>
            </a:r>
            <a:r>
              <a:rPr lang="en-US" sz="2000" dirty="0"/>
              <a:t>. </a:t>
            </a:r>
          </a:p>
          <a:p>
            <a:pPr algn="just">
              <a:spcAft>
                <a:spcPts val="0"/>
              </a:spcAft>
            </a:pPr>
            <a:r>
              <a:rPr lang="ca-ES" sz="2000" dirty="0"/>
              <a:t>Generalment es fan servir per facilitar la creació de polítiques</a:t>
            </a:r>
            <a:r>
              <a:rPr lang="en-US" sz="2000" dirty="0"/>
              <a:t>. </a:t>
            </a:r>
          </a:p>
          <a:p>
            <a:pPr algn="just">
              <a:spcAft>
                <a:spcPts val="0"/>
              </a:spcAft>
            </a:pPr>
            <a:r>
              <a:rPr lang="ca-ES" sz="2000" dirty="0"/>
              <a:t>Acostumen a estar fonamentats en la recerca actual i presenten un format regulat</a:t>
            </a:r>
            <a:r>
              <a:rPr lang="en-US" sz="2000" dirty="0"/>
              <a:t>. </a:t>
            </a:r>
          </a:p>
          <a:p>
            <a:pPr algn="just">
              <a:spcAft>
                <a:spcPts val="0"/>
              </a:spcAft>
            </a:pPr>
            <a:endParaRPr lang="en-US" sz="2000" dirty="0"/>
          </a:p>
          <a:p>
            <a:pPr algn="just">
              <a:spcAft>
                <a:spcPts val="0"/>
              </a:spcAft>
            </a:pPr>
            <a:r>
              <a:rPr lang="ca-ES" sz="2000" dirty="0"/>
              <a:t>Aquest format normalment inclou</a:t>
            </a:r>
            <a:r>
              <a:rPr lang="en-US" sz="2000" dirty="0"/>
              <a:t>:</a:t>
            </a:r>
          </a:p>
          <a:p>
            <a:pPr lvl="3" algn="just">
              <a:spcAft>
                <a:spcPts val="0"/>
              </a:spcAft>
            </a:pPr>
            <a:r>
              <a:rPr lang="es-ES" dirty="0" err="1"/>
              <a:t>Resum</a:t>
            </a:r>
            <a:r>
              <a:rPr lang="es-ES" dirty="0"/>
              <a:t> </a:t>
            </a:r>
            <a:r>
              <a:rPr lang="es-ES" dirty="0" err="1"/>
              <a:t>executiu</a:t>
            </a:r>
            <a:r>
              <a:rPr lang="en-US" dirty="0"/>
              <a:t>.</a:t>
            </a:r>
          </a:p>
          <a:p>
            <a:pPr lvl="3" algn="just">
              <a:spcAft>
                <a:spcPts val="0"/>
              </a:spcAft>
            </a:pPr>
            <a:r>
              <a:rPr lang="it-IT" dirty="0"/>
              <a:t>Importància del problema i context</a:t>
            </a:r>
            <a:r>
              <a:rPr lang="en-US" dirty="0"/>
              <a:t>.</a:t>
            </a:r>
          </a:p>
          <a:p>
            <a:pPr lvl="3" algn="just">
              <a:spcAft>
                <a:spcPts val="0"/>
              </a:spcAft>
            </a:pPr>
            <a:r>
              <a:rPr lang="es-ES" dirty="0"/>
              <a:t>Crítica de la política actual.</a:t>
            </a:r>
            <a:endParaRPr lang="en-US" dirty="0"/>
          </a:p>
          <a:p>
            <a:pPr lvl="3" algn="just">
              <a:spcAft>
                <a:spcPts val="0"/>
              </a:spcAft>
            </a:pPr>
            <a:r>
              <a:rPr lang="es-ES" dirty="0" err="1"/>
              <a:t>Recomanacions</a:t>
            </a:r>
            <a:r>
              <a:rPr lang="es-ES" dirty="0"/>
              <a:t> </a:t>
            </a:r>
            <a:r>
              <a:rPr lang="es-ES" dirty="0" err="1"/>
              <a:t>polítiques</a:t>
            </a:r>
            <a:r>
              <a:rPr lang="en-US" dirty="0"/>
              <a:t>.</a:t>
            </a:r>
          </a:p>
          <a:p>
            <a:pPr lvl="3" algn="just">
              <a:spcAft>
                <a:spcPts val="0"/>
              </a:spcAft>
            </a:pPr>
            <a:endParaRPr lang="en-US" dirty="0"/>
          </a:p>
          <a:p>
            <a:pPr algn="just">
              <a:spcAft>
                <a:spcPts val="0"/>
              </a:spcAft>
            </a:pPr>
            <a:r>
              <a:rPr lang="es-ES" sz="2000" dirty="0"/>
              <a:t>El </a:t>
            </a:r>
            <a:r>
              <a:rPr lang="ca-ES" sz="2000" dirty="0"/>
              <a:t>document sigui concís, directe i professional, que es fonamenti en proves i que sigui fàcil d’entendre, pràctic i d’implementació factible.</a:t>
            </a:r>
            <a:r>
              <a:rPr lang="en-US" sz="2000" dirty="0"/>
              <a:t> </a:t>
            </a:r>
          </a:p>
          <a:p>
            <a:pPr algn="just">
              <a:spcAft>
                <a:spcPts val="0"/>
              </a:spcAft>
            </a:pPr>
            <a:r>
              <a:rPr lang="es-ES" sz="2000" dirty="0"/>
              <a:t>El </a:t>
            </a:r>
            <a:r>
              <a:rPr lang="ca-ES" sz="2000" dirty="0"/>
              <a:t>resultat últim d’un informe de polítiques és que el públic objectiu pari atenció al tema prioritari i implementi les accions recomanades</a:t>
            </a:r>
            <a:r>
              <a:rPr lang="en-US" sz="2000"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27526" y="303212"/>
            <a:ext cx="11258074" cy="407988"/>
          </a:xfrm>
        </p:spPr>
        <p:txBody>
          <a:bodyPr/>
          <a:lstStyle/>
          <a:p>
            <a:r>
              <a:rPr lang="es-ES" dirty="0"/>
              <a:t>2. </a:t>
            </a:r>
            <a:r>
              <a:rPr lang="ca-ES" dirty="0"/>
              <a:t>Dur a terme una campanya de sensibilització </a:t>
            </a:r>
            <a:r>
              <a:rPr lang="en-US" dirty="0"/>
              <a:t>- 35</a:t>
            </a:r>
            <a:endParaRPr lang="x-none" dirty="0"/>
          </a:p>
        </p:txBody>
      </p:sp>
    </p:spTree>
    <p:extLst>
      <p:ext uri="{BB962C8B-B14F-4D97-AF65-F5344CB8AC3E}">
        <p14:creationId xmlns:p14="http://schemas.microsoft.com/office/powerpoint/2010/main" val="353957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0774E1-0C67-F145-8A06-B1309548B58B}"/>
              </a:ext>
            </a:extLst>
          </p:cNvPr>
          <p:cNvSpPr>
            <a:spLocks noGrp="1"/>
          </p:cNvSpPr>
          <p:nvPr>
            <p:ph type="body" sz="quarter" idx="13"/>
          </p:nvPr>
        </p:nvSpPr>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BB01A844-0BF7-47A5-BFD3-BF41D6EFF388}"/>
              </a:ext>
            </a:extLst>
          </p:cNvPr>
          <p:cNvSpPr>
            <a:spLocks noGrp="1"/>
          </p:cNvSpPr>
          <p:nvPr>
            <p:ph sz="quarter" idx="14"/>
          </p:nvPr>
        </p:nvSpPr>
        <p:spPr>
          <a:xfrm>
            <a:off x="507195" y="1483360"/>
            <a:ext cx="11174412" cy="4868228"/>
          </a:xfrm>
        </p:spPr>
        <p:txBody>
          <a:bodyPr>
            <a:normAutofit/>
          </a:bodyPr>
          <a:lstStyle/>
          <a:p>
            <a:pPr algn="just">
              <a:spcAft>
                <a:spcPts val="600"/>
              </a:spcAft>
            </a:pPr>
            <a:r>
              <a:rPr lang="ca-ES" dirty="0"/>
              <a:t>Es pot encetar i generar debat per a un ampli ventall de temes de sensibilització. </a:t>
            </a:r>
          </a:p>
          <a:p>
            <a:pPr algn="just">
              <a:spcAft>
                <a:spcPts val="600"/>
              </a:spcAft>
            </a:pPr>
            <a:r>
              <a:rPr lang="ca-ES" dirty="0"/>
              <a:t>Aquest debat es pot donar a diversos nivells, fins i tot amb el Govern i dins de la comunitat</a:t>
            </a:r>
            <a:r>
              <a:rPr lang="en-US" dirty="0"/>
              <a:t>. </a:t>
            </a:r>
          </a:p>
          <a:p>
            <a:pPr algn="just">
              <a:spcAft>
                <a:spcPts val="600"/>
              </a:spcAft>
            </a:pPr>
            <a:r>
              <a:rPr lang="es-ES" dirty="0" err="1"/>
              <a:t>Utilitzar</a:t>
            </a:r>
            <a:r>
              <a:rPr lang="es-ES" dirty="0"/>
              <a:t> </a:t>
            </a:r>
            <a:r>
              <a:rPr lang="ca-ES" dirty="0"/>
              <a:t>múltiples activitats per defensar un mateix tema a diferents nivells </a:t>
            </a:r>
            <a:r>
              <a:rPr lang="es-ES" dirty="0"/>
              <a:t>:</a:t>
            </a:r>
            <a:endParaRPr lang="en-US" dirty="0"/>
          </a:p>
          <a:p>
            <a:pPr lvl="3" algn="just">
              <a:spcAft>
                <a:spcPts val="600"/>
              </a:spcAft>
            </a:pPr>
            <a:r>
              <a:rPr lang="es-ES" sz="2200" dirty="0" err="1"/>
              <a:t>Comunicació</a:t>
            </a:r>
            <a:r>
              <a:rPr lang="es-ES" sz="2200" dirty="0"/>
              <a:t> i </a:t>
            </a:r>
            <a:r>
              <a:rPr lang="es-ES" sz="2200" dirty="0" err="1"/>
              <a:t>reunions</a:t>
            </a:r>
            <a:r>
              <a:rPr lang="es-ES" sz="2200" dirty="0"/>
              <a:t> cara a cara </a:t>
            </a:r>
            <a:r>
              <a:rPr lang="es-ES" sz="2200" dirty="0" err="1"/>
              <a:t>amb</a:t>
            </a:r>
            <a:r>
              <a:rPr lang="es-ES" sz="2200" dirty="0"/>
              <a:t> les </a:t>
            </a:r>
            <a:r>
              <a:rPr lang="es-ES" sz="2200" dirty="0" err="1"/>
              <a:t>parts</a:t>
            </a:r>
            <a:r>
              <a:rPr lang="es-ES" sz="2200" dirty="0"/>
              <a:t> </a:t>
            </a:r>
            <a:r>
              <a:rPr lang="es-ES" sz="2200" dirty="0" err="1"/>
              <a:t>implicades</a:t>
            </a:r>
            <a:r>
              <a:rPr lang="es-ES" sz="2200" dirty="0"/>
              <a:t>. </a:t>
            </a:r>
          </a:p>
          <a:p>
            <a:pPr lvl="3" algn="just">
              <a:spcAft>
                <a:spcPts val="600"/>
              </a:spcAft>
            </a:pPr>
            <a:r>
              <a:rPr lang="es-ES" sz="2200" dirty="0" err="1"/>
              <a:t>Cartes</a:t>
            </a:r>
            <a:r>
              <a:rPr lang="es-ES" sz="2200" dirty="0"/>
              <a:t> a </a:t>
            </a:r>
            <a:r>
              <a:rPr lang="es-ES" sz="2200" dirty="0" err="1"/>
              <a:t>l’editor</a:t>
            </a:r>
            <a:r>
              <a:rPr lang="es-ES" sz="2200" dirty="0"/>
              <a:t> </a:t>
            </a:r>
            <a:r>
              <a:rPr lang="es-ES" sz="2200" dirty="0" err="1"/>
              <a:t>d’un</a:t>
            </a:r>
            <a:r>
              <a:rPr lang="es-ES" sz="2200" dirty="0"/>
              <a:t> </a:t>
            </a:r>
            <a:r>
              <a:rPr lang="es-ES" sz="2200" dirty="0" err="1"/>
              <a:t>diari</a:t>
            </a:r>
            <a:r>
              <a:rPr lang="es-ES" sz="2200" dirty="0"/>
              <a:t>. </a:t>
            </a:r>
          </a:p>
          <a:p>
            <a:pPr lvl="3" algn="just">
              <a:spcAft>
                <a:spcPts val="600"/>
              </a:spcAft>
            </a:pPr>
            <a:r>
              <a:rPr lang="es-ES" sz="2200" dirty="0" err="1"/>
              <a:t>Participació</a:t>
            </a:r>
            <a:r>
              <a:rPr lang="es-ES" sz="2200" dirty="0"/>
              <a:t> en una </a:t>
            </a:r>
            <a:r>
              <a:rPr lang="es-ES" sz="2200" dirty="0" err="1"/>
              <a:t>comissió</a:t>
            </a:r>
            <a:r>
              <a:rPr lang="es-ES" sz="2200" dirty="0"/>
              <a:t>. </a:t>
            </a:r>
          </a:p>
          <a:p>
            <a:pPr lvl="3" algn="just">
              <a:spcAft>
                <a:spcPts val="600"/>
              </a:spcAft>
            </a:pPr>
            <a:r>
              <a:rPr lang="es-ES" sz="2200" dirty="0" err="1"/>
              <a:t>Empoderament</a:t>
            </a:r>
            <a:r>
              <a:rPr lang="es-ES" sz="2200" dirty="0"/>
              <a:t> </a:t>
            </a:r>
            <a:r>
              <a:rPr lang="es-ES" sz="2200" dirty="0" err="1"/>
              <a:t>dels</a:t>
            </a:r>
            <a:r>
              <a:rPr lang="es-ES" sz="2200" dirty="0"/>
              <a:t> </a:t>
            </a:r>
            <a:r>
              <a:rPr lang="es-ES" sz="2200" dirty="0" err="1"/>
              <a:t>defensors</a:t>
            </a:r>
            <a:r>
              <a:rPr lang="es-ES" sz="2200" dirty="0"/>
              <a:t> a la </a:t>
            </a:r>
            <a:r>
              <a:rPr lang="es-ES" sz="2200" dirty="0" err="1"/>
              <a:t>comunitat</a:t>
            </a:r>
            <a:r>
              <a:rPr lang="es-ES" sz="2200" dirty="0"/>
              <a:t>. </a:t>
            </a:r>
          </a:p>
          <a:p>
            <a:pPr lvl="3" algn="just">
              <a:spcAft>
                <a:spcPts val="600"/>
              </a:spcAft>
            </a:pPr>
            <a:r>
              <a:rPr lang="es-ES" sz="2200" dirty="0" err="1"/>
              <a:t>Organització</a:t>
            </a:r>
            <a:r>
              <a:rPr lang="es-ES" sz="2200" dirty="0"/>
              <a:t> </a:t>
            </a:r>
            <a:r>
              <a:rPr lang="es-ES" sz="2200" dirty="0" err="1"/>
              <a:t>d’esdeveniments</a:t>
            </a:r>
            <a:r>
              <a:rPr lang="es-ES" sz="2200" dirty="0"/>
              <a:t> per </a:t>
            </a:r>
            <a:r>
              <a:rPr lang="es-ES" sz="2200" dirty="0" err="1"/>
              <a:t>conscienciar</a:t>
            </a:r>
            <a:r>
              <a:rPr lang="es-ES" sz="2200" dirty="0"/>
              <a:t> </a:t>
            </a:r>
            <a:r>
              <a:rPr lang="es-ES" sz="2200" dirty="0" err="1"/>
              <a:t>l’opinió</a:t>
            </a:r>
            <a:r>
              <a:rPr lang="es-ES" sz="2200" dirty="0"/>
              <a:t> pública </a:t>
            </a:r>
            <a:r>
              <a:rPr lang="en-US" sz="2200" dirty="0"/>
              <a:t>.</a:t>
            </a:r>
          </a:p>
          <a:p>
            <a:pPr lvl="3" algn="just">
              <a:spcAft>
                <a:spcPts val="600"/>
              </a:spcAft>
            </a:pPr>
            <a:r>
              <a:rPr lang="ca-ES" sz="2200" dirty="0"/>
              <a:t>Organització de xerrades i debats públics</a:t>
            </a:r>
            <a:r>
              <a:rPr lang="en-US" sz="2200" dirty="0"/>
              <a:t>.</a:t>
            </a:r>
          </a:p>
          <a:p>
            <a:pPr lvl="3" algn="just">
              <a:spcAft>
                <a:spcPts val="600"/>
              </a:spcAft>
            </a:pPr>
            <a:r>
              <a:rPr lang="ca-ES" sz="2200" dirty="0"/>
              <a:t>Mobilització de grups per adoptar accions que donin suport a un canvi de polítiques</a:t>
            </a:r>
            <a:r>
              <a:rPr lang="en-US" sz="2200"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- 36</a:t>
            </a:r>
            <a:endParaRPr lang="x-none" dirty="0"/>
          </a:p>
        </p:txBody>
      </p:sp>
    </p:spTree>
    <p:extLst>
      <p:ext uri="{BB962C8B-B14F-4D97-AF65-F5344CB8AC3E}">
        <p14:creationId xmlns:p14="http://schemas.microsoft.com/office/powerpoint/2010/main" val="1790340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DC19F8-8F2E-F04E-914F-426210ADAC46}"/>
              </a:ext>
            </a:extLst>
          </p:cNvPr>
          <p:cNvSpPr>
            <a:spLocks noGrp="1"/>
          </p:cNvSpPr>
          <p:nvPr>
            <p:ph type="body" sz="quarter" idx="13"/>
          </p:nvPr>
        </p:nvSpPr>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B2A40C3A-BC4E-47B6-AE5F-8C710CFDBD64}"/>
              </a:ext>
            </a:extLst>
          </p:cNvPr>
          <p:cNvSpPr>
            <a:spLocks noGrp="1"/>
          </p:cNvSpPr>
          <p:nvPr>
            <p:ph sz="quarter" idx="14"/>
          </p:nvPr>
        </p:nvSpPr>
        <p:spPr>
          <a:xfrm>
            <a:off x="507195" y="1605280"/>
            <a:ext cx="11174412" cy="4405908"/>
          </a:xfrm>
        </p:spPr>
        <p:txBody>
          <a:bodyPr>
            <a:normAutofit/>
          </a:bodyPr>
          <a:lstStyle/>
          <a:p>
            <a:pPr marL="0" indent="0" algn="just">
              <a:buNone/>
            </a:pPr>
            <a:r>
              <a:rPr lang="es-ES" u="sng" dirty="0"/>
              <a:t>Les </a:t>
            </a:r>
            <a:r>
              <a:rPr lang="es-ES" u="sng" dirty="0" err="1"/>
              <a:t>reunions</a:t>
            </a:r>
            <a:r>
              <a:rPr lang="es-ES" u="sng" dirty="0"/>
              <a:t> cara a cara </a:t>
            </a:r>
            <a:r>
              <a:rPr lang="es-ES" u="sng" dirty="0" err="1"/>
              <a:t>amb</a:t>
            </a:r>
            <a:r>
              <a:rPr lang="es-ES" u="sng" dirty="0"/>
              <a:t> les </a:t>
            </a:r>
            <a:r>
              <a:rPr lang="es-ES" u="sng" dirty="0" err="1"/>
              <a:t>parts</a:t>
            </a:r>
            <a:r>
              <a:rPr lang="es-ES" u="sng" dirty="0"/>
              <a:t> </a:t>
            </a:r>
            <a:r>
              <a:rPr lang="es-ES" u="sng" dirty="0" err="1"/>
              <a:t>implicades</a:t>
            </a:r>
            <a:r>
              <a:rPr lang="en-US" u="sng" dirty="0"/>
              <a:t> </a:t>
            </a:r>
          </a:p>
          <a:p>
            <a:pPr algn="just"/>
            <a:r>
              <a:rPr lang="ca-ES" dirty="0"/>
              <a:t>Les reunions cara a poden ser una oportunitat ideal per explicar el tema que es defensa</a:t>
            </a:r>
            <a:r>
              <a:rPr lang="en-US" dirty="0"/>
              <a:t>. </a:t>
            </a:r>
          </a:p>
          <a:p>
            <a:pPr algn="just"/>
            <a:r>
              <a:rPr lang="ca-ES" dirty="0"/>
              <a:t>L’accés a algunes persones implicades pot ser difícil i, a més, aquestes acostumen a tenir una disponibilitat i un temps limitats</a:t>
            </a:r>
            <a:r>
              <a:rPr lang="en-US" dirty="0"/>
              <a:t>. </a:t>
            </a:r>
          </a:p>
          <a:p>
            <a:pPr algn="just"/>
            <a:r>
              <a:rPr lang="ca-ES" dirty="0"/>
              <a:t>Aprofitar situacions fortuïtes , o establir connexions personals mitjançant el treball en xarxa</a:t>
            </a:r>
            <a:r>
              <a:rPr lang="en-US" dirty="0"/>
              <a:t>.</a:t>
            </a:r>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- 37</a:t>
            </a:r>
            <a:endParaRPr lang="x-none" dirty="0"/>
          </a:p>
        </p:txBody>
      </p:sp>
    </p:spTree>
    <p:extLst>
      <p:ext uri="{BB962C8B-B14F-4D97-AF65-F5344CB8AC3E}">
        <p14:creationId xmlns:p14="http://schemas.microsoft.com/office/powerpoint/2010/main" val="3934279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5E3DCC-8910-2649-ADB3-4A250B7BEEF1}"/>
              </a:ext>
            </a:extLst>
          </p:cNvPr>
          <p:cNvSpPr>
            <a:spLocks noGrp="1"/>
          </p:cNvSpPr>
          <p:nvPr>
            <p:ph type="body" sz="quarter" idx="13"/>
          </p:nvPr>
        </p:nvSpPr>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08AA49B1-99BE-4FF6-AEF8-D72F88B1A1F3}"/>
              </a:ext>
            </a:extLst>
          </p:cNvPr>
          <p:cNvSpPr>
            <a:spLocks noGrp="1"/>
          </p:cNvSpPr>
          <p:nvPr>
            <p:ph sz="quarter" idx="14"/>
          </p:nvPr>
        </p:nvSpPr>
        <p:spPr>
          <a:xfrm>
            <a:off x="507195" y="1544320"/>
            <a:ext cx="11174412" cy="4466868"/>
          </a:xfrm>
        </p:spPr>
        <p:txBody>
          <a:bodyPr>
            <a:normAutofit/>
          </a:bodyPr>
          <a:lstStyle/>
          <a:p>
            <a:pPr marL="0" indent="0" algn="just">
              <a:buNone/>
            </a:pPr>
            <a:r>
              <a:rPr lang="es-ES" u="sng" dirty="0" err="1"/>
              <a:t>Cartes</a:t>
            </a:r>
            <a:r>
              <a:rPr lang="es-ES" u="sng" dirty="0"/>
              <a:t> a </a:t>
            </a:r>
            <a:r>
              <a:rPr lang="es-ES" u="sng" dirty="0" err="1"/>
              <a:t>l’editor</a:t>
            </a:r>
            <a:r>
              <a:rPr lang="es-ES" u="sng" dirty="0"/>
              <a:t> </a:t>
            </a:r>
            <a:r>
              <a:rPr lang="es-ES" u="sng" dirty="0" err="1"/>
              <a:t>d’un</a:t>
            </a:r>
            <a:r>
              <a:rPr lang="es-ES" u="sng" dirty="0"/>
              <a:t> </a:t>
            </a:r>
            <a:r>
              <a:rPr lang="es-ES" u="sng" dirty="0" err="1"/>
              <a:t>diari</a:t>
            </a:r>
            <a:r>
              <a:rPr lang="es-ES" u="sng" dirty="0"/>
              <a:t> </a:t>
            </a:r>
          </a:p>
          <a:p>
            <a:pPr algn="just"/>
            <a:r>
              <a:rPr lang="ca-ES" dirty="0"/>
              <a:t>Les «cartes a l’editor» dels diaris acostumen a comptar amb un gran nombre de lectors</a:t>
            </a:r>
            <a:r>
              <a:rPr lang="es-ES" dirty="0"/>
              <a:t>.</a:t>
            </a:r>
          </a:p>
          <a:p>
            <a:pPr algn="just"/>
            <a:r>
              <a:rPr lang="ca-ES" dirty="0"/>
              <a:t>Les cartes permeten als lectors contestar a articles recentment publicats</a:t>
            </a:r>
            <a:r>
              <a:rPr lang="en-US" dirty="0"/>
              <a:t>. </a:t>
            </a:r>
          </a:p>
          <a:p>
            <a:pPr algn="just"/>
            <a:r>
              <a:rPr lang="ca-ES" dirty="0"/>
              <a:t>Els editors poden triar cartes escrites per «ciutadans corrents» en lloc de per grups de pressió</a:t>
            </a:r>
            <a:r>
              <a:rPr lang="en-US" dirty="0"/>
              <a:t>.</a:t>
            </a:r>
          </a:p>
          <a:p>
            <a:pPr algn="just"/>
            <a:endParaRPr lang="en-US" dirty="0"/>
          </a:p>
          <a:p>
            <a:pPr algn="just"/>
            <a:endParaRPr lang="en-US" dirty="0"/>
          </a:p>
          <a:p>
            <a:pPr algn="just"/>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- 38</a:t>
            </a:r>
            <a:endParaRPr lang="x-none" dirty="0"/>
          </a:p>
        </p:txBody>
      </p:sp>
    </p:spTree>
    <p:extLst>
      <p:ext uri="{BB962C8B-B14F-4D97-AF65-F5344CB8AC3E}">
        <p14:creationId xmlns:p14="http://schemas.microsoft.com/office/powerpoint/2010/main" val="256846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spcBef>
                <a:spcPts val="600"/>
              </a:spcBef>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spcBef>
                <a:spcPts val="600"/>
              </a:spcBef>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spcBef>
                <a:spcPts val="600"/>
              </a:spcBef>
            </a:pPr>
            <a:r>
              <a:rPr lang="ca-ES" sz="2100" dirty="0"/>
              <a:t>La terminologia adoptada en aquest document s’ha seleccionat per motius d’inclusió.</a:t>
            </a:r>
          </a:p>
          <a:p>
            <a:pPr lvl="3" algn="just">
              <a:spcBef>
                <a:spcPts val="600"/>
              </a:spcBef>
            </a:pPr>
            <a:r>
              <a:rPr lang="ca-ES" sz="2100" dirty="0"/>
              <a:t>És una opció individual identificar-se amb unes expressions o conceptes determinats, però els drets humans continuen sent aplicables a tothom, a tot arreu.  </a:t>
            </a:r>
          </a:p>
          <a:p>
            <a:pPr lvl="3" algn="just">
              <a:spcBef>
                <a:spcPts val="600"/>
              </a:spcBef>
            </a:pPr>
            <a:r>
              <a:rPr lang="ca-ES" sz="2100" dirty="0"/>
              <a:t>Mai no hem de deixar que un diagnòstic o una discapacitat defineixin una persona. </a:t>
            </a:r>
          </a:p>
          <a:p>
            <a:pPr lvl="3" algn="just">
              <a:spcBef>
                <a:spcPts val="600"/>
              </a:spcBef>
            </a:pPr>
            <a:r>
              <a:rPr lang="ca-ES" sz="2100" dirty="0"/>
              <a:t>Tots som individus, amb un context social, personalitat, autonomia, somnis, objectius, aspiracions i relacions amb els altres que són únics. </a:t>
            </a:r>
          </a:p>
          <a:p>
            <a:pPr marL="0" indent="0" algn="just">
              <a:spcBef>
                <a:spcPts val="600"/>
              </a:spcBef>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2909986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A49B1-99BE-4FF6-AEF8-D72F88B1A1F3}"/>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6.</a:t>
            </a:r>
          </a:p>
          <a:p>
            <a:pPr lvl="0"/>
            <a:r>
              <a:rPr lang="es-ES" dirty="0" err="1"/>
              <a:t>Exemple</a:t>
            </a:r>
            <a:r>
              <a:rPr lang="es-ES" dirty="0"/>
              <a:t> de carta </a:t>
            </a:r>
            <a:r>
              <a:rPr lang="es-ES" dirty="0" err="1"/>
              <a:t>adreçada</a:t>
            </a:r>
            <a:r>
              <a:rPr lang="es-ES" dirty="0"/>
              <a:t> a un </a:t>
            </a:r>
            <a:r>
              <a:rPr lang="es-ES" dirty="0" err="1"/>
              <a:t>diari</a:t>
            </a:r>
            <a:r>
              <a:rPr lang="es-ES" dirty="0"/>
              <a:t> </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- 39</a:t>
            </a:r>
            <a:endParaRPr lang="x-none" dirty="0"/>
          </a:p>
        </p:txBody>
      </p:sp>
    </p:spTree>
    <p:extLst>
      <p:ext uri="{BB962C8B-B14F-4D97-AF65-F5344CB8AC3E}">
        <p14:creationId xmlns:p14="http://schemas.microsoft.com/office/powerpoint/2010/main" val="53842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31B46-4F87-304A-B87A-B00ACD2F37D0}"/>
              </a:ext>
            </a:extLst>
          </p:cNvPr>
          <p:cNvSpPr>
            <a:spLocks noGrp="1"/>
          </p:cNvSpPr>
          <p:nvPr>
            <p:ph type="body" sz="quarter" idx="13"/>
          </p:nvPr>
        </p:nvSpPr>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95648CD2-75B2-4930-A41A-2FBB00C93E47}"/>
              </a:ext>
            </a:extLst>
          </p:cNvPr>
          <p:cNvSpPr>
            <a:spLocks noGrp="1"/>
          </p:cNvSpPr>
          <p:nvPr>
            <p:ph sz="quarter" idx="14"/>
          </p:nvPr>
        </p:nvSpPr>
        <p:spPr>
          <a:xfrm>
            <a:off x="507195" y="1511188"/>
            <a:ext cx="11174412" cy="3934572"/>
          </a:xfrm>
        </p:spPr>
        <p:txBody>
          <a:bodyPr>
            <a:noAutofit/>
          </a:bodyPr>
          <a:lstStyle/>
          <a:p>
            <a:pPr marL="0" indent="0" algn="just">
              <a:buNone/>
            </a:pPr>
            <a:r>
              <a:rPr lang="en-US" u="sng" dirty="0" err="1"/>
              <a:t>Participació</a:t>
            </a:r>
            <a:r>
              <a:rPr lang="en-US" u="sng" dirty="0"/>
              <a:t> </a:t>
            </a:r>
            <a:r>
              <a:rPr lang="en-US" u="sng" dirty="0" err="1"/>
              <a:t>en</a:t>
            </a:r>
            <a:r>
              <a:rPr lang="en-US" u="sng" dirty="0"/>
              <a:t> </a:t>
            </a:r>
            <a:r>
              <a:rPr lang="en-US" u="sng" dirty="0" err="1"/>
              <a:t>comissions</a:t>
            </a:r>
            <a:r>
              <a:rPr lang="en-US" u="sng" dirty="0"/>
              <a:t> </a:t>
            </a:r>
            <a:endParaRPr lang="en-US" dirty="0"/>
          </a:p>
          <a:p>
            <a:pPr algn="just"/>
            <a:r>
              <a:rPr lang="es-ES" dirty="0"/>
              <a:t>Les persones </a:t>
            </a:r>
            <a:r>
              <a:rPr lang="es-ES" dirty="0" err="1"/>
              <a:t>amb</a:t>
            </a:r>
            <a:r>
              <a:rPr lang="es-ES" dirty="0"/>
              <a:t> </a:t>
            </a:r>
            <a:r>
              <a:rPr lang="es-ES" dirty="0" err="1"/>
              <a:t>discapacitat</a:t>
            </a:r>
            <a:r>
              <a:rPr lang="es-ES" dirty="0"/>
              <a:t> </a:t>
            </a:r>
            <a:r>
              <a:rPr lang="ca-ES" dirty="0"/>
              <a:t>poden participar com a membres de diferents tipus de comissions, tant en l’àmbit local com nacional</a:t>
            </a:r>
            <a:r>
              <a:rPr lang="es-ES" dirty="0"/>
              <a:t>.</a:t>
            </a:r>
            <a:r>
              <a:rPr lang="en-US" dirty="0"/>
              <a:t> </a:t>
            </a:r>
          </a:p>
          <a:p>
            <a:pPr lvl="3" algn="just"/>
            <a:r>
              <a:rPr lang="ca-ES" sz="2200" dirty="0"/>
              <a:t>Alguns exemples de comissions són: comissions per a la millora de la qualitat als hospitals, comissions per a la revisió de les polítiques de salut mental, comissions per supervisar la implementació de la CDPD i comissions per avaluar els drets humans i les condicions de qualitat dels serveis socials i de salut mental</a:t>
            </a:r>
            <a:r>
              <a:rPr lang="en-US" sz="2200" dirty="0"/>
              <a:t>. </a:t>
            </a:r>
          </a:p>
          <a:p>
            <a:pPr algn="just"/>
            <a:r>
              <a:rPr lang="ca-ES" dirty="0"/>
              <a:t>Oferir-se a formar part d’una comissió pot ser una bona opció per influir en la presa de decisions i ampliar les oportunitats del treball en xarxa</a:t>
            </a:r>
            <a:r>
              <a:rPr lang="en-US" dirty="0"/>
              <a:t>. </a:t>
            </a:r>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dirty="0"/>
              <a:t>2. </a:t>
            </a:r>
            <a:r>
              <a:rPr lang="ca-ES" dirty="0"/>
              <a:t>Dur a terme una campanya de sensibilització </a:t>
            </a:r>
            <a:r>
              <a:rPr lang="en-US" dirty="0"/>
              <a:t>- 40</a:t>
            </a:r>
            <a:endParaRPr lang="x-none" dirty="0"/>
          </a:p>
        </p:txBody>
      </p:sp>
    </p:spTree>
    <p:extLst>
      <p:ext uri="{BB962C8B-B14F-4D97-AF65-F5344CB8AC3E}">
        <p14:creationId xmlns:p14="http://schemas.microsoft.com/office/powerpoint/2010/main" val="430235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027CE5-CC23-E24E-A6D5-C0821D5D1180}"/>
              </a:ext>
            </a:extLst>
          </p:cNvPr>
          <p:cNvSpPr>
            <a:spLocks noGrp="1"/>
          </p:cNvSpPr>
          <p:nvPr>
            <p:ph type="body" sz="quarter" idx="13"/>
          </p:nvPr>
        </p:nvSpPr>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91690DF3-F367-458F-85EF-44D1FA04803A}"/>
              </a:ext>
            </a:extLst>
          </p:cNvPr>
          <p:cNvSpPr>
            <a:spLocks noGrp="1"/>
          </p:cNvSpPr>
          <p:nvPr>
            <p:ph sz="quarter" idx="14"/>
          </p:nvPr>
        </p:nvSpPr>
        <p:spPr/>
        <p:txBody>
          <a:bodyPr>
            <a:normAutofit/>
          </a:bodyPr>
          <a:lstStyle/>
          <a:p>
            <a:pPr marL="0" indent="0" algn="just">
              <a:buNone/>
            </a:pPr>
            <a:r>
              <a:rPr lang="en-US" u="sng" dirty="0" err="1"/>
              <a:t>Defensors</a:t>
            </a:r>
            <a:r>
              <a:rPr lang="en-US" u="sng" dirty="0"/>
              <a:t> </a:t>
            </a:r>
            <a:r>
              <a:rPr lang="en-US" u="sng" dirty="0" err="1"/>
              <a:t>comunitaris</a:t>
            </a:r>
            <a:r>
              <a:rPr lang="en-US" u="sng" dirty="0"/>
              <a:t>  </a:t>
            </a:r>
          </a:p>
          <a:p>
            <a:pPr algn="just"/>
            <a:r>
              <a:rPr lang="ca-ES" dirty="0"/>
              <a:t>Pot ser d’utilitat per identificar i exhibir alguns «defensors» individuals a l’hora de tractar un tema concret</a:t>
            </a:r>
            <a:r>
              <a:rPr lang="en-US" dirty="0"/>
              <a:t>. </a:t>
            </a:r>
          </a:p>
          <a:p>
            <a:pPr algn="just"/>
            <a:r>
              <a:rPr lang="ca-ES" dirty="0"/>
              <a:t>Entre aquests defensors poden incloure’s persones famoses, polítics o membres de la comunitat reputats</a:t>
            </a:r>
            <a:r>
              <a:rPr lang="en-US" dirty="0"/>
              <a:t>.</a:t>
            </a:r>
          </a:p>
          <a:p>
            <a:pPr algn="just"/>
            <a:r>
              <a:rPr lang="ca-ES" dirty="0"/>
              <a:t>El paper del defensor és inspirar i motivar altres persones a unir-se als esforços de sensibilització d’un grup</a:t>
            </a:r>
            <a:r>
              <a:rPr lang="en-US" dirty="0"/>
              <a:t>. </a:t>
            </a:r>
          </a:p>
          <a:p>
            <a:pPr algn="just"/>
            <a:r>
              <a:rPr lang="ca-ES" dirty="0"/>
              <a:t>Poden utilitzar-se de diverses maneres, com ara organitzant un esdeveniment o un debat on puguin expressar públicament el seu suport a la campanya o redactant un perfil de la seva història</a:t>
            </a:r>
            <a:r>
              <a:rPr lang="en-US" dirty="0"/>
              <a:t>. </a:t>
            </a:r>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- 41</a:t>
            </a:r>
            <a:endParaRPr lang="x-none" sz="2800" dirty="0"/>
          </a:p>
        </p:txBody>
      </p:sp>
    </p:spTree>
    <p:extLst>
      <p:ext uri="{BB962C8B-B14F-4D97-AF65-F5344CB8AC3E}">
        <p14:creationId xmlns:p14="http://schemas.microsoft.com/office/powerpoint/2010/main" val="2880293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E0300-A715-4152-8E84-A62804895D3B}"/>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7:</a:t>
            </a:r>
          </a:p>
          <a:p>
            <a:r>
              <a:rPr lang="ca-ES" dirty="0"/>
              <a:t>Exemple d’un defensor comunitari</a:t>
            </a:r>
            <a:r>
              <a:rPr lang="es-ES" dirty="0"/>
              <a:t>: </a:t>
            </a:r>
            <a:r>
              <a:rPr lang="en-US" dirty="0"/>
              <a:t>Kit Harrington – Why I’m supporting Mencap</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- 42</a:t>
            </a:r>
            <a:endParaRPr lang="x-none" sz="2800" dirty="0"/>
          </a:p>
        </p:txBody>
      </p:sp>
    </p:spTree>
    <p:extLst>
      <p:ext uri="{BB962C8B-B14F-4D97-AF65-F5344CB8AC3E}">
        <p14:creationId xmlns:p14="http://schemas.microsoft.com/office/powerpoint/2010/main" val="2698501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7EF77B-6DA5-484B-8663-A02A747F1296}"/>
              </a:ext>
            </a:extLst>
          </p:cNvPr>
          <p:cNvSpPr>
            <a:spLocks noGrp="1"/>
          </p:cNvSpPr>
          <p:nvPr>
            <p:ph type="body" sz="quarter" idx="13"/>
          </p:nvPr>
        </p:nvSpPr>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3886A441-63F0-4F62-8148-36D3FB22AA2E}"/>
              </a:ext>
            </a:extLst>
          </p:cNvPr>
          <p:cNvSpPr>
            <a:spLocks noGrp="1"/>
          </p:cNvSpPr>
          <p:nvPr>
            <p:ph sz="quarter" idx="14"/>
          </p:nvPr>
        </p:nvSpPr>
        <p:spPr/>
        <p:txBody>
          <a:bodyPr>
            <a:normAutofit lnSpcReduction="10000"/>
          </a:bodyPr>
          <a:lstStyle/>
          <a:p>
            <a:pPr marL="0" indent="0" algn="just">
              <a:buNone/>
            </a:pPr>
            <a:r>
              <a:rPr lang="en-US" u="sng" dirty="0" err="1"/>
              <a:t>Esdeveniments</a:t>
            </a:r>
            <a:r>
              <a:rPr lang="en-US" u="sng" dirty="0"/>
              <a:t> de </a:t>
            </a:r>
            <a:r>
              <a:rPr lang="en-US" u="sng" dirty="0" err="1"/>
              <a:t>conscienciació</a:t>
            </a:r>
            <a:endParaRPr lang="en-US" u="sng" dirty="0"/>
          </a:p>
          <a:p>
            <a:pPr algn="just"/>
            <a:r>
              <a:rPr lang="ca-ES" dirty="0"/>
              <a:t>Organitzar diversos esdeveniments a la comunitat per conscienciar l’opinió pública de la missió de la campanya de sensibilització</a:t>
            </a:r>
            <a:r>
              <a:rPr lang="en-US" dirty="0"/>
              <a:t>. </a:t>
            </a:r>
          </a:p>
          <a:p>
            <a:pPr algn="just"/>
            <a:r>
              <a:rPr lang="ca-ES" dirty="0"/>
              <a:t>Alguns d’aquests esdeveniments poden ser marxes, manifestacions, presentacions, mítings i/o actes benèfics</a:t>
            </a:r>
            <a:r>
              <a:rPr lang="en-US" dirty="0"/>
              <a:t>.</a:t>
            </a:r>
          </a:p>
          <a:p>
            <a:pPr algn="just"/>
            <a:r>
              <a:rPr lang="ca-ES" dirty="0"/>
              <a:t>Sovint, l’esdeveniment rebrà més atenció i, en conseqüència, arribarà a un públic més ampli si es combina amb dates rellevants al calendari, esdeveniments o anuncis relacionats amb el tema prioritari</a:t>
            </a:r>
            <a:r>
              <a:rPr lang="en-US" dirty="0"/>
              <a:t>. </a:t>
            </a:r>
          </a:p>
          <a:p>
            <a:pPr lvl="3" algn="just"/>
            <a:r>
              <a:rPr lang="ca-ES" dirty="0"/>
              <a:t>El Dia dels Drets Humans (10 de desembre), el Dia Mundial de la Salut (7 d’abril), el Dia Mundial de la Salut Mental (10 d’octubre), el Dia Mundial de la Malaltia d’Alzheimer (21 de setembre), Dia Internacional de les Persones amb Discapacitat (3 de desembre) i el </a:t>
            </a:r>
            <a:r>
              <a:rPr lang="ca-ES" dirty="0" err="1"/>
              <a:t>Mad</a:t>
            </a:r>
            <a:r>
              <a:rPr lang="ca-ES" dirty="0"/>
              <a:t> </a:t>
            </a:r>
            <a:r>
              <a:rPr lang="ca-ES" dirty="0" err="1"/>
              <a:t>Pride</a:t>
            </a:r>
            <a:r>
              <a:rPr lang="ca-ES" dirty="0"/>
              <a:t> Day o Dia de l’Orgull dels Bojos</a:t>
            </a:r>
            <a:r>
              <a:rPr lang="en-US" dirty="0"/>
              <a:t>. </a:t>
            </a:r>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- 43</a:t>
            </a:r>
            <a:endParaRPr lang="x-none" sz="2800" dirty="0"/>
          </a:p>
        </p:txBody>
      </p:sp>
    </p:spTree>
    <p:extLst>
      <p:ext uri="{BB962C8B-B14F-4D97-AF65-F5344CB8AC3E}">
        <p14:creationId xmlns:p14="http://schemas.microsoft.com/office/powerpoint/2010/main" val="1907494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00D4A-88BD-4350-AEE1-3F96E61FDB7B}"/>
              </a:ext>
            </a:extLst>
          </p:cNvPr>
          <p:cNvSpPr>
            <a:spLocks noGrp="1"/>
          </p:cNvSpPr>
          <p:nvPr>
            <p:ph sz="quarter" idx="14"/>
          </p:nvPr>
        </p:nvSpPr>
        <p:spPr>
          <a:xfrm>
            <a:off x="507195" y="1238814"/>
            <a:ext cx="8311685" cy="4085025"/>
          </a:xfrm>
          <a:solidFill>
            <a:srgbClr val="D2EFFC"/>
          </a:solidFill>
        </p:spPr>
        <p:txBody>
          <a:bodyPr>
            <a:normAutofit/>
          </a:bodyPr>
          <a:lstStyle/>
          <a:p>
            <a:pPr marL="0" indent="0" algn="just">
              <a:buNone/>
            </a:pPr>
            <a:r>
              <a:rPr lang="ca-ES" b="1" dirty="0"/>
              <a:t>Vine a celebrar el Dia Internacional de les Persones amb Discapacitat </a:t>
            </a:r>
            <a:endParaRPr lang="es-ES" dirty="0"/>
          </a:p>
          <a:p>
            <a:pPr marL="0" indent="0" algn="just">
              <a:buNone/>
            </a:pPr>
            <a:r>
              <a:rPr lang="ca-ES" dirty="0"/>
              <a:t>L’Assemblea General de les Nacions Unides va proclamar el Dia Internacional de les Persones amb Discapacitat el 1992. Aquest dia se celebra tant a escala nacional com internacional.</a:t>
            </a:r>
            <a:endParaRPr lang="es-ES" dirty="0"/>
          </a:p>
          <a:p>
            <a:pPr marL="0" indent="0" algn="just">
              <a:buNone/>
            </a:pPr>
            <a:r>
              <a:rPr lang="ca-ES" dirty="0"/>
              <a:t>Persones i grups organitzen esdeveniments a la seva comunitat, organització, empresa o escola. Les celebracions acostumen a ser un esdeveniment </a:t>
            </a:r>
            <a:r>
              <a:rPr lang="ca-ES" dirty="0" err="1"/>
              <a:t>col·laboratiu</a:t>
            </a:r>
            <a:r>
              <a:rPr lang="ca-ES" dirty="0"/>
              <a:t> per ajudar a enderrocar barreres, promoure la inclusió i celebrar els assoliments i les aportacions de les persones amb discapacitat. Aquests esdeveniments poden crear oportunitats clau per defensar els drets de les persones amb discapacitat. </a:t>
            </a:r>
            <a:endParaRPr lang="es-ES" dirty="0"/>
          </a:p>
        </p:txBody>
      </p:sp>
      <p:pic>
        <p:nvPicPr>
          <p:cNvPr id="5" name="Picture 4">
            <a:extLst>
              <a:ext uri="{FF2B5EF4-FFF2-40B4-BE49-F238E27FC236}">
                <a16:creationId xmlns:a16="http://schemas.microsoft.com/office/drawing/2014/main" id="{3AF8036D-CC02-4A13-8E92-239B4F32777D}"/>
              </a:ext>
            </a:extLst>
          </p:cNvPr>
          <p:cNvPicPr>
            <a:picLocks noChangeAspect="1"/>
          </p:cNvPicPr>
          <p:nvPr/>
        </p:nvPicPr>
        <p:blipFill rotWithShape="1">
          <a:blip r:embed="rId3"/>
          <a:srcRect l="16305" t="9275" r="13696" b="8156"/>
          <a:stretch/>
        </p:blipFill>
        <p:spPr>
          <a:xfrm>
            <a:off x="8922989" y="1300480"/>
            <a:ext cx="3000336" cy="2641600"/>
          </a:xfrm>
          <a:prstGeom prst="rect">
            <a:avLst/>
          </a:prstGeom>
        </p:spPr>
      </p:pic>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- 44</a:t>
            </a:r>
            <a:endParaRPr lang="x-none" sz="2800" dirty="0"/>
          </a:p>
        </p:txBody>
      </p:sp>
    </p:spTree>
    <p:extLst>
      <p:ext uri="{BB962C8B-B14F-4D97-AF65-F5344CB8AC3E}">
        <p14:creationId xmlns:p14="http://schemas.microsoft.com/office/powerpoint/2010/main" val="1795150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DC8C7-367C-CA4B-8177-BEFBAAFC1211}"/>
              </a:ext>
            </a:extLst>
          </p:cNvPr>
          <p:cNvSpPr>
            <a:spLocks noGrp="1"/>
          </p:cNvSpPr>
          <p:nvPr>
            <p:ph type="body" sz="quarter" idx="13"/>
          </p:nvPr>
        </p:nvSpPr>
        <p:spPr>
          <a:xfrm>
            <a:off x="507207" y="743414"/>
            <a:ext cx="11174400" cy="360000"/>
          </a:xfrm>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9792EB39-9BF9-4F54-A983-CB5ACD8DF81E}"/>
              </a:ext>
            </a:extLst>
          </p:cNvPr>
          <p:cNvSpPr>
            <a:spLocks noGrp="1"/>
          </p:cNvSpPr>
          <p:nvPr>
            <p:ph sz="quarter" idx="14"/>
          </p:nvPr>
        </p:nvSpPr>
        <p:spPr>
          <a:xfrm>
            <a:off x="507195" y="1198880"/>
            <a:ext cx="11174412" cy="5201920"/>
          </a:xfrm>
        </p:spPr>
        <p:txBody>
          <a:bodyPr>
            <a:noAutofit/>
          </a:bodyPr>
          <a:lstStyle/>
          <a:p>
            <a:pPr algn="just">
              <a:spcAft>
                <a:spcPts val="600"/>
              </a:spcAft>
            </a:pPr>
            <a:r>
              <a:rPr lang="ca-ES" sz="2000" dirty="0"/>
              <a:t>Organitzar xerrades i debats públics és una manera fantàstica de crear un espai perquè el públic conegui millor la campanya de sensibilització, el seu tema prioritari i les seves activitats i participi en debats oberts sobre la matèria</a:t>
            </a:r>
            <a:r>
              <a:rPr lang="es-ES" sz="2000" dirty="0"/>
              <a:t>.</a:t>
            </a:r>
            <a:endParaRPr lang="en-US" sz="2000" dirty="0"/>
          </a:p>
          <a:p>
            <a:pPr algn="just">
              <a:spcAft>
                <a:spcPts val="600"/>
              </a:spcAft>
            </a:pPr>
            <a:r>
              <a:rPr lang="ca-ES" sz="2000" dirty="0"/>
              <a:t>Els debats poden ser oberts, per tal que tots els membres de la comunitat tinguin l’oportunitat d’exposar-hi les seves idees, pensaments i opinions, mentre que les xerrades són més estructurades</a:t>
            </a:r>
            <a:r>
              <a:rPr lang="en-US" sz="2000" dirty="0"/>
              <a:t>. </a:t>
            </a:r>
          </a:p>
          <a:p>
            <a:pPr algn="just">
              <a:spcAft>
                <a:spcPts val="600"/>
              </a:spcAft>
            </a:pPr>
            <a:r>
              <a:rPr lang="ca-ES" sz="2000" dirty="0"/>
              <a:t>Els debats públics ofereixen una oportunitat única de presentar davant de la comunitat persones que coneixen molt bé el tema i el viuen amb passió </a:t>
            </a:r>
            <a:r>
              <a:rPr lang="en-US" sz="2000" dirty="0"/>
              <a:t>. </a:t>
            </a:r>
          </a:p>
          <a:p>
            <a:pPr algn="just">
              <a:spcAft>
                <a:spcPts val="600"/>
              </a:spcAft>
            </a:pPr>
            <a:r>
              <a:rPr lang="ca-ES" sz="2000" dirty="0"/>
              <a:t>Algunes qüestions que cal tenir en compte </a:t>
            </a:r>
            <a:r>
              <a:rPr lang="en-US" sz="2000" dirty="0"/>
              <a:t>:</a:t>
            </a:r>
          </a:p>
          <a:p>
            <a:pPr lvl="3" algn="just">
              <a:spcAft>
                <a:spcPts val="600"/>
              </a:spcAft>
            </a:pPr>
            <a:r>
              <a:rPr lang="es-ES" dirty="0" err="1"/>
              <a:t>On</a:t>
            </a:r>
            <a:r>
              <a:rPr lang="es-ES" dirty="0"/>
              <a:t> </a:t>
            </a:r>
            <a:r>
              <a:rPr lang="es-ES" dirty="0" err="1"/>
              <a:t>tindrà</a:t>
            </a:r>
            <a:r>
              <a:rPr lang="es-ES" dirty="0"/>
              <a:t> </a:t>
            </a:r>
            <a:r>
              <a:rPr lang="es-ES" dirty="0" err="1"/>
              <a:t>lloc</a:t>
            </a:r>
            <a:r>
              <a:rPr lang="es-ES" dirty="0"/>
              <a:t> la </a:t>
            </a:r>
            <a:r>
              <a:rPr lang="es-ES" dirty="0" err="1"/>
              <a:t>xerrada</a:t>
            </a:r>
            <a:r>
              <a:rPr lang="es-ES" dirty="0"/>
              <a:t>? </a:t>
            </a:r>
          </a:p>
          <a:p>
            <a:pPr lvl="3" algn="just">
              <a:spcAft>
                <a:spcPts val="600"/>
              </a:spcAft>
            </a:pPr>
            <a:r>
              <a:rPr lang="es-ES" dirty="0"/>
              <a:t>En </a:t>
            </a:r>
            <a:r>
              <a:rPr lang="es-ES" dirty="0" err="1"/>
              <a:t>quin</a:t>
            </a:r>
            <a:r>
              <a:rPr lang="es-ES" dirty="0"/>
              <a:t> </a:t>
            </a:r>
            <a:r>
              <a:rPr lang="es-ES" dirty="0" err="1"/>
              <a:t>format</a:t>
            </a:r>
            <a:r>
              <a:rPr lang="es-ES" dirty="0"/>
              <a:t>? </a:t>
            </a:r>
            <a:r>
              <a:rPr lang="es-ES" dirty="0" err="1"/>
              <a:t>Serà</a:t>
            </a:r>
            <a:r>
              <a:rPr lang="es-ES" dirty="0"/>
              <a:t> </a:t>
            </a:r>
            <a:r>
              <a:rPr lang="es-ES" dirty="0" err="1"/>
              <a:t>oberta</a:t>
            </a:r>
            <a:r>
              <a:rPr lang="es-ES" dirty="0"/>
              <a:t>, semiestructurada o estructurada? </a:t>
            </a:r>
          </a:p>
          <a:p>
            <a:pPr lvl="3" algn="just">
              <a:spcAft>
                <a:spcPts val="600"/>
              </a:spcAft>
            </a:pPr>
            <a:r>
              <a:rPr lang="es-ES" dirty="0" err="1"/>
              <a:t>Quins</a:t>
            </a:r>
            <a:r>
              <a:rPr lang="es-ES" dirty="0"/>
              <a:t> </a:t>
            </a:r>
            <a:r>
              <a:rPr lang="es-ES" dirty="0" err="1"/>
              <a:t>són</a:t>
            </a:r>
            <a:r>
              <a:rPr lang="es-ES" dirty="0"/>
              <a:t> </a:t>
            </a:r>
            <a:r>
              <a:rPr lang="es-ES" dirty="0" err="1"/>
              <a:t>els</a:t>
            </a:r>
            <a:r>
              <a:rPr lang="es-ES" dirty="0"/>
              <a:t> </a:t>
            </a:r>
            <a:r>
              <a:rPr lang="es-ES" dirty="0" err="1"/>
              <a:t>objectius</a:t>
            </a:r>
            <a:r>
              <a:rPr lang="es-ES" dirty="0"/>
              <a:t> i la </a:t>
            </a:r>
            <a:r>
              <a:rPr lang="es-ES" dirty="0" err="1"/>
              <a:t>missió</a:t>
            </a:r>
            <a:r>
              <a:rPr lang="es-ES" dirty="0"/>
              <a:t> </a:t>
            </a:r>
            <a:r>
              <a:rPr lang="es-ES" dirty="0" err="1"/>
              <a:t>principals</a:t>
            </a:r>
            <a:r>
              <a:rPr lang="es-ES" dirty="0"/>
              <a:t> de la </a:t>
            </a:r>
            <a:r>
              <a:rPr lang="es-ES" dirty="0" err="1"/>
              <a:t>xerrada</a:t>
            </a:r>
            <a:r>
              <a:rPr lang="es-ES" dirty="0"/>
              <a:t>?</a:t>
            </a:r>
          </a:p>
          <a:p>
            <a:pPr lvl="3" algn="just">
              <a:spcAft>
                <a:spcPts val="600"/>
              </a:spcAft>
            </a:pPr>
            <a:r>
              <a:rPr lang="es-ES" dirty="0"/>
              <a:t>Hi </a:t>
            </a:r>
            <a:r>
              <a:rPr lang="es-ES" dirty="0" err="1"/>
              <a:t>haurà</a:t>
            </a:r>
            <a:r>
              <a:rPr lang="es-ES" dirty="0"/>
              <a:t> una </a:t>
            </a:r>
            <a:r>
              <a:rPr lang="es-ES" dirty="0" err="1"/>
              <a:t>representació</a:t>
            </a:r>
            <a:r>
              <a:rPr lang="es-ES" dirty="0"/>
              <a:t> diversa de les persones i </a:t>
            </a:r>
            <a:r>
              <a:rPr lang="es-ES" dirty="0" err="1"/>
              <a:t>els</a:t>
            </a:r>
            <a:r>
              <a:rPr lang="es-ES" dirty="0"/>
              <a:t> </a:t>
            </a:r>
            <a:r>
              <a:rPr lang="es-ES" dirty="0" err="1"/>
              <a:t>grups</a:t>
            </a:r>
            <a:r>
              <a:rPr lang="es-ES" dirty="0"/>
              <a:t> </a:t>
            </a:r>
            <a:r>
              <a:rPr lang="es-ES" dirty="0" err="1"/>
              <a:t>més</a:t>
            </a:r>
            <a:r>
              <a:rPr lang="es-ES" dirty="0"/>
              <a:t> </a:t>
            </a:r>
            <a:r>
              <a:rPr lang="es-ES" dirty="0" err="1"/>
              <a:t>afectats</a:t>
            </a:r>
            <a:r>
              <a:rPr lang="es-ES" dirty="0"/>
              <a:t> </a:t>
            </a:r>
            <a:r>
              <a:rPr lang="es-ES" dirty="0" err="1"/>
              <a:t>pel</a:t>
            </a:r>
            <a:r>
              <a:rPr lang="es-ES" dirty="0"/>
              <a:t> tema o </a:t>
            </a:r>
            <a:r>
              <a:rPr lang="es-ES" dirty="0" err="1"/>
              <a:t>als</a:t>
            </a:r>
            <a:r>
              <a:rPr lang="es-ES" dirty="0"/>
              <a:t> </a:t>
            </a:r>
            <a:r>
              <a:rPr lang="es-ES" dirty="0" err="1"/>
              <a:t>quals</a:t>
            </a:r>
            <a:r>
              <a:rPr lang="es-ES" dirty="0"/>
              <a:t> va dirigida la </a:t>
            </a:r>
            <a:r>
              <a:rPr lang="es-ES" dirty="0" err="1"/>
              <a:t>campanya</a:t>
            </a:r>
            <a:r>
              <a:rPr lang="es-ES" dirty="0"/>
              <a:t>? </a:t>
            </a:r>
          </a:p>
          <a:p>
            <a:pPr lvl="3" algn="just">
              <a:spcAft>
                <a:spcPts val="600"/>
              </a:spcAft>
            </a:pPr>
            <a:r>
              <a:rPr lang="es-ES" dirty="0"/>
              <a:t>Hi </a:t>
            </a:r>
            <a:r>
              <a:rPr lang="es-ES" dirty="0" err="1"/>
              <a:t>haurà</a:t>
            </a:r>
            <a:r>
              <a:rPr lang="es-ES" dirty="0"/>
              <a:t> un orador </a:t>
            </a:r>
            <a:r>
              <a:rPr lang="es-ES" dirty="0" err="1"/>
              <a:t>destacat</a:t>
            </a:r>
            <a:r>
              <a:rPr lang="es-ES" dirty="0"/>
              <a:t> i, en </a:t>
            </a:r>
            <a:r>
              <a:rPr lang="es-ES" dirty="0" err="1"/>
              <a:t>aquest</a:t>
            </a:r>
            <a:r>
              <a:rPr lang="es-ES" dirty="0"/>
              <a:t> cas, </a:t>
            </a:r>
            <a:r>
              <a:rPr lang="es-ES" dirty="0" err="1"/>
              <a:t>qui</a:t>
            </a:r>
            <a:r>
              <a:rPr lang="es-ES" dirty="0"/>
              <a:t> </a:t>
            </a:r>
            <a:r>
              <a:rPr lang="es-ES" dirty="0" err="1"/>
              <a:t>serà</a:t>
            </a:r>
            <a:r>
              <a:rPr lang="es-ES" dirty="0"/>
              <a:t> i per </a:t>
            </a:r>
            <a:r>
              <a:rPr lang="es-ES" dirty="0" err="1"/>
              <a:t>què</a:t>
            </a:r>
            <a:r>
              <a:rPr lang="es-ES" dirty="0"/>
              <a:t>? </a:t>
            </a:r>
          </a:p>
          <a:p>
            <a:pPr lvl="3" algn="just">
              <a:spcAft>
                <a:spcPts val="600"/>
              </a:spcAft>
            </a:pPr>
            <a:r>
              <a:rPr lang="es-ES" dirty="0" err="1"/>
              <a:t>Qui</a:t>
            </a:r>
            <a:r>
              <a:rPr lang="es-ES" dirty="0"/>
              <a:t> </a:t>
            </a:r>
            <a:r>
              <a:rPr lang="es-ES" dirty="0" err="1"/>
              <a:t>serà</a:t>
            </a:r>
            <a:r>
              <a:rPr lang="es-ES" dirty="0"/>
              <a:t> el responsable de garantir que el </a:t>
            </a:r>
            <a:r>
              <a:rPr lang="es-ES" dirty="0" err="1"/>
              <a:t>debat</a:t>
            </a:r>
            <a:r>
              <a:rPr lang="es-ES" dirty="0"/>
              <a:t> es </a:t>
            </a:r>
            <a:r>
              <a:rPr lang="es-ES" dirty="0" err="1"/>
              <a:t>desenvolupi</a:t>
            </a:r>
            <a:r>
              <a:rPr lang="es-ES" dirty="0"/>
              <a:t> </a:t>
            </a:r>
            <a:r>
              <a:rPr lang="es-ES" dirty="0" err="1"/>
              <a:t>correctament</a:t>
            </a:r>
            <a:r>
              <a:rPr lang="es-E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86886" y="323532"/>
            <a:ext cx="11258074" cy="407988"/>
          </a:xfrm>
        </p:spPr>
        <p:txBody>
          <a:bodyPr/>
          <a:lstStyle/>
          <a:p>
            <a:r>
              <a:rPr lang="es-ES" sz="2800" dirty="0"/>
              <a:t>2. </a:t>
            </a:r>
            <a:r>
              <a:rPr lang="ca-ES" sz="2800" dirty="0"/>
              <a:t>Dur a terme una campanya de sensibilització </a:t>
            </a:r>
            <a:r>
              <a:rPr lang="en-US" sz="2800" dirty="0"/>
              <a:t>- 45</a:t>
            </a:r>
            <a:endParaRPr lang="x-none" sz="2800" dirty="0"/>
          </a:p>
        </p:txBody>
      </p:sp>
    </p:spTree>
    <p:extLst>
      <p:ext uri="{BB962C8B-B14F-4D97-AF65-F5344CB8AC3E}">
        <p14:creationId xmlns:p14="http://schemas.microsoft.com/office/powerpoint/2010/main" val="2381210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F698FD-96FD-3F42-BD72-F9C27D6BC4D2}"/>
              </a:ext>
            </a:extLst>
          </p:cNvPr>
          <p:cNvSpPr>
            <a:spLocks noGrp="1"/>
          </p:cNvSpPr>
          <p:nvPr>
            <p:ph type="body" sz="quarter" idx="13"/>
          </p:nvPr>
        </p:nvSpPr>
        <p:spPr>
          <a:xfrm>
            <a:off x="527527" y="723094"/>
            <a:ext cx="11174400" cy="360000"/>
          </a:xfrm>
        </p:spPr>
        <p:txBody>
          <a:bodyPr/>
          <a:lstStyle/>
          <a:p>
            <a:r>
              <a:rPr lang="es-ES" dirty="0"/>
              <a:t>Crear i generar </a:t>
            </a:r>
            <a:r>
              <a:rPr lang="es-ES" dirty="0" err="1"/>
              <a:t>debat</a:t>
            </a:r>
            <a:r>
              <a:rPr lang="es-ES" dirty="0"/>
              <a:t> </a:t>
            </a:r>
            <a:r>
              <a:rPr lang="es-ES" dirty="0" err="1"/>
              <a:t>dins</a:t>
            </a:r>
            <a:r>
              <a:rPr lang="es-ES" dirty="0"/>
              <a:t> de les </a:t>
            </a:r>
            <a:r>
              <a:rPr lang="es-ES" dirty="0" err="1"/>
              <a:t>comunitats</a:t>
            </a:r>
            <a:endParaRPr lang="en-GB" dirty="0"/>
          </a:p>
        </p:txBody>
      </p:sp>
      <p:sp>
        <p:nvSpPr>
          <p:cNvPr id="3" name="Content Placeholder 2">
            <a:extLst>
              <a:ext uri="{FF2B5EF4-FFF2-40B4-BE49-F238E27FC236}">
                <a16:creationId xmlns:a16="http://schemas.microsoft.com/office/drawing/2014/main" id="{3B53F98D-9CE5-44EC-B1E4-D0AC9830DD14}"/>
              </a:ext>
            </a:extLst>
          </p:cNvPr>
          <p:cNvSpPr>
            <a:spLocks noGrp="1"/>
          </p:cNvSpPr>
          <p:nvPr>
            <p:ph sz="quarter" idx="14"/>
          </p:nvPr>
        </p:nvSpPr>
        <p:spPr>
          <a:xfrm>
            <a:off x="507195" y="1259840"/>
            <a:ext cx="11174412" cy="4751348"/>
          </a:xfrm>
        </p:spPr>
        <p:txBody>
          <a:bodyPr>
            <a:normAutofit/>
          </a:bodyPr>
          <a:lstStyle/>
          <a:p>
            <a:pPr marL="0" indent="0" algn="just">
              <a:buNone/>
            </a:pPr>
            <a:r>
              <a:rPr lang="es-ES" u="sng" dirty="0" err="1"/>
              <a:t>Mobilització</a:t>
            </a:r>
            <a:r>
              <a:rPr lang="es-ES" u="sng" dirty="0"/>
              <a:t> de </a:t>
            </a:r>
            <a:r>
              <a:rPr lang="es-ES" u="sng" dirty="0" err="1"/>
              <a:t>grups</a:t>
            </a:r>
            <a:r>
              <a:rPr lang="es-ES" u="sng" dirty="0"/>
              <a:t> per </a:t>
            </a:r>
            <a:r>
              <a:rPr lang="es-ES" u="sng" dirty="0" err="1"/>
              <a:t>passar</a:t>
            </a:r>
            <a:r>
              <a:rPr lang="es-ES" u="sng" dirty="0"/>
              <a:t> a </a:t>
            </a:r>
            <a:r>
              <a:rPr lang="es-ES" u="sng" dirty="0" err="1"/>
              <a:t>l’acció</a:t>
            </a:r>
            <a:r>
              <a:rPr lang="es-ES" u="sng" dirty="0"/>
              <a:t> </a:t>
            </a:r>
          </a:p>
          <a:p>
            <a:pPr algn="just"/>
            <a:r>
              <a:rPr lang="ca-ES" dirty="0"/>
              <a:t>La mobilització de diversos grups  pot ser una eina efectiva per propiciar el canvi de polítiques</a:t>
            </a:r>
            <a:r>
              <a:rPr lang="en-US" dirty="0"/>
              <a:t>. </a:t>
            </a:r>
          </a:p>
          <a:p>
            <a:pPr algn="just"/>
            <a:r>
              <a:rPr lang="ca-ES" dirty="0"/>
              <a:t>Permet que la campanya no només arribi a diversos sectors d’una comunitat, sinó que els encoratgi a unir-se en defensa del tema prioritari</a:t>
            </a:r>
            <a:r>
              <a:rPr lang="es-ES" dirty="0"/>
              <a:t>.</a:t>
            </a:r>
            <a:endParaRPr lang="en-US" dirty="0"/>
          </a:p>
          <a:p>
            <a:pPr algn="just"/>
            <a:r>
              <a:rPr lang="ca-ES" dirty="0"/>
              <a:t>Mobilitzant diverses parts implicades des del començament s’encoratja a diversos grups i sectors d’una comunitat a actuar</a:t>
            </a:r>
            <a:r>
              <a:rPr lang="en-US" dirty="0"/>
              <a:t>. </a:t>
            </a:r>
          </a:p>
          <a:p>
            <a:pPr algn="just"/>
            <a:r>
              <a:rPr lang="ca-ES" dirty="0"/>
              <a:t>Convé mobilitzar els grups de persones de manera continuada per poder agafar i mantenir l’embranzida al llarg del temps</a:t>
            </a:r>
            <a:r>
              <a:rPr lang="en-US" dirty="0"/>
              <a:t>.</a:t>
            </a:r>
          </a:p>
          <a:p>
            <a:pPr algn="just"/>
            <a:r>
              <a:rPr lang="ca-ES" dirty="0"/>
              <a:t>La mobilització de grups té el potencial de recaptar recursos, enderrocar pràctiques i barreres polítiques, proporcionar informació important a membres de la comunitat i fomentar associacions</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86886" y="303212"/>
            <a:ext cx="11258074" cy="407988"/>
          </a:xfrm>
        </p:spPr>
        <p:txBody>
          <a:bodyPr/>
          <a:lstStyle/>
          <a:p>
            <a:r>
              <a:rPr lang="es-ES" sz="2800" dirty="0"/>
              <a:t>2. </a:t>
            </a:r>
            <a:r>
              <a:rPr lang="ca-ES" sz="2800" dirty="0"/>
              <a:t>Dur a terme una campanya de sensibilització </a:t>
            </a:r>
            <a:r>
              <a:rPr lang="en-US" sz="2800" dirty="0"/>
              <a:t>- 46</a:t>
            </a:r>
            <a:endParaRPr lang="x-none" sz="2800" dirty="0"/>
          </a:p>
        </p:txBody>
      </p:sp>
    </p:spTree>
    <p:extLst>
      <p:ext uri="{BB962C8B-B14F-4D97-AF65-F5344CB8AC3E}">
        <p14:creationId xmlns:p14="http://schemas.microsoft.com/office/powerpoint/2010/main" val="930235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BFF902-AAD4-3545-A63A-688E151F536D}"/>
              </a:ext>
            </a:extLst>
          </p:cNvPr>
          <p:cNvSpPr>
            <a:spLocks noGrp="1"/>
          </p:cNvSpPr>
          <p:nvPr>
            <p:ph type="body" sz="quarter" idx="13"/>
          </p:nvPr>
        </p:nvSpPr>
        <p:spPr>
          <a:xfrm>
            <a:off x="507207" y="723094"/>
            <a:ext cx="11174400" cy="360000"/>
          </a:xfrm>
        </p:spPr>
        <p:txBody>
          <a:bodyPr/>
          <a:lstStyle/>
          <a:p>
            <a:r>
              <a:rPr lang="es-ES" dirty="0" err="1"/>
              <a:t>Treballar</a:t>
            </a:r>
            <a:r>
              <a:rPr lang="es-ES" dirty="0"/>
              <a:t> </a:t>
            </a:r>
            <a:r>
              <a:rPr lang="es-ES" dirty="0" err="1"/>
              <a:t>amb</a:t>
            </a:r>
            <a:r>
              <a:rPr lang="es-ES" dirty="0"/>
              <a:t> </a:t>
            </a:r>
            <a:r>
              <a:rPr lang="es-ES" dirty="0" err="1"/>
              <a:t>els</a:t>
            </a:r>
            <a:r>
              <a:rPr lang="es-ES" dirty="0"/>
              <a:t> </a:t>
            </a:r>
            <a:r>
              <a:rPr lang="es-ES" dirty="0" err="1"/>
              <a:t>mitjans</a:t>
            </a:r>
            <a:r>
              <a:rPr lang="es-ES" dirty="0"/>
              <a:t> de </a:t>
            </a:r>
            <a:r>
              <a:rPr lang="es-ES" dirty="0" err="1"/>
              <a:t>comunicació</a:t>
            </a:r>
            <a:endParaRPr lang="en-GB" dirty="0"/>
          </a:p>
        </p:txBody>
      </p:sp>
      <p:sp>
        <p:nvSpPr>
          <p:cNvPr id="3" name="Content Placeholder 2">
            <a:extLst>
              <a:ext uri="{FF2B5EF4-FFF2-40B4-BE49-F238E27FC236}">
                <a16:creationId xmlns:a16="http://schemas.microsoft.com/office/drawing/2014/main" id="{7BB9174E-3F0C-4547-B1F8-46ED2C36BA4D}"/>
              </a:ext>
            </a:extLst>
          </p:cNvPr>
          <p:cNvSpPr>
            <a:spLocks noGrp="1"/>
          </p:cNvSpPr>
          <p:nvPr>
            <p:ph sz="quarter" idx="14"/>
          </p:nvPr>
        </p:nvSpPr>
        <p:spPr>
          <a:xfrm>
            <a:off x="507195" y="1219200"/>
            <a:ext cx="11174412" cy="4791988"/>
          </a:xfrm>
        </p:spPr>
        <p:txBody>
          <a:bodyPr>
            <a:noAutofit/>
          </a:bodyPr>
          <a:lstStyle/>
          <a:p>
            <a:pPr algn="just"/>
            <a:r>
              <a:rPr lang="ca-ES" sz="2100" dirty="0"/>
              <a:t>Els grups de sensibilització poden fer servir molts tipus de mitjans de comunicació per difondre missatges clau i generar suport</a:t>
            </a:r>
            <a:r>
              <a:rPr lang="en-US" sz="2100" dirty="0"/>
              <a:t>. </a:t>
            </a:r>
          </a:p>
          <a:p>
            <a:pPr algn="just"/>
            <a:r>
              <a:rPr lang="ca-ES" sz="2100" dirty="0"/>
              <a:t>Les campanyes poden fer servir mitjans de pagament (com ara publicitat a través de la ràdio i la televisió) o gratuïts (com ara editorials, cartes a l’editor i les xarxes socials)</a:t>
            </a:r>
            <a:r>
              <a:rPr lang="en-US" sz="2100" dirty="0"/>
              <a:t>. </a:t>
            </a:r>
          </a:p>
          <a:p>
            <a:pPr algn="just"/>
            <a:r>
              <a:rPr lang="ca-ES" sz="2100" dirty="0"/>
              <a:t>L’èxit dels mitjans gratuïts dependrà de la fortalesa de la relació entre el grup de sensibilització i periodistes i productors, així com de la manera que presenti els seus missatges</a:t>
            </a:r>
            <a:r>
              <a:rPr lang="en-US" sz="2100" dirty="0"/>
              <a:t>. </a:t>
            </a:r>
          </a:p>
          <a:p>
            <a:pPr algn="just"/>
            <a:r>
              <a:rPr lang="ca-ES" sz="2100" dirty="0"/>
              <a:t>És fonamental emmarcar els missatges clau d’una manera atractiva per aconseguir </a:t>
            </a:r>
            <a:r>
              <a:rPr lang="es-ES" sz="2100" dirty="0" err="1"/>
              <a:t>visibilitat</a:t>
            </a:r>
            <a:r>
              <a:rPr lang="en-US" sz="2100" dirty="0"/>
              <a:t>. </a:t>
            </a:r>
          </a:p>
          <a:p>
            <a:pPr algn="just"/>
            <a:r>
              <a:rPr lang="ca-ES" sz="2100" dirty="0"/>
              <a:t>Algunes eines rellevants per treballar amb els mitjans de comunicació són</a:t>
            </a:r>
            <a:r>
              <a:rPr lang="en-GB" sz="2100" dirty="0"/>
              <a:t>:</a:t>
            </a:r>
            <a:endParaRPr lang="x-none" sz="2100" dirty="0"/>
          </a:p>
          <a:p>
            <a:pPr lvl="3" algn="just"/>
            <a:r>
              <a:rPr lang="es-ES" sz="2100" dirty="0"/>
              <a:t>Notes de </a:t>
            </a:r>
            <a:r>
              <a:rPr lang="es-ES" sz="2100" dirty="0" err="1"/>
              <a:t>premsa</a:t>
            </a:r>
            <a:r>
              <a:rPr lang="es-ES" sz="2100" dirty="0"/>
              <a:t> o </a:t>
            </a:r>
            <a:r>
              <a:rPr lang="es-ES" sz="2100" dirty="0" err="1"/>
              <a:t>mitjans</a:t>
            </a:r>
            <a:r>
              <a:rPr lang="es-ES" sz="2100" dirty="0"/>
              <a:t> de </a:t>
            </a:r>
            <a:r>
              <a:rPr lang="es-ES" sz="2100" dirty="0" err="1"/>
              <a:t>comunicació</a:t>
            </a:r>
            <a:r>
              <a:rPr lang="es-ES" sz="2100" dirty="0"/>
              <a:t> </a:t>
            </a:r>
          </a:p>
          <a:p>
            <a:pPr lvl="3" algn="just"/>
            <a:r>
              <a:rPr lang="es-ES" sz="2100" dirty="0"/>
              <a:t>Entrevistes</a:t>
            </a:r>
          </a:p>
          <a:p>
            <a:pPr lvl="3" algn="just"/>
            <a:r>
              <a:rPr lang="es-ES" sz="2100" dirty="0"/>
              <a:t>Defensa </a:t>
            </a:r>
            <a:r>
              <a:rPr lang="es-ES" sz="2100" dirty="0" err="1"/>
              <a:t>electrònica</a:t>
            </a:r>
            <a:r>
              <a:rPr lang="es-ES" sz="2100" dirty="0"/>
              <a:t> a través </a:t>
            </a:r>
            <a:r>
              <a:rPr lang="es-ES" sz="2100" dirty="0" err="1"/>
              <a:t>dels</a:t>
            </a:r>
            <a:r>
              <a:rPr lang="es-ES" sz="2100" dirty="0"/>
              <a:t> </a:t>
            </a:r>
            <a:r>
              <a:rPr lang="es-ES" sz="2100" dirty="0" err="1"/>
              <a:t>mitjans</a:t>
            </a:r>
            <a:r>
              <a:rPr lang="es-ES" sz="2100" dirty="0"/>
              <a:t> </a:t>
            </a:r>
            <a:r>
              <a:rPr lang="es-ES" sz="2100" dirty="0" err="1"/>
              <a:t>socials</a:t>
            </a:r>
            <a:r>
              <a:rPr lang="es-ES" sz="2100" dirty="0"/>
              <a:t> </a:t>
            </a:r>
            <a:r>
              <a:rPr lang="en-US" sz="2100" dirty="0"/>
              <a:t>.</a:t>
            </a:r>
            <a:endParaRPr lang="x-none" sz="2100"/>
          </a:p>
          <a:p>
            <a:pPr algn="just"/>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43852"/>
            <a:ext cx="11258074" cy="407988"/>
          </a:xfrm>
        </p:spPr>
        <p:txBody>
          <a:bodyPr/>
          <a:lstStyle/>
          <a:p>
            <a:r>
              <a:rPr lang="es-ES" sz="2800" dirty="0"/>
              <a:t>2. </a:t>
            </a:r>
            <a:r>
              <a:rPr lang="ca-ES" sz="2800" dirty="0"/>
              <a:t>Dur a terme una campanya de sensibilització </a:t>
            </a:r>
            <a:r>
              <a:rPr lang="en-US" sz="2800" dirty="0"/>
              <a:t>- 47</a:t>
            </a:r>
            <a:endParaRPr lang="x-none" sz="2800" dirty="0"/>
          </a:p>
        </p:txBody>
      </p:sp>
    </p:spTree>
    <p:extLst>
      <p:ext uri="{BB962C8B-B14F-4D97-AF65-F5344CB8AC3E}">
        <p14:creationId xmlns:p14="http://schemas.microsoft.com/office/powerpoint/2010/main" val="412549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BDD74-4CC8-4E6B-9351-B66CBF1E688D}"/>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8:</a:t>
            </a:r>
          </a:p>
          <a:p>
            <a:r>
              <a:rPr lang="ca-ES" dirty="0"/>
              <a:t>Exemples de treball amb els mitjans </a:t>
            </a:r>
            <a:endParaRPr lang="es-ES" dirty="0"/>
          </a:p>
        </p:txBody>
      </p:sp>
      <p:sp>
        <p:nvSpPr>
          <p:cNvPr id="5" name="Title 1">
            <a:extLst>
              <a:ext uri="{FF2B5EF4-FFF2-40B4-BE49-F238E27FC236}">
                <a16:creationId xmlns:a16="http://schemas.microsoft.com/office/drawing/2014/main" id="{A3438031-C89B-4F8A-9579-E94AA8E84A12}"/>
              </a:ext>
            </a:extLst>
          </p:cNvPr>
          <p:cNvSpPr txBox="1">
            <a:spLocks/>
          </p:cNvSpPr>
          <p:nvPr/>
        </p:nvSpPr>
        <p:spPr>
          <a:xfrm>
            <a:off x="507206" y="506412"/>
            <a:ext cx="11258074" cy="407988"/>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1" kern="1200" spc="-100" baseline="0">
                <a:solidFill>
                  <a:schemeClr val="accent1"/>
                </a:solidFill>
                <a:latin typeface="+mj-lt"/>
                <a:ea typeface="+mj-ea"/>
                <a:cs typeface="+mj-cs"/>
              </a:defRPr>
            </a:lvl1pPr>
          </a:lstStyle>
          <a:p>
            <a:r>
              <a:rPr lang="es-ES" sz="2800" dirty="0"/>
              <a:t>2. </a:t>
            </a:r>
            <a:r>
              <a:rPr lang="ca-ES" sz="2800" dirty="0"/>
              <a:t>Dur a terme una campanya de sensibilització </a:t>
            </a:r>
            <a:r>
              <a:rPr lang="en-US" sz="2800" dirty="0"/>
              <a:t>- 48</a:t>
            </a:r>
            <a:endParaRPr lang="x-none" sz="2800" dirty="0"/>
          </a:p>
        </p:txBody>
      </p:sp>
    </p:spTree>
    <p:extLst>
      <p:ext uri="{BB962C8B-B14F-4D97-AF65-F5344CB8AC3E}">
        <p14:creationId xmlns:p14="http://schemas.microsoft.com/office/powerpoint/2010/main" val="146230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6A9871-EED7-4545-8772-C14702ACB2C1}"/>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4" name="Content Placeholder 3">
            <a:extLst>
              <a:ext uri="{FF2B5EF4-FFF2-40B4-BE49-F238E27FC236}">
                <a16:creationId xmlns:a16="http://schemas.microsoft.com/office/drawing/2014/main" id="{B93F3B01-E1FC-7B49-AE90-A4816915D601}"/>
              </a:ext>
            </a:extLst>
          </p:cNvPr>
          <p:cNvSpPr>
            <a:spLocks noGrp="1"/>
          </p:cNvSpPr>
          <p:nvPr>
            <p:ph sz="quarter" idx="14"/>
          </p:nvPr>
        </p:nvSpPr>
        <p:spPr>
          <a:xfrm>
            <a:off x="829341" y="1175521"/>
            <a:ext cx="10852266" cy="4500000"/>
          </a:xfrm>
        </p:spPr>
        <p:txBody>
          <a:bodyPr/>
          <a:lstStyle/>
          <a:p>
            <a:r>
              <a:rPr lang="en-US" b="1" dirty="0" err="1"/>
              <a:t>Tema</a:t>
            </a:r>
            <a:r>
              <a:rPr lang="en-US" b="1" dirty="0"/>
              <a:t> 1</a:t>
            </a:r>
            <a:r>
              <a:rPr lang="en-US" dirty="0"/>
              <a:t>: </a:t>
            </a:r>
            <a:r>
              <a:rPr lang="ca-ES" dirty="0"/>
              <a:t>Introducció</a:t>
            </a:r>
            <a:endParaRPr lang="es-ES" dirty="0"/>
          </a:p>
          <a:p>
            <a:r>
              <a:rPr lang="en-US" b="1" dirty="0" err="1"/>
              <a:t>Tema</a:t>
            </a:r>
            <a:r>
              <a:rPr lang="en-US" b="1" dirty="0"/>
              <a:t> 2</a:t>
            </a:r>
            <a:r>
              <a:rPr lang="en-US" dirty="0"/>
              <a:t>: </a:t>
            </a:r>
            <a:r>
              <a:rPr lang="ca-ES" dirty="0"/>
              <a:t>Dur a terme una campanya de sensibilització </a:t>
            </a:r>
          </a:p>
          <a:p>
            <a:r>
              <a:rPr lang="en-US" b="1" dirty="0" err="1"/>
              <a:t>Tema</a:t>
            </a:r>
            <a:r>
              <a:rPr lang="en-US" b="1" dirty="0"/>
              <a:t> 3</a:t>
            </a:r>
            <a:r>
              <a:rPr lang="en-US" dirty="0"/>
              <a:t>: </a:t>
            </a:r>
            <a:r>
              <a:rPr lang="ca-ES" dirty="0"/>
              <a:t>Identificar recursos i finançament</a:t>
            </a:r>
            <a:endParaRPr lang="en-US" dirty="0"/>
          </a:p>
          <a:p>
            <a:r>
              <a:rPr lang="en-US" b="1" dirty="0" err="1"/>
              <a:t>Tema</a:t>
            </a:r>
            <a:r>
              <a:rPr lang="en-US" b="1" dirty="0"/>
              <a:t> 4</a:t>
            </a:r>
            <a:r>
              <a:rPr lang="en-US" dirty="0"/>
              <a:t>: </a:t>
            </a:r>
            <a:r>
              <a:rPr lang="ca-ES" dirty="0"/>
              <a:t>Passar a l’ acció: implementació, supervisió i avaluació</a:t>
            </a:r>
            <a:endParaRPr lang="en-US" dirty="0"/>
          </a:p>
          <a:p>
            <a:pPr marL="0" indent="0">
              <a:buNone/>
            </a:pPr>
            <a:endParaRPr lang="en-US" dirty="0"/>
          </a:p>
        </p:txBody>
      </p:sp>
      <p:sp>
        <p:nvSpPr>
          <p:cNvPr id="5" name="Title 4">
            <a:extLst>
              <a:ext uri="{FF2B5EF4-FFF2-40B4-BE49-F238E27FC236}">
                <a16:creationId xmlns:a16="http://schemas.microsoft.com/office/drawing/2014/main" id="{0EC1C1F7-B244-9F4A-A4A0-8D46EC71D929}"/>
              </a:ext>
            </a:extLst>
          </p:cNvPr>
          <p:cNvSpPr>
            <a:spLocks noGrp="1"/>
          </p:cNvSpPr>
          <p:nvPr>
            <p:ph type="title"/>
          </p:nvPr>
        </p:nvSpPr>
        <p:spPr/>
        <p:txBody>
          <a:bodyPr/>
          <a:lstStyle/>
          <a:p>
            <a:r>
              <a:rPr lang="ca-ES" dirty="0"/>
              <a:t>Temes del mòdul</a:t>
            </a:r>
          </a:p>
        </p:txBody>
      </p:sp>
    </p:spTree>
    <p:extLst>
      <p:ext uri="{BB962C8B-B14F-4D97-AF65-F5344CB8AC3E}">
        <p14:creationId xmlns:p14="http://schemas.microsoft.com/office/powerpoint/2010/main" val="231556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6EFA49-9377-8F40-AAC5-CC8FBA8C0E61}"/>
              </a:ext>
            </a:extLst>
          </p:cNvPr>
          <p:cNvSpPr>
            <a:spLocks noGrp="1"/>
          </p:cNvSpPr>
          <p:nvPr>
            <p:ph type="body" sz="quarter" idx="13"/>
          </p:nvPr>
        </p:nvSpPr>
        <p:spPr>
          <a:xfrm>
            <a:off x="507207" y="743414"/>
            <a:ext cx="11174400" cy="360000"/>
          </a:xfrm>
        </p:spPr>
        <p:txBody>
          <a:bodyPr/>
          <a:lstStyle/>
          <a:p>
            <a:r>
              <a:rPr lang="es-ES" dirty="0" err="1"/>
              <a:t>Treballar</a:t>
            </a:r>
            <a:r>
              <a:rPr lang="es-ES" dirty="0"/>
              <a:t> </a:t>
            </a:r>
            <a:r>
              <a:rPr lang="es-ES" dirty="0" err="1"/>
              <a:t>amb</a:t>
            </a:r>
            <a:r>
              <a:rPr lang="es-ES" dirty="0"/>
              <a:t> </a:t>
            </a:r>
            <a:r>
              <a:rPr lang="es-ES" dirty="0" err="1"/>
              <a:t>els</a:t>
            </a:r>
            <a:r>
              <a:rPr lang="es-ES" dirty="0"/>
              <a:t> </a:t>
            </a:r>
            <a:r>
              <a:rPr lang="es-ES" dirty="0" err="1"/>
              <a:t>mitjans</a:t>
            </a:r>
            <a:r>
              <a:rPr lang="es-ES" dirty="0"/>
              <a:t> de </a:t>
            </a:r>
            <a:r>
              <a:rPr lang="es-ES" dirty="0" err="1"/>
              <a:t>comunicació</a:t>
            </a:r>
            <a:endParaRPr lang="en-GB" dirty="0"/>
          </a:p>
        </p:txBody>
      </p:sp>
      <p:sp>
        <p:nvSpPr>
          <p:cNvPr id="3" name="Content Placeholder 2">
            <a:extLst>
              <a:ext uri="{FF2B5EF4-FFF2-40B4-BE49-F238E27FC236}">
                <a16:creationId xmlns:a16="http://schemas.microsoft.com/office/drawing/2014/main" id="{C66E7906-2AD0-429E-A8FE-291011211BAE}"/>
              </a:ext>
            </a:extLst>
          </p:cNvPr>
          <p:cNvSpPr>
            <a:spLocks noGrp="1"/>
          </p:cNvSpPr>
          <p:nvPr>
            <p:ph sz="quarter" idx="14"/>
          </p:nvPr>
        </p:nvSpPr>
        <p:spPr>
          <a:xfrm>
            <a:off x="507195" y="1137920"/>
            <a:ext cx="11174412" cy="4873268"/>
          </a:xfrm>
        </p:spPr>
        <p:txBody>
          <a:bodyPr>
            <a:noAutofit/>
          </a:bodyPr>
          <a:lstStyle/>
          <a:p>
            <a:pPr marL="0" indent="0" algn="just">
              <a:spcAft>
                <a:spcPts val="400"/>
              </a:spcAft>
              <a:buNone/>
            </a:pPr>
            <a:r>
              <a:rPr lang="es-ES" sz="2000" u="sng" dirty="0"/>
              <a:t>Nota de </a:t>
            </a:r>
            <a:r>
              <a:rPr lang="es-ES" sz="2000" u="sng" dirty="0" err="1"/>
              <a:t>premsa</a:t>
            </a:r>
            <a:r>
              <a:rPr lang="es-ES" sz="2000" u="sng" dirty="0"/>
              <a:t> o </a:t>
            </a:r>
            <a:r>
              <a:rPr lang="es-ES" sz="2000" u="sng" dirty="0" err="1"/>
              <a:t>mitjans</a:t>
            </a:r>
            <a:r>
              <a:rPr lang="es-ES" sz="2000" u="sng" dirty="0"/>
              <a:t> de </a:t>
            </a:r>
            <a:r>
              <a:rPr lang="es-ES" sz="2000" u="sng" dirty="0" err="1"/>
              <a:t>comunicació</a:t>
            </a:r>
            <a:endParaRPr lang="es-ES" sz="2000" u="sng" dirty="0"/>
          </a:p>
          <a:p>
            <a:pPr algn="just">
              <a:spcAft>
                <a:spcPts val="400"/>
              </a:spcAft>
            </a:pPr>
            <a:r>
              <a:rPr lang="ca-ES" sz="2000" dirty="0"/>
              <a:t>Una nota de premsa és una notícia breu i cridanera que capta els punts clau del tema defensat </a:t>
            </a:r>
            <a:r>
              <a:rPr lang="en-US" sz="2000" dirty="0"/>
              <a:t>. </a:t>
            </a:r>
          </a:p>
          <a:p>
            <a:pPr algn="just">
              <a:spcAft>
                <a:spcPts val="400"/>
              </a:spcAft>
            </a:pPr>
            <a:r>
              <a:rPr lang="ca-ES" sz="2000" dirty="0"/>
              <a:t>La cobertura als mitjans d’una notícia és una eina útil per ampliar l’abast dels missatges clau i captar l’atenció necessària per augmentar las consciència pública del tema</a:t>
            </a:r>
            <a:r>
              <a:rPr lang="en-US" sz="2000" dirty="0"/>
              <a:t>. </a:t>
            </a:r>
          </a:p>
          <a:p>
            <a:pPr algn="just">
              <a:spcAft>
                <a:spcPts val="400"/>
              </a:spcAft>
            </a:pPr>
            <a:r>
              <a:rPr lang="es-ES" sz="2000" dirty="0"/>
              <a:t>Enviar </a:t>
            </a:r>
            <a:r>
              <a:rPr lang="ca-ES" sz="2000" dirty="0"/>
              <a:t>una nota de premsa a organitzacions de mitjans és una estratègia eficaç per publicar informació als mitjans i proporciona l’oportunitat d’establir bones relacions amb periodistes i altres professionals dels mitjans de comunicació</a:t>
            </a:r>
            <a:r>
              <a:rPr lang="en-US" sz="2000" dirty="0"/>
              <a:t>.</a:t>
            </a:r>
          </a:p>
          <a:p>
            <a:pPr algn="just">
              <a:spcAft>
                <a:spcPts val="400"/>
              </a:spcAft>
            </a:pPr>
            <a:r>
              <a:rPr lang="ca-ES" sz="2000" dirty="0"/>
              <a:t>A l’hora d’escriure una nota de premsa es recomana</a:t>
            </a:r>
            <a:r>
              <a:rPr lang="en-US" sz="2000" dirty="0"/>
              <a:t>: </a:t>
            </a:r>
          </a:p>
          <a:p>
            <a:pPr lvl="3" algn="just">
              <a:spcAft>
                <a:spcPts val="400"/>
              </a:spcAft>
            </a:pPr>
            <a:r>
              <a:rPr lang="ca-ES" dirty="0"/>
              <a:t>Ser clar i concís </a:t>
            </a:r>
            <a:r>
              <a:rPr lang="en-US" dirty="0"/>
              <a:t>.</a:t>
            </a:r>
          </a:p>
          <a:p>
            <a:pPr lvl="3" algn="just">
              <a:spcAft>
                <a:spcPts val="400"/>
              </a:spcAft>
            </a:pPr>
            <a:r>
              <a:rPr lang="es-ES" dirty="0" err="1"/>
              <a:t>Assegurar</a:t>
            </a:r>
            <a:r>
              <a:rPr lang="es-ES" dirty="0"/>
              <a:t>-se que el primer </a:t>
            </a:r>
            <a:r>
              <a:rPr lang="es-ES" dirty="0" err="1"/>
              <a:t>paràgraf</a:t>
            </a:r>
            <a:r>
              <a:rPr lang="es-ES" dirty="0"/>
              <a:t> </a:t>
            </a:r>
            <a:r>
              <a:rPr lang="es-ES" dirty="0" err="1"/>
              <a:t>atregui</a:t>
            </a:r>
            <a:r>
              <a:rPr lang="es-ES" dirty="0"/>
              <a:t> </a:t>
            </a:r>
            <a:r>
              <a:rPr lang="es-ES" dirty="0" err="1"/>
              <a:t>l’atenció</a:t>
            </a:r>
            <a:r>
              <a:rPr lang="es-ES" dirty="0"/>
              <a:t> del </a:t>
            </a:r>
            <a:r>
              <a:rPr lang="es-ES" dirty="0" err="1"/>
              <a:t>públic</a:t>
            </a:r>
            <a:r>
              <a:rPr lang="es-ES" dirty="0"/>
              <a:t> </a:t>
            </a:r>
            <a:r>
              <a:rPr lang="es-ES" dirty="0" err="1"/>
              <a:t>objectiu</a:t>
            </a:r>
            <a:r>
              <a:rPr lang="es-ES" dirty="0"/>
              <a:t>. </a:t>
            </a:r>
          </a:p>
          <a:p>
            <a:pPr lvl="3" algn="just">
              <a:spcAft>
                <a:spcPts val="400"/>
              </a:spcAft>
            </a:pPr>
            <a:r>
              <a:rPr lang="es-ES" dirty="0"/>
              <a:t>Ubicar </a:t>
            </a:r>
            <a:r>
              <a:rPr lang="es-ES" dirty="0" err="1"/>
              <a:t>els</a:t>
            </a:r>
            <a:r>
              <a:rPr lang="es-ES" dirty="0"/>
              <a:t> </a:t>
            </a:r>
            <a:r>
              <a:rPr lang="es-ES" dirty="0" err="1"/>
              <a:t>punts</a:t>
            </a:r>
            <a:r>
              <a:rPr lang="es-ES" dirty="0"/>
              <a:t> </a:t>
            </a:r>
            <a:r>
              <a:rPr lang="es-ES" dirty="0" err="1"/>
              <a:t>més</a:t>
            </a:r>
            <a:r>
              <a:rPr lang="es-ES" dirty="0"/>
              <a:t> </a:t>
            </a:r>
            <a:r>
              <a:rPr lang="es-ES" dirty="0" err="1"/>
              <a:t>importants</a:t>
            </a:r>
            <a:r>
              <a:rPr lang="es-ES" dirty="0"/>
              <a:t> </a:t>
            </a:r>
            <a:r>
              <a:rPr lang="es-ES" dirty="0" err="1"/>
              <a:t>prop</a:t>
            </a:r>
            <a:r>
              <a:rPr lang="es-ES" dirty="0"/>
              <a:t> de </a:t>
            </a:r>
            <a:r>
              <a:rPr lang="es-ES" dirty="0" err="1"/>
              <a:t>l’inici</a:t>
            </a:r>
            <a:r>
              <a:rPr lang="es-ES" dirty="0"/>
              <a:t> de la nota</a:t>
            </a:r>
            <a:r>
              <a:rPr lang="en-US" dirty="0"/>
              <a:t>.</a:t>
            </a:r>
          </a:p>
          <a:p>
            <a:pPr lvl="3" algn="just">
              <a:spcAft>
                <a:spcPts val="400"/>
              </a:spcAft>
            </a:pPr>
            <a:r>
              <a:rPr lang="es-ES" dirty="0" err="1"/>
              <a:t>Fer</a:t>
            </a:r>
            <a:r>
              <a:rPr lang="es-ES" dirty="0"/>
              <a:t> servir un </a:t>
            </a:r>
            <a:r>
              <a:rPr lang="es-ES" dirty="0" err="1"/>
              <a:t>llenguatge</a:t>
            </a:r>
            <a:r>
              <a:rPr lang="es-ES" dirty="0"/>
              <a:t> </a:t>
            </a:r>
            <a:r>
              <a:rPr lang="es-ES" dirty="0" err="1"/>
              <a:t>clar</a:t>
            </a:r>
            <a:r>
              <a:rPr lang="es-ES" dirty="0"/>
              <a:t> i </a:t>
            </a:r>
            <a:r>
              <a:rPr lang="es-ES" dirty="0" err="1"/>
              <a:t>fàcil</a:t>
            </a:r>
            <a:r>
              <a:rPr lang="es-ES" dirty="0"/>
              <a:t> </a:t>
            </a:r>
            <a:r>
              <a:rPr lang="es-ES" dirty="0" err="1"/>
              <a:t>d’entendre</a:t>
            </a:r>
            <a:r>
              <a:rPr lang="es-ES" dirty="0"/>
              <a:t>. </a:t>
            </a:r>
          </a:p>
          <a:p>
            <a:pPr lvl="3" algn="just">
              <a:spcAft>
                <a:spcPts val="400"/>
              </a:spcAft>
            </a:pPr>
            <a:r>
              <a:rPr lang="es-ES" dirty="0"/>
              <a:t>Centrar-se en </a:t>
            </a:r>
            <a:r>
              <a:rPr lang="es-ES" dirty="0" err="1"/>
              <a:t>els</a:t>
            </a:r>
            <a:r>
              <a:rPr lang="es-ES" dirty="0"/>
              <a:t> </a:t>
            </a:r>
            <a:r>
              <a:rPr lang="es-ES" dirty="0" err="1"/>
              <a:t>fets</a:t>
            </a:r>
            <a:r>
              <a:rPr lang="es-ES" dirty="0"/>
              <a:t> </a:t>
            </a:r>
            <a:r>
              <a:rPr lang="es-ES" dirty="0" err="1"/>
              <a:t>però</a:t>
            </a:r>
            <a:r>
              <a:rPr lang="es-ES" dirty="0"/>
              <a:t> </a:t>
            </a:r>
            <a:r>
              <a:rPr lang="es-ES" dirty="0" err="1"/>
              <a:t>contextualitzar</a:t>
            </a:r>
            <a:r>
              <a:rPr lang="es-ES" dirty="0"/>
              <a:t> la </a:t>
            </a:r>
            <a:r>
              <a:rPr lang="es-ES" dirty="0" err="1"/>
              <a:t>notícia</a:t>
            </a:r>
            <a:r>
              <a:rPr lang="es-ES" dirty="0"/>
              <a:t>. </a:t>
            </a:r>
          </a:p>
          <a:p>
            <a:pPr lvl="3" algn="just">
              <a:spcAft>
                <a:spcPts val="400"/>
              </a:spcAft>
            </a:pPr>
            <a:r>
              <a:rPr lang="es-ES" dirty="0" err="1"/>
              <a:t>Utilitzar</a:t>
            </a:r>
            <a:r>
              <a:rPr lang="es-ES" dirty="0"/>
              <a:t> </a:t>
            </a:r>
            <a:r>
              <a:rPr lang="es-ES" dirty="0" err="1"/>
              <a:t>dades</a:t>
            </a:r>
            <a:r>
              <a:rPr lang="es-ES" dirty="0"/>
              <a:t> i </a:t>
            </a:r>
            <a:r>
              <a:rPr lang="es-ES" dirty="0" err="1"/>
              <a:t>informació</a:t>
            </a:r>
            <a:r>
              <a:rPr lang="es-ES" dirty="0"/>
              <a:t> «noves». </a:t>
            </a:r>
          </a:p>
          <a:p>
            <a:pPr lvl="3" algn="just">
              <a:spcAft>
                <a:spcPts val="400"/>
              </a:spcAft>
            </a:pPr>
            <a:r>
              <a:rPr lang="es-ES" dirty="0"/>
              <a:t>Crear una nota </a:t>
            </a:r>
            <a:r>
              <a:rPr lang="es-ES" dirty="0" err="1"/>
              <a:t>com</a:t>
            </a:r>
            <a:r>
              <a:rPr lang="es-ES" dirty="0"/>
              <a:t> </a:t>
            </a:r>
            <a:r>
              <a:rPr lang="es-ES" dirty="0" err="1"/>
              <a:t>més</a:t>
            </a:r>
            <a:r>
              <a:rPr lang="es-ES" dirty="0"/>
              <a:t> atractiva </a:t>
            </a:r>
            <a:r>
              <a:rPr lang="es-ES" dirty="0" err="1"/>
              <a:t>millor</a:t>
            </a:r>
            <a:endParaRPr lang="es-ES" dirty="0"/>
          </a:p>
          <a:p>
            <a:pPr marL="530225" lvl="3" indent="0" algn="just">
              <a:spcAft>
                <a:spcPts val="400"/>
              </a:spcAft>
              <a:buNone/>
            </a:pPr>
            <a:endParaRPr lang="en-U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23532"/>
            <a:ext cx="11258074" cy="407988"/>
          </a:xfrm>
        </p:spPr>
        <p:txBody>
          <a:bodyPr/>
          <a:lstStyle/>
          <a:p>
            <a:r>
              <a:rPr lang="es-ES" sz="2800" dirty="0"/>
              <a:t>2. </a:t>
            </a:r>
            <a:r>
              <a:rPr lang="ca-ES" sz="2800" dirty="0"/>
              <a:t>Dur a terme una campanya de sensibilització </a:t>
            </a:r>
            <a:r>
              <a:rPr lang="en-US" sz="2800" dirty="0"/>
              <a:t>- 49</a:t>
            </a:r>
            <a:endParaRPr lang="x-none" sz="2800" dirty="0"/>
          </a:p>
        </p:txBody>
      </p:sp>
    </p:spTree>
    <p:extLst>
      <p:ext uri="{BB962C8B-B14F-4D97-AF65-F5344CB8AC3E}">
        <p14:creationId xmlns:p14="http://schemas.microsoft.com/office/powerpoint/2010/main" val="2876988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A833E-FB9C-47A5-AD13-7C0BABB3B626}"/>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9 (1) </a:t>
            </a:r>
            <a:r>
              <a:rPr lang="en-US" dirty="0" err="1"/>
              <a:t>i</a:t>
            </a:r>
            <a:r>
              <a:rPr lang="en-US" dirty="0"/>
              <a:t> (2):</a:t>
            </a:r>
          </a:p>
          <a:p>
            <a:r>
              <a:rPr lang="es-ES" dirty="0" err="1"/>
              <a:t>Exemples</a:t>
            </a:r>
            <a:r>
              <a:rPr lang="es-ES" dirty="0"/>
              <a:t> de notes de </a:t>
            </a:r>
            <a:r>
              <a:rPr lang="es-ES" dirty="0" err="1"/>
              <a:t>premsa</a:t>
            </a:r>
            <a:r>
              <a:rPr lang="es-ES" dirty="0"/>
              <a:t> o </a:t>
            </a:r>
            <a:r>
              <a:rPr lang="es-ES" dirty="0" err="1"/>
              <a:t>als</a:t>
            </a:r>
            <a:r>
              <a:rPr lang="es-ES" dirty="0"/>
              <a:t> </a:t>
            </a:r>
            <a:r>
              <a:rPr lang="es-ES" dirty="0" err="1"/>
              <a:t>mitjans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- 50</a:t>
            </a:r>
            <a:endParaRPr lang="x-none" sz="2800" dirty="0"/>
          </a:p>
        </p:txBody>
      </p:sp>
    </p:spTree>
    <p:extLst>
      <p:ext uri="{BB962C8B-B14F-4D97-AF65-F5344CB8AC3E}">
        <p14:creationId xmlns:p14="http://schemas.microsoft.com/office/powerpoint/2010/main" val="329271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8E8B84-85CB-BD4D-84E4-D8269BA7FF57}"/>
              </a:ext>
            </a:extLst>
          </p:cNvPr>
          <p:cNvSpPr>
            <a:spLocks noGrp="1"/>
          </p:cNvSpPr>
          <p:nvPr>
            <p:ph type="body" sz="quarter" idx="13"/>
          </p:nvPr>
        </p:nvSpPr>
        <p:spPr/>
        <p:txBody>
          <a:bodyPr/>
          <a:lstStyle/>
          <a:p>
            <a:r>
              <a:rPr lang="es-ES" dirty="0" err="1"/>
              <a:t>Treballar</a:t>
            </a:r>
            <a:r>
              <a:rPr lang="es-ES" dirty="0"/>
              <a:t> </a:t>
            </a:r>
            <a:r>
              <a:rPr lang="es-ES" dirty="0" err="1"/>
              <a:t>amb</a:t>
            </a:r>
            <a:r>
              <a:rPr lang="es-ES" dirty="0"/>
              <a:t> </a:t>
            </a:r>
            <a:r>
              <a:rPr lang="es-ES" dirty="0" err="1"/>
              <a:t>els</a:t>
            </a:r>
            <a:r>
              <a:rPr lang="es-ES" dirty="0"/>
              <a:t> </a:t>
            </a:r>
            <a:r>
              <a:rPr lang="es-ES" dirty="0" err="1"/>
              <a:t>mitjans</a:t>
            </a:r>
            <a:r>
              <a:rPr lang="es-ES" dirty="0"/>
              <a:t> de </a:t>
            </a:r>
            <a:r>
              <a:rPr lang="es-ES" dirty="0" err="1"/>
              <a:t>comunicació</a:t>
            </a:r>
            <a:endParaRPr lang="en-GB" dirty="0"/>
          </a:p>
        </p:txBody>
      </p:sp>
      <p:sp>
        <p:nvSpPr>
          <p:cNvPr id="3" name="Content Placeholder 2">
            <a:extLst>
              <a:ext uri="{FF2B5EF4-FFF2-40B4-BE49-F238E27FC236}">
                <a16:creationId xmlns:a16="http://schemas.microsoft.com/office/drawing/2014/main" id="{341E8E42-4FA9-49D0-B1C1-14B2590EF2FA}"/>
              </a:ext>
            </a:extLst>
          </p:cNvPr>
          <p:cNvSpPr>
            <a:spLocks noGrp="1"/>
          </p:cNvSpPr>
          <p:nvPr>
            <p:ph sz="quarter" idx="14"/>
          </p:nvPr>
        </p:nvSpPr>
        <p:spPr/>
        <p:txBody>
          <a:bodyPr>
            <a:normAutofit/>
          </a:bodyPr>
          <a:lstStyle/>
          <a:p>
            <a:pPr marL="0" indent="0" algn="just">
              <a:buNone/>
            </a:pPr>
            <a:r>
              <a:rPr lang="en-US" sz="2100" u="sng" dirty="0" err="1"/>
              <a:t>Entrevistes</a:t>
            </a:r>
            <a:endParaRPr lang="en-US" sz="2100" dirty="0"/>
          </a:p>
          <a:p>
            <a:pPr algn="just"/>
            <a:r>
              <a:rPr lang="ca-ES" sz="2100" dirty="0"/>
              <a:t>Periodistes de la ràdio, la televisió o la premsa escrita poden voler fer una entrevista a un o diversos membres d’un grup de sensibilització per aprofundir en la campanya</a:t>
            </a:r>
            <a:r>
              <a:rPr lang="es-ES" sz="2100" dirty="0"/>
              <a:t>. </a:t>
            </a:r>
          </a:p>
          <a:p>
            <a:pPr algn="just"/>
            <a:r>
              <a:rPr lang="ca-ES" sz="2100" dirty="0"/>
              <a:t>Hi ha tres tipus habituals d’entrevistes</a:t>
            </a:r>
            <a:r>
              <a:rPr lang="en-US" sz="2100" dirty="0"/>
              <a:t>:</a:t>
            </a:r>
          </a:p>
          <a:p>
            <a:pPr lvl="1" algn="just" fontAlgn="base"/>
            <a:r>
              <a:rPr lang="ca-ES" sz="2100" dirty="0"/>
              <a:t>In situ: sol·licitud en directe de comentaris a través del telèfon o per televisió. </a:t>
            </a:r>
            <a:endParaRPr lang="es-ES" sz="2100" dirty="0"/>
          </a:p>
          <a:p>
            <a:pPr lvl="1" algn="just" fontAlgn="base"/>
            <a:r>
              <a:rPr lang="ca-ES" sz="2100" dirty="0"/>
              <a:t>Entrevista en directe per la ràdio o la televisió, en què l’emissió inclourà tot allò que s’ha dit. </a:t>
            </a:r>
            <a:endParaRPr lang="es-ES" sz="2100" dirty="0"/>
          </a:p>
          <a:p>
            <a:pPr lvl="1" algn="just"/>
            <a:r>
              <a:rPr lang="ca-ES" sz="2100" dirty="0"/>
              <a:t>Entrevista enregistrada per la ràdio o la televisió, que es pot editar</a:t>
            </a:r>
            <a:r>
              <a:rPr lang="es-ES" sz="2100" dirty="0"/>
              <a:t>. </a:t>
            </a:r>
          </a:p>
          <a:p>
            <a:pPr algn="just"/>
            <a:r>
              <a:rPr lang="ca-ES" sz="2100" dirty="0"/>
              <a:t>És important anar preparat a les entrevistes, conèixer els missatges clau de la campanya i tenir un bon coneixement de la recerca que apuntala el tema prioritari i els missatges clau.</a:t>
            </a:r>
            <a:endParaRPr lang="en-US" sz="2100" dirty="0"/>
          </a:p>
        </p:txBody>
      </p:sp>
      <p:sp>
        <p:nvSpPr>
          <p:cNvPr id="8"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- 51</a:t>
            </a:r>
            <a:endParaRPr lang="x-none" sz="2800" dirty="0"/>
          </a:p>
        </p:txBody>
      </p:sp>
    </p:spTree>
    <p:extLst>
      <p:ext uri="{BB962C8B-B14F-4D97-AF65-F5344CB8AC3E}">
        <p14:creationId xmlns:p14="http://schemas.microsoft.com/office/powerpoint/2010/main" val="1217333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7489AC-76EA-C441-BD01-B56CED204B40}"/>
              </a:ext>
            </a:extLst>
          </p:cNvPr>
          <p:cNvSpPr>
            <a:spLocks noGrp="1"/>
          </p:cNvSpPr>
          <p:nvPr>
            <p:ph type="body" sz="quarter" idx="13"/>
          </p:nvPr>
        </p:nvSpPr>
        <p:spPr>
          <a:xfrm>
            <a:off x="466567" y="662134"/>
            <a:ext cx="11174400" cy="360000"/>
          </a:xfrm>
        </p:spPr>
        <p:txBody>
          <a:bodyPr/>
          <a:lstStyle/>
          <a:p>
            <a:r>
              <a:rPr lang="es-ES" dirty="0" err="1"/>
              <a:t>Treballar</a:t>
            </a:r>
            <a:r>
              <a:rPr lang="es-ES" dirty="0"/>
              <a:t> </a:t>
            </a:r>
            <a:r>
              <a:rPr lang="es-ES" dirty="0" err="1"/>
              <a:t>amb</a:t>
            </a:r>
            <a:r>
              <a:rPr lang="es-ES" dirty="0"/>
              <a:t> </a:t>
            </a:r>
            <a:r>
              <a:rPr lang="es-ES" dirty="0" err="1"/>
              <a:t>els</a:t>
            </a:r>
            <a:r>
              <a:rPr lang="es-ES" dirty="0"/>
              <a:t> </a:t>
            </a:r>
            <a:r>
              <a:rPr lang="es-ES" dirty="0" err="1"/>
              <a:t>mitjans</a:t>
            </a:r>
            <a:r>
              <a:rPr lang="es-ES" dirty="0"/>
              <a:t> de </a:t>
            </a:r>
            <a:r>
              <a:rPr lang="es-ES" dirty="0" err="1"/>
              <a:t>comunicació</a:t>
            </a:r>
            <a:endParaRPr lang="en-GB" dirty="0"/>
          </a:p>
        </p:txBody>
      </p:sp>
      <p:sp>
        <p:nvSpPr>
          <p:cNvPr id="3" name="Content Placeholder 2">
            <a:extLst>
              <a:ext uri="{FF2B5EF4-FFF2-40B4-BE49-F238E27FC236}">
                <a16:creationId xmlns:a16="http://schemas.microsoft.com/office/drawing/2014/main" id="{533D044A-0747-4812-B6CC-FBA9174DC2B2}"/>
              </a:ext>
            </a:extLst>
          </p:cNvPr>
          <p:cNvSpPr>
            <a:spLocks noGrp="1"/>
          </p:cNvSpPr>
          <p:nvPr>
            <p:ph sz="quarter" idx="14"/>
          </p:nvPr>
        </p:nvSpPr>
        <p:spPr>
          <a:xfrm>
            <a:off x="507195" y="1097280"/>
            <a:ext cx="11174412" cy="5254308"/>
          </a:xfrm>
        </p:spPr>
        <p:txBody>
          <a:bodyPr>
            <a:noAutofit/>
          </a:bodyPr>
          <a:lstStyle/>
          <a:p>
            <a:pPr marL="0" indent="0" algn="just">
              <a:spcAft>
                <a:spcPts val="400"/>
              </a:spcAft>
              <a:buNone/>
            </a:pPr>
            <a:r>
              <a:rPr lang="es-ES" sz="1800" u="sng" dirty="0"/>
              <a:t>La defensa </a:t>
            </a:r>
            <a:r>
              <a:rPr lang="es-ES" sz="1800" u="sng" dirty="0" err="1"/>
              <a:t>electrònica</a:t>
            </a:r>
            <a:r>
              <a:rPr lang="es-ES" sz="1800" u="sng" dirty="0"/>
              <a:t> i </a:t>
            </a:r>
            <a:r>
              <a:rPr lang="es-ES" sz="1800" u="sng" dirty="0" err="1"/>
              <a:t>els</a:t>
            </a:r>
            <a:r>
              <a:rPr lang="es-ES" sz="1800" u="sng" dirty="0"/>
              <a:t> </a:t>
            </a:r>
            <a:r>
              <a:rPr lang="es-ES" sz="1800" u="sng" dirty="0" err="1"/>
              <a:t>mitjans</a:t>
            </a:r>
            <a:r>
              <a:rPr lang="es-ES" sz="1800" u="sng" dirty="0"/>
              <a:t> </a:t>
            </a:r>
            <a:r>
              <a:rPr lang="es-ES" sz="1800" u="sng" dirty="0" err="1"/>
              <a:t>socials</a:t>
            </a:r>
            <a:r>
              <a:rPr lang="es-ES" sz="1650" u="sng" dirty="0"/>
              <a:t>:</a:t>
            </a:r>
          </a:p>
          <a:p>
            <a:pPr algn="just">
              <a:spcAft>
                <a:spcPts val="400"/>
              </a:spcAft>
            </a:pPr>
            <a:r>
              <a:rPr lang="ca-ES" sz="1650" dirty="0"/>
              <a:t>El manteniment dels llocs web amb informació actualitzada i ben organitzada pot ser un mitjà per educar l’opinió pública</a:t>
            </a:r>
            <a:r>
              <a:rPr lang="en-US" sz="1650" dirty="0"/>
              <a:t>. </a:t>
            </a:r>
          </a:p>
          <a:p>
            <a:pPr algn="just">
              <a:spcAft>
                <a:spcPts val="400"/>
              </a:spcAft>
            </a:pPr>
            <a:r>
              <a:rPr lang="ca-ES" sz="1650" dirty="0"/>
              <a:t>es poden utilitzar per fer enquestes en línia d’actituds públiques envers el tema prioritari</a:t>
            </a:r>
            <a:r>
              <a:rPr lang="en-US" sz="1650" dirty="0"/>
              <a:t>. </a:t>
            </a:r>
            <a:r>
              <a:rPr lang="ca-ES" sz="1650" dirty="0"/>
              <a:t>Aquesta informació pot servir de base per a activitats futures de la campanya</a:t>
            </a:r>
            <a:r>
              <a:rPr lang="en-US" sz="1650" dirty="0"/>
              <a:t>. </a:t>
            </a:r>
          </a:p>
          <a:p>
            <a:pPr algn="just">
              <a:spcAft>
                <a:spcPts val="400"/>
              </a:spcAft>
            </a:pPr>
            <a:r>
              <a:rPr lang="ca-ES" sz="1650" dirty="0"/>
              <a:t>La defensa electrònica mitjançant les xarxes socials també pot ajudar a fer arribar la campanya a un públic objectiu més ampli, millorar la comunicació pública, construir i reforçar relacions i encoratjar la participació</a:t>
            </a:r>
            <a:r>
              <a:rPr lang="en-US" sz="1650" dirty="0"/>
              <a:t>. </a:t>
            </a:r>
          </a:p>
          <a:p>
            <a:pPr algn="just">
              <a:spcAft>
                <a:spcPts val="400"/>
              </a:spcAft>
            </a:pPr>
            <a:r>
              <a:rPr lang="ca-ES" sz="1650" dirty="0"/>
              <a:t>Algunes xarxes socials són</a:t>
            </a:r>
            <a:r>
              <a:rPr lang="es-ES" sz="1650" dirty="0"/>
              <a:t>: Facebook, Twitter, Instagram, YouTube i blogs. </a:t>
            </a:r>
            <a:r>
              <a:rPr lang="ca-ES" sz="1650" dirty="0"/>
              <a:t>Aquestes xarxes es poden utilitzar per contactar, informar i mobilitzar un col·lectiu de persones sobre un tema concret</a:t>
            </a:r>
            <a:r>
              <a:rPr lang="en-US" sz="1650" dirty="0"/>
              <a:t>. </a:t>
            </a:r>
          </a:p>
          <a:p>
            <a:pPr algn="just">
              <a:spcAft>
                <a:spcPts val="400"/>
              </a:spcAft>
            </a:pPr>
            <a:r>
              <a:rPr lang="ca-ES" sz="1650" dirty="0" err="1"/>
              <a:t>Auesta</a:t>
            </a:r>
            <a:r>
              <a:rPr lang="ca-ES" sz="1650" dirty="0"/>
              <a:t> estratègia presenta un seguit de beneficis, com ara el seu baix cost</a:t>
            </a:r>
            <a:r>
              <a:rPr lang="es-ES" sz="1650" dirty="0"/>
              <a:t>, </a:t>
            </a:r>
            <a:r>
              <a:rPr lang="ca-ES" sz="1650" dirty="0"/>
              <a:t>), tenir la capacitat de transmetre missatges instantanis i proporcionar l’oportunitat de supervisar la campanya i la seva efectivitat</a:t>
            </a:r>
            <a:r>
              <a:rPr lang="en-US" sz="1650" dirty="0"/>
              <a:t>. </a:t>
            </a:r>
          </a:p>
          <a:p>
            <a:pPr algn="just">
              <a:spcAft>
                <a:spcPts val="400"/>
              </a:spcAft>
            </a:pPr>
            <a:r>
              <a:rPr lang="ca-ES" sz="1650" dirty="0"/>
              <a:t>Les diferents xarxes socials arriben a públics diferents</a:t>
            </a:r>
            <a:r>
              <a:rPr lang="es-ES" sz="1650" dirty="0"/>
              <a:t>, f</a:t>
            </a:r>
            <a:r>
              <a:rPr lang="ca-ES" sz="1650" dirty="0" err="1"/>
              <a:t>er</a:t>
            </a:r>
            <a:r>
              <a:rPr lang="ca-ES" sz="1650" dirty="0"/>
              <a:t> una recerca sobre la demografia dels usuaris de les plataformes pot ajudar a identificar la millor combinació entre les activitats de la campanya i cada xarxa social:</a:t>
            </a:r>
            <a:r>
              <a:rPr lang="en-GB" sz="1650" dirty="0"/>
              <a:t> </a:t>
            </a:r>
          </a:p>
          <a:p>
            <a:pPr lvl="3" algn="just">
              <a:spcAft>
                <a:spcPts val="400"/>
              </a:spcAft>
            </a:pPr>
            <a:r>
              <a:rPr lang="ca-ES" sz="1650" dirty="0"/>
              <a:t>seleccionar les xarxes específiques que siguin les més efectives i </a:t>
            </a:r>
            <a:r>
              <a:rPr lang="ca-ES" sz="1650" dirty="0" err="1"/>
              <a:t>gestionables</a:t>
            </a:r>
            <a:r>
              <a:rPr lang="en-US" sz="1650" dirty="0"/>
              <a:t>. </a:t>
            </a:r>
          </a:p>
          <a:p>
            <a:pPr lvl="3" algn="just">
              <a:spcAft>
                <a:spcPts val="400"/>
              </a:spcAft>
            </a:pPr>
            <a:r>
              <a:rPr lang="ca-ES" sz="1650" dirty="0"/>
              <a:t>publicar només contingut rellevant i garantir que provingui de fonts creïbles i fiables</a:t>
            </a:r>
            <a:r>
              <a:rPr lang="en-US" sz="1650" dirty="0"/>
              <a:t>. </a:t>
            </a:r>
            <a:endParaRPr lang="x-none" sz="1650" dirty="0"/>
          </a:p>
          <a:p>
            <a:pPr lvl="3" algn="just">
              <a:spcAft>
                <a:spcPts val="400"/>
              </a:spcAft>
            </a:pPr>
            <a:r>
              <a:rPr lang="ca-ES" sz="1650" dirty="0"/>
              <a:t>fer publicacions regulars per tal que el públic no perdi l’interès</a:t>
            </a:r>
            <a:r>
              <a:rPr lang="en-US" sz="1650" dirty="0"/>
              <a:t>.</a:t>
            </a:r>
            <a:endParaRPr lang="x-none" sz="1650" dirty="0"/>
          </a:p>
          <a:p>
            <a:pPr lvl="3" algn="just">
              <a:spcAft>
                <a:spcPts val="400"/>
              </a:spcAft>
            </a:pPr>
            <a:r>
              <a:rPr lang="ca-ES" sz="1650" dirty="0"/>
              <a:t>comprovar i supervisar el contingut </a:t>
            </a:r>
            <a:r>
              <a:rPr lang="en-US" sz="1650" dirty="0"/>
              <a:t>. </a:t>
            </a:r>
          </a:p>
          <a:p>
            <a:pPr lvl="3" algn="just">
              <a:spcAft>
                <a:spcPts val="400"/>
              </a:spcAft>
            </a:pPr>
            <a:r>
              <a:rPr lang="ca-ES" sz="1650" dirty="0"/>
              <a:t>a mesura que creixen l’ús de les xarxes socials i el públic, pot ser necessari contractar algú per moderar i gestionar aquestes plataformes</a:t>
            </a:r>
            <a:r>
              <a:rPr lang="en-US" sz="1650" dirty="0"/>
              <a:t>.</a:t>
            </a:r>
            <a:endParaRPr lang="x-none" sz="1650" dirty="0"/>
          </a:p>
          <a:p>
            <a:pPr algn="just"/>
            <a:endParaRPr lang="en-US" sz="165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46246" y="242252"/>
            <a:ext cx="11258074" cy="407988"/>
          </a:xfrm>
        </p:spPr>
        <p:txBody>
          <a:bodyPr/>
          <a:lstStyle/>
          <a:p>
            <a:r>
              <a:rPr lang="es-ES" sz="2800" dirty="0"/>
              <a:t>2. </a:t>
            </a:r>
            <a:r>
              <a:rPr lang="ca-ES" sz="2800" dirty="0"/>
              <a:t>Dur a terme una campanya de sensibilització </a:t>
            </a:r>
            <a:r>
              <a:rPr lang="en-US" sz="2800" dirty="0"/>
              <a:t>- 52</a:t>
            </a:r>
            <a:endParaRPr lang="x-none" sz="2800" dirty="0"/>
          </a:p>
        </p:txBody>
      </p:sp>
    </p:spTree>
    <p:extLst>
      <p:ext uri="{BB962C8B-B14F-4D97-AF65-F5344CB8AC3E}">
        <p14:creationId xmlns:p14="http://schemas.microsoft.com/office/powerpoint/2010/main" val="2005378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6E933-CDE7-47DB-BB29-B32D4D31CDAC}"/>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10.</a:t>
            </a:r>
          </a:p>
          <a:p>
            <a:r>
              <a:rPr lang="es-ES" dirty="0" err="1"/>
              <a:t>Exemples</a:t>
            </a:r>
            <a:r>
              <a:rPr lang="es-ES" dirty="0"/>
              <a:t> </a:t>
            </a:r>
            <a:r>
              <a:rPr lang="es-ES" dirty="0" err="1"/>
              <a:t>d’ús</a:t>
            </a:r>
            <a:r>
              <a:rPr lang="es-ES" dirty="0"/>
              <a:t> de la defensa </a:t>
            </a:r>
            <a:r>
              <a:rPr lang="es-ES" dirty="0" err="1"/>
              <a:t>electrònica</a:t>
            </a:r>
            <a:r>
              <a:rPr lang="es-ES" dirty="0"/>
              <a:t> i </a:t>
            </a:r>
            <a:r>
              <a:rPr lang="es-ES" dirty="0" err="1"/>
              <a:t>els</a:t>
            </a:r>
            <a:r>
              <a:rPr lang="es-ES" dirty="0"/>
              <a:t> </a:t>
            </a:r>
            <a:r>
              <a:rPr lang="es-ES" dirty="0" err="1"/>
              <a:t>mitjans</a:t>
            </a:r>
            <a:r>
              <a:rPr lang="es-ES" dirty="0"/>
              <a:t> </a:t>
            </a:r>
            <a:r>
              <a:rPr lang="es-ES" dirty="0" err="1"/>
              <a:t>socials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- 53</a:t>
            </a:r>
            <a:endParaRPr lang="x-none" sz="2800" dirty="0"/>
          </a:p>
        </p:txBody>
      </p:sp>
    </p:spTree>
    <p:extLst>
      <p:ext uri="{BB962C8B-B14F-4D97-AF65-F5344CB8AC3E}">
        <p14:creationId xmlns:p14="http://schemas.microsoft.com/office/powerpoint/2010/main" val="1693699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1688A-F20F-CC4E-A377-A4E884EC335C}"/>
              </a:ext>
            </a:extLst>
          </p:cNvPr>
          <p:cNvSpPr>
            <a:spLocks noGrp="1"/>
          </p:cNvSpPr>
          <p:nvPr>
            <p:ph type="body" sz="quarter" idx="13"/>
          </p:nvPr>
        </p:nvSpPr>
        <p:spPr/>
        <p:txBody>
          <a:bodyPr/>
          <a:lstStyle/>
          <a:p>
            <a:r>
              <a:rPr lang="en-US" dirty="0"/>
              <a:t> </a:t>
            </a:r>
            <a:r>
              <a:rPr lang="ca-ES" dirty="0"/>
              <a:t>Recórrer als tribunals </a:t>
            </a:r>
            <a:endParaRPr lang="en-GB" dirty="0"/>
          </a:p>
        </p:txBody>
      </p:sp>
      <p:sp>
        <p:nvSpPr>
          <p:cNvPr id="3" name="Content Placeholder 2">
            <a:extLst>
              <a:ext uri="{FF2B5EF4-FFF2-40B4-BE49-F238E27FC236}">
                <a16:creationId xmlns:a16="http://schemas.microsoft.com/office/drawing/2014/main" id="{C7D50CF9-AFF0-4F71-8672-C400CF7F34D5}"/>
              </a:ext>
            </a:extLst>
          </p:cNvPr>
          <p:cNvSpPr>
            <a:spLocks noGrp="1"/>
          </p:cNvSpPr>
          <p:nvPr>
            <p:ph sz="quarter" idx="14"/>
          </p:nvPr>
        </p:nvSpPr>
        <p:spPr/>
        <p:txBody>
          <a:bodyPr>
            <a:normAutofit fontScale="92500"/>
          </a:bodyPr>
          <a:lstStyle/>
          <a:p>
            <a:pPr algn="just"/>
            <a:r>
              <a:rPr lang="ca-ES" dirty="0"/>
              <a:t>La litigació estratègica  és una manera de conscienciació </a:t>
            </a:r>
            <a:r>
              <a:rPr lang="en-US" dirty="0"/>
              <a:t>. </a:t>
            </a:r>
          </a:p>
          <a:p>
            <a:pPr algn="just"/>
            <a:r>
              <a:rPr lang="ca-ES" dirty="0"/>
              <a:t>Sovint és també una manera d’obtenir justícia per a una persona els drets de la qual han estat vulnerats</a:t>
            </a:r>
            <a:r>
              <a:rPr lang="en-US" dirty="0"/>
              <a:t>. </a:t>
            </a:r>
          </a:p>
          <a:p>
            <a:pPr algn="just"/>
            <a:r>
              <a:rPr lang="ca-ES" dirty="0"/>
              <a:t>S’ha de contactar amb advocats simpatitzants amb la causa </a:t>
            </a:r>
            <a:r>
              <a:rPr lang="en-US" dirty="0"/>
              <a:t>. </a:t>
            </a:r>
          </a:p>
          <a:p>
            <a:pPr algn="just"/>
            <a:r>
              <a:rPr lang="ca-ES" dirty="0"/>
              <a:t>S’ha de triar amb molta cura i meditació el cas per tal que sigui representatiu de molts altres casos similars</a:t>
            </a:r>
            <a:r>
              <a:rPr lang="en-US" dirty="0"/>
              <a:t>. </a:t>
            </a:r>
          </a:p>
          <a:p>
            <a:pPr algn="just"/>
            <a:r>
              <a:rPr lang="es-ES" dirty="0"/>
              <a:t>Una </a:t>
            </a:r>
            <a:r>
              <a:rPr lang="ca-ES" dirty="0"/>
              <a:t>sentència favorable en un cas influirà en la decisió dels tribunals en casos posteriors</a:t>
            </a:r>
            <a:r>
              <a:rPr lang="en-US" dirty="0"/>
              <a:t>. </a:t>
            </a:r>
          </a:p>
          <a:p>
            <a:pPr algn="just"/>
            <a:r>
              <a:rPr lang="es-ES" dirty="0"/>
              <a:t>Entre la</a:t>
            </a:r>
            <a:r>
              <a:rPr lang="ca-ES" dirty="0"/>
              <a:t> les repercussions favorables den figurar conscienciar sobre un tema, crear un sistema legal que promogui i respecti els drets humans</a:t>
            </a:r>
            <a:r>
              <a:rPr lang="es-ES" dirty="0"/>
              <a:t>, </a:t>
            </a:r>
            <a:r>
              <a:rPr lang="ca-ES" dirty="0"/>
              <a:t>reformar una llei que no compleix amb els estàndards internacionals</a:t>
            </a:r>
            <a:r>
              <a:rPr lang="es-ES" dirty="0"/>
              <a:t> </a:t>
            </a:r>
            <a:r>
              <a:rPr lang="ca-ES" dirty="0"/>
              <a:t>assegurar-se que les persones amb discapacitat psicosocial, intel·lectual o cognitiva obtinguin justícia </a:t>
            </a:r>
            <a:r>
              <a:rPr lang="es-ES" dirty="0"/>
              <a:t>.</a:t>
            </a:r>
          </a:p>
          <a:p>
            <a:r>
              <a:rPr lang="ca-ES" dirty="0"/>
              <a:t>Cal plantejar-se els costos i l’experiència disponible abans d’embarcar-se en una campanya d’aquest tipus. </a:t>
            </a:r>
            <a:endParaRPr lang="es-E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- 54</a:t>
            </a:r>
            <a:endParaRPr lang="x-none" sz="2800" dirty="0"/>
          </a:p>
        </p:txBody>
      </p:sp>
    </p:spTree>
    <p:extLst>
      <p:ext uri="{BB962C8B-B14F-4D97-AF65-F5344CB8AC3E}">
        <p14:creationId xmlns:p14="http://schemas.microsoft.com/office/powerpoint/2010/main" val="2691380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A8748-D96E-4F72-BD6C-9C7A068C8CE1}"/>
              </a:ext>
            </a:extLst>
          </p:cNvPr>
          <p:cNvSpPr>
            <a:spLocks noGrp="1"/>
          </p:cNvSpPr>
          <p:nvPr>
            <p:ph sz="quarter" idx="14"/>
          </p:nvPr>
        </p:nvSpPr>
        <p:spPr/>
        <p:txBody>
          <a:bodyPr/>
          <a:lstStyle/>
          <a:p>
            <a:pPr marL="0" indent="0">
              <a:buNone/>
            </a:pPr>
            <a:r>
              <a:rPr lang="en-US" dirty="0" err="1"/>
              <a:t>Veure</a:t>
            </a:r>
            <a:r>
              <a:rPr lang="en-US" dirty="0"/>
              <a:t> </a:t>
            </a:r>
            <a:r>
              <a:rPr lang="en-US" dirty="0" err="1"/>
              <a:t>butlletí</a:t>
            </a:r>
            <a:r>
              <a:rPr lang="en-US" dirty="0"/>
              <a:t> 11:</a:t>
            </a:r>
          </a:p>
          <a:p>
            <a:r>
              <a:rPr lang="es-ES" dirty="0" err="1"/>
              <a:t>Exemples</a:t>
            </a:r>
            <a:r>
              <a:rPr lang="es-ES" dirty="0"/>
              <a:t> </a:t>
            </a:r>
            <a:r>
              <a:rPr lang="es-ES" dirty="0" err="1"/>
              <a:t>d’ús</a:t>
            </a:r>
            <a:r>
              <a:rPr lang="es-ES" dirty="0"/>
              <a:t> de </a:t>
            </a:r>
            <a:r>
              <a:rPr lang="es-ES" dirty="0" err="1"/>
              <a:t>litigació</a:t>
            </a:r>
            <a:r>
              <a:rPr lang="es-ES" dirty="0"/>
              <a:t> </a:t>
            </a:r>
            <a:r>
              <a:rPr lang="es-ES" dirty="0" err="1"/>
              <a:t>estratègica</a:t>
            </a:r>
            <a:r>
              <a:rPr lang="es-ES" dirty="0"/>
              <a:t> </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- 55</a:t>
            </a:r>
            <a:endParaRPr lang="x-none" sz="2800" dirty="0"/>
          </a:p>
        </p:txBody>
      </p:sp>
    </p:spTree>
    <p:extLst>
      <p:ext uri="{BB962C8B-B14F-4D97-AF65-F5344CB8AC3E}">
        <p14:creationId xmlns:p14="http://schemas.microsoft.com/office/powerpoint/2010/main" val="618403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5193EE-6FCE-A045-9229-DC77AB46618A}"/>
              </a:ext>
            </a:extLst>
          </p:cNvPr>
          <p:cNvSpPr>
            <a:spLocks noGrp="1"/>
          </p:cNvSpPr>
          <p:nvPr>
            <p:ph type="body" sz="quarter" idx="13"/>
          </p:nvPr>
        </p:nvSpPr>
        <p:spPr>
          <a:xfrm>
            <a:off x="507207" y="784054"/>
            <a:ext cx="11174400" cy="360000"/>
          </a:xfrm>
        </p:spPr>
        <p:txBody>
          <a:bodyPr/>
          <a:lstStyle/>
          <a:p>
            <a:r>
              <a:rPr lang="ca-ES" dirty="0"/>
              <a:t>Ús d’instruments internacionals de defensa dels drets humans </a:t>
            </a:r>
            <a:endParaRPr lang="en-GB" dirty="0"/>
          </a:p>
        </p:txBody>
      </p:sp>
      <p:sp>
        <p:nvSpPr>
          <p:cNvPr id="3" name="Content Placeholder 2">
            <a:extLst>
              <a:ext uri="{FF2B5EF4-FFF2-40B4-BE49-F238E27FC236}">
                <a16:creationId xmlns:a16="http://schemas.microsoft.com/office/drawing/2014/main" id="{B2D98852-12D9-4F1F-8DCB-02AB5EF3385B}"/>
              </a:ext>
            </a:extLst>
          </p:cNvPr>
          <p:cNvSpPr>
            <a:spLocks noGrp="1"/>
          </p:cNvSpPr>
          <p:nvPr>
            <p:ph sz="quarter" idx="14"/>
          </p:nvPr>
        </p:nvSpPr>
        <p:spPr>
          <a:xfrm>
            <a:off x="507195" y="1280160"/>
            <a:ext cx="11174412" cy="4917440"/>
          </a:xfrm>
        </p:spPr>
        <p:txBody>
          <a:bodyPr>
            <a:normAutofit fontScale="85000" lnSpcReduction="20000"/>
          </a:bodyPr>
          <a:lstStyle/>
          <a:p>
            <a:pPr algn="just"/>
            <a:r>
              <a:rPr lang="ca-ES" dirty="0"/>
              <a:t>Existeixen diversos estàndards, tractats i convencions internacionals que garanteixen el respecte dels drets de totes les persones</a:t>
            </a:r>
            <a:r>
              <a:rPr lang="en-US" dirty="0"/>
              <a:t>. </a:t>
            </a:r>
          </a:p>
          <a:p>
            <a:pPr algn="just"/>
            <a:r>
              <a:rPr lang="ca-ES" dirty="0"/>
              <a:t>Els grups de sensibilització poden exercir un paper cabdal en la promoció dels drets humans participant directament en el sistema de drets humans internacional</a:t>
            </a:r>
            <a:r>
              <a:rPr lang="en-US" dirty="0"/>
              <a:t>.  </a:t>
            </a:r>
          </a:p>
          <a:p>
            <a:pPr algn="just"/>
            <a:r>
              <a:rPr lang="ca-ES" dirty="0"/>
              <a:t>Cada convenció de les Nacions Unides té un organisme propi responsable de supervisar que s’implementen els drets humans recollits a les convencions i els tractats</a:t>
            </a:r>
            <a:r>
              <a:rPr lang="es-ES" dirty="0"/>
              <a:t>.</a:t>
            </a:r>
            <a:endParaRPr lang="en-US" dirty="0"/>
          </a:p>
          <a:p>
            <a:pPr algn="just"/>
            <a:r>
              <a:rPr lang="es-ES" dirty="0"/>
              <a:t>La </a:t>
            </a:r>
            <a:r>
              <a:rPr lang="ca-ES" dirty="0"/>
              <a:t>Convenció sobre els drets de les persones amb discapacitat està supervisada per la Comissió sobre els Drets de les Persones amb Discapacitat</a:t>
            </a:r>
            <a:r>
              <a:rPr lang="en-US" dirty="0"/>
              <a:t>. </a:t>
            </a:r>
          </a:p>
          <a:p>
            <a:pPr algn="just"/>
            <a:r>
              <a:rPr lang="ca-ES" dirty="0"/>
              <a:t>Als grups de sensibilització pot resultar-los útil implicar-se en la tasca d’aquesta comissió. </a:t>
            </a:r>
            <a:endParaRPr lang="en-US" dirty="0"/>
          </a:p>
          <a:p>
            <a:pPr algn="just"/>
            <a:r>
              <a:rPr lang="ca-ES" dirty="0"/>
              <a:t>Els governs que han ratificat les convencions i els tractats acorden informar l’organisme responsable de supervisar el tractat dels passos que han fet per implementar les disposicions de la convenció</a:t>
            </a:r>
            <a:r>
              <a:rPr lang="es-ES" dirty="0"/>
              <a:t>.</a:t>
            </a:r>
            <a:r>
              <a:rPr lang="en-US" dirty="0"/>
              <a:t> </a:t>
            </a:r>
          </a:p>
          <a:p>
            <a:pPr algn="just"/>
            <a:r>
              <a:rPr lang="es-ES" dirty="0" err="1"/>
              <a:t>Els</a:t>
            </a:r>
            <a:r>
              <a:rPr lang="es-ES" dirty="0"/>
              <a:t> </a:t>
            </a:r>
            <a:r>
              <a:rPr lang="ca-ES" dirty="0"/>
              <a:t>grups de sensibilització també poden presentar informes (sovint coneguts com a «informes paral·lels» o «informes ombra»). </a:t>
            </a:r>
          </a:p>
          <a:p>
            <a:pPr algn="just"/>
            <a:r>
              <a:rPr lang="ca-ES" dirty="0"/>
              <a:t>D’acord amb els informes presentats tant per l’Estat com pel grup de sensibilització, l’organisme que supervisa el tractat debatrà la situació dels drets humans amb el Govern i, posteriorment, emetrà les seves conclusions</a:t>
            </a:r>
            <a:r>
              <a:rPr lang="es-ES" dirty="0"/>
              <a:t>.</a:t>
            </a:r>
            <a:endParaRPr lang="en-U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23532"/>
            <a:ext cx="11258074" cy="407988"/>
          </a:xfrm>
        </p:spPr>
        <p:txBody>
          <a:bodyPr/>
          <a:lstStyle/>
          <a:p>
            <a:r>
              <a:rPr lang="es-ES" sz="2800" dirty="0"/>
              <a:t>2. </a:t>
            </a:r>
            <a:r>
              <a:rPr lang="ca-ES" sz="2800" dirty="0"/>
              <a:t>Dur a terme una campanya de sensibilització </a:t>
            </a:r>
            <a:r>
              <a:rPr lang="en-US" sz="2800" dirty="0"/>
              <a:t>- 56</a:t>
            </a:r>
            <a:endParaRPr lang="x-none" sz="2800" dirty="0"/>
          </a:p>
        </p:txBody>
      </p:sp>
    </p:spTree>
    <p:extLst>
      <p:ext uri="{BB962C8B-B14F-4D97-AF65-F5344CB8AC3E}">
        <p14:creationId xmlns:p14="http://schemas.microsoft.com/office/powerpoint/2010/main" val="862067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61685A-FFD9-584C-9E03-D819CBD32B95}"/>
              </a:ext>
            </a:extLst>
          </p:cNvPr>
          <p:cNvSpPr>
            <a:spLocks noGrp="1"/>
          </p:cNvSpPr>
          <p:nvPr>
            <p:ph type="body" sz="quarter" idx="13"/>
          </p:nvPr>
        </p:nvSpPr>
        <p:spPr>
          <a:xfrm>
            <a:off x="446247" y="723094"/>
            <a:ext cx="11174400" cy="360000"/>
          </a:xfrm>
        </p:spPr>
        <p:txBody>
          <a:bodyPr/>
          <a:lstStyle/>
          <a:p>
            <a:r>
              <a:rPr lang="en-US" dirty="0"/>
              <a:t> </a:t>
            </a:r>
            <a:r>
              <a:rPr lang="ca-ES" dirty="0"/>
              <a:t>Ús d’instruments internacionals de defensa dels drets humans </a:t>
            </a:r>
            <a:endParaRPr lang="en-GB" dirty="0"/>
          </a:p>
        </p:txBody>
      </p:sp>
      <p:sp>
        <p:nvSpPr>
          <p:cNvPr id="3" name="Content Placeholder 2">
            <a:extLst>
              <a:ext uri="{FF2B5EF4-FFF2-40B4-BE49-F238E27FC236}">
                <a16:creationId xmlns:a16="http://schemas.microsoft.com/office/drawing/2014/main" id="{6FEADAB1-1A82-4438-99ED-993D36A8274F}"/>
              </a:ext>
            </a:extLst>
          </p:cNvPr>
          <p:cNvSpPr>
            <a:spLocks noGrp="1"/>
          </p:cNvSpPr>
          <p:nvPr>
            <p:ph sz="quarter" idx="14"/>
          </p:nvPr>
        </p:nvSpPr>
        <p:spPr>
          <a:xfrm>
            <a:off x="507195" y="1158240"/>
            <a:ext cx="11174412" cy="4852948"/>
          </a:xfrm>
        </p:spPr>
        <p:txBody>
          <a:bodyPr>
            <a:normAutofit/>
          </a:bodyPr>
          <a:lstStyle/>
          <a:p>
            <a:pPr algn="just"/>
            <a:r>
              <a:rPr lang="ca-ES" sz="2000" dirty="0"/>
              <a:t>Els informes presentats pels grups de sensibilització a l’organisme de supervisió del tractat són importants perquè ofereixen l’oportunitat de</a:t>
            </a:r>
            <a:r>
              <a:rPr lang="en-US" sz="2000" dirty="0"/>
              <a:t>:</a:t>
            </a:r>
          </a:p>
          <a:p>
            <a:pPr lvl="2" fontAlgn="base"/>
            <a:r>
              <a:rPr lang="ca-ES" dirty="0"/>
              <a:t>plantejar problemes i portar la defensa del tema a escala internacional; </a:t>
            </a:r>
            <a:endParaRPr lang="es-ES" dirty="0"/>
          </a:p>
          <a:p>
            <a:pPr lvl="2"/>
            <a:r>
              <a:rPr lang="ca-ES" dirty="0"/>
              <a:t>assegurar-se que l’organisme de supervisió del tractat es fa una imatge completa i precisa de la situació </a:t>
            </a:r>
          </a:p>
          <a:p>
            <a:pPr lvl="2" algn="just"/>
            <a:r>
              <a:rPr lang="ca-ES" dirty="0"/>
              <a:t>assegurar-se que els governs assumeixin la seva responsabilitat </a:t>
            </a:r>
            <a:r>
              <a:rPr lang="en-US" dirty="0"/>
              <a:t>.</a:t>
            </a:r>
          </a:p>
          <a:p>
            <a:pPr lvl="2" algn="just"/>
            <a:r>
              <a:rPr lang="ca-ES" dirty="0"/>
              <a:t>treballar en coalició amb altres organitzacions amb objectius i preocupacions semblants</a:t>
            </a:r>
            <a:r>
              <a:rPr lang="en-US" dirty="0"/>
              <a:t>.</a:t>
            </a:r>
          </a:p>
          <a:p>
            <a:pPr algn="just"/>
            <a:r>
              <a:rPr lang="ca-ES" sz="2000" dirty="0"/>
              <a:t>Els grups de sensibilització també poden participar en un altre mecanisme clau de defensa dels drets humans dins del sistema de les Nacions Unides</a:t>
            </a:r>
            <a:r>
              <a:rPr lang="es-ES" sz="2000" dirty="0"/>
              <a:t>.</a:t>
            </a:r>
            <a:endParaRPr lang="en-US" sz="2000" dirty="0"/>
          </a:p>
          <a:p>
            <a:pPr algn="just"/>
            <a:r>
              <a:rPr lang="es-ES" sz="2000" dirty="0"/>
              <a:t>El </a:t>
            </a:r>
            <a:r>
              <a:rPr lang="ca-ES" sz="2000" dirty="0"/>
              <a:t>Consell té el seu propi mecanisme de revisió dels estats, l’anomenat </a:t>
            </a:r>
            <a:r>
              <a:rPr lang="ca-ES" sz="2000" i="1" dirty="0"/>
              <a:t>Examen periòdic universal</a:t>
            </a:r>
            <a:r>
              <a:rPr lang="ca-ES" sz="2000" dirty="0"/>
              <a:t>, que permet la participació d’ONG</a:t>
            </a:r>
            <a:r>
              <a:rPr lang="en-US" sz="2000" dirty="0"/>
              <a:t>.</a:t>
            </a:r>
          </a:p>
          <a:p>
            <a:pPr algn="just"/>
            <a:r>
              <a:rPr lang="ca-ES" sz="2000" dirty="0"/>
              <a:t>Hi ha oportunitats i mecanismes semblants en el si dels sistemes regionals de defensa dels drets humans.</a:t>
            </a:r>
            <a:endParaRPr lang="x-none" sz="20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03212"/>
            <a:ext cx="11258074" cy="407988"/>
          </a:xfrm>
        </p:spPr>
        <p:txBody>
          <a:bodyPr/>
          <a:lstStyle/>
          <a:p>
            <a:r>
              <a:rPr lang="es-ES" sz="2800" dirty="0"/>
              <a:t>2. </a:t>
            </a:r>
            <a:r>
              <a:rPr lang="ca-ES" sz="2800" dirty="0"/>
              <a:t>Dur a terme una campanya de sensibilització </a:t>
            </a:r>
            <a:r>
              <a:rPr lang="en-US" sz="2800" dirty="0"/>
              <a:t>- 57</a:t>
            </a:r>
            <a:endParaRPr lang="x-none" sz="2800" dirty="0"/>
          </a:p>
        </p:txBody>
      </p:sp>
    </p:spTree>
    <p:extLst>
      <p:ext uri="{BB962C8B-B14F-4D97-AF65-F5344CB8AC3E}">
        <p14:creationId xmlns:p14="http://schemas.microsoft.com/office/powerpoint/2010/main" val="3155139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BE470-720A-4012-94AC-FFCCD12960BB}"/>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12.</a:t>
            </a:r>
          </a:p>
          <a:p>
            <a:pPr lvl="0"/>
            <a:r>
              <a:rPr lang="fr-FR" dirty="0"/>
              <a:t>Exemples d’</a:t>
            </a:r>
            <a:r>
              <a:rPr lang="fr-FR" dirty="0" err="1"/>
              <a:t>ús</a:t>
            </a:r>
            <a:r>
              <a:rPr lang="fr-FR" dirty="0"/>
              <a:t> </a:t>
            </a:r>
            <a:r>
              <a:rPr lang="fr-FR" dirty="0" err="1"/>
              <a:t>dels</a:t>
            </a:r>
            <a:r>
              <a:rPr lang="fr-FR" dirty="0"/>
              <a:t> </a:t>
            </a:r>
            <a:r>
              <a:rPr lang="fr-FR" dirty="0" err="1"/>
              <a:t>mecanismes</a:t>
            </a:r>
            <a:r>
              <a:rPr lang="fr-FR" dirty="0"/>
              <a:t> </a:t>
            </a:r>
            <a:r>
              <a:rPr lang="fr-FR" dirty="0" err="1"/>
              <a:t>dels</a:t>
            </a:r>
            <a:r>
              <a:rPr lang="fr-FR" dirty="0"/>
              <a:t> </a:t>
            </a:r>
            <a:r>
              <a:rPr lang="fr-FR" dirty="0" err="1"/>
              <a:t>drets</a:t>
            </a:r>
            <a:r>
              <a:rPr lang="fr-FR" dirty="0"/>
              <a:t> </a:t>
            </a:r>
            <a:r>
              <a:rPr lang="fr-FR" dirty="0" err="1"/>
              <a:t>humans</a:t>
            </a:r>
            <a:r>
              <a:rPr lang="fr-FR" dirty="0"/>
              <a:t> </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- 58</a:t>
            </a:r>
            <a:endParaRPr lang="x-none" sz="2800" dirty="0"/>
          </a:p>
        </p:txBody>
      </p:sp>
    </p:spTree>
    <p:extLst>
      <p:ext uri="{BB962C8B-B14F-4D97-AF65-F5344CB8AC3E}">
        <p14:creationId xmlns:p14="http://schemas.microsoft.com/office/powerpoint/2010/main" val="293753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9694-41CE-4971-BA03-2CF24A080216}"/>
              </a:ext>
            </a:extLst>
          </p:cNvPr>
          <p:cNvSpPr>
            <a:spLocks noGrp="1"/>
          </p:cNvSpPr>
          <p:nvPr>
            <p:ph type="title"/>
          </p:nvPr>
        </p:nvSpPr>
        <p:spPr/>
        <p:txBody>
          <a:bodyPr/>
          <a:lstStyle/>
          <a:p>
            <a:r>
              <a:rPr lang="en-US" dirty="0"/>
              <a:t>1</a:t>
            </a:r>
            <a:r>
              <a:rPr lang="es-ES" dirty="0"/>
              <a:t>. </a:t>
            </a:r>
            <a:r>
              <a:rPr lang="es-ES" dirty="0" err="1"/>
              <a:t>Introducció</a:t>
            </a:r>
            <a:endParaRPr lang="x-none" dirty="0"/>
          </a:p>
        </p:txBody>
      </p:sp>
    </p:spTree>
    <p:extLst>
      <p:ext uri="{BB962C8B-B14F-4D97-AF65-F5344CB8AC3E}">
        <p14:creationId xmlns:p14="http://schemas.microsoft.com/office/powerpoint/2010/main" val="3792655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9EED5E-CF1B-9644-88F0-5F6E312BE744}"/>
              </a:ext>
            </a:extLst>
          </p:cNvPr>
          <p:cNvSpPr>
            <a:spLocks noGrp="1"/>
          </p:cNvSpPr>
          <p:nvPr>
            <p:ph type="body" sz="quarter" idx="13"/>
          </p:nvPr>
        </p:nvSpPr>
        <p:spPr>
          <a:xfrm>
            <a:off x="507207" y="784054"/>
            <a:ext cx="11174400" cy="360000"/>
          </a:xfrm>
        </p:spPr>
        <p:txBody>
          <a:bodyPr/>
          <a:lstStyle/>
          <a:p>
            <a:r>
              <a:rPr lang="es-ES" dirty="0" err="1"/>
              <a:t>Creació</a:t>
            </a:r>
            <a:r>
              <a:rPr lang="es-ES" dirty="0"/>
              <a:t> de </a:t>
            </a:r>
            <a:r>
              <a:rPr lang="es-ES" dirty="0" err="1"/>
              <a:t>missatges</a:t>
            </a:r>
            <a:r>
              <a:rPr lang="es-ES" dirty="0"/>
              <a:t> </a:t>
            </a:r>
            <a:r>
              <a:rPr lang="es-ES" dirty="0" err="1"/>
              <a:t>clau</a:t>
            </a:r>
            <a:r>
              <a:rPr lang="es-ES" dirty="0"/>
              <a:t> </a:t>
            </a:r>
            <a:endParaRPr lang="en-GB" dirty="0"/>
          </a:p>
        </p:txBody>
      </p:sp>
      <p:sp>
        <p:nvSpPr>
          <p:cNvPr id="3" name="Content Placeholder 2">
            <a:extLst>
              <a:ext uri="{FF2B5EF4-FFF2-40B4-BE49-F238E27FC236}">
                <a16:creationId xmlns:a16="http://schemas.microsoft.com/office/drawing/2014/main" id="{65840C14-3766-4C8B-A6A2-019991A3899A}"/>
              </a:ext>
            </a:extLst>
          </p:cNvPr>
          <p:cNvSpPr>
            <a:spLocks noGrp="1"/>
          </p:cNvSpPr>
          <p:nvPr>
            <p:ph sz="quarter" idx="14"/>
          </p:nvPr>
        </p:nvSpPr>
        <p:spPr>
          <a:xfrm>
            <a:off x="507195" y="1381760"/>
            <a:ext cx="11174412" cy="4629428"/>
          </a:xfrm>
        </p:spPr>
        <p:txBody>
          <a:bodyPr>
            <a:normAutofit/>
          </a:bodyPr>
          <a:lstStyle/>
          <a:p>
            <a:r>
              <a:rPr lang="ca-ES" sz="2000" dirty="0"/>
              <a:t>Un cop identificades les activitats, les finalitats i els indicadors, és moment de crear els missatges clau que formaran part de les activitats de la campanya</a:t>
            </a:r>
            <a:r>
              <a:rPr lang="en-GB" sz="2100" dirty="0"/>
              <a:t>. </a:t>
            </a:r>
          </a:p>
          <a:p>
            <a:r>
              <a:rPr lang="es-ES" sz="2100" dirty="0"/>
              <a:t>Un </a:t>
            </a:r>
            <a:r>
              <a:rPr lang="ca-ES" sz="2000" dirty="0"/>
              <a:t>missatge de sensibilització com «una declaració concisa i convincent sobre el tema sobre el qual es vol conscienciar que capti</a:t>
            </a:r>
            <a:r>
              <a:rPr lang="es-ES" sz="2100" dirty="0"/>
              <a:t>: </a:t>
            </a:r>
          </a:p>
          <a:p>
            <a:pPr lvl="3"/>
            <a:r>
              <a:rPr lang="es-ES" sz="2100" dirty="0" err="1"/>
              <a:t>què</a:t>
            </a:r>
            <a:r>
              <a:rPr lang="es-ES" sz="2100" dirty="0"/>
              <a:t> es </a:t>
            </a:r>
            <a:r>
              <a:rPr lang="es-ES" sz="2100" dirty="0" err="1"/>
              <a:t>vol</a:t>
            </a:r>
            <a:r>
              <a:rPr lang="es-ES" sz="2100" dirty="0"/>
              <a:t> </a:t>
            </a:r>
            <a:r>
              <a:rPr lang="es-ES" sz="2100" dirty="0" err="1"/>
              <a:t>aconseguir</a:t>
            </a:r>
            <a:r>
              <a:rPr lang="es-ES" sz="2100" dirty="0"/>
              <a:t>; </a:t>
            </a:r>
          </a:p>
          <a:p>
            <a:pPr lvl="3"/>
            <a:r>
              <a:rPr lang="es-ES" sz="2100" dirty="0"/>
              <a:t>per </a:t>
            </a:r>
            <a:r>
              <a:rPr lang="es-ES" sz="2100" dirty="0" err="1"/>
              <a:t>què</a:t>
            </a:r>
            <a:r>
              <a:rPr lang="es-ES" sz="2100" dirty="0"/>
              <a:t> es </a:t>
            </a:r>
            <a:r>
              <a:rPr lang="es-ES" sz="2100" dirty="0" err="1"/>
              <a:t>vol</a:t>
            </a:r>
            <a:r>
              <a:rPr lang="es-ES" sz="2100" dirty="0"/>
              <a:t> </a:t>
            </a:r>
            <a:r>
              <a:rPr lang="es-ES" sz="2100" dirty="0" err="1"/>
              <a:t>aconseguir</a:t>
            </a:r>
            <a:r>
              <a:rPr lang="es-ES" sz="2100" dirty="0"/>
              <a:t> (</a:t>
            </a:r>
            <a:r>
              <a:rPr lang="es-ES" sz="2100" dirty="0" err="1"/>
              <a:t>incloent</a:t>
            </a:r>
            <a:r>
              <a:rPr lang="es-ES" sz="2100" dirty="0"/>
              <a:t>-hi les </a:t>
            </a:r>
            <a:r>
              <a:rPr lang="es-ES" sz="2100" dirty="0" err="1"/>
              <a:t>conseqüències</a:t>
            </a:r>
            <a:r>
              <a:rPr lang="es-ES" sz="2100" dirty="0"/>
              <a:t> positives i </a:t>
            </a:r>
            <a:r>
              <a:rPr lang="es-ES" sz="2100" dirty="0" err="1"/>
              <a:t>negatives</a:t>
            </a:r>
            <a:r>
              <a:rPr lang="es-ES" sz="2100" dirty="0"/>
              <a:t> de la </a:t>
            </a:r>
            <a:r>
              <a:rPr lang="es-ES" sz="2100" dirty="0" err="1"/>
              <a:t>inacció</a:t>
            </a:r>
            <a:r>
              <a:rPr lang="es-ES" sz="2100" dirty="0"/>
              <a:t>); </a:t>
            </a:r>
          </a:p>
          <a:p>
            <a:pPr lvl="3"/>
            <a:r>
              <a:rPr lang="es-ES" sz="2100" dirty="0" err="1"/>
              <a:t>com</a:t>
            </a:r>
            <a:r>
              <a:rPr lang="es-ES" sz="2100" dirty="0"/>
              <a:t> es </a:t>
            </a:r>
            <a:r>
              <a:rPr lang="es-ES" sz="2100" dirty="0" err="1"/>
              <a:t>proposa</a:t>
            </a:r>
            <a:r>
              <a:rPr lang="es-ES" sz="2100" dirty="0"/>
              <a:t> </a:t>
            </a:r>
            <a:r>
              <a:rPr lang="es-ES" sz="2100" dirty="0" err="1"/>
              <a:t>aconseguir-ho</a:t>
            </a:r>
            <a:r>
              <a:rPr lang="es-ES" sz="2100" dirty="0"/>
              <a:t>, i </a:t>
            </a:r>
          </a:p>
          <a:p>
            <a:pPr lvl="3"/>
            <a:r>
              <a:rPr lang="es-ES" sz="2100" dirty="0" err="1"/>
              <a:t>quines</a:t>
            </a:r>
            <a:r>
              <a:rPr lang="es-ES" sz="2100" dirty="0"/>
              <a:t> </a:t>
            </a:r>
            <a:r>
              <a:rPr lang="es-ES" sz="2100" dirty="0" err="1"/>
              <a:t>accions</a:t>
            </a:r>
            <a:r>
              <a:rPr lang="es-ES" sz="2100" dirty="0"/>
              <a:t> es </a:t>
            </a:r>
            <a:r>
              <a:rPr lang="es-ES" sz="2100" dirty="0" err="1"/>
              <a:t>vol</a:t>
            </a:r>
            <a:r>
              <a:rPr lang="es-ES" sz="2100" dirty="0"/>
              <a:t> que </a:t>
            </a:r>
            <a:r>
              <a:rPr lang="es-ES" sz="2100" dirty="0" err="1"/>
              <a:t>faci</a:t>
            </a:r>
            <a:r>
              <a:rPr lang="es-ES" sz="2100" dirty="0"/>
              <a:t> el </a:t>
            </a:r>
            <a:r>
              <a:rPr lang="es-ES" sz="2100" dirty="0" err="1"/>
              <a:t>públic</a:t>
            </a:r>
            <a:r>
              <a:rPr lang="es-ES" sz="2100" dirty="0"/>
              <a:t>».  </a:t>
            </a:r>
          </a:p>
          <a:p>
            <a:r>
              <a:rPr lang="ca-ES" sz="2000" dirty="0"/>
              <a:t>Els missatges clau poden ser diferents per a públics diferents i es poden transmetre de diverses maneres </a:t>
            </a:r>
            <a:r>
              <a:rPr lang="en-GB" sz="2100" dirty="0"/>
              <a:t>.</a:t>
            </a:r>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66566" y="303212"/>
            <a:ext cx="11258074" cy="407988"/>
          </a:xfrm>
        </p:spPr>
        <p:txBody>
          <a:bodyPr/>
          <a:lstStyle/>
          <a:p>
            <a:r>
              <a:rPr lang="es-ES" sz="2800" dirty="0"/>
              <a:t>2. </a:t>
            </a:r>
            <a:r>
              <a:rPr lang="ca-ES" sz="2800" dirty="0"/>
              <a:t>Dur a terme una campanya de sensibilització </a:t>
            </a:r>
            <a:r>
              <a:rPr lang="en-US" sz="2800" dirty="0"/>
              <a:t>- 59</a:t>
            </a:r>
            <a:endParaRPr lang="x-none" sz="2800" dirty="0"/>
          </a:p>
        </p:txBody>
      </p:sp>
    </p:spTree>
    <p:extLst>
      <p:ext uri="{BB962C8B-B14F-4D97-AF65-F5344CB8AC3E}">
        <p14:creationId xmlns:p14="http://schemas.microsoft.com/office/powerpoint/2010/main" val="1745229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01084-B525-4A49-BD73-29CFB927213F}"/>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13 (1) </a:t>
            </a:r>
            <a:r>
              <a:rPr lang="en-US" dirty="0" err="1"/>
              <a:t>i</a:t>
            </a:r>
            <a:r>
              <a:rPr lang="en-US" dirty="0"/>
              <a:t> (2).</a:t>
            </a:r>
          </a:p>
          <a:p>
            <a:pPr lvl="0"/>
            <a:r>
              <a:rPr lang="es-ES" dirty="0" err="1"/>
              <a:t>Exemples</a:t>
            </a:r>
            <a:r>
              <a:rPr lang="es-ES" dirty="0"/>
              <a:t> de </a:t>
            </a:r>
            <a:r>
              <a:rPr lang="es-ES" dirty="0" err="1"/>
              <a:t>missatges</a:t>
            </a:r>
            <a:r>
              <a:rPr lang="es-ES" dirty="0"/>
              <a:t> </a:t>
            </a:r>
            <a:r>
              <a:rPr lang="es-ES" dirty="0" err="1"/>
              <a:t>clau</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- 60</a:t>
            </a:r>
            <a:endParaRPr lang="x-none" sz="2800" dirty="0"/>
          </a:p>
        </p:txBody>
      </p:sp>
    </p:spTree>
    <p:extLst>
      <p:ext uri="{BB962C8B-B14F-4D97-AF65-F5344CB8AC3E}">
        <p14:creationId xmlns:p14="http://schemas.microsoft.com/office/powerpoint/2010/main" val="3907559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724337-8BCD-1B45-9695-FC893A0A1CF8}"/>
              </a:ext>
            </a:extLst>
          </p:cNvPr>
          <p:cNvSpPr>
            <a:spLocks noGrp="1"/>
          </p:cNvSpPr>
          <p:nvPr>
            <p:ph type="body" sz="quarter" idx="13"/>
          </p:nvPr>
        </p:nvSpPr>
        <p:spPr/>
        <p:txBody>
          <a:bodyPr/>
          <a:lstStyle/>
          <a:p>
            <a:r>
              <a:rPr lang="es-ES" dirty="0" err="1"/>
              <a:t>Històries</a:t>
            </a:r>
            <a:r>
              <a:rPr lang="es-ES" dirty="0"/>
              <a:t> </a:t>
            </a:r>
            <a:r>
              <a:rPr lang="es-ES" dirty="0" err="1"/>
              <a:t>personals</a:t>
            </a:r>
            <a:r>
              <a:rPr lang="es-ES" dirty="0"/>
              <a:t> </a:t>
            </a:r>
            <a:endParaRPr lang="en-GB" dirty="0"/>
          </a:p>
        </p:txBody>
      </p:sp>
      <p:sp>
        <p:nvSpPr>
          <p:cNvPr id="3" name="Content Placeholder 2">
            <a:extLst>
              <a:ext uri="{FF2B5EF4-FFF2-40B4-BE49-F238E27FC236}">
                <a16:creationId xmlns:a16="http://schemas.microsoft.com/office/drawing/2014/main" id="{9443B735-1192-4472-97CC-3BCAA9255116}"/>
              </a:ext>
            </a:extLst>
          </p:cNvPr>
          <p:cNvSpPr>
            <a:spLocks noGrp="1"/>
          </p:cNvSpPr>
          <p:nvPr>
            <p:ph sz="quarter" idx="14"/>
          </p:nvPr>
        </p:nvSpPr>
        <p:spPr/>
        <p:txBody>
          <a:bodyPr>
            <a:noAutofit/>
          </a:bodyPr>
          <a:lstStyle/>
          <a:p>
            <a:pPr lvl="0" algn="just">
              <a:spcAft>
                <a:spcPts val="600"/>
              </a:spcAft>
            </a:pPr>
            <a:r>
              <a:rPr lang="ca-ES" sz="2000" dirty="0"/>
              <a:t>Un component potent de qualsevol missatge pot ser l’explicació d’històries personals</a:t>
            </a:r>
            <a:r>
              <a:rPr lang="es-ES" sz="2000" dirty="0"/>
              <a:t>.</a:t>
            </a:r>
            <a:r>
              <a:rPr lang="en-GB" sz="2000" dirty="0"/>
              <a:t> </a:t>
            </a:r>
          </a:p>
          <a:p>
            <a:pPr lvl="0" algn="just">
              <a:spcAft>
                <a:spcPts val="600"/>
              </a:spcAft>
            </a:pPr>
            <a:r>
              <a:rPr lang="ca-ES" sz="2000" dirty="0"/>
              <a:t>Poden ser una manera eficaç de conscienciar l’opinió pública sobre els obstacles que troben les persones amb discapacitat </a:t>
            </a:r>
            <a:r>
              <a:rPr lang="en-GB" sz="2000" dirty="0"/>
              <a:t>. </a:t>
            </a:r>
          </a:p>
          <a:p>
            <a:pPr lvl="0" algn="just">
              <a:spcAft>
                <a:spcPts val="600"/>
              </a:spcAft>
            </a:pPr>
            <a:r>
              <a:rPr lang="ca-ES" sz="2000" dirty="0"/>
              <a:t>Els relats personals es poden incorporar a diferents debats i poden ser una part influent de qualsevol activitat de la campanya</a:t>
            </a:r>
            <a:r>
              <a:rPr lang="en-GB" sz="2000" dirty="0"/>
              <a:t>. </a:t>
            </a:r>
          </a:p>
          <a:p>
            <a:pPr lvl="0" algn="just">
              <a:spcAft>
                <a:spcPts val="600"/>
              </a:spcAft>
            </a:pPr>
            <a:r>
              <a:rPr lang="ca-ES" sz="2000" dirty="0"/>
              <a:t>Es poden redactar relats personals i publicar-los als mitjans o a llocs web, o també es poden filmar</a:t>
            </a:r>
            <a:r>
              <a:rPr lang="en-GB" sz="2000" dirty="0"/>
              <a:t>. </a:t>
            </a:r>
          </a:p>
          <a:p>
            <a:pPr lvl="0" algn="just">
              <a:spcAft>
                <a:spcPts val="600"/>
              </a:spcAft>
            </a:pPr>
            <a:r>
              <a:rPr lang="ca-ES" sz="2000" dirty="0"/>
              <a:t>Trobar maneres creatives d’incorporar els relats en els missatges clau de les campanyes de sensibilització és una manera de captar l’atenció del públic objectiu</a:t>
            </a:r>
            <a:r>
              <a:rPr lang="es-ES" sz="2000" dirty="0"/>
              <a:t>. </a:t>
            </a:r>
          </a:p>
          <a:p>
            <a:pPr lvl="0" algn="just">
              <a:spcAft>
                <a:spcPts val="600"/>
              </a:spcAft>
            </a:pPr>
            <a:r>
              <a:rPr lang="ca-ES" sz="2000" dirty="0"/>
              <a:t>És important assegurar-se que</a:t>
            </a:r>
            <a:r>
              <a:rPr lang="es-ES" sz="2000" dirty="0"/>
              <a:t>:</a:t>
            </a:r>
            <a:r>
              <a:rPr lang="en-GB" sz="2000" dirty="0"/>
              <a:t> </a:t>
            </a:r>
            <a:endParaRPr lang="x-none" sz="2000" dirty="0"/>
          </a:p>
          <a:p>
            <a:pPr lvl="3" algn="just">
              <a:spcAft>
                <a:spcPts val="600"/>
              </a:spcAft>
            </a:pPr>
            <a:r>
              <a:rPr lang="es-ES" dirty="0"/>
              <a:t>la persona protagonista del </a:t>
            </a:r>
            <a:r>
              <a:rPr lang="es-ES" dirty="0" err="1"/>
              <a:t>relat</a:t>
            </a:r>
            <a:r>
              <a:rPr lang="es-ES" dirty="0"/>
              <a:t> ha </a:t>
            </a:r>
            <a:r>
              <a:rPr lang="es-ES" dirty="0" err="1"/>
              <a:t>donat</a:t>
            </a:r>
            <a:r>
              <a:rPr lang="es-ES" dirty="0"/>
              <a:t> el </a:t>
            </a:r>
            <a:r>
              <a:rPr lang="es-ES" dirty="0" err="1"/>
              <a:t>seu</a:t>
            </a:r>
            <a:r>
              <a:rPr lang="es-ES" dirty="0"/>
              <a:t> </a:t>
            </a:r>
            <a:r>
              <a:rPr lang="es-ES" dirty="0" err="1"/>
              <a:t>consentiment</a:t>
            </a:r>
            <a:r>
              <a:rPr lang="es-ES" dirty="0"/>
              <a:t> a compartir-lo; </a:t>
            </a:r>
          </a:p>
          <a:p>
            <a:pPr lvl="3" algn="just">
              <a:spcAft>
                <a:spcPts val="600"/>
              </a:spcAft>
            </a:pPr>
            <a:r>
              <a:rPr lang="es-ES" dirty="0"/>
              <a:t>es </a:t>
            </a:r>
            <a:r>
              <a:rPr lang="es-ES" dirty="0" err="1"/>
              <a:t>manté</a:t>
            </a:r>
            <a:r>
              <a:rPr lang="es-ES" dirty="0"/>
              <a:t> </a:t>
            </a:r>
            <a:r>
              <a:rPr lang="es-ES" dirty="0" err="1"/>
              <a:t>l’anonimat</a:t>
            </a:r>
            <a:r>
              <a:rPr lang="es-ES" dirty="0"/>
              <a:t> de les persones per tal que no </a:t>
            </a:r>
            <a:r>
              <a:rPr lang="es-ES" dirty="0" err="1"/>
              <a:t>siguin</a:t>
            </a:r>
            <a:r>
              <a:rPr lang="es-ES" dirty="0"/>
              <a:t> identificables, si </a:t>
            </a:r>
            <a:r>
              <a:rPr lang="es-ES" dirty="0" err="1"/>
              <a:t>escau</a:t>
            </a:r>
            <a:r>
              <a:rPr lang="es-ES" dirty="0"/>
              <a:t>; </a:t>
            </a:r>
          </a:p>
          <a:p>
            <a:pPr lvl="3" algn="just">
              <a:spcAft>
                <a:spcPts val="600"/>
              </a:spcAft>
            </a:pPr>
            <a:r>
              <a:rPr lang="es-ES" dirty="0"/>
              <a:t>el </a:t>
            </a:r>
            <a:r>
              <a:rPr lang="es-ES" dirty="0" err="1"/>
              <a:t>missatge</a:t>
            </a:r>
            <a:r>
              <a:rPr lang="es-ES" dirty="0"/>
              <a:t> o tema central de la </a:t>
            </a:r>
            <a:r>
              <a:rPr lang="es-ES" dirty="0" err="1"/>
              <a:t>història</a:t>
            </a:r>
            <a:r>
              <a:rPr lang="es-ES" dirty="0"/>
              <a:t> </a:t>
            </a:r>
            <a:r>
              <a:rPr lang="es-ES" dirty="0" err="1"/>
              <a:t>és</a:t>
            </a:r>
            <a:r>
              <a:rPr lang="es-ES" dirty="0"/>
              <a:t> </a:t>
            </a:r>
            <a:r>
              <a:rPr lang="es-ES" dirty="0" err="1"/>
              <a:t>clar</a:t>
            </a:r>
            <a:r>
              <a:rPr lang="es-ES" dirty="0"/>
              <a:t> i </a:t>
            </a:r>
            <a:r>
              <a:rPr lang="es-ES" dirty="0" err="1"/>
              <a:t>evident</a:t>
            </a:r>
            <a:endParaRPr lang="es-E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- 61</a:t>
            </a:r>
            <a:endParaRPr lang="x-none" sz="2800" dirty="0"/>
          </a:p>
        </p:txBody>
      </p:sp>
    </p:spTree>
    <p:extLst>
      <p:ext uri="{BB962C8B-B14F-4D97-AF65-F5344CB8AC3E}">
        <p14:creationId xmlns:p14="http://schemas.microsoft.com/office/powerpoint/2010/main" val="241993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434F1-710F-45DC-B17E-5BBB12BF6E80}"/>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14 (1), (2) </a:t>
            </a:r>
            <a:r>
              <a:rPr lang="en-US" dirty="0" err="1"/>
              <a:t>i</a:t>
            </a:r>
            <a:r>
              <a:rPr lang="en-US" dirty="0"/>
              <a:t> (3).</a:t>
            </a:r>
          </a:p>
          <a:p>
            <a:pPr lvl="0"/>
            <a:r>
              <a:rPr lang="es-ES" dirty="0" err="1"/>
              <a:t>Exemples</a:t>
            </a:r>
            <a:r>
              <a:rPr lang="es-ES" dirty="0"/>
              <a:t> </a:t>
            </a:r>
            <a:r>
              <a:rPr lang="es-ES" dirty="0" err="1"/>
              <a:t>d’històries</a:t>
            </a:r>
            <a:r>
              <a:rPr lang="es-ES" dirty="0"/>
              <a:t> </a:t>
            </a:r>
            <a:r>
              <a:rPr lang="es-ES" dirty="0" err="1"/>
              <a:t>personals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2800" dirty="0"/>
              <a:t>2. </a:t>
            </a:r>
            <a:r>
              <a:rPr lang="ca-ES" sz="2800" dirty="0"/>
              <a:t>Dur a terme una campanya de sensibilització </a:t>
            </a:r>
            <a:r>
              <a:rPr lang="en-US" sz="2800" dirty="0"/>
              <a:t>- 62</a:t>
            </a:r>
            <a:endParaRPr lang="x-none" sz="2800" dirty="0"/>
          </a:p>
        </p:txBody>
      </p:sp>
    </p:spTree>
    <p:extLst>
      <p:ext uri="{BB962C8B-B14F-4D97-AF65-F5344CB8AC3E}">
        <p14:creationId xmlns:p14="http://schemas.microsoft.com/office/powerpoint/2010/main" val="1430694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2BD5E-6EBC-4D10-AFAC-36F3E28A99F9}"/>
              </a:ext>
            </a:extLst>
          </p:cNvPr>
          <p:cNvSpPr>
            <a:spLocks noGrp="1"/>
          </p:cNvSpPr>
          <p:nvPr>
            <p:ph sz="quarter" idx="14"/>
          </p:nvPr>
        </p:nvSpPr>
        <p:spPr>
          <a:xfrm>
            <a:off x="507195" y="955040"/>
            <a:ext cx="11174412" cy="4958080"/>
          </a:xfrm>
        </p:spPr>
        <p:txBody>
          <a:bodyPr>
            <a:noAutofit/>
          </a:bodyPr>
          <a:lstStyle/>
          <a:p>
            <a:pPr algn="just"/>
            <a:r>
              <a:rPr lang="ca-ES" sz="2000" dirty="0"/>
              <a:t>Un cop presentada i desenvolupada cada activitat, és necessari calcular-ne els costos per assegurar-se de comptar amb prou finançament per cobrir la seva implementació</a:t>
            </a:r>
            <a:r>
              <a:rPr lang="en-US" sz="2000" dirty="0"/>
              <a:t>. </a:t>
            </a:r>
          </a:p>
          <a:p>
            <a:pPr algn="just"/>
            <a:r>
              <a:rPr lang="es-ES" sz="2000" dirty="0"/>
              <a:t>Determinar </a:t>
            </a:r>
            <a:r>
              <a:rPr lang="ca-ES" sz="2000" dirty="0"/>
              <a:t>determinar els recursos per dur a terme les activitats programades. Aquests poden incloure:</a:t>
            </a:r>
            <a:endParaRPr lang="en-US" sz="2000" dirty="0"/>
          </a:p>
          <a:p>
            <a:pPr lvl="3" algn="just">
              <a:spcAft>
                <a:spcPts val="500"/>
              </a:spcAft>
            </a:pPr>
            <a:r>
              <a:rPr lang="ca-ES" dirty="0"/>
              <a:t>els costos de les activitats</a:t>
            </a:r>
            <a:r>
              <a:rPr lang="en-US" dirty="0"/>
              <a:t>;</a:t>
            </a:r>
          </a:p>
          <a:p>
            <a:pPr lvl="3" algn="just">
              <a:spcAft>
                <a:spcPts val="500"/>
              </a:spcAft>
            </a:pPr>
            <a:r>
              <a:rPr lang="ca-ES" dirty="0"/>
              <a:t>els costos administratius </a:t>
            </a:r>
            <a:r>
              <a:rPr lang="en-US" dirty="0"/>
              <a:t>;</a:t>
            </a:r>
          </a:p>
          <a:p>
            <a:pPr lvl="3" algn="just">
              <a:spcAft>
                <a:spcPts val="500"/>
              </a:spcAft>
            </a:pPr>
            <a:r>
              <a:rPr lang="ca-ES" dirty="0"/>
              <a:t>les despeses de viatges </a:t>
            </a:r>
            <a:r>
              <a:rPr lang="en-US" dirty="0"/>
              <a:t>;</a:t>
            </a:r>
          </a:p>
          <a:p>
            <a:pPr lvl="3" algn="just">
              <a:spcAft>
                <a:spcPts val="500"/>
              </a:spcAft>
            </a:pPr>
            <a:r>
              <a:rPr lang="es-ES" dirty="0" err="1"/>
              <a:t>espai</a:t>
            </a:r>
            <a:r>
              <a:rPr lang="es-ES" dirty="0"/>
              <a:t> </a:t>
            </a:r>
            <a:r>
              <a:rPr lang="es-ES" dirty="0" err="1"/>
              <a:t>físic</a:t>
            </a:r>
            <a:r>
              <a:rPr lang="es-ES" dirty="0"/>
              <a:t>; </a:t>
            </a:r>
          </a:p>
          <a:p>
            <a:pPr lvl="3" algn="just">
              <a:spcAft>
                <a:spcPts val="500"/>
              </a:spcAft>
            </a:pPr>
            <a:r>
              <a:rPr lang="es-ES" dirty="0" err="1"/>
              <a:t>despeses</a:t>
            </a:r>
            <a:r>
              <a:rPr lang="es-ES" dirty="0"/>
              <a:t> de </a:t>
            </a:r>
            <a:r>
              <a:rPr lang="es-ES" dirty="0" err="1"/>
              <a:t>difusió</a:t>
            </a:r>
            <a:r>
              <a:rPr lang="es-ES" dirty="0"/>
              <a:t> </a:t>
            </a:r>
            <a:r>
              <a:rPr lang="en-US" dirty="0"/>
              <a:t>;</a:t>
            </a:r>
          </a:p>
          <a:p>
            <a:pPr lvl="3" algn="just">
              <a:spcAft>
                <a:spcPts val="500"/>
              </a:spcAft>
            </a:pPr>
            <a:r>
              <a:rPr lang="ca-ES" dirty="0"/>
              <a:t>refrigeris</a:t>
            </a:r>
            <a:r>
              <a:rPr lang="es-ES" dirty="0"/>
              <a:t>; </a:t>
            </a:r>
          </a:p>
          <a:p>
            <a:pPr lvl="3" algn="just">
              <a:spcAft>
                <a:spcPts val="500"/>
              </a:spcAft>
            </a:pPr>
            <a:r>
              <a:rPr lang="ca-ES" dirty="0"/>
              <a:t>despeses de subsistència </a:t>
            </a:r>
          </a:p>
          <a:p>
            <a:pPr algn="just">
              <a:spcAft>
                <a:spcPts val="500"/>
              </a:spcAft>
            </a:pPr>
            <a:r>
              <a:rPr lang="ca-ES" sz="2000" dirty="0"/>
              <a:t>A continuació, s’ha de sumar el cost de cada recurs i/o activitat per obtenir el cost total de la campanya</a:t>
            </a:r>
            <a:r>
              <a:rPr lang="es-ES" sz="2000" dirty="0"/>
              <a:t>.</a:t>
            </a:r>
            <a:endParaRPr lang="en-US" sz="2000" dirty="0"/>
          </a:p>
        </p:txBody>
      </p:sp>
      <p:sp>
        <p:nvSpPr>
          <p:cNvPr id="2" name="Title 1">
            <a:extLst>
              <a:ext uri="{FF2B5EF4-FFF2-40B4-BE49-F238E27FC236}">
                <a16:creationId xmlns:a16="http://schemas.microsoft.com/office/drawing/2014/main" id="{39E72AAC-A3C3-48F7-8511-1107D6A74C2A}"/>
              </a:ext>
            </a:extLst>
          </p:cNvPr>
          <p:cNvSpPr>
            <a:spLocks noGrp="1"/>
          </p:cNvSpPr>
          <p:nvPr>
            <p:ph type="title"/>
          </p:nvPr>
        </p:nvSpPr>
        <p:spPr>
          <a:xfrm>
            <a:off x="446246" y="323532"/>
            <a:ext cx="9792000" cy="432000"/>
          </a:xfrm>
        </p:spPr>
        <p:txBody>
          <a:bodyPr/>
          <a:lstStyle/>
          <a:p>
            <a:pPr lvl="0"/>
            <a:r>
              <a:rPr lang="en-GB" dirty="0"/>
              <a:t>3. </a:t>
            </a:r>
            <a:r>
              <a:rPr lang="ca-ES" dirty="0"/>
              <a:t>Identificar recursos i finançament </a:t>
            </a:r>
            <a:r>
              <a:rPr lang="es-ES" dirty="0"/>
              <a:t>- 1</a:t>
            </a:r>
            <a:endParaRPr lang="x-none" dirty="0"/>
          </a:p>
        </p:txBody>
      </p:sp>
    </p:spTree>
    <p:extLst>
      <p:ext uri="{BB962C8B-B14F-4D97-AF65-F5344CB8AC3E}">
        <p14:creationId xmlns:p14="http://schemas.microsoft.com/office/powerpoint/2010/main" val="3623109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6BC5E-7753-49DB-A12B-CDC8188F0AC6}"/>
              </a:ext>
            </a:extLst>
          </p:cNvPr>
          <p:cNvSpPr>
            <a:spLocks noGrp="1"/>
          </p:cNvSpPr>
          <p:nvPr>
            <p:ph sz="quarter" idx="14"/>
          </p:nvPr>
        </p:nvSpPr>
        <p:spPr>
          <a:xfrm>
            <a:off x="507195" y="1076960"/>
            <a:ext cx="11174412" cy="4622943"/>
          </a:xfrm>
        </p:spPr>
        <p:txBody>
          <a:bodyPr>
            <a:normAutofit/>
          </a:bodyPr>
          <a:lstStyle/>
          <a:p>
            <a:pPr algn="just"/>
            <a:r>
              <a:rPr lang="ca-ES" sz="2000" dirty="0"/>
              <a:t>Tenir en compte de quin finançament es disposa ja i quines són les opcions realistes per obtenir recursos econòmics addicionals.</a:t>
            </a:r>
            <a:endParaRPr lang="en-US" sz="2100" dirty="0"/>
          </a:p>
          <a:p>
            <a:pPr algn="just"/>
            <a:r>
              <a:rPr lang="ca-ES" sz="2000" dirty="0"/>
              <a:t>Alguns exemples de finançament potencial són</a:t>
            </a:r>
            <a:r>
              <a:rPr lang="es-ES" sz="2100" dirty="0"/>
              <a:t>: </a:t>
            </a:r>
          </a:p>
          <a:p>
            <a:pPr lvl="3" algn="just"/>
            <a:r>
              <a:rPr lang="es-ES" sz="2100" dirty="0" err="1"/>
              <a:t>Organismes</a:t>
            </a:r>
            <a:r>
              <a:rPr lang="es-ES" sz="2100" dirty="0"/>
              <a:t> </a:t>
            </a:r>
            <a:r>
              <a:rPr lang="es-ES" sz="2100" dirty="0" err="1"/>
              <a:t>donants</a:t>
            </a:r>
            <a:r>
              <a:rPr lang="es-ES" sz="2100" dirty="0"/>
              <a:t> i </a:t>
            </a:r>
            <a:r>
              <a:rPr lang="es-ES" sz="2100" dirty="0" err="1"/>
              <a:t>organitzacions</a:t>
            </a:r>
            <a:r>
              <a:rPr lang="es-ES" sz="2100" dirty="0"/>
              <a:t> </a:t>
            </a:r>
            <a:r>
              <a:rPr lang="es-ES" sz="2100" dirty="0" err="1"/>
              <a:t>benèfiques</a:t>
            </a:r>
            <a:r>
              <a:rPr lang="es-ES" sz="2100" dirty="0"/>
              <a:t> (per </a:t>
            </a:r>
            <a:r>
              <a:rPr lang="es-ES" sz="2100" dirty="0" err="1"/>
              <a:t>exemple</a:t>
            </a:r>
            <a:r>
              <a:rPr lang="es-ES" sz="2100" dirty="0"/>
              <a:t>, que </a:t>
            </a:r>
            <a:r>
              <a:rPr lang="es-ES" sz="2100" dirty="0" err="1"/>
              <a:t>donin</a:t>
            </a:r>
            <a:r>
              <a:rPr lang="es-ES" sz="2100" dirty="0"/>
              <a:t> beques) </a:t>
            </a:r>
          </a:p>
          <a:p>
            <a:pPr lvl="3" algn="just"/>
            <a:r>
              <a:rPr lang="es-ES" sz="2100" dirty="0"/>
              <a:t>ONG i </a:t>
            </a:r>
            <a:r>
              <a:rPr lang="es-ES" sz="2100" dirty="0" err="1"/>
              <a:t>serveis</a:t>
            </a:r>
            <a:r>
              <a:rPr lang="es-ES" sz="2100" dirty="0"/>
              <a:t> de </a:t>
            </a:r>
            <a:r>
              <a:rPr lang="es-ES" sz="2100" dirty="0" err="1"/>
              <a:t>salut</a:t>
            </a:r>
            <a:r>
              <a:rPr lang="es-ES" sz="2100" dirty="0"/>
              <a:t> </a:t>
            </a:r>
            <a:r>
              <a:rPr lang="es-ES" sz="2100" dirty="0" err="1"/>
              <a:t>locals</a:t>
            </a:r>
            <a:r>
              <a:rPr lang="es-ES" sz="2100" dirty="0"/>
              <a:t> (per </a:t>
            </a:r>
            <a:r>
              <a:rPr lang="es-ES" sz="2100" dirty="0" err="1"/>
              <a:t>exemple</a:t>
            </a:r>
            <a:r>
              <a:rPr lang="es-ES" sz="2100" dirty="0"/>
              <a:t>, que </a:t>
            </a:r>
            <a:r>
              <a:rPr lang="es-ES" sz="2100" dirty="0" err="1"/>
              <a:t>cedeixin</a:t>
            </a:r>
            <a:r>
              <a:rPr lang="es-ES" sz="2100" dirty="0"/>
              <a:t> </a:t>
            </a:r>
            <a:r>
              <a:rPr lang="es-ES" sz="2100" dirty="0" err="1"/>
              <a:t>espai</a:t>
            </a:r>
            <a:r>
              <a:rPr lang="es-ES" sz="2100" dirty="0"/>
              <a:t> </a:t>
            </a:r>
            <a:r>
              <a:rPr lang="es-ES" sz="2100" dirty="0" err="1"/>
              <a:t>d’oficines</a:t>
            </a:r>
            <a:r>
              <a:rPr lang="es-ES" sz="2100" dirty="0"/>
              <a:t> o sales de reunió de manera </a:t>
            </a:r>
            <a:r>
              <a:rPr lang="es-ES" sz="2100" dirty="0" err="1"/>
              <a:t>gratuïta</a:t>
            </a:r>
            <a:r>
              <a:rPr lang="es-ES" sz="2100" dirty="0"/>
              <a:t>) </a:t>
            </a:r>
          </a:p>
          <a:p>
            <a:pPr lvl="3" algn="just"/>
            <a:r>
              <a:rPr lang="es-ES" sz="2100" dirty="0" err="1"/>
              <a:t>Empreses</a:t>
            </a:r>
            <a:r>
              <a:rPr lang="es-ES" sz="2100" dirty="0"/>
              <a:t> </a:t>
            </a:r>
            <a:r>
              <a:rPr lang="es-ES" sz="2100" dirty="0" err="1"/>
              <a:t>locals</a:t>
            </a:r>
            <a:r>
              <a:rPr lang="es-ES" sz="2100" dirty="0"/>
              <a:t> (per </a:t>
            </a:r>
            <a:r>
              <a:rPr lang="es-ES" sz="2100" dirty="0" err="1"/>
              <a:t>exemple</a:t>
            </a:r>
            <a:r>
              <a:rPr lang="es-ES" sz="2100" dirty="0"/>
              <a:t>, que </a:t>
            </a:r>
            <a:r>
              <a:rPr lang="es-ES" sz="2100" dirty="0" err="1"/>
              <a:t>donin</a:t>
            </a:r>
            <a:r>
              <a:rPr lang="es-ES" sz="2100" dirty="0"/>
              <a:t> </a:t>
            </a:r>
            <a:r>
              <a:rPr lang="es-ES" sz="2100" dirty="0" err="1"/>
              <a:t>serveis</a:t>
            </a:r>
            <a:r>
              <a:rPr lang="es-ES" sz="2100" dirty="0"/>
              <a:t> o </a:t>
            </a:r>
            <a:r>
              <a:rPr lang="es-ES" sz="2100" dirty="0" err="1"/>
              <a:t>articles</a:t>
            </a:r>
            <a:r>
              <a:rPr lang="es-ES" sz="2100" dirty="0"/>
              <a:t>, </a:t>
            </a:r>
            <a:r>
              <a:rPr lang="es-ES" sz="2100" dirty="0" err="1"/>
              <a:t>com</a:t>
            </a:r>
            <a:r>
              <a:rPr lang="es-ES" sz="2100" dirty="0"/>
              <a:t> </a:t>
            </a:r>
            <a:r>
              <a:rPr lang="es-ES" sz="2100" dirty="0" err="1"/>
              <a:t>refrigeris</a:t>
            </a:r>
            <a:r>
              <a:rPr lang="es-ES" sz="2100" dirty="0"/>
              <a:t> o </a:t>
            </a:r>
            <a:r>
              <a:rPr lang="es-ES" sz="2100" dirty="0" err="1"/>
              <a:t>premis</a:t>
            </a:r>
            <a:r>
              <a:rPr lang="es-ES" sz="2100" dirty="0"/>
              <a:t>). </a:t>
            </a:r>
          </a:p>
          <a:p>
            <a:pPr algn="just"/>
            <a:r>
              <a:rPr lang="ca-ES" sz="2000" dirty="0"/>
              <a:t>Si el cost general per dur a terme les activitats de la campanya no és suficient, pot ser necessari pensar en noves activitats més assequibles o, almenys, prioritzar les activitats més importants </a:t>
            </a:r>
            <a:r>
              <a:rPr lang="en-US" sz="2100" dirty="0"/>
              <a:t>. </a:t>
            </a:r>
          </a:p>
          <a:p>
            <a:pPr algn="just"/>
            <a:r>
              <a:rPr lang="ca-ES" sz="2000" dirty="0"/>
              <a:t>En alguns països, registrar-se com a ONG pot ser un requeriment previ per rebre finançament</a:t>
            </a:r>
            <a:r>
              <a:rPr lang="en-US" sz="2100" dirty="0"/>
              <a:t>. </a:t>
            </a:r>
          </a:p>
        </p:txBody>
      </p:sp>
      <p:sp>
        <p:nvSpPr>
          <p:cNvPr id="2" name="Title 1">
            <a:extLst>
              <a:ext uri="{FF2B5EF4-FFF2-40B4-BE49-F238E27FC236}">
                <a16:creationId xmlns:a16="http://schemas.microsoft.com/office/drawing/2014/main" id="{18839A41-1A0F-4495-8230-5F48F419B158}"/>
              </a:ext>
            </a:extLst>
          </p:cNvPr>
          <p:cNvSpPr>
            <a:spLocks noGrp="1"/>
          </p:cNvSpPr>
          <p:nvPr>
            <p:ph type="title"/>
          </p:nvPr>
        </p:nvSpPr>
        <p:spPr>
          <a:xfrm>
            <a:off x="507206" y="343852"/>
            <a:ext cx="9792000" cy="432000"/>
          </a:xfrm>
        </p:spPr>
        <p:txBody>
          <a:bodyPr/>
          <a:lstStyle/>
          <a:p>
            <a:r>
              <a:rPr lang="en-GB" dirty="0"/>
              <a:t>3. </a:t>
            </a:r>
            <a:r>
              <a:rPr lang="ca-ES" dirty="0"/>
              <a:t>Identificar recursos i finançament </a:t>
            </a:r>
            <a:r>
              <a:rPr lang="es-ES" dirty="0"/>
              <a:t>- 2</a:t>
            </a:r>
            <a:endParaRPr lang="x-none" dirty="0"/>
          </a:p>
        </p:txBody>
      </p:sp>
    </p:spTree>
    <p:extLst>
      <p:ext uri="{BB962C8B-B14F-4D97-AF65-F5344CB8AC3E}">
        <p14:creationId xmlns:p14="http://schemas.microsoft.com/office/powerpoint/2010/main" val="2332262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4C8D0-E3AB-4B86-BE62-EA4D8BA6BE63}"/>
              </a:ext>
            </a:extLst>
          </p:cNvPr>
          <p:cNvSpPr>
            <a:spLocks noGrp="1"/>
          </p:cNvSpPr>
          <p:nvPr>
            <p:ph sz="quarter" idx="14"/>
          </p:nvPr>
        </p:nvSpPr>
        <p:spPr>
          <a:xfrm>
            <a:off x="507195" y="1303506"/>
            <a:ext cx="11174412" cy="4707682"/>
          </a:xfrm>
        </p:spPr>
        <p:txBody>
          <a:bodyPr>
            <a:normAutofit/>
          </a:bodyPr>
          <a:lstStyle/>
          <a:p>
            <a:pPr algn="just"/>
            <a:r>
              <a:rPr lang="ca-ES" dirty="0"/>
              <a:t>És important revisar tots els passos previs abans de passar a l’acció amb la campanya</a:t>
            </a:r>
            <a:r>
              <a:rPr lang="en-US" dirty="0"/>
              <a:t>. </a:t>
            </a:r>
          </a:p>
          <a:p>
            <a:pPr algn="just"/>
            <a:r>
              <a:rPr lang="ca-ES" dirty="0"/>
              <a:t>Cal tenir en compte que poden produir-se circumstàncies inesperades la qual cosa pot obligar a revisar-ne novament tota la planificació</a:t>
            </a:r>
            <a:r>
              <a:rPr lang="en-US" dirty="0"/>
              <a:t>. </a:t>
            </a:r>
          </a:p>
          <a:p>
            <a:pPr algn="just"/>
            <a:r>
              <a:rPr lang="ca-ES" dirty="0"/>
              <a:t>Caldrà una revisió exhaustiva de tots els elements de la campanya</a:t>
            </a:r>
            <a:r>
              <a:rPr lang="en-US" dirty="0"/>
              <a:t>:</a:t>
            </a:r>
          </a:p>
          <a:p>
            <a:pPr lvl="3" algn="just"/>
            <a:r>
              <a:rPr lang="es-ES" sz="2200" dirty="0"/>
              <a:t>Hi ha </a:t>
            </a:r>
            <a:r>
              <a:rPr lang="es-ES" sz="2200" dirty="0" err="1"/>
              <a:t>prou</a:t>
            </a:r>
            <a:r>
              <a:rPr lang="es-ES" sz="2200" dirty="0"/>
              <a:t> </a:t>
            </a:r>
            <a:r>
              <a:rPr lang="es-ES" sz="2200" dirty="0" err="1"/>
              <a:t>finançament</a:t>
            </a:r>
            <a:r>
              <a:rPr lang="es-ES" sz="2200" dirty="0"/>
              <a:t> per </a:t>
            </a:r>
            <a:r>
              <a:rPr lang="es-ES" sz="2200" dirty="0" err="1"/>
              <a:t>dur</a:t>
            </a:r>
            <a:r>
              <a:rPr lang="es-ES" sz="2200" dirty="0"/>
              <a:t> a </a:t>
            </a:r>
            <a:r>
              <a:rPr lang="es-ES" sz="2200" dirty="0" err="1"/>
              <a:t>terme</a:t>
            </a:r>
            <a:r>
              <a:rPr lang="es-ES" sz="2200" dirty="0"/>
              <a:t> les </a:t>
            </a:r>
            <a:r>
              <a:rPr lang="es-ES" sz="2200" dirty="0" err="1"/>
              <a:t>activitats</a:t>
            </a:r>
            <a:r>
              <a:rPr lang="es-ES" sz="2200" dirty="0"/>
              <a:t> de la </a:t>
            </a:r>
            <a:r>
              <a:rPr lang="es-ES" sz="2200" dirty="0" err="1"/>
              <a:t>campanya</a:t>
            </a:r>
            <a:r>
              <a:rPr lang="es-ES" sz="2200" dirty="0"/>
              <a:t>? </a:t>
            </a:r>
          </a:p>
          <a:p>
            <a:pPr lvl="3" algn="just"/>
            <a:r>
              <a:rPr lang="es-ES" sz="2200" dirty="0" err="1"/>
              <a:t>Els</a:t>
            </a:r>
            <a:r>
              <a:rPr lang="es-ES" sz="2200" dirty="0"/>
              <a:t> </a:t>
            </a:r>
            <a:r>
              <a:rPr lang="es-ES" sz="2200" dirty="0" err="1"/>
              <a:t>objectius</a:t>
            </a:r>
            <a:r>
              <a:rPr lang="es-ES" sz="2200" dirty="0"/>
              <a:t> </a:t>
            </a:r>
            <a:r>
              <a:rPr lang="es-ES" sz="2200" dirty="0" err="1"/>
              <a:t>són</a:t>
            </a:r>
            <a:r>
              <a:rPr lang="es-ES" sz="2200" dirty="0"/>
              <a:t> </a:t>
            </a:r>
            <a:r>
              <a:rPr lang="es-ES" sz="2200" dirty="0" err="1"/>
              <a:t>realistes</a:t>
            </a:r>
            <a:r>
              <a:rPr lang="es-ES" sz="2200" dirty="0"/>
              <a:t>? </a:t>
            </a:r>
            <a:r>
              <a:rPr lang="es-ES" sz="2200" dirty="0" err="1"/>
              <a:t>Són</a:t>
            </a:r>
            <a:r>
              <a:rPr lang="es-ES" sz="2200" dirty="0"/>
              <a:t> </a:t>
            </a:r>
            <a:r>
              <a:rPr lang="es-ES" sz="2200" dirty="0" err="1"/>
              <a:t>oportuns</a:t>
            </a:r>
            <a:r>
              <a:rPr lang="es-ES" sz="2200" dirty="0"/>
              <a:t>? </a:t>
            </a:r>
          </a:p>
          <a:p>
            <a:pPr lvl="3" algn="just"/>
            <a:r>
              <a:rPr lang="es-ES" sz="2200" dirty="0"/>
              <a:t>La </a:t>
            </a:r>
            <a:r>
              <a:rPr lang="es-ES" sz="2200" dirty="0" err="1"/>
              <a:t>campanya</a:t>
            </a:r>
            <a:r>
              <a:rPr lang="es-ES" sz="2200" dirty="0"/>
              <a:t> </a:t>
            </a:r>
            <a:r>
              <a:rPr lang="es-ES" sz="2200" dirty="0" err="1"/>
              <a:t>compta</a:t>
            </a:r>
            <a:r>
              <a:rPr lang="es-ES" sz="2200" dirty="0"/>
              <a:t> </a:t>
            </a:r>
            <a:r>
              <a:rPr lang="es-ES" sz="2200" dirty="0" err="1"/>
              <a:t>amb</a:t>
            </a:r>
            <a:r>
              <a:rPr lang="es-ES" sz="2200" dirty="0"/>
              <a:t> </a:t>
            </a:r>
            <a:r>
              <a:rPr lang="es-ES" sz="2200" dirty="0" err="1"/>
              <a:t>prou</a:t>
            </a:r>
            <a:r>
              <a:rPr lang="es-ES" sz="2200" dirty="0"/>
              <a:t> </a:t>
            </a:r>
            <a:r>
              <a:rPr lang="es-ES" sz="2200" dirty="0" err="1"/>
              <a:t>finançament</a:t>
            </a:r>
            <a:r>
              <a:rPr lang="es-ES" sz="2200" dirty="0"/>
              <a:t> per </a:t>
            </a:r>
            <a:r>
              <a:rPr lang="es-ES" sz="2200" dirty="0" err="1"/>
              <a:t>dur</a:t>
            </a:r>
            <a:r>
              <a:rPr lang="es-ES" sz="2200" dirty="0"/>
              <a:t>-la a </a:t>
            </a:r>
            <a:r>
              <a:rPr lang="es-ES" sz="2200" dirty="0" err="1"/>
              <a:t>terme</a:t>
            </a:r>
            <a:r>
              <a:rPr lang="es-ES" sz="2200" dirty="0"/>
              <a:t>? </a:t>
            </a:r>
          </a:p>
          <a:p>
            <a:pPr lvl="3" algn="just"/>
            <a:r>
              <a:rPr lang="es-ES" sz="2200" dirty="0" err="1"/>
              <a:t>S’han</a:t>
            </a:r>
            <a:r>
              <a:rPr lang="es-ES" sz="2200" dirty="0"/>
              <a:t> </a:t>
            </a:r>
            <a:r>
              <a:rPr lang="es-ES" sz="2200" dirty="0" err="1"/>
              <a:t>establert</a:t>
            </a:r>
            <a:r>
              <a:rPr lang="es-ES" sz="2200" dirty="0"/>
              <a:t> </a:t>
            </a:r>
            <a:r>
              <a:rPr lang="es-ES" sz="2200" dirty="0" err="1"/>
              <a:t>associacions</a:t>
            </a:r>
            <a:r>
              <a:rPr lang="es-ES" sz="2200" dirty="0"/>
              <a:t> i </a:t>
            </a:r>
            <a:r>
              <a:rPr lang="es-ES" sz="2200" dirty="0" err="1"/>
              <a:t>aliances</a:t>
            </a:r>
            <a:r>
              <a:rPr lang="es-ES" sz="2200" dirty="0"/>
              <a:t> </a:t>
            </a:r>
            <a:r>
              <a:rPr lang="es-ES" sz="2200" dirty="0" err="1"/>
              <a:t>sòlides</a:t>
            </a:r>
            <a:r>
              <a:rPr lang="es-ES" sz="2200" dirty="0"/>
              <a:t>? </a:t>
            </a:r>
          </a:p>
          <a:p>
            <a:pPr lvl="3" algn="just"/>
            <a:r>
              <a:rPr lang="es-ES" sz="2200" dirty="0"/>
              <a:t>Les </a:t>
            </a:r>
            <a:r>
              <a:rPr lang="es-ES" sz="2200" dirty="0" err="1"/>
              <a:t>activitats</a:t>
            </a:r>
            <a:r>
              <a:rPr lang="es-ES" sz="2200" dirty="0"/>
              <a:t> de la </a:t>
            </a:r>
            <a:r>
              <a:rPr lang="es-ES" sz="2200" dirty="0" err="1"/>
              <a:t>campanya</a:t>
            </a:r>
            <a:r>
              <a:rPr lang="es-ES" sz="2200" dirty="0"/>
              <a:t> </a:t>
            </a:r>
            <a:r>
              <a:rPr lang="es-ES" sz="2200" dirty="0" err="1"/>
              <a:t>estan</a:t>
            </a:r>
            <a:r>
              <a:rPr lang="es-ES" sz="2200" dirty="0"/>
              <a:t> </a:t>
            </a:r>
            <a:r>
              <a:rPr lang="es-ES" sz="2200" dirty="0" err="1"/>
              <a:t>directament</a:t>
            </a:r>
            <a:r>
              <a:rPr lang="es-ES" sz="2200" dirty="0"/>
              <a:t> </a:t>
            </a:r>
            <a:r>
              <a:rPr lang="es-ES" sz="2200" dirty="0" err="1"/>
              <a:t>vinculades</a:t>
            </a:r>
            <a:r>
              <a:rPr lang="es-ES" sz="2200" dirty="0"/>
              <a:t> </a:t>
            </a:r>
            <a:r>
              <a:rPr lang="es-ES" sz="2200" dirty="0" err="1"/>
              <a:t>amb</a:t>
            </a:r>
            <a:r>
              <a:rPr lang="es-ES" sz="2200" dirty="0"/>
              <a:t> la </a:t>
            </a:r>
            <a:r>
              <a:rPr lang="es-ES" sz="2200" dirty="0" err="1"/>
              <a:t>seva</a:t>
            </a:r>
            <a:r>
              <a:rPr lang="es-ES" sz="2200" dirty="0"/>
              <a:t> </a:t>
            </a:r>
            <a:r>
              <a:rPr lang="es-ES" sz="2200" dirty="0" err="1"/>
              <a:t>missió</a:t>
            </a:r>
            <a:r>
              <a:rPr lang="es-ES" sz="2200" dirty="0"/>
              <a:t> i </a:t>
            </a:r>
            <a:r>
              <a:rPr lang="es-ES" sz="2200" dirty="0" err="1"/>
              <a:t>els</a:t>
            </a:r>
            <a:r>
              <a:rPr lang="es-ES" sz="2200" dirty="0"/>
              <a:t> </a:t>
            </a:r>
            <a:r>
              <a:rPr lang="es-ES" sz="2200" dirty="0" err="1"/>
              <a:t>seus</a:t>
            </a:r>
            <a:r>
              <a:rPr lang="es-ES" sz="2200" dirty="0"/>
              <a:t> </a:t>
            </a:r>
            <a:r>
              <a:rPr lang="es-ES" sz="2200" dirty="0" err="1"/>
              <a:t>objectius</a:t>
            </a:r>
            <a:r>
              <a:rPr lang="es-ES" sz="2200" dirty="0"/>
              <a:t>? </a:t>
            </a:r>
          </a:p>
        </p:txBody>
      </p:sp>
      <p:sp>
        <p:nvSpPr>
          <p:cNvPr id="2"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ca-ES" sz="2800" dirty="0" err="1"/>
              <a:t>assar</a:t>
            </a:r>
            <a:r>
              <a:rPr lang="ca-ES" sz="2800" dirty="0"/>
              <a:t> a l’acció: implementació, supervisió i avaluació </a:t>
            </a:r>
            <a:r>
              <a:rPr lang="es-ES" sz="2800" dirty="0"/>
              <a:t>- 1</a:t>
            </a:r>
            <a:endParaRPr lang="x-none" sz="2800" dirty="0"/>
          </a:p>
        </p:txBody>
      </p:sp>
    </p:spTree>
    <p:extLst>
      <p:ext uri="{BB962C8B-B14F-4D97-AF65-F5344CB8AC3E}">
        <p14:creationId xmlns:p14="http://schemas.microsoft.com/office/powerpoint/2010/main" val="1315685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5620E-66A3-46E7-8739-14DCA40EEF53}"/>
              </a:ext>
            </a:extLst>
          </p:cNvPr>
          <p:cNvSpPr>
            <a:spLocks noGrp="1"/>
          </p:cNvSpPr>
          <p:nvPr>
            <p:ph sz="quarter" idx="14"/>
          </p:nvPr>
        </p:nvSpPr>
        <p:spPr>
          <a:xfrm>
            <a:off x="507195" y="1422400"/>
            <a:ext cx="11174412" cy="4588788"/>
          </a:xfrm>
        </p:spPr>
        <p:txBody>
          <a:bodyPr/>
          <a:lstStyle/>
          <a:p>
            <a:pPr algn="just"/>
            <a:r>
              <a:rPr lang="ca-ES" dirty="0"/>
              <a:t>Es poden produir canvis que incloguin retallar les activitats o centrar-se només en una activitat inicialment </a:t>
            </a:r>
            <a:r>
              <a:rPr lang="en-US" dirty="0"/>
              <a:t>. </a:t>
            </a:r>
          </a:p>
          <a:p>
            <a:pPr lvl="3" algn="just"/>
            <a:r>
              <a:rPr lang="ca-ES" sz="2200" dirty="0"/>
              <a:t>un grup de sensibilització pot haver dissenyat una campanya general a través d’Internet, però després descobrir que no tenen prou voluntaris per supervisar i actualitzar regularment totes les plataformes i xarxes socials que han triat</a:t>
            </a:r>
            <a:r>
              <a:rPr lang="en-US" sz="2200" dirty="0"/>
              <a:t>. </a:t>
            </a:r>
          </a:p>
          <a:p>
            <a:pPr lvl="3" algn="just"/>
            <a:r>
              <a:rPr lang="ca-ES" sz="2200" dirty="0"/>
              <a:t>un grup de sensibilització pot haver decidit visitar funcionaris governamentals sènior i després saber que no tenen prou finançament per cobrir les despeses de viatges</a:t>
            </a:r>
            <a:r>
              <a:rPr lang="en-US" sz="2200" dirty="0"/>
              <a:t>. </a:t>
            </a:r>
          </a:p>
          <a:p>
            <a:pPr algn="just"/>
            <a:r>
              <a:rPr lang="ca-ES" dirty="0"/>
              <a:t>Fins i tot amb molta motivació, una bona planificació i organització, l’èxit no està garantit</a:t>
            </a:r>
            <a:r>
              <a:rPr lang="en-US" dirty="0"/>
              <a:t>. </a:t>
            </a:r>
          </a:p>
        </p:txBody>
      </p:sp>
      <p:sp>
        <p:nvSpPr>
          <p:cNvPr id="8"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a:t>
            </a:r>
            <a:r>
              <a:rPr lang="ca-ES" sz="2800" dirty="0"/>
              <a:t>Passar a l’acció: implementació, supervisió i avaluació </a:t>
            </a:r>
            <a:r>
              <a:rPr lang="es-ES" sz="2800" dirty="0"/>
              <a:t>- 2</a:t>
            </a:r>
            <a:endParaRPr lang="x-none" sz="2800" dirty="0"/>
          </a:p>
        </p:txBody>
      </p:sp>
    </p:spTree>
    <p:extLst>
      <p:ext uri="{BB962C8B-B14F-4D97-AF65-F5344CB8AC3E}">
        <p14:creationId xmlns:p14="http://schemas.microsoft.com/office/powerpoint/2010/main" val="3708518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888DD-3317-4041-9972-4C8F8CD39152}"/>
              </a:ext>
            </a:extLst>
          </p:cNvPr>
          <p:cNvSpPr>
            <a:spLocks noGrp="1"/>
          </p:cNvSpPr>
          <p:nvPr>
            <p:ph sz="quarter" idx="14"/>
          </p:nvPr>
        </p:nvSpPr>
        <p:spPr>
          <a:xfrm>
            <a:off x="507195" y="1206230"/>
            <a:ext cx="11174412" cy="4804958"/>
          </a:xfrm>
        </p:spPr>
        <p:txBody>
          <a:bodyPr>
            <a:normAutofit/>
          </a:bodyPr>
          <a:lstStyle/>
          <a:p>
            <a:pPr marL="0" indent="0">
              <a:buNone/>
            </a:pPr>
            <a:r>
              <a:rPr lang="ca-ES" dirty="0"/>
              <a:t>Alguns exemples de problemes que poden aparèixer en el moment de la implementació</a:t>
            </a:r>
            <a:r>
              <a:rPr lang="es-ES" b="1" dirty="0"/>
              <a:t>:</a:t>
            </a:r>
            <a:r>
              <a:rPr lang="en-US" b="1" dirty="0"/>
              <a:t> </a:t>
            </a:r>
          </a:p>
          <a:p>
            <a:r>
              <a:rPr lang="es-ES" b="1" dirty="0" err="1"/>
              <a:t>Resistència</a:t>
            </a:r>
            <a:r>
              <a:rPr lang="es-ES" b="1" dirty="0"/>
              <a:t>: </a:t>
            </a:r>
            <a:r>
              <a:rPr lang="es-ES" dirty="0" err="1"/>
              <a:t>Els</a:t>
            </a:r>
            <a:r>
              <a:rPr lang="es-ES" dirty="0"/>
              <a:t> </a:t>
            </a:r>
            <a:r>
              <a:rPr lang="es-ES" dirty="0" err="1"/>
              <a:t>grups</a:t>
            </a:r>
            <a:r>
              <a:rPr lang="es-ES" dirty="0"/>
              <a:t> de </a:t>
            </a:r>
            <a:r>
              <a:rPr lang="es-ES" dirty="0" err="1"/>
              <a:t>sensibilització</a:t>
            </a:r>
            <a:r>
              <a:rPr lang="es-ES" dirty="0"/>
              <a:t> poden </a:t>
            </a:r>
            <a:r>
              <a:rPr lang="es-ES" dirty="0" err="1"/>
              <a:t>trobar</a:t>
            </a:r>
            <a:r>
              <a:rPr lang="es-ES" dirty="0"/>
              <a:t> </a:t>
            </a:r>
            <a:r>
              <a:rPr lang="es-ES" dirty="0" err="1"/>
              <a:t>resistència</a:t>
            </a:r>
            <a:r>
              <a:rPr lang="es-ES" dirty="0"/>
              <a:t> </a:t>
            </a:r>
            <a:r>
              <a:rPr lang="es-ES" dirty="0" err="1"/>
              <a:t>dels</a:t>
            </a:r>
            <a:r>
              <a:rPr lang="es-ES" dirty="0"/>
              <a:t> </a:t>
            </a:r>
            <a:r>
              <a:rPr lang="es-ES" dirty="0" err="1"/>
              <a:t>legisladors</a:t>
            </a:r>
            <a:r>
              <a:rPr lang="es-ES" dirty="0"/>
              <a:t>, </a:t>
            </a:r>
            <a:r>
              <a:rPr lang="es-ES" dirty="0" err="1"/>
              <a:t>professionals</a:t>
            </a:r>
            <a:r>
              <a:rPr lang="es-ES" dirty="0"/>
              <a:t> i </a:t>
            </a:r>
            <a:r>
              <a:rPr lang="es-ES" dirty="0" err="1"/>
              <a:t>altres</a:t>
            </a:r>
            <a:r>
              <a:rPr lang="es-ES" dirty="0"/>
              <a:t> persones </a:t>
            </a:r>
            <a:r>
              <a:rPr lang="en-US" dirty="0"/>
              <a:t>. </a:t>
            </a:r>
          </a:p>
          <a:p>
            <a:r>
              <a:rPr lang="ca-ES" b="1" dirty="0"/>
              <a:t>Manca de suport:</a:t>
            </a:r>
            <a:r>
              <a:rPr lang="ca-ES" dirty="0"/>
              <a:t> Algunes campanyes de sensibilització no són efectives perquè no compten amb prou suport de les parts implicades</a:t>
            </a:r>
            <a:r>
              <a:rPr lang="en-US" dirty="0"/>
              <a:t>. </a:t>
            </a:r>
          </a:p>
          <a:p>
            <a:r>
              <a:rPr lang="ca-ES" b="1" dirty="0"/>
              <a:t>Resistència al canvi:</a:t>
            </a:r>
            <a:r>
              <a:rPr lang="ca-ES" dirty="0"/>
              <a:t> Moltes persones tenen dificultats per acceptar els canvis</a:t>
            </a:r>
            <a:r>
              <a:rPr lang="en-US" dirty="0"/>
              <a:t>. </a:t>
            </a:r>
          </a:p>
          <a:p>
            <a:r>
              <a:rPr lang="ca-ES" b="1" dirty="0"/>
              <a:t>Discriminació:</a:t>
            </a:r>
            <a:r>
              <a:rPr lang="ca-ES" dirty="0"/>
              <a:t> Continua havent molta discriminació en la comunitat envers les persones amb discapacitat</a:t>
            </a:r>
            <a:r>
              <a:rPr lang="en-US" dirty="0"/>
              <a:t>. </a:t>
            </a:r>
          </a:p>
          <a:p>
            <a:r>
              <a:rPr lang="ca-ES" b="1" dirty="0"/>
              <a:t>Suport polític:</a:t>
            </a:r>
            <a:r>
              <a:rPr lang="ca-ES" dirty="0"/>
              <a:t> Una bona causa pot veure’s minvada per la manca de voluntat política</a:t>
            </a:r>
            <a:r>
              <a:rPr lang="es-ES" dirty="0"/>
              <a:t>.</a:t>
            </a:r>
            <a:r>
              <a:rPr lang="en-US" dirty="0"/>
              <a:t> </a:t>
            </a:r>
          </a:p>
          <a:p>
            <a:r>
              <a:rPr lang="ca-ES" b="1" dirty="0"/>
              <a:t>Continuïtat:</a:t>
            </a:r>
            <a:r>
              <a:rPr lang="ca-ES" dirty="0"/>
              <a:t> La sensibilització requereix esforços i motivació a llarg termini</a:t>
            </a:r>
            <a:r>
              <a:rPr lang="en-US" dirty="0"/>
              <a:t>. </a:t>
            </a:r>
          </a:p>
        </p:txBody>
      </p:sp>
      <p:sp>
        <p:nvSpPr>
          <p:cNvPr id="5"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a:t>
            </a:r>
            <a:r>
              <a:rPr lang="ca-ES" sz="2800" dirty="0"/>
              <a:t>Passar a l’acció: implementació, supervisió i avaluació </a:t>
            </a:r>
            <a:r>
              <a:rPr lang="es-ES" sz="2800" dirty="0"/>
              <a:t>- 3</a:t>
            </a:r>
            <a:endParaRPr lang="x-none" sz="2800" dirty="0"/>
          </a:p>
        </p:txBody>
      </p:sp>
    </p:spTree>
    <p:extLst>
      <p:ext uri="{BB962C8B-B14F-4D97-AF65-F5344CB8AC3E}">
        <p14:creationId xmlns:p14="http://schemas.microsoft.com/office/powerpoint/2010/main" val="3282841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07195" y="1341120"/>
            <a:ext cx="11174412" cy="2722880"/>
          </a:xfrm>
          <a:solidFill>
            <a:srgbClr val="D2EFFC"/>
          </a:solidFill>
        </p:spPr>
        <p:txBody>
          <a:bodyPr/>
          <a:lstStyle/>
          <a:p>
            <a:pPr marL="0" indent="0" algn="just">
              <a:buNone/>
            </a:pPr>
            <a:r>
              <a:rPr lang="es-ES" b="1" dirty="0" err="1"/>
              <a:t>Situació</a:t>
            </a:r>
            <a:r>
              <a:rPr lang="es-ES" b="1" dirty="0"/>
              <a:t> </a:t>
            </a:r>
            <a:r>
              <a:rPr lang="es-ES" b="1" dirty="0" err="1"/>
              <a:t>hipotètica</a:t>
            </a:r>
            <a:r>
              <a:rPr lang="es-ES" b="1" dirty="0"/>
              <a:t>: </a:t>
            </a:r>
            <a:r>
              <a:rPr lang="es-ES" b="1" dirty="0" err="1"/>
              <a:t>Problemes</a:t>
            </a:r>
            <a:r>
              <a:rPr lang="es-ES" b="1" dirty="0"/>
              <a:t> </a:t>
            </a:r>
            <a:r>
              <a:rPr lang="es-ES" b="1" dirty="0" err="1"/>
              <a:t>relacionats</a:t>
            </a:r>
            <a:r>
              <a:rPr lang="es-ES" b="1" dirty="0"/>
              <a:t> </a:t>
            </a:r>
            <a:r>
              <a:rPr lang="es-ES" b="1" dirty="0" err="1"/>
              <a:t>amb</a:t>
            </a:r>
            <a:r>
              <a:rPr lang="es-ES" b="1" dirty="0"/>
              <a:t> </a:t>
            </a:r>
            <a:r>
              <a:rPr lang="es-ES" b="1" dirty="0" err="1"/>
              <a:t>l’autodefensa</a:t>
            </a:r>
            <a:r>
              <a:rPr lang="es-ES" b="1" dirty="0"/>
              <a:t> a </a:t>
            </a:r>
            <a:r>
              <a:rPr lang="es-ES" b="1" dirty="0" err="1"/>
              <a:t>Cambodja</a:t>
            </a:r>
            <a:r>
              <a:rPr lang="es-ES" b="1" dirty="0"/>
              <a:t>, Myanmar i </a:t>
            </a:r>
            <a:r>
              <a:rPr lang="es-ES" b="1" dirty="0" err="1"/>
              <a:t>Tailàndia</a:t>
            </a:r>
            <a:r>
              <a:rPr lang="es-ES" b="1" dirty="0"/>
              <a:t> </a:t>
            </a:r>
          </a:p>
          <a:p>
            <a:pPr marL="0" indent="0" algn="just">
              <a:buNone/>
            </a:pPr>
            <a:r>
              <a:rPr lang="ca-ES" dirty="0"/>
              <a:t>Posar en marxa un procés de sensibilització pot suposar tot un repte. A cada país, els moviments de sensibilització afronten obstacles únics. No obstant això, és possible identificar desafiaments comuns. Per exemple, els grups d’autodefensa de Cambodja, Myanmar i Tailàndia van participar en un taller el 2010 i van posar en comú els problemes que afrontaven. Entre aquests problemes figuraven un suport tècnic i financer limitat, tècniques limitades per a projectes de màrqueting i la limitació a la propietat, entre d’altres. </a:t>
            </a:r>
            <a:endParaRPr lang="es-ES" dirty="0"/>
          </a:p>
        </p:txBody>
      </p:sp>
      <p:sp>
        <p:nvSpPr>
          <p:cNvPr id="6"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a:t>
            </a:r>
            <a:r>
              <a:rPr lang="ca-ES" sz="2800" dirty="0"/>
              <a:t>Passar a l’acció: implementació, supervisió i avaluació </a:t>
            </a:r>
            <a:r>
              <a:rPr lang="es-ES" sz="2800" dirty="0"/>
              <a:t>- 4</a:t>
            </a:r>
            <a:endParaRPr lang="x-none" sz="2800" dirty="0"/>
          </a:p>
        </p:txBody>
      </p:sp>
    </p:spTree>
    <p:extLst>
      <p:ext uri="{BB962C8B-B14F-4D97-AF65-F5344CB8AC3E}">
        <p14:creationId xmlns:p14="http://schemas.microsoft.com/office/powerpoint/2010/main" val="12337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23307-D4E4-47E2-A594-291F5C60BCC4}"/>
              </a:ext>
            </a:extLst>
          </p:cNvPr>
          <p:cNvSpPr>
            <a:spLocks noGrp="1"/>
          </p:cNvSpPr>
          <p:nvPr>
            <p:ph sz="quarter" idx="14"/>
          </p:nvPr>
        </p:nvSpPr>
        <p:spPr>
          <a:xfrm>
            <a:off x="507195" y="1158240"/>
            <a:ext cx="11174412" cy="4734560"/>
          </a:xfrm>
        </p:spPr>
        <p:txBody>
          <a:bodyPr>
            <a:noAutofit/>
          </a:bodyPr>
          <a:lstStyle/>
          <a:p>
            <a:pPr marL="0" indent="0" algn="just">
              <a:buNone/>
            </a:pPr>
            <a:r>
              <a:rPr lang="ca-ES" sz="2000" dirty="0"/>
              <a:t>Arreu del món, persones amb discapacitat psicosocial, intel·lectual o cognitiva pateixen tot un seguit de vulneracions dels seus drets humans</a:t>
            </a:r>
            <a:r>
              <a:rPr lang="en-GB" sz="2100" dirty="0"/>
              <a:t>.</a:t>
            </a:r>
          </a:p>
          <a:p>
            <a:pPr algn="just"/>
            <a:r>
              <a:rPr lang="ca-ES" sz="2000" dirty="0"/>
              <a:t>Es veuen sotmeses a alts nivells de discriminació degut a idees falses i prejudicis generalitzats</a:t>
            </a:r>
            <a:r>
              <a:rPr lang="en-US" sz="2100" dirty="0"/>
              <a:t>. </a:t>
            </a:r>
          </a:p>
          <a:p>
            <a:pPr algn="just"/>
            <a:r>
              <a:rPr lang="ca-ES" sz="2000" dirty="0"/>
              <a:t>Pateixen alts nivells de maltractament físic i emocional i de violència, i abusos sexuals</a:t>
            </a:r>
            <a:r>
              <a:rPr lang="en-US" sz="2100" dirty="0"/>
              <a:t>. </a:t>
            </a:r>
          </a:p>
          <a:p>
            <a:pPr algn="just"/>
            <a:r>
              <a:rPr lang="ca-ES" sz="2000" dirty="0"/>
              <a:t>Se les priva del dret a exercir la seva capacitat jurídica i prendre decisions sobre la seva pròpia vida</a:t>
            </a:r>
            <a:r>
              <a:rPr lang="en-US" sz="2100" dirty="0"/>
              <a:t>. </a:t>
            </a:r>
          </a:p>
          <a:p>
            <a:pPr algn="just"/>
            <a:r>
              <a:rPr lang="ca-ES" sz="2000" dirty="0"/>
              <a:t>Sovint troben restriccions en l’exercici dels seus drets polítics i civils</a:t>
            </a:r>
            <a:r>
              <a:rPr lang="en-US" sz="2100" dirty="0"/>
              <a:t>. </a:t>
            </a:r>
          </a:p>
          <a:p>
            <a:pPr algn="just"/>
            <a:r>
              <a:rPr lang="ca-ES" sz="2000" dirty="0"/>
              <a:t>Sovint se’ls impedeix participar plenament en les seves comunitats</a:t>
            </a:r>
            <a:r>
              <a:rPr lang="en-US" sz="2100" dirty="0"/>
              <a:t>.</a:t>
            </a:r>
          </a:p>
          <a:p>
            <a:pPr algn="just"/>
            <a:r>
              <a:rPr lang="ca-ES" sz="2000" dirty="0"/>
              <a:t>Se’ls denega l’accés a una atenció social i sanitària essencial o reben una assistència i uns serveis de pitjor qualitat</a:t>
            </a:r>
            <a:r>
              <a:rPr lang="en-US" sz="2100" dirty="0"/>
              <a:t>.</a:t>
            </a:r>
          </a:p>
          <a:p>
            <a:pPr algn="just"/>
            <a:r>
              <a:rPr lang="ca-ES" sz="2000" dirty="0"/>
              <a:t>S’enfronten a importants barreres socials i estructurals per assistir a l’escola i trobar feina</a:t>
            </a:r>
            <a:r>
              <a:rPr lang="en-US" sz="2100" dirty="0"/>
              <a:t>.</a:t>
            </a:r>
            <a:endParaRPr lang="x-none" sz="2100" dirty="0"/>
          </a:p>
        </p:txBody>
      </p:sp>
      <p:sp>
        <p:nvSpPr>
          <p:cNvPr id="2" name="Title 1">
            <a:extLst>
              <a:ext uri="{FF2B5EF4-FFF2-40B4-BE49-F238E27FC236}">
                <a16:creationId xmlns:a16="http://schemas.microsoft.com/office/drawing/2014/main" id="{F160E83A-B5F7-4441-A9D6-F5C6F020A884}"/>
              </a:ext>
            </a:extLst>
          </p:cNvPr>
          <p:cNvSpPr>
            <a:spLocks noGrp="1"/>
          </p:cNvSpPr>
          <p:nvPr>
            <p:ph type="title"/>
          </p:nvPr>
        </p:nvSpPr>
        <p:spPr/>
        <p:txBody>
          <a:bodyPr/>
          <a:lstStyle/>
          <a:p>
            <a:r>
              <a:rPr lang="es-ES" dirty="0"/>
              <a:t>1. </a:t>
            </a:r>
            <a:r>
              <a:rPr lang="es-ES" dirty="0" err="1"/>
              <a:t>Introducció</a:t>
            </a:r>
            <a:r>
              <a:rPr lang="es-ES" dirty="0"/>
              <a:t> - 1</a:t>
            </a:r>
            <a:endParaRPr lang="x-none" dirty="0"/>
          </a:p>
        </p:txBody>
      </p:sp>
    </p:spTree>
    <p:extLst>
      <p:ext uri="{BB962C8B-B14F-4D97-AF65-F5344CB8AC3E}">
        <p14:creationId xmlns:p14="http://schemas.microsoft.com/office/powerpoint/2010/main" val="3605392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5EFA0C-CFDE-1C4B-A0FC-C2A743FD174C}"/>
              </a:ext>
            </a:extLst>
          </p:cNvPr>
          <p:cNvSpPr>
            <a:spLocks noGrp="1"/>
          </p:cNvSpPr>
          <p:nvPr>
            <p:ph type="body" sz="quarter" idx="13"/>
          </p:nvPr>
        </p:nvSpPr>
        <p:spPr/>
        <p:txBody>
          <a:bodyPr/>
          <a:lstStyle/>
          <a:p>
            <a:r>
              <a:rPr lang="ca-ES" dirty="0"/>
              <a:t>Supervisió i avaluació</a:t>
            </a:r>
            <a:endParaRPr lang="x-none"/>
          </a:p>
        </p:txBody>
      </p:sp>
      <p:sp>
        <p:nvSpPr>
          <p:cNvPr id="3" name="Content Placeholder 2">
            <a:extLst>
              <a:ext uri="{FF2B5EF4-FFF2-40B4-BE49-F238E27FC236}">
                <a16:creationId xmlns:a16="http://schemas.microsoft.com/office/drawing/2014/main" id="{FC07C004-6EA7-438B-AF4F-BEAE85D51423}"/>
              </a:ext>
            </a:extLst>
          </p:cNvPr>
          <p:cNvSpPr>
            <a:spLocks noGrp="1"/>
          </p:cNvSpPr>
          <p:nvPr>
            <p:ph sz="quarter" idx="14"/>
          </p:nvPr>
        </p:nvSpPr>
        <p:spPr>
          <a:xfrm>
            <a:off x="507195" y="1361440"/>
            <a:ext cx="11174412" cy="4856480"/>
          </a:xfrm>
        </p:spPr>
        <p:txBody>
          <a:bodyPr>
            <a:noAutofit/>
          </a:bodyPr>
          <a:lstStyle/>
          <a:p>
            <a:pPr algn="just"/>
            <a:r>
              <a:rPr lang="ca-ES" sz="2000" dirty="0"/>
              <a:t>S’espera que les campanyes de sensibilització comportin canvis </a:t>
            </a:r>
            <a:r>
              <a:rPr lang="en-GB" sz="2000" dirty="0"/>
              <a:t>.</a:t>
            </a:r>
          </a:p>
          <a:p>
            <a:pPr algn="just"/>
            <a:r>
              <a:rPr lang="ca-ES" sz="2000" dirty="0"/>
              <a:t>La supervisió i l’avaluació són fonamentals per entendre si la campanya ha tingut l’impacte esperat</a:t>
            </a:r>
            <a:r>
              <a:rPr lang="es-ES" sz="2000" dirty="0"/>
              <a:t>.</a:t>
            </a:r>
            <a:r>
              <a:rPr lang="en-GB" sz="2000" dirty="0"/>
              <a:t> </a:t>
            </a:r>
          </a:p>
          <a:p>
            <a:pPr algn="just"/>
            <a:r>
              <a:rPr lang="ca-ES" sz="2000" dirty="0"/>
              <a:t>Això implica mesurar si s’han assolit les finalitats identificades</a:t>
            </a:r>
            <a:r>
              <a:rPr lang="en-GB" sz="2000" dirty="0"/>
              <a:t>. </a:t>
            </a:r>
          </a:p>
          <a:p>
            <a:pPr algn="just"/>
            <a:r>
              <a:rPr lang="es-ES" sz="2000" dirty="0"/>
              <a:t>Considerar</a:t>
            </a:r>
            <a:r>
              <a:rPr lang="en-US" sz="2000" dirty="0"/>
              <a:t>:</a:t>
            </a:r>
            <a:endParaRPr lang="x-none" sz="2000" dirty="0"/>
          </a:p>
          <a:p>
            <a:pPr lvl="3" fontAlgn="base">
              <a:spcAft>
                <a:spcPts val="600"/>
              </a:spcAft>
            </a:pPr>
            <a:r>
              <a:rPr lang="ca-ES" dirty="0"/>
              <a:t>Han arribat els missatges al públic objectiu? </a:t>
            </a:r>
            <a:endParaRPr lang="es-ES" dirty="0"/>
          </a:p>
          <a:p>
            <a:pPr lvl="3" fontAlgn="base">
              <a:spcAft>
                <a:spcPts val="600"/>
              </a:spcAft>
            </a:pPr>
            <a:r>
              <a:rPr lang="ca-ES" dirty="0"/>
              <a:t>Com ha respost el públic a aquests missatges? </a:t>
            </a:r>
            <a:endParaRPr lang="es-ES" dirty="0"/>
          </a:p>
          <a:p>
            <a:pPr lvl="3" fontAlgn="base">
              <a:spcAft>
                <a:spcPts val="600"/>
              </a:spcAft>
            </a:pPr>
            <a:r>
              <a:rPr lang="ca-ES" dirty="0"/>
              <a:t>Han aconseguit les associacions, els membres i/o les coalicions captar l’atenció sobre el tema i guanyar suport a la missió de la campanya? </a:t>
            </a:r>
            <a:endParaRPr lang="es-ES" dirty="0"/>
          </a:p>
          <a:p>
            <a:pPr lvl="3" fontAlgn="base">
              <a:spcAft>
                <a:spcPts val="600"/>
              </a:spcAft>
            </a:pPr>
            <a:r>
              <a:rPr lang="ca-ES" dirty="0"/>
              <a:t>S’han satisfet les finalitat establertes en funció dels indicadors </a:t>
            </a:r>
            <a:r>
              <a:rPr lang="ca-ES" dirty="0" err="1"/>
              <a:t>predefinits</a:t>
            </a:r>
            <a:r>
              <a:rPr lang="ca-ES" dirty="0"/>
              <a:t>? </a:t>
            </a:r>
            <a:endParaRPr lang="es-ES" dirty="0"/>
          </a:p>
          <a:p>
            <a:pPr lvl="3" fontAlgn="base">
              <a:spcAft>
                <a:spcPts val="600"/>
              </a:spcAft>
            </a:pPr>
            <a:r>
              <a:rPr lang="ca-ES" dirty="0"/>
              <a:t>Quins han estat l’impacte i el resultat de la campanya? </a:t>
            </a:r>
            <a:endParaRPr lang="es-ES" dirty="0"/>
          </a:p>
          <a:p>
            <a:pPr lvl="3" fontAlgn="base">
              <a:spcAft>
                <a:spcPts val="600"/>
              </a:spcAft>
            </a:pPr>
            <a:r>
              <a:rPr lang="ca-ES" dirty="0"/>
              <a:t>Ha tingut la campanya un impacte diferencial en diferents poblacions? Per què/per què no? </a:t>
            </a:r>
            <a:endParaRPr lang="es-ES" dirty="0"/>
          </a:p>
          <a:p>
            <a:pPr lvl="3" fontAlgn="base">
              <a:spcAft>
                <a:spcPts val="600"/>
              </a:spcAft>
            </a:pPr>
            <a:r>
              <a:rPr lang="ca-ES" dirty="0"/>
              <a:t>S’han assolit els objectius? </a:t>
            </a:r>
            <a:endParaRPr lang="es-ES" dirty="0"/>
          </a:p>
        </p:txBody>
      </p:sp>
      <p:sp>
        <p:nvSpPr>
          <p:cNvPr id="7"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a:t>
            </a:r>
            <a:r>
              <a:rPr lang="ca-ES" sz="2800" dirty="0"/>
              <a:t>Passar a l’acció: implementació, supervisió i avaluació </a:t>
            </a:r>
            <a:r>
              <a:rPr lang="es-ES" sz="2800" dirty="0"/>
              <a:t>- 5</a:t>
            </a:r>
            <a:endParaRPr lang="x-none" sz="2800" dirty="0"/>
          </a:p>
        </p:txBody>
      </p:sp>
    </p:spTree>
    <p:extLst>
      <p:ext uri="{BB962C8B-B14F-4D97-AF65-F5344CB8AC3E}">
        <p14:creationId xmlns:p14="http://schemas.microsoft.com/office/powerpoint/2010/main" val="1019822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2FFA3-16A6-402A-A441-29CDAC477E96}"/>
              </a:ext>
            </a:extLst>
          </p:cNvPr>
          <p:cNvSpPr>
            <a:spLocks noGrp="1"/>
          </p:cNvSpPr>
          <p:nvPr>
            <p:ph sz="quarter" idx="14"/>
          </p:nvPr>
        </p:nvSpPr>
        <p:spPr/>
        <p:txBody>
          <a:bodyPr/>
          <a:lstStyle/>
          <a:p>
            <a:pPr marL="0" lvl="0" indent="0">
              <a:buNone/>
            </a:pPr>
            <a:r>
              <a:rPr lang="en-US" dirty="0" err="1"/>
              <a:t>Veure</a:t>
            </a:r>
            <a:r>
              <a:rPr lang="en-US" dirty="0"/>
              <a:t> </a:t>
            </a:r>
            <a:r>
              <a:rPr lang="en-US" dirty="0" err="1"/>
              <a:t>butlletí</a:t>
            </a:r>
            <a:r>
              <a:rPr lang="en-US" dirty="0"/>
              <a:t> 15.</a:t>
            </a:r>
          </a:p>
          <a:p>
            <a:pPr lvl="0"/>
            <a:r>
              <a:rPr lang="es-ES" dirty="0" err="1"/>
              <a:t>Exemple</a:t>
            </a:r>
            <a:r>
              <a:rPr lang="es-ES" dirty="0"/>
              <a:t> de </a:t>
            </a:r>
            <a:r>
              <a:rPr lang="es-ES" dirty="0" err="1"/>
              <a:t>supervisió</a:t>
            </a:r>
            <a:r>
              <a:rPr lang="es-ES" dirty="0"/>
              <a:t> i </a:t>
            </a:r>
            <a:r>
              <a:rPr lang="es-ES" dirty="0" err="1"/>
              <a:t>avaluació</a:t>
            </a:r>
            <a:r>
              <a:rPr lang="es-ES" dirty="0"/>
              <a:t> </a:t>
            </a:r>
            <a:endParaRPr lang="x-none" dirty="0"/>
          </a:p>
        </p:txBody>
      </p:sp>
      <p:sp>
        <p:nvSpPr>
          <p:cNvPr id="5"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ca-ES" sz="2800" dirty="0" err="1"/>
              <a:t>assar</a:t>
            </a:r>
            <a:r>
              <a:rPr lang="ca-ES" sz="2800" dirty="0"/>
              <a:t> a l’acció: implementació, supervisió i avaluació </a:t>
            </a:r>
            <a:r>
              <a:rPr lang="es-ES" sz="2800" dirty="0"/>
              <a:t>- 6</a:t>
            </a:r>
            <a:endParaRPr lang="x-none" sz="2800" dirty="0"/>
          </a:p>
        </p:txBody>
      </p:sp>
    </p:spTree>
    <p:extLst>
      <p:ext uri="{BB962C8B-B14F-4D97-AF65-F5344CB8AC3E}">
        <p14:creationId xmlns:p14="http://schemas.microsoft.com/office/powerpoint/2010/main" val="14865321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905599-E70D-1D45-8006-C167D294D23A}"/>
              </a:ext>
            </a:extLst>
          </p:cNvPr>
          <p:cNvSpPr>
            <a:spLocks noGrp="1"/>
          </p:cNvSpPr>
          <p:nvPr>
            <p:ph type="title"/>
          </p:nvPr>
        </p:nvSpPr>
        <p:spPr>
          <a:xfrm>
            <a:off x="507206" y="2780873"/>
            <a:ext cx="9792000" cy="432000"/>
          </a:xfrm>
        </p:spPr>
        <p:txBody>
          <a:bodyPr/>
          <a:lstStyle/>
          <a:p>
            <a:r>
              <a:rPr lang="en-US" sz="5000" dirty="0" err="1"/>
              <a:t>Butlletins</a:t>
            </a:r>
            <a:endParaRPr lang="en-US" sz="5000" dirty="0"/>
          </a:p>
        </p:txBody>
      </p:sp>
    </p:spTree>
    <p:extLst>
      <p:ext uri="{BB962C8B-B14F-4D97-AF65-F5344CB8AC3E}">
        <p14:creationId xmlns:p14="http://schemas.microsoft.com/office/powerpoint/2010/main" val="3319806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056-BC8C-4EE7-8B05-20909AD18B22}"/>
              </a:ext>
            </a:extLst>
          </p:cNvPr>
          <p:cNvSpPr>
            <a:spLocks noGrp="1"/>
          </p:cNvSpPr>
          <p:nvPr>
            <p:ph type="title"/>
          </p:nvPr>
        </p:nvSpPr>
        <p:spPr>
          <a:xfrm>
            <a:off x="507206" y="284218"/>
            <a:ext cx="9792000" cy="432000"/>
          </a:xfrm>
        </p:spPr>
        <p:txBody>
          <a:bodyPr>
            <a:normAutofit/>
          </a:bodyPr>
          <a:lstStyle/>
          <a:p>
            <a:pPr lvl="0"/>
            <a:r>
              <a:rPr lang="en-US" sz="2800" dirty="0" err="1"/>
              <a:t>Butlletí</a:t>
            </a:r>
            <a:r>
              <a:rPr lang="en-US" dirty="0"/>
              <a:t> 1</a:t>
            </a:r>
            <a:endParaRPr lang="x-none" dirty="0"/>
          </a:p>
        </p:txBody>
      </p:sp>
      <p:sp>
        <p:nvSpPr>
          <p:cNvPr id="5"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80" y="1470992"/>
            <a:ext cx="10970406" cy="4353338"/>
          </a:xfrm>
          <a:solidFill>
            <a:srgbClr val="D2EFFC"/>
          </a:solidFill>
        </p:spPr>
        <p:txBody>
          <a:bodyPr/>
          <a:lstStyle/>
          <a:p>
            <a:pPr marL="0" indent="0" algn="just">
              <a:spcAft>
                <a:spcPts val="600"/>
              </a:spcAft>
              <a:buNone/>
            </a:pPr>
            <a:r>
              <a:rPr lang="es-ES" sz="1600" dirty="0"/>
              <a:t>La PANPPD </a:t>
            </a:r>
            <a:r>
              <a:rPr lang="es-ES" sz="1600" dirty="0" err="1"/>
              <a:t>és</a:t>
            </a:r>
            <a:r>
              <a:rPr lang="es-ES" sz="1600" dirty="0"/>
              <a:t> una </a:t>
            </a:r>
            <a:r>
              <a:rPr lang="es-ES" sz="1600" dirty="0" err="1"/>
              <a:t>organització</a:t>
            </a:r>
            <a:r>
              <a:rPr lang="es-ES" sz="1600" dirty="0"/>
              <a:t> regional de persones </a:t>
            </a:r>
            <a:r>
              <a:rPr lang="es-ES" sz="1600" dirty="0" err="1"/>
              <a:t>amb</a:t>
            </a:r>
            <a:r>
              <a:rPr lang="es-ES" sz="1600" dirty="0"/>
              <a:t> </a:t>
            </a:r>
            <a:r>
              <a:rPr lang="es-ES" sz="1600" dirty="0" err="1"/>
              <a:t>discapacitat</a:t>
            </a:r>
            <a:r>
              <a:rPr lang="es-ES" sz="1600" dirty="0"/>
              <a:t> psicosocial a </a:t>
            </a:r>
            <a:r>
              <a:rPr lang="es-ES" sz="1600" dirty="0" err="1"/>
              <a:t>l’Àfrica</a:t>
            </a:r>
            <a:r>
              <a:rPr lang="es-ES" sz="1600" dirty="0"/>
              <a:t>. </a:t>
            </a:r>
            <a:r>
              <a:rPr lang="es-ES" sz="1600" dirty="0" err="1"/>
              <a:t>És</a:t>
            </a:r>
            <a:r>
              <a:rPr lang="es-ES" sz="1600" dirty="0"/>
              <a:t> una </a:t>
            </a:r>
            <a:r>
              <a:rPr lang="es-ES" sz="1600" dirty="0" err="1"/>
              <a:t>veu</a:t>
            </a:r>
            <a:r>
              <a:rPr lang="es-ES" sz="1600" dirty="0"/>
              <a:t> </a:t>
            </a:r>
            <a:r>
              <a:rPr lang="es-ES" sz="1600" dirty="0" err="1"/>
              <a:t>col·lectiva</a:t>
            </a:r>
            <a:r>
              <a:rPr lang="es-ES" sz="1600" dirty="0"/>
              <a:t> per </a:t>
            </a:r>
            <a:r>
              <a:rPr lang="es-ES" sz="1600" dirty="0" err="1"/>
              <a:t>promoure</a:t>
            </a:r>
            <a:r>
              <a:rPr lang="es-ES" sz="1600" dirty="0"/>
              <a:t> i </a:t>
            </a:r>
            <a:r>
              <a:rPr lang="es-ES" sz="1600" dirty="0" err="1"/>
              <a:t>protegir</a:t>
            </a:r>
            <a:r>
              <a:rPr lang="es-ES" sz="1600" dirty="0"/>
              <a:t> </a:t>
            </a:r>
            <a:r>
              <a:rPr lang="es-ES" sz="1600" dirty="0" err="1"/>
              <a:t>els</a:t>
            </a:r>
            <a:r>
              <a:rPr lang="es-ES" sz="1600" dirty="0"/>
              <a:t> </a:t>
            </a:r>
            <a:r>
              <a:rPr lang="es-ES" sz="1600" dirty="0" err="1"/>
              <a:t>drets</a:t>
            </a:r>
            <a:r>
              <a:rPr lang="es-ES" sz="1600" dirty="0"/>
              <a:t> i la </a:t>
            </a:r>
            <a:r>
              <a:rPr lang="es-ES" sz="1600" dirty="0" err="1"/>
              <a:t>dignitat</a:t>
            </a:r>
            <a:r>
              <a:rPr lang="es-ES" sz="1600" dirty="0"/>
              <a:t> de les persones </a:t>
            </a:r>
            <a:r>
              <a:rPr lang="es-ES" sz="1600" dirty="0" err="1"/>
              <a:t>amb</a:t>
            </a:r>
            <a:r>
              <a:rPr lang="es-ES" sz="1600" dirty="0"/>
              <a:t> </a:t>
            </a:r>
            <a:r>
              <a:rPr lang="es-ES" sz="1600" dirty="0" err="1"/>
              <a:t>discapacitat</a:t>
            </a:r>
            <a:r>
              <a:rPr lang="es-ES" sz="1600" dirty="0"/>
              <a:t> psicosocial. </a:t>
            </a:r>
            <a:r>
              <a:rPr lang="es-ES" sz="1600" dirty="0" err="1"/>
              <a:t>L’objectiu</a:t>
            </a:r>
            <a:r>
              <a:rPr lang="es-ES" sz="1600" dirty="0"/>
              <a:t> de </a:t>
            </a:r>
            <a:r>
              <a:rPr lang="es-ES" sz="1600" dirty="0" err="1"/>
              <a:t>l’organització</a:t>
            </a:r>
            <a:r>
              <a:rPr lang="es-ES" sz="1600" dirty="0"/>
              <a:t> </a:t>
            </a:r>
            <a:r>
              <a:rPr lang="es-ES" sz="1600" dirty="0" err="1"/>
              <a:t>és</a:t>
            </a:r>
            <a:r>
              <a:rPr lang="es-ES" sz="1600" dirty="0"/>
              <a:t> </a:t>
            </a:r>
            <a:r>
              <a:rPr lang="es-ES" sz="1600" dirty="0" err="1"/>
              <a:t>augmentar</a:t>
            </a:r>
            <a:r>
              <a:rPr lang="es-ES" sz="1600" dirty="0"/>
              <a:t> la </a:t>
            </a:r>
            <a:r>
              <a:rPr lang="es-ES" sz="1600" dirty="0" err="1"/>
              <a:t>solidaritat</a:t>
            </a:r>
            <a:r>
              <a:rPr lang="es-ES" sz="1600" dirty="0"/>
              <a:t> continental entre </a:t>
            </a:r>
            <a:r>
              <a:rPr lang="es-ES" sz="1600" dirty="0" err="1"/>
              <a:t>organitzacions</a:t>
            </a:r>
            <a:r>
              <a:rPr lang="es-ES" sz="1600" dirty="0"/>
              <a:t> que </a:t>
            </a:r>
            <a:r>
              <a:rPr lang="es-ES" sz="1600" dirty="0" err="1"/>
              <a:t>promouen</a:t>
            </a:r>
            <a:r>
              <a:rPr lang="es-ES" sz="1600" dirty="0"/>
              <a:t> i </a:t>
            </a:r>
            <a:r>
              <a:rPr lang="es-ES" sz="1600" dirty="0" err="1"/>
              <a:t>protegeixen</a:t>
            </a:r>
            <a:r>
              <a:rPr lang="es-ES" sz="1600" dirty="0"/>
              <a:t> </a:t>
            </a:r>
            <a:r>
              <a:rPr lang="es-ES" sz="1600" dirty="0" err="1"/>
              <a:t>els</a:t>
            </a:r>
            <a:r>
              <a:rPr lang="es-ES" sz="1600" dirty="0"/>
              <a:t> </a:t>
            </a:r>
            <a:r>
              <a:rPr lang="es-ES" sz="1600" dirty="0" err="1"/>
              <a:t>drets</a:t>
            </a:r>
            <a:r>
              <a:rPr lang="es-ES" sz="1600" dirty="0"/>
              <a:t> de les persones </a:t>
            </a:r>
            <a:r>
              <a:rPr lang="es-ES" sz="1600" dirty="0" err="1"/>
              <a:t>amb</a:t>
            </a:r>
            <a:r>
              <a:rPr lang="es-ES" sz="1600" dirty="0"/>
              <a:t> </a:t>
            </a:r>
            <a:r>
              <a:rPr lang="es-ES" sz="1600" dirty="0" err="1"/>
              <a:t>discapacitat</a:t>
            </a:r>
            <a:r>
              <a:rPr lang="es-ES" sz="1600" dirty="0"/>
              <a:t> psicosocial. La PANPPD té </a:t>
            </a:r>
            <a:r>
              <a:rPr lang="es-ES" sz="1600" dirty="0" err="1"/>
              <a:t>com</a:t>
            </a:r>
            <a:r>
              <a:rPr lang="es-ES" sz="1600" dirty="0"/>
              <a:t> a </a:t>
            </a:r>
            <a:r>
              <a:rPr lang="es-ES" sz="1600" dirty="0" err="1"/>
              <a:t>finalitat</a:t>
            </a:r>
            <a:r>
              <a:rPr lang="es-ES" sz="1600" dirty="0"/>
              <a:t>: </a:t>
            </a:r>
          </a:p>
          <a:p>
            <a:pPr algn="just">
              <a:spcAft>
                <a:spcPts val="600"/>
              </a:spcAft>
            </a:pPr>
            <a:r>
              <a:rPr lang="es-ES" sz="1600" dirty="0"/>
              <a:t> </a:t>
            </a:r>
            <a:r>
              <a:rPr lang="es-ES" sz="1600" dirty="0" err="1"/>
              <a:t>Vetllar</a:t>
            </a:r>
            <a:r>
              <a:rPr lang="es-ES" sz="1600" dirty="0"/>
              <a:t> </a:t>
            </a:r>
            <a:r>
              <a:rPr lang="es-ES" sz="1600" dirty="0" err="1"/>
              <a:t>perquè</a:t>
            </a:r>
            <a:r>
              <a:rPr lang="es-ES" sz="1600" dirty="0"/>
              <a:t> les </a:t>
            </a:r>
            <a:r>
              <a:rPr lang="es-ES" sz="1600" dirty="0" err="1"/>
              <a:t>organitzacions</a:t>
            </a:r>
            <a:r>
              <a:rPr lang="es-ES" sz="1600" dirty="0"/>
              <a:t> que </a:t>
            </a:r>
            <a:r>
              <a:rPr lang="es-ES" sz="1600" dirty="0" err="1"/>
              <a:t>l’integren</a:t>
            </a:r>
            <a:r>
              <a:rPr lang="es-ES" sz="1600" dirty="0"/>
              <a:t> </a:t>
            </a:r>
            <a:r>
              <a:rPr lang="es-ES" sz="1600" dirty="0" err="1"/>
              <a:t>avancin</a:t>
            </a:r>
            <a:r>
              <a:rPr lang="es-ES" sz="1600" dirty="0"/>
              <a:t> </a:t>
            </a:r>
            <a:r>
              <a:rPr lang="es-ES" sz="1600" dirty="0" err="1"/>
              <a:t>cap</a:t>
            </a:r>
            <a:r>
              <a:rPr lang="es-ES" sz="1600" dirty="0"/>
              <a:t> a la </a:t>
            </a:r>
            <a:r>
              <a:rPr lang="es-ES" sz="1600" dirty="0" err="1"/>
              <a:t>millora</a:t>
            </a:r>
            <a:r>
              <a:rPr lang="es-ES" sz="1600" dirty="0"/>
              <a:t> de la </a:t>
            </a:r>
            <a:r>
              <a:rPr lang="es-ES" sz="1600" dirty="0" err="1"/>
              <a:t>qualitat</a:t>
            </a:r>
            <a:r>
              <a:rPr lang="es-ES" sz="1600" dirty="0"/>
              <a:t> de vida de les persones </a:t>
            </a:r>
            <a:r>
              <a:rPr lang="es-ES" sz="1600" dirty="0" err="1"/>
              <a:t>amb</a:t>
            </a:r>
            <a:r>
              <a:rPr lang="es-ES" sz="1600" dirty="0"/>
              <a:t> </a:t>
            </a:r>
            <a:r>
              <a:rPr lang="es-ES" sz="1600" dirty="0" err="1"/>
              <a:t>discapacitat</a:t>
            </a:r>
            <a:r>
              <a:rPr lang="es-ES" sz="1600" dirty="0"/>
              <a:t> psicosocial a </a:t>
            </a:r>
            <a:r>
              <a:rPr lang="es-ES" sz="1600" dirty="0" err="1"/>
              <a:t>l’Àfrica</a:t>
            </a:r>
            <a:r>
              <a:rPr lang="es-ES" sz="1600" dirty="0"/>
              <a:t> per tal que </a:t>
            </a:r>
            <a:r>
              <a:rPr lang="es-ES" sz="1600" dirty="0" err="1"/>
              <a:t>aquestes</a:t>
            </a:r>
            <a:r>
              <a:rPr lang="es-ES" sz="1600" dirty="0"/>
              <a:t> </a:t>
            </a:r>
            <a:r>
              <a:rPr lang="es-ES" sz="1600" dirty="0" err="1"/>
              <a:t>puguin</a:t>
            </a:r>
            <a:r>
              <a:rPr lang="es-ES" sz="1600" dirty="0"/>
              <a:t> reclamar la </a:t>
            </a:r>
            <a:r>
              <a:rPr lang="es-ES" sz="1600" dirty="0" err="1"/>
              <a:t>seva</a:t>
            </a:r>
            <a:r>
              <a:rPr lang="es-ES" sz="1600" dirty="0"/>
              <a:t> </a:t>
            </a:r>
            <a:r>
              <a:rPr lang="es-ES" sz="1600" dirty="0" err="1"/>
              <a:t>dignitat</a:t>
            </a:r>
            <a:r>
              <a:rPr lang="es-ES" sz="1600" dirty="0"/>
              <a:t> i </a:t>
            </a:r>
            <a:r>
              <a:rPr lang="es-ES" sz="1600" dirty="0" err="1"/>
              <a:t>assolir</a:t>
            </a:r>
            <a:r>
              <a:rPr lang="es-ES" sz="1600" dirty="0"/>
              <a:t> la </a:t>
            </a:r>
            <a:r>
              <a:rPr lang="es-ES" sz="1600" dirty="0" err="1"/>
              <a:t>igualtat</a:t>
            </a:r>
            <a:r>
              <a:rPr lang="es-ES" sz="1600" dirty="0"/>
              <a:t> de </a:t>
            </a:r>
            <a:r>
              <a:rPr lang="es-ES" sz="1600" dirty="0" err="1"/>
              <a:t>drets</a:t>
            </a:r>
            <a:r>
              <a:rPr lang="es-ES" sz="1600" dirty="0"/>
              <a:t> i </a:t>
            </a:r>
            <a:r>
              <a:rPr lang="es-ES" sz="1600" dirty="0" err="1"/>
              <a:t>oportunitats</a:t>
            </a:r>
            <a:r>
              <a:rPr lang="es-ES" sz="1600" dirty="0"/>
              <a:t>. </a:t>
            </a:r>
          </a:p>
          <a:p>
            <a:pPr algn="just">
              <a:spcAft>
                <a:spcPts val="600"/>
              </a:spcAft>
            </a:pPr>
            <a:r>
              <a:rPr lang="es-ES" sz="1600" dirty="0"/>
              <a:t>Funcionar </a:t>
            </a:r>
            <a:r>
              <a:rPr lang="es-ES" sz="1600" dirty="0" err="1"/>
              <a:t>com</a:t>
            </a:r>
            <a:r>
              <a:rPr lang="es-ES" sz="1600" dirty="0"/>
              <a:t> a </a:t>
            </a:r>
            <a:r>
              <a:rPr lang="es-ES" sz="1600" dirty="0" err="1"/>
              <a:t>mecanisme</a:t>
            </a:r>
            <a:r>
              <a:rPr lang="es-ES" sz="1600" dirty="0"/>
              <a:t> de defensa </a:t>
            </a:r>
            <a:r>
              <a:rPr lang="es-ES" sz="1600" dirty="0" err="1"/>
              <a:t>orientat</a:t>
            </a:r>
            <a:r>
              <a:rPr lang="es-ES" sz="1600" dirty="0"/>
              <a:t> a la </a:t>
            </a:r>
            <a:r>
              <a:rPr lang="es-ES" sz="1600" dirty="0" err="1"/>
              <a:t>justícia</a:t>
            </a:r>
            <a:r>
              <a:rPr lang="es-ES" sz="1600" dirty="0"/>
              <a:t> social, </a:t>
            </a:r>
            <a:r>
              <a:rPr lang="es-ES" sz="1600" dirty="0" err="1"/>
              <a:t>els</a:t>
            </a:r>
            <a:r>
              <a:rPr lang="es-ES" sz="1600" dirty="0"/>
              <a:t> </a:t>
            </a:r>
            <a:r>
              <a:rPr lang="es-ES" sz="1600" dirty="0" err="1"/>
              <a:t>drets</a:t>
            </a:r>
            <a:r>
              <a:rPr lang="es-ES" sz="1600" dirty="0"/>
              <a:t> </a:t>
            </a:r>
            <a:r>
              <a:rPr lang="es-ES" sz="1600" dirty="0" err="1"/>
              <a:t>humans</a:t>
            </a:r>
            <a:r>
              <a:rPr lang="es-ES" sz="1600" dirty="0"/>
              <a:t>, </a:t>
            </a:r>
            <a:r>
              <a:rPr lang="es-ES" sz="1600" dirty="0" err="1"/>
              <a:t>l’empoderament</a:t>
            </a:r>
            <a:r>
              <a:rPr lang="es-ES" sz="1600" dirty="0"/>
              <a:t>, el </a:t>
            </a:r>
            <a:r>
              <a:rPr lang="es-ES" sz="1600" dirty="0" err="1"/>
              <a:t>desenvolupament</a:t>
            </a:r>
            <a:r>
              <a:rPr lang="es-ES" sz="1600" dirty="0"/>
              <a:t> social i la plena </a:t>
            </a:r>
            <a:r>
              <a:rPr lang="es-ES" sz="1600" dirty="0" err="1"/>
              <a:t>participació</a:t>
            </a:r>
            <a:r>
              <a:rPr lang="es-ES" sz="1600" dirty="0"/>
              <a:t> i </a:t>
            </a:r>
            <a:r>
              <a:rPr lang="es-ES" sz="1600" dirty="0" err="1"/>
              <a:t>inclusió</a:t>
            </a:r>
            <a:r>
              <a:rPr lang="es-ES" sz="1600" dirty="0"/>
              <a:t> de totes les persones </a:t>
            </a:r>
            <a:r>
              <a:rPr lang="es-ES" sz="1600" dirty="0" err="1"/>
              <a:t>amb</a:t>
            </a:r>
            <a:r>
              <a:rPr lang="es-ES" sz="1600" dirty="0"/>
              <a:t> </a:t>
            </a:r>
            <a:r>
              <a:rPr lang="es-ES" sz="1600" dirty="0" err="1"/>
              <a:t>discapacitat</a:t>
            </a:r>
            <a:r>
              <a:rPr lang="es-ES" sz="1600" dirty="0"/>
              <a:t> psicosocial a </a:t>
            </a:r>
            <a:r>
              <a:rPr lang="es-ES" sz="1600" dirty="0" err="1"/>
              <a:t>l’Àfrica</a:t>
            </a:r>
            <a:r>
              <a:rPr lang="es-ES" sz="1600" dirty="0"/>
              <a:t>. </a:t>
            </a:r>
          </a:p>
          <a:p>
            <a:pPr algn="just">
              <a:spcAft>
                <a:spcPts val="600"/>
              </a:spcAft>
            </a:pPr>
            <a:r>
              <a:rPr lang="es-ES" sz="1600" dirty="0"/>
              <a:t>Fomentar </a:t>
            </a:r>
            <a:r>
              <a:rPr lang="es-ES" sz="1600" dirty="0" err="1"/>
              <a:t>l’establiment</a:t>
            </a:r>
            <a:r>
              <a:rPr lang="es-ES" sz="1600" dirty="0"/>
              <a:t> </a:t>
            </a:r>
            <a:r>
              <a:rPr lang="es-ES" sz="1600" dirty="0" err="1"/>
              <a:t>d’organitzacions</a:t>
            </a:r>
            <a:r>
              <a:rPr lang="es-ES" sz="1600" dirty="0"/>
              <a:t> </a:t>
            </a:r>
            <a:r>
              <a:rPr lang="es-ES" sz="1600" dirty="0" err="1"/>
              <a:t>nacionals</a:t>
            </a:r>
            <a:r>
              <a:rPr lang="es-ES" sz="1600" dirty="0"/>
              <a:t>, i donar </a:t>
            </a:r>
            <a:r>
              <a:rPr lang="es-ES" sz="1600" dirty="0" err="1"/>
              <a:t>suport</a:t>
            </a:r>
            <a:r>
              <a:rPr lang="es-ES" sz="1600" dirty="0"/>
              <a:t> i </a:t>
            </a:r>
            <a:r>
              <a:rPr lang="es-ES" sz="1600" dirty="0" err="1"/>
              <a:t>promoure</a:t>
            </a:r>
            <a:r>
              <a:rPr lang="es-ES" sz="1600" dirty="0"/>
              <a:t> la </a:t>
            </a:r>
            <a:r>
              <a:rPr lang="es-ES" sz="1600" dirty="0" err="1"/>
              <a:t>seva</a:t>
            </a:r>
            <a:r>
              <a:rPr lang="es-ES" sz="1600" dirty="0"/>
              <a:t> tasca i la de les </a:t>
            </a:r>
            <a:r>
              <a:rPr lang="es-ES" sz="1600" dirty="0" err="1"/>
              <a:t>organitzacions</a:t>
            </a:r>
            <a:r>
              <a:rPr lang="es-ES" sz="1600" dirty="0"/>
              <a:t> </a:t>
            </a:r>
            <a:r>
              <a:rPr lang="es-ES" sz="1600" dirty="0" err="1"/>
              <a:t>membre</a:t>
            </a:r>
            <a:r>
              <a:rPr lang="es-ES" sz="1600" dirty="0"/>
              <a:t> </a:t>
            </a:r>
            <a:r>
              <a:rPr lang="es-ES" sz="1600" dirty="0" err="1"/>
              <a:t>existents</a:t>
            </a:r>
            <a:r>
              <a:rPr lang="es-ES" sz="1600" dirty="0"/>
              <a:t>. </a:t>
            </a:r>
          </a:p>
          <a:p>
            <a:pPr algn="just">
              <a:spcAft>
                <a:spcPts val="600"/>
              </a:spcAft>
            </a:pPr>
            <a:r>
              <a:rPr lang="es-ES" sz="1600" dirty="0"/>
              <a:t>Generar </a:t>
            </a:r>
            <a:r>
              <a:rPr lang="es-ES" sz="1600" dirty="0" err="1"/>
              <a:t>xarxes</a:t>
            </a:r>
            <a:r>
              <a:rPr lang="es-ES" sz="1600" dirty="0"/>
              <a:t> i construir </a:t>
            </a:r>
            <a:r>
              <a:rPr lang="es-ES" sz="1600" dirty="0" err="1"/>
              <a:t>relacions</a:t>
            </a:r>
            <a:r>
              <a:rPr lang="es-ES" sz="1600" dirty="0"/>
              <a:t> </a:t>
            </a:r>
            <a:r>
              <a:rPr lang="es-ES" sz="1600" dirty="0" err="1"/>
              <a:t>amb</a:t>
            </a:r>
            <a:r>
              <a:rPr lang="es-ES" sz="1600" dirty="0"/>
              <a:t> </a:t>
            </a:r>
            <a:r>
              <a:rPr lang="es-ES" sz="1600" dirty="0" err="1"/>
              <a:t>altres</a:t>
            </a:r>
            <a:r>
              <a:rPr lang="es-ES" sz="1600" dirty="0"/>
              <a:t> </a:t>
            </a:r>
            <a:r>
              <a:rPr lang="es-ES" sz="1600" dirty="0" err="1"/>
              <a:t>organitzacions</a:t>
            </a:r>
            <a:r>
              <a:rPr lang="es-ES" sz="1600" dirty="0"/>
              <a:t> de la </a:t>
            </a:r>
            <a:r>
              <a:rPr lang="es-ES" sz="1600" dirty="0" err="1"/>
              <a:t>societat</a:t>
            </a:r>
            <a:r>
              <a:rPr lang="es-ES" sz="1600" dirty="0"/>
              <a:t> civil, </a:t>
            </a:r>
            <a:r>
              <a:rPr lang="es-ES" sz="1600" dirty="0" err="1"/>
              <a:t>organitzacions</a:t>
            </a:r>
            <a:r>
              <a:rPr lang="es-ES" sz="1600" dirty="0"/>
              <a:t> </a:t>
            </a:r>
            <a:r>
              <a:rPr lang="es-ES" sz="1600" dirty="0" err="1"/>
              <a:t>intergovernamentals</a:t>
            </a:r>
            <a:r>
              <a:rPr lang="es-ES" sz="1600" dirty="0"/>
              <a:t>, </a:t>
            </a:r>
            <a:r>
              <a:rPr lang="es-ES" sz="1600" dirty="0" err="1"/>
              <a:t>organismes</a:t>
            </a:r>
            <a:r>
              <a:rPr lang="es-ES" sz="1600" dirty="0"/>
              <a:t> </a:t>
            </a:r>
            <a:r>
              <a:rPr lang="es-ES" sz="1600" dirty="0" err="1"/>
              <a:t>regionals</a:t>
            </a:r>
            <a:r>
              <a:rPr lang="es-ES" sz="1600" dirty="0"/>
              <a:t>, </a:t>
            </a:r>
            <a:r>
              <a:rPr lang="es-ES" sz="1600" dirty="0" err="1"/>
              <a:t>governs</a:t>
            </a:r>
            <a:r>
              <a:rPr lang="es-ES" sz="1600" dirty="0"/>
              <a:t> i </a:t>
            </a:r>
            <a:r>
              <a:rPr lang="es-ES" sz="1600" dirty="0" err="1"/>
              <a:t>altres</a:t>
            </a:r>
            <a:r>
              <a:rPr lang="es-ES" sz="1600" dirty="0"/>
              <a:t> </a:t>
            </a:r>
            <a:r>
              <a:rPr lang="es-ES" sz="1600" dirty="0" err="1"/>
              <a:t>institucions</a:t>
            </a:r>
            <a:r>
              <a:rPr lang="es-ES" sz="1600" dirty="0"/>
              <a:t> i persones </a:t>
            </a:r>
            <a:r>
              <a:rPr lang="es-ES" sz="1600" dirty="0" err="1"/>
              <a:t>rellevants</a:t>
            </a:r>
            <a:r>
              <a:rPr lang="es-ES" sz="1600" dirty="0"/>
              <a:t> per </a:t>
            </a:r>
            <a:r>
              <a:rPr lang="es-ES" sz="1600" dirty="0" err="1"/>
              <a:t>avançar</a:t>
            </a:r>
            <a:r>
              <a:rPr lang="es-ES" sz="1600" dirty="0"/>
              <a:t> en la </a:t>
            </a:r>
            <a:r>
              <a:rPr lang="es-ES" sz="1600" dirty="0" err="1"/>
              <a:t>seva</a:t>
            </a:r>
            <a:r>
              <a:rPr lang="es-ES" sz="1600" dirty="0"/>
              <a:t> </a:t>
            </a:r>
            <a:r>
              <a:rPr lang="es-ES" sz="1600" dirty="0" err="1"/>
              <a:t>missió</a:t>
            </a:r>
            <a:r>
              <a:rPr lang="es-ES" sz="1600" dirty="0"/>
              <a:t>. </a:t>
            </a:r>
          </a:p>
          <a:p>
            <a:pPr algn="just">
              <a:spcAft>
                <a:spcPts val="600"/>
              </a:spcAft>
            </a:pPr>
            <a:r>
              <a:rPr lang="es-ES" sz="1600" dirty="0"/>
              <a:t>Servir de </a:t>
            </a:r>
            <a:r>
              <a:rPr lang="es-ES" sz="1600" dirty="0" err="1"/>
              <a:t>xarxa</a:t>
            </a:r>
            <a:r>
              <a:rPr lang="es-ES" sz="1600" dirty="0"/>
              <a:t> i </a:t>
            </a:r>
            <a:r>
              <a:rPr lang="es-ES" sz="1600" dirty="0" err="1"/>
              <a:t>fòrum</a:t>
            </a:r>
            <a:r>
              <a:rPr lang="es-ES" sz="1600" dirty="0"/>
              <a:t> </a:t>
            </a:r>
            <a:r>
              <a:rPr lang="es-ES" sz="1600" dirty="0" err="1"/>
              <a:t>africà</a:t>
            </a:r>
            <a:r>
              <a:rPr lang="es-ES" sz="1600" dirty="0"/>
              <a:t> per a </a:t>
            </a:r>
            <a:r>
              <a:rPr lang="es-ES" sz="1600" dirty="0" err="1"/>
              <a:t>l’intercanvi</a:t>
            </a:r>
            <a:r>
              <a:rPr lang="es-ES" sz="1600" dirty="0"/>
              <a:t> de </a:t>
            </a:r>
            <a:r>
              <a:rPr lang="es-ES" sz="1600" dirty="0" err="1"/>
              <a:t>coneixement</a:t>
            </a:r>
            <a:r>
              <a:rPr lang="es-ES" sz="1600" dirty="0"/>
              <a:t>, la </a:t>
            </a:r>
            <a:r>
              <a:rPr lang="es-ES" sz="1600" dirty="0" err="1"/>
              <a:t>conscienciació</a:t>
            </a:r>
            <a:r>
              <a:rPr lang="es-ES" sz="1600" dirty="0"/>
              <a:t> i la </a:t>
            </a:r>
            <a:r>
              <a:rPr lang="es-ES" sz="1600" dirty="0" err="1"/>
              <a:t>promoció</a:t>
            </a:r>
            <a:r>
              <a:rPr lang="es-ES" sz="1600" dirty="0"/>
              <a:t> de la recerca en </a:t>
            </a:r>
            <a:r>
              <a:rPr lang="es-ES" sz="1600" dirty="0" err="1"/>
              <a:t>matèria</a:t>
            </a:r>
            <a:r>
              <a:rPr lang="es-ES" sz="1600" dirty="0"/>
              <a:t> de </a:t>
            </a:r>
            <a:r>
              <a:rPr lang="es-ES" sz="1600" dirty="0" err="1"/>
              <a:t>discapacitat</a:t>
            </a:r>
            <a:r>
              <a:rPr lang="es-ES" sz="1600" dirty="0"/>
              <a:t> psicosocial. </a:t>
            </a:r>
          </a:p>
          <a:p>
            <a:pPr marL="0" indent="0" algn="just">
              <a:spcAft>
                <a:spcPts val="600"/>
              </a:spcAft>
              <a:buNone/>
            </a:pPr>
            <a:r>
              <a:rPr lang="es-ES" sz="1600" dirty="0"/>
              <a:t> Per a </a:t>
            </a:r>
            <a:r>
              <a:rPr lang="es-ES" sz="1600" dirty="0" err="1"/>
              <a:t>més</a:t>
            </a:r>
            <a:r>
              <a:rPr lang="es-ES" sz="1600" dirty="0"/>
              <a:t> </a:t>
            </a:r>
            <a:r>
              <a:rPr lang="es-ES" sz="1600" dirty="0" err="1"/>
              <a:t>informació</a:t>
            </a:r>
            <a:r>
              <a:rPr lang="es-ES" sz="1600" dirty="0"/>
              <a:t>, </a:t>
            </a:r>
            <a:r>
              <a:rPr lang="es-ES" sz="1600" dirty="0" err="1"/>
              <a:t>consulteu</a:t>
            </a:r>
            <a:r>
              <a:rPr lang="es-ES" sz="1600" dirty="0"/>
              <a:t>: </a:t>
            </a:r>
            <a:r>
              <a:rPr lang="es-ES" sz="1600" dirty="0">
                <a:hlinkClick r:id="rId3"/>
              </a:rPr>
              <a:t>https://www.facebook.com/PANPPD/</a:t>
            </a:r>
            <a:r>
              <a:rPr lang="es-ES" sz="1600" dirty="0"/>
              <a:t>. </a:t>
            </a:r>
          </a:p>
        </p:txBody>
      </p:sp>
      <p:sp>
        <p:nvSpPr>
          <p:cNvPr id="7" name="Text Placeholder 5">
            <a:extLst>
              <a:ext uri="{FF2B5EF4-FFF2-40B4-BE49-F238E27FC236}">
                <a16:creationId xmlns:a16="http://schemas.microsoft.com/office/drawing/2014/main" id="{29825E66-437A-724C-9E10-00DFAA9EB8E3}"/>
              </a:ext>
            </a:extLst>
          </p:cNvPr>
          <p:cNvSpPr>
            <a:spLocks noGrp="1"/>
          </p:cNvSpPr>
          <p:nvPr>
            <p:ph type="body" sz="quarter" idx="13"/>
          </p:nvPr>
        </p:nvSpPr>
        <p:spPr>
          <a:xfrm>
            <a:off x="519331" y="655984"/>
            <a:ext cx="11029938" cy="616226"/>
          </a:xfrm>
        </p:spPr>
        <p:txBody>
          <a:bodyPr/>
          <a:lstStyle/>
          <a:p>
            <a:pPr marL="0" indent="0" defTabSz="0">
              <a:lnSpc>
                <a:spcPct val="100000"/>
              </a:lnSpc>
            </a:pPr>
            <a:r>
              <a:rPr lang="ca-ES" sz="2000" dirty="0"/>
              <a:t>Cas hipotètic 1: La Xarxa </a:t>
            </a:r>
            <a:r>
              <a:rPr lang="ca-ES" sz="2000" dirty="0" err="1"/>
              <a:t>Panafricana</a:t>
            </a:r>
            <a:r>
              <a:rPr lang="ca-ES" sz="2000" dirty="0"/>
              <a:t> de Persones amb Discapacitat Psicosocial (PANPPD) de defensa els drets de les persones amb discapacitat psicosocial (3) </a:t>
            </a:r>
            <a:endParaRPr lang="es-ES" sz="2000" dirty="0"/>
          </a:p>
        </p:txBody>
      </p:sp>
    </p:spTree>
    <p:extLst>
      <p:ext uri="{BB962C8B-B14F-4D97-AF65-F5344CB8AC3E}">
        <p14:creationId xmlns:p14="http://schemas.microsoft.com/office/powerpoint/2010/main" val="3165806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69402" y="1371600"/>
            <a:ext cx="10970406" cy="4532243"/>
          </a:xfrm>
          <a:solidFill>
            <a:srgbClr val="D2EFFC"/>
          </a:solidFill>
        </p:spPr>
        <p:txBody>
          <a:bodyPr/>
          <a:lstStyle/>
          <a:p>
            <a:pPr marL="0" indent="0" algn="just">
              <a:buNone/>
            </a:pPr>
            <a:r>
              <a:rPr lang="es-ES" sz="1700" dirty="0" err="1"/>
              <a:t>Inclusion</a:t>
            </a:r>
            <a:r>
              <a:rPr lang="es-ES" sz="1700" dirty="0"/>
              <a:t> International </a:t>
            </a:r>
            <a:r>
              <a:rPr lang="es-ES" sz="1700" dirty="0" err="1"/>
              <a:t>és</a:t>
            </a:r>
            <a:r>
              <a:rPr lang="es-ES" sz="1700" dirty="0"/>
              <a:t> una </a:t>
            </a:r>
            <a:r>
              <a:rPr lang="es-ES" sz="1700" dirty="0" err="1"/>
              <a:t>xarxa</a:t>
            </a:r>
            <a:r>
              <a:rPr lang="es-ES" sz="1700" dirty="0"/>
              <a:t> internacional de persones </a:t>
            </a:r>
            <a:r>
              <a:rPr lang="es-ES" sz="1700" dirty="0" err="1"/>
              <a:t>amb</a:t>
            </a:r>
            <a:r>
              <a:rPr lang="es-ES" sz="1700" dirty="0"/>
              <a:t> </a:t>
            </a:r>
            <a:r>
              <a:rPr lang="es-ES" sz="1700" dirty="0" err="1"/>
              <a:t>discapacitat</a:t>
            </a:r>
            <a:r>
              <a:rPr lang="es-ES" sz="1700" dirty="0"/>
              <a:t> </a:t>
            </a:r>
            <a:r>
              <a:rPr lang="es-ES" sz="1700" dirty="0" err="1"/>
              <a:t>intel·lectual</a:t>
            </a:r>
            <a:r>
              <a:rPr lang="es-ES" sz="1700" dirty="0"/>
              <a:t> i les </a:t>
            </a:r>
            <a:r>
              <a:rPr lang="es-ES" sz="1700" dirty="0" err="1"/>
              <a:t>seves</a:t>
            </a:r>
            <a:r>
              <a:rPr lang="es-ES" sz="1700" dirty="0"/>
              <a:t> </a:t>
            </a:r>
            <a:r>
              <a:rPr lang="es-ES" sz="1700" dirty="0" err="1"/>
              <a:t>famílies</a:t>
            </a:r>
            <a:r>
              <a:rPr lang="es-ES" sz="1700" dirty="0"/>
              <a:t> que defensa </a:t>
            </a:r>
            <a:r>
              <a:rPr lang="es-ES" sz="1700" dirty="0" err="1"/>
              <a:t>els</a:t>
            </a:r>
            <a:r>
              <a:rPr lang="es-ES" sz="1700" dirty="0"/>
              <a:t> </a:t>
            </a:r>
            <a:r>
              <a:rPr lang="es-ES" sz="1700" dirty="0" err="1"/>
              <a:t>drets</a:t>
            </a:r>
            <a:r>
              <a:rPr lang="es-ES" sz="1700" dirty="0"/>
              <a:t> </a:t>
            </a:r>
            <a:r>
              <a:rPr lang="es-ES" sz="1700" dirty="0" err="1"/>
              <a:t>humans</a:t>
            </a:r>
            <a:r>
              <a:rPr lang="es-ES" sz="1700" dirty="0"/>
              <a:t> de les persones </a:t>
            </a:r>
            <a:r>
              <a:rPr lang="es-ES" sz="1700" dirty="0" err="1"/>
              <a:t>amb</a:t>
            </a:r>
            <a:r>
              <a:rPr lang="es-ES" sz="1700" dirty="0"/>
              <a:t> </a:t>
            </a:r>
            <a:r>
              <a:rPr lang="es-ES" sz="1700" dirty="0" err="1"/>
              <a:t>discapacitat</a:t>
            </a:r>
            <a:r>
              <a:rPr lang="es-ES" sz="1700" dirty="0"/>
              <a:t> </a:t>
            </a:r>
            <a:r>
              <a:rPr lang="es-ES" sz="1700" dirty="0" err="1"/>
              <a:t>intel·lectual</a:t>
            </a:r>
            <a:r>
              <a:rPr lang="es-ES" sz="1700" dirty="0"/>
              <a:t> </a:t>
            </a:r>
            <a:r>
              <a:rPr lang="es-ES" sz="1700" dirty="0" err="1"/>
              <a:t>arreu</a:t>
            </a:r>
            <a:r>
              <a:rPr lang="es-ES" sz="1700" dirty="0"/>
              <a:t> del </a:t>
            </a:r>
            <a:r>
              <a:rPr lang="es-ES" sz="1700" dirty="0" err="1"/>
              <a:t>món</a:t>
            </a:r>
            <a:r>
              <a:rPr lang="es-ES" sz="1700" dirty="0"/>
              <a:t>. </a:t>
            </a:r>
            <a:r>
              <a:rPr lang="es-ES" sz="1700" dirty="0" err="1"/>
              <a:t>Partint</a:t>
            </a:r>
            <a:r>
              <a:rPr lang="es-ES" sz="1700" dirty="0"/>
              <a:t> de la base que </a:t>
            </a:r>
            <a:r>
              <a:rPr lang="es-ES" sz="1700" dirty="0" err="1"/>
              <a:t>l’autodefensa</a:t>
            </a:r>
            <a:r>
              <a:rPr lang="es-ES" sz="1700" dirty="0"/>
              <a:t> </a:t>
            </a:r>
            <a:r>
              <a:rPr lang="es-ES" sz="1700" dirty="0" err="1"/>
              <a:t>pot</a:t>
            </a:r>
            <a:r>
              <a:rPr lang="es-ES" sz="1700" dirty="0"/>
              <a:t> </a:t>
            </a:r>
            <a:r>
              <a:rPr lang="es-ES" sz="1700" dirty="0" err="1"/>
              <a:t>tenir</a:t>
            </a:r>
            <a:r>
              <a:rPr lang="es-ES" sz="1700" dirty="0"/>
              <a:t> </a:t>
            </a:r>
            <a:r>
              <a:rPr lang="es-ES" sz="1700" dirty="0" err="1"/>
              <a:t>significats</a:t>
            </a:r>
            <a:r>
              <a:rPr lang="es-ES" sz="1700" dirty="0"/>
              <a:t> </a:t>
            </a:r>
            <a:r>
              <a:rPr lang="es-ES" sz="1700" dirty="0" err="1"/>
              <a:t>molt</a:t>
            </a:r>
            <a:r>
              <a:rPr lang="es-ES" sz="1700" dirty="0"/>
              <a:t> diversos a </a:t>
            </a:r>
            <a:r>
              <a:rPr lang="es-ES" sz="1700" dirty="0" err="1"/>
              <a:t>distintes</a:t>
            </a:r>
            <a:r>
              <a:rPr lang="es-ES" sz="1700" dirty="0"/>
              <a:t> </a:t>
            </a:r>
            <a:r>
              <a:rPr lang="es-ES" sz="1700" dirty="0" err="1"/>
              <a:t>parts</a:t>
            </a:r>
            <a:r>
              <a:rPr lang="es-ES" sz="1700" dirty="0"/>
              <a:t> del </a:t>
            </a:r>
            <a:r>
              <a:rPr lang="es-ES" sz="1700" dirty="0" err="1"/>
              <a:t>món</a:t>
            </a:r>
            <a:r>
              <a:rPr lang="es-ES" sz="1700" dirty="0"/>
              <a:t>, es va </a:t>
            </a:r>
            <a:r>
              <a:rPr lang="es-ES" sz="1700" dirty="0" err="1"/>
              <a:t>sol·licitar</a:t>
            </a:r>
            <a:r>
              <a:rPr lang="es-ES" sz="1700" dirty="0"/>
              <a:t> a </a:t>
            </a:r>
            <a:r>
              <a:rPr lang="es-ES" sz="1700" dirty="0" err="1"/>
              <a:t>organitzacions</a:t>
            </a:r>
            <a:r>
              <a:rPr lang="es-ES" sz="1700" dirty="0"/>
              <a:t> i </a:t>
            </a:r>
            <a:r>
              <a:rPr lang="es-ES" sz="1700" dirty="0" err="1"/>
              <a:t>grups</a:t>
            </a:r>
            <a:r>
              <a:rPr lang="es-ES" sz="1700" dirty="0"/>
              <a:t> </a:t>
            </a:r>
            <a:r>
              <a:rPr lang="es-ES" sz="1700" dirty="0" err="1"/>
              <a:t>què</a:t>
            </a:r>
            <a:r>
              <a:rPr lang="es-ES" sz="1700" dirty="0"/>
              <a:t> </a:t>
            </a:r>
            <a:r>
              <a:rPr lang="es-ES" sz="1700" dirty="0" err="1"/>
              <a:t>entenien</a:t>
            </a:r>
            <a:r>
              <a:rPr lang="es-ES" sz="1700" dirty="0"/>
              <a:t> per </a:t>
            </a:r>
            <a:r>
              <a:rPr lang="es-ES" sz="1700" dirty="0" err="1"/>
              <a:t>aquest</a:t>
            </a:r>
            <a:r>
              <a:rPr lang="es-ES" sz="1700" dirty="0"/>
              <a:t> </a:t>
            </a:r>
            <a:r>
              <a:rPr lang="es-ES" sz="1700" dirty="0" err="1"/>
              <a:t>terme</a:t>
            </a:r>
            <a:r>
              <a:rPr lang="es-ES" sz="1700" dirty="0"/>
              <a:t> i </a:t>
            </a:r>
            <a:r>
              <a:rPr lang="es-ES" sz="1700" dirty="0" err="1"/>
              <a:t>quines</a:t>
            </a:r>
            <a:r>
              <a:rPr lang="es-ES" sz="1700" dirty="0"/>
              <a:t> </a:t>
            </a:r>
            <a:r>
              <a:rPr lang="es-ES" sz="1700" dirty="0" err="1"/>
              <a:t>accions</a:t>
            </a:r>
            <a:r>
              <a:rPr lang="es-ES" sz="1700" dirty="0"/>
              <a:t> </a:t>
            </a:r>
            <a:r>
              <a:rPr lang="es-ES" sz="1700" dirty="0" err="1"/>
              <a:t>d’autodefensa</a:t>
            </a:r>
            <a:r>
              <a:rPr lang="es-ES" sz="1700" dirty="0"/>
              <a:t> es </a:t>
            </a:r>
            <a:r>
              <a:rPr lang="es-ES" sz="1700" dirty="0" err="1"/>
              <a:t>podien</a:t>
            </a:r>
            <a:r>
              <a:rPr lang="es-ES" sz="1700" dirty="0"/>
              <a:t> </a:t>
            </a:r>
            <a:r>
              <a:rPr lang="es-ES" sz="1700" dirty="0" err="1"/>
              <a:t>fer</a:t>
            </a:r>
            <a:r>
              <a:rPr lang="es-ES" sz="1700" dirty="0"/>
              <a:t>. </a:t>
            </a:r>
            <a:r>
              <a:rPr lang="es-ES" sz="1700" dirty="0" err="1"/>
              <a:t>Aquestes</a:t>
            </a:r>
            <a:r>
              <a:rPr lang="es-ES" sz="1700" dirty="0"/>
              <a:t> </a:t>
            </a:r>
            <a:r>
              <a:rPr lang="es-ES" sz="1700" dirty="0" err="1"/>
              <a:t>són</a:t>
            </a:r>
            <a:r>
              <a:rPr lang="es-ES" sz="1700" dirty="0"/>
              <a:t> </a:t>
            </a:r>
            <a:r>
              <a:rPr lang="es-ES" sz="1700" dirty="0" err="1"/>
              <a:t>algunes</a:t>
            </a:r>
            <a:r>
              <a:rPr lang="es-ES" sz="1700" dirty="0"/>
              <a:t> de les </a:t>
            </a:r>
            <a:r>
              <a:rPr lang="es-ES" sz="1700" dirty="0" err="1"/>
              <a:t>respostes</a:t>
            </a:r>
            <a:r>
              <a:rPr lang="es-ES" sz="1700" dirty="0"/>
              <a:t>: </a:t>
            </a:r>
          </a:p>
          <a:p>
            <a:pPr marL="0" indent="0" algn="just">
              <a:buNone/>
            </a:pPr>
            <a:r>
              <a:rPr lang="es-ES" sz="1700" dirty="0"/>
              <a:t>«</a:t>
            </a:r>
            <a:r>
              <a:rPr lang="es-ES" sz="1700" dirty="0" err="1"/>
              <a:t>Combatem</a:t>
            </a:r>
            <a:r>
              <a:rPr lang="es-ES" sz="1700" dirty="0"/>
              <a:t> </a:t>
            </a:r>
            <a:r>
              <a:rPr lang="es-ES" sz="1700" dirty="0" err="1"/>
              <a:t>l’estereotip</a:t>
            </a:r>
            <a:r>
              <a:rPr lang="es-ES" sz="1700" dirty="0"/>
              <a:t> </a:t>
            </a:r>
            <a:r>
              <a:rPr lang="es-ES" sz="1700" dirty="0" err="1"/>
              <a:t>negatiu</a:t>
            </a:r>
            <a:r>
              <a:rPr lang="es-ES" sz="1700" dirty="0"/>
              <a:t> sobre les </a:t>
            </a:r>
            <a:r>
              <a:rPr lang="es-ES" sz="1700" dirty="0" err="1"/>
              <a:t>habilitats</a:t>
            </a:r>
            <a:r>
              <a:rPr lang="es-ES" sz="1700" dirty="0"/>
              <a:t> de les persones </a:t>
            </a:r>
            <a:r>
              <a:rPr lang="es-ES" sz="1700" dirty="0" err="1"/>
              <a:t>amb</a:t>
            </a:r>
            <a:r>
              <a:rPr lang="es-ES" sz="1700" dirty="0"/>
              <a:t> </a:t>
            </a:r>
            <a:r>
              <a:rPr lang="es-ES" sz="1700" dirty="0" err="1"/>
              <a:t>discapacitat</a:t>
            </a:r>
            <a:r>
              <a:rPr lang="es-ES" sz="1700" dirty="0"/>
              <a:t> </a:t>
            </a:r>
            <a:r>
              <a:rPr lang="es-ES" sz="1700" dirty="0" err="1"/>
              <a:t>intel·lectual</a:t>
            </a:r>
            <a:r>
              <a:rPr lang="es-ES" sz="1700" dirty="0"/>
              <a:t> i </a:t>
            </a:r>
            <a:r>
              <a:rPr lang="es-ES" sz="1700" dirty="0" err="1"/>
              <a:t>lluitem</a:t>
            </a:r>
            <a:r>
              <a:rPr lang="es-ES" sz="1700" dirty="0"/>
              <a:t> per una </a:t>
            </a:r>
            <a:r>
              <a:rPr lang="es-ES" sz="1700" dirty="0" err="1"/>
              <a:t>legislació</a:t>
            </a:r>
            <a:r>
              <a:rPr lang="es-ES" sz="1700" dirty="0"/>
              <a:t> que </a:t>
            </a:r>
            <a:r>
              <a:rPr lang="es-ES" sz="1700" dirty="0" err="1"/>
              <a:t>defensi</a:t>
            </a:r>
            <a:r>
              <a:rPr lang="es-ES" sz="1700" dirty="0"/>
              <a:t> </a:t>
            </a:r>
            <a:r>
              <a:rPr lang="es-ES" sz="1700" dirty="0" err="1"/>
              <a:t>els</a:t>
            </a:r>
            <a:r>
              <a:rPr lang="es-ES" sz="1700" dirty="0"/>
              <a:t> </a:t>
            </a:r>
            <a:r>
              <a:rPr lang="es-ES" sz="1700" dirty="0" err="1"/>
              <a:t>seus</a:t>
            </a:r>
            <a:r>
              <a:rPr lang="es-ES" sz="1700" dirty="0"/>
              <a:t> </a:t>
            </a:r>
            <a:r>
              <a:rPr lang="es-ES" sz="1700" dirty="0" err="1"/>
              <a:t>drets</a:t>
            </a:r>
            <a:r>
              <a:rPr lang="es-ES" sz="1700" dirty="0"/>
              <a:t>» (</a:t>
            </a:r>
            <a:r>
              <a:rPr lang="es-ES" sz="1700" dirty="0" err="1"/>
              <a:t>Jordània</a:t>
            </a:r>
            <a:r>
              <a:rPr lang="es-ES" sz="1700" dirty="0"/>
              <a:t>). </a:t>
            </a:r>
          </a:p>
          <a:p>
            <a:pPr marL="0" indent="0" algn="just">
              <a:buNone/>
            </a:pPr>
            <a:r>
              <a:rPr lang="es-ES" sz="1700" dirty="0"/>
              <a:t> «</a:t>
            </a:r>
            <a:r>
              <a:rPr lang="es-ES" sz="1700" dirty="0" err="1"/>
              <a:t>Algú</a:t>
            </a:r>
            <a:r>
              <a:rPr lang="es-ES" sz="1700" dirty="0"/>
              <a:t> que es defensa a </a:t>
            </a:r>
            <a:r>
              <a:rPr lang="es-ES" sz="1700" dirty="0" err="1"/>
              <a:t>ell</a:t>
            </a:r>
            <a:r>
              <a:rPr lang="es-ES" sz="1700" dirty="0"/>
              <a:t> </a:t>
            </a:r>
            <a:r>
              <a:rPr lang="es-ES" sz="1700" dirty="0" err="1"/>
              <a:t>mateix</a:t>
            </a:r>
            <a:r>
              <a:rPr lang="es-ES" sz="1700" dirty="0"/>
              <a:t>, que té </a:t>
            </a:r>
            <a:r>
              <a:rPr lang="es-ES" sz="1700" dirty="0" err="1"/>
              <a:t>desitjos</a:t>
            </a:r>
            <a:r>
              <a:rPr lang="es-ES" sz="1700" dirty="0"/>
              <a:t>, que </a:t>
            </a:r>
            <a:r>
              <a:rPr lang="es-ES" sz="1700" dirty="0" err="1"/>
              <a:t>s’expressa</a:t>
            </a:r>
            <a:r>
              <a:rPr lang="es-ES" sz="1700" dirty="0"/>
              <a:t> </a:t>
            </a:r>
            <a:r>
              <a:rPr lang="es-ES" sz="1700" dirty="0" err="1"/>
              <a:t>obertament</a:t>
            </a:r>
            <a:r>
              <a:rPr lang="es-ES" sz="1700" dirty="0"/>
              <a:t> i que fa un </a:t>
            </a:r>
            <a:r>
              <a:rPr lang="es-ES" sz="1700" dirty="0" err="1"/>
              <a:t>canvi</a:t>
            </a:r>
            <a:r>
              <a:rPr lang="es-ES" sz="1700" dirty="0"/>
              <a:t> </a:t>
            </a:r>
            <a:r>
              <a:rPr lang="es-ES" sz="1700" dirty="0" err="1"/>
              <a:t>positiu</a:t>
            </a:r>
            <a:r>
              <a:rPr lang="es-ES" sz="1700" dirty="0"/>
              <a:t> no </a:t>
            </a:r>
            <a:r>
              <a:rPr lang="es-ES" sz="1700" dirty="0" err="1"/>
              <a:t>només</a:t>
            </a:r>
            <a:r>
              <a:rPr lang="es-ES" sz="1700" dirty="0"/>
              <a:t> per a </a:t>
            </a:r>
            <a:r>
              <a:rPr lang="es-ES" sz="1700" dirty="0" err="1"/>
              <a:t>ell</a:t>
            </a:r>
            <a:r>
              <a:rPr lang="es-ES" sz="1700" dirty="0"/>
              <a:t>, </a:t>
            </a:r>
            <a:r>
              <a:rPr lang="es-ES" sz="1700" dirty="0" err="1"/>
              <a:t>sinó</a:t>
            </a:r>
            <a:r>
              <a:rPr lang="es-ES" sz="1700" dirty="0"/>
              <a:t> també per a </a:t>
            </a:r>
            <a:r>
              <a:rPr lang="es-ES" sz="1700" dirty="0" err="1"/>
              <a:t>altres</a:t>
            </a:r>
            <a:r>
              <a:rPr lang="es-ES" sz="1700" dirty="0"/>
              <a:t> </a:t>
            </a:r>
            <a:r>
              <a:rPr lang="es-ES" sz="1700" dirty="0" err="1"/>
              <a:t>ciutadans</a:t>
            </a:r>
            <a:r>
              <a:rPr lang="es-ES" sz="1700" dirty="0"/>
              <a:t> i per al </a:t>
            </a:r>
            <a:r>
              <a:rPr lang="es-ES" sz="1700" dirty="0" err="1"/>
              <a:t>conjunt</a:t>
            </a:r>
            <a:r>
              <a:rPr lang="es-ES" sz="1700" dirty="0"/>
              <a:t> de la </a:t>
            </a:r>
            <a:r>
              <a:rPr lang="es-ES" sz="1700" dirty="0" err="1"/>
              <a:t>comunitat</a:t>
            </a:r>
            <a:r>
              <a:rPr lang="es-ES" sz="1700" dirty="0"/>
              <a:t>» (</a:t>
            </a:r>
            <a:r>
              <a:rPr lang="es-ES" sz="1700" dirty="0" err="1"/>
              <a:t>Maurici</a:t>
            </a:r>
            <a:r>
              <a:rPr lang="es-ES" sz="1700" dirty="0"/>
              <a:t>). </a:t>
            </a:r>
          </a:p>
          <a:p>
            <a:pPr marL="0" indent="0" algn="just">
              <a:buNone/>
            </a:pPr>
            <a:r>
              <a:rPr lang="es-ES" sz="1700" dirty="0"/>
              <a:t> «Una </a:t>
            </a:r>
            <a:r>
              <a:rPr lang="es-ES" sz="1700" dirty="0" err="1"/>
              <a:t>ajuda</a:t>
            </a:r>
            <a:r>
              <a:rPr lang="es-ES" sz="1700" dirty="0"/>
              <a:t> a persones fiable i de </a:t>
            </a:r>
            <a:r>
              <a:rPr lang="es-ES" sz="1700" dirty="0" err="1"/>
              <a:t>confiança</a:t>
            </a:r>
            <a:r>
              <a:rPr lang="es-ES" sz="1700" dirty="0"/>
              <a:t>. </a:t>
            </a:r>
            <a:r>
              <a:rPr lang="es-ES" sz="1700" dirty="0" err="1"/>
              <a:t>Sense</a:t>
            </a:r>
            <a:r>
              <a:rPr lang="es-ES" sz="1700" dirty="0"/>
              <a:t> </a:t>
            </a:r>
            <a:r>
              <a:rPr lang="es-ES" sz="1700" dirty="0" err="1"/>
              <a:t>actituds</a:t>
            </a:r>
            <a:r>
              <a:rPr lang="es-ES" sz="1700" dirty="0"/>
              <a:t> </a:t>
            </a:r>
            <a:r>
              <a:rPr lang="es-ES" sz="1700" dirty="0" err="1"/>
              <a:t>compassives</a:t>
            </a:r>
            <a:r>
              <a:rPr lang="es-ES" sz="1700" dirty="0"/>
              <a:t>. Es </a:t>
            </a:r>
            <a:r>
              <a:rPr lang="es-ES" sz="1700" dirty="0" err="1"/>
              <a:t>tracta</a:t>
            </a:r>
            <a:r>
              <a:rPr lang="es-ES" sz="1700" dirty="0"/>
              <a:t> de capacitar per a </a:t>
            </a:r>
            <a:r>
              <a:rPr lang="es-ES" sz="1700" dirty="0" err="1"/>
              <a:t>l’autodefensa</a:t>
            </a:r>
            <a:r>
              <a:rPr lang="es-ES" sz="1700" dirty="0"/>
              <a:t>. </a:t>
            </a:r>
            <a:r>
              <a:rPr lang="es-ES" sz="1700" dirty="0" err="1"/>
              <a:t>Entendre</a:t>
            </a:r>
            <a:r>
              <a:rPr lang="es-ES" sz="1700" dirty="0"/>
              <a:t> les </a:t>
            </a:r>
            <a:r>
              <a:rPr lang="es-ES" sz="1700" dirty="0" err="1"/>
              <a:t>necessitats</a:t>
            </a:r>
            <a:r>
              <a:rPr lang="es-ES" sz="1700" dirty="0"/>
              <a:t> i </a:t>
            </a:r>
            <a:r>
              <a:rPr lang="es-ES" sz="1700" dirty="0" err="1"/>
              <a:t>els</a:t>
            </a:r>
            <a:r>
              <a:rPr lang="es-ES" sz="1700" dirty="0"/>
              <a:t> </a:t>
            </a:r>
            <a:r>
              <a:rPr lang="es-ES" sz="1700" dirty="0" err="1"/>
              <a:t>desitjos</a:t>
            </a:r>
            <a:r>
              <a:rPr lang="es-ES" sz="1700" dirty="0"/>
              <a:t>» (Sud-</a:t>
            </a:r>
            <a:r>
              <a:rPr lang="es-ES" sz="1700" dirty="0" err="1"/>
              <a:t>Àfrica</a:t>
            </a:r>
            <a:r>
              <a:rPr lang="es-ES" sz="1700" dirty="0"/>
              <a:t>). </a:t>
            </a:r>
          </a:p>
          <a:p>
            <a:pPr marL="0" indent="0" algn="just">
              <a:buNone/>
            </a:pPr>
            <a:r>
              <a:rPr lang="es-ES" sz="1700" dirty="0"/>
              <a:t> «</a:t>
            </a:r>
            <a:r>
              <a:rPr lang="es-ES" sz="1700" dirty="0" err="1"/>
              <a:t>Lluitem</a:t>
            </a:r>
            <a:r>
              <a:rPr lang="es-ES" sz="1700" dirty="0"/>
              <a:t> per </a:t>
            </a:r>
            <a:r>
              <a:rPr lang="es-ES" sz="1700" dirty="0" err="1"/>
              <a:t>autodefensar</a:t>
            </a:r>
            <a:r>
              <a:rPr lang="es-ES" sz="1700" dirty="0"/>
              <a:t> </a:t>
            </a:r>
            <a:r>
              <a:rPr lang="es-ES" sz="1700" dirty="0" err="1"/>
              <a:t>els</a:t>
            </a:r>
            <a:r>
              <a:rPr lang="es-ES" sz="1700" dirty="0"/>
              <a:t> </a:t>
            </a:r>
            <a:r>
              <a:rPr lang="es-ES" sz="1700" dirty="0" err="1"/>
              <a:t>nostres</a:t>
            </a:r>
            <a:r>
              <a:rPr lang="es-ES" sz="1700" dirty="0"/>
              <a:t> </a:t>
            </a:r>
            <a:r>
              <a:rPr lang="es-ES" sz="1700" dirty="0" err="1"/>
              <a:t>drets</a:t>
            </a:r>
            <a:r>
              <a:rPr lang="es-ES" sz="1700" dirty="0"/>
              <a:t> </a:t>
            </a:r>
            <a:r>
              <a:rPr lang="es-ES" sz="1700" dirty="0" err="1"/>
              <a:t>recollits</a:t>
            </a:r>
            <a:r>
              <a:rPr lang="es-ES" sz="1700" dirty="0"/>
              <a:t> a la CDPD de les </a:t>
            </a:r>
            <a:r>
              <a:rPr lang="es-ES" sz="1700" dirty="0" err="1"/>
              <a:t>Nacions</a:t>
            </a:r>
            <a:r>
              <a:rPr lang="es-ES" sz="1700" dirty="0"/>
              <a:t> </a:t>
            </a:r>
            <a:r>
              <a:rPr lang="es-ES" sz="1700" dirty="0" err="1"/>
              <a:t>Unides</a:t>
            </a:r>
            <a:r>
              <a:rPr lang="es-ES" sz="1700" dirty="0"/>
              <a:t>, </a:t>
            </a:r>
            <a:r>
              <a:rPr lang="es-ES" sz="1700" dirty="0" err="1"/>
              <a:t>sobretot</a:t>
            </a:r>
            <a:r>
              <a:rPr lang="es-ES" sz="1700" dirty="0"/>
              <a:t> a </a:t>
            </a:r>
            <a:r>
              <a:rPr lang="es-ES" sz="1700" dirty="0" err="1"/>
              <a:t>l’article</a:t>
            </a:r>
            <a:r>
              <a:rPr lang="es-ES" sz="1700" dirty="0"/>
              <a:t> 12, sobre la </a:t>
            </a:r>
            <a:r>
              <a:rPr lang="es-ES" sz="1700" dirty="0" err="1"/>
              <a:t>nostra</a:t>
            </a:r>
            <a:r>
              <a:rPr lang="es-ES" sz="1700" dirty="0"/>
              <a:t> </a:t>
            </a:r>
            <a:r>
              <a:rPr lang="es-ES" sz="1700" dirty="0" err="1"/>
              <a:t>capacitat</a:t>
            </a:r>
            <a:r>
              <a:rPr lang="es-ES" sz="1700" dirty="0"/>
              <a:t> jurídica, i a </a:t>
            </a:r>
            <a:r>
              <a:rPr lang="es-ES" sz="1700" dirty="0" err="1"/>
              <a:t>l’article</a:t>
            </a:r>
            <a:r>
              <a:rPr lang="es-ES" sz="1700" dirty="0"/>
              <a:t> 19, sobre el </a:t>
            </a:r>
            <a:r>
              <a:rPr lang="es-ES" sz="1700" dirty="0" err="1"/>
              <a:t>nostre</a:t>
            </a:r>
            <a:r>
              <a:rPr lang="es-ES" sz="1700" dirty="0"/>
              <a:t> </a:t>
            </a:r>
            <a:r>
              <a:rPr lang="es-ES" sz="1700" dirty="0" err="1"/>
              <a:t>dret</a:t>
            </a:r>
            <a:r>
              <a:rPr lang="es-ES" sz="1700" dirty="0"/>
              <a:t> a </a:t>
            </a:r>
            <a:r>
              <a:rPr lang="es-ES" sz="1700" dirty="0" err="1"/>
              <a:t>viure</a:t>
            </a:r>
            <a:r>
              <a:rPr lang="es-ES" sz="1700" dirty="0"/>
              <a:t> de manera inclusiva en la </a:t>
            </a:r>
            <a:r>
              <a:rPr lang="es-ES" sz="1700" dirty="0" err="1"/>
              <a:t>comunitat</a:t>
            </a:r>
            <a:r>
              <a:rPr lang="es-ES" sz="1700" dirty="0"/>
              <a:t> i no ser </a:t>
            </a:r>
            <a:r>
              <a:rPr lang="es-ES" sz="1700" dirty="0" err="1"/>
              <a:t>internats</a:t>
            </a:r>
            <a:r>
              <a:rPr lang="es-ES" sz="1700" dirty="0"/>
              <a:t> en </a:t>
            </a:r>
            <a:r>
              <a:rPr lang="es-ES" sz="1700" dirty="0" err="1"/>
              <a:t>llocs</a:t>
            </a:r>
            <a:r>
              <a:rPr lang="es-ES" sz="1700" dirty="0"/>
              <a:t> </a:t>
            </a:r>
            <a:r>
              <a:rPr lang="es-ES" sz="1700" dirty="0" err="1"/>
              <a:t>perillosos</a:t>
            </a:r>
            <a:r>
              <a:rPr lang="es-ES" sz="1700" dirty="0"/>
              <a:t> que amenacen </a:t>
            </a:r>
            <a:r>
              <a:rPr lang="es-ES" sz="1700" dirty="0" err="1"/>
              <a:t>els</a:t>
            </a:r>
            <a:r>
              <a:rPr lang="es-ES" sz="1700" dirty="0"/>
              <a:t> </a:t>
            </a:r>
            <a:r>
              <a:rPr lang="es-ES" sz="1700" dirty="0" err="1"/>
              <a:t>drets</a:t>
            </a:r>
            <a:r>
              <a:rPr lang="es-ES" sz="1700" dirty="0"/>
              <a:t> </a:t>
            </a:r>
            <a:r>
              <a:rPr lang="es-ES" sz="1700" dirty="0" err="1"/>
              <a:t>humans</a:t>
            </a:r>
            <a:r>
              <a:rPr lang="es-ES" sz="1700" dirty="0"/>
              <a:t>. I </a:t>
            </a:r>
            <a:r>
              <a:rPr lang="es-ES" sz="1700" dirty="0" err="1"/>
              <a:t>treballem</a:t>
            </a:r>
            <a:r>
              <a:rPr lang="es-ES" sz="1700" dirty="0"/>
              <a:t> </a:t>
            </a:r>
            <a:r>
              <a:rPr lang="es-ES" sz="1700" dirty="0" err="1"/>
              <a:t>amb</a:t>
            </a:r>
            <a:r>
              <a:rPr lang="es-ES" sz="1700" dirty="0"/>
              <a:t> el </a:t>
            </a:r>
            <a:r>
              <a:rPr lang="es-ES" sz="1700" dirty="0" err="1"/>
              <a:t>govern</a:t>
            </a:r>
            <a:r>
              <a:rPr lang="es-ES" sz="1700" dirty="0"/>
              <a:t> per donar </a:t>
            </a:r>
            <a:r>
              <a:rPr lang="es-ES" sz="1700" dirty="0" err="1"/>
              <a:t>compliment</a:t>
            </a:r>
            <a:r>
              <a:rPr lang="es-ES" sz="1700" dirty="0"/>
              <a:t> a </a:t>
            </a:r>
            <a:r>
              <a:rPr lang="es-ES" sz="1700" dirty="0" err="1"/>
              <a:t>aquesta</a:t>
            </a:r>
            <a:r>
              <a:rPr lang="es-ES" sz="1700" dirty="0"/>
              <a:t> convenció, crear </a:t>
            </a:r>
            <a:r>
              <a:rPr lang="es-ES" sz="1700" dirty="0" err="1"/>
              <a:t>serveis</a:t>
            </a:r>
            <a:r>
              <a:rPr lang="es-ES" sz="1700" dirty="0"/>
              <a:t> a la </a:t>
            </a:r>
            <a:r>
              <a:rPr lang="es-ES" sz="1700" dirty="0" err="1"/>
              <a:t>comunitat</a:t>
            </a:r>
            <a:r>
              <a:rPr lang="es-ES" sz="1700" dirty="0"/>
              <a:t> i implementar </a:t>
            </a:r>
            <a:r>
              <a:rPr lang="es-ES" sz="1700" dirty="0" err="1"/>
              <a:t>els</a:t>
            </a:r>
            <a:r>
              <a:rPr lang="es-ES" sz="1700" dirty="0"/>
              <a:t> </a:t>
            </a:r>
            <a:r>
              <a:rPr lang="es-ES" sz="1700" dirty="0" err="1"/>
              <a:t>ajustos</a:t>
            </a:r>
            <a:r>
              <a:rPr lang="es-ES" sz="1700" dirty="0"/>
              <a:t> </a:t>
            </a:r>
            <a:r>
              <a:rPr lang="es-ES" sz="1700" dirty="0" err="1"/>
              <a:t>necessaris</a:t>
            </a:r>
            <a:r>
              <a:rPr lang="es-ES" sz="1700" dirty="0"/>
              <a:t> per </a:t>
            </a:r>
            <a:r>
              <a:rPr lang="es-ES" sz="1700" dirty="0" err="1"/>
              <a:t>acollir</a:t>
            </a:r>
            <a:r>
              <a:rPr lang="es-ES" sz="1700" dirty="0"/>
              <a:t> persones </a:t>
            </a:r>
            <a:r>
              <a:rPr lang="es-ES" sz="1700" dirty="0" err="1"/>
              <a:t>amb</a:t>
            </a:r>
            <a:r>
              <a:rPr lang="es-ES" sz="1700" dirty="0"/>
              <a:t> </a:t>
            </a:r>
            <a:r>
              <a:rPr lang="es-ES" sz="1700" dirty="0" err="1"/>
              <a:t>discapacitat</a:t>
            </a:r>
            <a:r>
              <a:rPr lang="es-ES" sz="1700" dirty="0"/>
              <a:t> psicosocial» (</a:t>
            </a:r>
            <a:r>
              <a:rPr lang="es-ES" sz="1700" dirty="0" err="1"/>
              <a:t>Mèxic</a:t>
            </a:r>
            <a:r>
              <a:rPr lang="es-ES" sz="1700" dirty="0"/>
              <a:t>). </a:t>
            </a:r>
          </a:p>
        </p:txBody>
      </p:sp>
      <p:sp>
        <p:nvSpPr>
          <p:cNvPr id="7" name="Title 1">
            <a:extLst>
              <a:ext uri="{FF2B5EF4-FFF2-40B4-BE49-F238E27FC236}">
                <a16:creationId xmlns:a16="http://schemas.microsoft.com/office/drawing/2014/main" id="{287F2056-BC8C-4EE7-8B05-20909AD18B22}"/>
              </a:ext>
            </a:extLst>
          </p:cNvPr>
          <p:cNvSpPr>
            <a:spLocks noGrp="1"/>
          </p:cNvSpPr>
          <p:nvPr>
            <p:ph type="title"/>
          </p:nvPr>
        </p:nvSpPr>
        <p:spPr>
          <a:xfrm>
            <a:off x="507206" y="284218"/>
            <a:ext cx="9792000" cy="432000"/>
          </a:xfrm>
        </p:spPr>
        <p:txBody>
          <a:bodyPr>
            <a:normAutofit/>
          </a:bodyPr>
          <a:lstStyle/>
          <a:p>
            <a:pPr lvl="0"/>
            <a:r>
              <a:rPr lang="en-US" sz="2800" dirty="0" err="1"/>
              <a:t>Butlletí</a:t>
            </a:r>
            <a:r>
              <a:rPr lang="en-US" dirty="0"/>
              <a:t> 1</a:t>
            </a:r>
            <a:endParaRPr lang="x-none" dirty="0"/>
          </a:p>
        </p:txBody>
      </p:sp>
      <p:sp>
        <p:nvSpPr>
          <p:cNvPr id="8" name="Text Placeholder 5">
            <a:extLst>
              <a:ext uri="{FF2B5EF4-FFF2-40B4-BE49-F238E27FC236}">
                <a16:creationId xmlns:a16="http://schemas.microsoft.com/office/drawing/2014/main" id="{29825E66-437A-724C-9E10-00DFAA9EB8E3}"/>
              </a:ext>
            </a:extLst>
          </p:cNvPr>
          <p:cNvSpPr>
            <a:spLocks noGrp="1"/>
          </p:cNvSpPr>
          <p:nvPr>
            <p:ph type="body" sz="quarter" idx="13"/>
          </p:nvPr>
        </p:nvSpPr>
        <p:spPr>
          <a:xfrm>
            <a:off x="519331" y="655984"/>
            <a:ext cx="11029938" cy="616226"/>
          </a:xfrm>
        </p:spPr>
        <p:txBody>
          <a:bodyPr/>
          <a:lstStyle/>
          <a:p>
            <a:pPr marL="0" indent="0" defTabSz="0">
              <a:lnSpc>
                <a:spcPct val="100000"/>
              </a:lnSpc>
            </a:pPr>
            <a:r>
              <a:rPr lang="ca-ES" sz="2000" dirty="0"/>
              <a:t>Cas hipotètic 2: Perspectives i experiències d’autodefensa per a la inclusió de persones amb discapacitat intel·lectual en diferents països (4)</a:t>
            </a:r>
            <a:endParaRPr lang="es-ES" sz="2000" dirty="0"/>
          </a:p>
        </p:txBody>
      </p:sp>
    </p:spTree>
    <p:extLst>
      <p:ext uri="{BB962C8B-B14F-4D97-AF65-F5344CB8AC3E}">
        <p14:creationId xmlns:p14="http://schemas.microsoft.com/office/powerpoint/2010/main" val="1684279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69402" y="1371600"/>
            <a:ext cx="10970406" cy="3299791"/>
          </a:xfrm>
          <a:solidFill>
            <a:srgbClr val="D2EFFC"/>
          </a:solidFill>
        </p:spPr>
        <p:txBody>
          <a:bodyPr/>
          <a:lstStyle/>
          <a:p>
            <a:pPr marL="0" indent="0" algn="just">
              <a:buNone/>
            </a:pPr>
            <a:r>
              <a:rPr lang="es-ES" sz="1700" dirty="0"/>
              <a:t>«La </a:t>
            </a:r>
            <a:r>
              <a:rPr lang="es-ES" sz="1700" dirty="0" err="1"/>
              <a:t>visió</a:t>
            </a:r>
            <a:r>
              <a:rPr lang="es-ES" sz="1700" dirty="0"/>
              <a:t> que la </a:t>
            </a:r>
            <a:r>
              <a:rPr lang="es-ES" sz="1700" dirty="0" err="1"/>
              <a:t>societat</a:t>
            </a:r>
            <a:r>
              <a:rPr lang="es-ES" sz="1700" dirty="0"/>
              <a:t> té de la </a:t>
            </a:r>
            <a:r>
              <a:rPr lang="es-ES" sz="1700" dirty="0" err="1"/>
              <a:t>discapacitat</a:t>
            </a:r>
            <a:r>
              <a:rPr lang="es-ES" sz="1700" dirty="0"/>
              <a:t>, </a:t>
            </a:r>
            <a:r>
              <a:rPr lang="es-ES" sz="1700" dirty="0" err="1"/>
              <a:t>l’entorn</a:t>
            </a:r>
            <a:r>
              <a:rPr lang="es-ES" sz="1700" dirty="0"/>
              <a:t>, el respecte per </a:t>
            </a:r>
            <a:r>
              <a:rPr lang="es-ES" sz="1700" dirty="0" err="1"/>
              <a:t>reconèixer</a:t>
            </a:r>
            <a:r>
              <a:rPr lang="es-ES" sz="1700" dirty="0"/>
              <a:t> que no </a:t>
            </a:r>
            <a:r>
              <a:rPr lang="es-ES" sz="1700" dirty="0" err="1"/>
              <a:t>som</a:t>
            </a:r>
            <a:r>
              <a:rPr lang="es-ES" sz="1700" dirty="0"/>
              <a:t> </a:t>
            </a:r>
            <a:r>
              <a:rPr lang="es-ES" sz="1700" dirty="0" err="1"/>
              <a:t>menys</a:t>
            </a:r>
            <a:r>
              <a:rPr lang="es-ES" sz="1700" dirty="0"/>
              <a:t> </a:t>
            </a:r>
            <a:r>
              <a:rPr lang="es-ES" sz="1700" dirty="0" err="1"/>
              <a:t>valuosos</a:t>
            </a:r>
            <a:r>
              <a:rPr lang="es-ES" sz="1700" dirty="0"/>
              <a:t> que </a:t>
            </a:r>
            <a:r>
              <a:rPr lang="es-ES" sz="1700" dirty="0" err="1"/>
              <a:t>ningú</a:t>
            </a:r>
            <a:r>
              <a:rPr lang="es-ES" sz="1700" dirty="0"/>
              <a:t> i que </a:t>
            </a:r>
            <a:r>
              <a:rPr lang="es-ES" sz="1700" dirty="0" err="1"/>
              <a:t>som</a:t>
            </a:r>
            <a:r>
              <a:rPr lang="es-ES" sz="1700" dirty="0"/>
              <a:t> </a:t>
            </a:r>
            <a:r>
              <a:rPr lang="es-ES" sz="1700" dirty="0" err="1"/>
              <a:t>capaços</a:t>
            </a:r>
            <a:r>
              <a:rPr lang="es-ES" sz="1700" dirty="0"/>
              <a:t> de respectar, </a:t>
            </a:r>
            <a:r>
              <a:rPr lang="es-ES" sz="1700" dirty="0" err="1"/>
              <a:t>millorar</a:t>
            </a:r>
            <a:r>
              <a:rPr lang="es-ES" sz="1700" dirty="0"/>
              <a:t> i estimar, </a:t>
            </a:r>
            <a:r>
              <a:rPr lang="es-ES" sz="1700" dirty="0" err="1"/>
              <a:t>com</a:t>
            </a:r>
            <a:r>
              <a:rPr lang="es-ES" sz="1700" dirty="0"/>
              <a:t> </a:t>
            </a:r>
            <a:r>
              <a:rPr lang="es-ES" sz="1700" dirty="0" err="1"/>
              <a:t>qualsevol</a:t>
            </a:r>
            <a:r>
              <a:rPr lang="es-ES" sz="1700" dirty="0"/>
              <a:t> </a:t>
            </a:r>
            <a:r>
              <a:rPr lang="es-ES" sz="1700" dirty="0" err="1"/>
              <a:t>altra</a:t>
            </a:r>
            <a:r>
              <a:rPr lang="es-ES" sz="1700" dirty="0"/>
              <a:t> persona» (</a:t>
            </a:r>
            <a:r>
              <a:rPr lang="es-ES" sz="1700" dirty="0" err="1"/>
              <a:t>Espanya</a:t>
            </a:r>
            <a:r>
              <a:rPr lang="es-ES" sz="1700" dirty="0"/>
              <a:t>). «</a:t>
            </a:r>
            <a:r>
              <a:rPr lang="es-ES" sz="1700" dirty="0" err="1"/>
              <a:t>Tancar</a:t>
            </a:r>
            <a:r>
              <a:rPr lang="es-ES" sz="1700" dirty="0"/>
              <a:t> </a:t>
            </a:r>
            <a:r>
              <a:rPr lang="es-ES" sz="1700" dirty="0" err="1"/>
              <a:t>institucions</a:t>
            </a:r>
            <a:r>
              <a:rPr lang="es-ES" sz="1700" dirty="0"/>
              <a:t>, </a:t>
            </a:r>
            <a:r>
              <a:rPr lang="es-ES" sz="1700" dirty="0" err="1"/>
              <a:t>aconseguir</a:t>
            </a:r>
            <a:r>
              <a:rPr lang="es-ES" sz="1700" dirty="0"/>
              <a:t> que a la </a:t>
            </a:r>
            <a:r>
              <a:rPr lang="es-ES" sz="1700" dirty="0" err="1"/>
              <a:t>meva</a:t>
            </a:r>
            <a:r>
              <a:rPr lang="es-ES" sz="1700" dirty="0"/>
              <a:t> </a:t>
            </a:r>
            <a:r>
              <a:rPr lang="es-ES" sz="1700" dirty="0" err="1"/>
              <a:t>comunitat</a:t>
            </a:r>
            <a:r>
              <a:rPr lang="es-ES" sz="1700" dirty="0"/>
              <a:t> </a:t>
            </a:r>
            <a:r>
              <a:rPr lang="es-ES" sz="1700" dirty="0" err="1"/>
              <a:t>em</a:t>
            </a:r>
            <a:r>
              <a:rPr lang="es-ES" sz="1700" dirty="0"/>
              <a:t> </a:t>
            </a:r>
            <a:r>
              <a:rPr lang="es-ES" sz="1700" dirty="0" err="1"/>
              <a:t>vegin</a:t>
            </a:r>
            <a:r>
              <a:rPr lang="es-ES" sz="1700" dirty="0"/>
              <a:t> </a:t>
            </a:r>
            <a:r>
              <a:rPr lang="es-ES" sz="1700" dirty="0" err="1"/>
              <a:t>com</a:t>
            </a:r>
            <a:r>
              <a:rPr lang="es-ES" sz="1700" dirty="0"/>
              <a:t> una persona, un </a:t>
            </a:r>
            <a:r>
              <a:rPr lang="es-ES" sz="1700" dirty="0" err="1"/>
              <a:t>millor</a:t>
            </a:r>
            <a:r>
              <a:rPr lang="es-ES" sz="1700" dirty="0"/>
              <a:t> </a:t>
            </a:r>
            <a:r>
              <a:rPr lang="es-ES" sz="1700" dirty="0" err="1"/>
              <a:t>habitatge</a:t>
            </a:r>
            <a:r>
              <a:rPr lang="es-ES" sz="1700" dirty="0"/>
              <a:t>, </a:t>
            </a:r>
            <a:r>
              <a:rPr lang="es-ES" sz="1700" dirty="0" err="1"/>
              <a:t>més</a:t>
            </a:r>
            <a:r>
              <a:rPr lang="es-ES" sz="1700" dirty="0"/>
              <a:t> </a:t>
            </a:r>
            <a:r>
              <a:rPr lang="es-ES" sz="1700" dirty="0" err="1"/>
              <a:t>suport</a:t>
            </a:r>
            <a:r>
              <a:rPr lang="es-ES" sz="1700" dirty="0"/>
              <a:t> i </a:t>
            </a:r>
            <a:r>
              <a:rPr lang="es-ES" sz="1700" dirty="0" err="1"/>
              <a:t>ajuda</a:t>
            </a:r>
            <a:r>
              <a:rPr lang="es-ES" sz="1700" dirty="0"/>
              <a:t> </a:t>
            </a:r>
            <a:r>
              <a:rPr lang="es-ES" sz="1700" dirty="0" err="1"/>
              <a:t>amb</a:t>
            </a:r>
            <a:r>
              <a:rPr lang="es-ES" sz="1700" dirty="0"/>
              <a:t> la </a:t>
            </a:r>
            <a:r>
              <a:rPr lang="es-ES" sz="1700" dirty="0" err="1"/>
              <a:t>feina</a:t>
            </a:r>
            <a:r>
              <a:rPr lang="es-ES" sz="1700" dirty="0"/>
              <a:t>» (</a:t>
            </a:r>
            <a:r>
              <a:rPr lang="es-ES" sz="1700" dirty="0" err="1"/>
              <a:t>Canadà</a:t>
            </a:r>
            <a:r>
              <a:rPr lang="es-ES" sz="1700" dirty="0"/>
              <a:t>). </a:t>
            </a:r>
          </a:p>
          <a:p>
            <a:pPr marL="0" indent="0" algn="just">
              <a:buNone/>
            </a:pPr>
            <a:r>
              <a:rPr lang="es-ES" sz="1700" dirty="0"/>
              <a:t> </a:t>
            </a:r>
            <a:r>
              <a:rPr lang="es-ES" sz="1700" dirty="0" err="1"/>
              <a:t>Els</a:t>
            </a:r>
            <a:r>
              <a:rPr lang="es-ES" sz="1700" dirty="0"/>
              <a:t> vídeos </a:t>
            </a:r>
            <a:r>
              <a:rPr lang="es-ES" sz="1700" dirty="0" err="1"/>
              <a:t>següents</a:t>
            </a:r>
            <a:r>
              <a:rPr lang="es-ES" sz="1700" dirty="0"/>
              <a:t> també expliquen </a:t>
            </a:r>
            <a:r>
              <a:rPr lang="es-ES" sz="1700" dirty="0" err="1"/>
              <a:t>què</a:t>
            </a:r>
            <a:r>
              <a:rPr lang="es-ES" sz="1700" dirty="0"/>
              <a:t> </a:t>
            </a:r>
            <a:r>
              <a:rPr lang="es-ES" sz="1700" dirty="0" err="1"/>
              <a:t>és</a:t>
            </a:r>
            <a:r>
              <a:rPr lang="es-ES" sz="1700" dirty="0"/>
              <a:t> </a:t>
            </a:r>
            <a:r>
              <a:rPr lang="es-ES" sz="1700" dirty="0" err="1"/>
              <a:t>l’autodefensa</a:t>
            </a:r>
            <a:r>
              <a:rPr lang="es-ES" sz="1700" dirty="0"/>
              <a:t> des de la perspectiva de les persones </a:t>
            </a:r>
            <a:r>
              <a:rPr lang="es-ES" sz="1700" dirty="0" err="1"/>
              <a:t>amb</a:t>
            </a:r>
            <a:r>
              <a:rPr lang="es-ES" sz="1700" dirty="0"/>
              <a:t> </a:t>
            </a:r>
            <a:r>
              <a:rPr lang="es-ES" sz="1700" dirty="0" err="1"/>
              <a:t>discapacitat</a:t>
            </a:r>
            <a:r>
              <a:rPr lang="es-ES" sz="1700" dirty="0"/>
              <a:t>: </a:t>
            </a:r>
          </a:p>
          <a:p>
            <a:pPr marL="0" indent="0" algn="just">
              <a:buNone/>
            </a:pPr>
            <a:r>
              <a:rPr lang="es-ES" sz="1700" dirty="0"/>
              <a:t> </a:t>
            </a:r>
          </a:p>
          <a:p>
            <a:pPr marL="0" indent="0" algn="just">
              <a:buNone/>
            </a:pPr>
            <a:r>
              <a:rPr lang="es-ES" sz="1700" dirty="0" err="1"/>
              <a:t>Inclusion</a:t>
            </a:r>
            <a:r>
              <a:rPr lang="es-ES" sz="1700" dirty="0"/>
              <a:t> International, «</a:t>
            </a:r>
            <a:r>
              <a:rPr lang="es-ES" sz="1700" dirty="0" err="1"/>
              <a:t>Self-advocacy</a:t>
            </a:r>
            <a:r>
              <a:rPr lang="es-ES" sz="1700" dirty="0"/>
              <a:t> </a:t>
            </a:r>
            <a:r>
              <a:rPr lang="es-ES" sz="1700" dirty="0" err="1"/>
              <a:t>is</a:t>
            </a:r>
            <a:r>
              <a:rPr lang="es-ES" sz="1700" dirty="0"/>
              <a:t>…». </a:t>
            </a:r>
            <a:r>
              <a:rPr lang="es-ES" sz="1700" dirty="0">
                <a:hlinkClick r:id="rId3"/>
              </a:rPr>
              <a:t>https://youtu.be/mVIqkkqqd5U</a:t>
            </a:r>
            <a:r>
              <a:rPr lang="es-ES" sz="1700" dirty="0"/>
              <a:t>  (7:23) [consulta: 9 abril 2019]. </a:t>
            </a:r>
          </a:p>
          <a:p>
            <a:pPr marL="0" indent="0" algn="just">
              <a:buNone/>
            </a:pPr>
            <a:r>
              <a:rPr lang="es-ES" sz="1700" dirty="0"/>
              <a:t> </a:t>
            </a:r>
          </a:p>
          <a:p>
            <a:pPr marL="0" indent="0" algn="just">
              <a:buNone/>
            </a:pPr>
            <a:r>
              <a:rPr lang="es-ES" sz="1700" dirty="0" err="1"/>
              <a:t>Inclusion</a:t>
            </a:r>
            <a:r>
              <a:rPr lang="es-ES" sz="1700" dirty="0"/>
              <a:t> International, «</a:t>
            </a:r>
            <a:r>
              <a:rPr lang="es-ES" sz="1700" dirty="0" err="1"/>
              <a:t>Why</a:t>
            </a:r>
            <a:r>
              <a:rPr lang="es-ES" sz="1700" dirty="0"/>
              <a:t> </a:t>
            </a:r>
            <a:r>
              <a:rPr lang="es-ES" sz="1700" dirty="0" err="1"/>
              <a:t>self</a:t>
            </a:r>
            <a:r>
              <a:rPr lang="es-ES" sz="1700" dirty="0"/>
              <a:t> </a:t>
            </a:r>
            <a:r>
              <a:rPr lang="es-ES" sz="1700" dirty="0" err="1"/>
              <a:t>advocacy</a:t>
            </a:r>
            <a:r>
              <a:rPr lang="es-ES" sz="1700" dirty="0"/>
              <a:t> </a:t>
            </a:r>
            <a:r>
              <a:rPr lang="es-ES" sz="1700" dirty="0" err="1"/>
              <a:t>is</a:t>
            </a:r>
            <a:r>
              <a:rPr lang="es-ES" sz="1700" dirty="0"/>
              <a:t> </a:t>
            </a:r>
            <a:r>
              <a:rPr lang="es-ES" sz="1700" dirty="0" err="1"/>
              <a:t>important</a:t>
            </a:r>
            <a:r>
              <a:rPr lang="es-ES" sz="1700" dirty="0"/>
              <a:t>». </a:t>
            </a:r>
            <a:r>
              <a:rPr lang="es-ES" sz="1700" dirty="0">
                <a:hlinkClick r:id="rId4"/>
              </a:rPr>
              <a:t>https://youtu.be/cE32AQU--3U</a:t>
            </a:r>
            <a:r>
              <a:rPr lang="es-ES" sz="1700" dirty="0"/>
              <a:t> (2.04) [consulta: 9 abril 2019]. </a:t>
            </a:r>
          </a:p>
        </p:txBody>
      </p:sp>
      <p:sp>
        <p:nvSpPr>
          <p:cNvPr id="7" name="Title 1">
            <a:extLst>
              <a:ext uri="{FF2B5EF4-FFF2-40B4-BE49-F238E27FC236}">
                <a16:creationId xmlns:a16="http://schemas.microsoft.com/office/drawing/2014/main" id="{287F2056-BC8C-4EE7-8B05-20909AD18B22}"/>
              </a:ext>
            </a:extLst>
          </p:cNvPr>
          <p:cNvSpPr>
            <a:spLocks noGrp="1"/>
          </p:cNvSpPr>
          <p:nvPr>
            <p:ph type="title"/>
          </p:nvPr>
        </p:nvSpPr>
        <p:spPr>
          <a:xfrm>
            <a:off x="507206" y="284218"/>
            <a:ext cx="9792000" cy="432000"/>
          </a:xfrm>
        </p:spPr>
        <p:txBody>
          <a:bodyPr>
            <a:normAutofit/>
          </a:bodyPr>
          <a:lstStyle/>
          <a:p>
            <a:pPr lvl="0"/>
            <a:r>
              <a:rPr lang="en-US" sz="2800" dirty="0" err="1"/>
              <a:t>Butlletí</a:t>
            </a:r>
            <a:r>
              <a:rPr lang="en-US" dirty="0"/>
              <a:t> 1</a:t>
            </a:r>
            <a:endParaRPr lang="x-none" dirty="0"/>
          </a:p>
        </p:txBody>
      </p:sp>
      <p:sp>
        <p:nvSpPr>
          <p:cNvPr id="8" name="Text Placeholder 5">
            <a:extLst>
              <a:ext uri="{FF2B5EF4-FFF2-40B4-BE49-F238E27FC236}">
                <a16:creationId xmlns:a16="http://schemas.microsoft.com/office/drawing/2014/main" id="{29825E66-437A-724C-9E10-00DFAA9EB8E3}"/>
              </a:ext>
            </a:extLst>
          </p:cNvPr>
          <p:cNvSpPr>
            <a:spLocks noGrp="1"/>
          </p:cNvSpPr>
          <p:nvPr>
            <p:ph type="body" sz="quarter" idx="13"/>
          </p:nvPr>
        </p:nvSpPr>
        <p:spPr>
          <a:xfrm>
            <a:off x="519331" y="655984"/>
            <a:ext cx="11029938" cy="616226"/>
          </a:xfrm>
        </p:spPr>
        <p:txBody>
          <a:bodyPr/>
          <a:lstStyle/>
          <a:p>
            <a:pPr marL="0" indent="0" defTabSz="0">
              <a:lnSpc>
                <a:spcPct val="100000"/>
              </a:lnSpc>
            </a:pPr>
            <a:r>
              <a:rPr lang="ca-ES" sz="2000" dirty="0"/>
              <a:t>Cas hipotètic 2: Perspectives i experiències d’autodefensa per a la inclusió de persones amb discapacitat intel·lectual en diferents països (4)</a:t>
            </a:r>
            <a:endParaRPr lang="es-ES" sz="2000" dirty="0"/>
          </a:p>
        </p:txBody>
      </p:sp>
    </p:spTree>
    <p:extLst>
      <p:ext uri="{BB962C8B-B14F-4D97-AF65-F5344CB8AC3E}">
        <p14:creationId xmlns:p14="http://schemas.microsoft.com/office/powerpoint/2010/main" val="3540023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AE4E20-8A4C-8340-839E-2B25F87DD77F}"/>
              </a:ext>
            </a:extLst>
          </p:cNvPr>
          <p:cNvSpPr>
            <a:spLocks noGrp="1"/>
          </p:cNvSpPr>
          <p:nvPr>
            <p:ph type="body" sz="quarter" idx="13"/>
          </p:nvPr>
        </p:nvSpPr>
        <p:spPr>
          <a:xfrm>
            <a:off x="466567" y="763734"/>
            <a:ext cx="11174400" cy="360000"/>
          </a:xfrm>
        </p:spPr>
        <p:txBody>
          <a:bodyPr/>
          <a:lstStyle/>
          <a:p>
            <a:r>
              <a:rPr lang="ca-ES" sz="2000" dirty="0"/>
              <a:t>Exemples de temes prioritaris </a:t>
            </a:r>
            <a:endParaRPr lang="es-ES" sz="2000" dirty="0"/>
          </a:p>
        </p:txBody>
      </p:sp>
      <p:sp>
        <p:nvSpPr>
          <p:cNvPr id="2" name="Title 1">
            <a:extLst>
              <a:ext uri="{FF2B5EF4-FFF2-40B4-BE49-F238E27FC236}">
                <a16:creationId xmlns:a16="http://schemas.microsoft.com/office/drawing/2014/main" id="{69689635-AF92-4BFC-A750-49567BF71278}"/>
              </a:ext>
            </a:extLst>
          </p:cNvPr>
          <p:cNvSpPr>
            <a:spLocks noGrp="1"/>
          </p:cNvSpPr>
          <p:nvPr>
            <p:ph type="title"/>
          </p:nvPr>
        </p:nvSpPr>
        <p:spPr>
          <a:xfrm>
            <a:off x="486886" y="303212"/>
            <a:ext cx="9792000" cy="432000"/>
          </a:xfrm>
        </p:spPr>
        <p:txBody>
          <a:bodyPr>
            <a:normAutofit/>
          </a:bodyPr>
          <a:lstStyle/>
          <a:p>
            <a:r>
              <a:rPr lang="en-US" sz="2800" dirty="0" err="1"/>
              <a:t>Butlletí</a:t>
            </a:r>
            <a:r>
              <a:rPr lang="en-US" sz="2800" dirty="0"/>
              <a:t> 2</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259840"/>
            <a:ext cx="10990727" cy="4429760"/>
          </a:xfrm>
          <a:solidFill>
            <a:srgbClr val="D2EFFC"/>
          </a:solidFill>
        </p:spPr>
        <p:txBody>
          <a:bodyPr/>
          <a:lstStyle/>
          <a:p>
            <a:pPr marL="0" indent="0" algn="just">
              <a:spcAft>
                <a:spcPts val="600"/>
              </a:spcAft>
              <a:buNone/>
            </a:pPr>
            <a:r>
              <a:rPr lang="es-ES" sz="1800" dirty="0"/>
              <a:t>El tema que es defensa ha de ser </a:t>
            </a:r>
            <a:r>
              <a:rPr lang="es-ES" sz="1800" dirty="0" err="1"/>
              <a:t>específic</a:t>
            </a:r>
            <a:r>
              <a:rPr lang="es-ES" sz="1800" dirty="0"/>
              <a:t> del </a:t>
            </a:r>
            <a:r>
              <a:rPr lang="es-ES" sz="1800" dirty="0" err="1"/>
              <a:t>context</a:t>
            </a:r>
            <a:r>
              <a:rPr lang="es-ES" sz="1800" dirty="0"/>
              <a:t>. </a:t>
            </a:r>
            <a:r>
              <a:rPr lang="es-ES" sz="1800" dirty="0" err="1"/>
              <a:t>Això</a:t>
            </a:r>
            <a:r>
              <a:rPr lang="es-ES" sz="1800" dirty="0"/>
              <a:t> implica que ha </a:t>
            </a:r>
            <a:r>
              <a:rPr lang="es-ES" sz="1800" dirty="0" err="1"/>
              <a:t>d’estar</a:t>
            </a:r>
            <a:r>
              <a:rPr lang="es-ES" sz="1800" dirty="0"/>
              <a:t> </a:t>
            </a:r>
            <a:r>
              <a:rPr lang="es-ES" sz="1800" dirty="0" err="1"/>
              <a:t>relacionat</a:t>
            </a:r>
            <a:r>
              <a:rPr lang="es-ES" sz="1800" dirty="0"/>
              <a:t> </a:t>
            </a:r>
            <a:r>
              <a:rPr lang="es-ES" sz="1800" dirty="0" err="1"/>
              <a:t>amb</a:t>
            </a:r>
            <a:r>
              <a:rPr lang="es-ES" sz="1800" dirty="0"/>
              <a:t> el </a:t>
            </a:r>
            <a:r>
              <a:rPr lang="es-ES" sz="1800" dirty="0" err="1"/>
              <a:t>context</a:t>
            </a:r>
            <a:r>
              <a:rPr lang="es-ES" sz="1800" dirty="0"/>
              <a:t> i les </a:t>
            </a:r>
            <a:r>
              <a:rPr lang="es-ES" sz="1800" dirty="0" err="1"/>
              <a:t>necessitats</a:t>
            </a:r>
            <a:r>
              <a:rPr lang="es-ES" sz="1800" dirty="0"/>
              <a:t> </a:t>
            </a:r>
            <a:r>
              <a:rPr lang="es-ES" sz="1800" dirty="0" err="1"/>
              <a:t>específiques</a:t>
            </a:r>
            <a:r>
              <a:rPr lang="es-ES" sz="1800" dirty="0"/>
              <a:t> </a:t>
            </a:r>
            <a:r>
              <a:rPr lang="es-ES" sz="1800" dirty="0" err="1"/>
              <a:t>d’un</a:t>
            </a:r>
            <a:r>
              <a:rPr lang="es-ES" sz="1800" dirty="0"/>
              <a:t> país, una </a:t>
            </a:r>
            <a:r>
              <a:rPr lang="es-ES" sz="1800" dirty="0" err="1"/>
              <a:t>comunitat</a:t>
            </a:r>
            <a:r>
              <a:rPr lang="es-ES" sz="1800" dirty="0"/>
              <a:t> o una </a:t>
            </a:r>
            <a:r>
              <a:rPr lang="es-ES" sz="1800" dirty="0" err="1"/>
              <a:t>població</a:t>
            </a:r>
            <a:r>
              <a:rPr lang="es-ES" sz="1800" dirty="0"/>
              <a:t> </a:t>
            </a:r>
            <a:r>
              <a:rPr lang="es-ES" sz="1800" dirty="0" err="1"/>
              <a:t>concrets</a:t>
            </a:r>
            <a:r>
              <a:rPr lang="es-ES" sz="1800" dirty="0"/>
              <a:t>. A </a:t>
            </a:r>
            <a:r>
              <a:rPr lang="es-ES" sz="1800" dirty="0" err="1"/>
              <a:t>continuació</a:t>
            </a:r>
            <a:r>
              <a:rPr lang="es-ES" sz="1800" dirty="0"/>
              <a:t> </a:t>
            </a:r>
            <a:r>
              <a:rPr lang="es-ES" sz="1800" dirty="0" err="1"/>
              <a:t>recollim</a:t>
            </a:r>
            <a:r>
              <a:rPr lang="es-ES" sz="1800" dirty="0"/>
              <a:t> </a:t>
            </a:r>
            <a:r>
              <a:rPr lang="es-ES" sz="1800" dirty="0" err="1"/>
              <a:t>alguns</a:t>
            </a:r>
            <a:r>
              <a:rPr lang="es-ES" sz="1800" dirty="0"/>
              <a:t> </a:t>
            </a:r>
            <a:r>
              <a:rPr lang="es-ES" sz="1800" dirty="0" err="1"/>
              <a:t>exemples</a:t>
            </a:r>
            <a:r>
              <a:rPr lang="es-ES" sz="1800" dirty="0"/>
              <a:t> de temes de </a:t>
            </a:r>
            <a:r>
              <a:rPr lang="es-ES" sz="1800" dirty="0" err="1"/>
              <a:t>conscienciació</a:t>
            </a:r>
            <a:r>
              <a:rPr lang="es-ES" sz="1800" dirty="0"/>
              <a:t>. </a:t>
            </a:r>
          </a:p>
          <a:p>
            <a:pPr algn="just">
              <a:spcAft>
                <a:spcPts val="600"/>
              </a:spcAft>
            </a:pPr>
            <a:r>
              <a:rPr lang="es-ES" sz="1800" dirty="0"/>
              <a:t>La </a:t>
            </a:r>
            <a:r>
              <a:rPr lang="es-ES" sz="1800" dirty="0" err="1"/>
              <a:t>desprotecció</a:t>
            </a:r>
            <a:r>
              <a:rPr lang="es-ES" sz="1800" dirty="0"/>
              <a:t> </a:t>
            </a:r>
            <a:r>
              <a:rPr lang="es-ES" sz="1800" dirty="0" err="1"/>
              <a:t>dels</a:t>
            </a:r>
            <a:r>
              <a:rPr lang="es-ES" sz="1800" dirty="0"/>
              <a:t> </a:t>
            </a:r>
            <a:r>
              <a:rPr lang="es-ES" sz="1800" dirty="0" err="1"/>
              <a:t>drets</a:t>
            </a:r>
            <a:r>
              <a:rPr lang="es-ES" sz="1800" dirty="0"/>
              <a:t> </a:t>
            </a:r>
            <a:r>
              <a:rPr lang="es-ES" sz="1800" dirty="0" err="1"/>
              <a:t>humans</a:t>
            </a:r>
            <a:r>
              <a:rPr lang="es-ES" sz="1800" dirty="0"/>
              <a:t> de les persones </a:t>
            </a:r>
            <a:r>
              <a:rPr lang="es-ES" sz="1800" dirty="0" err="1"/>
              <a:t>amb</a:t>
            </a:r>
            <a:r>
              <a:rPr lang="es-ES" sz="1800" dirty="0"/>
              <a:t> </a:t>
            </a:r>
            <a:r>
              <a:rPr lang="es-ES" sz="1800" dirty="0" err="1"/>
              <a:t>discapacitat</a:t>
            </a:r>
            <a:r>
              <a:rPr lang="es-ES" sz="1800" dirty="0"/>
              <a:t> psicosocial, </a:t>
            </a:r>
            <a:r>
              <a:rPr lang="es-ES" sz="1800" dirty="0" err="1"/>
              <a:t>intel·lectual</a:t>
            </a:r>
            <a:r>
              <a:rPr lang="es-ES" sz="1800" dirty="0"/>
              <a:t> o cognitiva a les </a:t>
            </a:r>
            <a:r>
              <a:rPr lang="es-ES" sz="1800" dirty="0" err="1"/>
              <a:t>polítiques</a:t>
            </a:r>
            <a:r>
              <a:rPr lang="es-ES" sz="1800" dirty="0"/>
              <a:t>, les </a:t>
            </a:r>
            <a:r>
              <a:rPr lang="es-ES" sz="1800" dirty="0" err="1"/>
              <a:t>estratègies</a:t>
            </a:r>
            <a:r>
              <a:rPr lang="es-ES" sz="1800" dirty="0"/>
              <a:t> i les </a:t>
            </a:r>
            <a:r>
              <a:rPr lang="es-ES" sz="1800" dirty="0" err="1"/>
              <a:t>legislacions</a:t>
            </a:r>
            <a:r>
              <a:rPr lang="es-ES" sz="1800" dirty="0"/>
              <a:t> </a:t>
            </a:r>
            <a:r>
              <a:rPr lang="es-ES" sz="1800" dirty="0" err="1"/>
              <a:t>nacionals</a:t>
            </a:r>
            <a:r>
              <a:rPr lang="es-ES" sz="1800" dirty="0"/>
              <a:t>. </a:t>
            </a:r>
          </a:p>
          <a:p>
            <a:pPr algn="just">
              <a:spcAft>
                <a:spcPts val="600"/>
              </a:spcAft>
            </a:pPr>
            <a:r>
              <a:rPr lang="es-ES" sz="1800" dirty="0"/>
              <a:t>La </a:t>
            </a:r>
            <a:r>
              <a:rPr lang="es-ES" sz="1800" dirty="0" err="1"/>
              <a:t>baixa</a:t>
            </a:r>
            <a:r>
              <a:rPr lang="es-ES" sz="1800" dirty="0"/>
              <a:t> </a:t>
            </a:r>
            <a:r>
              <a:rPr lang="es-ES" sz="1800" dirty="0" err="1"/>
              <a:t>qualitat</a:t>
            </a:r>
            <a:r>
              <a:rPr lang="es-ES" sz="1800" dirty="0"/>
              <a:t> de </a:t>
            </a:r>
            <a:r>
              <a:rPr lang="es-ES" sz="1800" dirty="0" err="1"/>
              <a:t>l’atenció</a:t>
            </a:r>
            <a:r>
              <a:rPr lang="es-ES" sz="1800" dirty="0"/>
              <a:t> </a:t>
            </a:r>
            <a:r>
              <a:rPr lang="es-ES" sz="1800" dirty="0" err="1"/>
              <a:t>sanitària</a:t>
            </a:r>
            <a:r>
              <a:rPr lang="es-ES" sz="1800" dirty="0"/>
              <a:t> i el respecte </a:t>
            </a:r>
            <a:r>
              <a:rPr lang="es-ES" sz="1800" dirty="0" err="1"/>
              <a:t>pels</a:t>
            </a:r>
            <a:r>
              <a:rPr lang="es-ES" sz="1800" dirty="0"/>
              <a:t> </a:t>
            </a:r>
            <a:r>
              <a:rPr lang="es-ES" sz="1800" dirty="0" err="1"/>
              <a:t>drets</a:t>
            </a:r>
            <a:r>
              <a:rPr lang="es-ES" sz="1800" dirty="0"/>
              <a:t> </a:t>
            </a:r>
            <a:r>
              <a:rPr lang="es-ES" sz="1800" dirty="0" err="1"/>
              <a:t>humans</a:t>
            </a:r>
            <a:r>
              <a:rPr lang="es-ES" sz="1800" dirty="0"/>
              <a:t> </a:t>
            </a:r>
            <a:r>
              <a:rPr lang="es-ES" sz="1800" dirty="0" err="1"/>
              <a:t>als</a:t>
            </a:r>
            <a:r>
              <a:rPr lang="es-ES" sz="1800" dirty="0"/>
              <a:t> </a:t>
            </a:r>
            <a:r>
              <a:rPr lang="es-ES" sz="1800" dirty="0" err="1"/>
              <a:t>serveis</a:t>
            </a:r>
            <a:r>
              <a:rPr lang="es-ES" sz="1800" dirty="0"/>
              <a:t> </a:t>
            </a:r>
            <a:r>
              <a:rPr lang="es-ES" sz="1800" dirty="0" err="1"/>
              <a:t>socials</a:t>
            </a:r>
            <a:r>
              <a:rPr lang="es-ES" sz="1800" dirty="0"/>
              <a:t> i de </a:t>
            </a:r>
            <a:r>
              <a:rPr lang="es-ES" sz="1800" dirty="0" err="1"/>
              <a:t>salut</a:t>
            </a:r>
            <a:r>
              <a:rPr lang="es-ES" sz="1800" dirty="0"/>
              <a:t> mental. </a:t>
            </a:r>
          </a:p>
          <a:p>
            <a:pPr algn="just">
              <a:spcAft>
                <a:spcPts val="600"/>
              </a:spcAft>
            </a:pPr>
            <a:r>
              <a:rPr lang="es-ES" sz="1800" dirty="0"/>
              <a:t>La </a:t>
            </a:r>
            <a:r>
              <a:rPr lang="es-ES" sz="1800" dirty="0" err="1"/>
              <a:t>necessitat</a:t>
            </a:r>
            <a:r>
              <a:rPr lang="es-ES" sz="1800" dirty="0"/>
              <a:t> de posar fi a </a:t>
            </a:r>
            <a:r>
              <a:rPr lang="es-ES" sz="1800" dirty="0" err="1"/>
              <a:t>l’internament</a:t>
            </a:r>
            <a:r>
              <a:rPr lang="es-ES" sz="1800" dirty="0"/>
              <a:t> i </a:t>
            </a:r>
            <a:r>
              <a:rPr lang="es-ES" sz="1800" dirty="0" err="1"/>
              <a:t>desenvolupar</a:t>
            </a:r>
            <a:r>
              <a:rPr lang="es-ES" sz="1800" dirty="0"/>
              <a:t> </a:t>
            </a:r>
            <a:r>
              <a:rPr lang="es-ES" sz="1800" dirty="0" err="1"/>
              <a:t>serveis</a:t>
            </a:r>
            <a:r>
              <a:rPr lang="es-ES" sz="1800" dirty="0"/>
              <a:t> i </a:t>
            </a:r>
            <a:r>
              <a:rPr lang="es-ES" sz="1800" dirty="0" err="1"/>
              <a:t>suports</a:t>
            </a:r>
            <a:r>
              <a:rPr lang="es-ES" sz="1800" dirty="0"/>
              <a:t> </a:t>
            </a:r>
            <a:r>
              <a:rPr lang="es-ES" sz="1800" dirty="0" err="1"/>
              <a:t>basats</a:t>
            </a:r>
            <a:r>
              <a:rPr lang="es-ES" sz="1800" dirty="0"/>
              <a:t> en la </a:t>
            </a:r>
            <a:r>
              <a:rPr lang="es-ES" sz="1800" dirty="0" err="1"/>
              <a:t>comunitat</a:t>
            </a:r>
            <a:r>
              <a:rPr lang="es-ES" sz="1800" dirty="0"/>
              <a:t> que </a:t>
            </a:r>
            <a:r>
              <a:rPr lang="es-ES" sz="1800" dirty="0" err="1"/>
              <a:t>compleixin</a:t>
            </a:r>
            <a:r>
              <a:rPr lang="es-ES" sz="1800" dirty="0"/>
              <a:t> </a:t>
            </a:r>
            <a:r>
              <a:rPr lang="es-ES" sz="1800" dirty="0" err="1"/>
              <a:t>els</a:t>
            </a:r>
            <a:r>
              <a:rPr lang="es-ES" sz="1800" dirty="0"/>
              <a:t> </a:t>
            </a:r>
            <a:r>
              <a:rPr lang="es-ES" sz="1800" dirty="0" err="1"/>
              <a:t>estàndards</a:t>
            </a:r>
            <a:r>
              <a:rPr lang="es-ES" sz="1800" dirty="0"/>
              <a:t> de </a:t>
            </a:r>
            <a:r>
              <a:rPr lang="es-ES" sz="1800" dirty="0" err="1"/>
              <a:t>drets</a:t>
            </a:r>
            <a:r>
              <a:rPr lang="es-ES" sz="1800" dirty="0"/>
              <a:t> </a:t>
            </a:r>
            <a:r>
              <a:rPr lang="es-ES" sz="1800" dirty="0" err="1"/>
              <a:t>humans</a:t>
            </a:r>
            <a:r>
              <a:rPr lang="es-ES" sz="1800" dirty="0"/>
              <a:t>, </a:t>
            </a:r>
            <a:r>
              <a:rPr lang="es-ES" sz="1800" dirty="0" err="1"/>
              <a:t>inclosa</a:t>
            </a:r>
            <a:r>
              <a:rPr lang="es-ES" sz="1800" dirty="0"/>
              <a:t> la Convenció sobre </a:t>
            </a:r>
            <a:r>
              <a:rPr lang="es-ES" sz="1800" dirty="0" err="1"/>
              <a:t>els</a:t>
            </a:r>
            <a:r>
              <a:rPr lang="es-ES" sz="1800" dirty="0"/>
              <a:t> </a:t>
            </a:r>
            <a:r>
              <a:rPr lang="es-ES" sz="1800" dirty="0" err="1"/>
              <a:t>drets</a:t>
            </a:r>
            <a:r>
              <a:rPr lang="es-ES" sz="1800" dirty="0"/>
              <a:t> </a:t>
            </a:r>
            <a:r>
              <a:rPr lang="es-ES" sz="1800" dirty="0" err="1"/>
              <a:t>humans</a:t>
            </a:r>
            <a:r>
              <a:rPr lang="es-ES" sz="1800" dirty="0"/>
              <a:t> de les persones </a:t>
            </a:r>
            <a:r>
              <a:rPr lang="es-ES" sz="1800" dirty="0" err="1"/>
              <a:t>amb</a:t>
            </a:r>
            <a:r>
              <a:rPr lang="es-ES" sz="1800" dirty="0"/>
              <a:t> </a:t>
            </a:r>
            <a:r>
              <a:rPr lang="es-ES" sz="1800" dirty="0" err="1"/>
              <a:t>discapacitat</a:t>
            </a:r>
            <a:r>
              <a:rPr lang="es-ES" sz="1800" dirty="0"/>
              <a:t> (CDPD). </a:t>
            </a:r>
          </a:p>
          <a:p>
            <a:pPr algn="just">
              <a:spcAft>
                <a:spcPts val="600"/>
              </a:spcAft>
            </a:pPr>
            <a:r>
              <a:rPr lang="es-ES" sz="1800" dirty="0"/>
              <a:t>La manca de </a:t>
            </a:r>
            <a:r>
              <a:rPr lang="es-ES" sz="1800" dirty="0" err="1"/>
              <a:t>participació</a:t>
            </a:r>
            <a:r>
              <a:rPr lang="es-ES" sz="1800" dirty="0"/>
              <a:t> de les persones </a:t>
            </a:r>
            <a:r>
              <a:rPr lang="es-ES" sz="1800" dirty="0" err="1"/>
              <a:t>amb</a:t>
            </a:r>
            <a:r>
              <a:rPr lang="es-ES" sz="1800" dirty="0"/>
              <a:t> </a:t>
            </a:r>
            <a:r>
              <a:rPr lang="es-ES" sz="1800" dirty="0" err="1"/>
              <a:t>discapacitat</a:t>
            </a:r>
            <a:r>
              <a:rPr lang="es-ES" sz="1800" dirty="0"/>
              <a:t> psicosocial, </a:t>
            </a:r>
            <a:r>
              <a:rPr lang="es-ES" sz="1800" dirty="0" err="1"/>
              <a:t>intel·lectual</a:t>
            </a:r>
            <a:r>
              <a:rPr lang="es-ES" sz="1800" dirty="0"/>
              <a:t> o cognitiva </a:t>
            </a:r>
            <a:r>
              <a:rPr lang="es-ES" sz="1800" dirty="0" err="1"/>
              <a:t>als</a:t>
            </a:r>
            <a:r>
              <a:rPr lang="es-ES" sz="1800" dirty="0"/>
              <a:t> </a:t>
            </a:r>
            <a:r>
              <a:rPr lang="es-ES" sz="1800" dirty="0" err="1"/>
              <a:t>processos</a:t>
            </a:r>
            <a:r>
              <a:rPr lang="es-ES" sz="1800" dirty="0"/>
              <a:t> de presa de </a:t>
            </a:r>
            <a:r>
              <a:rPr lang="es-ES" sz="1800" dirty="0" err="1"/>
              <a:t>decisió</a:t>
            </a:r>
            <a:r>
              <a:rPr lang="es-ES" sz="1800" dirty="0"/>
              <a:t> de temes que </a:t>
            </a:r>
            <a:r>
              <a:rPr lang="es-ES" sz="1800" dirty="0" err="1"/>
              <a:t>els</a:t>
            </a:r>
            <a:r>
              <a:rPr lang="es-ES" sz="1800" dirty="0"/>
              <a:t> afecten. </a:t>
            </a:r>
          </a:p>
          <a:p>
            <a:pPr algn="just">
              <a:spcAft>
                <a:spcPts val="600"/>
              </a:spcAft>
            </a:pPr>
            <a:r>
              <a:rPr lang="es-ES" sz="1800" dirty="0"/>
              <a:t>La </a:t>
            </a:r>
            <a:r>
              <a:rPr lang="es-ES" sz="1800" dirty="0" err="1"/>
              <a:t>discriminació</a:t>
            </a:r>
            <a:r>
              <a:rPr lang="es-ES" sz="1800" dirty="0"/>
              <a:t> i manca </a:t>
            </a:r>
            <a:r>
              <a:rPr lang="es-ES" sz="1800" dirty="0" err="1"/>
              <a:t>d’oportunitats</a:t>
            </a:r>
            <a:r>
              <a:rPr lang="es-ES" sz="1800" dirty="0"/>
              <a:t> de les persones </a:t>
            </a:r>
            <a:r>
              <a:rPr lang="es-ES" sz="1800" dirty="0" err="1"/>
              <a:t>amb</a:t>
            </a:r>
            <a:r>
              <a:rPr lang="es-ES" sz="1800" dirty="0"/>
              <a:t> </a:t>
            </a:r>
            <a:r>
              <a:rPr lang="es-ES" sz="1800" dirty="0" err="1"/>
              <a:t>discapacitat</a:t>
            </a:r>
            <a:r>
              <a:rPr lang="es-ES" sz="1800" dirty="0"/>
              <a:t> psicosocial, </a:t>
            </a:r>
            <a:r>
              <a:rPr lang="es-ES" sz="1800" dirty="0" err="1"/>
              <a:t>intel·lectual</a:t>
            </a:r>
            <a:r>
              <a:rPr lang="es-ES" sz="1800" dirty="0"/>
              <a:t> o cognitiva </a:t>
            </a:r>
            <a:r>
              <a:rPr lang="es-ES" sz="1800" dirty="0" err="1"/>
              <a:t>pel</a:t>
            </a:r>
            <a:r>
              <a:rPr lang="es-ES" sz="1800" dirty="0"/>
              <a:t> que fa a </a:t>
            </a:r>
            <a:r>
              <a:rPr lang="es-ES" sz="1800" dirty="0" err="1"/>
              <a:t>oportunitats</a:t>
            </a:r>
            <a:r>
              <a:rPr lang="es-ES" sz="1800" dirty="0"/>
              <a:t> de </a:t>
            </a:r>
            <a:r>
              <a:rPr lang="es-ES" sz="1800" dirty="0" err="1"/>
              <a:t>feina</a:t>
            </a:r>
            <a:r>
              <a:rPr lang="es-ES" sz="1800" dirty="0"/>
              <a:t> i </a:t>
            </a:r>
            <a:r>
              <a:rPr lang="es-ES" sz="1800" dirty="0" err="1"/>
              <a:t>generació</a:t>
            </a:r>
            <a:r>
              <a:rPr lang="es-ES" sz="1800" dirty="0"/>
              <a:t> </a:t>
            </a:r>
            <a:r>
              <a:rPr lang="es-ES" sz="1800" dirty="0" err="1"/>
              <a:t>d’ingressos</a:t>
            </a:r>
            <a:r>
              <a:rPr lang="es-ES" sz="1800" dirty="0"/>
              <a:t>, </a:t>
            </a:r>
            <a:r>
              <a:rPr lang="es-ES" sz="1800" dirty="0" err="1"/>
              <a:t>ensenyament</a:t>
            </a:r>
            <a:r>
              <a:rPr lang="es-ES" sz="1800" dirty="0"/>
              <a:t>, </a:t>
            </a:r>
            <a:r>
              <a:rPr lang="es-ES" sz="1800" dirty="0" err="1"/>
              <a:t>habitatge</a:t>
            </a:r>
            <a:r>
              <a:rPr lang="es-ES" sz="1800" dirty="0"/>
              <a:t>, </a:t>
            </a:r>
            <a:r>
              <a:rPr lang="es-ES" sz="1800" dirty="0" err="1"/>
              <a:t>subsidis</a:t>
            </a:r>
            <a:r>
              <a:rPr lang="es-ES" sz="1800" dirty="0"/>
              <a:t> </a:t>
            </a:r>
            <a:r>
              <a:rPr lang="es-ES" sz="1800" dirty="0" err="1"/>
              <a:t>socials</a:t>
            </a:r>
            <a:r>
              <a:rPr lang="es-ES" sz="1800" dirty="0"/>
              <a:t>, etc. </a:t>
            </a:r>
          </a:p>
          <a:p>
            <a:pPr lvl="0" fontAlgn="base"/>
            <a:r>
              <a:rPr lang="ca-ES" sz="1800" dirty="0"/>
              <a:t>La necessitat de posar fi a la discriminació i desmuntar mites i idees errònies sobre les persones amb discapacitat psicosocial, intel·lectual o cognitiva. </a:t>
            </a:r>
            <a:endParaRPr lang="es-ES" sz="1800" dirty="0"/>
          </a:p>
        </p:txBody>
      </p:sp>
    </p:spTree>
    <p:extLst>
      <p:ext uri="{BB962C8B-B14F-4D97-AF65-F5344CB8AC3E}">
        <p14:creationId xmlns:p14="http://schemas.microsoft.com/office/powerpoint/2010/main" val="3463925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320800"/>
            <a:ext cx="10990727" cy="4206240"/>
          </a:xfrm>
          <a:solidFill>
            <a:srgbClr val="D2EFFC"/>
          </a:solidFill>
        </p:spPr>
        <p:txBody>
          <a:bodyPr/>
          <a:lstStyle/>
          <a:p>
            <a:pPr lvl="0" algn="just" fontAlgn="base"/>
            <a:r>
              <a:rPr lang="ca-ES" sz="1800" dirty="0"/>
              <a:t>La necessitat de posar fi a la violència i el maltractament als serveis socials i de salut mental i a la comunitat. </a:t>
            </a:r>
            <a:endParaRPr lang="es-ES" sz="1800" dirty="0"/>
          </a:p>
          <a:p>
            <a:pPr lvl="0" algn="just" fontAlgn="base"/>
            <a:r>
              <a:rPr lang="ca-ES" sz="1800" dirty="0"/>
              <a:t>La implementació d’estratègies per posar fi a l’ús de l’internament i el tractament involuntaris, de la reclusió, les mesures restrictives i les pràctiques coactives als serveis socials i de salut mental. </a:t>
            </a:r>
            <a:endParaRPr lang="es-ES" sz="1800" dirty="0"/>
          </a:p>
          <a:p>
            <a:pPr lvl="0" algn="just" fontAlgn="base"/>
            <a:r>
              <a:rPr lang="ca-ES" sz="1800" dirty="0"/>
              <a:t>La promoció del consentiment informat al tractament als serveis socials i de salut mental i la garantia que totes les eleccions de tractament i vitals responen a la voluntat i les preferències de la persona. </a:t>
            </a:r>
            <a:endParaRPr lang="es-ES" sz="1800" dirty="0"/>
          </a:p>
          <a:p>
            <a:pPr lvl="0" algn="just" fontAlgn="base"/>
            <a:r>
              <a:rPr lang="ca-ES" sz="1800" dirty="0"/>
              <a:t>La difusió d’un abordatge basat en la recuperació als serveis socials i de salut mental. </a:t>
            </a:r>
            <a:endParaRPr lang="es-ES" sz="1800" dirty="0"/>
          </a:p>
          <a:p>
            <a:pPr lvl="0" algn="just" fontAlgn="base"/>
            <a:r>
              <a:rPr lang="ca-ES" sz="1800" dirty="0"/>
              <a:t>Posar fi a la tutela de les persones amb discapacitat psicosocial, intel·lectual o cognitiva i substituir-la per un model de presa de decisions assistida. </a:t>
            </a:r>
            <a:endParaRPr lang="es-ES" sz="1800" dirty="0"/>
          </a:p>
          <a:p>
            <a:pPr lvl="0" algn="just" fontAlgn="base"/>
            <a:r>
              <a:rPr lang="ca-ES" sz="1800" dirty="0"/>
              <a:t>La necessitat de reformar les polítiques i la legislació relacionades amb la salut mental per tal que estiguin alineades amb les obligacions recollides a la CDPD. </a:t>
            </a:r>
            <a:endParaRPr lang="es-ES" sz="1800" dirty="0"/>
          </a:p>
          <a:p>
            <a:pPr marL="0" indent="0" algn="just">
              <a:buNone/>
            </a:pPr>
            <a:r>
              <a:rPr lang="ca-ES" sz="1800" b="1" dirty="0"/>
              <a:t>Per a més informació sobre cadascun d’aquests temes, vegeu els materials de formació i d’orientació de </a:t>
            </a:r>
            <a:r>
              <a:rPr lang="ca-ES" sz="1800" b="1" dirty="0" err="1"/>
              <a:t>QualityRights</a:t>
            </a:r>
            <a:r>
              <a:rPr lang="ca-ES" sz="1800" b="1" dirty="0"/>
              <a:t>. </a:t>
            </a:r>
            <a:endParaRPr lang="es-ES" sz="1800" dirty="0"/>
          </a:p>
        </p:txBody>
      </p:sp>
      <p:sp>
        <p:nvSpPr>
          <p:cNvPr id="8" name="Title 1">
            <a:extLst>
              <a:ext uri="{FF2B5EF4-FFF2-40B4-BE49-F238E27FC236}">
                <a16:creationId xmlns:a16="http://schemas.microsoft.com/office/drawing/2014/main" id="{69689635-AF92-4BFC-A750-49567BF71278}"/>
              </a:ext>
            </a:extLst>
          </p:cNvPr>
          <p:cNvSpPr>
            <a:spLocks noGrp="1"/>
          </p:cNvSpPr>
          <p:nvPr>
            <p:ph type="title"/>
          </p:nvPr>
        </p:nvSpPr>
        <p:spPr>
          <a:xfrm>
            <a:off x="486886" y="303212"/>
            <a:ext cx="9792000" cy="432000"/>
          </a:xfrm>
        </p:spPr>
        <p:txBody>
          <a:bodyPr>
            <a:normAutofit/>
          </a:bodyPr>
          <a:lstStyle/>
          <a:p>
            <a:r>
              <a:rPr lang="en-US" sz="2800" dirty="0" err="1"/>
              <a:t>Butlletí</a:t>
            </a:r>
            <a:r>
              <a:rPr lang="en-US" sz="2800" dirty="0"/>
              <a:t> 2</a:t>
            </a:r>
            <a:endParaRPr lang="x-none" sz="2800" dirty="0"/>
          </a:p>
        </p:txBody>
      </p:sp>
      <p:sp>
        <p:nvSpPr>
          <p:cNvPr id="9" name="Text Placeholder 5">
            <a:extLst>
              <a:ext uri="{FF2B5EF4-FFF2-40B4-BE49-F238E27FC236}">
                <a16:creationId xmlns:a16="http://schemas.microsoft.com/office/drawing/2014/main" id="{73AE4E20-8A4C-8340-839E-2B25F87DD77F}"/>
              </a:ext>
            </a:extLst>
          </p:cNvPr>
          <p:cNvSpPr>
            <a:spLocks noGrp="1"/>
          </p:cNvSpPr>
          <p:nvPr>
            <p:ph type="body" sz="quarter" idx="13"/>
          </p:nvPr>
        </p:nvSpPr>
        <p:spPr>
          <a:xfrm>
            <a:off x="466567" y="763734"/>
            <a:ext cx="11174400" cy="360000"/>
          </a:xfrm>
        </p:spPr>
        <p:txBody>
          <a:bodyPr/>
          <a:lstStyle/>
          <a:p>
            <a:r>
              <a:rPr lang="ca-ES" sz="2000" dirty="0"/>
              <a:t>Exemples de temes prioritaris </a:t>
            </a:r>
            <a:endParaRPr lang="es-ES" sz="2000" dirty="0"/>
          </a:p>
        </p:txBody>
      </p:sp>
    </p:spTree>
    <p:extLst>
      <p:ext uri="{BB962C8B-B14F-4D97-AF65-F5344CB8AC3E}">
        <p14:creationId xmlns:p14="http://schemas.microsoft.com/office/powerpoint/2010/main" val="27969996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C7152C-C43C-204D-8B9E-7AEA24CC1CEA}"/>
              </a:ext>
            </a:extLst>
          </p:cNvPr>
          <p:cNvSpPr>
            <a:spLocks noGrp="1"/>
          </p:cNvSpPr>
          <p:nvPr>
            <p:ph type="body" sz="quarter" idx="13"/>
          </p:nvPr>
        </p:nvSpPr>
        <p:spPr>
          <a:xfrm>
            <a:off x="486887" y="743414"/>
            <a:ext cx="11174400" cy="360000"/>
          </a:xfrm>
        </p:spPr>
        <p:txBody>
          <a:bodyPr/>
          <a:lstStyle/>
          <a:p>
            <a:r>
              <a:rPr lang="ca-ES" sz="2000" dirty="0"/>
              <a:t>Anàlisi situacional de la implementació de la CDPD a la subregió del Carib </a:t>
            </a:r>
            <a:endParaRPr lang="en-US" sz="2000" dirty="0"/>
          </a:p>
        </p:txBody>
      </p:sp>
      <p:sp>
        <p:nvSpPr>
          <p:cNvPr id="2" name="Title 1">
            <a:extLst>
              <a:ext uri="{FF2B5EF4-FFF2-40B4-BE49-F238E27FC236}">
                <a16:creationId xmlns:a16="http://schemas.microsoft.com/office/drawing/2014/main" id="{2800D2E1-ABEC-4E9A-B551-EEF0F3A89621}"/>
              </a:ext>
            </a:extLst>
          </p:cNvPr>
          <p:cNvSpPr>
            <a:spLocks noGrp="1"/>
          </p:cNvSpPr>
          <p:nvPr>
            <p:ph type="title"/>
          </p:nvPr>
        </p:nvSpPr>
        <p:spPr>
          <a:xfrm>
            <a:off x="486886" y="282892"/>
            <a:ext cx="9792000" cy="432000"/>
          </a:xfrm>
        </p:spPr>
        <p:txBody>
          <a:bodyPr>
            <a:normAutofit/>
          </a:bodyPr>
          <a:lstStyle/>
          <a:p>
            <a:pPr lvl="0"/>
            <a:r>
              <a:rPr lang="en-US" sz="2800" dirty="0" err="1"/>
              <a:t>Butlletí</a:t>
            </a:r>
            <a:r>
              <a:rPr lang="en-US" sz="2800" dirty="0"/>
              <a:t> 3</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21" y="1300480"/>
            <a:ext cx="10990726" cy="4267200"/>
          </a:xfrm>
          <a:solidFill>
            <a:srgbClr val="D2EFFC"/>
          </a:solidFill>
        </p:spPr>
        <p:txBody>
          <a:bodyPr/>
          <a:lstStyle/>
          <a:p>
            <a:pPr marL="0" indent="0" algn="just">
              <a:spcAft>
                <a:spcPts val="0"/>
              </a:spcAft>
              <a:buNone/>
            </a:pPr>
            <a:r>
              <a:rPr lang="es-ES" sz="1800" b="1" dirty="0" err="1"/>
              <a:t>Antecedents</a:t>
            </a:r>
            <a:endParaRPr lang="es-ES" sz="1800" b="1" dirty="0"/>
          </a:p>
          <a:p>
            <a:pPr marL="0" indent="0" algn="just">
              <a:spcAft>
                <a:spcPts val="0"/>
              </a:spcAft>
              <a:buNone/>
            </a:pPr>
            <a:r>
              <a:rPr lang="es-ES" sz="1800" b="1" dirty="0"/>
              <a:t> </a:t>
            </a:r>
          </a:p>
          <a:p>
            <a:pPr marL="0" indent="0" algn="just">
              <a:spcAft>
                <a:spcPts val="0"/>
              </a:spcAft>
              <a:buNone/>
            </a:pPr>
            <a:r>
              <a:rPr lang="es-ES" sz="1800" dirty="0"/>
              <a:t>En un </a:t>
            </a:r>
            <a:r>
              <a:rPr lang="es-ES" sz="1800" dirty="0" err="1"/>
              <a:t>estudi</a:t>
            </a:r>
            <a:r>
              <a:rPr lang="es-ES" sz="1800" dirty="0"/>
              <a:t> </a:t>
            </a:r>
            <a:r>
              <a:rPr lang="es-ES" sz="1800" dirty="0" err="1"/>
              <a:t>publicat</a:t>
            </a:r>
            <a:r>
              <a:rPr lang="es-ES" sz="1800" dirty="0"/>
              <a:t> el 2009 per la </a:t>
            </a:r>
            <a:r>
              <a:rPr lang="es-ES" sz="1800" dirty="0" err="1"/>
              <a:t>seu</a:t>
            </a:r>
            <a:r>
              <a:rPr lang="es-ES" sz="1800" dirty="0"/>
              <a:t> subregional de la </a:t>
            </a:r>
            <a:r>
              <a:rPr lang="es-ES" sz="1800" dirty="0" err="1"/>
              <a:t>Comissió</a:t>
            </a:r>
            <a:r>
              <a:rPr lang="es-ES" sz="1800" dirty="0"/>
              <a:t> </a:t>
            </a:r>
            <a:r>
              <a:rPr lang="es-ES" sz="1800" dirty="0" err="1"/>
              <a:t>Econòmica</a:t>
            </a:r>
            <a:r>
              <a:rPr lang="es-ES" sz="1800" dirty="0"/>
              <a:t> per a </a:t>
            </a:r>
            <a:r>
              <a:rPr lang="es-ES" sz="1800" dirty="0" err="1"/>
              <a:t>Amèrica</a:t>
            </a:r>
            <a:r>
              <a:rPr lang="es-ES" sz="1800" dirty="0"/>
              <a:t> </a:t>
            </a:r>
            <a:r>
              <a:rPr lang="es-ES" sz="1800" dirty="0" err="1"/>
              <a:t>Llatina</a:t>
            </a:r>
            <a:r>
              <a:rPr lang="es-ES" sz="1800" dirty="0"/>
              <a:t> i el </a:t>
            </a:r>
            <a:r>
              <a:rPr lang="es-ES" sz="1800" dirty="0" err="1"/>
              <a:t>Carib</a:t>
            </a:r>
            <a:r>
              <a:rPr lang="es-ES" sz="1800" dirty="0"/>
              <a:t> (CEPAL) per al </a:t>
            </a:r>
            <a:r>
              <a:rPr lang="es-ES" sz="1800" dirty="0" err="1"/>
              <a:t>Carib</a:t>
            </a:r>
            <a:r>
              <a:rPr lang="es-ES" sz="1800" dirty="0"/>
              <a:t>, es </a:t>
            </a:r>
            <a:r>
              <a:rPr lang="es-ES" sz="1800" dirty="0" err="1"/>
              <a:t>recomanava</a:t>
            </a:r>
            <a:r>
              <a:rPr lang="es-ES" sz="1800" dirty="0"/>
              <a:t> </a:t>
            </a:r>
            <a:r>
              <a:rPr lang="es-ES" sz="1800" dirty="0" err="1"/>
              <a:t>encaridament</a:t>
            </a:r>
            <a:r>
              <a:rPr lang="es-ES" sz="1800" dirty="0"/>
              <a:t> </a:t>
            </a:r>
            <a:r>
              <a:rPr lang="es-ES" sz="1800" dirty="0" err="1"/>
              <a:t>realitzar</a:t>
            </a:r>
            <a:r>
              <a:rPr lang="es-ES" sz="1800" dirty="0"/>
              <a:t> un </a:t>
            </a:r>
            <a:r>
              <a:rPr lang="es-ES" sz="1800" dirty="0" err="1"/>
              <a:t>estudi</a:t>
            </a:r>
            <a:r>
              <a:rPr lang="es-ES" sz="1800" dirty="0"/>
              <a:t> de </a:t>
            </a:r>
            <a:r>
              <a:rPr lang="es-ES" sz="1800" dirty="0" err="1"/>
              <a:t>seguiment</a:t>
            </a:r>
            <a:r>
              <a:rPr lang="es-ES" sz="1800" dirty="0"/>
              <a:t> per «compilar </a:t>
            </a:r>
            <a:r>
              <a:rPr lang="es-ES" sz="1800" dirty="0" err="1"/>
              <a:t>informació</a:t>
            </a:r>
            <a:r>
              <a:rPr lang="es-ES" sz="1800" dirty="0"/>
              <a:t> sobre la </a:t>
            </a:r>
            <a:r>
              <a:rPr lang="es-ES" sz="1800" dirty="0" err="1"/>
              <a:t>disponibilitat</a:t>
            </a:r>
            <a:r>
              <a:rPr lang="es-ES" sz="1800" dirty="0"/>
              <a:t> de </a:t>
            </a:r>
            <a:r>
              <a:rPr lang="es-ES" sz="1800" dirty="0" err="1"/>
              <a:t>dades</a:t>
            </a:r>
            <a:r>
              <a:rPr lang="es-ES" sz="1800" dirty="0"/>
              <a:t> </a:t>
            </a:r>
            <a:r>
              <a:rPr lang="es-ES" sz="1800" dirty="0" err="1"/>
              <a:t>estadístiques</a:t>
            </a:r>
            <a:r>
              <a:rPr lang="es-ES" sz="1800" dirty="0"/>
              <a:t> sobre persones </a:t>
            </a:r>
            <a:r>
              <a:rPr lang="es-ES" sz="1800" dirty="0" err="1"/>
              <a:t>amb</a:t>
            </a:r>
            <a:r>
              <a:rPr lang="es-ES" sz="1800" dirty="0"/>
              <a:t> </a:t>
            </a:r>
            <a:r>
              <a:rPr lang="es-ES" sz="1800" dirty="0" err="1"/>
              <a:t>discapacitat</a:t>
            </a:r>
            <a:r>
              <a:rPr lang="es-ES" sz="1800" dirty="0"/>
              <a:t> i sobre la </a:t>
            </a:r>
            <a:r>
              <a:rPr lang="es-ES" sz="1800" dirty="0" err="1"/>
              <a:t>implementació</a:t>
            </a:r>
            <a:r>
              <a:rPr lang="es-ES" sz="1800" dirty="0"/>
              <a:t> de la </a:t>
            </a:r>
            <a:r>
              <a:rPr lang="es-ES" sz="1800" dirty="0" err="1"/>
              <a:t>legislació</a:t>
            </a:r>
            <a:r>
              <a:rPr lang="es-ES" sz="1800" dirty="0"/>
              <a:t> i les </a:t>
            </a:r>
            <a:r>
              <a:rPr lang="es-ES" sz="1800" dirty="0" err="1"/>
              <a:t>polítiques</a:t>
            </a:r>
            <a:r>
              <a:rPr lang="es-ES" sz="1800" dirty="0"/>
              <a:t> per tal de mesurar el </a:t>
            </a:r>
            <a:r>
              <a:rPr lang="es-ES" sz="1800" dirty="0" err="1"/>
              <a:t>compromís</a:t>
            </a:r>
            <a:r>
              <a:rPr lang="es-ES" sz="1800" dirty="0"/>
              <a:t> </a:t>
            </a:r>
            <a:r>
              <a:rPr lang="es-ES" sz="1800" dirty="0" err="1"/>
              <a:t>dels</a:t>
            </a:r>
            <a:r>
              <a:rPr lang="es-ES" sz="1800" dirty="0"/>
              <a:t> </a:t>
            </a:r>
            <a:r>
              <a:rPr lang="es-ES" sz="1800" dirty="0" err="1"/>
              <a:t>governs</a:t>
            </a:r>
            <a:r>
              <a:rPr lang="es-ES" sz="1800" dirty="0"/>
              <a:t> de la </a:t>
            </a:r>
            <a:r>
              <a:rPr lang="es-ES" sz="1800" dirty="0" err="1"/>
              <a:t>regió</a:t>
            </a:r>
            <a:r>
              <a:rPr lang="es-ES" sz="1800" dirty="0"/>
              <a:t> del </a:t>
            </a:r>
            <a:r>
              <a:rPr lang="es-ES" sz="1800" dirty="0" err="1"/>
              <a:t>Carib</a:t>
            </a:r>
            <a:r>
              <a:rPr lang="es-ES" sz="1800" dirty="0"/>
              <a:t> </a:t>
            </a:r>
            <a:r>
              <a:rPr lang="es-ES" sz="1800" dirty="0" err="1"/>
              <a:t>amb</a:t>
            </a:r>
            <a:r>
              <a:rPr lang="es-ES" sz="1800" dirty="0"/>
              <a:t> la CDPD». </a:t>
            </a:r>
          </a:p>
          <a:p>
            <a:pPr marL="0" indent="0" algn="just">
              <a:spcAft>
                <a:spcPts val="0"/>
              </a:spcAft>
              <a:buNone/>
            </a:pPr>
            <a:r>
              <a:rPr lang="es-ES" sz="1800" b="1" dirty="0"/>
              <a:t> </a:t>
            </a:r>
          </a:p>
          <a:p>
            <a:pPr marL="0" indent="0" algn="just">
              <a:spcAft>
                <a:spcPts val="0"/>
              </a:spcAft>
              <a:buNone/>
            </a:pPr>
            <a:r>
              <a:rPr lang="es-ES" sz="1800" b="1" dirty="0" err="1"/>
              <a:t>Anàlisi</a:t>
            </a:r>
            <a:r>
              <a:rPr lang="es-ES" sz="1800" b="1" dirty="0"/>
              <a:t> situacional </a:t>
            </a:r>
          </a:p>
          <a:p>
            <a:pPr marL="0" indent="0" algn="just">
              <a:spcAft>
                <a:spcPts val="0"/>
              </a:spcAft>
              <a:buNone/>
            </a:pPr>
            <a:r>
              <a:rPr lang="es-ES" sz="1800" b="1" dirty="0"/>
              <a:t> </a:t>
            </a:r>
          </a:p>
          <a:p>
            <a:pPr marL="0" indent="0" algn="just">
              <a:spcAft>
                <a:spcPts val="0"/>
              </a:spcAft>
              <a:buNone/>
            </a:pPr>
            <a:r>
              <a:rPr lang="es-ES" sz="1800" dirty="0"/>
              <a:t>En </a:t>
            </a:r>
            <a:r>
              <a:rPr lang="es-ES" sz="1800" dirty="0" err="1"/>
              <a:t>resposta</a:t>
            </a:r>
            <a:r>
              <a:rPr lang="es-ES" sz="1800" dirty="0"/>
              <a:t>, la </a:t>
            </a:r>
            <a:r>
              <a:rPr lang="es-ES" sz="1800" dirty="0" err="1"/>
              <a:t>seu</a:t>
            </a:r>
            <a:r>
              <a:rPr lang="es-ES" sz="1800" dirty="0"/>
              <a:t> subregional de la CEPAL per al </a:t>
            </a:r>
            <a:r>
              <a:rPr lang="es-ES" sz="1800" dirty="0" err="1"/>
              <a:t>Carib</a:t>
            </a:r>
            <a:r>
              <a:rPr lang="es-ES" sz="1800" dirty="0"/>
              <a:t> va </a:t>
            </a:r>
            <a:r>
              <a:rPr lang="es-ES" sz="1800" dirty="0" err="1"/>
              <a:t>dur</a:t>
            </a:r>
            <a:r>
              <a:rPr lang="es-ES" sz="1800" dirty="0"/>
              <a:t> a </a:t>
            </a:r>
            <a:r>
              <a:rPr lang="es-ES" sz="1800" dirty="0" err="1"/>
              <a:t>terme</a:t>
            </a:r>
            <a:r>
              <a:rPr lang="es-ES" sz="1800" dirty="0"/>
              <a:t> </a:t>
            </a:r>
            <a:r>
              <a:rPr lang="es-ES" sz="1800" dirty="0" err="1"/>
              <a:t>dues</a:t>
            </a:r>
            <a:r>
              <a:rPr lang="es-ES" sz="1800" dirty="0"/>
              <a:t> </a:t>
            </a:r>
            <a:r>
              <a:rPr lang="es-ES" sz="1800" dirty="0" err="1"/>
              <a:t>enquestes</a:t>
            </a:r>
            <a:r>
              <a:rPr lang="es-ES" sz="1800" dirty="0"/>
              <a:t> per avaluar la </a:t>
            </a:r>
            <a:r>
              <a:rPr lang="es-ES" sz="1800" dirty="0" err="1"/>
              <a:t>situació</a:t>
            </a:r>
            <a:r>
              <a:rPr lang="es-ES" sz="1800" dirty="0"/>
              <a:t> actual sobre </a:t>
            </a:r>
            <a:r>
              <a:rPr lang="es-ES" sz="1800" dirty="0" err="1"/>
              <a:t>els</a:t>
            </a:r>
            <a:r>
              <a:rPr lang="es-ES" sz="1800" dirty="0"/>
              <a:t> </a:t>
            </a:r>
            <a:r>
              <a:rPr lang="es-ES" sz="1800" dirty="0" err="1"/>
              <a:t>drets</a:t>
            </a:r>
            <a:r>
              <a:rPr lang="es-ES" sz="1800" dirty="0"/>
              <a:t> de les persones </a:t>
            </a:r>
            <a:r>
              <a:rPr lang="es-ES" sz="1800" dirty="0" err="1"/>
              <a:t>amb</a:t>
            </a:r>
            <a:r>
              <a:rPr lang="es-ES" sz="1800" dirty="0"/>
              <a:t> </a:t>
            </a:r>
            <a:r>
              <a:rPr lang="es-ES" sz="1800" dirty="0" err="1"/>
              <a:t>discapacitat</a:t>
            </a:r>
            <a:r>
              <a:rPr lang="es-ES" sz="1800" dirty="0"/>
              <a:t> a la </a:t>
            </a:r>
            <a:r>
              <a:rPr lang="es-ES" sz="1800" dirty="0" err="1"/>
              <a:t>subregió</a:t>
            </a:r>
            <a:r>
              <a:rPr lang="es-ES" sz="1800" dirty="0"/>
              <a:t> </a:t>
            </a:r>
            <a:r>
              <a:rPr lang="es-ES" sz="1800" dirty="0" err="1"/>
              <a:t>caribenya</a:t>
            </a:r>
            <a:r>
              <a:rPr lang="es-ES" sz="1800" dirty="0"/>
              <a:t>. La primera </a:t>
            </a:r>
            <a:r>
              <a:rPr lang="es-ES" sz="1800" dirty="0" err="1"/>
              <a:t>enquesta</a:t>
            </a:r>
            <a:r>
              <a:rPr lang="es-ES" sz="1800" dirty="0"/>
              <a:t> es va </a:t>
            </a:r>
            <a:r>
              <a:rPr lang="es-ES" sz="1800" dirty="0" err="1"/>
              <a:t>realitzar</a:t>
            </a:r>
            <a:r>
              <a:rPr lang="es-ES" sz="1800" dirty="0"/>
              <a:t> </a:t>
            </a:r>
            <a:r>
              <a:rPr lang="es-ES" sz="1800" dirty="0" err="1"/>
              <a:t>als</a:t>
            </a:r>
            <a:r>
              <a:rPr lang="es-ES" sz="1800" dirty="0"/>
              <a:t> </a:t>
            </a:r>
            <a:r>
              <a:rPr lang="es-ES" sz="1800" dirty="0" err="1"/>
              <a:t>ministeris</a:t>
            </a:r>
            <a:r>
              <a:rPr lang="es-ES" sz="1800" dirty="0"/>
              <a:t> </a:t>
            </a:r>
            <a:r>
              <a:rPr lang="es-ES" sz="1800" dirty="0" err="1"/>
              <a:t>governamentals</a:t>
            </a:r>
            <a:r>
              <a:rPr lang="es-ES" sz="1800" dirty="0"/>
              <a:t> responsables de les </a:t>
            </a:r>
            <a:r>
              <a:rPr lang="es-ES" sz="1800" dirty="0" err="1"/>
              <a:t>polítiques</a:t>
            </a:r>
            <a:r>
              <a:rPr lang="es-ES" sz="1800" dirty="0"/>
              <a:t> </a:t>
            </a:r>
            <a:r>
              <a:rPr lang="es-ES" sz="1800" dirty="0" err="1"/>
              <a:t>relatives</a:t>
            </a:r>
            <a:r>
              <a:rPr lang="es-ES" sz="1800" dirty="0"/>
              <a:t> a persones que </a:t>
            </a:r>
            <a:r>
              <a:rPr lang="es-ES" sz="1800" dirty="0" err="1"/>
              <a:t>viuen</a:t>
            </a:r>
            <a:r>
              <a:rPr lang="es-ES" sz="1800" dirty="0"/>
              <a:t> </a:t>
            </a:r>
            <a:r>
              <a:rPr lang="es-ES" sz="1800" dirty="0" err="1"/>
              <a:t>amb</a:t>
            </a:r>
            <a:r>
              <a:rPr lang="es-ES" sz="1800" dirty="0"/>
              <a:t> </a:t>
            </a:r>
            <a:r>
              <a:rPr lang="es-ES" sz="1800" dirty="0" err="1"/>
              <a:t>discapacitat</a:t>
            </a:r>
            <a:r>
              <a:rPr lang="es-ES" sz="1800" dirty="0"/>
              <a:t>. La </a:t>
            </a:r>
            <a:r>
              <a:rPr lang="es-ES" sz="1800" dirty="0" err="1"/>
              <a:t>segona</a:t>
            </a:r>
            <a:r>
              <a:rPr lang="es-ES" sz="1800" dirty="0"/>
              <a:t> es va </a:t>
            </a:r>
            <a:r>
              <a:rPr lang="es-ES" sz="1800" dirty="0" err="1"/>
              <a:t>fer</a:t>
            </a:r>
            <a:r>
              <a:rPr lang="es-ES" sz="1800" dirty="0"/>
              <a:t> entre persones </a:t>
            </a:r>
            <a:r>
              <a:rPr lang="es-ES" sz="1800" dirty="0" err="1"/>
              <a:t>amb</a:t>
            </a:r>
            <a:r>
              <a:rPr lang="es-ES" sz="1800" dirty="0"/>
              <a:t> </a:t>
            </a:r>
            <a:r>
              <a:rPr lang="es-ES" sz="1800" dirty="0" err="1"/>
              <a:t>discapacitat</a:t>
            </a:r>
            <a:r>
              <a:rPr lang="es-ES" sz="1800" dirty="0"/>
              <a:t> i la van administrar </a:t>
            </a:r>
            <a:r>
              <a:rPr lang="es-ES" sz="1800" dirty="0" err="1"/>
              <a:t>directament</a:t>
            </a:r>
            <a:r>
              <a:rPr lang="es-ES" sz="1800" dirty="0"/>
              <a:t> </a:t>
            </a:r>
            <a:r>
              <a:rPr lang="es-ES" sz="1800" dirty="0" err="1"/>
              <a:t>organitzacions</a:t>
            </a:r>
            <a:r>
              <a:rPr lang="es-ES" sz="1800" dirty="0"/>
              <a:t> de persones </a:t>
            </a:r>
            <a:r>
              <a:rPr lang="es-ES" sz="1800" dirty="0" err="1"/>
              <a:t>discapacitades</a:t>
            </a:r>
            <a:r>
              <a:rPr lang="es-ES" sz="1800" dirty="0"/>
              <a:t> (OPD), </a:t>
            </a:r>
            <a:r>
              <a:rPr lang="es-ES" sz="1800" dirty="0" err="1"/>
              <a:t>d’acord</a:t>
            </a:r>
            <a:r>
              <a:rPr lang="es-ES" sz="1800" dirty="0"/>
              <a:t> </a:t>
            </a:r>
            <a:r>
              <a:rPr lang="es-ES" sz="1800" dirty="0" err="1"/>
              <a:t>amb</a:t>
            </a:r>
            <a:r>
              <a:rPr lang="es-ES" sz="1800" dirty="0"/>
              <a:t> el </a:t>
            </a:r>
            <a:r>
              <a:rPr lang="es-ES" sz="1800" dirty="0" err="1"/>
              <a:t>principi</a:t>
            </a:r>
            <a:r>
              <a:rPr lang="es-ES" sz="1800" dirty="0"/>
              <a:t> de «res per a </a:t>
            </a:r>
            <a:r>
              <a:rPr lang="es-ES" sz="1800" dirty="0" err="1"/>
              <a:t>nosaltres</a:t>
            </a:r>
            <a:r>
              <a:rPr lang="es-ES" sz="1800" dirty="0"/>
              <a:t> </a:t>
            </a:r>
            <a:r>
              <a:rPr lang="es-ES" sz="1800" dirty="0" err="1"/>
              <a:t>sense</a:t>
            </a:r>
            <a:r>
              <a:rPr lang="es-ES" sz="1800" dirty="0"/>
              <a:t> </a:t>
            </a:r>
            <a:r>
              <a:rPr lang="es-ES" sz="1800" dirty="0" err="1"/>
              <a:t>nosaltres</a:t>
            </a:r>
            <a:r>
              <a:rPr lang="es-ES" sz="1800" dirty="0"/>
              <a:t>». </a:t>
            </a:r>
          </a:p>
        </p:txBody>
      </p:sp>
    </p:spTree>
    <p:extLst>
      <p:ext uri="{BB962C8B-B14F-4D97-AF65-F5344CB8AC3E}">
        <p14:creationId xmlns:p14="http://schemas.microsoft.com/office/powerpoint/2010/main" val="15470996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C7152C-C43C-204D-8B9E-7AEA24CC1CEA}"/>
              </a:ext>
            </a:extLst>
          </p:cNvPr>
          <p:cNvSpPr>
            <a:spLocks noGrp="1"/>
          </p:cNvSpPr>
          <p:nvPr>
            <p:ph type="body" sz="quarter" idx="13"/>
          </p:nvPr>
        </p:nvSpPr>
        <p:spPr>
          <a:xfrm>
            <a:off x="486887" y="743414"/>
            <a:ext cx="11174400" cy="360000"/>
          </a:xfrm>
        </p:spPr>
        <p:txBody>
          <a:bodyPr/>
          <a:lstStyle/>
          <a:p>
            <a:r>
              <a:rPr lang="ca-ES" sz="2000" dirty="0"/>
              <a:t>Anàlisi </a:t>
            </a:r>
            <a:r>
              <a:rPr lang="ca-ES" sz="2000" dirty="0" err="1"/>
              <a:t>situacional</a:t>
            </a:r>
            <a:r>
              <a:rPr lang="ca-ES" sz="2000" dirty="0"/>
              <a:t> de la implementació de la CDPD a la </a:t>
            </a:r>
            <a:r>
              <a:rPr lang="ca-ES" sz="2000" dirty="0" err="1"/>
              <a:t>subregió</a:t>
            </a:r>
            <a:r>
              <a:rPr lang="ca-ES" sz="2000" dirty="0"/>
              <a:t> del Carib </a:t>
            </a:r>
            <a:endParaRPr lang="en-US" sz="2000" dirty="0"/>
          </a:p>
        </p:txBody>
      </p:sp>
      <p:sp>
        <p:nvSpPr>
          <p:cNvPr id="2" name="Title 1">
            <a:extLst>
              <a:ext uri="{FF2B5EF4-FFF2-40B4-BE49-F238E27FC236}">
                <a16:creationId xmlns:a16="http://schemas.microsoft.com/office/drawing/2014/main" id="{2800D2E1-ABEC-4E9A-B551-EEF0F3A89621}"/>
              </a:ext>
            </a:extLst>
          </p:cNvPr>
          <p:cNvSpPr>
            <a:spLocks noGrp="1"/>
          </p:cNvSpPr>
          <p:nvPr>
            <p:ph type="title"/>
          </p:nvPr>
        </p:nvSpPr>
        <p:spPr>
          <a:xfrm>
            <a:off x="486886" y="282892"/>
            <a:ext cx="9792000" cy="432000"/>
          </a:xfrm>
        </p:spPr>
        <p:txBody>
          <a:bodyPr>
            <a:normAutofit/>
          </a:bodyPr>
          <a:lstStyle/>
          <a:p>
            <a:pPr lvl="0"/>
            <a:r>
              <a:rPr lang="en-US" sz="2800" dirty="0" err="1"/>
              <a:t>Butlletí</a:t>
            </a:r>
            <a:r>
              <a:rPr lang="en-US" sz="2800" dirty="0"/>
              <a:t> 3</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21" y="1300480"/>
            <a:ext cx="10990726" cy="4856480"/>
          </a:xfrm>
          <a:solidFill>
            <a:srgbClr val="D2EFFC"/>
          </a:solidFill>
        </p:spPr>
        <p:txBody>
          <a:bodyPr/>
          <a:lstStyle/>
          <a:p>
            <a:pPr marL="0" indent="0" algn="just">
              <a:spcAft>
                <a:spcPts val="0"/>
              </a:spcAft>
              <a:buNone/>
            </a:pPr>
            <a:r>
              <a:rPr lang="es-ES" sz="1700" dirty="0" err="1"/>
              <a:t>L’estudi</a:t>
            </a:r>
            <a:r>
              <a:rPr lang="es-ES" sz="1700" dirty="0"/>
              <a:t> tenia </a:t>
            </a:r>
            <a:r>
              <a:rPr lang="es-ES" sz="1700" dirty="0" err="1"/>
              <a:t>com</a:t>
            </a:r>
            <a:r>
              <a:rPr lang="es-ES" sz="1700" dirty="0"/>
              <a:t> a </a:t>
            </a:r>
            <a:r>
              <a:rPr lang="es-ES" sz="1700" dirty="0" err="1"/>
              <a:t>finalitat</a:t>
            </a:r>
            <a:r>
              <a:rPr lang="es-ES" sz="1700" dirty="0"/>
              <a:t> </a:t>
            </a:r>
            <a:r>
              <a:rPr lang="es-ES" sz="1700" dirty="0" err="1"/>
              <a:t>entendre</a:t>
            </a:r>
            <a:r>
              <a:rPr lang="es-ES" sz="1700" dirty="0"/>
              <a:t> </a:t>
            </a:r>
            <a:r>
              <a:rPr lang="es-ES" sz="1700" dirty="0" err="1"/>
              <a:t>on</a:t>
            </a:r>
            <a:r>
              <a:rPr lang="es-ES" sz="1700" dirty="0"/>
              <a:t> </a:t>
            </a:r>
            <a:r>
              <a:rPr lang="es-ES" sz="1700" dirty="0" err="1"/>
              <a:t>estava</a:t>
            </a:r>
            <a:r>
              <a:rPr lang="es-ES" sz="1700" dirty="0"/>
              <a:t> la </a:t>
            </a:r>
            <a:r>
              <a:rPr lang="es-ES" sz="1700" dirty="0" err="1"/>
              <a:t>subregió</a:t>
            </a:r>
            <a:r>
              <a:rPr lang="es-ES" sz="1700" dirty="0"/>
              <a:t> del </a:t>
            </a:r>
            <a:r>
              <a:rPr lang="es-ES" sz="1700" dirty="0" err="1"/>
              <a:t>Carib</a:t>
            </a:r>
            <a:r>
              <a:rPr lang="es-ES" sz="1700" dirty="0"/>
              <a:t> en </a:t>
            </a:r>
            <a:r>
              <a:rPr lang="es-ES" sz="1700" dirty="0" err="1"/>
              <a:t>relació</a:t>
            </a:r>
            <a:r>
              <a:rPr lang="es-ES" sz="1700" dirty="0"/>
              <a:t> </a:t>
            </a:r>
            <a:r>
              <a:rPr lang="es-ES" sz="1700" dirty="0" err="1"/>
              <a:t>amb</a:t>
            </a:r>
            <a:r>
              <a:rPr lang="es-ES" sz="1700" dirty="0"/>
              <a:t> la </a:t>
            </a:r>
            <a:r>
              <a:rPr lang="es-ES" sz="1700" dirty="0" err="1"/>
              <a:t>implementació</a:t>
            </a:r>
            <a:r>
              <a:rPr lang="es-ES" sz="1700" dirty="0"/>
              <a:t> de la CDPD per </a:t>
            </a:r>
            <a:r>
              <a:rPr lang="es-ES" sz="1700" dirty="0" err="1"/>
              <a:t>comprovar-ne</a:t>
            </a:r>
            <a:r>
              <a:rPr lang="es-ES" sz="1700" dirty="0"/>
              <a:t> el </a:t>
            </a:r>
            <a:r>
              <a:rPr lang="es-ES" sz="1700" dirty="0" err="1"/>
              <a:t>grau</a:t>
            </a:r>
            <a:r>
              <a:rPr lang="es-ES" sz="1700" dirty="0"/>
              <a:t> de </a:t>
            </a:r>
            <a:r>
              <a:rPr lang="es-ES" sz="1700" dirty="0" err="1"/>
              <a:t>compliment</a:t>
            </a:r>
            <a:r>
              <a:rPr lang="es-ES" sz="1700" dirty="0"/>
              <a:t> i identificar-</a:t>
            </a:r>
            <a:r>
              <a:rPr lang="es-ES" sz="1700" dirty="0" err="1"/>
              <a:t>ne</a:t>
            </a:r>
            <a:r>
              <a:rPr lang="es-ES" sz="1700" dirty="0"/>
              <a:t> les </a:t>
            </a:r>
            <a:r>
              <a:rPr lang="es-ES" sz="1700" dirty="0" err="1"/>
              <a:t>discrepàncies</a:t>
            </a:r>
            <a:r>
              <a:rPr lang="es-ES" sz="1700" dirty="0"/>
              <a:t>. A </a:t>
            </a:r>
            <a:r>
              <a:rPr lang="es-ES" sz="1700" dirty="0" err="1"/>
              <a:t>més</a:t>
            </a:r>
            <a:r>
              <a:rPr lang="es-ES" sz="1700" dirty="0"/>
              <a:t>, </a:t>
            </a:r>
            <a:r>
              <a:rPr lang="es-ES" sz="1700" dirty="0" err="1"/>
              <a:t>l’estudi</a:t>
            </a:r>
            <a:r>
              <a:rPr lang="es-ES" sz="1700" dirty="0"/>
              <a:t> </a:t>
            </a:r>
            <a:r>
              <a:rPr lang="es-ES" sz="1700" dirty="0" err="1"/>
              <a:t>subratllava</a:t>
            </a:r>
            <a:r>
              <a:rPr lang="es-ES" sz="1700" dirty="0"/>
              <a:t> les </a:t>
            </a:r>
            <a:r>
              <a:rPr lang="es-ES" sz="1700" dirty="0" err="1"/>
              <a:t>polítiques</a:t>
            </a:r>
            <a:r>
              <a:rPr lang="es-ES" sz="1700" dirty="0"/>
              <a:t>, </a:t>
            </a:r>
            <a:r>
              <a:rPr lang="es-ES" sz="1700" dirty="0" err="1"/>
              <a:t>els</a:t>
            </a:r>
            <a:r>
              <a:rPr lang="es-ES" sz="1700" dirty="0"/>
              <a:t> programes i </a:t>
            </a:r>
            <a:r>
              <a:rPr lang="es-ES" sz="1700" dirty="0" err="1"/>
              <a:t>altres</a:t>
            </a:r>
            <a:r>
              <a:rPr lang="es-ES" sz="1700" dirty="0"/>
              <a:t> mesures </a:t>
            </a:r>
            <a:r>
              <a:rPr lang="es-ES" sz="1700" dirty="0" err="1"/>
              <a:t>addicionals</a:t>
            </a:r>
            <a:r>
              <a:rPr lang="es-ES" sz="1700" dirty="0"/>
              <a:t> disponibles </a:t>
            </a:r>
            <a:r>
              <a:rPr lang="es-ES" sz="1700" dirty="0" err="1"/>
              <a:t>relatives</a:t>
            </a:r>
            <a:r>
              <a:rPr lang="es-ES" sz="1700" dirty="0"/>
              <a:t> </a:t>
            </a:r>
            <a:r>
              <a:rPr lang="es-ES" sz="1700" dirty="0" err="1"/>
              <a:t>als</a:t>
            </a:r>
            <a:r>
              <a:rPr lang="es-ES" sz="1700" dirty="0"/>
              <a:t> </a:t>
            </a:r>
            <a:r>
              <a:rPr lang="es-ES" sz="1700" dirty="0" err="1"/>
              <a:t>drets</a:t>
            </a:r>
            <a:r>
              <a:rPr lang="es-ES" sz="1700" dirty="0"/>
              <a:t> de les persones que </a:t>
            </a:r>
            <a:r>
              <a:rPr lang="es-ES" sz="1700" dirty="0" err="1"/>
              <a:t>viuen</a:t>
            </a:r>
            <a:r>
              <a:rPr lang="es-ES" sz="1700" dirty="0"/>
              <a:t> </a:t>
            </a:r>
            <a:r>
              <a:rPr lang="es-ES" sz="1700" dirty="0" err="1"/>
              <a:t>amb</a:t>
            </a:r>
            <a:r>
              <a:rPr lang="es-ES" sz="1700" dirty="0"/>
              <a:t> </a:t>
            </a:r>
            <a:r>
              <a:rPr lang="es-ES" sz="1700" dirty="0" err="1"/>
              <a:t>discapacitat</a:t>
            </a:r>
            <a:r>
              <a:rPr lang="es-ES" sz="1700" dirty="0"/>
              <a:t>, a </a:t>
            </a:r>
            <a:r>
              <a:rPr lang="es-ES" sz="1700" dirty="0" err="1"/>
              <a:t>més</a:t>
            </a:r>
            <a:r>
              <a:rPr lang="es-ES" sz="1700" dirty="0"/>
              <a:t> </a:t>
            </a:r>
            <a:r>
              <a:rPr lang="es-ES" sz="1700" dirty="0" err="1"/>
              <a:t>d’assenyalar</a:t>
            </a:r>
            <a:r>
              <a:rPr lang="es-ES" sz="1700" dirty="0"/>
              <a:t> </a:t>
            </a:r>
            <a:r>
              <a:rPr lang="es-ES" sz="1700" dirty="0" err="1"/>
              <a:t>problemes</a:t>
            </a:r>
            <a:r>
              <a:rPr lang="es-ES" sz="1700" dirty="0"/>
              <a:t> </a:t>
            </a:r>
            <a:r>
              <a:rPr lang="es-ES" sz="1700" dirty="0" err="1"/>
              <a:t>d’accés</a:t>
            </a:r>
            <a:r>
              <a:rPr lang="es-ES" sz="1700" dirty="0"/>
              <a:t> i </a:t>
            </a:r>
            <a:r>
              <a:rPr lang="es-ES" sz="1700" dirty="0" err="1"/>
              <a:t>adaptació</a:t>
            </a:r>
            <a:r>
              <a:rPr lang="es-ES" sz="1700" dirty="0"/>
              <a:t> en </a:t>
            </a:r>
            <a:r>
              <a:rPr lang="es-ES" sz="1700" dirty="0" err="1"/>
              <a:t>relació</a:t>
            </a:r>
            <a:r>
              <a:rPr lang="es-ES" sz="1700" dirty="0"/>
              <a:t> </a:t>
            </a:r>
            <a:r>
              <a:rPr lang="es-ES" sz="1700" dirty="0" err="1"/>
              <a:t>amb</a:t>
            </a:r>
            <a:r>
              <a:rPr lang="es-ES" sz="1700" dirty="0"/>
              <a:t> les persones </a:t>
            </a:r>
            <a:r>
              <a:rPr lang="es-ES" sz="1700" dirty="0" err="1"/>
              <a:t>amb</a:t>
            </a:r>
            <a:r>
              <a:rPr lang="es-ES" sz="1700" dirty="0"/>
              <a:t> </a:t>
            </a:r>
            <a:r>
              <a:rPr lang="es-ES" sz="1700" dirty="0" err="1"/>
              <a:t>discapacitat</a:t>
            </a:r>
            <a:r>
              <a:rPr lang="es-ES" sz="1700" dirty="0"/>
              <a:t> </a:t>
            </a:r>
            <a:r>
              <a:rPr lang="es-ES" sz="1700" dirty="0" err="1"/>
              <a:t>usuàries</a:t>
            </a:r>
            <a:r>
              <a:rPr lang="es-ES" sz="1700" dirty="0"/>
              <a:t> de centres </a:t>
            </a:r>
            <a:r>
              <a:rPr lang="es-ES" sz="1700" dirty="0" err="1"/>
              <a:t>públics</a:t>
            </a:r>
            <a:r>
              <a:rPr lang="es-ES" sz="1700" dirty="0"/>
              <a:t> i </a:t>
            </a:r>
            <a:r>
              <a:rPr lang="es-ES" sz="1700" dirty="0" err="1"/>
              <a:t>serveis</a:t>
            </a:r>
            <a:r>
              <a:rPr lang="es-ES" sz="1700" dirty="0"/>
              <a:t> </a:t>
            </a:r>
            <a:r>
              <a:rPr lang="es-ES" sz="1700" dirty="0" err="1"/>
              <a:t>bàsics</a:t>
            </a:r>
            <a:r>
              <a:rPr lang="es-ES" sz="1700" dirty="0"/>
              <a:t>. </a:t>
            </a:r>
          </a:p>
          <a:p>
            <a:pPr marL="0" indent="0" algn="just">
              <a:spcAft>
                <a:spcPts val="0"/>
              </a:spcAft>
              <a:buNone/>
            </a:pPr>
            <a:r>
              <a:rPr lang="es-ES" sz="1700" dirty="0"/>
              <a:t> </a:t>
            </a:r>
          </a:p>
          <a:p>
            <a:pPr marL="0" indent="0" algn="just">
              <a:spcAft>
                <a:spcPts val="0"/>
              </a:spcAft>
              <a:buNone/>
            </a:pPr>
            <a:r>
              <a:rPr lang="es-ES" sz="1700" b="1" dirty="0" err="1"/>
              <a:t>Conclusions</a:t>
            </a:r>
            <a:r>
              <a:rPr lang="es-ES" sz="1700" b="1" dirty="0"/>
              <a:t> </a:t>
            </a:r>
          </a:p>
          <a:p>
            <a:pPr marL="0" indent="0" algn="just">
              <a:spcAft>
                <a:spcPts val="0"/>
              </a:spcAft>
              <a:buNone/>
            </a:pPr>
            <a:endParaRPr lang="es-ES" sz="1700" b="1" dirty="0"/>
          </a:p>
          <a:p>
            <a:pPr marL="0" indent="0" algn="just">
              <a:spcAft>
                <a:spcPts val="0"/>
              </a:spcAft>
              <a:buNone/>
            </a:pPr>
            <a:r>
              <a:rPr lang="es-ES" sz="1700" dirty="0"/>
              <a:t> Les </a:t>
            </a:r>
            <a:r>
              <a:rPr lang="es-ES" sz="1700" dirty="0" err="1"/>
              <a:t>respostes</a:t>
            </a:r>
            <a:r>
              <a:rPr lang="es-ES" sz="1700" dirty="0"/>
              <a:t> de </a:t>
            </a:r>
            <a:r>
              <a:rPr lang="es-ES" sz="1700" dirty="0" err="1"/>
              <a:t>l’enquesta</a:t>
            </a:r>
            <a:r>
              <a:rPr lang="es-ES" sz="1700" dirty="0"/>
              <a:t> del </a:t>
            </a:r>
            <a:r>
              <a:rPr lang="es-ES" sz="1700" dirty="0" err="1"/>
              <a:t>Govern</a:t>
            </a:r>
            <a:r>
              <a:rPr lang="es-ES" sz="1700" dirty="0"/>
              <a:t> i les ONG van revelar que </a:t>
            </a:r>
            <a:r>
              <a:rPr lang="es-ES" sz="1700" dirty="0" err="1"/>
              <a:t>s’havien</a:t>
            </a:r>
            <a:r>
              <a:rPr lang="es-ES" sz="1700" dirty="0"/>
              <a:t> </a:t>
            </a:r>
            <a:r>
              <a:rPr lang="es-ES" sz="1700" dirty="0" err="1"/>
              <a:t>realitzat</a:t>
            </a:r>
            <a:r>
              <a:rPr lang="es-ES" sz="1700" dirty="0"/>
              <a:t> </a:t>
            </a:r>
            <a:r>
              <a:rPr lang="es-ES" sz="1700" dirty="0" err="1"/>
              <a:t>certs</a:t>
            </a:r>
            <a:r>
              <a:rPr lang="es-ES" sz="1700" dirty="0"/>
              <a:t> </a:t>
            </a:r>
            <a:r>
              <a:rPr lang="es-ES" sz="1700" dirty="0" err="1"/>
              <a:t>progressos</a:t>
            </a:r>
            <a:r>
              <a:rPr lang="es-ES" sz="1700" dirty="0"/>
              <a:t> en </a:t>
            </a:r>
            <a:r>
              <a:rPr lang="es-ES" sz="1700" dirty="0" err="1"/>
              <a:t>determinades</a:t>
            </a:r>
            <a:r>
              <a:rPr lang="es-ES" sz="1700" dirty="0"/>
              <a:t> </a:t>
            </a:r>
            <a:r>
              <a:rPr lang="es-ES" sz="1700" dirty="0" err="1"/>
              <a:t>àrees</a:t>
            </a:r>
            <a:r>
              <a:rPr lang="es-ES" sz="1700" dirty="0"/>
              <a:t> de </a:t>
            </a:r>
            <a:r>
              <a:rPr lang="es-ES" sz="1700" dirty="0" err="1"/>
              <a:t>discapacitat</a:t>
            </a:r>
            <a:r>
              <a:rPr lang="es-ES" sz="1700" dirty="0"/>
              <a:t> a la </a:t>
            </a:r>
            <a:r>
              <a:rPr lang="es-ES" sz="1700" dirty="0" err="1"/>
              <a:t>subregió</a:t>
            </a:r>
            <a:r>
              <a:rPr lang="es-ES" sz="1700" dirty="0"/>
              <a:t> del </a:t>
            </a:r>
            <a:r>
              <a:rPr lang="es-ES" sz="1700" dirty="0" err="1"/>
              <a:t>Carib</a:t>
            </a:r>
            <a:r>
              <a:rPr lang="es-ES" sz="1700" dirty="0"/>
              <a:t>; </a:t>
            </a:r>
            <a:r>
              <a:rPr lang="es-ES" sz="1700" dirty="0" err="1"/>
              <a:t>tanmateix</a:t>
            </a:r>
            <a:r>
              <a:rPr lang="es-ES" sz="1700" dirty="0"/>
              <a:t>, encara </a:t>
            </a:r>
            <a:r>
              <a:rPr lang="es-ES" sz="1700" dirty="0" err="1"/>
              <a:t>n’hi</a:t>
            </a:r>
            <a:r>
              <a:rPr lang="es-ES" sz="1700" dirty="0"/>
              <a:t> </a:t>
            </a:r>
            <a:r>
              <a:rPr lang="es-ES" sz="1700" dirty="0" err="1"/>
              <a:t>havia</a:t>
            </a:r>
            <a:r>
              <a:rPr lang="es-ES" sz="1700" dirty="0"/>
              <a:t> </a:t>
            </a:r>
            <a:r>
              <a:rPr lang="es-ES" sz="1700" dirty="0" err="1"/>
              <a:t>on</a:t>
            </a:r>
            <a:r>
              <a:rPr lang="es-ES" sz="1700" dirty="0"/>
              <a:t> es </a:t>
            </a:r>
            <a:r>
              <a:rPr lang="es-ES" sz="1700" dirty="0" err="1"/>
              <a:t>requerien</a:t>
            </a:r>
            <a:r>
              <a:rPr lang="es-ES" sz="1700" dirty="0"/>
              <a:t> </a:t>
            </a:r>
            <a:r>
              <a:rPr lang="es-ES" sz="1700" dirty="0" err="1"/>
              <a:t>millores</a:t>
            </a:r>
            <a:r>
              <a:rPr lang="es-ES" sz="1700" dirty="0"/>
              <a:t> </a:t>
            </a:r>
            <a:r>
              <a:rPr lang="es-ES" sz="1700" dirty="0" err="1"/>
              <a:t>significatives</a:t>
            </a:r>
            <a:r>
              <a:rPr lang="es-ES" sz="1700" dirty="0"/>
              <a:t>. </a:t>
            </a:r>
          </a:p>
          <a:p>
            <a:pPr marL="0" indent="0" algn="just">
              <a:spcAft>
                <a:spcPts val="0"/>
              </a:spcAft>
              <a:buNone/>
            </a:pPr>
            <a:r>
              <a:rPr lang="es-ES" sz="1700" dirty="0"/>
              <a:t> Es van identificar diversos </a:t>
            </a:r>
            <a:r>
              <a:rPr lang="es-ES" sz="1700" dirty="0" err="1"/>
              <a:t>passos</a:t>
            </a:r>
            <a:r>
              <a:rPr lang="es-ES" sz="1700" dirty="0"/>
              <a:t> per </a:t>
            </a:r>
            <a:r>
              <a:rPr lang="es-ES" sz="1700" dirty="0" err="1"/>
              <a:t>millorar</a:t>
            </a:r>
            <a:r>
              <a:rPr lang="es-ES" sz="1700" dirty="0"/>
              <a:t> la </a:t>
            </a:r>
            <a:r>
              <a:rPr lang="es-ES" sz="1700" dirty="0" err="1"/>
              <a:t>situació</a:t>
            </a:r>
            <a:r>
              <a:rPr lang="es-ES" sz="1700" dirty="0"/>
              <a:t> de les persones </a:t>
            </a:r>
            <a:r>
              <a:rPr lang="es-ES" sz="1700" dirty="0" err="1"/>
              <a:t>amb</a:t>
            </a:r>
            <a:r>
              <a:rPr lang="es-ES" sz="1700" dirty="0"/>
              <a:t> </a:t>
            </a:r>
            <a:r>
              <a:rPr lang="es-ES" sz="1700" dirty="0" err="1"/>
              <a:t>discapacitat</a:t>
            </a:r>
            <a:r>
              <a:rPr lang="es-ES" sz="1700" dirty="0"/>
              <a:t>. </a:t>
            </a:r>
            <a:r>
              <a:rPr lang="es-ES" sz="1700" dirty="0" err="1"/>
              <a:t>Alguns</a:t>
            </a:r>
            <a:r>
              <a:rPr lang="es-ES" sz="1700" dirty="0"/>
              <a:t> eren: 1) </a:t>
            </a:r>
            <a:r>
              <a:rPr lang="es-ES" sz="1700" dirty="0" err="1"/>
              <a:t>assistència</a:t>
            </a:r>
            <a:r>
              <a:rPr lang="es-ES" sz="1700" dirty="0"/>
              <a:t> a diversos </a:t>
            </a:r>
            <a:r>
              <a:rPr lang="es-ES" sz="1700" dirty="0" err="1"/>
              <a:t>països</a:t>
            </a:r>
            <a:r>
              <a:rPr lang="es-ES" sz="1700" dirty="0"/>
              <a:t> per ratificar i supervisar la </a:t>
            </a:r>
            <a:r>
              <a:rPr lang="es-ES" sz="1700" dirty="0" err="1"/>
              <a:t>implementació</a:t>
            </a:r>
            <a:r>
              <a:rPr lang="es-ES" sz="1700" dirty="0"/>
              <a:t> de la CDPD, 2) </a:t>
            </a:r>
            <a:r>
              <a:rPr lang="es-ES" sz="1700" dirty="0" err="1"/>
              <a:t>assistència</a:t>
            </a:r>
            <a:r>
              <a:rPr lang="es-ES" sz="1700" dirty="0"/>
              <a:t> per al </a:t>
            </a:r>
            <a:r>
              <a:rPr lang="es-ES" sz="1700" dirty="0" err="1"/>
              <a:t>disseny</a:t>
            </a:r>
            <a:r>
              <a:rPr lang="es-ES" sz="1700" dirty="0"/>
              <a:t> de </a:t>
            </a:r>
            <a:r>
              <a:rPr lang="es-ES" sz="1700" dirty="0" err="1"/>
              <a:t>lleis</a:t>
            </a:r>
            <a:r>
              <a:rPr lang="es-ES" sz="1700" dirty="0"/>
              <a:t> en </a:t>
            </a:r>
            <a:r>
              <a:rPr lang="es-ES" sz="1700" dirty="0" err="1"/>
              <a:t>compliment</a:t>
            </a:r>
            <a:r>
              <a:rPr lang="es-ES" sz="1700" dirty="0"/>
              <a:t> de la CDPD, 3) ampliar la </a:t>
            </a:r>
            <a:r>
              <a:rPr lang="es-ES" sz="1700" dirty="0" err="1"/>
              <a:t>recopilació</a:t>
            </a:r>
            <a:r>
              <a:rPr lang="es-ES" sz="1700" dirty="0"/>
              <a:t> de </a:t>
            </a:r>
            <a:r>
              <a:rPr lang="es-ES" sz="1700" dirty="0" err="1"/>
              <a:t>dades</a:t>
            </a:r>
            <a:r>
              <a:rPr lang="es-ES" sz="1700" dirty="0"/>
              <a:t> i la recerca sobre </a:t>
            </a:r>
            <a:r>
              <a:rPr lang="es-ES" sz="1700" dirty="0" err="1"/>
              <a:t>l’epidemiologia</a:t>
            </a:r>
            <a:r>
              <a:rPr lang="es-ES" sz="1700" dirty="0"/>
              <a:t> de la </a:t>
            </a:r>
            <a:r>
              <a:rPr lang="es-ES" sz="1700" dirty="0" err="1"/>
              <a:t>situació</a:t>
            </a:r>
            <a:r>
              <a:rPr lang="es-ES" sz="1700" dirty="0"/>
              <a:t> per orientar el </a:t>
            </a:r>
            <a:r>
              <a:rPr lang="es-ES" sz="1700" dirty="0" err="1"/>
              <a:t>desenvolupament</a:t>
            </a:r>
            <a:r>
              <a:rPr lang="es-ES" sz="1700" dirty="0"/>
              <a:t> i la </a:t>
            </a:r>
            <a:r>
              <a:rPr lang="es-ES" sz="1700" dirty="0" err="1"/>
              <a:t>implementació</a:t>
            </a:r>
            <a:r>
              <a:rPr lang="es-ES" sz="1700" dirty="0"/>
              <a:t> de </a:t>
            </a:r>
            <a:r>
              <a:rPr lang="es-ES" sz="1700" dirty="0" err="1"/>
              <a:t>polítiques</a:t>
            </a:r>
            <a:r>
              <a:rPr lang="es-ES" sz="1700" dirty="0"/>
              <a:t> </a:t>
            </a:r>
            <a:r>
              <a:rPr lang="es-ES" sz="1700" dirty="0" err="1"/>
              <a:t>regionals</a:t>
            </a:r>
            <a:r>
              <a:rPr lang="es-ES" sz="1700" dirty="0"/>
              <a:t> i </a:t>
            </a:r>
            <a:r>
              <a:rPr lang="es-ES" sz="1700" dirty="0" err="1"/>
              <a:t>nacionals</a:t>
            </a:r>
            <a:r>
              <a:rPr lang="es-ES" sz="1700" dirty="0"/>
              <a:t> que </a:t>
            </a:r>
            <a:r>
              <a:rPr lang="es-ES" sz="1700" dirty="0" err="1"/>
              <a:t>promoguin</a:t>
            </a:r>
            <a:r>
              <a:rPr lang="es-ES" sz="1700" dirty="0"/>
              <a:t> i </a:t>
            </a:r>
            <a:r>
              <a:rPr lang="es-ES" sz="1700" dirty="0" err="1"/>
              <a:t>protegeixin</a:t>
            </a:r>
            <a:r>
              <a:rPr lang="es-ES" sz="1700" dirty="0"/>
              <a:t> </a:t>
            </a:r>
            <a:r>
              <a:rPr lang="es-ES" sz="1700" dirty="0" err="1"/>
              <a:t>els</a:t>
            </a:r>
            <a:r>
              <a:rPr lang="es-ES" sz="1700" dirty="0"/>
              <a:t> </a:t>
            </a:r>
            <a:r>
              <a:rPr lang="es-ES" sz="1700" dirty="0" err="1"/>
              <a:t>drets</a:t>
            </a:r>
            <a:r>
              <a:rPr lang="es-ES" sz="1700" dirty="0"/>
              <a:t> de les persones </a:t>
            </a:r>
            <a:r>
              <a:rPr lang="es-ES" sz="1700" dirty="0" err="1"/>
              <a:t>amb</a:t>
            </a:r>
            <a:r>
              <a:rPr lang="es-ES" sz="1700" dirty="0"/>
              <a:t> </a:t>
            </a:r>
            <a:r>
              <a:rPr lang="es-ES" sz="1700" dirty="0" err="1"/>
              <a:t>discapacitat</a:t>
            </a:r>
            <a:r>
              <a:rPr lang="es-ES" sz="1700" dirty="0"/>
              <a:t>, i 4) un </a:t>
            </a:r>
            <a:r>
              <a:rPr lang="es-ES" sz="1700" dirty="0" err="1"/>
              <a:t>espectre</a:t>
            </a:r>
            <a:r>
              <a:rPr lang="es-ES" sz="1700" dirty="0"/>
              <a:t> </a:t>
            </a:r>
            <a:r>
              <a:rPr lang="es-ES" sz="1700" dirty="0" err="1"/>
              <a:t>d’accions</a:t>
            </a:r>
            <a:r>
              <a:rPr lang="es-ES" sz="1700" dirty="0"/>
              <a:t> </a:t>
            </a:r>
            <a:r>
              <a:rPr lang="es-ES" sz="1700" dirty="0" err="1"/>
              <a:t>específiques</a:t>
            </a:r>
            <a:r>
              <a:rPr lang="es-ES" sz="1700" dirty="0"/>
              <a:t> </a:t>
            </a:r>
            <a:r>
              <a:rPr lang="es-ES" sz="1700" dirty="0" err="1"/>
              <a:t>relacionades</a:t>
            </a:r>
            <a:r>
              <a:rPr lang="es-ES" sz="1700" dirty="0"/>
              <a:t> </a:t>
            </a:r>
            <a:r>
              <a:rPr lang="es-ES" sz="1700" dirty="0" err="1"/>
              <a:t>amb</a:t>
            </a:r>
            <a:r>
              <a:rPr lang="es-ES" sz="1700" dirty="0"/>
              <a:t> </a:t>
            </a:r>
            <a:r>
              <a:rPr lang="es-ES" sz="1700" dirty="0" err="1"/>
              <a:t>l’ensenyament</a:t>
            </a:r>
            <a:r>
              <a:rPr lang="es-ES" sz="1700" dirty="0"/>
              <a:t>, </a:t>
            </a:r>
            <a:r>
              <a:rPr lang="es-ES" sz="1700" dirty="0" err="1"/>
              <a:t>l’ocupabilitat</a:t>
            </a:r>
            <a:r>
              <a:rPr lang="es-ES" sz="1700" dirty="0"/>
              <a:t>, la </a:t>
            </a:r>
            <a:r>
              <a:rPr lang="es-ES" sz="1700" dirty="0" err="1"/>
              <a:t>salut</a:t>
            </a:r>
            <a:r>
              <a:rPr lang="es-ES" sz="1700" dirty="0"/>
              <a:t> reproductiva i sexual i </a:t>
            </a:r>
            <a:r>
              <a:rPr lang="es-ES" sz="1700" dirty="0" err="1"/>
              <a:t>els</a:t>
            </a:r>
            <a:r>
              <a:rPr lang="es-ES" sz="1700" dirty="0"/>
              <a:t> </a:t>
            </a:r>
            <a:r>
              <a:rPr lang="es-ES" sz="1700" dirty="0" err="1"/>
              <a:t>estàndards</a:t>
            </a:r>
            <a:r>
              <a:rPr lang="es-ES" sz="1700" dirty="0"/>
              <a:t> </a:t>
            </a:r>
            <a:r>
              <a:rPr lang="es-ES" sz="1700" dirty="0" err="1"/>
              <a:t>d’accessibilitat</a:t>
            </a:r>
            <a:r>
              <a:rPr lang="es-ES" sz="1700" dirty="0"/>
              <a:t> de les </a:t>
            </a:r>
            <a:r>
              <a:rPr lang="es-ES" sz="1700" dirty="0" err="1"/>
              <a:t>instal·lacions</a:t>
            </a:r>
            <a:r>
              <a:rPr lang="es-ES" sz="1700" dirty="0"/>
              <a:t> </a:t>
            </a:r>
            <a:r>
              <a:rPr lang="es-ES" sz="1700" dirty="0" err="1"/>
              <a:t>públiques</a:t>
            </a:r>
            <a:r>
              <a:rPr lang="es-ES" sz="1700" dirty="0"/>
              <a:t> per a persones </a:t>
            </a:r>
            <a:r>
              <a:rPr lang="es-ES" sz="1700" dirty="0" err="1"/>
              <a:t>amb</a:t>
            </a:r>
            <a:r>
              <a:rPr lang="es-ES" sz="1700" dirty="0"/>
              <a:t> </a:t>
            </a:r>
            <a:r>
              <a:rPr lang="es-ES" sz="1700" dirty="0" err="1"/>
              <a:t>discapacitat</a:t>
            </a:r>
            <a:r>
              <a:rPr lang="es-ES" sz="1700" dirty="0"/>
              <a:t>. </a:t>
            </a:r>
          </a:p>
          <a:p>
            <a:pPr marL="0" indent="0" algn="just">
              <a:spcAft>
                <a:spcPts val="0"/>
              </a:spcAft>
              <a:buNone/>
            </a:pPr>
            <a:r>
              <a:rPr lang="es-ES" sz="1700" dirty="0"/>
              <a:t> </a:t>
            </a:r>
          </a:p>
          <a:p>
            <a:pPr marL="0" indent="0" algn="just">
              <a:spcAft>
                <a:spcPts val="0"/>
              </a:spcAft>
              <a:buNone/>
            </a:pPr>
            <a:r>
              <a:rPr lang="es-ES" sz="1700" dirty="0" err="1"/>
              <a:t>L’informe</a:t>
            </a:r>
            <a:r>
              <a:rPr lang="es-ES" sz="1700" dirty="0"/>
              <a:t> </a:t>
            </a:r>
            <a:r>
              <a:rPr lang="es-ES" sz="1700" dirty="0" err="1"/>
              <a:t>complet</a:t>
            </a:r>
            <a:r>
              <a:rPr lang="es-ES" sz="1700" dirty="0"/>
              <a:t> </a:t>
            </a:r>
            <a:r>
              <a:rPr lang="es-ES" sz="1700" dirty="0" err="1"/>
              <a:t>està</a:t>
            </a:r>
            <a:r>
              <a:rPr lang="es-ES" sz="1700" dirty="0"/>
              <a:t> disponible a: </a:t>
            </a:r>
          </a:p>
          <a:p>
            <a:pPr marL="0" indent="0">
              <a:spcAft>
                <a:spcPts val="0"/>
              </a:spcAft>
              <a:buNone/>
            </a:pPr>
            <a:r>
              <a:rPr lang="es-ES" sz="1700" dirty="0">
                <a:hlinkClick r:id="rId3"/>
              </a:rPr>
              <a:t>https://repositorio.cepal.org/bitstream/handle/11362/5043/1/S2011963_en.pdf</a:t>
            </a:r>
            <a:r>
              <a:rPr lang="es-ES" sz="1700" dirty="0"/>
              <a:t>  [consulta: 11 de </a:t>
            </a:r>
            <a:r>
              <a:rPr lang="es-ES" sz="1700" dirty="0" err="1"/>
              <a:t>febrer</a:t>
            </a:r>
            <a:r>
              <a:rPr lang="es-ES" sz="1700" dirty="0"/>
              <a:t> de 2019]. </a:t>
            </a:r>
            <a:endParaRPr lang="en-US" sz="1700" b="1" dirty="0"/>
          </a:p>
        </p:txBody>
      </p:sp>
    </p:spTree>
    <p:extLst>
      <p:ext uri="{BB962C8B-B14F-4D97-AF65-F5344CB8AC3E}">
        <p14:creationId xmlns:p14="http://schemas.microsoft.com/office/powerpoint/2010/main" val="380692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B3F5E-4A36-4508-BCBB-A7909A713D4B}"/>
              </a:ext>
            </a:extLst>
          </p:cNvPr>
          <p:cNvSpPr>
            <a:spLocks noGrp="1"/>
          </p:cNvSpPr>
          <p:nvPr>
            <p:ph sz="quarter" idx="14"/>
          </p:nvPr>
        </p:nvSpPr>
        <p:spPr/>
        <p:txBody>
          <a:bodyPr/>
          <a:lstStyle/>
          <a:p>
            <a:pPr algn="just"/>
            <a:r>
              <a:rPr lang="es-ES" dirty="0"/>
              <a:t>La </a:t>
            </a:r>
            <a:r>
              <a:rPr lang="ca-ES" dirty="0"/>
              <a:t>discapacitat està causada per moltes barreres que impedeixen a les persones participar en la societat en condicions d’igualtat amb la resta de la ciutadania</a:t>
            </a:r>
            <a:r>
              <a:rPr lang="en-US" dirty="0"/>
              <a:t>. </a:t>
            </a:r>
          </a:p>
          <a:p>
            <a:pPr algn="just"/>
            <a:r>
              <a:rPr lang="es-ES" dirty="0"/>
              <a:t>La </a:t>
            </a:r>
            <a:r>
              <a:rPr lang="ca-ES" dirty="0"/>
              <a:t>diversitat i la diferència formen part de la humanitat i haurien de valorar-se, no rebutjar-se</a:t>
            </a:r>
            <a:r>
              <a:rPr lang="en-US" dirty="0"/>
              <a:t>. </a:t>
            </a:r>
          </a:p>
          <a:p>
            <a:pPr algn="just"/>
            <a:r>
              <a:rPr lang="ca-ES" dirty="0"/>
              <a:t>Les persones amb discapacitat tenen dret a gaudir dels mateixos drets i les mateixes oportunitats de participar en la societat que la resta de persones.</a:t>
            </a:r>
          </a:p>
          <a:p>
            <a:pPr algn="just"/>
            <a:r>
              <a:rPr lang="ca-ES" dirty="0"/>
              <a:t>Les barreres que impedeixen a les persones amb discapacitat participar plenament en la societat i exercir els seus drets són discriminatòries i s’han d’eliminar</a:t>
            </a:r>
            <a:r>
              <a:rPr lang="en-US" dirty="0"/>
              <a:t>.</a:t>
            </a:r>
          </a:p>
        </p:txBody>
      </p:sp>
      <p:sp>
        <p:nvSpPr>
          <p:cNvPr id="2" name="Title 1">
            <a:extLst>
              <a:ext uri="{FF2B5EF4-FFF2-40B4-BE49-F238E27FC236}">
                <a16:creationId xmlns:a16="http://schemas.microsoft.com/office/drawing/2014/main" id="{68CFE5F7-1342-4904-B504-C708DE03DC0A}"/>
              </a:ext>
            </a:extLst>
          </p:cNvPr>
          <p:cNvSpPr>
            <a:spLocks noGrp="1"/>
          </p:cNvSpPr>
          <p:nvPr>
            <p:ph type="title"/>
          </p:nvPr>
        </p:nvSpPr>
        <p:spPr/>
        <p:txBody>
          <a:bodyPr/>
          <a:lstStyle/>
          <a:p>
            <a:r>
              <a:rPr lang="es-ES" dirty="0"/>
              <a:t>1. </a:t>
            </a:r>
            <a:r>
              <a:rPr lang="es-ES" dirty="0" err="1"/>
              <a:t>Introducció</a:t>
            </a:r>
            <a:r>
              <a:rPr lang="es-ES" dirty="0"/>
              <a:t> - 2</a:t>
            </a:r>
            <a:endParaRPr lang="x-none" dirty="0"/>
          </a:p>
        </p:txBody>
      </p:sp>
    </p:spTree>
    <p:extLst>
      <p:ext uri="{BB962C8B-B14F-4D97-AF65-F5344CB8AC3E}">
        <p14:creationId xmlns:p14="http://schemas.microsoft.com/office/powerpoint/2010/main" val="17134819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1972D1E-6685-E540-8727-6502CE335ADA}"/>
              </a:ext>
            </a:extLst>
          </p:cNvPr>
          <p:cNvSpPr>
            <a:spLocks noGrp="1"/>
          </p:cNvSpPr>
          <p:nvPr>
            <p:ph type="body" sz="quarter" idx="13"/>
          </p:nvPr>
        </p:nvSpPr>
        <p:spPr>
          <a:xfrm>
            <a:off x="486887" y="824694"/>
            <a:ext cx="11174400" cy="360000"/>
          </a:xfrm>
        </p:spPr>
        <p:txBody>
          <a:bodyPr/>
          <a:lstStyle/>
          <a:p>
            <a:r>
              <a:rPr lang="ca-ES" sz="2000" dirty="0"/>
              <a:t>Exemples d’accions de defensa </a:t>
            </a:r>
            <a:endParaRPr lang="es-ES" sz="2000" dirty="0"/>
          </a:p>
        </p:txBody>
      </p:sp>
      <p:sp>
        <p:nvSpPr>
          <p:cNvPr id="2" name="Title 1">
            <a:extLst>
              <a:ext uri="{FF2B5EF4-FFF2-40B4-BE49-F238E27FC236}">
                <a16:creationId xmlns:a16="http://schemas.microsoft.com/office/drawing/2014/main" id="{53693AC9-6B24-4084-9B10-20D8DB26E293}"/>
              </a:ext>
            </a:extLst>
          </p:cNvPr>
          <p:cNvSpPr>
            <a:spLocks noGrp="1"/>
          </p:cNvSpPr>
          <p:nvPr>
            <p:ph type="title"/>
          </p:nvPr>
        </p:nvSpPr>
        <p:spPr>
          <a:xfrm>
            <a:off x="486886" y="364172"/>
            <a:ext cx="9792000" cy="432000"/>
          </a:xfrm>
        </p:spPr>
        <p:txBody>
          <a:bodyPr>
            <a:normAutofit/>
          </a:bodyPr>
          <a:lstStyle/>
          <a:p>
            <a:pPr lvl="0"/>
            <a:r>
              <a:rPr lang="en-US" sz="2800" dirty="0" err="1"/>
              <a:t>Butlletí</a:t>
            </a:r>
            <a:r>
              <a:rPr lang="en-US" sz="2800" dirty="0"/>
              <a:t> 4</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0879" y="1381760"/>
            <a:ext cx="10850881" cy="4003040"/>
          </a:xfrm>
          <a:solidFill>
            <a:srgbClr val="D2EFFC"/>
          </a:solidFill>
        </p:spPr>
        <p:txBody>
          <a:bodyPr/>
          <a:lstStyle/>
          <a:p>
            <a:pPr marL="0" indent="0" algn="just">
              <a:buNone/>
            </a:pPr>
            <a:r>
              <a:rPr lang="es-ES" sz="1800" b="1" dirty="0"/>
              <a:t>1</a:t>
            </a:r>
            <a:r>
              <a:rPr lang="es-ES" sz="1800" dirty="0"/>
              <a:t>. </a:t>
            </a:r>
            <a:r>
              <a:rPr lang="ca-ES" sz="1800" b="1" dirty="0"/>
              <a:t>Accions de sensibilització adoptades per un moviment de base: l’exemple de CHRUSP </a:t>
            </a:r>
            <a:endParaRPr lang="es-ES" sz="1800" b="1" dirty="0"/>
          </a:p>
          <a:p>
            <a:pPr marL="0" indent="0" algn="just">
              <a:buNone/>
            </a:pPr>
            <a:r>
              <a:rPr lang="ca-ES" sz="1800" dirty="0"/>
              <a:t>El Centre per als Drets Humans dels Usuaris i Supervivents de Psiquiatria (CHRUSP) és una organització de base finançada exclusivament mitjançant petites donacions individuals. El seu objectiu és proporcionar un lideratge estratègic en la defensa, la implementació i la supervisió dels drets humans rellevant per a les persones que tenen una demència, problema de salut mental o trauma o han rebut aquesta etiqueta. Entre les accions de sensibilització a escala internacional s’inclouen: </a:t>
            </a:r>
            <a:endParaRPr lang="es-ES" sz="1800" dirty="0"/>
          </a:p>
          <a:p>
            <a:pPr lvl="0" algn="just" fontAlgn="base"/>
            <a:r>
              <a:rPr lang="ca-ES" sz="1800" dirty="0"/>
              <a:t>Un curs de la CDPD des de la perspectiva d’un supervivent de psiquiatria impartit per Tina </a:t>
            </a:r>
            <a:r>
              <a:rPr lang="ca-ES" sz="1800" dirty="0" err="1"/>
              <a:t>Minkowitz</a:t>
            </a:r>
            <a:r>
              <a:rPr lang="ca-ES" sz="1800" dirty="0"/>
              <a:t>. Fins ara el curs s’ha ofert de manera gratuïta per permetre la participació d’alumnes d’arreu del món; la majoria són supervivents de maltractament a psiquiatria i altres, aliats de la professió legal, la comunitat de desenvolupament i els drets humans i el moviment en defensa de les discapacitat. Per a més informació, vegeu </a:t>
            </a:r>
            <a:r>
              <a:rPr lang="ca-ES" sz="1800" dirty="0">
                <a:hlinkClick r:id="rId3"/>
              </a:rPr>
              <a:t>http://crpdcourse.org.</a:t>
            </a:r>
            <a:endParaRPr lang="ca-ES" sz="1800" dirty="0"/>
          </a:p>
          <a:p>
            <a:pPr algn="just" fontAlgn="base"/>
            <a:r>
              <a:rPr lang="ca-ES" sz="1800" dirty="0"/>
              <a:t>Aportació a la Campanya per a la Prohibició Absoluta per tal d’abolir l’internament i el tractament forçosos. Per a més informació, vegeu </a:t>
            </a:r>
            <a:r>
              <a:rPr lang="ca-ES" sz="1800" dirty="0">
                <a:hlinkClick r:id="rId4"/>
              </a:rPr>
              <a:t>http://absoluteprohibition.org.</a:t>
            </a:r>
            <a:r>
              <a:rPr lang="ca-ES" sz="1800" dirty="0"/>
              <a:t> </a:t>
            </a:r>
            <a:endParaRPr lang="es-ES" sz="1800" dirty="0"/>
          </a:p>
        </p:txBody>
      </p:sp>
    </p:spTree>
    <p:extLst>
      <p:ext uri="{BB962C8B-B14F-4D97-AF65-F5344CB8AC3E}">
        <p14:creationId xmlns:p14="http://schemas.microsoft.com/office/powerpoint/2010/main" val="20545488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1972D1E-6685-E540-8727-6502CE335ADA}"/>
              </a:ext>
            </a:extLst>
          </p:cNvPr>
          <p:cNvSpPr>
            <a:spLocks noGrp="1"/>
          </p:cNvSpPr>
          <p:nvPr>
            <p:ph type="body" sz="quarter" idx="13"/>
          </p:nvPr>
        </p:nvSpPr>
        <p:spPr>
          <a:xfrm>
            <a:off x="486887" y="824694"/>
            <a:ext cx="11174400" cy="360000"/>
          </a:xfrm>
        </p:spPr>
        <p:txBody>
          <a:bodyPr/>
          <a:lstStyle/>
          <a:p>
            <a:r>
              <a:rPr lang="ca-ES" sz="2000" dirty="0"/>
              <a:t>Exemples d’accions de defensa </a:t>
            </a:r>
            <a:endParaRPr lang="es-ES" sz="2000" dirty="0"/>
          </a:p>
        </p:txBody>
      </p:sp>
      <p:sp>
        <p:nvSpPr>
          <p:cNvPr id="2" name="Title 1">
            <a:extLst>
              <a:ext uri="{FF2B5EF4-FFF2-40B4-BE49-F238E27FC236}">
                <a16:creationId xmlns:a16="http://schemas.microsoft.com/office/drawing/2014/main" id="{53693AC9-6B24-4084-9B10-20D8DB26E293}"/>
              </a:ext>
            </a:extLst>
          </p:cNvPr>
          <p:cNvSpPr>
            <a:spLocks noGrp="1"/>
          </p:cNvSpPr>
          <p:nvPr>
            <p:ph type="title"/>
          </p:nvPr>
        </p:nvSpPr>
        <p:spPr>
          <a:xfrm>
            <a:off x="486886" y="364172"/>
            <a:ext cx="9792000" cy="432000"/>
          </a:xfrm>
        </p:spPr>
        <p:txBody>
          <a:bodyPr>
            <a:normAutofit/>
          </a:bodyPr>
          <a:lstStyle/>
          <a:p>
            <a:pPr lvl="0"/>
            <a:r>
              <a:rPr lang="en-US" sz="2800" dirty="0" err="1"/>
              <a:t>Butlletí</a:t>
            </a:r>
            <a:r>
              <a:rPr lang="en-US" sz="2800" dirty="0"/>
              <a:t> 4</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0879" y="1239520"/>
            <a:ext cx="10850881" cy="4450080"/>
          </a:xfrm>
          <a:solidFill>
            <a:srgbClr val="D2EFFC"/>
          </a:solidFill>
        </p:spPr>
        <p:txBody>
          <a:bodyPr/>
          <a:lstStyle/>
          <a:p>
            <a:pPr algn="just">
              <a:spcAft>
                <a:spcPts val="0"/>
              </a:spcAft>
            </a:pPr>
            <a:r>
              <a:rPr lang="es-ES" sz="1700" dirty="0" err="1"/>
              <a:t>Organització</a:t>
            </a:r>
            <a:r>
              <a:rPr lang="es-ES" sz="1700" dirty="0"/>
              <a:t> </a:t>
            </a:r>
            <a:r>
              <a:rPr lang="es-ES" sz="1700" dirty="0" err="1"/>
              <a:t>d’un</a:t>
            </a:r>
            <a:r>
              <a:rPr lang="es-ES" sz="1700" dirty="0"/>
              <a:t> </a:t>
            </a:r>
            <a:r>
              <a:rPr lang="es-ES" sz="1700" dirty="0" err="1"/>
              <a:t>esdeveniment</a:t>
            </a:r>
            <a:r>
              <a:rPr lang="es-ES" sz="1700" dirty="0"/>
              <a:t> </a:t>
            </a:r>
            <a:r>
              <a:rPr lang="es-ES" sz="1700" dirty="0" err="1"/>
              <a:t>paral·lel</a:t>
            </a:r>
            <a:r>
              <a:rPr lang="es-ES" sz="1700" dirty="0"/>
              <a:t> </a:t>
            </a:r>
            <a:r>
              <a:rPr lang="es-ES" sz="1700" dirty="0" err="1"/>
              <a:t>amb</a:t>
            </a:r>
            <a:r>
              <a:rPr lang="es-ES" sz="1700" dirty="0"/>
              <a:t> </a:t>
            </a:r>
            <a:r>
              <a:rPr lang="es-ES" sz="1700" dirty="0" err="1"/>
              <a:t>l’Organització</a:t>
            </a:r>
            <a:r>
              <a:rPr lang="es-ES" sz="1700" dirty="0"/>
              <a:t> Mundial de la </a:t>
            </a:r>
            <a:r>
              <a:rPr lang="es-ES" sz="1700" dirty="0" err="1"/>
              <a:t>Salut</a:t>
            </a:r>
            <a:r>
              <a:rPr lang="es-ES" sz="1700" dirty="0"/>
              <a:t> </a:t>
            </a:r>
            <a:r>
              <a:rPr lang="es-ES" sz="1700" dirty="0" err="1"/>
              <a:t>durant</a:t>
            </a:r>
            <a:r>
              <a:rPr lang="es-ES" sz="1700" dirty="0"/>
              <a:t> la 10a </a:t>
            </a:r>
            <a:r>
              <a:rPr lang="es-ES" sz="1700" dirty="0" err="1"/>
              <a:t>Conferència</a:t>
            </a:r>
            <a:r>
              <a:rPr lang="es-ES" sz="1700" dirty="0"/>
              <a:t> </a:t>
            </a:r>
            <a:r>
              <a:rPr lang="es-ES" sz="1700" dirty="0" err="1"/>
              <a:t>dels</a:t>
            </a:r>
            <a:r>
              <a:rPr lang="es-ES" sz="1700" dirty="0"/>
              <a:t> </a:t>
            </a:r>
            <a:r>
              <a:rPr lang="es-ES" sz="1700" dirty="0" err="1"/>
              <a:t>Estats</a:t>
            </a:r>
            <a:r>
              <a:rPr lang="es-ES" sz="1700" dirty="0"/>
              <a:t> </a:t>
            </a:r>
            <a:r>
              <a:rPr lang="es-ES" sz="1700" dirty="0" err="1"/>
              <a:t>Part</a:t>
            </a:r>
            <a:r>
              <a:rPr lang="es-ES" sz="1700" dirty="0"/>
              <a:t> de la CDPD el </a:t>
            </a:r>
            <a:r>
              <a:rPr lang="es-ES" sz="1700" dirty="0" err="1"/>
              <a:t>juny</a:t>
            </a:r>
            <a:r>
              <a:rPr lang="es-ES" sz="1700" dirty="0"/>
              <a:t> de 2017 en </a:t>
            </a:r>
            <a:r>
              <a:rPr lang="es-ES" sz="1700" dirty="0" err="1"/>
              <a:t>suport</a:t>
            </a:r>
            <a:r>
              <a:rPr lang="es-ES" sz="1700" dirty="0"/>
              <a:t> de </a:t>
            </a:r>
            <a:r>
              <a:rPr lang="es-ES" sz="1700" dirty="0" err="1"/>
              <a:t>l’abolició</a:t>
            </a:r>
            <a:r>
              <a:rPr lang="es-ES" sz="1700" dirty="0"/>
              <a:t> del </a:t>
            </a:r>
            <a:r>
              <a:rPr lang="es-ES" sz="1700" dirty="0" err="1"/>
              <a:t>tractament</a:t>
            </a:r>
            <a:r>
              <a:rPr lang="es-ES" sz="1700" dirty="0"/>
              <a:t> </a:t>
            </a:r>
            <a:r>
              <a:rPr lang="es-ES" sz="1700" dirty="0" err="1"/>
              <a:t>forçós</a:t>
            </a:r>
            <a:r>
              <a:rPr lang="es-ES" sz="1700" dirty="0"/>
              <a:t> i la </a:t>
            </a:r>
            <a:r>
              <a:rPr lang="es-ES" sz="1700" dirty="0" err="1"/>
              <a:t>necessitat</a:t>
            </a:r>
            <a:r>
              <a:rPr lang="es-ES" sz="1700" dirty="0"/>
              <a:t> de </a:t>
            </a:r>
            <a:r>
              <a:rPr lang="es-ES" sz="1700" dirty="0" err="1"/>
              <a:t>trobar</a:t>
            </a:r>
            <a:r>
              <a:rPr lang="es-ES" sz="1700" dirty="0"/>
              <a:t> </a:t>
            </a:r>
            <a:r>
              <a:rPr lang="es-ES" sz="1700" dirty="0" err="1"/>
              <a:t>alternatives</a:t>
            </a:r>
            <a:r>
              <a:rPr lang="es-ES" sz="1700" dirty="0"/>
              <a:t> a les </a:t>
            </a:r>
            <a:r>
              <a:rPr lang="es-ES" sz="1700" dirty="0" err="1"/>
              <a:t>pràctiques</a:t>
            </a:r>
            <a:r>
              <a:rPr lang="es-ES" sz="1700" dirty="0"/>
              <a:t> </a:t>
            </a:r>
            <a:r>
              <a:rPr lang="es-ES" sz="1700" dirty="0" err="1"/>
              <a:t>existents</a:t>
            </a:r>
            <a:r>
              <a:rPr lang="es-ES" sz="1700" dirty="0"/>
              <a:t> </a:t>
            </a:r>
            <a:r>
              <a:rPr lang="es-ES" sz="1700" dirty="0" err="1"/>
              <a:t>tant</a:t>
            </a:r>
            <a:r>
              <a:rPr lang="es-ES" sz="1700" dirty="0"/>
              <a:t> </a:t>
            </a:r>
            <a:r>
              <a:rPr lang="es-ES" sz="1700" dirty="0" err="1"/>
              <a:t>dins</a:t>
            </a:r>
            <a:r>
              <a:rPr lang="es-ES" sz="1700" dirty="0"/>
              <a:t> </a:t>
            </a:r>
            <a:r>
              <a:rPr lang="es-ES" sz="1700" dirty="0" err="1"/>
              <a:t>com</a:t>
            </a:r>
            <a:r>
              <a:rPr lang="es-ES" sz="1700" dirty="0"/>
              <a:t> </a:t>
            </a:r>
            <a:r>
              <a:rPr lang="es-ES" sz="1700" dirty="0" err="1"/>
              <a:t>fora</a:t>
            </a:r>
            <a:r>
              <a:rPr lang="es-ES" sz="1700" dirty="0"/>
              <a:t> del sistema de </a:t>
            </a:r>
            <a:r>
              <a:rPr lang="es-ES" sz="1700" dirty="0" err="1"/>
              <a:t>salut</a:t>
            </a:r>
            <a:r>
              <a:rPr lang="es-ES" sz="1700" dirty="0"/>
              <a:t> mental. </a:t>
            </a:r>
            <a:r>
              <a:rPr lang="es-ES" sz="1700" dirty="0" err="1"/>
              <a:t>L’esdeveniment</a:t>
            </a:r>
            <a:r>
              <a:rPr lang="es-ES" sz="1700" dirty="0"/>
              <a:t> </a:t>
            </a:r>
            <a:r>
              <a:rPr lang="es-ES" sz="1700" dirty="0" err="1"/>
              <a:t>paral·lel</a:t>
            </a:r>
            <a:r>
              <a:rPr lang="es-ES" sz="1700" dirty="0"/>
              <a:t> va </a:t>
            </a:r>
            <a:r>
              <a:rPr lang="es-ES" sz="1700" dirty="0" err="1"/>
              <a:t>comptar</a:t>
            </a:r>
            <a:r>
              <a:rPr lang="es-ES" sz="1700" dirty="0"/>
              <a:t> </a:t>
            </a:r>
            <a:r>
              <a:rPr lang="es-ES" sz="1700" dirty="0" err="1"/>
              <a:t>amb</a:t>
            </a:r>
            <a:r>
              <a:rPr lang="es-ES" sz="1700" dirty="0"/>
              <a:t> </a:t>
            </a:r>
            <a:r>
              <a:rPr lang="es-ES" sz="1700" dirty="0" err="1"/>
              <a:t>molts</a:t>
            </a:r>
            <a:r>
              <a:rPr lang="es-ES" sz="1700" dirty="0"/>
              <a:t> </a:t>
            </a:r>
            <a:r>
              <a:rPr lang="es-ES" sz="1700" dirty="0" err="1"/>
              <a:t>assistents</a:t>
            </a:r>
            <a:r>
              <a:rPr lang="es-ES" sz="1700" dirty="0"/>
              <a:t> i una bona </a:t>
            </a:r>
            <a:r>
              <a:rPr lang="es-ES" sz="1700" dirty="0" err="1"/>
              <a:t>recepció</a:t>
            </a:r>
            <a:r>
              <a:rPr lang="es-ES" sz="1700" dirty="0"/>
              <a:t>. </a:t>
            </a:r>
            <a:r>
              <a:rPr lang="es-ES" sz="1700" dirty="0" err="1"/>
              <a:t>Els</a:t>
            </a:r>
            <a:r>
              <a:rPr lang="es-ES" sz="1700" dirty="0"/>
              <a:t> </a:t>
            </a:r>
            <a:r>
              <a:rPr lang="es-ES" sz="1700" dirty="0" err="1"/>
              <a:t>materials</a:t>
            </a:r>
            <a:r>
              <a:rPr lang="es-ES" sz="1700" dirty="0"/>
              <a:t> de </a:t>
            </a:r>
            <a:r>
              <a:rPr lang="es-ES" sz="1700" dirty="0" err="1"/>
              <a:t>l’esdeveniment</a:t>
            </a:r>
            <a:r>
              <a:rPr lang="es-ES" sz="1700" dirty="0"/>
              <a:t> </a:t>
            </a:r>
            <a:r>
              <a:rPr lang="es-ES" sz="1700" dirty="0" err="1"/>
              <a:t>paral·lel</a:t>
            </a:r>
            <a:r>
              <a:rPr lang="es-ES" sz="1700" dirty="0"/>
              <a:t> i </a:t>
            </a:r>
            <a:r>
              <a:rPr lang="es-ES" sz="1700" dirty="0" err="1"/>
              <a:t>els</a:t>
            </a:r>
            <a:r>
              <a:rPr lang="es-ES" sz="1700" dirty="0"/>
              <a:t> </a:t>
            </a:r>
            <a:r>
              <a:rPr lang="es-ES" sz="1700" dirty="0" err="1"/>
              <a:t>enllaços</a:t>
            </a:r>
            <a:r>
              <a:rPr lang="es-ES" sz="1700" dirty="0"/>
              <a:t> </a:t>
            </a:r>
            <a:r>
              <a:rPr lang="es-ES" sz="1700" dirty="0" err="1"/>
              <a:t>als</a:t>
            </a:r>
            <a:r>
              <a:rPr lang="es-ES" sz="1700" dirty="0"/>
              <a:t> vídeos es poden consultar al </a:t>
            </a:r>
            <a:r>
              <a:rPr lang="es-ES" sz="1700" dirty="0" err="1"/>
              <a:t>lloc</a:t>
            </a:r>
            <a:r>
              <a:rPr lang="es-ES" sz="1700" dirty="0"/>
              <a:t> web del CHRUSP: www.chrusp.org. </a:t>
            </a:r>
          </a:p>
          <a:p>
            <a:pPr algn="just">
              <a:spcAft>
                <a:spcPts val="0"/>
              </a:spcAft>
            </a:pPr>
            <a:r>
              <a:rPr lang="es-ES" sz="1700" dirty="0" err="1"/>
              <a:t>Col·laboració</a:t>
            </a:r>
            <a:r>
              <a:rPr lang="es-ES" sz="1700" dirty="0"/>
              <a:t> </a:t>
            </a:r>
            <a:r>
              <a:rPr lang="es-ES" sz="1700" dirty="0" err="1"/>
              <a:t>amb</a:t>
            </a:r>
            <a:r>
              <a:rPr lang="es-ES" sz="1700" dirty="0"/>
              <a:t> </a:t>
            </a:r>
            <a:r>
              <a:rPr lang="es-ES" sz="1700" dirty="0" err="1"/>
              <a:t>col·legues</a:t>
            </a:r>
            <a:r>
              <a:rPr lang="es-ES" sz="1700" dirty="0"/>
              <a:t> a </a:t>
            </a:r>
            <a:r>
              <a:rPr lang="es-ES" sz="1700" dirty="0" err="1"/>
              <a:t>països</a:t>
            </a:r>
            <a:r>
              <a:rPr lang="es-ES" sz="1700" dirty="0"/>
              <a:t> </a:t>
            </a:r>
            <a:r>
              <a:rPr lang="es-ES" sz="1700" dirty="0" err="1"/>
              <a:t>asiàtics</a:t>
            </a:r>
            <a:r>
              <a:rPr lang="es-ES" sz="1700" dirty="0"/>
              <a:t> per </a:t>
            </a:r>
            <a:r>
              <a:rPr lang="es-ES" sz="1700" dirty="0" err="1"/>
              <a:t>esbossar</a:t>
            </a:r>
            <a:r>
              <a:rPr lang="es-ES" sz="1700" dirty="0"/>
              <a:t> un </a:t>
            </a:r>
            <a:r>
              <a:rPr lang="es-ES" sz="1700" dirty="0" err="1"/>
              <a:t>projecte</a:t>
            </a:r>
            <a:r>
              <a:rPr lang="es-ES" sz="1700" dirty="0"/>
              <a:t> de </a:t>
            </a:r>
            <a:r>
              <a:rPr lang="es-ES" sz="1700" dirty="0" err="1"/>
              <a:t>llei</a:t>
            </a:r>
            <a:r>
              <a:rPr lang="es-ES" sz="1700" dirty="0"/>
              <a:t> </a:t>
            </a:r>
            <a:r>
              <a:rPr lang="es-ES" sz="1700" dirty="0" err="1"/>
              <a:t>d’inclusió</a:t>
            </a:r>
            <a:r>
              <a:rPr lang="es-ES" sz="1700" dirty="0"/>
              <a:t> de les persones </a:t>
            </a:r>
            <a:r>
              <a:rPr lang="es-ES" sz="1700" dirty="0" err="1"/>
              <a:t>amb</a:t>
            </a:r>
            <a:r>
              <a:rPr lang="es-ES" sz="1700" dirty="0"/>
              <a:t> </a:t>
            </a:r>
            <a:r>
              <a:rPr lang="es-ES" sz="1700" dirty="0" err="1"/>
              <a:t>discapacitat</a:t>
            </a:r>
            <a:r>
              <a:rPr lang="es-ES" sz="1700" dirty="0"/>
              <a:t> psicosocial. </a:t>
            </a:r>
          </a:p>
          <a:p>
            <a:pPr algn="just">
              <a:spcAft>
                <a:spcPts val="0"/>
              </a:spcAft>
            </a:pPr>
            <a:r>
              <a:rPr lang="es-ES" sz="1700" dirty="0" err="1"/>
              <a:t>Assistència</a:t>
            </a:r>
            <a:r>
              <a:rPr lang="es-ES" sz="1700" dirty="0"/>
              <a:t> a </a:t>
            </a:r>
            <a:r>
              <a:rPr lang="es-ES" sz="1700" dirty="0" err="1"/>
              <a:t>reunions</a:t>
            </a:r>
            <a:r>
              <a:rPr lang="es-ES" sz="1700" dirty="0"/>
              <a:t> </a:t>
            </a:r>
            <a:r>
              <a:rPr lang="es-ES" sz="1700" dirty="0" err="1"/>
              <a:t>públiques</a:t>
            </a:r>
            <a:r>
              <a:rPr lang="es-ES" sz="1700" dirty="0"/>
              <a:t> de la </a:t>
            </a:r>
            <a:r>
              <a:rPr lang="es-ES" sz="1700" dirty="0" err="1"/>
              <a:t>Comissió</a:t>
            </a:r>
            <a:r>
              <a:rPr lang="es-ES" sz="1700" dirty="0"/>
              <a:t> sobre </a:t>
            </a:r>
            <a:r>
              <a:rPr lang="es-ES" sz="1700" dirty="0" err="1"/>
              <a:t>els</a:t>
            </a:r>
            <a:r>
              <a:rPr lang="es-ES" sz="1700" dirty="0"/>
              <a:t> </a:t>
            </a:r>
            <a:r>
              <a:rPr lang="es-ES" sz="1700" dirty="0" err="1"/>
              <a:t>Drets</a:t>
            </a:r>
            <a:r>
              <a:rPr lang="es-ES" sz="1700" dirty="0"/>
              <a:t> de les Persones </a:t>
            </a:r>
            <a:r>
              <a:rPr lang="es-ES" sz="1700" dirty="0" err="1"/>
              <a:t>amb</a:t>
            </a:r>
            <a:r>
              <a:rPr lang="es-ES" sz="1700" dirty="0"/>
              <a:t> </a:t>
            </a:r>
            <a:r>
              <a:rPr lang="es-ES" sz="1700" dirty="0" err="1"/>
              <a:t>Discapacitat</a:t>
            </a:r>
            <a:r>
              <a:rPr lang="es-ES" sz="1700" dirty="0"/>
              <a:t> i </a:t>
            </a:r>
            <a:r>
              <a:rPr lang="es-ES" sz="1700" dirty="0" err="1"/>
              <a:t>elaboració</a:t>
            </a:r>
            <a:r>
              <a:rPr lang="es-ES" sz="1700" dirty="0"/>
              <a:t> </a:t>
            </a:r>
            <a:r>
              <a:rPr lang="es-ES" sz="1700" dirty="0" err="1"/>
              <a:t>d’una</a:t>
            </a:r>
            <a:r>
              <a:rPr lang="es-ES" sz="1700" dirty="0"/>
              <a:t> </a:t>
            </a:r>
            <a:r>
              <a:rPr lang="es-ES" sz="1700" dirty="0" err="1"/>
              <a:t>declaració</a:t>
            </a:r>
            <a:r>
              <a:rPr lang="es-ES" sz="1700" dirty="0"/>
              <a:t> per a la </a:t>
            </a:r>
            <a:r>
              <a:rPr lang="es-ES" sz="1700" dirty="0" err="1"/>
              <a:t>sessió</a:t>
            </a:r>
            <a:r>
              <a:rPr lang="es-ES" sz="1700" dirty="0"/>
              <a:t> inaugural. </a:t>
            </a:r>
          </a:p>
          <a:p>
            <a:pPr algn="just">
              <a:spcAft>
                <a:spcPts val="0"/>
              </a:spcAft>
            </a:pPr>
            <a:r>
              <a:rPr lang="es-ES" sz="1700" dirty="0" err="1"/>
              <a:t>Participació</a:t>
            </a:r>
            <a:r>
              <a:rPr lang="es-ES" sz="1700" dirty="0"/>
              <a:t> en </a:t>
            </a:r>
            <a:r>
              <a:rPr lang="es-ES" sz="1700" dirty="0" err="1"/>
              <a:t>conferències</a:t>
            </a:r>
            <a:r>
              <a:rPr lang="es-ES" sz="1700" dirty="0"/>
              <a:t> a diversos </a:t>
            </a:r>
            <a:r>
              <a:rPr lang="es-ES" sz="1700" dirty="0" err="1"/>
              <a:t>països</a:t>
            </a:r>
            <a:r>
              <a:rPr lang="es-ES" sz="1700" dirty="0"/>
              <a:t>. </a:t>
            </a:r>
          </a:p>
          <a:p>
            <a:pPr algn="just">
              <a:spcAft>
                <a:spcPts val="0"/>
              </a:spcAft>
            </a:pPr>
            <a:r>
              <a:rPr lang="es-ES" sz="1700" dirty="0" err="1"/>
              <a:t>Participació</a:t>
            </a:r>
            <a:r>
              <a:rPr lang="es-ES" sz="1700" dirty="0"/>
              <a:t> en consultes de les </a:t>
            </a:r>
            <a:r>
              <a:rPr lang="es-ES" sz="1700" dirty="0" err="1"/>
              <a:t>Nacions</a:t>
            </a:r>
            <a:r>
              <a:rPr lang="es-ES" sz="1700" dirty="0"/>
              <a:t> </a:t>
            </a:r>
            <a:r>
              <a:rPr lang="es-ES" sz="1700" dirty="0" err="1"/>
              <a:t>Unides</a:t>
            </a:r>
            <a:r>
              <a:rPr lang="es-ES" sz="1700" dirty="0"/>
              <a:t> </a:t>
            </a:r>
            <a:r>
              <a:rPr lang="es-ES" sz="1700" dirty="0" err="1"/>
              <a:t>mitjançant</a:t>
            </a:r>
            <a:r>
              <a:rPr lang="es-ES" sz="1700" dirty="0"/>
              <a:t> </a:t>
            </a:r>
            <a:r>
              <a:rPr lang="es-ES" sz="1700" dirty="0" err="1"/>
              <a:t>presentacions</a:t>
            </a:r>
            <a:r>
              <a:rPr lang="es-ES" sz="1700" dirty="0"/>
              <a:t> de </a:t>
            </a:r>
            <a:r>
              <a:rPr lang="es-ES" sz="1700" dirty="0" err="1"/>
              <a:t>propostes</a:t>
            </a:r>
            <a:r>
              <a:rPr lang="es-ES" sz="1700" dirty="0"/>
              <a:t> per escrit. </a:t>
            </a:r>
          </a:p>
          <a:p>
            <a:pPr marL="0" indent="0" algn="just">
              <a:spcAft>
                <a:spcPts val="0"/>
              </a:spcAft>
              <a:buNone/>
            </a:pPr>
            <a:endParaRPr lang="es-ES" sz="1700" dirty="0"/>
          </a:p>
          <a:p>
            <a:pPr marL="0" indent="0" algn="just">
              <a:spcAft>
                <a:spcPts val="0"/>
              </a:spcAft>
              <a:buNone/>
            </a:pPr>
            <a:r>
              <a:rPr lang="es-ES" sz="1700" dirty="0"/>
              <a:t> Per a </a:t>
            </a:r>
            <a:r>
              <a:rPr lang="es-ES" sz="1700" dirty="0" err="1"/>
              <a:t>més</a:t>
            </a:r>
            <a:r>
              <a:rPr lang="es-ES" sz="1700" dirty="0"/>
              <a:t> </a:t>
            </a:r>
            <a:r>
              <a:rPr lang="es-ES" sz="1700" dirty="0" err="1"/>
              <a:t>informació</a:t>
            </a:r>
            <a:r>
              <a:rPr lang="es-ES" sz="1700" dirty="0"/>
              <a:t>, </a:t>
            </a:r>
            <a:r>
              <a:rPr lang="es-ES" sz="1700" dirty="0" err="1"/>
              <a:t>consulteu</a:t>
            </a:r>
            <a:r>
              <a:rPr lang="es-ES" sz="1700" dirty="0"/>
              <a:t>: </a:t>
            </a:r>
            <a:r>
              <a:rPr lang="es-ES" sz="1700" dirty="0">
                <a:hlinkClick r:id="rId3"/>
              </a:rPr>
              <a:t>http://www.chrusp.org</a:t>
            </a:r>
            <a:r>
              <a:rPr lang="es-ES" sz="1700" dirty="0"/>
              <a:t> </a:t>
            </a:r>
          </a:p>
          <a:p>
            <a:pPr algn="just">
              <a:spcAft>
                <a:spcPts val="0"/>
              </a:spcAft>
            </a:pPr>
            <a:endParaRPr lang="es-ES" sz="1700" b="1" dirty="0"/>
          </a:p>
          <a:p>
            <a:pPr marL="0" indent="0" algn="just">
              <a:spcAft>
                <a:spcPts val="0"/>
              </a:spcAft>
              <a:buNone/>
            </a:pPr>
            <a:r>
              <a:rPr lang="es-ES" sz="1700" b="1" dirty="0"/>
              <a:t>2. </a:t>
            </a:r>
            <a:r>
              <a:rPr lang="es-ES" sz="1700" b="1" dirty="0" err="1"/>
              <a:t>Acció</a:t>
            </a:r>
            <a:r>
              <a:rPr lang="es-ES" sz="1700" b="1" dirty="0"/>
              <a:t> de defensa al </a:t>
            </a:r>
            <a:r>
              <a:rPr lang="es-ES" sz="1700" b="1" dirty="0" err="1"/>
              <a:t>Japó</a:t>
            </a:r>
            <a:r>
              <a:rPr lang="es-ES" sz="1700" b="1" dirty="0"/>
              <a:t> </a:t>
            </a:r>
          </a:p>
          <a:p>
            <a:pPr marL="0" indent="0" algn="just">
              <a:spcAft>
                <a:spcPts val="0"/>
              </a:spcAft>
              <a:buNone/>
            </a:pPr>
            <a:r>
              <a:rPr lang="es-ES" sz="1700" dirty="0"/>
              <a:t>En el vídeo </a:t>
            </a:r>
            <a:r>
              <a:rPr lang="es-ES" sz="1700" dirty="0" err="1"/>
              <a:t>següent</a:t>
            </a:r>
            <a:r>
              <a:rPr lang="es-ES" sz="1700" dirty="0"/>
              <a:t>, Mari </a:t>
            </a:r>
            <a:r>
              <a:rPr lang="es-ES" sz="1700" dirty="0" err="1"/>
              <a:t>Yamamoto</a:t>
            </a:r>
            <a:r>
              <a:rPr lang="es-ES" sz="1700" dirty="0"/>
              <a:t> para sobre </a:t>
            </a:r>
            <a:r>
              <a:rPr lang="es-ES" sz="1700" dirty="0" err="1"/>
              <a:t>l’activitat</a:t>
            </a:r>
            <a:r>
              <a:rPr lang="es-ES" sz="1700" dirty="0"/>
              <a:t> de defensa que </a:t>
            </a:r>
            <a:r>
              <a:rPr lang="es-ES" sz="1700" dirty="0" err="1"/>
              <a:t>duu</a:t>
            </a:r>
            <a:r>
              <a:rPr lang="es-ES" sz="1700" dirty="0"/>
              <a:t> a </a:t>
            </a:r>
            <a:r>
              <a:rPr lang="es-ES" sz="1700" dirty="0" err="1"/>
              <a:t>terme</a:t>
            </a:r>
            <a:r>
              <a:rPr lang="es-ES" sz="1700" dirty="0"/>
              <a:t> al </a:t>
            </a:r>
            <a:r>
              <a:rPr lang="es-ES" sz="1700" dirty="0" err="1"/>
              <a:t>Japó</a:t>
            </a:r>
            <a:r>
              <a:rPr lang="es-ES" sz="1700" dirty="0"/>
              <a:t>: </a:t>
            </a:r>
            <a:r>
              <a:rPr lang="es-ES" sz="1700" dirty="0">
                <a:hlinkClick r:id="rId4"/>
              </a:rPr>
              <a:t>https://youtu.be/UB2ZASt6jrc</a:t>
            </a:r>
            <a:r>
              <a:rPr lang="es-ES" sz="1700" dirty="0"/>
              <a:t> </a:t>
            </a:r>
          </a:p>
        </p:txBody>
      </p:sp>
    </p:spTree>
    <p:extLst>
      <p:ext uri="{BB962C8B-B14F-4D97-AF65-F5344CB8AC3E}">
        <p14:creationId xmlns:p14="http://schemas.microsoft.com/office/powerpoint/2010/main" val="32776183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A16BAF-8BDE-1C40-94A0-AFA97C9EEE73}"/>
              </a:ext>
            </a:extLst>
          </p:cNvPr>
          <p:cNvSpPr>
            <a:spLocks noGrp="1"/>
          </p:cNvSpPr>
          <p:nvPr>
            <p:ph type="body" sz="quarter" idx="13"/>
          </p:nvPr>
        </p:nvSpPr>
        <p:spPr>
          <a:xfrm>
            <a:off x="527527" y="682454"/>
            <a:ext cx="11174400" cy="360000"/>
          </a:xfrm>
        </p:spPr>
        <p:txBody>
          <a:bodyPr/>
          <a:lstStyle/>
          <a:p>
            <a:r>
              <a:rPr lang="ca-ES" sz="2000" dirty="0"/>
              <a:t>Exemple de sol·licitud escrita </a:t>
            </a:r>
            <a:endParaRPr lang="es-ES" sz="2000" dirty="0"/>
          </a:p>
        </p:txBody>
      </p:sp>
      <p:sp>
        <p:nvSpPr>
          <p:cNvPr id="2" name="Title 1">
            <a:extLst>
              <a:ext uri="{FF2B5EF4-FFF2-40B4-BE49-F238E27FC236}">
                <a16:creationId xmlns:a16="http://schemas.microsoft.com/office/drawing/2014/main" id="{FE20020C-66CE-449C-ACCA-91AD64060038}"/>
              </a:ext>
            </a:extLst>
          </p:cNvPr>
          <p:cNvSpPr>
            <a:spLocks noGrp="1"/>
          </p:cNvSpPr>
          <p:nvPr>
            <p:ph type="title"/>
          </p:nvPr>
        </p:nvSpPr>
        <p:spPr>
          <a:xfrm>
            <a:off x="507206" y="282892"/>
            <a:ext cx="9792000" cy="432000"/>
          </a:xfrm>
        </p:spPr>
        <p:txBody>
          <a:bodyPr/>
          <a:lstStyle/>
          <a:p>
            <a:pPr lvl="0"/>
            <a:r>
              <a:rPr lang="en-US" sz="2800" dirty="0" err="1"/>
              <a:t>Butlletí</a:t>
            </a:r>
            <a:r>
              <a:rPr lang="en-US" sz="2800" dirty="0"/>
              <a:t> 5</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98880"/>
            <a:ext cx="10932161" cy="4145280"/>
          </a:xfrm>
          <a:solidFill>
            <a:srgbClr val="D2EFFC"/>
          </a:solidFill>
        </p:spPr>
        <p:txBody>
          <a:bodyPr/>
          <a:lstStyle/>
          <a:p>
            <a:pPr marL="0" indent="0" algn="just">
              <a:buNone/>
            </a:pPr>
            <a:r>
              <a:rPr lang="ca-ES" sz="1800" b="1" dirty="0" err="1"/>
              <a:t>People’s</a:t>
            </a:r>
            <a:r>
              <a:rPr lang="ca-ES" sz="1800" b="1" dirty="0"/>
              <a:t> </a:t>
            </a:r>
            <a:r>
              <a:rPr lang="ca-ES" sz="1800" b="1" dirty="0" err="1"/>
              <a:t>Review</a:t>
            </a:r>
            <a:r>
              <a:rPr lang="ca-ES" sz="1800" b="1" dirty="0"/>
              <a:t> of </a:t>
            </a:r>
            <a:r>
              <a:rPr lang="ca-ES" sz="1800" b="1" dirty="0" err="1"/>
              <a:t>the</a:t>
            </a:r>
            <a:r>
              <a:rPr lang="ca-ES" sz="1800" b="1" dirty="0"/>
              <a:t> Mental Health System, </a:t>
            </a:r>
            <a:r>
              <a:rPr lang="ca-ES" sz="1800" b="1" dirty="0" err="1"/>
              <a:t>Aotearoa</a:t>
            </a:r>
            <a:r>
              <a:rPr lang="ca-ES" sz="1800" b="1" dirty="0"/>
              <a:t>, Nova Zelanda </a:t>
            </a:r>
            <a:endParaRPr lang="es-ES" sz="1800" b="1" dirty="0"/>
          </a:p>
          <a:p>
            <a:pPr marL="0" indent="0" algn="just">
              <a:buNone/>
            </a:pPr>
            <a:r>
              <a:rPr lang="ca-ES" sz="1800" dirty="0"/>
              <a:t>La </a:t>
            </a:r>
            <a:r>
              <a:rPr lang="ca-ES" sz="1800" i="1" dirty="0" err="1"/>
              <a:t>People’s</a:t>
            </a:r>
            <a:r>
              <a:rPr lang="ca-ES" sz="1800" i="1" dirty="0"/>
              <a:t> </a:t>
            </a:r>
            <a:r>
              <a:rPr lang="ca-ES" sz="1800" i="1" dirty="0" err="1"/>
              <a:t>Review</a:t>
            </a:r>
            <a:r>
              <a:rPr lang="ca-ES" sz="1800" i="1" dirty="0"/>
              <a:t> of </a:t>
            </a:r>
            <a:r>
              <a:rPr lang="ca-ES" sz="1800" i="1" dirty="0" err="1"/>
              <a:t>the</a:t>
            </a:r>
            <a:r>
              <a:rPr lang="ca-ES" sz="1800" i="1" dirty="0"/>
              <a:t> Mental Health System</a:t>
            </a:r>
            <a:r>
              <a:rPr lang="ca-ES" sz="1800" dirty="0"/>
              <a:t> va ser una recerca en línia basada en relats i finançada mitjançant </a:t>
            </a:r>
            <a:r>
              <a:rPr lang="ca-ES" sz="1800" dirty="0" err="1"/>
              <a:t>micromecenatge</a:t>
            </a:r>
            <a:r>
              <a:rPr lang="ca-ES" sz="1800" dirty="0"/>
              <a:t> sobre el sistema de salut mental públic que es va dur a terme a </a:t>
            </a:r>
            <a:r>
              <a:rPr lang="ca-ES" sz="1800" dirty="0" err="1"/>
              <a:t>Aotearoa</a:t>
            </a:r>
            <a:r>
              <a:rPr lang="ca-ES" sz="1800" dirty="0"/>
              <a:t>, Nova Zelanda. Va recaptar les experiències per escrit de persones relacionades amb els serveis de salut mental de Nova Zelanda (des de professionals de la salut mental fins a persones amb una vivència directa o experiència familiar) durant el transcurs de tres mesos abans de compilar els seus relats al </a:t>
            </a:r>
            <a:r>
              <a:rPr lang="ca-ES" sz="1800" i="1" dirty="0" err="1"/>
              <a:t>People’s</a:t>
            </a:r>
            <a:r>
              <a:rPr lang="ca-ES" sz="1800" i="1" dirty="0"/>
              <a:t> Mental Health Report</a:t>
            </a:r>
            <a:r>
              <a:rPr lang="ca-ES" sz="1800" dirty="0"/>
              <a:t>. L’informe advocava per la necessitat de fer una revisió independent del sistema de salut mental de Nova Zelanda i subratllava les històries humanes de persones que l’havien viscut des de dins alhora que feia campanya per un sistema basat en la justícia, l’equanimitat, la </a:t>
            </a:r>
            <a:r>
              <a:rPr lang="ca-ES" sz="1800" dirty="0" err="1"/>
              <a:t>sanació</a:t>
            </a:r>
            <a:r>
              <a:rPr lang="ca-ES" sz="1800" dirty="0"/>
              <a:t> i l’esperança. </a:t>
            </a:r>
          </a:p>
          <a:p>
            <a:pPr marL="0" indent="0" algn="just">
              <a:buNone/>
            </a:pPr>
            <a:r>
              <a:rPr lang="ca-ES" sz="1800" dirty="0"/>
              <a:t>L’informe està disponible públicament i es pot descarregar de manera gratuïta. Recull quatre recomanacions clau per al Govern, d’acord amb els temes recurrents revelats als més de 500 relats personals. Les recomanacions són els fonaments d’una carta oberta al ministre de Sanitat on es reclama la seva implementació i es convida la ciutadania a signar-la.</a:t>
            </a:r>
            <a:endParaRPr lang="es-ES" sz="1800" dirty="0"/>
          </a:p>
        </p:txBody>
      </p:sp>
    </p:spTree>
    <p:extLst>
      <p:ext uri="{BB962C8B-B14F-4D97-AF65-F5344CB8AC3E}">
        <p14:creationId xmlns:p14="http://schemas.microsoft.com/office/powerpoint/2010/main" val="36525020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A16BAF-8BDE-1C40-94A0-AFA97C9EEE73}"/>
              </a:ext>
            </a:extLst>
          </p:cNvPr>
          <p:cNvSpPr>
            <a:spLocks noGrp="1"/>
          </p:cNvSpPr>
          <p:nvPr>
            <p:ph type="body" sz="quarter" idx="13"/>
          </p:nvPr>
        </p:nvSpPr>
        <p:spPr>
          <a:xfrm>
            <a:off x="527527" y="682454"/>
            <a:ext cx="11174400" cy="360000"/>
          </a:xfrm>
        </p:spPr>
        <p:txBody>
          <a:bodyPr/>
          <a:lstStyle/>
          <a:p>
            <a:r>
              <a:rPr lang="ca-ES" sz="2000" dirty="0"/>
              <a:t>Exemple de sol·licitud escrita </a:t>
            </a:r>
            <a:endParaRPr lang="es-ES" sz="2000" dirty="0"/>
          </a:p>
        </p:txBody>
      </p:sp>
      <p:sp>
        <p:nvSpPr>
          <p:cNvPr id="2" name="Title 1">
            <a:extLst>
              <a:ext uri="{FF2B5EF4-FFF2-40B4-BE49-F238E27FC236}">
                <a16:creationId xmlns:a16="http://schemas.microsoft.com/office/drawing/2014/main" id="{FE20020C-66CE-449C-ACCA-91AD64060038}"/>
              </a:ext>
            </a:extLst>
          </p:cNvPr>
          <p:cNvSpPr>
            <a:spLocks noGrp="1"/>
          </p:cNvSpPr>
          <p:nvPr>
            <p:ph type="title"/>
          </p:nvPr>
        </p:nvSpPr>
        <p:spPr>
          <a:xfrm>
            <a:off x="507206" y="282892"/>
            <a:ext cx="9792000" cy="432000"/>
          </a:xfrm>
        </p:spPr>
        <p:txBody>
          <a:bodyPr/>
          <a:lstStyle/>
          <a:p>
            <a:pPr lvl="0"/>
            <a:r>
              <a:rPr lang="en-US" sz="2800" dirty="0" err="1"/>
              <a:t>Butlletí</a:t>
            </a:r>
            <a:r>
              <a:rPr lang="en-US" sz="2800" dirty="0"/>
              <a:t> 5</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98880"/>
            <a:ext cx="10932161" cy="4551680"/>
          </a:xfrm>
          <a:solidFill>
            <a:srgbClr val="D2EFFC"/>
          </a:solidFill>
        </p:spPr>
        <p:txBody>
          <a:bodyPr/>
          <a:lstStyle/>
          <a:p>
            <a:pPr marL="0" indent="0" algn="just">
              <a:buNone/>
            </a:pPr>
            <a:r>
              <a:rPr lang="ca-ES" sz="1800" dirty="0"/>
              <a:t>Algunes recomanacions són: </a:t>
            </a:r>
            <a:endParaRPr lang="es-ES" sz="1800" dirty="0"/>
          </a:p>
          <a:p>
            <a:pPr lvl="0" algn="just" fontAlgn="base"/>
            <a:r>
              <a:rPr lang="ca-ES" sz="1800" dirty="0"/>
              <a:t>L’augment a escala nacional del finançament destinat als serveis i les ajudes a la salut mental, amb un èmfasi particular en accedir a serveis comunitaris i a una intervenció precoç que abordi les necessitats i les preferències de les persones alhora que dona suport als professionals dels serveis desbordats. </a:t>
            </a:r>
            <a:endParaRPr lang="es-ES" sz="1800" dirty="0"/>
          </a:p>
          <a:p>
            <a:pPr lvl="0" algn="just" fontAlgn="base"/>
            <a:r>
              <a:rPr lang="ca-ES" sz="1800" dirty="0"/>
              <a:t>Promulgar i complir l’obligació de la CDPD de sotmetre el sistema de salut mental a una supervisió independent mitjançant la creació d’una comissió externa que fomenti l’autodefensa i incorpori funcions per a persones amb experiència vital. </a:t>
            </a:r>
            <a:endParaRPr lang="es-ES" sz="1800" dirty="0"/>
          </a:p>
          <a:p>
            <a:pPr lvl="0" algn="just" fontAlgn="base"/>
            <a:r>
              <a:rPr lang="ca-ES" sz="1800" dirty="0"/>
              <a:t>La creació d’una Reial Comissió urgent que examini els problemes sistèmics de llarg recorregut i una investigació independent contínua per tal de desenvolupar serveis de salut mental adequats i accessibles que vetllin pels drets de les persones i en fomentin la recuperació. </a:t>
            </a:r>
            <a:endParaRPr lang="es-ES" sz="1800" dirty="0"/>
          </a:p>
          <a:p>
            <a:pPr lvl="0" algn="just" fontAlgn="base"/>
            <a:r>
              <a:rPr lang="ca-ES" sz="1800" dirty="0"/>
              <a:t>La creació d’un programa d’educació mental nacional per donar a conèixer els serveis disponibles i promoure la inclusió, la dignitat i </a:t>
            </a:r>
            <a:r>
              <a:rPr lang="ca-ES" sz="1800" dirty="0" err="1"/>
              <a:t>l’empoderament</a:t>
            </a:r>
            <a:r>
              <a:rPr lang="ca-ES" sz="1800" dirty="0"/>
              <a:t> de les persones amb experiència vital. </a:t>
            </a:r>
            <a:endParaRPr lang="es-ES" sz="1800" dirty="0"/>
          </a:p>
          <a:p>
            <a:pPr algn="just"/>
            <a:r>
              <a:rPr lang="ca-ES" sz="1800" dirty="0"/>
              <a:t>Per a més informació, consulteu:</a:t>
            </a:r>
            <a:r>
              <a:rPr lang="ca-ES" sz="1800" b="1" dirty="0">
                <a:hlinkClick r:id="rId3"/>
              </a:rPr>
              <a:t> </a:t>
            </a:r>
            <a:r>
              <a:rPr lang="ca-ES" sz="1800" u="sng" dirty="0">
                <a:hlinkClick r:id="rId3"/>
              </a:rPr>
              <a:t>https://www.peoplesmentalhealthreport.com</a:t>
            </a:r>
            <a:r>
              <a:rPr lang="ca-ES" sz="1800" b="1" u="sng" dirty="0">
                <a:hlinkClick r:id="rId3"/>
              </a:rPr>
              <a:t>/</a:t>
            </a:r>
            <a:r>
              <a:rPr lang="ca-ES" sz="1800" dirty="0">
                <a:hlinkClick r:id="rId3"/>
              </a:rPr>
              <a:t> </a:t>
            </a:r>
            <a:r>
              <a:rPr lang="ca-ES" sz="1800" i="1" dirty="0"/>
              <a:t>(13)</a:t>
            </a:r>
            <a:r>
              <a:rPr lang="ca-ES" sz="1800" dirty="0"/>
              <a:t>  </a:t>
            </a:r>
            <a:endParaRPr lang="es-ES" sz="1800" dirty="0"/>
          </a:p>
        </p:txBody>
      </p:sp>
    </p:spTree>
    <p:extLst>
      <p:ext uri="{BB962C8B-B14F-4D97-AF65-F5344CB8AC3E}">
        <p14:creationId xmlns:p14="http://schemas.microsoft.com/office/powerpoint/2010/main" val="3795526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FF24D8-2E1C-A742-BB8E-078A83A1E402}"/>
              </a:ext>
            </a:extLst>
          </p:cNvPr>
          <p:cNvSpPr>
            <a:spLocks noGrp="1"/>
          </p:cNvSpPr>
          <p:nvPr>
            <p:ph type="body" sz="quarter" idx="13"/>
          </p:nvPr>
        </p:nvSpPr>
        <p:spPr>
          <a:xfrm>
            <a:off x="568167" y="723094"/>
            <a:ext cx="11174400" cy="360000"/>
          </a:xfrm>
        </p:spPr>
        <p:txBody>
          <a:bodyPr/>
          <a:lstStyle/>
          <a:p>
            <a:r>
              <a:rPr lang="ca-ES" sz="2000" dirty="0"/>
              <a:t>Exemple de carta adreçada a un diari </a:t>
            </a:r>
            <a:endParaRPr lang="es-ES" sz="2000" dirty="0"/>
          </a:p>
        </p:txBody>
      </p:sp>
      <p:sp>
        <p:nvSpPr>
          <p:cNvPr id="2" name="Title 1">
            <a:extLst>
              <a:ext uri="{FF2B5EF4-FFF2-40B4-BE49-F238E27FC236}">
                <a16:creationId xmlns:a16="http://schemas.microsoft.com/office/drawing/2014/main" id="{72F5CB72-924A-4B72-B9DC-BF5D775E8644}"/>
              </a:ext>
            </a:extLst>
          </p:cNvPr>
          <p:cNvSpPr>
            <a:spLocks noGrp="1"/>
          </p:cNvSpPr>
          <p:nvPr>
            <p:ph type="title"/>
          </p:nvPr>
        </p:nvSpPr>
        <p:spPr>
          <a:xfrm>
            <a:off x="527526" y="323532"/>
            <a:ext cx="9792000" cy="432000"/>
          </a:xfrm>
        </p:spPr>
        <p:txBody>
          <a:bodyPr/>
          <a:lstStyle/>
          <a:p>
            <a:r>
              <a:rPr lang="en-US" sz="2800" dirty="0" err="1"/>
              <a:t>Butlletí</a:t>
            </a:r>
            <a:r>
              <a:rPr lang="en-US" sz="2800" dirty="0"/>
              <a:t> 6</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58240"/>
            <a:ext cx="10990727" cy="4348480"/>
          </a:xfrm>
          <a:solidFill>
            <a:srgbClr val="D2EFFC"/>
          </a:solidFill>
        </p:spPr>
        <p:txBody>
          <a:bodyPr/>
          <a:lstStyle/>
          <a:p>
            <a:pPr marL="0" indent="0" algn="just">
              <a:spcAft>
                <a:spcPts val="0"/>
              </a:spcAft>
              <a:buNone/>
            </a:pPr>
            <a:r>
              <a:rPr lang="ca-ES" sz="1800" b="1" dirty="0"/>
              <a:t>Una carta a l’editor de </a:t>
            </a:r>
            <a:r>
              <a:rPr lang="ca-ES" sz="1800" b="1" dirty="0" err="1"/>
              <a:t>l’</a:t>
            </a:r>
            <a:r>
              <a:rPr lang="ca-ES" sz="1800" b="1" i="1" dirty="0" err="1"/>
              <a:t>Irish</a:t>
            </a:r>
            <a:r>
              <a:rPr lang="ca-ES" sz="1800" b="1" i="1" dirty="0"/>
              <a:t> </a:t>
            </a:r>
            <a:r>
              <a:rPr lang="ca-ES" sz="1800" b="1" i="1" dirty="0" err="1"/>
              <a:t>Times</a:t>
            </a:r>
            <a:r>
              <a:rPr lang="ca-ES" sz="1800" b="1" dirty="0"/>
              <a:t> de la consellera delegada de CBM Irlanda, Sarah O’Toole </a:t>
            </a:r>
            <a:r>
              <a:rPr lang="ca-ES" sz="1800" i="1" dirty="0"/>
              <a:t>(16)  </a:t>
            </a:r>
          </a:p>
          <a:p>
            <a:pPr marL="0" indent="0" algn="just">
              <a:spcAft>
                <a:spcPts val="600"/>
              </a:spcAft>
              <a:buNone/>
            </a:pPr>
            <a:endParaRPr lang="es-ES" sz="1800" dirty="0"/>
          </a:p>
          <a:p>
            <a:pPr marL="0" indent="0" algn="just">
              <a:spcAft>
                <a:spcPts val="0"/>
              </a:spcAft>
              <a:buNone/>
            </a:pPr>
            <a:r>
              <a:rPr lang="ca-ES" sz="1800" dirty="0"/>
              <a:t>Benvolgut senyor, </a:t>
            </a:r>
            <a:endParaRPr lang="es-ES" sz="1800" dirty="0"/>
          </a:p>
          <a:p>
            <a:pPr marL="0" indent="0" algn="just">
              <a:spcAft>
                <a:spcPts val="0"/>
              </a:spcAft>
              <a:buNone/>
            </a:pPr>
            <a:r>
              <a:rPr lang="ca-ES" sz="1800" dirty="0"/>
              <a:t> Va ser una bona notícia veure el ministre </a:t>
            </a:r>
            <a:r>
              <a:rPr lang="ca-ES" sz="1800" dirty="0" err="1"/>
              <a:t>Fitzgerald</a:t>
            </a:r>
            <a:r>
              <a:rPr lang="ca-ES" sz="1800" dirty="0"/>
              <a:t> al recent EPU (Examen Periòdic Universal de les Nacions Unides) d’Irlanda comprometent el Govern a ratificar la Convenció de les Nacions Unides sobre els drets de les persones amb discapacitat (CDPD) a finals d’aquest any. Irlanda ha signat la convenció i ara és l’últim estat membre de la UE que queda per ratificar-la. </a:t>
            </a:r>
            <a:endParaRPr lang="es-ES" sz="1800" dirty="0"/>
          </a:p>
          <a:p>
            <a:pPr marL="0" indent="0" algn="just">
              <a:spcAft>
                <a:spcPts val="0"/>
              </a:spcAft>
              <a:buNone/>
            </a:pPr>
            <a:r>
              <a:rPr lang="ca-ES" sz="1800" dirty="0"/>
              <a:t> La CDPD promou, protegeix i garanteix la igualtat de drets per a les persones amb discapacitat i obliga els estats a tractar aquestes persones com a «subjectes», amb tota la seva capacitat jurídica, en lloc de com a «objectes» que s’han de gestionar i dels quals s’ha de tenir cura. A més de protegir els drets de les persones amb discapacitat a Irlanda, la Convenció obliga el Govern irlandès a garantir que l’ajuda al desenvolupament que inverteix a l’estranger sigui inclusiva amb les persones amb discapacitat.</a:t>
            </a:r>
          </a:p>
          <a:p>
            <a:pPr marL="0" indent="0" algn="just">
              <a:spcAft>
                <a:spcPts val="0"/>
              </a:spcAft>
              <a:buNone/>
            </a:pPr>
            <a:r>
              <a:rPr lang="ca-ES" sz="1800" dirty="0"/>
              <a:t>En termes pràctics, això comporta que els programes per al desenvolupament a l’estranger finançats per Irlanda en àmbits com la salut, l’educació i la resposta d’emergència han de garantir la participació i el benefici de les persones amb discapacitat.  </a:t>
            </a:r>
            <a:endParaRPr lang="en-US" sz="1800" b="1" dirty="0"/>
          </a:p>
        </p:txBody>
      </p:sp>
    </p:spTree>
    <p:extLst>
      <p:ext uri="{BB962C8B-B14F-4D97-AF65-F5344CB8AC3E}">
        <p14:creationId xmlns:p14="http://schemas.microsoft.com/office/powerpoint/2010/main" val="5006864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FF24D8-2E1C-A742-BB8E-078A83A1E402}"/>
              </a:ext>
            </a:extLst>
          </p:cNvPr>
          <p:cNvSpPr>
            <a:spLocks noGrp="1"/>
          </p:cNvSpPr>
          <p:nvPr>
            <p:ph type="body" sz="quarter" idx="13"/>
          </p:nvPr>
        </p:nvSpPr>
        <p:spPr>
          <a:xfrm>
            <a:off x="568167" y="723094"/>
            <a:ext cx="11174400" cy="360000"/>
          </a:xfrm>
        </p:spPr>
        <p:txBody>
          <a:bodyPr/>
          <a:lstStyle/>
          <a:p>
            <a:r>
              <a:rPr lang="ca-ES" sz="2000" dirty="0"/>
              <a:t>Exemple de carta adreçada a un diari </a:t>
            </a:r>
            <a:endParaRPr lang="es-ES" sz="2000" dirty="0"/>
          </a:p>
        </p:txBody>
      </p:sp>
      <p:sp>
        <p:nvSpPr>
          <p:cNvPr id="2" name="Title 1">
            <a:extLst>
              <a:ext uri="{FF2B5EF4-FFF2-40B4-BE49-F238E27FC236}">
                <a16:creationId xmlns:a16="http://schemas.microsoft.com/office/drawing/2014/main" id="{72F5CB72-924A-4B72-B9DC-BF5D775E8644}"/>
              </a:ext>
            </a:extLst>
          </p:cNvPr>
          <p:cNvSpPr>
            <a:spLocks noGrp="1"/>
          </p:cNvSpPr>
          <p:nvPr>
            <p:ph type="title"/>
          </p:nvPr>
        </p:nvSpPr>
        <p:spPr>
          <a:xfrm>
            <a:off x="527526" y="323532"/>
            <a:ext cx="9792000" cy="432000"/>
          </a:xfrm>
        </p:spPr>
        <p:txBody>
          <a:bodyPr/>
          <a:lstStyle/>
          <a:p>
            <a:r>
              <a:rPr lang="en-US" sz="2800" dirty="0" err="1"/>
              <a:t>Butlletí</a:t>
            </a:r>
            <a:r>
              <a:rPr lang="en-US" sz="2800" dirty="0"/>
              <a:t> 6</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58240"/>
            <a:ext cx="10990727" cy="2722880"/>
          </a:xfrm>
          <a:solidFill>
            <a:srgbClr val="D2EFFC"/>
          </a:solidFill>
        </p:spPr>
        <p:txBody>
          <a:bodyPr/>
          <a:lstStyle/>
          <a:p>
            <a:pPr marL="0" indent="0" algn="just">
              <a:spcAft>
                <a:spcPts val="0"/>
              </a:spcAft>
              <a:buNone/>
            </a:pPr>
            <a:r>
              <a:rPr lang="ca-ES" sz="1800" dirty="0"/>
              <a:t>Aquest any se celebra el desè aniversari de l’adopció de la CDPD per part de l’ONU. Amb la ratificació de la Convenció, el Govern irlandès assenyala el seu compromís amb una societat inclusiva amb la discapacitat i la defensa dels drets de les persones amb discapacitat tant al territori nacional com a la tasca en favor del desenvolupament que Irlanda fa a l’estranger. </a:t>
            </a:r>
            <a:endParaRPr lang="es-ES" sz="1800" dirty="0"/>
          </a:p>
          <a:p>
            <a:pPr marL="0" indent="0" algn="just">
              <a:spcAft>
                <a:spcPts val="0"/>
              </a:spcAft>
              <a:buNone/>
            </a:pPr>
            <a:endParaRPr lang="es-ES" sz="1800" dirty="0"/>
          </a:p>
          <a:p>
            <a:pPr marL="0" indent="0" algn="just">
              <a:spcAft>
                <a:spcPts val="0"/>
              </a:spcAft>
              <a:buNone/>
            </a:pPr>
            <a:r>
              <a:rPr lang="ca-ES" sz="1800" dirty="0"/>
              <a:t>Atentament, </a:t>
            </a:r>
            <a:endParaRPr lang="es-ES" sz="1800" dirty="0"/>
          </a:p>
          <a:p>
            <a:pPr marL="0" indent="0" algn="just">
              <a:spcAft>
                <a:spcPts val="0"/>
              </a:spcAft>
              <a:buNone/>
            </a:pPr>
            <a:r>
              <a:rPr lang="ca-ES" sz="1800" dirty="0"/>
              <a:t>Sarah O’Toole </a:t>
            </a:r>
            <a:endParaRPr lang="es-ES" sz="1800" dirty="0"/>
          </a:p>
          <a:p>
            <a:pPr marL="0" indent="0" algn="just">
              <a:spcAft>
                <a:spcPts val="0"/>
              </a:spcAft>
              <a:buNone/>
            </a:pPr>
            <a:r>
              <a:rPr lang="ca-ES" sz="1800" dirty="0"/>
              <a:t>Consellera delegada de CBM Irlanda </a:t>
            </a:r>
            <a:endParaRPr lang="es-ES" sz="1800" dirty="0"/>
          </a:p>
          <a:p>
            <a:pPr marL="0" indent="0" algn="just">
              <a:spcAft>
                <a:spcPts val="0"/>
              </a:spcAft>
              <a:buNone/>
            </a:pPr>
            <a:endParaRPr lang="en-US" sz="1800" b="1" dirty="0"/>
          </a:p>
        </p:txBody>
      </p:sp>
    </p:spTree>
    <p:extLst>
      <p:ext uri="{BB962C8B-B14F-4D97-AF65-F5344CB8AC3E}">
        <p14:creationId xmlns:p14="http://schemas.microsoft.com/office/powerpoint/2010/main" val="29337028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2FB55D-DA64-A44D-8D59-BCC7E91E3D3C}"/>
              </a:ext>
            </a:extLst>
          </p:cNvPr>
          <p:cNvSpPr>
            <a:spLocks noGrp="1"/>
          </p:cNvSpPr>
          <p:nvPr>
            <p:ph type="body" sz="quarter" idx="13"/>
          </p:nvPr>
        </p:nvSpPr>
        <p:spPr>
          <a:xfrm>
            <a:off x="568167" y="743414"/>
            <a:ext cx="11174400" cy="360000"/>
          </a:xfrm>
        </p:spPr>
        <p:txBody>
          <a:bodyPr/>
          <a:lstStyle/>
          <a:p>
            <a:r>
              <a:rPr lang="ca-ES" sz="2000" dirty="0"/>
              <a:t>Exemple d’un defensor comunitari</a:t>
            </a:r>
            <a:endParaRPr lang="en-US" sz="2000" dirty="0"/>
          </a:p>
        </p:txBody>
      </p:sp>
      <p:sp>
        <p:nvSpPr>
          <p:cNvPr id="2" name="Title 1">
            <a:extLst>
              <a:ext uri="{FF2B5EF4-FFF2-40B4-BE49-F238E27FC236}">
                <a16:creationId xmlns:a16="http://schemas.microsoft.com/office/drawing/2014/main" id="{29CDF55D-D799-4DC2-888D-5F29BB705F04}"/>
              </a:ext>
            </a:extLst>
          </p:cNvPr>
          <p:cNvSpPr>
            <a:spLocks noGrp="1"/>
          </p:cNvSpPr>
          <p:nvPr>
            <p:ph type="title"/>
          </p:nvPr>
        </p:nvSpPr>
        <p:spPr>
          <a:xfrm>
            <a:off x="507206" y="303212"/>
            <a:ext cx="9792000" cy="432000"/>
          </a:xfrm>
        </p:spPr>
        <p:txBody>
          <a:bodyPr/>
          <a:lstStyle/>
          <a:p>
            <a:pPr lvl="0"/>
            <a:r>
              <a:rPr lang="en-US" sz="2800" dirty="0" err="1"/>
              <a:t>Butlletí</a:t>
            </a:r>
            <a:r>
              <a:rPr lang="en-US" sz="2800" dirty="0"/>
              <a:t> 7</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280160"/>
            <a:ext cx="11031367" cy="4287520"/>
          </a:xfrm>
          <a:solidFill>
            <a:srgbClr val="D2EFFC"/>
          </a:solidFill>
        </p:spPr>
        <p:txBody>
          <a:bodyPr/>
          <a:lstStyle/>
          <a:p>
            <a:pPr marL="0" indent="0" algn="just">
              <a:spcAft>
                <a:spcPts val="0"/>
              </a:spcAft>
              <a:buNone/>
            </a:pPr>
            <a:r>
              <a:rPr lang="ca-ES" sz="1800" b="1" dirty="0"/>
              <a:t>Kit </a:t>
            </a:r>
            <a:r>
              <a:rPr lang="ca-ES" sz="1800" b="1" dirty="0" err="1"/>
              <a:t>Harrington</a:t>
            </a:r>
            <a:r>
              <a:rPr lang="ca-ES" sz="1800" b="1" dirty="0"/>
              <a:t> </a:t>
            </a:r>
            <a:r>
              <a:rPr lang="ca-ES" sz="1800" dirty="0"/>
              <a:t>-</a:t>
            </a:r>
            <a:r>
              <a:rPr lang="ca-ES" sz="1800" b="1" dirty="0"/>
              <a:t> </a:t>
            </a:r>
            <a:r>
              <a:rPr lang="ca-ES" sz="1800" b="1" dirty="0" err="1"/>
              <a:t>Why</a:t>
            </a:r>
            <a:r>
              <a:rPr lang="ca-ES" sz="1800" b="1" dirty="0"/>
              <a:t> </a:t>
            </a:r>
            <a:r>
              <a:rPr lang="ca-ES" sz="1800" b="1" dirty="0" err="1"/>
              <a:t>I’m</a:t>
            </a:r>
            <a:r>
              <a:rPr lang="ca-ES" sz="1800" b="1" dirty="0"/>
              <a:t> </a:t>
            </a:r>
            <a:r>
              <a:rPr lang="ca-ES" sz="1800" b="1" dirty="0" err="1"/>
              <a:t>supporting</a:t>
            </a:r>
            <a:r>
              <a:rPr lang="ca-ES" sz="1800" b="1" dirty="0"/>
              <a:t> </a:t>
            </a:r>
            <a:r>
              <a:rPr lang="ca-ES" sz="1800" b="1" dirty="0" err="1"/>
              <a:t>Mencap</a:t>
            </a:r>
            <a:r>
              <a:rPr lang="ca-ES" sz="1800" dirty="0"/>
              <a:t> </a:t>
            </a:r>
            <a:endParaRPr lang="es-ES" sz="1800" dirty="0"/>
          </a:p>
          <a:p>
            <a:pPr marL="0" indent="0" algn="just">
              <a:spcAft>
                <a:spcPts val="0"/>
              </a:spcAft>
              <a:buNone/>
            </a:pPr>
            <a:r>
              <a:rPr lang="ca-ES" sz="1800" dirty="0"/>
              <a:t> </a:t>
            </a:r>
            <a:endParaRPr lang="es-ES" sz="1800" dirty="0"/>
          </a:p>
          <a:p>
            <a:pPr marL="0" indent="0" algn="just">
              <a:spcAft>
                <a:spcPts val="0"/>
              </a:spcAft>
              <a:buNone/>
            </a:pPr>
            <a:r>
              <a:rPr lang="ca-ES" sz="1800" dirty="0"/>
              <a:t>L’estrella de </a:t>
            </a:r>
            <a:r>
              <a:rPr lang="ca-ES" sz="1800" i="1" dirty="0"/>
              <a:t>Joc de trons </a:t>
            </a:r>
            <a:r>
              <a:rPr lang="ca-ES" sz="1800" dirty="0"/>
              <a:t>Kit </a:t>
            </a:r>
            <a:r>
              <a:rPr lang="ca-ES" sz="1800" dirty="0" err="1"/>
              <a:t>Harrington</a:t>
            </a:r>
            <a:r>
              <a:rPr lang="ca-ES" sz="1800" dirty="0"/>
              <a:t> ha manifestat el seu suport públic a </a:t>
            </a:r>
            <a:r>
              <a:rPr lang="ca-ES" sz="1800" dirty="0" err="1"/>
              <a:t>Mencap</a:t>
            </a:r>
            <a:r>
              <a:rPr lang="ca-ES" sz="1800" dirty="0"/>
              <a:t>, una organització benèfica del Regne Unit que proporciona ajuda i assessorament a persones amb discapacitat d’aprenentatge i les seves famílies. </a:t>
            </a:r>
          </a:p>
          <a:p>
            <a:pPr marL="0" indent="0" algn="just">
              <a:spcAft>
                <a:spcPts val="0"/>
              </a:spcAft>
              <a:buNone/>
            </a:pPr>
            <a:endParaRPr lang="es-ES" sz="1800" dirty="0"/>
          </a:p>
          <a:p>
            <a:pPr marL="0" indent="0" algn="just">
              <a:spcAft>
                <a:spcPts val="0"/>
              </a:spcAft>
              <a:buNone/>
            </a:pPr>
            <a:r>
              <a:rPr lang="ca-ES" sz="1800" i="1" dirty="0"/>
              <a:t>El meu cosí </a:t>
            </a:r>
            <a:r>
              <a:rPr lang="ca-ES" sz="1800" i="1" dirty="0" err="1"/>
              <a:t>Laurent</a:t>
            </a:r>
            <a:r>
              <a:rPr lang="ca-ES" sz="1800" i="1" dirty="0"/>
              <a:t> és una de les 1,4 milions de persones amb discapacitat d’aprenentatge que hi ha al Regne Unit. Créixer al seu costat m’ha permès saber que les persones amb una discapacitat d’aprenentatge tenen les mateixes esperances i els mateixos somnis per a la seva vida que qualsevol jove. </a:t>
            </a:r>
            <a:endParaRPr lang="es-ES" sz="1800" dirty="0"/>
          </a:p>
          <a:p>
            <a:pPr marL="0" indent="0" algn="just">
              <a:spcAft>
                <a:spcPts val="0"/>
              </a:spcAft>
              <a:buNone/>
            </a:pPr>
            <a:r>
              <a:rPr lang="ca-ES" sz="1800" i="1" dirty="0"/>
              <a:t>Malgrat això, de vegades els altres es mostren incòmodes o tenen por d’implicar-se amb algú amb una discapacitat d’aprenentatge, i això comporta que sovint s’ignori o no es faci cas d’aquestes persones. </a:t>
            </a:r>
          </a:p>
          <a:p>
            <a:pPr marL="0" indent="0" algn="just">
              <a:spcAft>
                <a:spcPts val="0"/>
              </a:spcAft>
              <a:buNone/>
            </a:pPr>
            <a:endParaRPr lang="es-ES" sz="1800" dirty="0"/>
          </a:p>
          <a:p>
            <a:pPr marL="0" indent="0" algn="just">
              <a:spcAft>
                <a:spcPts val="0"/>
              </a:spcAft>
              <a:buNone/>
            </a:pPr>
            <a:r>
              <a:rPr lang="ca-ES" sz="1800" i="1" dirty="0"/>
              <a:t> Hem de canviar aquesta situació i deixar d’ignorar els talents i les aportacions que les persones amb una discapacitat d’aprenentatge poden fer a la nostra societat (…). Normalment, quan sentim parlar de dificultat d’aprenentatge als mitjans és en al·lusió al terrible impacte d’escàndols d’abusos o als efectes de les retallades governamentals en despesa social. </a:t>
            </a:r>
            <a:endParaRPr lang="es-ES" sz="1800" dirty="0"/>
          </a:p>
        </p:txBody>
      </p:sp>
    </p:spTree>
    <p:extLst>
      <p:ext uri="{BB962C8B-B14F-4D97-AF65-F5344CB8AC3E}">
        <p14:creationId xmlns:p14="http://schemas.microsoft.com/office/powerpoint/2010/main" val="10343229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280160"/>
            <a:ext cx="11031367" cy="4653280"/>
          </a:xfrm>
          <a:solidFill>
            <a:srgbClr val="D2EFFC"/>
          </a:solidFill>
        </p:spPr>
        <p:txBody>
          <a:bodyPr/>
          <a:lstStyle/>
          <a:p>
            <a:pPr marL="0" indent="0" algn="just">
              <a:spcAft>
                <a:spcPts val="0"/>
              </a:spcAft>
              <a:buNone/>
            </a:pPr>
            <a:r>
              <a:rPr lang="ca-ES" sz="1800" i="1" dirty="0"/>
              <a:t>I són temes importants, però no ho són tot. No és el que jo penso de la dificultat d’aprenentatge ni un reflex de com em sento quan passo una estona amb el </a:t>
            </a:r>
            <a:r>
              <a:rPr lang="ca-ES" sz="1800" i="1" dirty="0" err="1"/>
              <a:t>Laurent</a:t>
            </a:r>
            <a:r>
              <a:rPr lang="ca-ES" sz="1800" i="1" dirty="0"/>
              <a:t>, que és un membre important, positiu i molt divertit de la meva família. Els mitjans de comunicació tenen la funció de ser un mirall de la societat i ajudar les persones amb discapacitat d'aprenentatge a tenir una plataforma per poder ser escoltades. </a:t>
            </a:r>
            <a:endParaRPr lang="es-ES" sz="1800" dirty="0"/>
          </a:p>
          <a:p>
            <a:pPr marL="0" indent="0" algn="just">
              <a:spcAft>
                <a:spcPts val="0"/>
              </a:spcAft>
              <a:buNone/>
            </a:pPr>
            <a:r>
              <a:rPr lang="ca-ES" sz="1800" i="1" dirty="0"/>
              <a:t> Ensenyem al meu cosí </a:t>
            </a:r>
            <a:r>
              <a:rPr lang="ca-ES" sz="1800" i="1" dirty="0" err="1"/>
              <a:t>Laurent</a:t>
            </a:r>
            <a:r>
              <a:rPr lang="ca-ES" sz="1800" i="1" dirty="0"/>
              <a:t> i al </a:t>
            </a:r>
            <a:r>
              <a:rPr lang="ca-ES" sz="1800" i="1" dirty="0" err="1"/>
              <a:t>Lloyd</a:t>
            </a:r>
            <a:r>
              <a:rPr lang="ca-ES" sz="1800" i="1" dirty="0"/>
              <a:t> i a la </a:t>
            </a:r>
            <a:r>
              <a:rPr lang="ca-ES" sz="1800" i="1" dirty="0" err="1"/>
              <a:t>Ciara</a:t>
            </a:r>
            <a:r>
              <a:rPr lang="ca-ES" sz="1800" i="1" dirty="0"/>
              <a:t> i a milers d’altres persones que les seves vides són tan valuoses com les de qualsevol altra persona de la societat. </a:t>
            </a:r>
            <a:endParaRPr lang="es-ES" sz="1800" dirty="0"/>
          </a:p>
          <a:p>
            <a:pPr marL="0" indent="0" algn="just">
              <a:buNone/>
            </a:pPr>
            <a:endParaRPr lang="es-ES" sz="1800" dirty="0"/>
          </a:p>
          <a:p>
            <a:pPr marL="0" indent="0" algn="just">
              <a:buNone/>
            </a:pPr>
            <a:endParaRPr lang="es-ES" sz="1800" dirty="0"/>
          </a:p>
          <a:p>
            <a:pPr marL="0" indent="0" algn="just">
              <a:buNone/>
            </a:pPr>
            <a:endParaRPr lang="es-ES" sz="1800" dirty="0"/>
          </a:p>
          <a:p>
            <a:pPr marL="0" indent="0" algn="just">
              <a:buNone/>
            </a:pPr>
            <a:endParaRPr lang="es-ES" sz="1800" b="1" dirty="0"/>
          </a:p>
          <a:p>
            <a:pPr marL="0" indent="0" algn="just">
              <a:buNone/>
            </a:pPr>
            <a:endParaRPr lang="es-ES" sz="1800" b="1" dirty="0"/>
          </a:p>
          <a:p>
            <a:pPr marL="0" indent="0" algn="just">
              <a:buNone/>
            </a:pPr>
            <a:endParaRPr lang="es-ES" sz="1800" b="1" dirty="0"/>
          </a:p>
          <a:p>
            <a:pPr marL="0" indent="0" algn="just">
              <a:buNone/>
            </a:pPr>
            <a:r>
              <a:rPr lang="ca-ES" sz="1800" dirty="0"/>
              <a:t>Per a més informació, consulteu: </a:t>
            </a:r>
            <a:r>
              <a:rPr lang="ca-ES" sz="1800" u="sng" dirty="0">
                <a:hlinkClick r:id="rId3"/>
              </a:rPr>
              <a:t>https://www.mencap.org.uk/blog/why-im-supporting-mencap</a:t>
            </a:r>
            <a:endParaRPr lang="en-US" sz="1800" b="1" dirty="0"/>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47" t="38055" r="67671" b="45000"/>
          <a:stretch/>
        </p:blipFill>
        <p:spPr bwMode="auto">
          <a:xfrm>
            <a:off x="3139440" y="3145218"/>
            <a:ext cx="6075680" cy="221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29CDF55D-D799-4DC2-888D-5F29BB705F04}"/>
              </a:ext>
            </a:extLst>
          </p:cNvPr>
          <p:cNvSpPr>
            <a:spLocks noGrp="1"/>
          </p:cNvSpPr>
          <p:nvPr>
            <p:ph type="title"/>
          </p:nvPr>
        </p:nvSpPr>
        <p:spPr>
          <a:xfrm>
            <a:off x="507206" y="303212"/>
            <a:ext cx="9792000" cy="432000"/>
          </a:xfrm>
        </p:spPr>
        <p:txBody>
          <a:bodyPr/>
          <a:lstStyle/>
          <a:p>
            <a:pPr lvl="0"/>
            <a:r>
              <a:rPr lang="en-US" sz="2800" dirty="0" err="1"/>
              <a:t>Butlletí</a:t>
            </a:r>
            <a:r>
              <a:rPr lang="en-US" sz="2800" dirty="0"/>
              <a:t> 7</a:t>
            </a:r>
            <a:endParaRPr lang="x-none" sz="2800" dirty="0"/>
          </a:p>
        </p:txBody>
      </p:sp>
      <p:sp>
        <p:nvSpPr>
          <p:cNvPr id="9" name="Text Placeholder 5">
            <a:extLst>
              <a:ext uri="{FF2B5EF4-FFF2-40B4-BE49-F238E27FC236}">
                <a16:creationId xmlns:a16="http://schemas.microsoft.com/office/drawing/2014/main" id="{492FB55D-DA64-A44D-8D59-BCC7E91E3D3C}"/>
              </a:ext>
            </a:extLst>
          </p:cNvPr>
          <p:cNvSpPr>
            <a:spLocks noGrp="1"/>
          </p:cNvSpPr>
          <p:nvPr>
            <p:ph type="body" sz="quarter" idx="13"/>
          </p:nvPr>
        </p:nvSpPr>
        <p:spPr>
          <a:xfrm>
            <a:off x="568167" y="743414"/>
            <a:ext cx="11174400" cy="360000"/>
          </a:xfrm>
        </p:spPr>
        <p:txBody>
          <a:bodyPr/>
          <a:lstStyle/>
          <a:p>
            <a:r>
              <a:rPr lang="ca-ES" sz="2000" dirty="0"/>
              <a:t>Exemple d’un defensor comunitari</a:t>
            </a:r>
            <a:endParaRPr lang="en-US" sz="2000" dirty="0"/>
          </a:p>
        </p:txBody>
      </p:sp>
    </p:spTree>
    <p:extLst>
      <p:ext uri="{BB962C8B-B14F-4D97-AF65-F5344CB8AC3E}">
        <p14:creationId xmlns:p14="http://schemas.microsoft.com/office/powerpoint/2010/main" val="10042675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B6A305-4D0F-294D-8D1C-85F837BD7A16}"/>
              </a:ext>
            </a:extLst>
          </p:cNvPr>
          <p:cNvSpPr>
            <a:spLocks noGrp="1"/>
          </p:cNvSpPr>
          <p:nvPr>
            <p:ph type="body" sz="quarter" idx="13"/>
          </p:nvPr>
        </p:nvSpPr>
        <p:spPr>
          <a:xfrm>
            <a:off x="527527" y="784054"/>
            <a:ext cx="11174400" cy="360000"/>
          </a:xfrm>
        </p:spPr>
        <p:txBody>
          <a:bodyPr/>
          <a:lstStyle/>
          <a:p>
            <a:r>
              <a:rPr lang="ca-ES" sz="2000" dirty="0"/>
              <a:t>Exemples de treball amb els mitjans </a:t>
            </a:r>
            <a:endParaRPr lang="es-ES" sz="2000" dirty="0"/>
          </a:p>
        </p:txBody>
      </p:sp>
      <p:sp>
        <p:nvSpPr>
          <p:cNvPr id="2" name="Title 1">
            <a:extLst>
              <a:ext uri="{FF2B5EF4-FFF2-40B4-BE49-F238E27FC236}">
                <a16:creationId xmlns:a16="http://schemas.microsoft.com/office/drawing/2014/main" id="{C85923A3-2A29-46D7-A061-7252D9F1FC58}"/>
              </a:ext>
            </a:extLst>
          </p:cNvPr>
          <p:cNvSpPr>
            <a:spLocks noGrp="1"/>
          </p:cNvSpPr>
          <p:nvPr>
            <p:ph type="title"/>
          </p:nvPr>
        </p:nvSpPr>
        <p:spPr>
          <a:xfrm>
            <a:off x="527526" y="323532"/>
            <a:ext cx="9792000" cy="432000"/>
          </a:xfrm>
        </p:spPr>
        <p:txBody>
          <a:bodyPr/>
          <a:lstStyle/>
          <a:p>
            <a:pPr lvl="0"/>
            <a:r>
              <a:rPr lang="en-US" sz="2800" dirty="0" err="1"/>
              <a:t>Butlletí</a:t>
            </a:r>
            <a:r>
              <a:rPr lang="en-US" sz="2800" dirty="0"/>
              <a:t> 8</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48639" y="1463040"/>
            <a:ext cx="11072007" cy="3495040"/>
          </a:xfrm>
          <a:solidFill>
            <a:srgbClr val="D2EFFC"/>
          </a:solidFill>
        </p:spPr>
        <p:txBody>
          <a:bodyPr/>
          <a:lstStyle/>
          <a:p>
            <a:pPr marL="0" indent="0" algn="just">
              <a:buNone/>
            </a:pPr>
            <a:r>
              <a:rPr lang="ca-ES" sz="2000" b="1" dirty="0"/>
              <a:t>Exemple 1: Campanya de sensibilització per a la participació social de les persones amb discapacitat intel·lectual, Líban </a:t>
            </a:r>
            <a:endParaRPr lang="es-ES" sz="2000" dirty="0"/>
          </a:p>
          <a:p>
            <a:pPr marL="0" indent="0" algn="just">
              <a:buNone/>
            </a:pPr>
            <a:r>
              <a:rPr lang="ca-ES" sz="2000" dirty="0"/>
              <a:t>L’Associació Libanesa per a l’Autodefensa (LASA) és una organització familiar d’autodefensa del Líban que defensa i promou els drets de les persones amb discapacitat. Com a part d’una campanya de sensibilització, LASA va produir una sèrie de curtmetratges amb el títol </a:t>
            </a:r>
            <a:r>
              <a:rPr lang="ca-ES" sz="2000" i="1" dirty="0"/>
              <a:t>Media </a:t>
            </a:r>
            <a:r>
              <a:rPr lang="ca-ES" sz="2000" i="1" dirty="0" err="1"/>
              <a:t>Serving</a:t>
            </a:r>
            <a:r>
              <a:rPr lang="ca-ES" sz="2000" i="1" dirty="0"/>
              <a:t> </a:t>
            </a:r>
            <a:r>
              <a:rPr lang="ca-ES" sz="2000" i="1" dirty="0" err="1"/>
              <a:t>Disability</a:t>
            </a:r>
            <a:r>
              <a:rPr lang="ca-ES" sz="2000" dirty="0"/>
              <a:t>. Les pel·lícules es basen en les vides quotidianes de persones de l’organització i es van crear per mostrar a la societat civil i a les organitzacions la necessitat de promoure la participació social. </a:t>
            </a:r>
            <a:endParaRPr lang="es-ES" sz="2000" dirty="0"/>
          </a:p>
          <a:p>
            <a:pPr marL="0" indent="0" algn="just">
              <a:buNone/>
            </a:pPr>
            <a:r>
              <a:rPr lang="ca-ES" sz="2000" dirty="0"/>
              <a:t> </a:t>
            </a:r>
            <a:endParaRPr lang="es-ES" sz="2000" dirty="0"/>
          </a:p>
          <a:p>
            <a:pPr marL="0" indent="0" algn="just">
              <a:buNone/>
            </a:pPr>
            <a:r>
              <a:rPr lang="ca-ES" sz="2000" dirty="0"/>
              <a:t>Per veure el vídeo sobre la vida a la comunitat, consulteu: </a:t>
            </a:r>
            <a:r>
              <a:rPr lang="ca-ES" sz="2000" u="sng" dirty="0">
                <a:hlinkClick r:id="rId3"/>
              </a:rPr>
              <a:t>https://youtu.be/d8ZVQfkYqOQ</a:t>
            </a:r>
            <a:r>
              <a:rPr lang="ca-ES" sz="2000" dirty="0">
                <a:hlinkClick r:id="rId3"/>
              </a:rPr>
              <a:t> </a:t>
            </a:r>
            <a:endParaRPr lang="en-US" sz="2000" b="1" dirty="0"/>
          </a:p>
        </p:txBody>
      </p:sp>
    </p:spTree>
    <p:extLst>
      <p:ext uri="{BB962C8B-B14F-4D97-AF65-F5344CB8AC3E}">
        <p14:creationId xmlns:p14="http://schemas.microsoft.com/office/powerpoint/2010/main" val="1467099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B6A305-4D0F-294D-8D1C-85F837BD7A16}"/>
              </a:ext>
            </a:extLst>
          </p:cNvPr>
          <p:cNvSpPr>
            <a:spLocks noGrp="1"/>
          </p:cNvSpPr>
          <p:nvPr>
            <p:ph type="body" sz="quarter" idx="13"/>
          </p:nvPr>
        </p:nvSpPr>
        <p:spPr>
          <a:xfrm>
            <a:off x="527527" y="784054"/>
            <a:ext cx="11174400" cy="360000"/>
          </a:xfrm>
        </p:spPr>
        <p:txBody>
          <a:bodyPr/>
          <a:lstStyle/>
          <a:p>
            <a:r>
              <a:rPr lang="ca-ES" sz="2000" dirty="0"/>
              <a:t>Exemples de treball amb els mitjans </a:t>
            </a:r>
            <a:endParaRPr lang="es-ES" sz="2000" dirty="0"/>
          </a:p>
        </p:txBody>
      </p:sp>
      <p:sp>
        <p:nvSpPr>
          <p:cNvPr id="2" name="Title 1">
            <a:extLst>
              <a:ext uri="{FF2B5EF4-FFF2-40B4-BE49-F238E27FC236}">
                <a16:creationId xmlns:a16="http://schemas.microsoft.com/office/drawing/2014/main" id="{C85923A3-2A29-46D7-A061-7252D9F1FC58}"/>
              </a:ext>
            </a:extLst>
          </p:cNvPr>
          <p:cNvSpPr>
            <a:spLocks noGrp="1"/>
          </p:cNvSpPr>
          <p:nvPr>
            <p:ph type="title"/>
          </p:nvPr>
        </p:nvSpPr>
        <p:spPr>
          <a:xfrm>
            <a:off x="527526" y="323532"/>
            <a:ext cx="9792000" cy="432000"/>
          </a:xfrm>
        </p:spPr>
        <p:txBody>
          <a:bodyPr/>
          <a:lstStyle/>
          <a:p>
            <a:pPr lvl="0"/>
            <a:r>
              <a:rPr lang="en-US" sz="2800" dirty="0" err="1"/>
              <a:t>Butlletí</a:t>
            </a:r>
            <a:r>
              <a:rPr lang="en-US" sz="2800" dirty="0"/>
              <a:t> 8</a:t>
            </a:r>
            <a:endParaRPr lang="x-none" sz="28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48639" y="1463040"/>
            <a:ext cx="11072007" cy="4080510"/>
          </a:xfrm>
          <a:solidFill>
            <a:srgbClr val="D2EFFC"/>
          </a:solidFill>
        </p:spPr>
        <p:txBody>
          <a:bodyPr/>
          <a:lstStyle/>
          <a:p>
            <a:pPr marL="0" indent="0" algn="just">
              <a:buNone/>
            </a:pPr>
            <a:r>
              <a:rPr lang="ca-ES" sz="1800" b="1" dirty="0"/>
              <a:t>Exemple 2: La campanya</a:t>
            </a:r>
            <a:r>
              <a:rPr lang="ca-ES" sz="1800" dirty="0"/>
              <a:t> «</a:t>
            </a:r>
            <a:r>
              <a:rPr lang="ca-ES" sz="1800" b="1" dirty="0"/>
              <a:t>I Got </a:t>
            </a:r>
            <a:r>
              <a:rPr lang="ca-ES" sz="1800" b="1" dirty="0" err="1"/>
              <a:t>Better</a:t>
            </a:r>
            <a:r>
              <a:rPr lang="ca-ES" sz="1800" b="1" dirty="0"/>
              <a:t>»</a:t>
            </a:r>
            <a:r>
              <a:rPr lang="ca-ES" sz="1800" b="1" i="1" dirty="0"/>
              <a:t> </a:t>
            </a:r>
            <a:r>
              <a:rPr lang="ca-ES" sz="1800" b="1" dirty="0"/>
              <a:t>promou l’esperança en la salut mental a través dels mitjans de comunicació </a:t>
            </a:r>
            <a:r>
              <a:rPr lang="ca-ES" sz="1800" i="1" dirty="0"/>
              <a:t>(22),(23) </a:t>
            </a:r>
            <a:r>
              <a:rPr lang="ca-ES" sz="1800" dirty="0"/>
              <a:t> </a:t>
            </a:r>
            <a:endParaRPr lang="es-ES" sz="1800" dirty="0"/>
          </a:p>
          <a:p>
            <a:pPr marL="0" indent="0" algn="just">
              <a:buNone/>
            </a:pPr>
            <a:r>
              <a:rPr lang="ca-ES" sz="1800" dirty="0"/>
              <a:t>La campanya de </a:t>
            </a:r>
            <a:r>
              <a:rPr lang="ca-ES" sz="1800" dirty="0" err="1"/>
              <a:t>MindFreedom</a:t>
            </a:r>
            <a:r>
              <a:rPr lang="ca-ES" sz="1800" dirty="0"/>
              <a:t> International «I Got </a:t>
            </a:r>
            <a:r>
              <a:rPr lang="ca-ES" sz="1800" dirty="0" err="1"/>
              <a:t>Better</a:t>
            </a:r>
            <a:r>
              <a:rPr lang="ca-ES" sz="1800" dirty="0"/>
              <a:t>»</a:t>
            </a:r>
            <a:r>
              <a:rPr lang="ca-ES" sz="1800" i="1" dirty="0"/>
              <a:t> </a:t>
            </a:r>
            <a:r>
              <a:rPr lang="ca-ES" sz="1800" dirty="0"/>
              <a:t>té l’objectiu de qüestionar el relat dominant de desesperança a l’atenció de la salut mental mitjançant històries d’esperança i benestar mental àmpliament difoses a través de diversos mitjans.  </a:t>
            </a:r>
            <a:endParaRPr lang="es-ES" sz="1800" dirty="0"/>
          </a:p>
          <a:p>
            <a:pPr marL="0" indent="0" algn="just">
              <a:buNone/>
            </a:pPr>
            <a:r>
              <a:rPr lang="ca-ES" sz="1800" dirty="0"/>
              <a:t>La campanya recopila vídeos personals, històries escrites i dades que donen suport a la seva missió. Amb aquesta compilació d’històries i fets, la campanya «I Got </a:t>
            </a:r>
            <a:r>
              <a:rPr lang="ca-ES" sz="1800" dirty="0" err="1"/>
              <a:t>Better</a:t>
            </a:r>
            <a:r>
              <a:rPr lang="ca-ES" sz="1800" dirty="0"/>
              <a:t>»</a:t>
            </a:r>
            <a:r>
              <a:rPr lang="ca-ES" sz="1800" i="1" dirty="0"/>
              <a:t> </a:t>
            </a:r>
            <a:r>
              <a:rPr lang="ca-ES" sz="1800" dirty="0"/>
              <a:t>pretén encetar un nou debat a la societat sobre el malestar psíquic i emocional i avançar de la desesperança i la malaltia crònica envers temes de resiliència, recuperació, benestar i ESPERANÇA! </a:t>
            </a:r>
            <a:endParaRPr lang="es-ES" sz="1800" dirty="0"/>
          </a:p>
          <a:p>
            <a:pPr marL="0" indent="0">
              <a:buNone/>
            </a:pPr>
            <a:r>
              <a:rPr lang="ca-ES" sz="1800" dirty="0"/>
              <a:t>Per saber més de </a:t>
            </a:r>
            <a:r>
              <a:rPr lang="ca-ES" sz="1800" dirty="0" err="1"/>
              <a:t>MindFreedom</a:t>
            </a:r>
            <a:r>
              <a:rPr lang="ca-ES" sz="1800" dirty="0"/>
              <a:t>, consulteu: </a:t>
            </a:r>
            <a:r>
              <a:rPr lang="ca-ES" sz="1800" u="sng" dirty="0">
                <a:hlinkClick r:id="rId3"/>
              </a:rPr>
              <a:t>http://www.mindfreedom.org/</a:t>
            </a:r>
            <a:r>
              <a:rPr lang="ca-ES" sz="1800" dirty="0">
                <a:hlinkClick r:id="rId3"/>
              </a:rPr>
              <a:t>.</a:t>
            </a:r>
            <a:r>
              <a:rPr lang="ca-ES" sz="1800" dirty="0"/>
              <a:t> </a:t>
            </a:r>
            <a:endParaRPr lang="es-ES" sz="1800" dirty="0"/>
          </a:p>
          <a:p>
            <a:pPr marL="0" indent="0">
              <a:buNone/>
            </a:pPr>
            <a:r>
              <a:rPr lang="ca-ES" sz="1800" dirty="0"/>
              <a:t>Per saber més de la campanya «I Got </a:t>
            </a:r>
            <a:r>
              <a:rPr lang="ca-ES" sz="1800" dirty="0" err="1"/>
              <a:t>Better</a:t>
            </a:r>
            <a:r>
              <a:rPr lang="ca-ES" sz="1800" dirty="0"/>
              <a:t>», consulteu: </a:t>
            </a:r>
            <a:r>
              <a:rPr lang="ca-ES" sz="1800" u="sng" dirty="0">
                <a:hlinkClick r:id="rId4"/>
              </a:rPr>
              <a:t>http://igotbetter.org/</a:t>
            </a:r>
            <a:r>
              <a:rPr lang="ca-ES" sz="1800" dirty="0">
                <a:hlinkClick r:id="rId4"/>
              </a:rPr>
              <a:t>.</a:t>
            </a:r>
            <a:endParaRPr lang="en-US" sz="1800" b="1" dirty="0"/>
          </a:p>
        </p:txBody>
      </p:sp>
      <p:pic>
        <p:nvPicPr>
          <p:cNvPr id="296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617" t="28290" r="70964" b="59210"/>
          <a:stretch/>
        </p:blipFill>
        <p:spPr bwMode="auto">
          <a:xfrm>
            <a:off x="7851346" y="4142740"/>
            <a:ext cx="3768892" cy="136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529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9642</TotalTime>
  <Words>47365</Words>
  <Application>Microsoft Office PowerPoint</Application>
  <PresentationFormat>Pantalla panoràmica</PresentationFormat>
  <Paragraphs>2506</Paragraphs>
  <Slides>120</Slides>
  <Notes>120</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2</vt:i4>
      </vt:variant>
      <vt:variant>
        <vt:lpstr>Títols de les diapositives</vt:lpstr>
      </vt:variant>
      <vt:variant>
        <vt:i4>120</vt:i4>
      </vt:variant>
    </vt:vector>
  </HeadingPairs>
  <TitlesOfParts>
    <vt:vector size="131" baseType="lpstr">
      <vt:lpstr>Agency FB</vt:lpstr>
      <vt:lpstr>Arial</vt:lpstr>
      <vt:lpstr>Calibri</vt:lpstr>
      <vt:lpstr>Calibri Light</vt:lpstr>
      <vt:lpstr>Cambria</vt:lpstr>
      <vt:lpstr>Century Gothic</vt:lpstr>
      <vt:lpstr>Symbol</vt:lpstr>
      <vt:lpstr>Wingdings</vt:lpstr>
      <vt:lpstr>LPB</vt:lpstr>
      <vt:lpstr>think-cell Slide</vt:lpstr>
      <vt:lpstr>Document</vt:lpstr>
      <vt:lpstr>Presentació del PowerPoint</vt:lpstr>
      <vt:lpstr>Presentació del PowerPoint</vt:lpstr>
      <vt:lpstr>Quality Rights de l’OMS: objectius i propòsits</vt:lpstr>
      <vt:lpstr>Nota preliminar sobre el llenguatge - 1</vt:lpstr>
      <vt:lpstr>Nota preliminar sobre el llenguatge - 2</vt:lpstr>
      <vt:lpstr>Temes del mòdul</vt:lpstr>
      <vt:lpstr>1. Introducció</vt:lpstr>
      <vt:lpstr>1. Introducció - 1</vt:lpstr>
      <vt:lpstr>1. Introducció - 2</vt:lpstr>
      <vt:lpstr>1. Introducció - 3</vt:lpstr>
      <vt:lpstr>1. Introducció - 4</vt:lpstr>
      <vt:lpstr>2. Dur a terme una campanya de sensibilització - 1</vt:lpstr>
      <vt:lpstr>2. Dur a terme una campanya de sensibilització - 2</vt:lpstr>
      <vt:lpstr>2. Dur a terme una campanya de sensibilització - 3</vt:lpstr>
      <vt:lpstr>2. Dur a terme una campanya de sensibilització - 4</vt:lpstr>
      <vt:lpstr>2. Dur a terme una campanya de sensibilització - 5</vt:lpstr>
      <vt:lpstr>2. Dur a terme una campanya de sensibilització - 6</vt:lpstr>
      <vt:lpstr>2. Dur a terme una campanya de sensibilització - 7</vt:lpstr>
      <vt:lpstr>2. Dur a terme una campanya de sensibilització - 8</vt:lpstr>
      <vt:lpstr>2. Dur a terme una campanya de sensibilització - 9</vt:lpstr>
      <vt:lpstr>2. Dur a terme una campanya de sensibilització - 10</vt:lpstr>
      <vt:lpstr>2. Dur a terme una campanya de sensibilització - 11</vt:lpstr>
      <vt:lpstr>2. Dur a terme una campanya de sensibilització - 12 </vt:lpstr>
      <vt:lpstr>2. Dur a terme una campanya de sensibilització - 13</vt:lpstr>
      <vt:lpstr>2. Dur a terme una campanya de sensibilització - 14</vt:lpstr>
      <vt:lpstr>2. Dur a terme una campanya de sensibilització - 15</vt:lpstr>
      <vt:lpstr>2. Dur a terme una campanya de sensibilització - 16</vt:lpstr>
      <vt:lpstr>2. Dur a terme una campanya de sensibilització - 17</vt:lpstr>
      <vt:lpstr>2. Dur a terme una campanya de sensibilització - 18</vt:lpstr>
      <vt:lpstr>2. Dur a terme una campanya de sensibilització - 19</vt:lpstr>
      <vt:lpstr>2. Dur a terme una campanya de sensibilització - 20</vt:lpstr>
      <vt:lpstr>2. Dur a terme una campanya de sensibilització - 21</vt:lpstr>
      <vt:lpstr>2. Dur a terme una campanya de sensibilització - 22</vt:lpstr>
      <vt:lpstr>2. Dur a terme una campanya de sensibilització - 23</vt:lpstr>
      <vt:lpstr>2. Dur a terme una campanya de sensibilització - 24</vt:lpstr>
      <vt:lpstr>2. Dur a terme una campanya de sensibilització - 25</vt:lpstr>
      <vt:lpstr>2. Dur a terme una campanya de sensibilització - 26</vt:lpstr>
      <vt:lpstr>2. Dur a terme una campanya de sensibilització - 27</vt:lpstr>
      <vt:lpstr>2. Dur a terme una campanya de sensibilització - 28</vt:lpstr>
      <vt:lpstr>2. Dur a terme una campanya de sensibilització - 29</vt:lpstr>
      <vt:lpstr>2. Dur a terme una campanya de sensibilització - 30</vt:lpstr>
      <vt:lpstr>2. Dur a terme una campanya de sensibilització - 31</vt:lpstr>
      <vt:lpstr>2. Dur a terme una campanya de sensibilització - 32</vt:lpstr>
      <vt:lpstr>2. Dur a terme una campanya de sensibilització - 33</vt:lpstr>
      <vt:lpstr>2. Dur a terme una campanya de sensibilització - 34</vt:lpstr>
      <vt:lpstr>2. Dur a terme una campanya de sensibilització - 35</vt:lpstr>
      <vt:lpstr>2. Dur a terme una campanya de sensibilització - 36</vt:lpstr>
      <vt:lpstr>2. Dur a terme una campanya de sensibilització - 37</vt:lpstr>
      <vt:lpstr>2. Dur a terme una campanya de sensibilització - 38</vt:lpstr>
      <vt:lpstr>2. Dur a terme una campanya de sensibilització - 39</vt:lpstr>
      <vt:lpstr>2. Dur a terme una campanya de sensibilització - 40</vt:lpstr>
      <vt:lpstr>2. Dur a terme una campanya de sensibilització - 41</vt:lpstr>
      <vt:lpstr>2. Dur a terme una campanya de sensibilització - 42</vt:lpstr>
      <vt:lpstr>2. Dur a terme una campanya de sensibilització - 43</vt:lpstr>
      <vt:lpstr>2. Dur a terme una campanya de sensibilització - 44</vt:lpstr>
      <vt:lpstr>2. Dur a terme una campanya de sensibilització - 45</vt:lpstr>
      <vt:lpstr>2. Dur a terme una campanya de sensibilització - 46</vt:lpstr>
      <vt:lpstr>2. Dur a terme una campanya de sensibilització - 47</vt:lpstr>
      <vt:lpstr>Presentació del PowerPoint</vt:lpstr>
      <vt:lpstr>2. Dur a terme una campanya de sensibilització - 49</vt:lpstr>
      <vt:lpstr>2. Dur a terme una campanya de sensibilització - 50</vt:lpstr>
      <vt:lpstr>2. Dur a terme una campanya de sensibilització - 51</vt:lpstr>
      <vt:lpstr>2. Dur a terme una campanya de sensibilització - 52</vt:lpstr>
      <vt:lpstr>2. Dur a terme una campanya de sensibilització - 53</vt:lpstr>
      <vt:lpstr>2. Dur a terme una campanya de sensibilització - 54</vt:lpstr>
      <vt:lpstr>2. Dur a terme una campanya de sensibilització - 55</vt:lpstr>
      <vt:lpstr>2. Dur a terme una campanya de sensibilització - 56</vt:lpstr>
      <vt:lpstr>2. Dur a terme una campanya de sensibilització - 57</vt:lpstr>
      <vt:lpstr>2. Dur a terme una campanya de sensibilització - 58</vt:lpstr>
      <vt:lpstr>2. Dur a terme una campanya de sensibilització - 59</vt:lpstr>
      <vt:lpstr>2. Dur a terme una campanya de sensibilització - 60</vt:lpstr>
      <vt:lpstr>2. Dur a terme una campanya de sensibilització - 61</vt:lpstr>
      <vt:lpstr>2. Dur a terme una campanya de sensibilització - 62</vt:lpstr>
      <vt:lpstr>3. Identificar recursos i finançament - 1</vt:lpstr>
      <vt:lpstr>3. Identificar recursos i finançament - 2</vt:lpstr>
      <vt:lpstr>4. Passar a l’acció: implementació, supervisió i avaluació - 1</vt:lpstr>
      <vt:lpstr>4. Passar a l’acció: implementació, supervisió i avaluació - 2</vt:lpstr>
      <vt:lpstr>4. Passar a l’acció: implementació, supervisió i avaluació - 3</vt:lpstr>
      <vt:lpstr>4. Passar a l’acció: implementació, supervisió i avaluació - 4</vt:lpstr>
      <vt:lpstr>4. Passar a l’acció: implementació, supervisió i avaluació - 5</vt:lpstr>
      <vt:lpstr>4. Passar a l’acció: implementació, supervisió i avaluació - 6</vt:lpstr>
      <vt:lpstr>Butlletins</vt:lpstr>
      <vt:lpstr>Butlletí 1</vt:lpstr>
      <vt:lpstr>Butlletí 1</vt:lpstr>
      <vt:lpstr>Butlletí 1</vt:lpstr>
      <vt:lpstr>Butlletí 2</vt:lpstr>
      <vt:lpstr>Butlletí 2</vt:lpstr>
      <vt:lpstr>Butlletí 3</vt:lpstr>
      <vt:lpstr>Butlletí 3</vt:lpstr>
      <vt:lpstr>Butlletí 4</vt:lpstr>
      <vt:lpstr>Butlletí 4</vt:lpstr>
      <vt:lpstr>Butlletí 5</vt:lpstr>
      <vt:lpstr>Butlletí 5</vt:lpstr>
      <vt:lpstr>Butlletí 6</vt:lpstr>
      <vt:lpstr>Butlletí 6</vt:lpstr>
      <vt:lpstr>Butlletí 7</vt:lpstr>
      <vt:lpstr>Butlletí 7</vt:lpstr>
      <vt:lpstr>Butlletí 8</vt:lpstr>
      <vt:lpstr>Butlletí 8</vt:lpstr>
      <vt:lpstr>Butlletí 9</vt:lpstr>
      <vt:lpstr>Butlletí 9</vt:lpstr>
      <vt:lpstr>Butlletí 9</vt:lpstr>
      <vt:lpstr>Butlletí 9</vt:lpstr>
      <vt:lpstr>Butlletí 10</vt:lpstr>
      <vt:lpstr>Butlletí 10</vt:lpstr>
      <vt:lpstr>Butlletí 10</vt:lpstr>
      <vt:lpstr>Butlletí 11</vt:lpstr>
      <vt:lpstr>Butlletí 11</vt:lpstr>
      <vt:lpstr>Butlletí 12</vt:lpstr>
      <vt:lpstr>Butlletí 12</vt:lpstr>
      <vt:lpstr>Butlletí 13</vt:lpstr>
      <vt:lpstr>Butlletí 13</vt:lpstr>
      <vt:lpstr>Butlletí 14 (1)</vt:lpstr>
      <vt:lpstr>Butlletí 14 (1)</vt:lpstr>
      <vt:lpstr>Butlletí 14 (2)</vt:lpstr>
      <vt:lpstr>Butlletí 14 (3)</vt:lpstr>
      <vt:lpstr>Butlletí 14 (3 i 4)</vt:lpstr>
      <vt:lpstr>Butlletí 15</vt:lpstr>
      <vt:lpstr>Butlletí 15</vt:lpstr>
      <vt:lpstr>Reconeixements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451</cp:revision>
  <cp:lastPrinted>2019-10-28T13:08:09Z</cp:lastPrinted>
  <dcterms:created xsi:type="dcterms:W3CDTF">2019-03-26T16:09:58Z</dcterms:created>
  <dcterms:modified xsi:type="dcterms:W3CDTF">2023-04-24T19:09:11Z</dcterms:modified>
</cp:coreProperties>
</file>