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6"/>
  </p:notesMasterIdLst>
  <p:sldIdLst>
    <p:sldId id="465" r:id="rId2"/>
    <p:sldId id="466" r:id="rId3"/>
    <p:sldId id="471" r:id="rId4"/>
    <p:sldId id="472" r:id="rId5"/>
    <p:sldId id="473" r:id="rId6"/>
    <p:sldId id="474" r:id="rId7"/>
    <p:sldId id="259" r:id="rId8"/>
    <p:sldId id="289"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436" r:id="rId25"/>
    <p:sldId id="437" r:id="rId26"/>
    <p:sldId id="438" r:id="rId27"/>
    <p:sldId id="439" r:id="rId28"/>
    <p:sldId id="306" r:id="rId29"/>
    <p:sldId id="307" r:id="rId30"/>
    <p:sldId id="308" r:id="rId31"/>
    <p:sldId id="309" r:id="rId32"/>
    <p:sldId id="310" r:id="rId33"/>
    <p:sldId id="311" r:id="rId34"/>
    <p:sldId id="313" r:id="rId35"/>
    <p:sldId id="314" r:id="rId36"/>
    <p:sldId id="315" r:id="rId37"/>
    <p:sldId id="316" r:id="rId38"/>
    <p:sldId id="317" r:id="rId39"/>
    <p:sldId id="318" r:id="rId40"/>
    <p:sldId id="319" r:id="rId41"/>
    <p:sldId id="320" r:id="rId42"/>
    <p:sldId id="321" r:id="rId43"/>
    <p:sldId id="322" r:id="rId44"/>
    <p:sldId id="324" r:id="rId45"/>
    <p:sldId id="325" r:id="rId46"/>
    <p:sldId id="326"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 id="369" r:id="rId89"/>
    <p:sldId id="370" r:id="rId90"/>
    <p:sldId id="371" r:id="rId91"/>
    <p:sldId id="372" r:id="rId92"/>
    <p:sldId id="373" r:id="rId93"/>
    <p:sldId id="374" r:id="rId94"/>
    <p:sldId id="375" r:id="rId95"/>
    <p:sldId id="376" r:id="rId96"/>
    <p:sldId id="377" r:id="rId97"/>
    <p:sldId id="378" r:id="rId98"/>
    <p:sldId id="379" r:id="rId99"/>
    <p:sldId id="380" r:id="rId100"/>
    <p:sldId id="381" r:id="rId101"/>
    <p:sldId id="382" r:id="rId102"/>
    <p:sldId id="383" r:id="rId103"/>
    <p:sldId id="384" r:id="rId104"/>
    <p:sldId id="385" r:id="rId105"/>
    <p:sldId id="386" r:id="rId106"/>
    <p:sldId id="387" r:id="rId107"/>
    <p:sldId id="388" r:id="rId108"/>
    <p:sldId id="389" r:id="rId109"/>
    <p:sldId id="390" r:id="rId110"/>
    <p:sldId id="391" r:id="rId111"/>
    <p:sldId id="392" r:id="rId112"/>
    <p:sldId id="393" r:id="rId113"/>
    <p:sldId id="394" r:id="rId114"/>
    <p:sldId id="407" r:id="rId115"/>
    <p:sldId id="408" r:id="rId116"/>
    <p:sldId id="409" r:id="rId117"/>
    <p:sldId id="410" r:id="rId118"/>
    <p:sldId id="411" r:id="rId119"/>
    <p:sldId id="395" r:id="rId120"/>
    <p:sldId id="396" r:id="rId121"/>
    <p:sldId id="397" r:id="rId122"/>
    <p:sldId id="398" r:id="rId123"/>
    <p:sldId id="412" r:id="rId124"/>
    <p:sldId id="413" r:id="rId125"/>
    <p:sldId id="414" r:id="rId126"/>
    <p:sldId id="415" r:id="rId127"/>
    <p:sldId id="417" r:id="rId128"/>
    <p:sldId id="418" r:id="rId129"/>
    <p:sldId id="399" r:id="rId130"/>
    <p:sldId id="400" r:id="rId131"/>
    <p:sldId id="401" r:id="rId132"/>
    <p:sldId id="402" r:id="rId133"/>
    <p:sldId id="403" r:id="rId134"/>
    <p:sldId id="404" r:id="rId135"/>
    <p:sldId id="405" r:id="rId136"/>
    <p:sldId id="406" r:id="rId137"/>
    <p:sldId id="419" r:id="rId138"/>
    <p:sldId id="420" r:id="rId139"/>
    <p:sldId id="421" r:id="rId140"/>
    <p:sldId id="422" r:id="rId141"/>
    <p:sldId id="423" r:id="rId142"/>
    <p:sldId id="424" r:id="rId143"/>
    <p:sldId id="425" r:id="rId144"/>
    <p:sldId id="426" r:id="rId145"/>
    <p:sldId id="427" r:id="rId146"/>
    <p:sldId id="428" r:id="rId147"/>
    <p:sldId id="429" r:id="rId148"/>
    <p:sldId id="430" r:id="rId149"/>
    <p:sldId id="431" r:id="rId150"/>
    <p:sldId id="432" r:id="rId151"/>
    <p:sldId id="433" r:id="rId152"/>
    <p:sldId id="434" r:id="rId153"/>
    <p:sldId id="435" r:id="rId154"/>
    <p:sldId id="467" r:id="rId15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5" autoAdjust="0"/>
    <p:restoredTop sz="95827" autoAdjust="0"/>
  </p:normalViewPr>
  <p:slideViewPr>
    <p:cSldViewPr snapToGrid="0" showGuides="1">
      <p:cViewPr varScale="1">
        <p:scale>
          <a:sx n="110" d="100"/>
          <a:sy n="110" d="100"/>
        </p:scale>
        <p:origin x="690" y="108"/>
      </p:cViewPr>
      <p:guideLst>
        <p:guide orient="horz" pos="2160"/>
        <p:guide pos="3840"/>
      </p:guideLst>
    </p:cSldViewPr>
  </p:slideViewPr>
  <p:notesTextViewPr>
    <p:cViewPr>
      <p:scale>
        <a:sx n="1" d="1"/>
        <a:sy n="1" d="1"/>
      </p:scale>
      <p:origin x="0" y="0"/>
    </p:cViewPr>
  </p:notesTextViewPr>
  <p:sorterViewPr>
    <p:cViewPr>
      <p:scale>
        <a:sx n="100" d="100"/>
        <a:sy n="100" d="100"/>
      </p:scale>
      <p:origin x="0" y="-13170"/>
    </p:cViewPr>
  </p:sorterViewPr>
  <p:notesViewPr>
    <p:cSldViewPr snapToGrid="0" showGuides="1">
      <p:cViewPr varScale="1">
        <p:scale>
          <a:sx n="55" d="100"/>
          <a:sy n="55" d="100"/>
        </p:scale>
        <p:origin x="2880" y="90"/>
      </p:cViewPr>
      <p:guideLst>
        <p:guide orient="horz" pos="2880"/>
        <p:guide pos="218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E2C06-BAAB-124D-A29D-DC7686D905FC}" type="doc">
      <dgm:prSet loTypeId="urn:microsoft.com/office/officeart/2008/layout/RadialCluster" loCatId="" qsTypeId="urn:microsoft.com/office/officeart/2005/8/quickstyle/simple1" qsCatId="simple" csTypeId="urn:microsoft.com/office/officeart/2005/8/colors/accent2_1" csCatId="accent2" phldr="1"/>
      <dgm:spPr/>
      <dgm:t>
        <a:bodyPr/>
        <a:lstStyle/>
        <a:p>
          <a:endParaRPr lang="en-US"/>
        </a:p>
      </dgm:t>
    </dgm:pt>
    <dgm:pt modelId="{9F523644-4525-3B46-AB34-CD68D897EB31}">
      <dgm:prSet phldrT="[Text]" custT="1"/>
      <dgm:spPr>
        <a:solidFill>
          <a:schemeClr val="accent5">
            <a:lumMod val="60000"/>
            <a:lumOff val="40000"/>
          </a:schemeClr>
        </a:solidFill>
      </dgm:spPr>
      <dgm:t>
        <a:bodyPr/>
        <a:lstStyle/>
        <a:p>
          <a:r>
            <a:rPr lang="ca-ES" sz="2200" dirty="0"/>
            <a:t>Formes d’aïllament i </a:t>
          </a:r>
          <a:endParaRPr lang="es-ES" sz="2200" dirty="0"/>
        </a:p>
        <a:p>
          <a:r>
            <a:rPr lang="es-ES" sz="2200" dirty="0"/>
            <a:t>de </a:t>
          </a:r>
          <a:r>
            <a:rPr lang="es-ES" sz="2200" dirty="0" err="1"/>
            <a:t>contenció</a:t>
          </a:r>
          <a:endParaRPr lang="en-US" sz="2200" dirty="0"/>
        </a:p>
      </dgm:t>
    </dgm:pt>
    <dgm:pt modelId="{2AA7189C-AFBF-814A-98B8-9980BB68A196}" type="parTrans" cxnId="{B0E5C53F-6908-664D-8765-CDC5A3F4E616}">
      <dgm:prSet/>
      <dgm:spPr/>
      <dgm:t>
        <a:bodyPr/>
        <a:lstStyle/>
        <a:p>
          <a:endParaRPr lang="en-US"/>
        </a:p>
      </dgm:t>
    </dgm:pt>
    <dgm:pt modelId="{4EA5E49E-A2DE-7E45-81B5-BB8E5B6E5960}" type="sibTrans" cxnId="{B0E5C53F-6908-664D-8765-CDC5A3F4E616}">
      <dgm:prSet/>
      <dgm:spPr/>
      <dgm:t>
        <a:bodyPr/>
        <a:lstStyle/>
        <a:p>
          <a:endParaRPr lang="en-US"/>
        </a:p>
      </dgm:t>
    </dgm:pt>
    <dgm:pt modelId="{950B5FA5-7E94-6A43-B6A9-30BC04A1A351}">
      <dgm:prSet phldrT="[Text]" custT="1"/>
      <dgm:spPr/>
      <dgm:t>
        <a:bodyPr/>
        <a:lstStyle/>
        <a:p>
          <a:r>
            <a:rPr lang="ca-ES" sz="2200" dirty="0"/>
            <a:t>Contenció física / contenció mecànica</a:t>
          </a:r>
          <a:endParaRPr lang="en-US" sz="2200" dirty="0"/>
        </a:p>
      </dgm:t>
    </dgm:pt>
    <dgm:pt modelId="{1FE27DD4-0BC2-0B47-9943-4BBFA3E3B1C9}" type="parTrans" cxnId="{97359975-EA28-BA46-8107-6F75383CABBC}">
      <dgm:prSet/>
      <dgm:spPr/>
      <dgm:t>
        <a:bodyPr/>
        <a:lstStyle/>
        <a:p>
          <a:endParaRPr lang="en-US"/>
        </a:p>
      </dgm:t>
    </dgm:pt>
    <dgm:pt modelId="{BE57E6AB-A613-C947-A56D-695AC29ADAD2}" type="sibTrans" cxnId="{97359975-EA28-BA46-8107-6F75383CABBC}">
      <dgm:prSet/>
      <dgm:spPr/>
      <dgm:t>
        <a:bodyPr/>
        <a:lstStyle/>
        <a:p>
          <a:endParaRPr lang="en-US"/>
        </a:p>
      </dgm:t>
    </dgm:pt>
    <dgm:pt modelId="{83399229-C9CF-F842-8E83-951BAC2962FB}">
      <dgm:prSet phldrT="[Text]" custT="1"/>
      <dgm:spPr/>
      <dgm:t>
        <a:bodyPr/>
        <a:lstStyle/>
        <a:p>
          <a:r>
            <a:rPr lang="ca-ES" sz="2200" dirty="0"/>
            <a:t>Aïllament</a:t>
          </a:r>
          <a:endParaRPr lang="en-US" sz="2200" dirty="0"/>
        </a:p>
      </dgm:t>
    </dgm:pt>
    <dgm:pt modelId="{63C371C4-A189-7246-8DD2-911E05723297}" type="parTrans" cxnId="{0FD25105-8953-7F4C-800F-1846BB767441}">
      <dgm:prSet/>
      <dgm:spPr/>
      <dgm:t>
        <a:bodyPr/>
        <a:lstStyle/>
        <a:p>
          <a:endParaRPr lang="en-US"/>
        </a:p>
      </dgm:t>
    </dgm:pt>
    <dgm:pt modelId="{F8625FC4-1066-584A-8DCE-CC90FC2914E2}" type="sibTrans" cxnId="{0FD25105-8953-7F4C-800F-1846BB767441}">
      <dgm:prSet/>
      <dgm:spPr/>
      <dgm:t>
        <a:bodyPr/>
        <a:lstStyle/>
        <a:p>
          <a:endParaRPr lang="en-US"/>
        </a:p>
      </dgm:t>
    </dgm:pt>
    <dgm:pt modelId="{FFEB6A3F-70A4-0743-A546-C84D4D940D48}">
      <dgm:prSet phldrT="[Text]" custT="1"/>
      <dgm:spPr/>
      <dgm:t>
        <a:bodyPr/>
        <a:lstStyle/>
        <a:p>
          <a:r>
            <a:rPr lang="ca-ES" sz="2200" dirty="0"/>
            <a:t>Contenció farmacològica </a:t>
          </a:r>
          <a:endParaRPr lang="en-US" sz="2200" dirty="0"/>
        </a:p>
      </dgm:t>
    </dgm:pt>
    <dgm:pt modelId="{83916772-0E8A-1944-B5F5-E12C7371ECE4}" type="parTrans" cxnId="{113C673E-9AD1-4246-A831-B03148BA5BFB}">
      <dgm:prSet/>
      <dgm:spPr/>
      <dgm:t>
        <a:bodyPr/>
        <a:lstStyle/>
        <a:p>
          <a:endParaRPr lang="en-US"/>
        </a:p>
      </dgm:t>
    </dgm:pt>
    <dgm:pt modelId="{21073544-61E1-C349-9178-8D441EBAB333}" type="sibTrans" cxnId="{113C673E-9AD1-4246-A831-B03148BA5BFB}">
      <dgm:prSet/>
      <dgm:spPr/>
      <dgm:t>
        <a:bodyPr/>
        <a:lstStyle/>
        <a:p>
          <a:endParaRPr lang="en-US"/>
        </a:p>
      </dgm:t>
    </dgm:pt>
    <dgm:pt modelId="{6F260CC4-3393-9448-92A8-FE79DE9EE7A3}" type="pres">
      <dgm:prSet presAssocID="{F7DE2C06-BAAB-124D-A29D-DC7686D905FC}" presName="Name0" presStyleCnt="0">
        <dgm:presLayoutVars>
          <dgm:chMax val="1"/>
          <dgm:chPref val="1"/>
          <dgm:dir/>
          <dgm:animOne val="branch"/>
          <dgm:animLvl val="lvl"/>
        </dgm:presLayoutVars>
      </dgm:prSet>
      <dgm:spPr/>
    </dgm:pt>
    <dgm:pt modelId="{673A9182-11E7-924B-97C7-BF45BC6ACFC0}" type="pres">
      <dgm:prSet presAssocID="{9F523644-4525-3B46-AB34-CD68D897EB31}" presName="singleCycle" presStyleCnt="0"/>
      <dgm:spPr/>
    </dgm:pt>
    <dgm:pt modelId="{86DF501F-7391-E34C-B295-141E5814C351}" type="pres">
      <dgm:prSet presAssocID="{9F523644-4525-3B46-AB34-CD68D897EB31}" presName="singleCenter" presStyleLbl="node1" presStyleIdx="0" presStyleCnt="4" custScaleX="163044" custLinFactNeighborX="-1016" custLinFactNeighborY="-12734">
        <dgm:presLayoutVars>
          <dgm:chMax val="7"/>
          <dgm:chPref val="7"/>
        </dgm:presLayoutVars>
      </dgm:prSet>
      <dgm:spPr/>
    </dgm:pt>
    <dgm:pt modelId="{B846B639-5E8F-4C44-9F5F-37F6C2680328}" type="pres">
      <dgm:prSet presAssocID="{1FE27DD4-0BC2-0B47-9943-4BBFA3E3B1C9}" presName="Name56" presStyleLbl="parChTrans1D2" presStyleIdx="0" presStyleCnt="3"/>
      <dgm:spPr/>
    </dgm:pt>
    <dgm:pt modelId="{ECD47F18-ABAC-F547-B64C-547E84F421B8}" type="pres">
      <dgm:prSet presAssocID="{950B5FA5-7E94-6A43-B6A9-30BC04A1A351}" presName="text0" presStyleLbl="node1" presStyleIdx="1" presStyleCnt="4" custScaleX="202396" custRadScaleRad="98357" custRadScaleInc="-1972">
        <dgm:presLayoutVars>
          <dgm:bulletEnabled val="1"/>
        </dgm:presLayoutVars>
      </dgm:prSet>
      <dgm:spPr/>
    </dgm:pt>
    <dgm:pt modelId="{4ACFA1CC-48A5-8C4B-8273-0CFFAEDCDF61}" type="pres">
      <dgm:prSet presAssocID="{63C371C4-A189-7246-8DD2-911E05723297}" presName="Name56" presStyleLbl="parChTrans1D2" presStyleIdx="1" presStyleCnt="3"/>
      <dgm:spPr/>
    </dgm:pt>
    <dgm:pt modelId="{F97F66C5-E31D-E145-ACE6-33AF4B9960E6}" type="pres">
      <dgm:prSet presAssocID="{83399229-C9CF-F842-8E83-951BAC2962FB}" presName="text0" presStyleLbl="node1" presStyleIdx="2" presStyleCnt="4" custScaleX="155203">
        <dgm:presLayoutVars>
          <dgm:bulletEnabled val="1"/>
        </dgm:presLayoutVars>
      </dgm:prSet>
      <dgm:spPr/>
    </dgm:pt>
    <dgm:pt modelId="{5822A721-806B-F14D-8FD5-A639F2B63CE1}" type="pres">
      <dgm:prSet presAssocID="{83916772-0E8A-1944-B5F5-E12C7371ECE4}" presName="Name56" presStyleLbl="parChTrans1D2" presStyleIdx="2" presStyleCnt="3"/>
      <dgm:spPr/>
    </dgm:pt>
    <dgm:pt modelId="{49880EA8-CEA1-A34E-85D8-4F834A6D28E7}" type="pres">
      <dgm:prSet presAssocID="{FFEB6A3F-70A4-0743-A546-C84D4D940D48}" presName="text0" presStyleLbl="node1" presStyleIdx="3" presStyleCnt="4" custScaleX="173838">
        <dgm:presLayoutVars>
          <dgm:bulletEnabled val="1"/>
        </dgm:presLayoutVars>
      </dgm:prSet>
      <dgm:spPr/>
    </dgm:pt>
  </dgm:ptLst>
  <dgm:cxnLst>
    <dgm:cxn modelId="{943C1F00-9D11-EB40-A56C-B068A0373418}" type="presOf" srcId="{83916772-0E8A-1944-B5F5-E12C7371ECE4}" destId="{5822A721-806B-F14D-8FD5-A639F2B63CE1}" srcOrd="0" destOrd="0" presId="urn:microsoft.com/office/officeart/2008/layout/RadialCluster"/>
    <dgm:cxn modelId="{0FD25105-8953-7F4C-800F-1846BB767441}" srcId="{9F523644-4525-3B46-AB34-CD68D897EB31}" destId="{83399229-C9CF-F842-8E83-951BAC2962FB}" srcOrd="1" destOrd="0" parTransId="{63C371C4-A189-7246-8DD2-911E05723297}" sibTransId="{F8625FC4-1066-584A-8DCE-CC90FC2914E2}"/>
    <dgm:cxn modelId="{ECADF51A-37BF-2F48-8696-1E4880E62FE5}" type="presOf" srcId="{83399229-C9CF-F842-8E83-951BAC2962FB}" destId="{F97F66C5-E31D-E145-ACE6-33AF4B9960E6}" srcOrd="0" destOrd="0" presId="urn:microsoft.com/office/officeart/2008/layout/RadialCluster"/>
    <dgm:cxn modelId="{A26D3A1D-A1E8-BC47-8AF1-4632B8AE4515}" type="presOf" srcId="{F7DE2C06-BAAB-124D-A29D-DC7686D905FC}" destId="{6F260CC4-3393-9448-92A8-FE79DE9EE7A3}" srcOrd="0" destOrd="0" presId="urn:microsoft.com/office/officeart/2008/layout/RadialCluster"/>
    <dgm:cxn modelId="{F2973329-94EB-AA45-968E-A50170A559D8}" type="presOf" srcId="{FFEB6A3F-70A4-0743-A546-C84D4D940D48}" destId="{49880EA8-CEA1-A34E-85D8-4F834A6D28E7}" srcOrd="0" destOrd="0" presId="urn:microsoft.com/office/officeart/2008/layout/RadialCluster"/>
    <dgm:cxn modelId="{C1825A31-801E-F849-BAF4-3E3475BEDBBD}" type="presOf" srcId="{1FE27DD4-0BC2-0B47-9943-4BBFA3E3B1C9}" destId="{B846B639-5E8F-4C44-9F5F-37F6C2680328}" srcOrd="0" destOrd="0" presId="urn:microsoft.com/office/officeart/2008/layout/RadialCluster"/>
    <dgm:cxn modelId="{113C673E-9AD1-4246-A831-B03148BA5BFB}" srcId="{9F523644-4525-3B46-AB34-CD68D897EB31}" destId="{FFEB6A3F-70A4-0743-A546-C84D4D940D48}" srcOrd="2" destOrd="0" parTransId="{83916772-0E8A-1944-B5F5-E12C7371ECE4}" sibTransId="{21073544-61E1-C349-9178-8D441EBAB333}"/>
    <dgm:cxn modelId="{B0E5C53F-6908-664D-8765-CDC5A3F4E616}" srcId="{F7DE2C06-BAAB-124D-A29D-DC7686D905FC}" destId="{9F523644-4525-3B46-AB34-CD68D897EB31}" srcOrd="0" destOrd="0" parTransId="{2AA7189C-AFBF-814A-98B8-9980BB68A196}" sibTransId="{4EA5E49E-A2DE-7E45-81B5-BB8E5B6E5960}"/>
    <dgm:cxn modelId="{97359975-EA28-BA46-8107-6F75383CABBC}" srcId="{9F523644-4525-3B46-AB34-CD68D897EB31}" destId="{950B5FA5-7E94-6A43-B6A9-30BC04A1A351}" srcOrd="0" destOrd="0" parTransId="{1FE27DD4-0BC2-0B47-9943-4BBFA3E3B1C9}" sibTransId="{BE57E6AB-A613-C947-A56D-695AC29ADAD2}"/>
    <dgm:cxn modelId="{19576AC3-B51A-E247-BC24-B9D397E01037}" type="presOf" srcId="{950B5FA5-7E94-6A43-B6A9-30BC04A1A351}" destId="{ECD47F18-ABAC-F547-B64C-547E84F421B8}" srcOrd="0" destOrd="0" presId="urn:microsoft.com/office/officeart/2008/layout/RadialCluster"/>
    <dgm:cxn modelId="{535647EA-FF07-6447-978A-F08D70485D20}" type="presOf" srcId="{9F523644-4525-3B46-AB34-CD68D897EB31}" destId="{86DF501F-7391-E34C-B295-141E5814C351}" srcOrd="0" destOrd="0" presId="urn:microsoft.com/office/officeart/2008/layout/RadialCluster"/>
    <dgm:cxn modelId="{602A2DF6-3C2B-9143-9DAE-9F59F6ADE469}" type="presOf" srcId="{63C371C4-A189-7246-8DD2-911E05723297}" destId="{4ACFA1CC-48A5-8C4B-8273-0CFFAEDCDF61}" srcOrd="0" destOrd="0" presId="urn:microsoft.com/office/officeart/2008/layout/RadialCluster"/>
    <dgm:cxn modelId="{3020C7EB-8B83-0948-B3C2-48AC4510D040}" type="presParOf" srcId="{6F260CC4-3393-9448-92A8-FE79DE9EE7A3}" destId="{673A9182-11E7-924B-97C7-BF45BC6ACFC0}" srcOrd="0" destOrd="0" presId="urn:microsoft.com/office/officeart/2008/layout/RadialCluster"/>
    <dgm:cxn modelId="{1B7C096C-D316-E14B-9C98-C0954D89729B}" type="presParOf" srcId="{673A9182-11E7-924B-97C7-BF45BC6ACFC0}" destId="{86DF501F-7391-E34C-B295-141E5814C351}" srcOrd="0" destOrd="0" presId="urn:microsoft.com/office/officeart/2008/layout/RadialCluster"/>
    <dgm:cxn modelId="{E8BC1F71-15FD-334C-8E23-2756279D9138}" type="presParOf" srcId="{673A9182-11E7-924B-97C7-BF45BC6ACFC0}" destId="{B846B639-5E8F-4C44-9F5F-37F6C2680328}" srcOrd="1" destOrd="0" presId="urn:microsoft.com/office/officeart/2008/layout/RadialCluster"/>
    <dgm:cxn modelId="{A5A9AD4F-8808-3A4C-BC7E-EB9A4243AD28}" type="presParOf" srcId="{673A9182-11E7-924B-97C7-BF45BC6ACFC0}" destId="{ECD47F18-ABAC-F547-B64C-547E84F421B8}" srcOrd="2" destOrd="0" presId="urn:microsoft.com/office/officeart/2008/layout/RadialCluster"/>
    <dgm:cxn modelId="{440DE72A-1D21-A642-B341-90E5FD691B1D}" type="presParOf" srcId="{673A9182-11E7-924B-97C7-BF45BC6ACFC0}" destId="{4ACFA1CC-48A5-8C4B-8273-0CFFAEDCDF61}" srcOrd="3" destOrd="0" presId="urn:microsoft.com/office/officeart/2008/layout/RadialCluster"/>
    <dgm:cxn modelId="{3C0E746A-EB56-5A44-B65B-348499B7F81F}" type="presParOf" srcId="{673A9182-11E7-924B-97C7-BF45BC6ACFC0}" destId="{F97F66C5-E31D-E145-ACE6-33AF4B9960E6}" srcOrd="4" destOrd="0" presId="urn:microsoft.com/office/officeart/2008/layout/RadialCluster"/>
    <dgm:cxn modelId="{1AFC4297-8CDC-1649-9B74-8626F2F3B2F4}" type="presParOf" srcId="{673A9182-11E7-924B-97C7-BF45BC6ACFC0}" destId="{5822A721-806B-F14D-8FD5-A639F2B63CE1}" srcOrd="5" destOrd="0" presId="urn:microsoft.com/office/officeart/2008/layout/RadialCluster"/>
    <dgm:cxn modelId="{4EA8E629-A81E-B94A-BD80-E1BA034CFD46}" type="presParOf" srcId="{673A9182-11E7-924B-97C7-BF45BC6ACFC0}" destId="{49880EA8-CEA1-A34E-85D8-4F834A6D28E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F501F-7391-E34C-B295-141E5814C351}">
      <dsp:nvSpPr>
        <dsp:cNvPr id="0" name=""/>
        <dsp:cNvSpPr/>
      </dsp:nvSpPr>
      <dsp:spPr>
        <a:xfrm>
          <a:off x="2738766" y="1884844"/>
          <a:ext cx="2650443" cy="1625600"/>
        </a:xfrm>
        <a:prstGeom prst="roundRect">
          <a:avLst/>
        </a:prstGeom>
        <a:solidFill>
          <a:schemeClr val="accent5">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ca-ES" sz="2200" kern="1200" dirty="0"/>
            <a:t>Formes d’aïllament i </a:t>
          </a:r>
          <a:endParaRPr lang="es-ES" sz="2200" kern="1200" dirty="0"/>
        </a:p>
        <a:p>
          <a:pPr marL="0" lvl="0" indent="0" algn="ctr" defTabSz="977900">
            <a:lnSpc>
              <a:spcPct val="90000"/>
            </a:lnSpc>
            <a:spcBef>
              <a:spcPct val="0"/>
            </a:spcBef>
            <a:spcAft>
              <a:spcPct val="35000"/>
            </a:spcAft>
            <a:buNone/>
          </a:pPr>
          <a:r>
            <a:rPr lang="es-ES" sz="2200" kern="1200" dirty="0"/>
            <a:t>de </a:t>
          </a:r>
          <a:r>
            <a:rPr lang="es-ES" sz="2200" kern="1200" dirty="0" err="1"/>
            <a:t>contenció</a:t>
          </a:r>
          <a:endParaRPr lang="en-US" sz="2200" kern="1200" dirty="0"/>
        </a:p>
      </dsp:txBody>
      <dsp:txXfrm>
        <a:off x="2818121" y="1964199"/>
        <a:ext cx="2491733" cy="1466890"/>
      </dsp:txXfrm>
    </dsp:sp>
    <dsp:sp modelId="{B846B639-5E8F-4C44-9F5F-37F6C2680328}">
      <dsp:nvSpPr>
        <dsp:cNvPr id="0" name=""/>
        <dsp:cNvSpPr/>
      </dsp:nvSpPr>
      <dsp:spPr>
        <a:xfrm rot="16200047">
          <a:off x="3832690" y="1653532"/>
          <a:ext cx="462624" cy="0"/>
        </a:xfrm>
        <a:custGeom>
          <a:avLst/>
          <a:gdLst/>
          <a:ahLst/>
          <a:cxnLst/>
          <a:rect l="0" t="0" r="0" b="0"/>
          <a:pathLst>
            <a:path>
              <a:moveTo>
                <a:pt x="0" y="0"/>
              </a:moveTo>
              <a:lnTo>
                <a:pt x="46262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D47F18-ABAC-F547-B64C-547E84F421B8}">
      <dsp:nvSpPr>
        <dsp:cNvPr id="0" name=""/>
        <dsp:cNvSpPr/>
      </dsp:nvSpPr>
      <dsp:spPr>
        <a:xfrm>
          <a:off x="2961813" y="333067"/>
          <a:ext cx="2204400" cy="108915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ca-ES" sz="2200" kern="1200" dirty="0"/>
            <a:t>Contenció física / contenció mecànica</a:t>
          </a:r>
          <a:endParaRPr lang="en-US" sz="2200" kern="1200" dirty="0"/>
        </a:p>
      </dsp:txBody>
      <dsp:txXfrm>
        <a:off x="3014981" y="386235"/>
        <a:ext cx="2098064" cy="982816"/>
      </dsp:txXfrm>
    </dsp:sp>
    <dsp:sp modelId="{4ACFA1CC-48A5-8C4B-8273-0CFFAEDCDF61}">
      <dsp:nvSpPr>
        <dsp:cNvPr id="0" name=""/>
        <dsp:cNvSpPr/>
      </dsp:nvSpPr>
      <dsp:spPr>
        <a:xfrm rot="2424767">
          <a:off x="4921507" y="3774226"/>
          <a:ext cx="813776" cy="0"/>
        </a:xfrm>
        <a:custGeom>
          <a:avLst/>
          <a:gdLst/>
          <a:ahLst/>
          <a:cxnLst/>
          <a:rect l="0" t="0" r="0" b="0"/>
          <a:pathLst>
            <a:path>
              <a:moveTo>
                <a:pt x="0" y="0"/>
              </a:moveTo>
              <a:lnTo>
                <a:pt x="813776"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7F66C5-E31D-E145-ACE6-33AF4B9960E6}">
      <dsp:nvSpPr>
        <dsp:cNvPr id="0" name=""/>
        <dsp:cNvSpPr/>
      </dsp:nvSpPr>
      <dsp:spPr>
        <a:xfrm>
          <a:off x="5432585" y="4038007"/>
          <a:ext cx="1690396" cy="108915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ca-ES" sz="2200" kern="1200" dirty="0"/>
            <a:t>Aïllament</a:t>
          </a:r>
          <a:endParaRPr lang="en-US" sz="2200" kern="1200" dirty="0"/>
        </a:p>
      </dsp:txBody>
      <dsp:txXfrm>
        <a:off x="5485753" y="4091175"/>
        <a:ext cx="1584060" cy="982816"/>
      </dsp:txXfrm>
    </dsp:sp>
    <dsp:sp modelId="{5822A721-806B-F14D-8FD5-A639F2B63CE1}">
      <dsp:nvSpPr>
        <dsp:cNvPr id="0" name=""/>
        <dsp:cNvSpPr/>
      </dsp:nvSpPr>
      <dsp:spPr>
        <a:xfrm rot="8295319">
          <a:off x="2461375" y="3774226"/>
          <a:ext cx="792359" cy="0"/>
        </a:xfrm>
        <a:custGeom>
          <a:avLst/>
          <a:gdLst/>
          <a:ahLst/>
          <a:cxnLst/>
          <a:rect l="0" t="0" r="0" b="0"/>
          <a:pathLst>
            <a:path>
              <a:moveTo>
                <a:pt x="0" y="0"/>
              </a:moveTo>
              <a:lnTo>
                <a:pt x="79235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80EA8-CEA1-A34E-85D8-4F834A6D28E7}">
      <dsp:nvSpPr>
        <dsp:cNvPr id="0" name=""/>
        <dsp:cNvSpPr/>
      </dsp:nvSpPr>
      <dsp:spPr>
        <a:xfrm>
          <a:off x="1005017" y="4038007"/>
          <a:ext cx="1893360" cy="108915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ca-ES" sz="2200" kern="1200" dirty="0"/>
            <a:t>Contenció farmacològica </a:t>
          </a:r>
          <a:endParaRPr lang="en-US" sz="2200" kern="1200" dirty="0"/>
        </a:p>
      </dsp:txBody>
      <dsp:txXfrm>
        <a:off x="1058185" y="4091175"/>
        <a:ext cx="1787024" cy="98281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85A5F-A129-4218-8015-0613249EEF93}" type="datetimeFigureOut">
              <a:rPr lang="x-none" smtClean="0"/>
              <a:t>13/4/2023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27B16-CF1E-45CC-ACCC-6F96B24F1C40}" type="slidenum">
              <a:rPr lang="x-none" smtClean="0"/>
              <a:t>‹#›</a:t>
            </a:fld>
            <a:endParaRPr lang="x-none"/>
          </a:p>
        </p:txBody>
      </p:sp>
    </p:spTree>
    <p:extLst>
      <p:ext uri="{BB962C8B-B14F-4D97-AF65-F5344CB8AC3E}">
        <p14:creationId xmlns:p14="http://schemas.microsoft.com/office/powerpoint/2010/main" val="341883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_ENREF_51"/><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_ENREF_52"/><Relationship Id="rId2" Type="http://schemas.openxmlformats.org/officeDocument/2006/relationships/slide" Target="../slides/slide114.xml"/><Relationship Id="rId1" Type="http://schemas.openxmlformats.org/officeDocument/2006/relationships/notesMaster" Target="../notesMasters/notesMaster1.xml"/><Relationship Id="rId5" Type="http://schemas.openxmlformats.org/officeDocument/2006/relationships/hyperlink" Target="#_ENREF_54"/><Relationship Id="rId4" Type="http://schemas.openxmlformats.org/officeDocument/2006/relationships/hyperlink" Target="#_ENREF_53"/></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_ENREF_55"/><Relationship Id="rId2" Type="http://schemas.openxmlformats.org/officeDocument/2006/relationships/slide" Target="../slides/slide119.xml"/><Relationship Id="rId1" Type="http://schemas.openxmlformats.org/officeDocument/2006/relationships/notesMaster" Target="../notesMasters/notesMaster1.xml"/><Relationship Id="rId5" Type="http://schemas.openxmlformats.org/officeDocument/2006/relationships/hyperlink" Target="#_ENREF_57"/><Relationship Id="rId4" Type="http://schemas.openxmlformats.org/officeDocument/2006/relationships/hyperlink" Target="#_ENREF_56"/></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3" Type="http://schemas.openxmlformats.org/officeDocument/2006/relationships/hyperlink" Target="#_ENREF_58"/><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_ENREF_58"/><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8" Type="http://schemas.openxmlformats.org/officeDocument/2006/relationships/hyperlink" Target="#_ENREF_62"/><Relationship Id="rId3" Type="http://schemas.openxmlformats.org/officeDocument/2006/relationships/hyperlink" Target="#_ENREF_39"/><Relationship Id="rId7" Type="http://schemas.openxmlformats.org/officeDocument/2006/relationships/hyperlink" Target="#_ENREF_61"/><Relationship Id="rId2" Type="http://schemas.openxmlformats.org/officeDocument/2006/relationships/slide" Target="../slides/slide128.xml"/><Relationship Id="rId1" Type="http://schemas.openxmlformats.org/officeDocument/2006/relationships/notesMaster" Target="../notesMasters/notesMaster1.xml"/><Relationship Id="rId6" Type="http://schemas.openxmlformats.org/officeDocument/2006/relationships/hyperlink" Target="#_ENREF_60"/><Relationship Id="rId5" Type="http://schemas.openxmlformats.org/officeDocument/2006/relationships/hyperlink" Target="#_ENREF_59"/><Relationship Id="rId4" Type="http://schemas.openxmlformats.org/officeDocument/2006/relationships/hyperlink" Target="#_ENREF_40"/></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50.xml"/><Relationship Id="rId1" Type="http://schemas.openxmlformats.org/officeDocument/2006/relationships/notesMaster" Target="../notesMasters/notesMaster1.xml"/><Relationship Id="rId6" Type="http://schemas.openxmlformats.org/officeDocument/2006/relationships/hyperlink" Target="#_ENREF_60"/><Relationship Id="rId5" Type="http://schemas.openxmlformats.org/officeDocument/2006/relationships/hyperlink" Target="#_ENREF_59"/><Relationship Id="rId4" Type="http://schemas.openxmlformats.org/officeDocument/2006/relationships/hyperlink" Target="#_ENREF_40"/></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_ENREF_7"/><Relationship Id="rId4" Type="http://schemas.openxmlformats.org/officeDocument/2006/relationships/hyperlink" Target="#_ENREF_6"/></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riadvocacy.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_ENREF_10"/><Relationship Id="rId4" Type="http://schemas.openxmlformats.org/officeDocument/2006/relationships/hyperlink" Target="#_ENREF_9"/></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_ENREF_16"/></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bbc.com/news/uk-england-37427665"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8" Type="http://schemas.openxmlformats.org/officeDocument/2006/relationships/hyperlink" Target="#_ENREF_23"/><Relationship Id="rId3" Type="http://schemas.openxmlformats.org/officeDocument/2006/relationships/hyperlink" Target="#_ENREF_19"/><Relationship Id="rId7" Type="http://schemas.openxmlformats.org/officeDocument/2006/relationships/hyperlink" Target="#_ENREF_22"/><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_ENREF_15"/><Relationship Id="rId11" Type="http://schemas.openxmlformats.org/officeDocument/2006/relationships/hyperlink" Target="#_ENREF_7"/><Relationship Id="rId5" Type="http://schemas.openxmlformats.org/officeDocument/2006/relationships/hyperlink" Target="#_ENREF_21"/><Relationship Id="rId10" Type="http://schemas.openxmlformats.org/officeDocument/2006/relationships/hyperlink" Target="#_ENREF_25"/><Relationship Id="rId4" Type="http://schemas.openxmlformats.org/officeDocument/2006/relationships/hyperlink" Target="#_ENREF_20"/><Relationship Id="rId9" Type="http://schemas.openxmlformats.org/officeDocument/2006/relationships/hyperlink" Target="#_ENREF_24"/></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_ENREF_27"/></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28"/><Relationship Id="rId7" Type="http://schemas.openxmlformats.org/officeDocument/2006/relationships/hyperlink" Target="#_ENREF_30"/><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_ENREF_29"/><Relationship Id="rId5" Type="http://schemas.openxmlformats.org/officeDocument/2006/relationships/hyperlink" Target="#_ENREF_7"/><Relationship Id="rId4" Type="http://schemas.openxmlformats.org/officeDocument/2006/relationships/hyperlink" Target="#_ENREF_20"/></Relationships>
</file>

<file path=ppt/notesSlides/_rels/notesSlide53.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_ENREF_32"/></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8" Type="http://schemas.openxmlformats.org/officeDocument/2006/relationships/hyperlink" Target="#_ENREF_37"/><Relationship Id="rId3" Type="http://schemas.openxmlformats.org/officeDocument/2006/relationships/hyperlink" Target="#_ENREF_34"/><Relationship Id="rId7" Type="http://schemas.openxmlformats.org/officeDocument/2006/relationships/hyperlink" Target="#_ENREF_36"/><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_ENREF_11"/><Relationship Id="rId5" Type="http://schemas.openxmlformats.org/officeDocument/2006/relationships/hyperlink" Target="#_ENREF_35"/><Relationship Id="rId4" Type="http://schemas.openxmlformats.org/officeDocument/2006/relationships/hyperlink" Target="#_ENREF_15"/><Relationship Id="rId9" Type="http://schemas.openxmlformats.org/officeDocument/2006/relationships/hyperlink" Target="#_ENREF_38"/></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_ENREF_41"/><Relationship Id="rId4" Type="http://schemas.openxmlformats.org/officeDocument/2006/relationships/hyperlink" Target="#_ENREF_40"/></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_ENREF_42"/><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_ENREF_15"/></Relationships>
</file>

<file path=ppt/notesSlides/_rels/notesSlide61.xml.rels><?xml version="1.0" encoding="UTF-8" standalone="yes"?>
<Relationships xmlns="http://schemas.openxmlformats.org/package/2006/relationships"><Relationship Id="rId3" Type="http://schemas.openxmlformats.org/officeDocument/2006/relationships/hyperlink" Target="#_ENREF_43"/><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_ENREF_44"/></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45"/><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_ENREF_48"/><Relationship Id="rId5" Type="http://schemas.openxmlformats.org/officeDocument/2006/relationships/hyperlink" Target="#_ENREF_47"/><Relationship Id="rId4" Type="http://schemas.openxmlformats.org/officeDocument/2006/relationships/hyperlink" Target="#_ENREF_46"/></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_ENREF_49"/><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_ENREF_50"/><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_ENREF_4"/><Relationship Id="rId4" Type="http://schemas.openxmlformats.org/officeDocument/2006/relationships/hyperlink" Target="#_ENREF_3"/></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27B16-CF1E-45CC-ACCC-6F96B24F1C40}" type="slidenum">
              <a:rPr lang="x-none" smtClean="0"/>
              <a:t>1</a:t>
            </a:fld>
            <a:endParaRPr lang="x-none"/>
          </a:p>
        </p:txBody>
      </p:sp>
    </p:spTree>
    <p:extLst>
      <p:ext uri="{BB962C8B-B14F-4D97-AF65-F5344CB8AC3E}">
        <p14:creationId xmlns:p14="http://schemas.microsoft.com/office/powerpoint/2010/main" val="87965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recovery approach is relevant to all people overcoming challenges in their life, including people with psychosocial, intellectual or cognitive disabilities.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Recovery-oriented mental health and social services provide messages of hope and support to overcome barriers and to foster empowerment, personal growth, inclusion and independence.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Such services respect people’s choices, allowing them to drive their own care and recovery journey and to live the life they want.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key point to understand is that recovery-oriented services are not based on coercion.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a:t>
            </a:fld>
            <a:endParaRPr lang="x-none"/>
          </a:p>
        </p:txBody>
      </p:sp>
    </p:spTree>
    <p:extLst>
      <p:ext uri="{BB962C8B-B14F-4D97-AF65-F5344CB8AC3E}">
        <p14:creationId xmlns:p14="http://schemas.microsoft.com/office/powerpoint/2010/main" val="31330033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steps taken to help people to remove the cause o distress, anger, frustration or anxiety or to overcome it must always be taken on a voluntary basis and should never be forced on anyone.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Calming actions and other ways to address distress should be tailored to each individual and each situation: something that works for one person at one time might not work for another person or for the same person at a different time.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Creativity is important in finding solutions that are tailored to individual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individualized plans to deal with problems that arise from conflictual or tense situations can also be a good opportunity for service staff and people using the service to build trust and mutual respect for one another.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100</a:t>
            </a:fld>
            <a:endParaRPr lang="x-none"/>
          </a:p>
        </p:txBody>
      </p:sp>
    </p:spTree>
    <p:extLst>
      <p:ext uri="{BB962C8B-B14F-4D97-AF65-F5344CB8AC3E}">
        <p14:creationId xmlns:p14="http://schemas.microsoft.com/office/powerpoint/2010/main" val="40501273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446088"/>
            <a:ext cx="4435475" cy="2495550"/>
          </a:xfrm>
        </p:spPr>
      </p:sp>
      <p:sp>
        <p:nvSpPr>
          <p:cNvPr id="3" name="Notes Placeholder 2"/>
          <p:cNvSpPr>
            <a:spLocks noGrp="1"/>
          </p:cNvSpPr>
          <p:nvPr>
            <p:ph type="body" idx="1"/>
          </p:nvPr>
        </p:nvSpPr>
        <p:spPr>
          <a:xfrm>
            <a:off x="685800" y="3712684"/>
            <a:ext cx="5486400" cy="4791236"/>
          </a:xfrm>
        </p:spPr>
        <p:txBody>
          <a:bodyPr/>
          <a:lstStyle/>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Everyone – including mental health and other practitioners, families and care partners – may benefit from identifying their own sensitivities. Remind participants that they don’t have to disclose anything they don’t want to.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Have the participants divide into pairs. Then distribute to participants copies of Annex 3 (Making an individualized plan). Participants can do this exercise by themselves if they prefer.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Invite each pair of participants to complete the table represented below for each person.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the exercise with one person in each pair interviewing the other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about what makes them feel frustrated, anxious, angry or distressed.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both partners should discuss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what helps the person calm down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during tense, stressful or conflictual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Finally, the pair should identify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concrete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steps to help the person who has shared their sensitivities to calm down or address the situation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first round, have the partners switch roles and repeat the exercise.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101</a:t>
            </a:fld>
            <a:endParaRPr lang="x-none"/>
          </a:p>
        </p:txBody>
      </p:sp>
    </p:spTree>
    <p:extLst>
      <p:ext uri="{BB962C8B-B14F-4D97-AF65-F5344CB8AC3E}">
        <p14:creationId xmlns:p14="http://schemas.microsoft.com/office/powerpoint/2010/main" val="857371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40 minutes.</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102</a:t>
            </a:fld>
            <a:endParaRPr lang="x-none"/>
          </a:p>
        </p:txBody>
      </p:sp>
    </p:spTree>
    <p:extLst>
      <p:ext uri="{BB962C8B-B14F-4D97-AF65-F5344CB8AC3E}">
        <p14:creationId xmlns:p14="http://schemas.microsoft.com/office/powerpoint/2010/main" val="1923389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Creating a “saying yes” and “can do” culture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On admission to a service, people using the service (particularly those characterized by an institutional culture) and those brought into the service against their will are required to surrender considerable control to the service and staff.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57200" marR="0" algn="just">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They are away from their day-to-day life, their home, their familiar things and comforts, their food, their usual surroundings, their books and computers, television programmes, their family, friends, social networks, belongings, etc. </a:t>
            </a:r>
          </a:p>
          <a:p>
            <a:pPr marL="342900" marR="0" lvl="0" indent="-342900" algn="just">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They may be prevented from going outside, taking walks, keeping up their usual routines and habits, bringing and working on their art or writing or reading material. </a:t>
            </a:r>
          </a:p>
          <a:p>
            <a:pPr marL="342900" marR="0" lvl="0" indent="-342900" algn="just">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Being placed in a situation of loss of control and dependency on staff for their comfort, security, safety and well-being can cause distress, fear, anxiety and frustration.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103</a:t>
            </a:fld>
            <a:endParaRPr lang="x-none"/>
          </a:p>
        </p:txBody>
      </p:sp>
    </p:spTree>
    <p:extLst>
      <p:ext uri="{BB962C8B-B14F-4D97-AF65-F5344CB8AC3E}">
        <p14:creationId xmlns:p14="http://schemas.microsoft.com/office/powerpoint/2010/main" val="40467426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Health-care staff often say “no” to people’s requests or delay meeting these requests. This may be due to heavy workloads, staff shortages, poor training, service regulations or a culture of unresponsiveness in the service more generally.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 frustration, distress and dependency felt by the person concerned can be misperceived by staff as challenging behaviour and may ultimately lead to a conflictual situation in which staff resort to coercive measures such as seclusion and restraint.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It is necessary to understand that people are coming to the service because they have needs, whether for respite from difficulties they are experiencing in their life, for human connection and comfort in difficult times, or in order to work on their recovery outside of their usual life and routine.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104</a:t>
            </a:fld>
            <a:endParaRPr lang="x-none"/>
          </a:p>
        </p:txBody>
      </p:sp>
    </p:spTree>
    <p:extLst>
      <p:ext uri="{BB962C8B-B14F-4D97-AF65-F5344CB8AC3E}">
        <p14:creationId xmlns:p14="http://schemas.microsoft.com/office/powerpoint/2010/main" val="32009022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In order to be truly effective, it is necessary for the service to shift from a culture of “managing” and “controlling” people to one which is recovery-oriented and supportive of people using services. This necessarily requires staff to acknowledge and be responsive to people’s needs and requirements rather than denying and refusing them.</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useful strategy is to create a </a:t>
            </a:r>
            <a:r>
              <a:rPr lang="en-GB" b="1" i="1" dirty="0">
                <a:latin typeface="Calibri" panose="020F0502020204030204" pitchFamily="34" charset="0"/>
                <a:ea typeface="SimSun" panose="02010600030101010101" pitchFamily="2" charset="-122"/>
                <a:cs typeface="Times New Roman" panose="02020603050405020304" pitchFamily="18" charset="0"/>
              </a:rPr>
              <a:t>“</a:t>
            </a:r>
            <a:r>
              <a:rPr lang="en-GB" dirty="0">
                <a:latin typeface="Calibri" panose="020F0502020204030204" pitchFamily="34" charset="0"/>
                <a:ea typeface="SimSun" panose="02010600030101010101" pitchFamily="2" charset="-122"/>
                <a:cs typeface="Times New Roman" panose="02020603050405020304" pitchFamily="18" charset="0"/>
              </a:rPr>
              <a:t>saying yes” and “can do” culture within a service. </a:t>
            </a:r>
          </a:p>
          <a:p>
            <a:pPr marL="342900" marR="0" lvl="0" indent="-342900" algn="just">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This involves creating a nonjudgemental space to think through the way decisions are reached and whether it is possible to say “yes” rather than “no” in response to a request from people using the service. </a:t>
            </a:r>
          </a:p>
          <a:p>
            <a:pPr marL="342900" marR="0" lvl="0" indent="-342900" algn="just">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This will help service staff put people first, along with their needs and requirements.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105</a:t>
            </a:fld>
            <a:endParaRPr lang="x-none"/>
          </a:p>
        </p:txBody>
      </p:sp>
    </p:spTree>
    <p:extLst>
      <p:ext uri="{BB962C8B-B14F-4D97-AF65-F5344CB8AC3E}">
        <p14:creationId xmlns:p14="http://schemas.microsoft.com/office/powerpoint/2010/main" val="36189651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Before saying “no” to requests from a person using the service, staff practitioners should first R.E.F.L.E.C.T on the request. Think about </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i="1" dirty="0">
                <a:latin typeface="Calibri" panose="020F0502020204030204" pitchFamily="34" charset="0"/>
                <a:ea typeface="SimSun" panose="02010600030101010101" pitchFamily="2" charset="-122"/>
                <a:cs typeface="Times New Roman" panose="02020603050405020304" pitchFamily="18" charset="0"/>
                <a:hlinkClick r:id="rId3" action="ppaction://hlinkfile" tooltip="Ray, 2016 #189"/>
              </a:rPr>
              <a:t>51</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R</a:t>
            </a:r>
            <a:r>
              <a:rPr lang="en-GB" dirty="0">
                <a:latin typeface="Calibri" panose="020F0502020204030204" pitchFamily="34" charset="0"/>
                <a:ea typeface="SimSun" panose="02010600030101010101" pitchFamily="2" charset="-122"/>
                <a:cs typeface="Arial" panose="020B0604020202020204" pitchFamily="34" charset="0"/>
              </a:rPr>
              <a:t> – Reframe: What would it take to say “yes”?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 </a:t>
            </a:r>
            <a:r>
              <a:rPr lang="en-GB" dirty="0">
                <a:latin typeface="Calibri" panose="020F0502020204030204" pitchFamily="34" charset="0"/>
                <a:ea typeface="SimSun" panose="02010600030101010101" pitchFamily="2" charset="-122"/>
                <a:cs typeface="Arial" panose="020B0604020202020204" pitchFamily="34" charset="0"/>
              </a:rPr>
              <a:t>– Easy: Is “no” the easy option?</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F</a:t>
            </a:r>
            <a:r>
              <a:rPr lang="en-GB" dirty="0">
                <a:latin typeface="Calibri" panose="020F0502020204030204" pitchFamily="34" charset="0"/>
                <a:ea typeface="SimSun" panose="02010600030101010101" pitchFamily="2" charset="-122"/>
                <a:cs typeface="Arial" panose="020B0604020202020204" pitchFamily="34" charset="0"/>
              </a:rPr>
              <a:t> – Feeling: What would it feel like for the person if I say “no”?</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a:t>
            </a:r>
            <a:r>
              <a:rPr lang="en-GB" dirty="0">
                <a:latin typeface="Calibri" panose="020F0502020204030204" pitchFamily="34" charset="0"/>
                <a:ea typeface="SimSun" panose="02010600030101010101" pitchFamily="2" charset="-122"/>
                <a:cs typeface="Arial" panose="020B0604020202020204" pitchFamily="34" charset="0"/>
              </a:rPr>
              <a:t> – Listen: Have I really listened to the person concerned and what they are asking?</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dirty="0">
                <a:latin typeface="Calibri" panose="020F0502020204030204" pitchFamily="34" charset="0"/>
                <a:ea typeface="SimSun" panose="02010600030101010101" pitchFamily="2" charset="-122"/>
                <a:cs typeface="Arial" panose="020B0604020202020204" pitchFamily="34" charset="0"/>
              </a:rPr>
              <a:t> – Explain:  Can I explain to the person concerned why I am unable to meet their request?</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C</a:t>
            </a:r>
            <a:r>
              <a:rPr lang="en-GB" dirty="0">
                <a:latin typeface="Calibri" panose="020F0502020204030204" pitchFamily="34" charset="0"/>
                <a:ea typeface="SimSun" panose="02010600030101010101" pitchFamily="2" charset="-122"/>
                <a:cs typeface="Arial" panose="020B0604020202020204" pitchFamily="34" charset="0"/>
              </a:rPr>
              <a:t> – Creative: Are there creative ways I could meet the request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T</a:t>
            </a:r>
            <a:r>
              <a:rPr lang="en-GB" dirty="0">
                <a:latin typeface="Calibri" panose="020F0502020204030204" pitchFamily="34" charset="0"/>
                <a:ea typeface="SimSun" panose="02010600030101010101" pitchFamily="2" charset="-122"/>
                <a:cs typeface="Arial" panose="020B0604020202020204" pitchFamily="34" charset="0"/>
              </a:rPr>
              <a:t> – Time: Am I giving enough time to consider the request?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106</a:t>
            </a:fld>
            <a:endParaRPr lang="x-none"/>
          </a:p>
        </p:txBody>
      </p:sp>
    </p:spTree>
    <p:extLst>
      <p:ext uri="{BB962C8B-B14F-4D97-AF65-F5344CB8AC3E}">
        <p14:creationId xmlns:p14="http://schemas.microsoft.com/office/powerpoint/2010/main" val="157236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43000"/>
            <a:ext cx="54864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Even in situations where practitioners have already said “no” to a request, it is useful to R.E.F.L.E.C.T  on the motivations for having said “no”: </a:t>
            </a:r>
            <a:endParaRPr lang="x-none" dirty="0">
              <a:latin typeface="Calibri" panose="020F0502020204030204" pitchFamily="34" charset="0"/>
              <a:ea typeface="SimSun" panose="02010600030101010101" pitchFamily="2" charset="-122"/>
              <a:cs typeface="Times New Roman" panose="02020603050405020304" pitchFamily="18"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R</a:t>
            </a:r>
            <a:r>
              <a:rPr lang="en-GB" dirty="0">
                <a:latin typeface="Calibri" panose="020F0502020204030204" pitchFamily="34" charset="0"/>
                <a:ea typeface="SimSun" panose="02010600030101010101" pitchFamily="2" charset="-122"/>
                <a:cs typeface="Arial" panose="020B0604020202020204" pitchFamily="34" charset="0"/>
              </a:rPr>
              <a:t> – Reframe: What would it have taken to say “yes”?</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dirty="0">
                <a:latin typeface="Calibri" panose="020F0502020204030204" pitchFamily="34" charset="0"/>
                <a:ea typeface="SimSun" panose="02010600030101010101" pitchFamily="2" charset="-122"/>
                <a:cs typeface="Arial" panose="020B0604020202020204" pitchFamily="34" charset="0"/>
              </a:rPr>
              <a:t> – Easy: Was “no” the easy option?</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F</a:t>
            </a:r>
            <a:r>
              <a:rPr lang="en-GB" dirty="0">
                <a:latin typeface="Calibri" panose="020F0502020204030204" pitchFamily="34" charset="0"/>
                <a:ea typeface="SimSun" panose="02010600030101010101" pitchFamily="2" charset="-122"/>
                <a:cs typeface="Arial" panose="020B0604020202020204" pitchFamily="34" charset="0"/>
              </a:rPr>
              <a:t> – Feeling: What would it have felt like?</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a:t>
            </a:r>
            <a:r>
              <a:rPr lang="en-GB" dirty="0">
                <a:latin typeface="Calibri" panose="020F0502020204030204" pitchFamily="34" charset="0"/>
                <a:ea typeface="SimSun" panose="02010600030101010101" pitchFamily="2" charset="-122"/>
                <a:cs typeface="Arial" panose="020B0604020202020204" pitchFamily="34" charset="0"/>
              </a:rPr>
              <a:t> – Listen: Did staff listen to the person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E</a:t>
            </a:r>
            <a:r>
              <a:rPr lang="en-GB" dirty="0">
                <a:latin typeface="Calibri" panose="020F0502020204030204" pitchFamily="34" charset="0"/>
                <a:ea typeface="SimSun" panose="02010600030101010101" pitchFamily="2" charset="-122"/>
                <a:cs typeface="Arial" panose="020B0604020202020204" pitchFamily="34" charset="0"/>
              </a:rPr>
              <a:t> – Explain: Was an explanation given to the person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C </a:t>
            </a:r>
            <a:r>
              <a:rPr lang="en-GB" dirty="0">
                <a:latin typeface="Calibri" panose="020F0502020204030204" pitchFamily="34" charset="0"/>
                <a:ea typeface="SimSun" panose="02010600030101010101" pitchFamily="2" charset="-122"/>
                <a:cs typeface="Arial" panose="020B0604020202020204" pitchFamily="34" charset="0"/>
              </a:rPr>
              <a:t>– Creative: Was creativity used to try and find a way to meet the person’s request?</a:t>
            </a:r>
            <a:endParaRPr lang="x-none" dirty="0">
              <a:latin typeface="Calibri" panose="020F0502020204030204" pitchFamily="34" charset="0"/>
              <a:ea typeface="SimSun" panose="02010600030101010101" pitchFamily="2" charset="-122"/>
              <a:cs typeface="Arial" panose="020B0604020202020204" pitchFamily="34" charset="0"/>
            </a:endParaRPr>
          </a:p>
          <a:p>
            <a:pPr marL="1295400" marR="0">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T</a:t>
            </a:r>
            <a:r>
              <a:rPr lang="en-GB" dirty="0">
                <a:latin typeface="Calibri" panose="020F0502020204030204" pitchFamily="34" charset="0"/>
                <a:ea typeface="SimSun" panose="02010600030101010101" pitchFamily="2" charset="-122"/>
                <a:cs typeface="Arial" panose="020B0604020202020204" pitchFamily="34" charset="0"/>
              </a:rPr>
              <a:t> – Time: Was enough time taken to consider the request?</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Reflecting on these questions encourages participants who are practitioners and care partners to think in more depth about their practices and how they can reverse the situation to develop a culture of “First say yes”.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107</a:t>
            </a:fld>
            <a:endParaRPr lang="x-none"/>
          </a:p>
        </p:txBody>
      </p:sp>
    </p:spTree>
    <p:extLst>
      <p:ext uri="{BB962C8B-B14F-4D97-AF65-F5344CB8AC3E}">
        <p14:creationId xmlns:p14="http://schemas.microsoft.com/office/powerpoint/2010/main" val="23849726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Another important question to be considered by staff is: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“Can I give resources to people using the service so that they do not need to make this request and can become more autonomous?”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108</a:t>
            </a:fld>
            <a:endParaRPr lang="x-none"/>
          </a:p>
        </p:txBody>
      </p:sp>
    </p:spTree>
    <p:extLst>
      <p:ext uri="{BB962C8B-B14F-4D97-AF65-F5344CB8AC3E}">
        <p14:creationId xmlns:p14="http://schemas.microsoft.com/office/powerpoint/2010/main" val="23831716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888255" cy="4284663"/>
          </a:xfrm>
        </p:spPr>
        <p:txBody>
          <a:bodyPr/>
          <a:lstStyle/>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this last question, it is important to note that: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purpose is not to provide the person with the information or resources they ask for in order to “get rid of the person”.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Staff should listen to the person and try to really understand what they need.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should be honest about the resources and information they can provide and be careful not to overwhelm the person with too many or irrelevant resources. This may sometimes involve directly linking the person with someone who is able to fulfil their request.</a:t>
            </a:r>
          </a:p>
          <a:p>
            <a:pPr marL="171450"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At the same time, it is important to acknowledge that not all needs can always be met; sometimes the service cannot meet those needs, or meeting them may take time.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in situations where a person’s request or need cannot be met, this should be discussed with the person. In addition, the service management should make sure that service staff are able to care for their own needs in the process, so they can be fully attentive and willing to be engaged.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109</a:t>
            </a:fld>
            <a:endParaRPr lang="x-none"/>
          </a:p>
        </p:txBody>
      </p:sp>
    </p:spTree>
    <p:extLst>
      <p:ext uri="{BB962C8B-B14F-4D97-AF65-F5344CB8AC3E}">
        <p14:creationId xmlns:p14="http://schemas.microsoft.com/office/powerpoint/2010/main" val="58401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Coercive service environments, including services where involuntary admission and treatment are practised, create tension and conflict.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People may often react to their situation, the way they are being treated, and to the environment of the service in a way that is perceived by the service staff, for example, as “threatening”, “challenging” and “noncompliant”.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response of the service to this is often to impose more coercion on people, including the use of seclusion and/or restraint (See module on </a:t>
            </a:r>
            <a:r>
              <a:rPr lang="en-GB" i="1" dirty="0"/>
              <a:t>Freedom from coercion, violence and abuse</a:t>
            </a:r>
            <a:r>
              <a:rPr lang="en-GB" dirty="0"/>
              <a:t>).</a:t>
            </a:r>
            <a:endParaRPr lang="x-none" dirty="0"/>
          </a:p>
          <a:p>
            <a:pPr marL="171450" indent="-171450">
              <a:buFont typeface="Arial" panose="020B0604020202020204" pitchFamily="34" charset="0"/>
              <a:buChar char="•"/>
            </a:pPr>
            <a:r>
              <a:rPr lang="en-GB" dirty="0"/>
              <a:t> </a:t>
            </a:r>
            <a:endParaRPr lang="x-none" dirty="0"/>
          </a:p>
          <a:p>
            <a:pPr marL="171450" indent="-171450">
              <a:buFont typeface="Arial" panose="020B0604020202020204" pitchFamily="34" charset="0"/>
              <a:buChar char="•"/>
            </a:pPr>
            <a:r>
              <a:rPr lang="en-GB" dirty="0"/>
              <a:t>The use of seclusion and restraint is not therapeutic, is incompatible with a recovery approach and is contrary to the purpose of care.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 addition, adopting a recovery approach and respecting people’s choices regarding their care, treatment, supports and all other aspects of their lives reduces the potential for tense and conflictual situations to arise. </a:t>
            </a:r>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a:t>
            </a:fld>
            <a:endParaRPr lang="x-none"/>
          </a:p>
        </p:txBody>
      </p:sp>
    </p:spTree>
    <p:extLst>
      <p:ext uri="{BB962C8B-B14F-4D97-AF65-F5344CB8AC3E}">
        <p14:creationId xmlns:p14="http://schemas.microsoft.com/office/powerpoint/2010/main" val="20594732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68363"/>
            <a:ext cx="4103688" cy="2308225"/>
          </a:xfrm>
        </p:spPr>
      </p:sp>
      <p:sp>
        <p:nvSpPr>
          <p:cNvPr id="3" name="Notes Placeholder 2"/>
          <p:cNvSpPr>
            <a:spLocks noGrp="1"/>
          </p:cNvSpPr>
          <p:nvPr>
            <p:ph type="body" idx="1"/>
          </p:nvPr>
        </p:nvSpPr>
        <p:spPr>
          <a:xfrm>
            <a:off x="685800" y="3611880"/>
            <a:ext cx="5486400" cy="4389120"/>
          </a:xfrm>
        </p:spPr>
        <p:txBody>
          <a:bodyPr/>
          <a:lstStyle/>
          <a:p>
            <a:pPr>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7.1: Creating a “saying yes” and “can do” culture in our mental health and social service (25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This exercise is designed to help the participants to come up with a list of steps that can be taken to create a “saying yes” and “can do” culture in a mental health or social service.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Ask mental health and social care practitioners, people using services, and care partners/families each the following questions.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1000"/>
              </a:spcAft>
              <a:buFont typeface="Arial" panose="020B0604020202020204" pitchFamily="34" charset="0"/>
              <a:buChar char="•"/>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Question for mental health and related practitioners: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Think about the last time you said “no” to the request of a person using the service? </a:t>
            </a:r>
            <a:r>
              <a:rPr lang="en-GB" dirty="0">
                <a:latin typeface="Calibri" panose="020F0502020204030204" pitchFamily="34" charset="0"/>
                <a:ea typeface="SimSun" panose="02010600030101010101" pitchFamily="2" charset="-122"/>
                <a:cs typeface="Arial" panose="020B0604020202020204" pitchFamily="34" charset="0"/>
              </a:rPr>
              <a:t>What could you have done differently?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1000"/>
              </a:spcAft>
              <a:buFont typeface="Arial" panose="020B0604020202020204" pitchFamily="34" charset="0"/>
              <a:buChar char="•"/>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Question for care partners/families: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Think about the last time you said “no” to the request of your relative with a psychosocial, intellectual or cognitive disability? </a:t>
            </a:r>
            <a:r>
              <a:rPr lang="en-GB" dirty="0">
                <a:latin typeface="Calibri" panose="020F0502020204030204" pitchFamily="34" charset="0"/>
                <a:ea typeface="SimSun" panose="02010600030101010101" pitchFamily="2" charset="-122"/>
                <a:cs typeface="Arial" panose="020B0604020202020204" pitchFamily="34" charset="0"/>
              </a:rPr>
              <a:t>What could you have done differently?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Question for people using services: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Think about the </a:t>
            </a:r>
            <a:r>
              <a:rPr lang="en-GB" dirty="0">
                <a:latin typeface="Calibri" panose="020F0502020204030204" pitchFamily="34" charset="0"/>
                <a:ea typeface="SimSun" panose="02010600030101010101" pitchFamily="2" charset="-122"/>
                <a:cs typeface="Arial" panose="020B0604020202020204" pitchFamily="34" charset="0"/>
              </a:rPr>
              <a:t>last time a staff member or care partner/relative said “no” to your request. What could have been done differently?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110</a:t>
            </a:fld>
            <a:endParaRPr lang="x-none"/>
          </a:p>
        </p:txBody>
      </p:sp>
    </p:spTree>
    <p:extLst>
      <p:ext uri="{BB962C8B-B14F-4D97-AF65-F5344CB8AC3E}">
        <p14:creationId xmlns:p14="http://schemas.microsoft.com/office/powerpoint/2010/main" val="23320954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4F81BD"/>
                </a:solidFill>
                <a:latin typeface="Calibri" panose="020F0502020204030204" pitchFamily="34" charset="0"/>
                <a:ea typeface="MS Mincho" panose="02020609040205080304" pitchFamily="49" charset="-128"/>
                <a:cs typeface="Arial" panose="020B0604020202020204" pitchFamily="34" charset="0"/>
              </a:rPr>
              <a:t>After writing on the flipchart the various responses from participants, ask them the following question, and then record their ideas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What is needed to create a culture of “saying yes” in a mental health or social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How could practitioners, people using the service, families and care partners or others be involved in this process?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Which skills would be needed to create or improve a “saying yes” culture?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111</a:t>
            </a:fld>
            <a:endParaRPr lang="x-none"/>
          </a:p>
        </p:txBody>
      </p:sp>
    </p:spTree>
    <p:extLst>
      <p:ext uri="{BB962C8B-B14F-4D97-AF65-F5344CB8AC3E}">
        <p14:creationId xmlns:p14="http://schemas.microsoft.com/office/powerpoint/2010/main" val="39810752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55 minutes.</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C227B16-CF1E-45CC-ACCC-6F96B24F1C40}" type="slidenum">
              <a:rPr lang="x-none" smtClean="0"/>
              <a:t>112</a:t>
            </a:fld>
            <a:endParaRPr lang="x-none"/>
          </a:p>
        </p:txBody>
      </p:sp>
    </p:spTree>
    <p:extLst>
      <p:ext uri="{BB962C8B-B14F-4D97-AF65-F5344CB8AC3E}">
        <p14:creationId xmlns:p14="http://schemas.microsoft.com/office/powerpoint/2010/main" val="467198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43000"/>
            <a:ext cx="5486400" cy="3086100"/>
          </a:xfrm>
        </p:spPr>
      </p:sp>
      <p:sp>
        <p:nvSpPr>
          <p:cNvPr id="3" name="Notes Placeholder 2"/>
          <p:cNvSpPr>
            <a:spLocks noGrp="1"/>
          </p:cNvSpPr>
          <p:nvPr>
            <p:ph type="body" idx="1"/>
          </p:nvPr>
        </p:nvSpPr>
        <p:spPr>
          <a:xfrm>
            <a:off x="723900" y="4400550"/>
            <a:ext cx="5486400" cy="3600450"/>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Supportive environments and comfort rooms (15 min.)</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environment of a service may play a role in increasing or reducing tensions. </a:t>
            </a:r>
          </a:p>
          <a:p>
            <a:pPr marL="171450"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coercive or oppressive environment may increase conflicts and escalation while a comfortable and supportive environment may foster and support recovery, wellness, inclusion, hope, resilience, social interaction and so 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the overall environment should be supportive, a practical illustration may be to create a comfort room in the service. </a:t>
            </a:r>
          </a:p>
          <a:p>
            <a:pPr marL="171450"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provides a sanctuary from stress and allows people to experience their feelings and relieve discomforts in privacy. </a:t>
            </a:r>
          </a:p>
          <a:p>
            <a:pPr marL="171450" indent="-171450"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can be offered at any time, and can help to prevent escalation.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113</a:t>
            </a:fld>
            <a:endParaRPr lang="x-none"/>
          </a:p>
        </p:txBody>
      </p:sp>
    </p:spTree>
    <p:extLst>
      <p:ext uri="{BB962C8B-B14F-4D97-AF65-F5344CB8AC3E}">
        <p14:creationId xmlns:p14="http://schemas.microsoft.com/office/powerpoint/2010/main" val="18795119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Comfort rooms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Bluebird, 2009 #190"/>
              </a:rPr>
              <a:t>52</a:t>
            </a:r>
            <a:r>
              <a:rPr lang="en-GB" b="1"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hlinkClick r:id="rId4" action="ppaction://hlinkfile" tooltip="Cummings, 2010 #191"/>
              </a:rPr>
              <a:t>53</a:t>
            </a:r>
            <a:r>
              <a:rPr lang="en-GB" b="1"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hlinkClick r:id="rId5" action="ppaction://hlinkfile" tooltip="Office of the Senior Practitioner, 2007 #192"/>
              </a:rPr>
              <a:t>54</a:t>
            </a:r>
            <a:r>
              <a:rPr lang="en-GB" b="1"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comfort room provides a sanctuary from stress and allows people to experience their feelings and relieve discomforts in privacy.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comfort room is not a seclusion room. It is a preventive tool that can help someone in distress to calm down and relax.</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These rooms should always be used on a voluntary basis and with the informed consent of the person concerned.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It is useful to respect the use of comfort rooms as a place of sanctuary and healing so that they are not perceived as being only for people using the service or used as seclusion rooms.  One way to do this is to make them available to people using the service as well as to staff for the purpose of any activities involving relaxation and rest.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Before suggesting that another person use the comfort room, it is important to check one’s own emotions and reactions and make sure that the suggestion to use the room is not being made in order to relieve one’s own discomfort in a situation. It is also important to recognize that this suggestion may be unwelcome.</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114</a:t>
            </a:fld>
            <a:endParaRPr lang="x-none"/>
          </a:p>
        </p:txBody>
      </p:sp>
    </p:spTree>
    <p:extLst>
      <p:ext uri="{BB962C8B-B14F-4D97-AF65-F5344CB8AC3E}">
        <p14:creationId xmlns:p14="http://schemas.microsoft.com/office/powerpoint/2010/main" val="24034747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Setting up a comfort room</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Staff and people using the service should work together to develop a plan for the creation of a comfort room. It is essential that people using the service are welcome to participate actively in the planning, creation and design of the comfort room.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Discuss and decide: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the comfort room is for, how it is envisioned to be used, what kind of environment should be created;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which room (or rooms) will be used;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it will be furnished and decorated;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it will be paid for;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will be in charge of maintaining the room.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115</a:t>
            </a:fld>
            <a:endParaRPr lang="x-none"/>
          </a:p>
        </p:txBody>
      </p:sp>
    </p:spTree>
    <p:extLst>
      <p:ext uri="{BB962C8B-B14F-4D97-AF65-F5344CB8AC3E}">
        <p14:creationId xmlns:p14="http://schemas.microsoft.com/office/powerpoint/2010/main" val="38379470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designing the room, the safety of people using the room should be an important consideration. It may be useful to think about the room in term of universal design to make it safe and accessible to everybody. </a:t>
            </a:r>
          </a:p>
          <a:p>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also be necessary to remove glass items, flammable objects, lightweight objects that can easily be thrown around or fixtures that could be used to harm oneself or others (e.g. doorknobs).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116</a:t>
            </a:fld>
            <a:endParaRPr lang="x-none"/>
          </a:p>
        </p:txBody>
      </p:sp>
    </p:spTree>
    <p:extLst>
      <p:ext uri="{BB962C8B-B14F-4D97-AF65-F5344CB8AC3E}">
        <p14:creationId xmlns:p14="http://schemas.microsoft.com/office/powerpoint/2010/main" val="353252953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some people it can be useful to include calming and soothing sensory stimulation in comfort rooms in order to move the focus of attention away from distress and onto something else. Sensory approaches must always be voluntary. </a:t>
            </a:r>
          </a:p>
          <a:p>
            <a:pPr marL="171450" indent="-171450">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Examples of sensory approaches that can be integrated into a comfort room may include warm water, soft blankets, carpets or pillows, calming colours, low lighting, rocking chairs, quiet, calming music or sounds, aromatherapy, etc. </a:t>
            </a:r>
          </a:p>
          <a:p>
            <a:pPr marL="171450" indent="-171450">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Sensory approaches should be individualized. Service staff should work with the person if the person wishes to try different sensory approaches to see what works for them. Persons can also explore available sensory approaches for themselves.</a:t>
            </a:r>
          </a:p>
          <a:p>
            <a:pPr marL="171450" indent="-171450">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keep in mind that what is calming for one person might be stressful for another. For instance, some people might prefer to sit quietly with little or no sensory stimulation. Others might need to wail, scream, drum, dance, pray or use other strategies as a means of calming down.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117</a:t>
            </a:fld>
            <a:endParaRPr lang="x-none"/>
          </a:p>
        </p:txBody>
      </p:sp>
    </p:spTree>
    <p:extLst>
      <p:ext uri="{BB962C8B-B14F-4D97-AF65-F5344CB8AC3E}">
        <p14:creationId xmlns:p14="http://schemas.microsoft.com/office/powerpoint/2010/main" val="26830685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Exercise 8.1: Sensory approaches (15 min.)</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this exercise by inviting participants to think individually about some sensory approaches that could be used in a comfort room within their service. Ask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Try to think of some specific sensory approaches that can be used in a mental health or social service setting. </a:t>
            </a:r>
            <a:endParaRPr lang="x-none" b="1"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5-10 minutes of individual thinking time, invite participants to share their ideas with the group. Make a list of ideas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118</a:t>
            </a:fld>
            <a:endParaRPr lang="x-none"/>
          </a:p>
        </p:txBody>
      </p:sp>
    </p:spTree>
    <p:extLst>
      <p:ext uri="{BB962C8B-B14F-4D97-AF65-F5344CB8AC3E}">
        <p14:creationId xmlns:p14="http://schemas.microsoft.com/office/powerpoint/2010/main" val="10226885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70933" cy="4027354"/>
          </a:xfrm>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Presentation: Comfort rooms in emergency departments in general hospitals or in other places of acute care (10 min.)</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Emergency departments in general hospitals or in other places of acute care</a:t>
            </a:r>
            <a:r>
              <a:rPr lang="en-GB" b="1" dirty="0">
                <a:latin typeface="Calibri" panose="020F0502020204030204" pitchFamily="34" charset="0"/>
                <a:ea typeface="SimSun" panose="02010600030101010101" pitchFamily="2" charset="-122"/>
                <a:cs typeface="Times New Roman" panose="02020603050405020304" pitchFamily="18" charset="0"/>
              </a:rPr>
              <a:t> </a:t>
            </a:r>
            <a:r>
              <a:rPr lang="en-GB" dirty="0">
                <a:latin typeface="Calibri" panose="020F0502020204030204" pitchFamily="34" charset="0"/>
                <a:ea typeface="SimSun" panose="02010600030101010101" pitchFamily="2" charset="-122"/>
                <a:cs typeface="Times New Roman" panose="02020603050405020304" pitchFamily="18" charset="0"/>
              </a:rPr>
              <a:t>are often the first places that people go to when experiencing very serious distress.</a:t>
            </a:r>
          </a:p>
          <a:p>
            <a:pPr marL="0" marR="0" lvl="0" indent="0">
              <a:spcBef>
                <a:spcPts val="0"/>
              </a:spcBef>
              <a:spcAft>
                <a:spcPts val="0"/>
              </a:spcAft>
              <a:buFont typeface="Arial" panose="020B0604020202020204" pitchFamily="34" charset="0"/>
              <a:buNone/>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In such places, the conditions can be busy and chaotic, with abundant factors and stimuli such as noisiness, overcrowding and long waiting times that can exacerbate people’s distress and anxiety </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i="1" dirty="0">
                <a:latin typeface="Calibri" panose="020F0502020204030204" pitchFamily="34" charset="0"/>
                <a:ea typeface="SimSun" panose="02010600030101010101" pitchFamily="2" charset="-122"/>
                <a:cs typeface="Times New Roman" panose="02020603050405020304" pitchFamily="18" charset="0"/>
                <a:hlinkClick r:id="rId3" action="ppaction://hlinkfile" tooltip="El-Mallakh, 2012 #193"/>
              </a:rPr>
              <a:t>55</a:t>
            </a:r>
            <a:r>
              <a:rPr lang="en-GB" i="1" dirty="0">
                <a:latin typeface="Calibri" panose="020F0502020204030204" pitchFamily="34" charset="0"/>
                <a:ea typeface="SimSun" panose="02010600030101010101" pitchFamily="2" charset="-122"/>
                <a:cs typeface="Times New Roman" panose="02020603050405020304" pitchFamily="18" charset="0"/>
              </a:rPr>
              <a:t>).</a:t>
            </a:r>
          </a:p>
          <a:p>
            <a:pPr marL="342900" marR="0" lvl="0" indent="-34290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Also, emergency department staff are rarely trained in noncoercive strategies to support people experiencing distress. As a result, in many cases staff resort to the use of seclusion and restraint.</a:t>
            </a:r>
          </a:p>
          <a:p>
            <a:pPr marL="342900" marR="0" lvl="0" indent="-34290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Surveys have shown that the use of seclusion and restraint in emergency departments is very common </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i="1" dirty="0">
                <a:latin typeface="Calibri" panose="020F0502020204030204" pitchFamily="34" charset="0"/>
                <a:ea typeface="SimSun" panose="02010600030101010101" pitchFamily="2" charset="-122"/>
                <a:cs typeface="Times New Roman" panose="02020603050405020304" pitchFamily="18" charset="0"/>
                <a:hlinkClick r:id="rId4" action="ppaction://hlinkfile" tooltip="Zun, 2005 #194"/>
              </a:rPr>
              <a:t>56</a:t>
            </a:r>
            <a:r>
              <a:rPr lang="en-GB" i="1" dirty="0">
                <a:latin typeface="Calibri" panose="020F0502020204030204" pitchFamily="34" charset="0"/>
                <a:ea typeface="SimSun" panose="02010600030101010101" pitchFamily="2" charset="-122"/>
                <a:cs typeface="Times New Roman" panose="02020603050405020304" pitchFamily="18" charset="0"/>
              </a:rPr>
              <a:t>, </a:t>
            </a:r>
            <a:r>
              <a:rPr lang="en-GB" i="1" dirty="0">
                <a:latin typeface="Calibri" panose="020F0502020204030204" pitchFamily="34" charset="0"/>
                <a:ea typeface="SimSun" panose="02010600030101010101" pitchFamily="2" charset="-122"/>
                <a:cs typeface="Times New Roman" panose="02020603050405020304" pitchFamily="18" charset="0"/>
                <a:hlinkClick r:id="rId5" action="ppaction://hlinkfile" tooltip="Downey, 2007 #195"/>
              </a:rPr>
              <a:t>57</a:t>
            </a:r>
            <a:r>
              <a:rPr lang="en-GB" i="1" dirty="0">
                <a:latin typeface="Calibri" panose="020F0502020204030204" pitchFamily="34" charset="0"/>
                <a:ea typeface="SimSun" panose="02010600030101010101" pitchFamily="2" charset="-122"/>
                <a:cs typeface="Times New Roman" panose="02020603050405020304" pitchFamily="18" charset="0"/>
              </a:rPr>
              <a:t>)</a:t>
            </a:r>
            <a:r>
              <a:rPr lang="en-GB" dirty="0">
                <a:latin typeface="Calibri" panose="020F0502020204030204" pitchFamily="34" charset="0"/>
                <a:ea typeface="SimSun" panose="02010600030101010101" pitchFamily="2" charset="-122"/>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Creating a comfort room within an emergency department is a useful means of ensuring that people do not have to wait in noisy, overcrowded and sometimes chaotic waiting rooms; instead, they can wait in a calming environment away from negative stimuli.</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119</a:t>
            </a:fld>
            <a:endParaRPr lang="x-none"/>
          </a:p>
        </p:txBody>
      </p:sp>
    </p:spTree>
    <p:extLst>
      <p:ext uri="{BB962C8B-B14F-4D97-AF65-F5344CB8AC3E}">
        <p14:creationId xmlns:p14="http://schemas.microsoft.com/office/powerpoint/2010/main" val="299240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40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a:t>
            </a:fld>
            <a:endParaRPr lang="x-none"/>
          </a:p>
        </p:txBody>
      </p:sp>
    </p:spTree>
    <p:extLst>
      <p:ext uri="{BB962C8B-B14F-4D97-AF65-F5344CB8AC3E}">
        <p14:creationId xmlns:p14="http://schemas.microsoft.com/office/powerpoint/2010/main" val="213615250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8.2: Comfort rooms in your service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exercise is meant to help participants come up with a list of steps that could be taken to create a comfort room in their service.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the following questions and record ideas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What could be done to create a comfort room in a mental health or social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Which room will be used?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kind of space do people want to create?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Who will be responsible for creating it?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can be included in the room?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can one gather and incorporate suggestions from people using the service and staff when creating the room?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 will it be funded?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120</a:t>
            </a:fld>
            <a:endParaRPr lang="x-none"/>
          </a:p>
        </p:txBody>
      </p:sp>
    </p:spTree>
    <p:extLst>
      <p:ext uri="{BB962C8B-B14F-4D97-AF65-F5344CB8AC3E}">
        <p14:creationId xmlns:p14="http://schemas.microsoft.com/office/powerpoint/2010/main" val="398839445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15 minutes.</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C227B16-CF1E-45CC-ACCC-6F96B24F1C40}" type="slidenum">
              <a:rPr lang="x-none" smtClean="0"/>
              <a:t>121</a:t>
            </a:fld>
            <a:endParaRPr lang="x-none"/>
          </a:p>
        </p:txBody>
      </p:sp>
    </p:spTree>
    <p:extLst>
      <p:ext uri="{BB962C8B-B14F-4D97-AF65-F5344CB8AC3E}">
        <p14:creationId xmlns:p14="http://schemas.microsoft.com/office/powerpoint/2010/main" val="1133506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Introduction to de-escalation (15 min.)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tabLst>
                <a:tab pos="0" algn="l"/>
              </a:tabLst>
            </a:pPr>
            <a:r>
              <a:rPr lang="en-GB" dirty="0">
                <a:latin typeface="Calibri" panose="020F0502020204030204" pitchFamily="34" charset="0"/>
                <a:ea typeface="SimSun" panose="02010600030101010101" pitchFamily="2" charset="-122"/>
                <a:cs typeface="Arial" panose="020B0604020202020204" pitchFamily="34" charset="0"/>
              </a:rPr>
              <a:t>De-escalation is a technique for managing situations in which people are feeling extremely distressed or upset, leading them to act in ways that may negatively affect them and others either emotionally or physically. This can lead to very challenging situations that may sometimes even threaten the safety of the persons involved.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De-escalation is an approach which engages and establishes a collaborative relationship with the key people involved in a conflict in order to resolve or diffuse the situation.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De-escalation applies effective communication techniques to these situations (for more information on communication techniques see the module on </a:t>
            </a:r>
            <a:r>
              <a:rPr lang="en-GB" i="1" dirty="0">
                <a:latin typeface="Calibri" panose="020F0502020204030204" pitchFamily="34" charset="0"/>
                <a:ea typeface="SimSun" panose="02010600030101010101" pitchFamily="2" charset="-122"/>
                <a:cs typeface="Arial" panose="020B0604020202020204" pitchFamily="34" charset="0"/>
              </a:rPr>
              <a:t>Freedom from coercion, violence and abuse</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122</a:t>
            </a:fld>
            <a:endParaRPr lang="x-none"/>
          </a:p>
        </p:txBody>
      </p:sp>
    </p:spTree>
    <p:extLst>
      <p:ext uri="{BB962C8B-B14F-4D97-AF65-F5344CB8AC3E}">
        <p14:creationId xmlns:p14="http://schemas.microsoft.com/office/powerpoint/2010/main" val="365046450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example, de-escalation involves practising active listening. Active listening is a structured form of listening and responding that focuses the attention on the person.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is about being attentive to what someone else is saying in order to be able to understand their views and feelings.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requires full attention to be paid to the person and checking to make sure that one has understood the true meaning of what is being said.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Active listening also requires being mindful not to place one’s own meaning on what the person is saying. It is about having a dialogue (rather than a monologue) with the person concerned and valuing their feelings, thoughts and ideas. (For more information on active listening, refer to the module on </a:t>
            </a:r>
            <a:r>
              <a:rPr lang="en-GB" i="1" dirty="0">
                <a:latin typeface="Calibri" panose="020F0502020204030204" pitchFamily="34" charset="0"/>
                <a:ea typeface="SimSun" panose="02010600030101010101" pitchFamily="2" charset="-122"/>
                <a:cs typeface="Arial" panose="020B0604020202020204" pitchFamily="34" charset="0"/>
              </a:rPr>
              <a:t>Recovery practices for mental health and well being</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123</a:t>
            </a:fld>
            <a:endParaRPr lang="x-none"/>
          </a:p>
        </p:txBody>
      </p:sp>
    </p:spTree>
    <p:extLst>
      <p:ext uri="{BB962C8B-B14F-4D97-AF65-F5344CB8AC3E}">
        <p14:creationId xmlns:p14="http://schemas.microsoft.com/office/powerpoint/2010/main" val="285460696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interacting with a person who is expressing distress in ways that others find to be disturbing or threatening, everyone concerned needs to make the effort to remain engaged and to acknowledge their emotional reactions.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people naturally possess the skills to de-escalate conflictual or tense situations using these techniques. </a:t>
            </a:r>
          </a:p>
          <a:p>
            <a:pPr marL="171450" indent="-171450">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de-escalation is something that </a:t>
            </a:r>
            <a:r>
              <a:rPr lang="en-GB" u="sng" dirty="0">
                <a:latin typeface="Calibri" panose="020F0502020204030204" pitchFamily="34" charset="0"/>
                <a:ea typeface="SimSun" panose="02010600030101010101" pitchFamily="2" charset="-122"/>
                <a:cs typeface="Arial" panose="020B0604020202020204" pitchFamily="34" charset="0"/>
              </a:rPr>
              <a:t>everyone</a:t>
            </a:r>
            <a:r>
              <a:rPr lang="en-GB" dirty="0">
                <a:latin typeface="Calibri" panose="020F0502020204030204" pitchFamily="34" charset="0"/>
                <a:ea typeface="SimSun" panose="02010600030101010101" pitchFamily="2" charset="-122"/>
                <a:cs typeface="Arial" panose="020B0604020202020204" pitchFamily="34" charset="0"/>
              </a:rPr>
              <a:t> can learn and practice. It requires training to be performed effectively in order to produce safe and satisfying outcomes. Service staff may therefore benefit from further training on this topic.</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124</a:t>
            </a:fld>
            <a:endParaRPr lang="x-none"/>
          </a:p>
        </p:txBody>
      </p:sp>
    </p:spTree>
    <p:extLst>
      <p:ext uri="{BB962C8B-B14F-4D97-AF65-F5344CB8AC3E}">
        <p14:creationId xmlns:p14="http://schemas.microsoft.com/office/powerpoint/2010/main" val="112990529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Tips to avoid escalating a situation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Fishkind, 2002 #188"/>
              </a:rPr>
              <a:t>58</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a:t>
            </a: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(List 1 of 2)</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Respect the person’s personal space.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Avoid enclosed spaces (e.g. small rooms) to make sure that the person does not feel trapped, cornered or confined.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Try to engage with the person.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Inform the person that you wish to support them and will not do anything against their will or anything to harm them.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not use language that can be perceived as provocative, humiliating and condescending. Be polite and respectful at all times.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Talk to the person with the appropriate degree of formality, depending on your knowledge of the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not rush the person. Give them time and space to process what is being said and to respond.</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125</a:t>
            </a:fld>
            <a:endParaRPr lang="x-none"/>
          </a:p>
        </p:txBody>
      </p:sp>
    </p:spTree>
    <p:extLst>
      <p:ext uri="{BB962C8B-B14F-4D97-AF65-F5344CB8AC3E}">
        <p14:creationId xmlns:p14="http://schemas.microsoft.com/office/powerpoint/2010/main" val="33752082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703983" cy="4005320"/>
          </a:xfrm>
        </p:spPr>
        <p:txBody>
          <a:bodyPr/>
          <a:lstStyle/>
          <a:p>
            <a:pPr lvl="0">
              <a:lnSpc>
                <a:spcPct val="115000"/>
              </a:lnSpc>
              <a:spcAft>
                <a:spcPts val="1000"/>
              </a:spcAft>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Tips to avoid escalating a situation </a:t>
            </a:r>
            <a:r>
              <a:rPr lang="en-GB" b="1" i="1" dirty="0">
                <a:solidFill>
                  <a:prstClr val="black"/>
                </a:solidFill>
                <a:latin typeface="Calibri" panose="020F0502020204030204" pitchFamily="34" charset="0"/>
                <a:ea typeface="SimSun" panose="02010600030101010101" pitchFamily="2" charset="-122"/>
                <a:cs typeface="Arial" panose="020B0604020202020204" pitchFamily="34" charset="0"/>
              </a:rPr>
              <a:t>(</a:t>
            </a:r>
            <a:r>
              <a:rPr lang="en-GB" b="1" i="1" dirty="0">
                <a:solidFill>
                  <a:prstClr val="black"/>
                </a:solidFill>
                <a:latin typeface="Calibri" panose="020F0502020204030204" pitchFamily="34" charset="0"/>
                <a:ea typeface="SimSun" panose="02010600030101010101" pitchFamily="2" charset="-122"/>
                <a:cs typeface="Arial" panose="020B0604020202020204" pitchFamily="34" charset="0"/>
                <a:hlinkClick r:id="rId3" action="ppaction://hlinkfile" tooltip="Fishkind, 2002 #188">
                  <a:extLst>
                    <a:ext uri="{A12FA001-AC4F-418D-AE19-62706E023703}">
                      <ahyp:hlinkClr xmlns:ahyp="http://schemas.microsoft.com/office/drawing/2018/hyperlinkcolor" val="tx"/>
                    </a:ext>
                  </a:extLst>
                </a:hlinkClick>
              </a:rPr>
              <a:t>58</a:t>
            </a:r>
            <a:r>
              <a:rPr lang="en-GB" b="1" i="1" dirty="0">
                <a:solidFill>
                  <a:prstClr val="black"/>
                </a:solidFill>
                <a:latin typeface="Calibri" panose="020F0502020204030204" pitchFamily="34" charset="0"/>
                <a:ea typeface="SimSun" panose="02010600030101010101" pitchFamily="2" charset="-122"/>
                <a:cs typeface="Arial" panose="020B0604020202020204" pitchFamily="34" charset="0"/>
              </a:rPr>
              <a:t>)</a:t>
            </a: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a:t>
            </a:r>
          </a:p>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(List 2 of 2)</a:t>
            </a:r>
          </a:p>
          <a:p>
            <a:pPr marL="342900" marR="0" lvl="0" indent="-342900">
              <a:lnSpc>
                <a:spcPct val="115000"/>
              </a:lnSpc>
              <a:spcBef>
                <a:spcPts val="0"/>
              </a:spcBef>
              <a:spcAft>
                <a:spcPts val="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Try to understand the reason behind the person’s distress and try to understand what the person needs and wants. Ask the person directly what they expect and what you can do.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Ask the person what they would find helpful and try to offer some options and choices.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 not dismiss what the person is saying just because you disagree. Even of you do not agree, try to find areas on which you can agree. If you are unable to agree on anything, then agree to disagree.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Facilitate access to people that the person knows and trusts.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Once the difficult moment has passed, try to explore with the person what has happened.</a:t>
            </a:r>
          </a:p>
          <a:p>
            <a:pPr>
              <a:lnSpc>
                <a:spcPct val="115000"/>
              </a:lnSpc>
              <a:spcAft>
                <a:spcPts val="10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De-escalation techniques may differ across contexts and cultures and need to be adapted accordingly. </a:t>
            </a:r>
            <a:endParaRPr lang="x-none" b="1" dirty="0"/>
          </a:p>
          <a:p>
            <a:pPr marL="342900" marR="0" lvl="0" indent="-342900">
              <a:lnSpc>
                <a:spcPct val="115000"/>
              </a:lnSpc>
              <a:spcBef>
                <a:spcPts val="0"/>
              </a:spcBef>
              <a:spcAft>
                <a:spcPts val="100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126</a:t>
            </a:fld>
            <a:endParaRPr lang="x-none"/>
          </a:p>
        </p:txBody>
      </p:sp>
    </p:spTree>
    <p:extLst>
      <p:ext uri="{BB962C8B-B14F-4D97-AF65-F5344CB8AC3E}">
        <p14:creationId xmlns:p14="http://schemas.microsoft.com/office/powerpoint/2010/main" val="62227352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1 hour.</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127</a:t>
            </a:fld>
            <a:endParaRPr lang="x-none"/>
          </a:p>
        </p:txBody>
      </p:sp>
    </p:spTree>
    <p:extLst>
      <p:ext uri="{BB962C8B-B14F-4D97-AF65-F5344CB8AC3E}">
        <p14:creationId xmlns:p14="http://schemas.microsoft.com/office/powerpoint/2010/main" val="73532140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250825"/>
            <a:ext cx="4248150" cy="2390775"/>
          </a:xfrm>
        </p:spPr>
      </p:sp>
      <p:sp>
        <p:nvSpPr>
          <p:cNvPr id="3" name="Notes Placeholder 2"/>
          <p:cNvSpPr>
            <a:spLocks noGrp="1"/>
          </p:cNvSpPr>
          <p:nvPr>
            <p:ph type="body" idx="1"/>
          </p:nvPr>
        </p:nvSpPr>
        <p:spPr>
          <a:xfrm>
            <a:off x="685800" y="3051810"/>
            <a:ext cx="5486400" cy="494919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The </a:t>
            </a:r>
            <a:r>
              <a:rPr lang="en-GB" b="1" i="1" dirty="0">
                <a:solidFill>
                  <a:srgbClr val="000000"/>
                </a:solidFill>
                <a:latin typeface="Calibri" panose="020F0502020204030204" pitchFamily="34" charset="0"/>
                <a:ea typeface="MS Mincho" panose="02020609040205080304" pitchFamily="49" charset="-128"/>
                <a:cs typeface="Arial" panose="020B0604020202020204" pitchFamily="34" charset="0"/>
              </a:rPr>
              <a:t>creation of a response team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3" action="ppaction://hlinkfile" tooltip="Smith, 2015 #123">
                  <a:extLst>
                    <a:ext uri="{A12FA001-AC4F-418D-AE19-62706E023703}">
                      <ahyp:hlinkClr xmlns:ahyp="http://schemas.microsoft.com/office/drawing/2018/hyperlinkcolor" val="tx"/>
                    </a:ext>
                  </a:extLst>
                </a:hlinkClick>
              </a:rPr>
              <a:t>39</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4" action="ppaction://hlinkfile" tooltip="Smith, 2015 #124">
                  <a:extLst>
                    <a:ext uri="{A12FA001-AC4F-418D-AE19-62706E023703}">
                      <ahyp:hlinkClr xmlns:ahyp="http://schemas.microsoft.com/office/drawing/2018/hyperlinkcolor" val="tx"/>
                    </a:ext>
                  </a:extLst>
                </a:hlinkClick>
              </a:rPr>
              <a:t>40</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5" action="ppaction://hlinkfile" tooltip="Smith, 2005 #196">
                  <a:extLst>
                    <a:ext uri="{A12FA001-AC4F-418D-AE19-62706E023703}">
                      <ahyp:hlinkClr xmlns:ahyp="http://schemas.microsoft.com/office/drawing/2018/hyperlinkcolor" val="tx"/>
                    </a:ext>
                  </a:extLst>
                </a:hlinkClick>
              </a:rPr>
              <a:t>59</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6" action="ppaction://hlinkfile" tooltip="Pennsylvania Department of Human Services, 2017 #146">
                  <a:extLst>
                    <a:ext uri="{A12FA001-AC4F-418D-AE19-62706E023703}">
                      <ahyp:hlinkClr xmlns:ahyp="http://schemas.microsoft.com/office/drawing/2018/hyperlinkcolor" val="tx"/>
                    </a:ext>
                  </a:extLst>
                </a:hlinkClick>
              </a:rPr>
              <a:t>60</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7" action="ppaction://hlinkfile" tooltip="Smith, 2011 #197">
                  <a:extLst>
                    <a:ext uri="{A12FA001-AC4F-418D-AE19-62706E023703}">
                      <ahyp:hlinkClr xmlns:ahyp="http://schemas.microsoft.com/office/drawing/2018/hyperlinkcolor" val="tx"/>
                    </a:ext>
                  </a:extLst>
                </a:hlinkClick>
              </a:rPr>
              <a:t>61</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b="1" i="1" dirty="0">
                <a:solidFill>
                  <a:srgbClr val="000000"/>
                </a:solidFill>
                <a:latin typeface="Calibri" panose="020F0502020204030204" pitchFamily="34" charset="0"/>
                <a:ea typeface="MS Mincho" panose="02020609040205080304" pitchFamily="49" charset="-128"/>
                <a:cs typeface="Arial" panose="020B0604020202020204" pitchFamily="34" charset="0"/>
              </a:rPr>
              <a:t> (30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MS Mincho" panose="02020609040205080304" pitchFamily="49" charset="-128"/>
                <a:cs typeface="Arial" panose="020B0604020202020204" pitchFamily="34" charset="0"/>
              </a:rPr>
              <a:t>This presentation provides an overview of how response teams can be used to intervene during tense or conflictual situations without using coercive measures.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What is a response team?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 response team is a core group of experienced and committed people who embrace a noncoercive approach and who are responsible for intervening/responding when there is likely to be an emergency situation that is considered to be difficult or “unmanageable” by those present.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 response team may have different names in different countries and services – e.g. Crisis Response Team or Psychiatric Emergency Response Team.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Response teams can be effective  managing a crisis by using good communication, de-escalation and violence-prevention skills to defuse and safely resolve a tense or conflictual situation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8" action="ppaction://hlinkfile" tooltip="Hughes, 2010 #198">
                  <a:extLst>
                    <a:ext uri="{A12FA001-AC4F-418D-AE19-62706E023703}">
                      <ahyp:hlinkClr xmlns:ahyp="http://schemas.microsoft.com/office/drawing/2018/hyperlinkcolor" val="tx"/>
                    </a:ext>
                  </a:extLst>
                </a:hlinkClick>
              </a:rPr>
              <a:t>62</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help and assist during a conflictual situation but can also perform proactive </a:t>
            </a:r>
            <a:r>
              <a:rPr lang="en-GB" u="sng" dirty="0">
                <a:solidFill>
                  <a:srgbClr val="000000"/>
                </a:solidFill>
                <a:latin typeface="Calibri" panose="020F0502020204030204" pitchFamily="34" charset="0"/>
                <a:ea typeface="MS Mincho" panose="02020609040205080304" pitchFamily="49" charset="-128"/>
                <a:cs typeface="Arial" panose="020B0604020202020204" pitchFamily="34" charset="0"/>
              </a:rPr>
              <a:t>prevention</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in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It is important to note, however, that the intervention of a response team is not necessary or appropriate when people are simply expressing distress - the response team is appropriate only when one person’s or several people’s distress has a cumulative impact on each other and becomes a tense and conflictual situation that the they are not able to resolve by themselves.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team should be available at all times, especially when the risk of an incident may be higher (e.g. at night).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128</a:t>
            </a:fld>
            <a:endParaRPr lang="x-none"/>
          </a:p>
        </p:txBody>
      </p:sp>
    </p:spTree>
    <p:extLst>
      <p:ext uri="{BB962C8B-B14F-4D97-AF65-F5344CB8AC3E}">
        <p14:creationId xmlns:p14="http://schemas.microsoft.com/office/powerpoint/2010/main" val="33056917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5000"/>
              </a:lnSpc>
              <a:buFont typeface="Arial" panose="020B0604020202020204" pitchFamily="34" charset="0"/>
              <a:buNone/>
            </a:pPr>
            <a:br>
              <a:rPr lang="en-GB" sz="1200" b="1" dirty="0">
                <a:solidFill>
                  <a:srgbClr val="000000"/>
                </a:solidFill>
                <a:latin typeface="Calibri Light" panose="020F0302020204030204" pitchFamily="34" charset="0"/>
                <a:ea typeface="MS Mincho" panose="02020609040205080304" pitchFamily="49" charset="-128"/>
                <a:cs typeface="Calibri Light" panose="020F0302020204030204" pitchFamily="34" charset="0"/>
              </a:rPr>
            </a:br>
            <a:r>
              <a:rPr lang="en-GB" sz="1100" b="1" dirty="0">
                <a:solidFill>
                  <a:srgbClr val="000000"/>
                </a:solidFill>
                <a:latin typeface="Calibri Light" panose="020F0302020204030204" pitchFamily="34" charset="0"/>
                <a:ea typeface="MS Mincho" panose="02020609040205080304" pitchFamily="49" charset="-128"/>
                <a:cs typeface="Calibri Light" panose="020F0302020204030204" pitchFamily="34" charset="0"/>
              </a:rPr>
              <a:t>- Purpose of the response team -</a:t>
            </a:r>
            <a:endParaRPr lang="en-GB" dirty="0">
              <a:solidFill>
                <a:srgbClr val="000000"/>
              </a:solidFill>
              <a:latin typeface="Calibri" panose="020F0502020204030204" pitchFamily="34" charset="0"/>
              <a:ea typeface="MS Mincho" panose="02020609040205080304" pitchFamily="49" charset="-128"/>
              <a:cs typeface="Arial" panose="020B0604020202020204" pitchFamily="34" charset="0"/>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purpose of the response team is </a:t>
            </a:r>
            <a:r>
              <a:rPr lang="en-GB" u="sng" dirty="0">
                <a:solidFill>
                  <a:srgbClr val="000000"/>
                </a:solidFill>
                <a:latin typeface="Calibri" panose="020F0502020204030204" pitchFamily="34" charset="0"/>
                <a:ea typeface="MS Mincho" panose="02020609040205080304" pitchFamily="49" charset="-128"/>
                <a:cs typeface="Arial" panose="020B0604020202020204" pitchFamily="34" charset="0"/>
              </a:rPr>
              <a:t>always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to respond to tense and conflictual situations in a nonviolent and noncoercive way. </a:t>
            </a: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It is important to ensure that the response team does not evolve over time into a team that itself uses coercive and violent measures to manage tense and conflictual situations.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129</a:t>
            </a:fld>
            <a:endParaRPr lang="x-none"/>
          </a:p>
        </p:txBody>
      </p:sp>
    </p:spTree>
    <p:extLst>
      <p:ext uri="{BB962C8B-B14F-4D97-AF65-F5344CB8AC3E}">
        <p14:creationId xmlns:p14="http://schemas.microsoft.com/office/powerpoint/2010/main" val="1686697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2.1: Meaning of seclusion and restraint (10 min.) </a:t>
            </a:r>
            <a:r>
              <a:rPr lang="en-GB"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nSpc>
                <a:spcPct val="115000"/>
              </a:lnSpc>
              <a:spcBef>
                <a:spcPts val="0"/>
              </a:spcBef>
              <a:spcAft>
                <a:spcPts val="10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Begin with a brief, general discussion of participants’ initial ideas about what the terms “seclusion” and “restraint” mean. The purpose of this exercise is to encourage participants to start thinking creatively and critically about seclusion and restraint – practices which, for many, may constitute acceptable, commonplace and unavoidable standard procedures within services. Ask participants the following question and invite them to share their thoughts.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gn="just">
              <a:lnSpc>
                <a:spcPct val="115000"/>
              </a:lnSpc>
              <a:spcBef>
                <a:spcPts val="1200"/>
              </a:spcBef>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Arial" panose="020B0604020202020204" pitchFamily="34" charset="0"/>
              </a:rPr>
              <a:t>What do you understand by the words: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Write down ideas on a flipchart.  Do not worry at this point about coming up with complete definitions as these terms will be defined in the next presentation.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a:t>
            </a:fld>
            <a:endParaRPr lang="x-none"/>
          </a:p>
        </p:txBody>
      </p:sp>
    </p:spTree>
    <p:extLst>
      <p:ext uri="{BB962C8B-B14F-4D97-AF65-F5344CB8AC3E}">
        <p14:creationId xmlns:p14="http://schemas.microsoft.com/office/powerpoint/2010/main" val="177089343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Objectives: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To provide a safe resolution to conflictual or tense situations that have safety implications or which have the potential to harm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To develop and implement noncoercive and nonconfrontational approaches that are designed to help and support the persons involved rather than to control them.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reduce the potential for injury or harm during such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provide an organized team approach and leadership to the most difficult conflictual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train and share</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experiences and knowledge with others on noncoercive  skills and strategies.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contribute to discussion and review of the situation once it has been resolved with a view to continually improving the way in which such situations are responded to.</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130</a:t>
            </a:fld>
            <a:endParaRPr lang="x-none"/>
          </a:p>
        </p:txBody>
      </p:sp>
    </p:spTree>
    <p:extLst>
      <p:ext uri="{BB962C8B-B14F-4D97-AF65-F5344CB8AC3E}">
        <p14:creationId xmlns:p14="http://schemas.microsoft.com/office/powerpoint/2010/main" val="24390778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Composition and role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response team should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Mental health and social care practitioners (aides, nurses, doctors and others) who are committed to noncoercive approaches in services and care.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There is a risk of escalation if the persons involved in the conflictual situation are unfamiliar with the team members.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a:spcBef>
                <a:spcPts val="0"/>
              </a:spcBef>
              <a:spcAft>
                <a:spcPts val="0"/>
              </a:spcAft>
            </a:pPr>
            <a:r>
              <a:rPr lang="en-GB" dirty="0">
                <a:solidFill>
                  <a:srgbClr val="000000"/>
                </a:solidFill>
                <a:ea typeface="MS Mincho" panose="02020609040205080304" pitchFamily="49" charset="-128"/>
                <a:cs typeface="Arial" panose="020B0604020202020204" pitchFamily="34" charset="0"/>
              </a:rPr>
              <a:t> </a:t>
            </a:r>
            <a:endParaRPr lang="x-none" dirty="0"/>
          </a:p>
          <a:p>
            <a:pPr marL="342900" lvl="0" indent="-342900">
              <a:spcBef>
                <a:spcPts val="0"/>
              </a:spcBef>
              <a:spcAft>
                <a:spcPts val="0"/>
              </a:spcAft>
              <a:buFont typeface="Symbol" panose="05050102010706020507" pitchFamily="18" charset="2"/>
              <a:buChar char=""/>
            </a:pPr>
            <a:r>
              <a:rPr lang="en-GB" dirty="0">
                <a:solidFill>
                  <a:srgbClr val="000000"/>
                </a:solidFill>
              </a:rPr>
              <a:t>Teams should also include o</a:t>
            </a:r>
            <a:r>
              <a:rPr lang="en-GB" dirty="0">
                <a:solidFill>
                  <a:srgbClr val="000000"/>
                </a:solidFill>
                <a:ea typeface="MS Mincho" panose="02020609040205080304" pitchFamily="49" charset="-128"/>
                <a:cs typeface="Arial" panose="020B0604020202020204" pitchFamily="34" charset="0"/>
              </a:rPr>
              <a:t>ther members (e.g. peer supporters, community advocates, family members). </a:t>
            </a:r>
            <a:endParaRPr lang="x-none" dirty="0">
              <a:solidFill>
                <a:srgbClr val="000000"/>
              </a:solidFill>
            </a:endParaRPr>
          </a:p>
          <a:p>
            <a:pPr marL="457200" marR="0">
              <a:lnSpc>
                <a:spcPct val="115000"/>
              </a:lnSpc>
              <a:spcBef>
                <a:spcPts val="0"/>
              </a:spcBef>
              <a:spcAft>
                <a:spcPts val="0"/>
              </a:spcAf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MS Mincho" panose="02020609040205080304" pitchFamily="49" charset="-128"/>
                <a:cs typeface="Arial" panose="020B0604020202020204" pitchFamily="34" charset="0"/>
              </a:rPr>
              <a:t>The composition of the response team is </a:t>
            </a:r>
            <a:r>
              <a:rPr lang="en-US" dirty="0">
                <a:latin typeface="Calibri" panose="020F0502020204030204" pitchFamily="34" charset="0"/>
                <a:ea typeface="MS Mincho" panose="02020609040205080304" pitchFamily="49" charset="-128"/>
                <a:cs typeface="Arial" panose="020B0604020202020204" pitchFamily="34" charset="0"/>
              </a:rPr>
              <a:t>tailored to the needs of the person(s) (e.g. sensitive to age, gender, culture, particular needs). Therefore,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it is important to make sure that the composition of the team respects gender, ethnic and age balance as far as possible.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131</a:t>
            </a:fld>
            <a:endParaRPr lang="x-none"/>
          </a:p>
        </p:txBody>
      </p:sp>
    </p:spTree>
    <p:extLst>
      <p:ext uri="{BB962C8B-B14F-4D97-AF65-F5344CB8AC3E}">
        <p14:creationId xmlns:p14="http://schemas.microsoft.com/office/powerpoint/2010/main" val="33986886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Role of various members: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should have clear and specific roles to avoid confusion and duplication under stress.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At least one core group should be assigned to the mental health or social service on a day-to-day basis.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There can also be team members outside the service who are “on call” when needed: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143000" marR="0" lvl="2" indent="-22860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These members do not stay permanently at the mental health or social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They are called to assist on the basis of need.</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They can be called on at short notice and report to the location in a short period of time.</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should receive remuneration for the time when they are “on-call”.</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132</a:t>
            </a:fld>
            <a:endParaRPr lang="x-none"/>
          </a:p>
        </p:txBody>
      </p:sp>
    </p:spTree>
    <p:extLst>
      <p:ext uri="{BB962C8B-B14F-4D97-AF65-F5344CB8AC3E}">
        <p14:creationId xmlns:p14="http://schemas.microsoft.com/office/powerpoint/2010/main" val="127826866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Team leaders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Response Teams should have a team leader. This should be an individual with effective leadership and de-escalation skills and experience in supporting people 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distress. </a:t>
            </a:r>
          </a:p>
          <a:p>
            <a:pPr marL="342900" marR="0" lvl="0" indent="-3429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leaders should be screened by the management of the service prior to their engagement on the team.</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133</a:t>
            </a:fld>
            <a:endParaRPr lang="x-none"/>
          </a:p>
        </p:txBody>
      </p:sp>
    </p:spTree>
    <p:extLst>
      <p:ext uri="{BB962C8B-B14F-4D97-AF65-F5344CB8AC3E}">
        <p14:creationId xmlns:p14="http://schemas.microsoft.com/office/powerpoint/2010/main" val="256884759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An effective team leader:</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promotes a nonviolent approach to the resolution of a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promotes the safety of all the persons involved in the conflictual or tense situation;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takes a leadership role in the situation and delegates roles and responsibilities to other team members (e.g. clearing the area, ensuring there are no potential harmful or dangerous objects,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keeps up to date with, and shares new research on, noncoercive approaches;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is competent with verbal and nonverbal communication skills;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listens to advice and coaches others on safety issues and noncoercive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questions unsafe decisions and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Arial" panose="020B060402020202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is responsible for the response and all post-event debriefing.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134</a:t>
            </a:fld>
            <a:endParaRPr lang="x-none"/>
          </a:p>
        </p:txBody>
      </p:sp>
    </p:spTree>
    <p:extLst>
      <p:ext uri="{BB962C8B-B14F-4D97-AF65-F5344CB8AC3E}">
        <p14:creationId xmlns:p14="http://schemas.microsoft.com/office/powerpoint/2010/main" val="283157349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74738"/>
            <a:ext cx="5486400" cy="3086100"/>
          </a:xfrm>
        </p:spPr>
      </p:sp>
      <p:sp>
        <p:nvSpPr>
          <p:cNvPr id="3" name="Notes Placeholder 2"/>
          <p:cNvSpPr>
            <a:spLocks noGrp="1"/>
          </p:cNvSpPr>
          <p:nvPr>
            <p:ph type="body" idx="1"/>
          </p:nvPr>
        </p:nvSpPr>
        <p:spPr>
          <a:xfrm>
            <a:off x="685800" y="4400550"/>
            <a:ext cx="5486400" cy="3680460"/>
          </a:xfrm>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Training on noncoercive responses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(both professional and non-professional) should be trained on how to avoid and manage crises.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Mental health and social services should upgrade the quality and quantity of their training, making it an annual requirement for all team members.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members should be trained together and have working relationships so that they can respond together as a team and prevent any miscommunication or lack of coordination in the situations in which they intervene.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Training should include how to support people with special needs and requirements (e.g. pregnant women, people with physical impairments,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Training should simulate the stress of real-life situations that have in the past resulted in the use of seclusion and restraint, thus enabling members to practise keeping calm under stress.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As response teams gain more practical experience, their effectiveness in diffusing conflictual situations increases over time.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All staff at the service (not just members of the response team) should also receive training  in noncoercive responses to conflictual situations.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135</a:t>
            </a:fld>
            <a:endParaRPr lang="x-none"/>
          </a:p>
        </p:txBody>
      </p:sp>
    </p:spTree>
    <p:extLst>
      <p:ext uri="{BB962C8B-B14F-4D97-AF65-F5344CB8AC3E}">
        <p14:creationId xmlns:p14="http://schemas.microsoft.com/office/powerpoint/2010/main" val="294328553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The response team in action: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Responding to a potential conflictual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When a conflictual situation occurs, the staff member at the scene alerts the response team by calling its members to the location of the situation by radio, pagers or other methods.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When members are alerted, they stop what they are doing and report to the area.</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response team needs to come to the area in a short period of time (less than 5 min.).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136</a:t>
            </a:fld>
            <a:endParaRPr lang="x-none"/>
          </a:p>
        </p:txBody>
      </p:sp>
    </p:spTree>
    <p:extLst>
      <p:ext uri="{BB962C8B-B14F-4D97-AF65-F5344CB8AC3E}">
        <p14:creationId xmlns:p14="http://schemas.microsoft.com/office/powerpoint/2010/main" val="368347620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949325"/>
            <a:ext cx="3198812" cy="1798638"/>
          </a:xfrm>
        </p:spPr>
      </p:sp>
      <p:sp>
        <p:nvSpPr>
          <p:cNvPr id="3" name="Notes Placeholder 2"/>
          <p:cNvSpPr>
            <a:spLocks noGrp="1"/>
          </p:cNvSpPr>
          <p:nvPr>
            <p:ph type="body" idx="1"/>
          </p:nvPr>
        </p:nvSpPr>
        <p:spPr>
          <a:xfrm>
            <a:off x="685800" y="2994659"/>
            <a:ext cx="5486400" cy="5690553"/>
          </a:xfrm>
        </p:spPr>
        <p:txBody>
          <a:bodyPr/>
          <a:lstStyle/>
          <a:p>
            <a:pPr marR="0" lvl="0">
              <a:lnSpc>
                <a:spcPct val="115000"/>
              </a:lnSpc>
              <a:spcBef>
                <a:spcPts val="0"/>
              </a:spcBef>
              <a:spcAft>
                <a:spcPts val="600"/>
              </a:spcAft>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2. Responding to a crisis or an emergency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As team members arrive they are met by the team leader who identifies which measures to take in the particular situation, based on dialogue with the persons involved, past experience of effective measures, personal observation, advance plans or </a:t>
            </a:r>
            <a:r>
              <a:rPr lang="en-GB" dirty="0">
                <a:latin typeface="Calibri" panose="020F0502020204030204" pitchFamily="34" charset="0"/>
                <a:ea typeface="SimSun" panose="02010600030101010101" pitchFamily="2" charset="-122"/>
                <a:cs typeface="Arial" panose="020B0604020202020204" pitchFamily="34" charset="0"/>
              </a:rPr>
              <a:t>individualized plans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(where these are available),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Health staff on the response team should determine whether there are underlying medical reasons making a person behave or react in a certain way and whether that person has any pre-existing conditions (e.g. cardiac problems, history of trauma, drug use, etc.) of which the team should be aware.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The team leader designates one person to take charge of the response. This should be a team member who knows, and has the best relationship with, the person concerned.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Team members work with all the persons concerned to understand the immediate circumstances and relevant background that precipitated the situation and to identify means of overcoming it. This will lead to a relationship based on shared knowledge that will, in turn, enable members to understand  people’s positions.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When necessary, one or more members should lead people not involved in the situation (e.g. non-essential staff or people using the service) away from the area.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US" b="1" dirty="0"/>
              <a:t>(continued on next slide)</a:t>
            </a:r>
            <a:endParaRPr lang="x-none" b="1" dirty="0"/>
          </a:p>
        </p:txBody>
      </p:sp>
      <p:sp>
        <p:nvSpPr>
          <p:cNvPr id="4" name="Slide Number Placeholder 3"/>
          <p:cNvSpPr>
            <a:spLocks noGrp="1"/>
          </p:cNvSpPr>
          <p:nvPr>
            <p:ph type="sldNum" sz="quarter" idx="5"/>
          </p:nvPr>
        </p:nvSpPr>
        <p:spPr/>
        <p:txBody>
          <a:bodyPr/>
          <a:lstStyle/>
          <a:p>
            <a:fld id="{FC227B16-CF1E-45CC-ACCC-6F96B24F1C40}" type="slidenum">
              <a:rPr lang="x-none" smtClean="0"/>
              <a:t>137</a:t>
            </a:fld>
            <a:endParaRPr lang="x-none"/>
          </a:p>
        </p:txBody>
      </p:sp>
    </p:spTree>
    <p:extLst>
      <p:ext uri="{BB962C8B-B14F-4D97-AF65-F5344CB8AC3E}">
        <p14:creationId xmlns:p14="http://schemas.microsoft.com/office/powerpoint/2010/main" val="40525163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Responding to a crisis or an emergency (continued)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GB" dirty="0">
              <a:solidFill>
                <a:srgbClr val="000000"/>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Members of the response team should ensure that other staff members are providing the necessary support to other people using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Response teams should take action to calm the environment (e.g. reduce harsh lighting, reduce any noise pollution/loud noises, etc.) and remove any potentially harmful objects (e.g. furniture, medical equipment).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Response teams  should not overwhelm the persons involved and contribute to chaos by, for instance, all talking at the same time or rushing to act at the same time. Doing so may increase the potential for injury and trauma.</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Even during a conflictual situation it is important to be mindful of ways in which the relationship of the persons present can be enhanced and to avoid saying or doing things that hinder these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138</a:t>
            </a:fld>
            <a:endParaRPr lang="x-none"/>
          </a:p>
        </p:txBody>
      </p:sp>
    </p:spTree>
    <p:extLst>
      <p:ext uri="{BB962C8B-B14F-4D97-AF65-F5344CB8AC3E}">
        <p14:creationId xmlns:p14="http://schemas.microsoft.com/office/powerpoint/2010/main" val="180905688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sz="1100" b="1" dirty="0">
                <a:solidFill>
                  <a:srgbClr val="000000"/>
                </a:solidFill>
                <a:latin typeface="Calibri" panose="020F0502020204030204" pitchFamily="34" charset="0"/>
                <a:ea typeface="MS Mincho" panose="02020609040205080304" pitchFamily="49" charset="-128"/>
                <a:cs typeface="Arial" panose="020B0604020202020204" pitchFamily="34" charset="0"/>
              </a:rPr>
              <a:t>3. Once the situation has been resolved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a:lnSpc>
                <a:spcPct val="115000"/>
              </a:lnSpc>
              <a:spcBef>
                <a:spcPts val="0"/>
              </a:spcBef>
              <a:spcAft>
                <a:spcPts val="0"/>
              </a:spcAft>
            </a:pPr>
            <a:r>
              <a:rPr lang="en-GB" sz="1100" b="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en-GB" sz="1100" dirty="0"/>
              <a:t>A post-incident review should be conducted as soon as possible, and no later than 72 hours after the incident.</a:t>
            </a:r>
            <a:endParaRPr lang="x-none" sz="1100" dirty="0"/>
          </a:p>
          <a:p>
            <a:pPr marL="457200"/>
            <a:r>
              <a:rPr lang="en-GB" sz="1100" dirty="0">
                <a:solidFill>
                  <a:srgbClr val="000000"/>
                </a:solidFill>
                <a:ea typeface="MS Mincho" panose="02020609040205080304" pitchFamily="49" charset="-128"/>
                <a:cs typeface="Arial" panose="020B0604020202020204" pitchFamily="34" charset="0"/>
              </a:rPr>
              <a:t> </a:t>
            </a:r>
            <a:endParaRPr lang="x-none" sz="1100" dirty="0"/>
          </a:p>
          <a:p>
            <a:pPr marL="342900" lvl="0" indent="-342900">
              <a:buFont typeface="Symbol" panose="05050102010706020507" pitchFamily="18" charset="2"/>
              <a:buChar char=""/>
            </a:pPr>
            <a:r>
              <a:rPr lang="en-GB" sz="1100" dirty="0">
                <a:solidFill>
                  <a:srgbClr val="000000"/>
                </a:solidFill>
                <a:ea typeface="MS Mincho" panose="02020609040205080304" pitchFamily="49" charset="-128"/>
                <a:cs typeface="Arial" panose="020B0604020202020204" pitchFamily="34" charset="0"/>
              </a:rPr>
              <a:t>A debriefing session should be held between members of the response team to discuss the response, review the outcome and determine what worked, what did not work and how things can be managed better in future if a similar situation emerges.</a:t>
            </a:r>
            <a:endParaRPr lang="x-none" sz="1100" dirty="0"/>
          </a:p>
          <a:p>
            <a:pPr marL="457200"/>
            <a:r>
              <a:rPr lang="en-GB" sz="1100" dirty="0"/>
              <a:t> </a:t>
            </a:r>
            <a:endParaRPr lang="x-none" sz="1100" dirty="0"/>
          </a:p>
          <a:p>
            <a:pPr marL="342900" lvl="0" indent="-342900">
              <a:buFont typeface="Symbol" panose="05050102010706020507" pitchFamily="18" charset="2"/>
              <a:buChar char=""/>
            </a:pPr>
            <a:r>
              <a:rPr lang="en-GB" sz="1100" dirty="0"/>
              <a:t>The response team should discuss with all persons involved what they think led up to the situation, how it was handled, and what could be done to prevent a similar situation from occurring in the future. </a:t>
            </a:r>
            <a:endParaRPr lang="x-none" sz="1100" dirty="0"/>
          </a:p>
          <a:p>
            <a:pPr marL="628650" marR="0" lvl="0" indent="-342900">
              <a:spcBef>
                <a:spcPts val="0"/>
              </a:spcBef>
              <a:spcAft>
                <a:spcPts val="0"/>
              </a:spcAft>
              <a:buFont typeface="Calibri" panose="020F0502020204030204" pitchFamily="34" charset="0"/>
              <a:buChar char="-"/>
            </a:pPr>
            <a:r>
              <a:rPr lang="en-GB" sz="1100" dirty="0">
                <a:latin typeface="Calibri" panose="020F0502020204030204" pitchFamily="34" charset="0"/>
                <a:ea typeface="SimSun" panose="02010600030101010101" pitchFamily="2" charset="-122"/>
                <a:cs typeface="Arial" panose="020B0604020202020204" pitchFamily="34" charset="0"/>
              </a:rPr>
              <a:t>The purpose of a review is to learn lessons, to support staff and people using the service, and to encourage  positive relationships between people.</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en-US" sz="1100" b="1" dirty="0"/>
          </a:p>
          <a:p>
            <a:r>
              <a:rPr lang="en-US" sz="1100" b="1" dirty="0"/>
              <a:t>(continued on next slide)</a:t>
            </a:r>
            <a:endParaRPr lang="x-none" sz="1100" b="1" dirty="0"/>
          </a:p>
        </p:txBody>
      </p:sp>
      <p:sp>
        <p:nvSpPr>
          <p:cNvPr id="4" name="Slide Number Placeholder 3"/>
          <p:cNvSpPr>
            <a:spLocks noGrp="1"/>
          </p:cNvSpPr>
          <p:nvPr>
            <p:ph type="sldNum" sz="quarter" idx="5"/>
          </p:nvPr>
        </p:nvSpPr>
        <p:spPr/>
        <p:txBody>
          <a:bodyPr/>
          <a:lstStyle/>
          <a:p>
            <a:fld id="{FC227B16-CF1E-45CC-ACCC-6F96B24F1C40}" type="slidenum">
              <a:rPr lang="x-none" smtClean="0"/>
              <a:t>139</a:t>
            </a:fld>
            <a:endParaRPr lang="x-none"/>
          </a:p>
        </p:txBody>
      </p:sp>
    </p:spTree>
    <p:extLst>
      <p:ext uri="{BB962C8B-B14F-4D97-AF65-F5344CB8AC3E}">
        <p14:creationId xmlns:p14="http://schemas.microsoft.com/office/powerpoint/2010/main" val="865084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6313" y="236538"/>
            <a:ext cx="2079625" cy="1169987"/>
          </a:xfrm>
        </p:spPr>
      </p:sp>
      <p:sp>
        <p:nvSpPr>
          <p:cNvPr id="3" name="Notes Placeholder 2"/>
          <p:cNvSpPr>
            <a:spLocks noGrp="1"/>
          </p:cNvSpPr>
          <p:nvPr>
            <p:ph type="body" idx="1"/>
          </p:nvPr>
        </p:nvSpPr>
        <p:spPr>
          <a:xfrm>
            <a:off x="341660" y="1586016"/>
            <a:ext cx="6174680" cy="7414352"/>
          </a:xfrm>
        </p:spPr>
        <p:txBody>
          <a:bodyPr/>
          <a:lstStyle/>
          <a:p>
            <a:pPr algn="just">
              <a:spcAft>
                <a:spcPts val="600"/>
              </a:spcAft>
              <a:tabLst>
                <a:tab pos="0" algn="l"/>
              </a:tabLst>
            </a:pPr>
            <a:r>
              <a:rPr lang="en-GB" sz="1050" dirty="0">
                <a:solidFill>
                  <a:srgbClr val="548DD4"/>
                </a:solidFill>
                <a:latin typeface="Calibri" panose="020F0502020204030204" pitchFamily="34" charset="0"/>
                <a:ea typeface="SimSun" panose="02010600030101010101" pitchFamily="2" charset="-122"/>
                <a:cs typeface="Arial" panose="020B0604020202020204" pitchFamily="34" charset="0"/>
              </a:rPr>
              <a:t>The aim of this exercise is to discuss various explicit and subtle forms of seclusion and restraint that are commonly used in mental health and social services. </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tabLst>
                <a:tab pos="0" algn="l"/>
              </a:tabLst>
            </a:pPr>
            <a:r>
              <a:rPr lang="en-GB" sz="1050" dirty="0">
                <a:solidFill>
                  <a:srgbClr val="548DD4"/>
                </a:solidFill>
                <a:latin typeface="Calibri" panose="020F0502020204030204" pitchFamily="34" charset="0"/>
                <a:ea typeface="SimSun" panose="02010600030101010101" pitchFamily="2" charset="-122"/>
                <a:cs typeface="Arial" panose="020B0604020202020204" pitchFamily="34" charset="0"/>
              </a:rPr>
              <a:t>Some of these examples may initially seem ambiguous. Through discussion with participants, the idea is to clarify what constitutes seclusion and restraint (including its more subtle forms) and what does not. Note that this set of examples can be changed and tailored according to the context in which the training is delivered.</a:t>
            </a:r>
            <a:endParaRPr lang="x-none" sz="1050" dirty="0">
              <a:latin typeface="Calibri" panose="020F0502020204030204" pitchFamily="34" charset="0"/>
              <a:ea typeface="SimSun" panose="02010600030101010101" pitchFamily="2" charset="-122"/>
              <a:cs typeface="Arial" panose="020B0604020202020204" pitchFamily="34" charset="0"/>
            </a:endParaRPr>
          </a:p>
          <a:p>
            <a:pPr>
              <a:spcAft>
                <a:spcPts val="1200"/>
              </a:spcAft>
              <a:tabLst>
                <a:tab pos="0" algn="l"/>
              </a:tabLst>
            </a:pPr>
            <a:r>
              <a:rPr lang="en-GB" sz="1050" dirty="0">
                <a:solidFill>
                  <a:srgbClr val="548DD4"/>
                </a:solidFill>
                <a:latin typeface="Calibri" panose="020F0502020204030204" pitchFamily="34" charset="0"/>
                <a:ea typeface="SimSun" panose="02010600030101010101" pitchFamily="2" charset="-122"/>
                <a:cs typeface="Arial" panose="020B0604020202020204" pitchFamily="34" charset="0"/>
              </a:rPr>
              <a:t>Show the following to participants: </a:t>
            </a:r>
          </a:p>
          <a:p>
            <a:pPr marL="171450" lvl="0" indent="-171450">
              <a:spcAft>
                <a:spcPts val="1200"/>
              </a:spcAft>
              <a:buFont typeface="Arial" panose="020B0604020202020204" pitchFamily="34" charset="0"/>
              <a:buChar char="•"/>
            </a:pPr>
            <a:r>
              <a:rPr lang="en-GB" sz="1050" b="1" dirty="0">
                <a:solidFill>
                  <a:srgbClr val="000000"/>
                </a:solidFill>
                <a:latin typeface="Calibri" panose="020F0502020204030204" pitchFamily="34" charset="0"/>
                <a:ea typeface="SimSun" panose="02010600030101010101" pitchFamily="2" charset="-122"/>
                <a:cs typeface="Arial" panose="020B0604020202020204" pitchFamily="34" charset="0"/>
              </a:rPr>
              <a:t>Do the following constitute seclusion, restraint, both or neither?</a:t>
            </a:r>
            <a:r>
              <a:rPr lang="en-GB" sz="1000" b="1" i="1"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Holding down a person in bed using a belt or chains.</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Keeping a person in a caged bed.</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Tying a person to a tree, bed or a fixed object.</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Holding down a person. </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Forcefully grasping someone’s arms to put their clothes on.</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Compelling a person to go to their room. </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Keeping a person in their room with a door open, but the person is not allowed to leave.</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Holding someone’s hands down in order to feed them because they are undernourished.</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Strapping a person down in order to feed them with a tube when the person has been refusing to eat for some time.</a:t>
            </a: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r>
              <a:rPr lang="en-GB" sz="1000" dirty="0">
                <a:solidFill>
                  <a:prstClr val="black"/>
                </a:solidFill>
                <a:latin typeface="Calibri" panose="020F0502020204030204" pitchFamily="34" charset="0"/>
                <a:ea typeface="SimSun" panose="02010600030101010101" pitchFamily="2" charset="-122"/>
                <a:cs typeface="Arial" panose="020B0604020202020204" pitchFamily="34" charset="0"/>
              </a:rPr>
              <a:t>Having doors of a service locked for “safety” or other reasons,  even if people are officially free to come and go as they wish.</a:t>
            </a:r>
          </a:p>
          <a:p>
            <a:pPr marR="0" lvl="0">
              <a:lnSpc>
                <a:spcPct val="115000"/>
              </a:lnSpc>
              <a:spcBef>
                <a:spcPts val="0"/>
              </a:spcBef>
              <a:spcAft>
                <a:spcPts val="0"/>
              </a:spcAft>
              <a:tabLst>
                <a:tab pos="0" algn="l"/>
              </a:tabLst>
            </a:pPr>
            <a:endPar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tabLst>
                <a:tab pos="0" algn="l"/>
              </a:tabLst>
            </a:pPr>
            <a:r>
              <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rPr>
              <a:t>All these situations represent forms of seclusion and restraint.  Some are more subtle than others, but all need to be eliminated from mental health and social services in order to ensure recovery and compliance with the CRPD.</a:t>
            </a:r>
          </a:p>
          <a:p>
            <a:pPr marR="0" lvl="0">
              <a:lnSpc>
                <a:spcPct val="115000"/>
              </a:lnSpc>
              <a:spcBef>
                <a:spcPts val="0"/>
              </a:spcBef>
              <a:spcAft>
                <a:spcPts val="0"/>
              </a:spcAft>
              <a:tabLst>
                <a:tab pos="0" algn="l"/>
              </a:tabLst>
            </a:pPr>
            <a:endParaRPr lang="en-US" sz="1000"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tabLst>
                <a:tab pos="0" algn="l"/>
              </a:tabLst>
            </a:pPr>
            <a:r>
              <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rPr>
              <a:t>Some examples (examples 1-4) are obvious cases of seclusion and restraint – such as using caged beds, tying a person to a tree, bed or a fixed object, and holding a person down using belts or chains – and participants may not dispute this. </a:t>
            </a:r>
          </a:p>
          <a:p>
            <a:pPr marR="0" lvl="0">
              <a:lnSpc>
                <a:spcPct val="115000"/>
              </a:lnSpc>
              <a:spcBef>
                <a:spcPts val="0"/>
              </a:spcBef>
              <a:spcAft>
                <a:spcPts val="0"/>
              </a:spcAft>
              <a:tabLst>
                <a:tab pos="0" algn="l"/>
              </a:tabLst>
            </a:pPr>
            <a:endParaRPr lang="x-none" sz="1000"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tabLst>
                <a:tab pos="0" algn="l"/>
              </a:tabLst>
            </a:pPr>
            <a:r>
              <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rPr>
              <a:t>However, participants may argue that some of these examples can be considered noncoercive or that some of these practices are better than others. Some practices may be justified, from participants’ perspectives, as being for the benefit of the person concerned and therefore should not be considered seclusion and restraint (e.g. forcefully holding someone’s hands down in order to feed them because they are undernourished). </a:t>
            </a:r>
          </a:p>
          <a:p>
            <a:pPr marR="0" lvl="0">
              <a:lnSpc>
                <a:spcPct val="115000"/>
              </a:lnSpc>
              <a:spcBef>
                <a:spcPts val="0"/>
              </a:spcBef>
              <a:spcAft>
                <a:spcPts val="0"/>
              </a:spcAft>
              <a:tabLst>
                <a:tab pos="0" algn="l"/>
              </a:tabLst>
            </a:pPr>
            <a:endParaRPr lang="x-none" sz="1000"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tabLst>
                <a:tab pos="0" algn="l"/>
              </a:tabLst>
            </a:pPr>
            <a:r>
              <a:rPr lang="en-GB" sz="1000" dirty="0">
                <a:solidFill>
                  <a:srgbClr val="548DD4"/>
                </a:solidFill>
                <a:latin typeface="Calibri" panose="020F0502020204030204" pitchFamily="34" charset="0"/>
                <a:ea typeface="SimSun" panose="02010600030101010101" pitchFamily="2" charset="-122"/>
                <a:cs typeface="Arial" panose="020B0604020202020204" pitchFamily="34" charset="0"/>
              </a:rPr>
              <a:t>As the session proceeds, participants will understand that these practices are human rights violations and are harmful, do not benefit the person concerned and impede recovery. In fact, they all constitute seclusion and restraint.</a:t>
            </a:r>
            <a:endParaRPr lang="x-none" sz="1000" dirty="0">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mj-lt"/>
              <a:buAutoNum type="arabicPeriod"/>
            </a:pPr>
            <a:endParaRPr lang="x-none" sz="1000" dirty="0">
              <a:solidFill>
                <a:prstClr val="black"/>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14</a:t>
            </a:fld>
            <a:endParaRPr lang="x-none"/>
          </a:p>
        </p:txBody>
      </p:sp>
    </p:spTree>
    <p:extLst>
      <p:ext uri="{BB962C8B-B14F-4D97-AF65-F5344CB8AC3E}">
        <p14:creationId xmlns:p14="http://schemas.microsoft.com/office/powerpoint/2010/main" val="50316783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949325"/>
            <a:ext cx="4365625" cy="2455863"/>
          </a:xfrm>
        </p:spPr>
      </p:sp>
      <p:sp>
        <p:nvSpPr>
          <p:cNvPr id="3" name="Notes Placeholder 2"/>
          <p:cNvSpPr>
            <a:spLocks noGrp="1"/>
          </p:cNvSpPr>
          <p:nvPr>
            <p:ph type="body" idx="1"/>
          </p:nvPr>
        </p:nvSpPr>
        <p:spPr>
          <a:xfrm>
            <a:off x="685800" y="3635566"/>
            <a:ext cx="5486400" cy="4365434"/>
          </a:xfrm>
        </p:spPr>
        <p:txBody>
          <a:bodyPr/>
          <a:lstStyle/>
          <a:p>
            <a:pPr lvl="0">
              <a:lnSpc>
                <a:spcPct val="115000"/>
              </a:lnSpc>
            </a:pPr>
            <a:r>
              <a:rPr lang="en-GB" sz="1100" b="1" dirty="0">
                <a:solidFill>
                  <a:srgbClr val="000000"/>
                </a:solidFill>
                <a:latin typeface="Calibri" panose="020F0502020204030204" pitchFamily="34" charset="0"/>
                <a:ea typeface="MS Mincho" panose="02020609040205080304" pitchFamily="49" charset="-128"/>
                <a:cs typeface="Arial" panose="020B0604020202020204" pitchFamily="34" charset="0"/>
              </a:rPr>
              <a:t>Once the situation has been resolved (continued)</a:t>
            </a:r>
            <a:endParaRPr lang="x-none" sz="1100"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For the person using the service who was involved in the situation, a separate debriefing session should be conducted when the person feels ready, in order to better understand what led up to the situation, what they went through, what provoked their distress, what happened that they were reacting to, and how appropriately they think the response team dealt with the situation.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Calibri" panose="020F0502020204030204" pitchFamily="34" charset="0"/>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This is also an opportunity to develop or review </a:t>
            </a:r>
            <a:r>
              <a:rPr lang="en-GB" dirty="0">
                <a:latin typeface="Calibri" panose="020F0502020204030204" pitchFamily="34" charset="0"/>
                <a:ea typeface="SimSun" panose="02010600030101010101" pitchFamily="2" charset="-122"/>
                <a:cs typeface="Arial" panose="020B0604020202020204" pitchFamily="34" charset="0"/>
              </a:rPr>
              <a:t>individualized plans</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Calibri" panose="020F050202020403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persons concerned should have the opportunity to write their own personal perspective of the incident and of what should happen in similar situations in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a post-incident review should be undertaken soon after the crisis (e.g. within 3 days).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Recommendations should be made as part of the review, highlighting actions that could be taken in the future to improve the ability of the service to avoid and respond to conflictual situations.</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 Results of this review should be </a:t>
            </a: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shared with the service staff and service management as needed.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140</a:t>
            </a:fld>
            <a:endParaRPr lang="x-none"/>
          </a:p>
        </p:txBody>
      </p:sp>
    </p:spTree>
    <p:extLst>
      <p:ext uri="{BB962C8B-B14F-4D97-AF65-F5344CB8AC3E}">
        <p14:creationId xmlns:p14="http://schemas.microsoft.com/office/powerpoint/2010/main" val="195035989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solidFill>
                  <a:srgbClr val="000000"/>
                </a:solidFill>
                <a:latin typeface="Calibri" panose="020F0502020204030204" pitchFamily="34" charset="0"/>
                <a:ea typeface="MS Mincho" panose="02020609040205080304" pitchFamily="49" charset="-128"/>
                <a:cs typeface="Arial" panose="020B0604020202020204" pitchFamily="34" charset="0"/>
              </a:rPr>
              <a:t>Exercise  10.1: Creating a response team </a:t>
            </a: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(20 mins)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meant to help participants to come up with a list of steps that can be taken to create a response team in their service.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following questions and record ideas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What can be done to create a response team in your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lvl="0" indent="-2857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Who could you involve?</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lvl="0" indent="-2857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How could people who are not staff members be included as part of the response team (e.g. can they be available at the service on a day-to-day basis or could they be “on call” to come quickly to the service)?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lvl="0" indent="-2857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How could you organize the training for this team?</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lvl="0" indent="-28575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If funding is needed, how could it be funded?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141</a:t>
            </a:fld>
            <a:endParaRPr lang="x-none"/>
          </a:p>
        </p:txBody>
      </p:sp>
    </p:spTree>
    <p:extLst>
      <p:ext uri="{BB962C8B-B14F-4D97-AF65-F5344CB8AC3E}">
        <p14:creationId xmlns:p14="http://schemas.microsoft.com/office/powerpoint/2010/main" val="209862145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Reflective exercise (10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reflective exercise gives the participants an opportunity to further think about what has been learned in the training.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Below is a question to reflect on after the session. You can either write down your answer to discuss at the next topic or simply think about your answers.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What can you do as an individual to help eliminate the use of seclusion and restraint in your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142</a:t>
            </a:fld>
            <a:endParaRPr lang="x-none"/>
          </a:p>
        </p:txBody>
      </p:sp>
    </p:spTree>
    <p:extLst>
      <p:ext uri="{BB962C8B-B14F-4D97-AF65-F5344CB8AC3E}">
        <p14:creationId xmlns:p14="http://schemas.microsoft.com/office/powerpoint/2010/main" val="240890015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2 hours and 12 minutes.</a:t>
            </a:r>
            <a:endParaRPr lang="en-GB" sz="120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topic is to encourage participants to reflect on the strategies described in the previous topics and  think about what concrete action they could implement in their own context.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143</a:t>
            </a:fld>
            <a:endParaRPr lang="x-none"/>
          </a:p>
        </p:txBody>
      </p:sp>
    </p:spTree>
    <p:extLst>
      <p:ext uri="{BB962C8B-B14F-4D97-AF65-F5344CB8AC3E}">
        <p14:creationId xmlns:p14="http://schemas.microsoft.com/office/powerpoint/2010/main" val="57296779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11.1: Current practices for responding to tense and conflictual situations in the service (15 min., slides)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is a brief discussion exercise designed to encourage participants to talk about what currently happens in conflictual situations within their service (it may also be a service that they are familiar with).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How does your service currently manage crisis situations?</a:t>
            </a:r>
            <a:endParaRPr lang="x-none" sz="1050"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Allow 15 minutes for participants to share their thoughts on this.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144</a:t>
            </a:fld>
            <a:endParaRPr lang="x-none"/>
          </a:p>
        </p:txBody>
      </p:sp>
    </p:spTree>
    <p:extLst>
      <p:ext uri="{BB962C8B-B14F-4D97-AF65-F5344CB8AC3E}">
        <p14:creationId xmlns:p14="http://schemas.microsoft.com/office/powerpoint/2010/main" val="56076719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75" y="133350"/>
            <a:ext cx="2309813" cy="1300163"/>
          </a:xfrm>
        </p:spPr>
      </p:sp>
      <p:sp>
        <p:nvSpPr>
          <p:cNvPr id="3" name="Notes Placeholder 2"/>
          <p:cNvSpPr>
            <a:spLocks noGrp="1"/>
          </p:cNvSpPr>
          <p:nvPr>
            <p:ph type="body" idx="1"/>
          </p:nvPr>
        </p:nvSpPr>
        <p:spPr>
          <a:xfrm>
            <a:off x="99152" y="1542361"/>
            <a:ext cx="6610120" cy="7361609"/>
          </a:xfrm>
        </p:spPr>
        <p:txBody>
          <a:bodyPr/>
          <a:lstStyle/>
          <a:p>
            <a:pPr>
              <a:lnSpc>
                <a:spcPct val="115000"/>
              </a:lnSpc>
              <a:spcAft>
                <a:spcPts val="300"/>
              </a:spcAft>
            </a:pPr>
            <a:r>
              <a:rPr lang="en-GB" b="1" i="1" dirty="0">
                <a:latin typeface="Calibri" panose="020F0502020204030204" pitchFamily="34" charset="0"/>
                <a:ea typeface="SimSun" panose="02010600030101010101" pitchFamily="2" charset="-122"/>
                <a:cs typeface="Arial" panose="020B0604020202020204" pitchFamily="34" charset="0"/>
              </a:rPr>
              <a:t>Exercise 11.2: </a:t>
            </a:r>
            <a:r>
              <a:rPr lang="en-GB" b="1" i="1" u="sng" dirty="0">
                <a:latin typeface="Calibri" panose="020F0502020204030204" pitchFamily="34" charset="0"/>
                <a:ea typeface="SimSun" panose="02010600030101010101" pitchFamily="2" charset="-122"/>
                <a:cs typeface="Arial" panose="020B0604020202020204" pitchFamily="34" charset="0"/>
              </a:rPr>
              <a:t>Personal</a:t>
            </a:r>
            <a:r>
              <a:rPr lang="en-GB" b="1" i="1" dirty="0">
                <a:latin typeface="Calibri" panose="020F0502020204030204" pitchFamily="34" charset="0"/>
                <a:ea typeface="SimSun" panose="02010600030101010101" pitchFamily="2" charset="-122"/>
                <a:cs typeface="Arial" panose="020B0604020202020204" pitchFamily="34" charset="0"/>
              </a:rPr>
              <a:t> action to eliminate seclusion and restraint (20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intended to encourage participants to discuss the implementation of alternative strategies outlined in the training. This is meant to encourage the group to commit to eliminating seclusion and restraint through personal action.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by inviting participants to think on their own about some specific individual actions they can take to eliminate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3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are some </a:t>
            </a:r>
            <a:r>
              <a:rPr lang="en-GB" b="1" u="sng" dirty="0">
                <a:latin typeface="Calibri" panose="020F0502020204030204" pitchFamily="34" charset="0"/>
                <a:ea typeface="SimSun" panose="02010600030101010101" pitchFamily="2" charset="-122"/>
                <a:cs typeface="Arial" panose="020B0604020202020204" pitchFamily="34" charset="0"/>
              </a:rPr>
              <a:t>personal</a:t>
            </a:r>
            <a:r>
              <a:rPr lang="en-GB" b="1" dirty="0">
                <a:latin typeface="Calibri" panose="020F0502020204030204" pitchFamily="34" charset="0"/>
                <a:ea typeface="SimSun" panose="02010600030101010101" pitchFamily="2" charset="-122"/>
                <a:cs typeface="Arial" panose="020B0604020202020204" pitchFamily="34" charset="0"/>
              </a:rPr>
              <a:t> actions that can be taken to eliminate the use of seclusion and restraint in a mental health or social service?</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5-10 minutes of individual reflection, invite participants to share their ideas with the group. Make a list of responses on the flipchart. Some examples may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Take a breath before approaching a tense situation in order to allow myself time to think before rushing to address it.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I see someone demonstrating a behaviour that upsets me, try to lower my voice and project calm, kindness and understanding.</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approaching a tense situation, think about how the other person might be feeling and how I can respond to the situation, keeping in mind that person’s sensitivities.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I see a staff member struggling with a tense situation, respectfully offer to help.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Report the use of seclusion and restraint to supervisors.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Talk with other staff members about the kinds of strategies that can be used to diffuse tense and conflictual situations peacefully.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Work with people using the service to understand their needs, sensitivities and preferences in order to accommodate them.</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Work with people using the service as a group to understand how the environment and overall practices of the service setting can be improved in order to better meet everyone’s needs.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Question individual staff and service practices which are coercive and which do not align with the recovery approach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14300">
              <a:lnSpc>
                <a:spcPct val="115000"/>
              </a:lnSpc>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a conflictual situation has been resolved, talk with everyone involved about what was done well, what was not done well and what could be done better in future. I can also reflect on how my assumptions and behaviour influenced the situation and how this could be improved in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making the list, help the group select three actions from the list to which they can collectively commit (i.e. the whole group selects three or more personal-level actions that every person will commit to). Invite them to write these actions on the table hand-out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(see Annex 4).</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145</a:t>
            </a:fld>
            <a:endParaRPr lang="x-none"/>
          </a:p>
        </p:txBody>
      </p:sp>
    </p:spTree>
    <p:extLst>
      <p:ext uri="{BB962C8B-B14F-4D97-AF65-F5344CB8AC3E}">
        <p14:creationId xmlns:p14="http://schemas.microsoft.com/office/powerpoint/2010/main" val="170957010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75" y="147638"/>
            <a:ext cx="1873250" cy="1054100"/>
          </a:xfrm>
        </p:spPr>
      </p:sp>
      <p:sp>
        <p:nvSpPr>
          <p:cNvPr id="3" name="Notes Placeholder 2"/>
          <p:cNvSpPr>
            <a:spLocks noGrp="1"/>
          </p:cNvSpPr>
          <p:nvPr>
            <p:ph type="body" idx="1"/>
          </p:nvPr>
        </p:nvSpPr>
        <p:spPr>
          <a:xfrm>
            <a:off x="572877" y="1432193"/>
            <a:ext cx="5927075" cy="7348250"/>
          </a:xfrm>
        </p:spPr>
        <p:txBody>
          <a:bodyPr/>
          <a:lstStyle/>
          <a:p>
            <a:pPr>
              <a:lnSpc>
                <a:spcPct val="115000"/>
              </a:lnSpc>
              <a:spcAft>
                <a:spcPts val="300"/>
              </a:spcAft>
            </a:pPr>
            <a:r>
              <a:rPr lang="en-GB" b="1" i="1" dirty="0">
                <a:latin typeface="Calibri" panose="020F0502020204030204" pitchFamily="34" charset="0"/>
                <a:ea typeface="SimSun" panose="02010600030101010101" pitchFamily="2" charset="-122"/>
                <a:cs typeface="Arial" panose="020B0604020202020204" pitchFamily="34" charset="0"/>
              </a:rPr>
              <a:t>Exercise 11.3: </a:t>
            </a:r>
            <a:r>
              <a:rPr lang="en-GB" b="1" i="1" u="sng" dirty="0">
                <a:latin typeface="Calibri" panose="020F0502020204030204" pitchFamily="34" charset="0"/>
                <a:ea typeface="SimSun" panose="02010600030101010101" pitchFamily="2" charset="-122"/>
                <a:cs typeface="Arial" panose="020B0604020202020204" pitchFamily="34" charset="0"/>
              </a:rPr>
              <a:t>Service-level</a:t>
            </a:r>
            <a:r>
              <a:rPr lang="en-GB" b="1" i="1" dirty="0">
                <a:latin typeface="Calibri" panose="020F0502020204030204" pitchFamily="34" charset="0"/>
                <a:ea typeface="SimSun" panose="02010600030101010101" pitchFamily="2" charset="-122"/>
                <a:cs typeface="Arial" panose="020B0604020202020204" pitchFamily="34" charset="0"/>
              </a:rPr>
              <a:t> action to eliminate seclusion and restraint (1 hour)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Next, have participants make a list together of four or five changes that need to be carried out at the service level to end the use of seclusion and restraint at their service. The list should include the specific actions that need to be taken in order to implement those changes. You can draw a table on the flipchart (see below) or invite participants to write these changes on the table titled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Service-level changes to eliminate the use of seclusion and restraints</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(Annex 5).</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3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are some changes that can be implemented at the service level to eliminate the use of seclusion and restraint?</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300"/>
              </a:spcAf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(Record these in the “Service-level change” column)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actions need to be taken in order to implement these changes?</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(Record these in the “What needs to be done” column)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Example table to draw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146</a:t>
            </a:fld>
            <a:endParaRPr lang="x-none"/>
          </a:p>
        </p:txBody>
      </p:sp>
      <p:pic>
        <p:nvPicPr>
          <p:cNvPr id="5" name="Picture 4">
            <a:extLst>
              <a:ext uri="{FF2B5EF4-FFF2-40B4-BE49-F238E27FC236}">
                <a16:creationId xmlns:a16="http://schemas.microsoft.com/office/drawing/2014/main" id="{F6784091-1FB2-469B-8E90-40E9CB9BE69B}"/>
              </a:ext>
            </a:extLst>
          </p:cNvPr>
          <p:cNvPicPr>
            <a:picLocks noChangeAspect="1"/>
          </p:cNvPicPr>
          <p:nvPr/>
        </p:nvPicPr>
        <p:blipFill>
          <a:blip r:embed="rId3"/>
          <a:stretch>
            <a:fillRect/>
          </a:stretch>
        </p:blipFill>
        <p:spPr>
          <a:xfrm>
            <a:off x="1061402" y="4869814"/>
            <a:ext cx="4579233" cy="3791331"/>
          </a:xfrm>
          <a:prstGeom prst="rect">
            <a:avLst/>
          </a:prstGeom>
        </p:spPr>
      </p:pic>
    </p:spTree>
    <p:extLst>
      <p:ext uri="{BB962C8B-B14F-4D97-AF65-F5344CB8AC3E}">
        <p14:creationId xmlns:p14="http://schemas.microsoft.com/office/powerpoint/2010/main" val="110302211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1017588"/>
            <a:ext cx="5221287" cy="2936875"/>
          </a:xfrm>
        </p:spPr>
      </p:sp>
      <p:sp>
        <p:nvSpPr>
          <p:cNvPr id="3" name="Notes Placeholder 2"/>
          <p:cNvSpPr>
            <a:spLocks noGrp="1"/>
          </p:cNvSpPr>
          <p:nvPr>
            <p:ph type="body" idx="1"/>
          </p:nvPr>
        </p:nvSpPr>
        <p:spPr>
          <a:xfrm>
            <a:off x="685800" y="4400550"/>
            <a:ext cx="5486400" cy="3280410"/>
          </a:xfrm>
        </p:spPr>
        <p:txBody>
          <a:bodyPr/>
          <a:lstStyle/>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sum up the discussions of the previous exercise, show participants this short presentation.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As we have seen in the previous exercise, actions to eliminate the use of seclusion and restraint can be taken at the individual level and also at the service level through policy and cultural changes in services.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147</a:t>
            </a:fld>
            <a:endParaRPr lang="x-none"/>
          </a:p>
        </p:txBody>
      </p:sp>
    </p:spTree>
    <p:extLst>
      <p:ext uri="{BB962C8B-B14F-4D97-AF65-F5344CB8AC3E}">
        <p14:creationId xmlns:p14="http://schemas.microsoft.com/office/powerpoint/2010/main" val="396302998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0110" y="4400550"/>
            <a:ext cx="5486400" cy="3600450"/>
          </a:xfrm>
        </p:spPr>
        <p:txBody>
          <a:bodyPr/>
          <a:lstStyle/>
          <a:p>
            <a:pPr>
              <a:lnSpc>
                <a:spcPct val="115000"/>
              </a:lnSpc>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Examples of actions at the service level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Develop a service policy aimed at eliminating the use of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Establish a service policy to ensure that staff are not held responsible or liable when accidents or incidents have occurred if they have followed all correct noncoercive strategies, procedures and protocols.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Very often staff resist finding alternatives to seclusion and restraint because they fear they will be held accountable for damages or may lose their jobs. Removing this liability is key to eliminating seclusion and restraint.</a:t>
            </a: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(continued on next slide)</a:t>
            </a:r>
            <a:endParaRPr lang="x-none" b="1"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148</a:t>
            </a:fld>
            <a:endParaRPr lang="x-none"/>
          </a:p>
        </p:txBody>
      </p:sp>
    </p:spTree>
    <p:extLst>
      <p:ext uri="{BB962C8B-B14F-4D97-AF65-F5344CB8AC3E}">
        <p14:creationId xmlns:p14="http://schemas.microsoft.com/office/powerpoint/2010/main" val="319228064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Examples of actions at the service level include (continued):</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marL="400050" marR="0" lvl="0" indent="-1714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Train all staff on trauma-informed approaches and recovery-oriented practices.</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lvl="0" indent="-1714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Train all staff on how to avoid and respond to tense and conflictual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lvl="0" indent="-1714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Evaluate and debrief with staff on what is working and what is not working in the management of conflictual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lvl="0" indent="-17145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Establish a comfort room within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lvl="0" indent="-17145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Regularly review and discuss data collected on the use of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149</a:t>
            </a:fld>
            <a:endParaRPr lang="x-none"/>
          </a:p>
        </p:txBody>
      </p:sp>
    </p:spTree>
    <p:extLst>
      <p:ext uri="{BB962C8B-B14F-4D97-AF65-F5344CB8AC3E}">
        <p14:creationId xmlns:p14="http://schemas.microsoft.com/office/powerpoint/2010/main" val="3410720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Forms of seclusion and restraint (15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tabLst>
                <a:tab pos="0" algn="l"/>
              </a:tabLs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presentation aims to define seclusion and restraint and explore the various forms that these may take. It highlights what does and what does not constitute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Seclusion: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Seclusion is broadly defined as isolating an individual away from others by physically restricting the individual’s ability to leave a defined space (confinement).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It may be done by locking someone in a specific space (e.g. room, shed, cell) or containing them in an area by locking access doors, telling them they are not allowed to move from that area or threatening or implying negative consequences if they do.</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a:t>
            </a:fld>
            <a:endParaRPr lang="x-none"/>
          </a:p>
        </p:txBody>
      </p:sp>
    </p:spTree>
    <p:extLst>
      <p:ext uri="{BB962C8B-B14F-4D97-AF65-F5344CB8AC3E}">
        <p14:creationId xmlns:p14="http://schemas.microsoft.com/office/powerpoint/2010/main" val="351956190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1049338"/>
            <a:ext cx="4983163" cy="2803525"/>
          </a:xfrm>
        </p:spPr>
      </p:sp>
      <p:sp>
        <p:nvSpPr>
          <p:cNvPr id="3" name="Notes Placeholder 2"/>
          <p:cNvSpPr>
            <a:spLocks noGrp="1"/>
          </p:cNvSpPr>
          <p:nvPr>
            <p:ph type="body" idx="1"/>
          </p:nvPr>
        </p:nvSpPr>
        <p:spPr>
          <a:xfrm>
            <a:off x="685800" y="4034790"/>
            <a:ext cx="5486400" cy="4274820"/>
          </a:xfrm>
        </p:spPr>
        <p:txBody>
          <a:bodyPr/>
          <a:lstStyle/>
          <a:p>
            <a:pPr marL="457200" marR="0">
              <a:lnSpc>
                <a:spcPct val="115000"/>
              </a:lnSpc>
              <a:spcBef>
                <a:spcPts val="0"/>
              </a:spcBef>
              <a:spcAft>
                <a:spcPts val="1000"/>
              </a:spcAft>
            </a:pPr>
            <a:endParaRPr lang="x-none"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The Pennsylvania State Hospital System’s </a:t>
            </a:r>
            <a:endParaRPr lang="x-none" dirty="0">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b="1" dirty="0">
                <a:solidFill>
                  <a:srgbClr val="000000"/>
                </a:solidFill>
                <a:latin typeface="Calibri" panose="020F0502020204030204" pitchFamily="34" charset="0"/>
                <a:ea typeface="MS Mincho" panose="02020609040205080304" pitchFamily="49" charset="-128"/>
                <a:cs typeface="Arial" panose="020B0604020202020204" pitchFamily="34" charset="0"/>
              </a:rPr>
              <a:t>Seclusion and Restraint Reduction Programme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3" action="ppaction://hlinkfile" tooltip="Smith, 2015 #123">
                  <a:extLst>
                    <a:ext uri="{A12FA001-AC4F-418D-AE19-62706E023703}">
                      <ahyp:hlinkClr xmlns:ahyp="http://schemas.microsoft.com/office/drawing/2018/hyperlinkcolor" val="tx"/>
                    </a:ext>
                  </a:extLst>
                </a:hlinkClick>
              </a:rPr>
              <a:t>39</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4" action="ppaction://hlinkfile" tooltip="Smith, 2015 #124">
                  <a:extLst>
                    <a:ext uri="{A12FA001-AC4F-418D-AE19-62706E023703}">
                      <ahyp:hlinkClr xmlns:ahyp="http://schemas.microsoft.com/office/drawing/2018/hyperlinkcolor" val="tx"/>
                    </a:ext>
                  </a:extLst>
                </a:hlinkClick>
              </a:rPr>
              <a:t>40</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5" action="ppaction://hlinkfile" tooltip="Smith, 2005 #196">
                  <a:extLst>
                    <a:ext uri="{A12FA001-AC4F-418D-AE19-62706E023703}">
                      <ahyp:hlinkClr xmlns:ahyp="http://schemas.microsoft.com/office/drawing/2018/hyperlinkcolor" val="tx"/>
                    </a:ext>
                  </a:extLst>
                </a:hlinkClick>
              </a:rPr>
              <a:t>59</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 </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hlinkClick r:id="rId6" action="ppaction://hlinkfile" tooltip="Pennsylvania Department of Human Services, 2017 #146">
                  <a:extLst>
                    <a:ext uri="{A12FA001-AC4F-418D-AE19-62706E023703}">
                      <ahyp:hlinkClr xmlns:ahyp="http://schemas.microsoft.com/office/drawing/2018/hyperlinkcolor" val="tx"/>
                    </a:ext>
                  </a:extLst>
                </a:hlinkClick>
              </a:rPr>
              <a:t>60</a:t>
            </a:r>
            <a:r>
              <a:rPr lang="en-GB" i="1" dirty="0">
                <a:solidFill>
                  <a:srgbClr val="000000"/>
                </a:solidFill>
                <a:latin typeface="Calibri" panose="020F0502020204030204" pitchFamily="34" charset="0"/>
                <a:ea typeface="MS Mincho" panose="02020609040205080304" pitchFamily="49" charset="-128"/>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latin typeface="Calibri" panose="020F0502020204030204" pitchFamily="34" charset="0"/>
                <a:ea typeface="MS Mincho" panose="02020609040205080304" pitchFamily="49" charset="-128"/>
                <a:cs typeface="Arial" panose="020B0604020202020204" pitchFamily="34" charset="0"/>
              </a:rPr>
              <a:t>In the 1990s, the Pennsylvania Department of Public Welfare instituted an active </a:t>
            </a:r>
            <a:r>
              <a:rPr lang="en-US" dirty="0" err="1">
                <a:latin typeface="Calibri" panose="020F0502020204030204" pitchFamily="34" charset="0"/>
                <a:ea typeface="MS Mincho" panose="02020609040205080304" pitchFamily="49" charset="-128"/>
                <a:cs typeface="Arial" panose="020B0604020202020204" pitchFamily="34" charset="0"/>
              </a:rPr>
              <a:t>programme</a:t>
            </a:r>
            <a:r>
              <a:rPr lang="en-US" dirty="0">
                <a:latin typeface="Calibri" panose="020F0502020204030204" pitchFamily="34" charset="0"/>
                <a:ea typeface="MS Mincho" panose="02020609040205080304" pitchFamily="49" charset="-128"/>
                <a:cs typeface="Arial" panose="020B0604020202020204" pitchFamily="34" charset="0"/>
              </a:rPr>
              <a:t> to reduce, and ultimately eliminate, seclusion and restraint in mental health and forensic hospitals. All the hospitals have been seclusion-free for several years and are approaching zero-use of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latin typeface="Calibri" panose="020F0502020204030204" pitchFamily="34" charset="0"/>
                <a:ea typeface="MS Mincho" panose="02020609040205080304" pitchFamily="49" charset="-128"/>
                <a:cs typeface="Arial" panose="020B0604020202020204" pitchFamily="34" charset="0"/>
              </a:rPr>
              <a:t>The </a:t>
            </a:r>
            <a:r>
              <a:rPr lang="en-US" dirty="0" err="1">
                <a:latin typeface="Calibri" panose="020F0502020204030204" pitchFamily="34" charset="0"/>
                <a:ea typeface="MS Mincho" panose="02020609040205080304" pitchFamily="49" charset="-128"/>
                <a:cs typeface="Arial" panose="020B0604020202020204" pitchFamily="34" charset="0"/>
              </a:rPr>
              <a:t>programme</a:t>
            </a:r>
            <a:r>
              <a:rPr lang="en-US" dirty="0">
                <a:latin typeface="Calibri" panose="020F0502020204030204" pitchFamily="34" charset="0"/>
                <a:ea typeface="MS Mincho" panose="02020609040205080304" pitchFamily="49" charset="-128"/>
                <a:cs typeface="Arial" panose="020B0604020202020204" pitchFamily="34" charset="0"/>
              </a:rPr>
              <a:t> was realized through a combination of training, monitoring, policy revisions, cultural change, data transparency, the use of response teams and by adopting a recovery approach to providing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latin typeface="Calibri" panose="020F0502020204030204" pitchFamily="34" charset="0"/>
                <a:ea typeface="MS Mincho" panose="02020609040205080304" pitchFamily="49" charset="-128"/>
                <a:cs typeface="Arial" panose="020B0604020202020204" pitchFamily="34" charset="0"/>
              </a:rPr>
              <a:t>Research evaluating the impact of the </a:t>
            </a:r>
            <a:r>
              <a:rPr lang="en-US" dirty="0" err="1">
                <a:latin typeface="Calibri" panose="020F0502020204030204" pitchFamily="34" charset="0"/>
                <a:ea typeface="MS Mincho" panose="02020609040205080304" pitchFamily="49" charset="-128"/>
                <a:cs typeface="Arial" panose="020B0604020202020204" pitchFamily="34" charset="0"/>
              </a:rPr>
              <a:t>programme</a:t>
            </a:r>
            <a:r>
              <a:rPr lang="en-US" dirty="0">
                <a:latin typeface="Calibri" panose="020F0502020204030204" pitchFamily="34" charset="0"/>
                <a:ea typeface="MS Mincho" panose="02020609040205080304" pitchFamily="49" charset="-128"/>
                <a:cs typeface="Arial" panose="020B0604020202020204" pitchFamily="34" charset="0"/>
              </a:rPr>
              <a:t> from 2001 to 2010 showed significant reductions in the use of seclusion and restraint over this period across the state. </a:t>
            </a:r>
            <a:r>
              <a:rPr lang="en-US" dirty="0">
                <a:latin typeface="Calibri" panose="020F0502020204030204" pitchFamily="34" charset="0"/>
                <a:ea typeface="SimSun" panose="02010600030101010101" pitchFamily="2" charset="-122"/>
                <a:cs typeface="Arial" panose="020B0604020202020204" pitchFamily="34" charset="0"/>
              </a:rPr>
              <a:t>During the span of the study, the use of unscheduled medication as an indicator of the use of chemical restraint also declined.  </a:t>
            </a:r>
            <a:endParaRPr lang="x-none" dirty="0">
              <a:latin typeface="Calibri" panose="020F0502020204030204" pitchFamily="34" charset="0"/>
              <a:ea typeface="SimSun" panose="02010600030101010101" pitchFamily="2" charset="-122"/>
              <a:cs typeface="Arial" panose="020B0604020202020204" pitchFamily="34" charset="0"/>
            </a:endParaRPr>
          </a:p>
          <a:p>
            <a:r>
              <a:rPr lang="en-US" dirty="0">
                <a:latin typeface="Calibri" panose="020F0502020204030204" pitchFamily="34" charset="0"/>
                <a:ea typeface="MS Mincho" panose="02020609040205080304" pitchFamily="49" charset="-128"/>
                <a:cs typeface="Arial" panose="020B0604020202020204" pitchFamily="34" charset="0"/>
              </a:rPr>
              <a:t>Furthermore, contrary to fears, there was no increase in assaults on staff; in some cases, the number of assaults on staff even decreased</a:t>
            </a:r>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150</a:t>
            </a:fld>
            <a:endParaRPr lang="x-none"/>
          </a:p>
        </p:txBody>
      </p:sp>
    </p:spTree>
    <p:extLst>
      <p:ext uri="{BB962C8B-B14F-4D97-AF65-F5344CB8AC3E}">
        <p14:creationId xmlns:p14="http://schemas.microsoft.com/office/powerpoint/2010/main" val="368529722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At the end of the presentation show the following video to participants about “No force first”, a restraint reduction programme implemented in the United Kingdom.</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No force first, Mersey Care NHS Trust (7:15)</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/sCNdpDK3V3g </a:t>
            </a:r>
            <a:r>
              <a:rPr lang="en-GB" dirty="0">
                <a:latin typeface="Calibri" panose="020F0502020204030204" pitchFamily="34" charset="0"/>
                <a:ea typeface="SimSun" panose="02010600030101010101" pitchFamily="2" charset="-122"/>
                <a:cs typeface="Arial" panose="020B0604020202020204" pitchFamily="34" charset="0"/>
              </a:rPr>
              <a:t>(accessed 9 April 2019)</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151</a:t>
            </a:fld>
            <a:endParaRPr lang="x-none"/>
          </a:p>
        </p:txBody>
      </p:sp>
    </p:spTree>
    <p:extLst>
      <p:ext uri="{BB962C8B-B14F-4D97-AF65-F5344CB8AC3E}">
        <p14:creationId xmlns:p14="http://schemas.microsoft.com/office/powerpoint/2010/main" val="223068527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Wrapping up (10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What are the 3 key points that you have learned from this training?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152</a:t>
            </a:fld>
            <a:endParaRPr lang="x-none"/>
          </a:p>
        </p:txBody>
      </p:sp>
    </p:spTree>
    <p:extLst>
      <p:ext uri="{BB962C8B-B14F-4D97-AF65-F5344CB8AC3E}">
        <p14:creationId xmlns:p14="http://schemas.microsoft.com/office/powerpoint/2010/main" val="186614043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 this question with these key take-home messages.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tabLst>
                <a:tab pos="270510" algn="l"/>
              </a:tabLst>
            </a:pPr>
            <a:r>
              <a:rPr lang="en-GB" dirty="0">
                <a:latin typeface="Calibri" panose="020F0502020204030204" pitchFamily="34" charset="0"/>
                <a:ea typeface="SimSun" panose="02010600030101010101" pitchFamily="2" charset="-122"/>
                <a:cs typeface="Times New Roman" panose="02020603050405020304" pitchFamily="18" charset="0"/>
              </a:rPr>
              <a:t>Seclusion and restraint are human rights violations and are harmful.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270510" algn="l"/>
              </a:tabLst>
            </a:pPr>
            <a:r>
              <a:rPr lang="en-GB" dirty="0">
                <a:latin typeface="Calibri" panose="020F0502020204030204" pitchFamily="34" charset="0"/>
                <a:ea typeface="SimSun" panose="02010600030101010101" pitchFamily="2" charset="-122"/>
                <a:cs typeface="Times New Roman" panose="02020603050405020304" pitchFamily="18" charset="0"/>
              </a:rPr>
              <a:t>There are many strategies to prevent or adequately respond to tense and conflictual situations  without resorting to seclusion and restraint.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270510" algn="l"/>
              </a:tabLst>
            </a:pPr>
            <a:r>
              <a:rPr lang="en-GB" dirty="0">
                <a:latin typeface="Calibri" panose="020F0502020204030204" pitchFamily="34" charset="0"/>
                <a:ea typeface="SimSun" panose="02010600030101010101" pitchFamily="2" charset="-122"/>
                <a:cs typeface="Times New Roman" panose="02020603050405020304" pitchFamily="18" charset="0"/>
              </a:rPr>
              <a:t>Everyone has a role to play in ending seclusion and restraint.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270510" algn="l"/>
              </a:tabLst>
            </a:pPr>
            <a:r>
              <a:rPr lang="en-GB" dirty="0">
                <a:latin typeface="Calibri" panose="020F0502020204030204" pitchFamily="34" charset="0"/>
                <a:ea typeface="SimSun" panose="02010600030101010101" pitchFamily="2" charset="-122"/>
                <a:cs typeface="Times New Roman" panose="02020603050405020304" pitchFamily="18" charset="0"/>
              </a:rPr>
              <a:t>By ending these practices, everyone will benefit.</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153</a:t>
            </a:fld>
            <a:endParaRPr lang="x-none"/>
          </a:p>
        </p:txBody>
      </p:sp>
    </p:spTree>
    <p:extLst>
      <p:ext uri="{BB962C8B-B14F-4D97-AF65-F5344CB8AC3E}">
        <p14:creationId xmlns:p14="http://schemas.microsoft.com/office/powerpoint/2010/main" val="272013369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154</a:t>
            </a:fld>
            <a:endParaRPr lang="en-GB"/>
          </a:p>
        </p:txBody>
      </p:sp>
      <p:sp>
        <p:nvSpPr>
          <p:cNvPr id="6" name="Notes Placeholder 2">
            <a:extLst>
              <a:ext uri="{FF2B5EF4-FFF2-40B4-BE49-F238E27FC236}">
                <a16:creationId xmlns:a16="http://schemas.microsoft.com/office/drawing/2014/main" id="{1DC1850F-D883-454A-8038-667336FBEB06}"/>
              </a:ext>
            </a:extLst>
          </p:cNvPr>
          <p:cNvSpPr txBox="1">
            <a:spLocks/>
          </p:cNvSpPr>
          <p:nvPr/>
        </p:nvSpPr>
        <p:spPr>
          <a:xfrm>
            <a:off x="310842" y="149221"/>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dirty="0"/>
              <a:t>Conceptualization </a:t>
            </a:r>
          </a:p>
          <a:p>
            <a:r>
              <a:rPr lang="en-US" sz="1100" dirty="0"/>
              <a:t>Michelle Funk (Coordinator) and Natalie Drew Bold (Technical Officer) Mental Health Policy and Service Development, Department of Mental Health and Substance Abuse (WHO, Geneva)</a:t>
            </a:r>
          </a:p>
          <a:p>
            <a:endParaRPr lang="en-US" sz="1100" dirty="0"/>
          </a:p>
          <a:p>
            <a:r>
              <a:rPr lang="en-US" sz="1100" b="1" dirty="0"/>
              <a:t>Writing and editorial team</a:t>
            </a:r>
          </a:p>
          <a:p>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endParaRPr lang="en-US" sz="1100" dirty="0"/>
          </a:p>
          <a:p>
            <a:r>
              <a:rPr lang="en-US" sz="1100" b="1" dirty="0"/>
              <a:t>Key international experts</a:t>
            </a:r>
          </a:p>
          <a:p>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endParaRPr lang="en-US" sz="1100" dirty="0"/>
          </a:p>
          <a:p>
            <a:r>
              <a:rPr lang="en-US" sz="1100" b="1" dirty="0"/>
              <a:t>Contributions</a:t>
            </a:r>
          </a:p>
          <a:p>
            <a:r>
              <a:rPr lang="en-US" sz="1100" dirty="0">
                <a:solidFill>
                  <a:schemeClr val="accent2"/>
                </a:solidFill>
              </a:rPr>
              <a:t>Technical reviewers</a:t>
            </a:r>
          </a:p>
          <a:p>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err="1"/>
              <a:t>Prosecutor's</a:t>
            </a:r>
            <a:r>
              <a:rPr lang="lt-LT" sz="1100" dirty="0"/>
              <a:t> Office (</a:t>
            </a:r>
            <a:r>
              <a:rPr lang="lt-LT" sz="1100" dirty="0" err="1"/>
              <a:t>Brazil</a:t>
            </a:r>
            <a:r>
              <a:rPr lang="lt-LT" sz="1100" dirty="0"/>
              <a:t>); </a:t>
            </a:r>
            <a:r>
              <a:rPr lang="lt-LT" sz="1100" dirty="0" err="1"/>
              <a:t>Patricia</a:t>
            </a:r>
            <a:r>
              <a:rPr lang="lt-LT" sz="1100" dirty="0"/>
              <a:t> </a:t>
            </a:r>
            <a:r>
              <a:rPr lang="lt-LT" sz="1100" dirty="0" err="1"/>
              <a:t>Brogna</a:t>
            </a:r>
            <a:r>
              <a:rPr lang="lt-LT" sz="1100" dirty="0"/>
              <a:t>, </a:t>
            </a:r>
            <a:r>
              <a:rPr lang="lt-LT" sz="1100" dirty="0" err="1"/>
              <a:t>National</a:t>
            </a:r>
            <a:r>
              <a:rPr lang="lt-LT" sz="1100" dirty="0"/>
              <a:t> </a:t>
            </a:r>
            <a:r>
              <a:rPr lang="lt-LT" sz="1100" dirty="0" err="1"/>
              <a:t>School</a:t>
            </a:r>
            <a:r>
              <a:rPr lang="lt-LT" sz="1100" dirty="0"/>
              <a:t> </a:t>
            </a:r>
            <a:r>
              <a:rPr lang="lt-LT" sz="1100" dirty="0" err="1"/>
              <a:t>of</a:t>
            </a:r>
            <a:r>
              <a:rPr lang="lt-LT" sz="1100" dirty="0"/>
              <a:t> </a:t>
            </a:r>
            <a:r>
              <a:rPr lang="lt-LT" sz="1100" dirty="0" err="1"/>
              <a:t>Occupational</a:t>
            </a:r>
            <a:r>
              <a:rPr lang="lt-LT" sz="1100" dirty="0"/>
              <a:t> </a:t>
            </a:r>
            <a:r>
              <a:rPr lang="lt-LT" sz="1100" dirty="0" err="1"/>
              <a:t>Therapy</a:t>
            </a:r>
            <a:r>
              <a:rPr lang="lt-LT" sz="1100" dirty="0"/>
              <a:t>, (Argentina); </a:t>
            </a:r>
            <a:r>
              <a:rPr lang="lt-LT" sz="1100" dirty="0" err="1"/>
              <a:t>Celia</a:t>
            </a:r>
            <a:r>
              <a:rPr lang="lt-LT" sz="1100" dirty="0"/>
              <a:t> </a:t>
            </a:r>
            <a:r>
              <a:rPr lang="lt-LT" sz="1100" dirty="0" err="1"/>
              <a:t>Brown</a:t>
            </a:r>
            <a:r>
              <a:rPr lang="lt-LT" sz="1100" dirty="0"/>
              <a:t>, </a:t>
            </a:r>
            <a:r>
              <a:rPr lang="lt-LT" sz="1100" dirty="0" err="1"/>
              <a:t>MindFreedom</a:t>
            </a:r>
            <a:r>
              <a:rPr lang="lt-LT" sz="1100" dirty="0"/>
              <a:t> International, (United </a:t>
            </a:r>
            <a:r>
              <a:rPr lang="lt-LT" sz="1100" dirty="0" err="1"/>
              <a:t>States</a:t>
            </a:r>
            <a:r>
              <a:rPr lang="lt-LT" sz="1100" dirty="0"/>
              <a:t> </a:t>
            </a:r>
            <a:r>
              <a:rPr lang="lt-LT" sz="1100" dirty="0" err="1"/>
              <a:t>of</a:t>
            </a:r>
            <a:r>
              <a:rPr lang="lt-LT" sz="1100" dirty="0"/>
              <a:t> America); </a:t>
            </a:r>
            <a:r>
              <a:rPr lang="lt-LT" sz="1100" dirty="0" err="1"/>
              <a:t>Kimberly</a:t>
            </a:r>
            <a:r>
              <a:rPr lang="lt-LT" sz="1100" dirty="0"/>
              <a:t> </a:t>
            </a:r>
            <a:r>
              <a:rPr lang="lt-LT" sz="1100" dirty="0" err="1"/>
              <a:t>Budnick</a:t>
            </a:r>
            <a:r>
              <a:rPr lang="lt-LT" sz="1100" dirty="0"/>
              <a:t>, </a:t>
            </a:r>
            <a:r>
              <a:rPr lang="lt-LT" sz="1100" dirty="0" err="1"/>
              <a:t>Head</a:t>
            </a:r>
            <a:r>
              <a:rPr lang="lt-LT" sz="1100" dirty="0"/>
              <a:t> </a:t>
            </a:r>
            <a:r>
              <a:rPr lang="lt-LT" sz="1100" dirty="0" err="1"/>
              <a:t>Start</a:t>
            </a:r>
            <a:r>
              <a:rPr lang="lt-LT" sz="1100" dirty="0"/>
              <a:t> </a:t>
            </a:r>
            <a:r>
              <a:rPr lang="lt-LT" sz="1100" dirty="0" err="1"/>
              <a:t>Teacher</a:t>
            </a:r>
            <a:r>
              <a:rPr lang="lt-LT" sz="1100" dirty="0"/>
              <a:t>/</a:t>
            </a:r>
            <a:r>
              <a:rPr lang="lt-LT" sz="1100" dirty="0" err="1"/>
              <a:t>Early</a:t>
            </a:r>
            <a:r>
              <a:rPr lang="lt-LT" sz="1100" dirty="0"/>
              <a:t> </a:t>
            </a:r>
            <a:r>
              <a:rPr lang="lt-LT" sz="1100" dirty="0" err="1"/>
              <a:t>Childhood</a:t>
            </a:r>
            <a:r>
              <a:rPr lang="lt-LT" sz="1100" dirty="0"/>
              <a:t> </a:t>
            </a:r>
            <a:r>
              <a:rPr lang="lt-LT" sz="1100" dirty="0" err="1"/>
              <a:t>Educator</a:t>
            </a:r>
            <a:r>
              <a:rPr lang="lt-LT" sz="1100" dirty="0"/>
              <a:t> (United </a:t>
            </a:r>
            <a:r>
              <a:rPr lang="lt-LT" sz="1100" dirty="0" err="1"/>
              <a:t>States</a:t>
            </a:r>
            <a:r>
              <a:rPr lang="lt-LT" sz="1100" dirty="0"/>
              <a:t> </a:t>
            </a:r>
            <a:r>
              <a:rPr lang="lt-LT" sz="1100" dirty="0" err="1"/>
              <a:t>of</a:t>
            </a:r>
            <a:r>
              <a:rPr lang="lt-LT" sz="1100" dirty="0"/>
              <a:t> America); </a:t>
            </a:r>
            <a:r>
              <a:rPr lang="lt-LT" sz="1100" dirty="0" err="1"/>
              <a:t>Janice</a:t>
            </a:r>
            <a:r>
              <a:rPr lang="lt-LT" sz="1100" dirty="0"/>
              <a:t> </a:t>
            </a:r>
            <a:r>
              <a:rPr lang="lt-LT" sz="1100" dirty="0" err="1"/>
              <a:t>Cambri</a:t>
            </a:r>
            <a:r>
              <a:rPr lang="lt-LT" sz="1100" dirty="0"/>
              <a:t>, </a:t>
            </a:r>
            <a:r>
              <a:rPr lang="lt-LT" sz="1100" dirty="0" err="1"/>
              <a:t>Psychosocial</a:t>
            </a:r>
            <a:r>
              <a:rPr lang="lt-LT" sz="1100" dirty="0"/>
              <a:t> </a:t>
            </a:r>
            <a:r>
              <a:rPr lang="lt-LT" sz="1100" dirty="0" err="1"/>
              <a:t>Disability</a:t>
            </a:r>
            <a:r>
              <a:rPr lang="lt-LT" sz="1100" dirty="0"/>
              <a:t> </a:t>
            </a:r>
            <a:r>
              <a:rPr lang="lt-LT" sz="1100" dirty="0" err="1"/>
              <a:t>Inclusive</a:t>
            </a:r>
            <a:r>
              <a:rPr lang="lt-LT" sz="1100" dirty="0"/>
              <a:t> </a:t>
            </a:r>
            <a:r>
              <a:rPr lang="lt-LT" sz="1100" dirty="0" err="1"/>
              <a:t>Philippines</a:t>
            </a:r>
            <a:r>
              <a:rPr lang="lt-LT" sz="1100" dirty="0"/>
              <a:t> (</a:t>
            </a:r>
            <a:r>
              <a:rPr lang="lt-LT" sz="1100" dirty="0" err="1"/>
              <a:t>Philippines</a:t>
            </a:r>
            <a:r>
              <a:rPr lang="lt-LT" sz="1100" dirty="0"/>
              <a:t>); </a:t>
            </a:r>
            <a:r>
              <a:rPr lang="lt-LT" sz="1100" dirty="0" err="1"/>
              <a:t>Aleisha</a:t>
            </a:r>
            <a:r>
              <a:rPr lang="lt-LT" sz="1100" dirty="0"/>
              <a:t> </a:t>
            </a:r>
            <a:r>
              <a:rPr lang="lt-LT" sz="1100" dirty="0" err="1"/>
              <a:t>Carroll</a:t>
            </a:r>
            <a:r>
              <a:rPr lang="lt-LT" sz="1100" dirty="0"/>
              <a:t>, CBM </a:t>
            </a:r>
            <a:r>
              <a:rPr lang="lt-LT" sz="1100" dirty="0" err="1"/>
              <a:t>Australia</a:t>
            </a:r>
            <a:r>
              <a:rPr lang="lt-LT" sz="1100" dirty="0"/>
              <a:t> (</a:t>
            </a:r>
            <a:r>
              <a:rPr lang="lt-LT" sz="1100" dirty="0" err="1"/>
              <a:t>Australia</a:t>
            </a:r>
            <a:r>
              <a:rPr lang="lt-LT" sz="1100" dirty="0"/>
              <a:t>); Mauro </a:t>
            </a:r>
            <a:r>
              <a:rPr lang="lt-LT" sz="1100" dirty="0" err="1"/>
              <a:t>Giovanni</a:t>
            </a:r>
            <a:r>
              <a:rPr lang="lt-LT" sz="1100" dirty="0"/>
              <a:t> </a:t>
            </a:r>
            <a:r>
              <a:rPr lang="lt-LT" sz="1100" dirty="0" err="1"/>
              <a:t>Carta</a:t>
            </a:r>
            <a:r>
              <a:rPr lang="lt-LT" sz="1100" dirty="0"/>
              <a:t>, </a:t>
            </a:r>
            <a:r>
              <a:rPr lang="lt-LT" sz="1100" dirty="0" err="1"/>
              <a:t>Università</a:t>
            </a:r>
            <a:r>
              <a:rPr lang="lt-LT" sz="1100" dirty="0"/>
              <a:t> degli </a:t>
            </a:r>
            <a:r>
              <a:rPr lang="lt-LT" sz="1100" dirty="0" err="1"/>
              <a:t>studi</a:t>
            </a:r>
            <a:r>
              <a:rPr lang="lt-LT" sz="1100" dirty="0"/>
              <a:t> di </a:t>
            </a:r>
            <a:r>
              <a:rPr lang="lt-LT" sz="1100" dirty="0" err="1"/>
              <a:t>Cagliari</a:t>
            </a:r>
            <a:r>
              <a:rPr lang="lt-LT" sz="1100" dirty="0"/>
              <a:t> (</a:t>
            </a:r>
            <a:r>
              <a:rPr lang="lt-LT" sz="1100" dirty="0" err="1"/>
              <a:t>Italy</a:t>
            </a:r>
            <a:r>
              <a:rPr lang="lt-LT" sz="1100" dirty="0"/>
              <a:t>); </a:t>
            </a:r>
            <a:r>
              <a:rPr lang="lt-LT" sz="1100" dirty="0" err="1"/>
              <a:t>Chauhan</a:t>
            </a:r>
            <a:r>
              <a:rPr lang="lt-LT" sz="1100" dirty="0"/>
              <a:t> </a:t>
            </a:r>
            <a:r>
              <a:rPr lang="lt-LT" sz="1100" dirty="0" err="1"/>
              <a:t>Ajay</a:t>
            </a:r>
            <a:r>
              <a:rPr lang="lt-LT" sz="1100" dirty="0"/>
              <a:t>, </a:t>
            </a:r>
            <a:r>
              <a:rPr lang="lt-LT" sz="1100" dirty="0" err="1"/>
              <a:t>State</a:t>
            </a:r>
            <a:r>
              <a:rPr lang="lt-LT" sz="1100" dirty="0"/>
              <a:t> </a:t>
            </a:r>
            <a:r>
              <a:rPr lang="lt-LT" sz="1100" dirty="0" err="1"/>
              <a:t>Mental</a:t>
            </a:r>
            <a:r>
              <a:rPr lang="lt-LT" sz="1100" dirty="0"/>
              <a:t> </a:t>
            </a:r>
            <a:r>
              <a:rPr lang="lt-LT" sz="1100" dirty="0" err="1"/>
              <a:t>Health</a:t>
            </a:r>
            <a:r>
              <a:rPr lang="lt-LT" sz="1100" dirty="0"/>
              <a:t> </a:t>
            </a:r>
            <a:r>
              <a:rPr lang="lt-LT" sz="1100" dirty="0" err="1"/>
              <a:t>Authority</a:t>
            </a:r>
            <a:r>
              <a:rPr lang="lt-LT" sz="1100" dirty="0"/>
              <a:t>, </a:t>
            </a:r>
            <a:r>
              <a:rPr lang="lt-LT" sz="1100" dirty="0" err="1"/>
              <a:t>Gujarat</a:t>
            </a:r>
            <a:r>
              <a:rPr lang="lt-LT" sz="1100" dirty="0"/>
              <a:t>, (</a:t>
            </a:r>
            <a:r>
              <a:rPr lang="lt-LT" sz="1100" dirty="0" err="1"/>
              <a:t>India</a:t>
            </a:r>
            <a:r>
              <a:rPr lang="lt-LT" sz="1100" dirty="0"/>
              <a:t>); </a:t>
            </a:r>
            <a:r>
              <a:rPr lang="lt-LT" sz="1100" dirty="0" err="1"/>
              <a:t>Facundo</a:t>
            </a:r>
            <a:r>
              <a:rPr lang="lt-LT" sz="1100" dirty="0"/>
              <a:t> </a:t>
            </a:r>
            <a:r>
              <a:rPr lang="lt-LT" sz="1100" dirty="0" err="1"/>
              <a:t>Chavez</a:t>
            </a:r>
            <a:r>
              <a:rPr lang="lt-LT" sz="1100" dirty="0"/>
              <a:t> </a:t>
            </a:r>
            <a:r>
              <a:rPr lang="lt-LT" sz="1100" dirty="0" err="1"/>
              <a:t>Penillas</a:t>
            </a:r>
            <a:r>
              <a:rPr lang="lt-LT" sz="1100" dirty="0"/>
              <a:t>, Office </a:t>
            </a:r>
            <a:r>
              <a:rPr lang="lt-LT" sz="1100" dirty="0" err="1"/>
              <a:t>of</a:t>
            </a:r>
            <a:r>
              <a:rPr lang="lt-LT" sz="1100" dirty="0"/>
              <a:t> </a:t>
            </a:r>
            <a:r>
              <a:rPr lang="lt-LT" sz="1100" dirty="0" err="1"/>
              <a:t>the</a:t>
            </a:r>
            <a:r>
              <a:rPr lang="lt-LT" sz="1100" dirty="0"/>
              <a:t> United </a:t>
            </a:r>
            <a:r>
              <a:rPr lang="lt-LT" sz="1100" dirty="0" err="1"/>
              <a:t>Nations</a:t>
            </a:r>
            <a:r>
              <a:rPr lang="lt-LT" sz="1100" dirty="0"/>
              <a:t> </a:t>
            </a:r>
            <a:r>
              <a:rPr lang="lt-LT" sz="1100" dirty="0" err="1"/>
              <a:t>High</a:t>
            </a:r>
            <a:r>
              <a:rPr lang="lt-LT" sz="1100" dirty="0"/>
              <a:t> </a:t>
            </a:r>
            <a:r>
              <a:rPr lang="lt-LT" sz="1100" dirty="0" err="1"/>
              <a:t>Commissioner</a:t>
            </a:r>
            <a:r>
              <a:rPr lang="lt-LT" sz="1100" dirty="0"/>
              <a:t> </a:t>
            </a:r>
            <a:r>
              <a:rPr lang="lt-LT" sz="1100" dirty="0" err="1"/>
              <a:t>for</a:t>
            </a:r>
            <a:r>
              <a:rPr lang="lt-LT" sz="1100" dirty="0"/>
              <a:t> </a:t>
            </a:r>
            <a:r>
              <a:rPr lang="lt-LT" sz="1100" dirty="0" err="1"/>
              <a:t>Human</a:t>
            </a:r>
            <a:r>
              <a:rPr lang="lt-LT" sz="1100" dirty="0"/>
              <a:t> </a:t>
            </a:r>
            <a:r>
              <a:rPr lang="lt-LT" sz="1100" dirty="0" err="1"/>
              <a:t>Rights</a:t>
            </a:r>
            <a:r>
              <a:rPr lang="lt-LT" sz="1100" dirty="0"/>
              <a:t> (</a:t>
            </a:r>
            <a:r>
              <a:rPr lang="lt-LT" sz="1100" dirty="0" err="1"/>
              <a:t>Switzerland</a:t>
            </a:r>
            <a:r>
              <a:rPr lang="lt-LT" sz="1100" dirty="0"/>
              <a:t>); </a:t>
            </a:r>
            <a:r>
              <a:rPr lang="lt-LT" sz="1100" dirty="0" err="1"/>
              <a:t>Daniel</a:t>
            </a:r>
            <a:r>
              <a:rPr lang="lt-LT" sz="1100" dirty="0"/>
              <a:t> </a:t>
            </a:r>
            <a:r>
              <a:rPr lang="lt-LT" sz="1100" dirty="0" err="1"/>
              <a:t>Chisholm</a:t>
            </a:r>
            <a:r>
              <a:rPr lang="lt-LT" sz="1100" dirty="0"/>
              <a:t>, WHO </a:t>
            </a:r>
            <a:r>
              <a:rPr lang="lt-LT" sz="1100" dirty="0" err="1"/>
              <a:t>Regional</a:t>
            </a:r>
            <a:r>
              <a:rPr lang="lt-LT" sz="1100" dirty="0"/>
              <a:t> Office </a:t>
            </a:r>
            <a:r>
              <a:rPr lang="lt-LT" sz="1100" dirty="0" err="1"/>
              <a:t>for</a:t>
            </a:r>
            <a:r>
              <a:rPr lang="lt-LT" sz="1100" dirty="0"/>
              <a:t> </a:t>
            </a:r>
            <a:r>
              <a:rPr lang="lt-LT" sz="1100" dirty="0" err="1"/>
              <a:t>Europe</a:t>
            </a:r>
            <a:r>
              <a:rPr lang="lt-LT" sz="1100" dirty="0"/>
              <a:t> (</a:t>
            </a:r>
            <a:r>
              <a:rPr lang="lt-LT" sz="1100" dirty="0" err="1"/>
              <a:t>Denmark</a:t>
            </a:r>
            <a:r>
              <a:rPr lang="lt-LT" sz="1100" dirty="0"/>
              <a:t>); </a:t>
            </a:r>
            <a:endParaRPr lang="en-US" sz="1100" dirty="0"/>
          </a:p>
        </p:txBody>
      </p:sp>
    </p:spTree>
    <p:extLst>
      <p:ext uri="{BB962C8B-B14F-4D97-AF65-F5344CB8AC3E}">
        <p14:creationId xmlns:p14="http://schemas.microsoft.com/office/powerpoint/2010/main" val="171273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Manual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Manual restraint refers to interventions done with hands or bodies without the use of any device. It is sometimes called “holding”.</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Manual restraint imposes a manual limitation on a person’s movement (whole body or certain body parts) often using force.</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also refers to any “hands-on” control of a person which may involve physical struggles such as dragging a person on the floor or holding a person against the floor. Sometimes it includes painful positions in order to execute control, such as twisting arms to the back or pressing pain points.</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“Prone” or “face-down” restraint is a common form of manual restraint. This is when a person is held face-down (or prone) on the floor and is physically prevented from moving out of this position. </a:t>
            </a:r>
          </a:p>
          <a:p>
            <a:pPr marL="857250" lvl="2"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a particularly dangerous form of restraint due the risk of positional suffocation and sudden death</a:t>
            </a:r>
            <a:r>
              <a:rPr lang="en-GB" baseline="30000"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Morrison, 2002 #153">
                  <a:extLst>
                    <a:ext uri="{A12FA001-AC4F-418D-AE19-62706E023703}">
                      <ahyp:hlinkClr xmlns:ahyp="http://schemas.microsoft.com/office/drawing/2018/hyperlinkcolor" val="tx"/>
                    </a:ext>
                  </a:extLst>
                </a:hlinkClick>
              </a:rPr>
              <a:t>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Mind, 2013 #154">
                  <a:extLst>
                    <a:ext uri="{A12FA001-AC4F-418D-AE19-62706E023703}">
                      <ahyp:hlinkClr xmlns:ahyp="http://schemas.microsoft.com/office/drawing/2018/hyperlinkcolor" val="tx"/>
                    </a:ext>
                  </a:extLst>
                </a:hlinkClick>
              </a:rPr>
              <a:t>6</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Mohr, 2003 #155">
                  <a:extLst>
                    <a:ext uri="{A12FA001-AC4F-418D-AE19-62706E023703}">
                      <ahyp:hlinkClr xmlns:ahyp="http://schemas.microsoft.com/office/drawing/2018/hyperlinkcolor" val="tx"/>
                    </a:ext>
                  </a:extLst>
                </a:hlinkClick>
              </a:rPr>
              <a:t>7</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16</a:t>
            </a:fld>
            <a:endParaRPr lang="x-none"/>
          </a:p>
        </p:txBody>
      </p:sp>
    </p:spTree>
    <p:extLst>
      <p:ext uri="{BB962C8B-B14F-4D97-AF65-F5344CB8AC3E}">
        <p14:creationId xmlns:p14="http://schemas.microsoft.com/office/powerpoint/2010/main" val="651787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Physical (or mechanical)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Physical (or mechanical) restraint commonly refers to interventions undertaken with the use of devices to immobilize the person or restrict a person’s ability to freely move part of their body.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Physical restraints include:</a:t>
            </a:r>
          </a:p>
          <a:p>
            <a:pPr marL="800100" marR="0" lvl="1"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belts, ropes, chains, shackles and tightened cloth and also </a:t>
            </a:r>
          </a:p>
          <a:p>
            <a:pPr marL="800100" marR="0" lvl="1"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disabling clothing such as straightjackets, disabling gloves, disabling furniture such as cage-beds, net-beds or immobilization chairs.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Tying someone to a tree or to another object is also a form physical restraint.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17</a:t>
            </a:fld>
            <a:endParaRPr lang="x-none"/>
          </a:p>
        </p:txBody>
      </p:sp>
    </p:spTree>
    <p:extLst>
      <p:ext uri="{BB962C8B-B14F-4D97-AF65-F5344CB8AC3E}">
        <p14:creationId xmlns:p14="http://schemas.microsoft.com/office/powerpoint/2010/main" val="320993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Chemical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Chemical restraint is broadly defined as the use of medication administered against the person’s will, which is claimed to be a “necessary treatment” or an “emergency measure” in order to control a person’s movement and/or behaviour.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involves involuntary use of a sedating or psychotropic drug. It can include oral administration  or injection of the medication without the person’s consent.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often administered in response to a perceived danger, such as a violent or aggressive act against one’s self or others, or to control people or make them “easier to manage”.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Chemical restraint is frequently used as an alternative to, or alongside, manual restraint, physical restraint or seclusion.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However, chemical restraint </a:t>
            </a:r>
            <a:r>
              <a:rPr lang="en-GB" b="1" i="1" dirty="0">
                <a:latin typeface="Calibri" panose="020F0502020204030204" pitchFamily="34" charset="0"/>
                <a:ea typeface="SimSun" panose="02010600030101010101" pitchFamily="2" charset="-122"/>
                <a:cs typeface="Arial" panose="020B0604020202020204" pitchFamily="34" charset="0"/>
              </a:rPr>
              <a:t>is</a:t>
            </a:r>
            <a:r>
              <a:rPr lang="en-GB" dirty="0">
                <a:latin typeface="Calibri" panose="020F0502020204030204" pitchFamily="34" charset="0"/>
                <a:ea typeface="SimSun" panose="02010600030101010101" pitchFamily="2" charset="-122"/>
                <a:cs typeface="Arial" panose="020B0604020202020204" pitchFamily="34" charset="0"/>
              </a:rPr>
              <a:t> a form of restraint itself, and it is </a:t>
            </a:r>
            <a:r>
              <a:rPr lang="en-GB" b="1" i="1" dirty="0">
                <a:latin typeface="Calibri" panose="020F0502020204030204" pitchFamily="34" charset="0"/>
                <a:ea typeface="SimSun" panose="02010600030101010101" pitchFamily="2" charset="-122"/>
                <a:cs typeface="Arial" panose="020B0604020202020204" pitchFamily="34" charset="0"/>
              </a:rPr>
              <a:t>not</a:t>
            </a:r>
            <a:r>
              <a:rPr lang="en-GB" i="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an acceptable alternative to other forms of restraint or seclusion although it is often thought to be a more positive alternative.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18</a:t>
            </a:fld>
            <a:endParaRPr lang="x-none"/>
          </a:p>
        </p:txBody>
      </p:sp>
    </p:spTree>
    <p:extLst>
      <p:ext uri="{BB962C8B-B14F-4D97-AF65-F5344CB8AC3E}">
        <p14:creationId xmlns:p14="http://schemas.microsoft.com/office/powerpoint/2010/main" val="105028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228600">
              <a:lnSpc>
                <a:spcPct val="115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Seclusion and restraints are often accompanied by humiliating and degrading practices such as stripping people of their clothes, conducting body searches, and so on.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19</a:t>
            </a:fld>
            <a:endParaRPr lang="x-none"/>
          </a:p>
        </p:txBody>
      </p:sp>
    </p:spTree>
    <p:extLst>
      <p:ext uri="{BB962C8B-B14F-4D97-AF65-F5344CB8AC3E}">
        <p14:creationId xmlns:p14="http://schemas.microsoft.com/office/powerpoint/2010/main" val="207910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27B16-CF1E-45CC-ACCC-6F96B24F1C40}" type="slidenum">
              <a:rPr lang="x-none" smtClean="0"/>
              <a:t>2</a:t>
            </a:fld>
            <a:endParaRPr lang="x-none"/>
          </a:p>
        </p:txBody>
      </p:sp>
    </p:spTree>
    <p:extLst>
      <p:ext uri="{BB962C8B-B14F-4D97-AF65-F5344CB8AC3E}">
        <p14:creationId xmlns:p14="http://schemas.microsoft.com/office/powerpoint/2010/main" val="3322261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tabLst>
                <a:tab pos="0" algn="l"/>
              </a:tabLst>
            </a:pPr>
            <a:r>
              <a:rPr lang="en-GB" b="1" dirty="0">
                <a:latin typeface="Calibri" panose="020F0502020204030204" pitchFamily="34" charset="0"/>
                <a:ea typeface="SimSun" panose="02010600030101010101" pitchFamily="2" charset="-122"/>
                <a:cs typeface="Arial" panose="020B0604020202020204" pitchFamily="34" charset="0"/>
              </a:rPr>
              <a:t>Combined coercive practices in health-care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Seclusion and restraint are often used together; e.g. in many instances people are manually or physically restrained in order to be taken to a seclusion cell or room.</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Physical and mechanical restraints are often used in conjunction with chemical restraint; e.g. in many instances, people are forcibly held down (manual restraint) so that they can then be sedated.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Many practices that do not strictly constitute seclusion and restraint may be used to isolate people from the outside of the service (e.g. confiscating mobile phones, limiting or forbidding visits, limiting access to the Internet or other means of communication). This may prevent people using the service from reporting abuses.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20</a:t>
            </a:fld>
            <a:endParaRPr lang="x-none"/>
          </a:p>
        </p:txBody>
      </p:sp>
    </p:spTree>
    <p:extLst>
      <p:ext uri="{BB962C8B-B14F-4D97-AF65-F5344CB8AC3E}">
        <p14:creationId xmlns:p14="http://schemas.microsoft.com/office/powerpoint/2010/main" val="3485835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90" y="4400549"/>
            <a:ext cx="5486400" cy="4503607"/>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2.3: Forms of seclusion and restraint (30 min.)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lnSpc>
                <a:spcPct val="115000"/>
              </a:lnSpc>
              <a:spcBef>
                <a:spcPts val="0"/>
              </a:spcBef>
              <a:spcAft>
                <a:spcPts val="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Participants will have different ideas about the various forms of seclusion and restraint so it is useful to encourage them to identify different examples of seclusion and restraint that are used at their own service. For instance, it may be the case that some participants have never considered the overuse of medication, medication administered outside agreed treatment plans, or administration of medication against a person’s will as forms of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23850" marR="0">
              <a:lnSpc>
                <a:spcPct val="115000"/>
              </a:lnSpc>
              <a:spcBef>
                <a:spcPts val="0"/>
              </a:spcBef>
              <a:spcAft>
                <a:spcPts val="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1.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What examples of seclusion and restraint are used in your mental health or social service?</a:t>
            </a:r>
            <a:endParaRPr lang="x-none" b="1" dirty="0">
              <a:latin typeface="Calibri" panose="020F0502020204030204" pitchFamily="34" charset="0"/>
              <a:ea typeface="SimSun" panose="02010600030101010101" pitchFamily="2" charset="-122"/>
              <a:cs typeface="Arial" panose="020B0604020202020204" pitchFamily="34" charset="0"/>
            </a:endParaRPr>
          </a:p>
          <a:p>
            <a:pPr marL="781050" marR="0">
              <a:lnSpc>
                <a:spcPct val="115000"/>
              </a:lnSpc>
              <a:spcBef>
                <a:spcPts val="0"/>
              </a:spcBef>
              <a:spcAft>
                <a:spcPts val="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b="1" dirty="0">
              <a:latin typeface="Calibri" panose="020F0502020204030204" pitchFamily="34" charset="0"/>
              <a:ea typeface="SimSun" panose="02010600030101010101" pitchFamily="2" charset="-122"/>
              <a:cs typeface="Arial" panose="020B0604020202020204" pitchFamily="34" charset="0"/>
            </a:endParaRPr>
          </a:p>
          <a:p>
            <a:pPr marL="323850" marR="0">
              <a:lnSpc>
                <a:spcPct val="115000"/>
              </a:lnSpc>
              <a:spcBef>
                <a:spcPts val="0"/>
              </a:spcBef>
              <a:spcAft>
                <a:spcPts val="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2. What are the different terms that you use to describe seclusion and restraint in your service?</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21</a:t>
            </a:fld>
            <a:endParaRPr lang="x-none"/>
          </a:p>
        </p:txBody>
      </p:sp>
    </p:spTree>
    <p:extLst>
      <p:ext uri="{BB962C8B-B14F-4D97-AF65-F5344CB8AC3E}">
        <p14:creationId xmlns:p14="http://schemas.microsoft.com/office/powerpoint/2010/main" val="2017424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2888" y="174625"/>
            <a:ext cx="3832225" cy="2155825"/>
          </a:xfrm>
        </p:spPr>
      </p:sp>
      <p:sp>
        <p:nvSpPr>
          <p:cNvPr id="4" name="Slide Number Placeholder 3"/>
          <p:cNvSpPr>
            <a:spLocks noGrp="1"/>
          </p:cNvSpPr>
          <p:nvPr>
            <p:ph type="sldNum" sz="quarter" idx="5"/>
          </p:nvPr>
        </p:nvSpPr>
        <p:spPr/>
        <p:txBody>
          <a:bodyPr/>
          <a:lstStyle/>
          <a:p>
            <a:fld id="{FC227B16-CF1E-45CC-ACCC-6F96B24F1C40}" type="slidenum">
              <a:rPr lang="x-none" smtClean="0"/>
              <a:t>22</a:t>
            </a:fld>
            <a:endParaRPr lang="x-none"/>
          </a:p>
        </p:txBody>
      </p:sp>
      <p:sp>
        <p:nvSpPr>
          <p:cNvPr id="3" name="Notes Placeholder 2">
            <a:extLst>
              <a:ext uri="{FF2B5EF4-FFF2-40B4-BE49-F238E27FC236}">
                <a16:creationId xmlns:a16="http://schemas.microsoft.com/office/drawing/2014/main" id="{A7341B59-9A1D-42FA-9B6D-B5C460AF9074}"/>
              </a:ext>
            </a:extLst>
          </p:cNvPr>
          <p:cNvSpPr>
            <a:spLocks noGrp="1"/>
          </p:cNvSpPr>
          <p:nvPr>
            <p:ph type="body" idx="1"/>
          </p:nvPr>
        </p:nvSpPr>
        <p:spPr>
          <a:xfrm>
            <a:off x="571500" y="2511432"/>
            <a:ext cx="5703570" cy="6457943"/>
          </a:xfrm>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kumimoji="0" lang="en-GB" altLang="zh-CN" b="0" i="0" u="none" strike="noStrike" cap="none" normalizeH="0" baseline="0" dirty="0">
                <a:ln>
                  <a:noFill/>
                </a:ln>
                <a:solidFill>
                  <a:srgbClr val="548DD4"/>
                </a:solidFill>
                <a:effectLst/>
                <a:latin typeface="Calibri" panose="020F0502020204030204" pitchFamily="34" charset="0"/>
                <a:ea typeface="SimSun" panose="02010600030101010101" pitchFamily="2" charset="-122"/>
                <a:cs typeface="Arial" panose="020B0604020202020204" pitchFamily="34" charset="0"/>
              </a:rPr>
              <a:t>Draw a graph similar to the example in the slide and write participant’s examples in the relevant boxes.</a:t>
            </a:r>
            <a:endParaRPr kumimoji="0" lang="en-GB" altLang="zh-CN" b="0" i="0" u="none" strike="noStrike" cap="none" normalizeH="0" baseline="0" dirty="0">
              <a:ln>
                <a:noFill/>
              </a:ln>
              <a:solidFill>
                <a:schemeClr val="tx1"/>
              </a:solidFill>
              <a:effectLst/>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Seclusion:</a:t>
            </a:r>
            <a:endParaRPr lang="x-none" b="1"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Placing a person in a locked room.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Placing a person in a room with the door held shut.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Requiring a person to stay in their room, even with the door open, in order to prevent them from moving about freely outside of the room.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3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Separation of a person from other parts of the service and/or other service users, family and staff.</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Restraint:</a:t>
            </a:r>
            <a:endParaRPr lang="en-US"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u="sng" dirty="0">
                <a:solidFill>
                  <a:srgbClr val="4F81BD"/>
                </a:solidFill>
                <a:latin typeface="Calibri" panose="020F0502020204030204" pitchFamily="34" charset="0"/>
                <a:ea typeface="SimSun" panose="02010600030101010101" pitchFamily="2" charset="-122"/>
                <a:cs typeface="Arial" panose="020B0604020202020204" pitchFamily="34" charset="0"/>
              </a:rPr>
              <a:t>Manual/Physical:</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Any manual method of limiting someone’s movement (e.g. holding the person down).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Applying any device to a person that limits their movement (e.g. hand and wrist straps). </a:t>
            </a:r>
            <a:endParaRPr lang="en-US"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600"/>
              </a:spcAft>
            </a:pPr>
            <a:r>
              <a:rPr lang="en-GB" u="sng" dirty="0">
                <a:solidFill>
                  <a:srgbClr val="4F81BD"/>
                </a:solidFill>
                <a:latin typeface="Calibri" panose="020F0502020204030204" pitchFamily="34" charset="0"/>
                <a:ea typeface="SimSun" panose="02010600030101010101" pitchFamily="2" charset="-122"/>
                <a:cs typeface="Calibri" panose="020F0502020204030204" pitchFamily="34" charset="0"/>
              </a:rPr>
              <a:t>Chemical</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Sedating a person to control or overpower them.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Giving a person medication (which is thought to affect the person’s thoughts, movement and behaviour) without the person’s consent.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Note: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Participants may highlight certain forms of seclusion and restraint specific to their own cultural or national contexts and with specific names: for example the act of physically restraining someone in Indonesia is known as ‘</a:t>
            </a:r>
            <a:r>
              <a:rPr lang="en-GB" dirty="0" err="1">
                <a:solidFill>
                  <a:srgbClr val="4F81BD"/>
                </a:solidFill>
                <a:latin typeface="Calibri" panose="020F0502020204030204" pitchFamily="34" charset="0"/>
                <a:ea typeface="SimSun" panose="02010600030101010101" pitchFamily="2" charset="-122"/>
                <a:cs typeface="Calibri" panose="020F0502020204030204" pitchFamily="34" charset="0"/>
              </a:rPr>
              <a:t>Pasung</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In the African context, chemical restraints are often called “stoppers”.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3273064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2.4: Images of seclusion and restraint </a:t>
            </a:r>
            <a:r>
              <a:rPr lang="en-GB" sz="900"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(10 min.)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exercise is designed to enable participants to view and discuss images of the various seclusion and restraint practices around the world.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ctr"/>
            <a:r>
              <a:rPr lang="en-GB" b="1" dirty="0">
                <a:latin typeface="Calibri" panose="020F0502020204030204" pitchFamily="34" charset="0"/>
                <a:ea typeface="SimSun" panose="02010600030101010101" pitchFamily="2" charset="-122"/>
                <a:cs typeface="Arial" panose="020B0604020202020204" pitchFamily="34" charset="0"/>
              </a:rPr>
              <a:t>  Warning: </a:t>
            </a:r>
            <a:r>
              <a:rPr lang="en-GB" dirty="0">
                <a:latin typeface="Calibri" panose="020F0502020204030204" pitchFamily="34" charset="0"/>
                <a:ea typeface="SimSun" panose="02010600030101010101" pitchFamily="2" charset="-122"/>
                <a:cs typeface="Arial" panose="020B0604020202020204" pitchFamily="34" charset="0"/>
              </a:rPr>
              <a:t>Remind participants these images may be upsetting to some people.</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Go through each of these images with the group and ask them to describe what the pictures display.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spcBef>
                <a:spcPts val="0"/>
              </a:spcBef>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endParaRPr lang="en-US" dirty="0">
              <a:latin typeface="Calibri" panose="020F0502020204030204" pitchFamily="34" charset="0"/>
              <a:ea typeface="SimSun" panose="02010600030101010101" pitchFamily="2" charset="-122"/>
              <a:cs typeface="Arial" panose="020B0604020202020204" pitchFamily="34" charset="0"/>
            </a:endParaRPr>
          </a:p>
          <a:p>
            <a:pPr marL="400050" marR="0" indent="-171450">
              <a:spcBef>
                <a:spcPts val="0"/>
              </a:spcBef>
              <a:spcAft>
                <a:spcPts val="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Do you see seclusion or restraint in the following images? What kind?</a:t>
            </a:r>
            <a:endParaRPr lang="x-none" b="1"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23</a:t>
            </a:fld>
            <a:endParaRPr lang="x-none"/>
          </a:p>
        </p:txBody>
      </p:sp>
      <p:pic>
        <p:nvPicPr>
          <p:cNvPr id="5" name="Picture 4">
            <a:extLst>
              <a:ext uri="{FF2B5EF4-FFF2-40B4-BE49-F238E27FC236}">
                <a16:creationId xmlns:a16="http://schemas.microsoft.com/office/drawing/2014/main" id="{F080075D-92FC-400A-B0E6-425AA4E5D625}"/>
              </a:ext>
            </a:extLst>
          </p:cNvPr>
          <p:cNvPicPr>
            <a:picLocks noChangeAspect="1"/>
          </p:cNvPicPr>
          <p:nvPr/>
        </p:nvPicPr>
        <p:blipFill>
          <a:blip r:embed="rId3"/>
          <a:stretch>
            <a:fillRect/>
          </a:stretch>
        </p:blipFill>
        <p:spPr>
          <a:xfrm>
            <a:off x="824474" y="5293604"/>
            <a:ext cx="225572" cy="225572"/>
          </a:xfrm>
          <a:prstGeom prst="rect">
            <a:avLst/>
          </a:prstGeom>
        </p:spPr>
      </p:pic>
    </p:spTree>
    <p:extLst>
      <p:ext uri="{BB962C8B-B14F-4D97-AF65-F5344CB8AC3E}">
        <p14:creationId xmlns:p14="http://schemas.microsoft.com/office/powerpoint/2010/main" val="2434422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Do you see any seclusion or restraint in this picture? What kind?</a:t>
            </a:r>
            <a:endParaRPr lang="en-GB" sz="1200" b="1" kern="1200" dirty="0">
              <a:solidFill>
                <a:schemeClr val="tx1"/>
              </a:solidFill>
              <a:effectLst/>
              <a:latin typeface="+mn-lt"/>
              <a:ea typeface="+mn-ea"/>
              <a:cs typeface="+mn-cs"/>
            </a:endParaRPr>
          </a:p>
          <a:p>
            <a:pPr lvl="1"/>
            <a:r>
              <a:rPr lang="en-GB" dirty="0"/>
              <a:t>- </a:t>
            </a:r>
            <a:r>
              <a:rPr lang="en-GB" dirty="0">
                <a:solidFill>
                  <a:schemeClr val="accent1"/>
                </a:solidFill>
              </a:rPr>
              <a:t>Seclusion</a:t>
            </a:r>
          </a:p>
          <a:p>
            <a:pPr lvl="1"/>
            <a:r>
              <a:rPr lang="en-GB" dirty="0">
                <a:solidFill>
                  <a:schemeClr val="accent1"/>
                </a:solidFill>
              </a:rPr>
              <a:t>- </a:t>
            </a:r>
            <a:r>
              <a:rPr lang="en-GB" b="1" dirty="0">
                <a:solidFill>
                  <a:schemeClr val="accent1"/>
                </a:solidFill>
              </a:rPr>
              <a:t>Restraint: Physical/Mechanical</a:t>
            </a:r>
          </a:p>
          <a:p>
            <a:pPr lvl="1"/>
            <a:r>
              <a:rPr lang="en-GB" dirty="0">
                <a:solidFill>
                  <a:schemeClr val="accent1"/>
                </a:solidFill>
              </a:rPr>
              <a:t>- Restraint: Chemical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a:defRPr/>
            </a:pPr>
            <a:r>
              <a:rPr lang="en-US" i="0" kern="1200" dirty="0">
                <a:solidFill>
                  <a:schemeClr val="accent1"/>
                </a:solidFill>
                <a:effectLst/>
                <a:latin typeface="+mn-lt"/>
                <a:ea typeface="+mn-ea"/>
                <a:cs typeface="+mn-cs"/>
              </a:rPr>
              <a:t>While this</a:t>
            </a:r>
            <a:r>
              <a:rPr lang="en-US" i="0" kern="1200" baseline="0" dirty="0">
                <a:solidFill>
                  <a:schemeClr val="accent1"/>
                </a:solidFill>
                <a:effectLst/>
                <a:latin typeface="+mn-lt"/>
                <a:ea typeface="+mn-ea"/>
                <a:cs typeface="+mn-cs"/>
              </a:rPr>
              <a:t> picture is intended to illustrate physical/mechanical restraint, participants </a:t>
            </a:r>
            <a:r>
              <a:rPr lang="en-US" i="0" kern="1200" dirty="0">
                <a:solidFill>
                  <a:schemeClr val="accent1"/>
                </a:solidFill>
                <a:effectLst/>
                <a:latin typeface="+mn-lt"/>
                <a:ea typeface="+mn-ea"/>
                <a:cs typeface="+mn-cs"/>
              </a:rPr>
              <a:t>might suggest that this could</a:t>
            </a:r>
            <a:r>
              <a:rPr lang="en-US" i="0" kern="1200" baseline="0" dirty="0">
                <a:solidFill>
                  <a:schemeClr val="accent1"/>
                </a:solidFill>
                <a:effectLst/>
                <a:latin typeface="+mn-lt"/>
                <a:ea typeface="+mn-ea"/>
                <a:cs typeface="+mn-cs"/>
              </a:rPr>
              <a:t> also portray seclusion. Be open to other responses and use them to stimulate discussion around what forms seclusion and restraint can take.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Photo credit: </a:t>
            </a:r>
            <a:r>
              <a:rPr lang="en-GB" sz="1200" kern="1200" dirty="0" err="1">
                <a:solidFill>
                  <a:schemeClr val="tx1"/>
                </a:solidFill>
                <a:effectLst/>
                <a:latin typeface="+mn-lt"/>
                <a:ea typeface="+mn-ea"/>
                <a:cs typeface="+mn-cs"/>
              </a:rPr>
              <a:t>Gregoire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Ahongbonon</a:t>
            </a:r>
            <a:r>
              <a:rPr lang="en-GB" sz="1200" kern="1200" dirty="0">
                <a:solidFill>
                  <a:schemeClr val="tx1"/>
                </a:solidFill>
                <a:effectLst/>
                <a:latin typeface="+mn-lt"/>
                <a:ea typeface="+mn-ea"/>
                <a:cs typeface="+mn-cs"/>
              </a:rPr>
              <a:t>, Côte d’Ivoire.</a:t>
            </a:r>
          </a:p>
        </p:txBody>
      </p:sp>
      <p:sp>
        <p:nvSpPr>
          <p:cNvPr id="4" name="Slide Number Placeholder 3"/>
          <p:cNvSpPr>
            <a:spLocks noGrp="1"/>
          </p:cNvSpPr>
          <p:nvPr>
            <p:ph type="sldNum" sz="quarter" idx="10"/>
          </p:nvPr>
        </p:nvSpPr>
        <p:spPr/>
        <p:txBody>
          <a:bodyPr/>
          <a:lstStyle/>
          <a:p>
            <a:fld id="{08A90898-3483-46EC-94C7-3C6810DE366C}" type="slidenum">
              <a:rPr lang="en-GB" smtClean="0"/>
              <a:t>24</a:t>
            </a:fld>
            <a:endParaRPr lang="en-GB"/>
          </a:p>
        </p:txBody>
      </p:sp>
    </p:spTree>
    <p:extLst>
      <p:ext uri="{BB962C8B-B14F-4D97-AF65-F5344CB8AC3E}">
        <p14:creationId xmlns:p14="http://schemas.microsoft.com/office/powerpoint/2010/main" val="3848314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Do you see any seclusion or restraint in this picture? What kind?</a:t>
            </a:r>
            <a:endParaRPr lang="en-GB" sz="1200" b="1" kern="1200" dirty="0">
              <a:solidFill>
                <a:schemeClr val="tx1"/>
              </a:solidFill>
              <a:effectLst/>
              <a:latin typeface="+mn-lt"/>
              <a:ea typeface="+mn-ea"/>
              <a:cs typeface="+mn-cs"/>
            </a:endParaRPr>
          </a:p>
          <a:p>
            <a:pPr lvl="1"/>
            <a:r>
              <a:rPr lang="en-GB" dirty="0">
                <a:solidFill>
                  <a:schemeClr val="accent1"/>
                </a:solidFill>
              </a:rPr>
              <a:t>- Seclusion</a:t>
            </a:r>
          </a:p>
          <a:p>
            <a:pPr lvl="1"/>
            <a:r>
              <a:rPr lang="en-GB" dirty="0">
                <a:solidFill>
                  <a:schemeClr val="accent1"/>
                </a:solidFill>
              </a:rPr>
              <a:t>- </a:t>
            </a:r>
            <a:r>
              <a:rPr lang="en-GB" b="1" dirty="0">
                <a:solidFill>
                  <a:schemeClr val="accent1"/>
                </a:solidFill>
              </a:rPr>
              <a:t>Restraint: Physical/Mechanical</a:t>
            </a:r>
          </a:p>
          <a:p>
            <a:pPr lvl="1"/>
            <a:r>
              <a:rPr lang="en-GB" dirty="0">
                <a:solidFill>
                  <a:schemeClr val="accent1"/>
                </a:solidFill>
              </a:rPr>
              <a:t>- Restraint: Chemical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a:defRPr/>
            </a:pPr>
            <a:r>
              <a:rPr lang="en-US" i="0" kern="1200" dirty="0">
                <a:solidFill>
                  <a:schemeClr val="accent1"/>
                </a:solidFill>
                <a:effectLst/>
                <a:latin typeface="+mn-lt"/>
                <a:ea typeface="+mn-ea"/>
                <a:cs typeface="+mn-cs"/>
              </a:rPr>
              <a:t>While this</a:t>
            </a:r>
            <a:r>
              <a:rPr lang="en-US" i="0" kern="1200" baseline="0" dirty="0">
                <a:solidFill>
                  <a:schemeClr val="accent1"/>
                </a:solidFill>
                <a:effectLst/>
                <a:latin typeface="+mn-lt"/>
                <a:ea typeface="+mn-ea"/>
                <a:cs typeface="+mn-cs"/>
              </a:rPr>
              <a:t> picture is intended to illustrate physical/mechanical restraint, participants </a:t>
            </a:r>
            <a:r>
              <a:rPr lang="en-US" i="0" kern="1200" dirty="0">
                <a:solidFill>
                  <a:schemeClr val="accent1"/>
                </a:solidFill>
                <a:effectLst/>
                <a:latin typeface="+mn-lt"/>
                <a:ea typeface="+mn-ea"/>
                <a:cs typeface="+mn-cs"/>
              </a:rPr>
              <a:t>might suggest that this could</a:t>
            </a:r>
            <a:r>
              <a:rPr lang="en-US" i="0" kern="1200" baseline="0" dirty="0">
                <a:solidFill>
                  <a:schemeClr val="accent1"/>
                </a:solidFill>
                <a:effectLst/>
                <a:latin typeface="+mn-lt"/>
                <a:ea typeface="+mn-ea"/>
                <a:cs typeface="+mn-cs"/>
              </a:rPr>
              <a:t> also portray seclusion and/or chemical restraint. Be open to other responses and use them to stimulate discussion around what forms seclusion and restraint can take.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Photo credit: </a:t>
            </a:r>
            <a:r>
              <a:rPr lang="en-GB" sz="1200" kern="1200" dirty="0">
                <a:solidFill>
                  <a:schemeClr val="tx1"/>
                </a:solidFill>
                <a:effectLst/>
                <a:latin typeface="+mn-lt"/>
                <a:ea typeface="+mn-ea"/>
                <a:cs typeface="+mn-cs"/>
              </a:rPr>
              <a:t>Marc Schneider / Disability Rights International (DRI)</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Disability Rights International (DRI), “Torture not Treatment: Serbia’s Segregation and Abuse of Children and Adults with Disabilities”(2007) available at </a:t>
            </a:r>
            <a:r>
              <a:rPr lang="en-GB" sz="1200" u="none" strike="noStrike" kern="1200" dirty="0">
                <a:solidFill>
                  <a:schemeClr val="tx1"/>
                </a:solidFill>
                <a:effectLst/>
                <a:latin typeface="+mn-lt"/>
                <a:ea typeface="+mn-ea"/>
                <a:cs typeface="+mn-cs"/>
                <a:hlinkClick r:id="rId3"/>
              </a:rPr>
              <a:t>www.DRIadvocacy.org</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&lt;http://www.nytimes.com/2007/11/14/world/europe/14serbia.html?_r=0&gt;</a:t>
            </a:r>
          </a:p>
        </p:txBody>
      </p:sp>
      <p:sp>
        <p:nvSpPr>
          <p:cNvPr id="4" name="Slide Number Placeholder 3"/>
          <p:cNvSpPr>
            <a:spLocks noGrp="1"/>
          </p:cNvSpPr>
          <p:nvPr>
            <p:ph type="sldNum" sz="quarter" idx="10"/>
          </p:nvPr>
        </p:nvSpPr>
        <p:spPr/>
        <p:txBody>
          <a:bodyPr/>
          <a:lstStyle/>
          <a:p>
            <a:fld id="{08A90898-3483-46EC-94C7-3C6810DE366C}" type="slidenum">
              <a:rPr lang="en-GB" smtClean="0"/>
              <a:t>25</a:t>
            </a:fld>
            <a:endParaRPr lang="en-GB"/>
          </a:p>
        </p:txBody>
      </p:sp>
    </p:spTree>
    <p:extLst>
      <p:ext uri="{BB962C8B-B14F-4D97-AF65-F5344CB8AC3E}">
        <p14:creationId xmlns:p14="http://schemas.microsoft.com/office/powerpoint/2010/main" val="325067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you see any seclusion or restraint in this picture? What kind?</a:t>
            </a:r>
            <a:endParaRPr lang="en-GB" sz="1200" kern="1200" dirty="0">
              <a:solidFill>
                <a:schemeClr val="tx1"/>
              </a:solidFill>
              <a:effectLst/>
              <a:latin typeface="+mn-lt"/>
              <a:ea typeface="+mn-ea"/>
              <a:cs typeface="+mn-cs"/>
            </a:endParaRPr>
          </a:p>
          <a:p>
            <a:pPr lvl="1"/>
            <a:r>
              <a:rPr lang="en-GB" dirty="0">
                <a:solidFill>
                  <a:schemeClr val="accent1"/>
                </a:solidFill>
              </a:rPr>
              <a:t>- </a:t>
            </a:r>
            <a:r>
              <a:rPr lang="en-GB" b="1" dirty="0">
                <a:solidFill>
                  <a:schemeClr val="accent1"/>
                </a:solidFill>
              </a:rPr>
              <a:t>Seclusion</a:t>
            </a:r>
          </a:p>
          <a:p>
            <a:pPr lvl="1"/>
            <a:r>
              <a:rPr lang="en-GB" dirty="0">
                <a:solidFill>
                  <a:schemeClr val="accent1"/>
                </a:solidFill>
              </a:rPr>
              <a:t>- </a:t>
            </a:r>
            <a:r>
              <a:rPr lang="en-GB" b="0" dirty="0">
                <a:solidFill>
                  <a:schemeClr val="accent1"/>
                </a:solidFill>
              </a:rPr>
              <a:t>Restraint: Physical/Mechanical</a:t>
            </a:r>
          </a:p>
          <a:p>
            <a:pPr lvl="1"/>
            <a:r>
              <a:rPr lang="en-GB" dirty="0">
                <a:solidFill>
                  <a:schemeClr val="accent1"/>
                </a:solidFill>
              </a:rPr>
              <a:t>- Restraint: Chemical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accent1"/>
              </a:solidFill>
              <a:effectLst/>
              <a:latin typeface="+mn-lt"/>
              <a:ea typeface="+mn-ea"/>
              <a:cs typeface="+mn-cs"/>
            </a:endParaRPr>
          </a:p>
          <a:p>
            <a:pPr>
              <a:defRPr/>
            </a:pPr>
            <a:r>
              <a:rPr lang="en-US" i="0" kern="1200" dirty="0">
                <a:solidFill>
                  <a:schemeClr val="accent1"/>
                </a:solidFill>
                <a:effectLst/>
                <a:latin typeface="+mn-lt"/>
                <a:ea typeface="+mn-ea"/>
                <a:cs typeface="+mn-cs"/>
              </a:rPr>
              <a:t>While this</a:t>
            </a:r>
            <a:r>
              <a:rPr lang="en-US" i="0" kern="1200" baseline="0" dirty="0">
                <a:solidFill>
                  <a:schemeClr val="accent1"/>
                </a:solidFill>
                <a:effectLst/>
                <a:latin typeface="+mn-lt"/>
                <a:ea typeface="+mn-ea"/>
                <a:cs typeface="+mn-cs"/>
              </a:rPr>
              <a:t> picture is intended to illustrate seclusion, participants </a:t>
            </a:r>
            <a:r>
              <a:rPr lang="en-US" i="0" kern="1200" dirty="0">
                <a:solidFill>
                  <a:schemeClr val="accent1"/>
                </a:solidFill>
                <a:effectLst/>
                <a:latin typeface="+mn-lt"/>
                <a:ea typeface="+mn-ea"/>
                <a:cs typeface="+mn-cs"/>
              </a:rPr>
              <a:t>might suggest that this could</a:t>
            </a:r>
            <a:r>
              <a:rPr lang="en-US" i="0" kern="1200" baseline="0" dirty="0">
                <a:solidFill>
                  <a:schemeClr val="accent1"/>
                </a:solidFill>
                <a:effectLst/>
                <a:latin typeface="+mn-lt"/>
                <a:ea typeface="+mn-ea"/>
                <a:cs typeface="+mn-cs"/>
              </a:rPr>
              <a:t> also chemical restraint. Be open to other responses and use them to stimulate discussion around what forms seclusion and restraint can take.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Photo credit: </a:t>
            </a:r>
            <a:r>
              <a:rPr lang="en-GB" sz="1200" kern="1200" dirty="0" err="1">
                <a:solidFill>
                  <a:schemeClr val="tx1"/>
                </a:solidFill>
                <a:effectLst/>
                <a:latin typeface="+mn-lt"/>
                <a:ea typeface="+mn-ea"/>
                <a:cs typeface="+mn-cs"/>
              </a:rPr>
              <a:t>Harrie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Timmermans</a:t>
            </a:r>
            <a:r>
              <a:rPr lang="en-GB" sz="1200" kern="1200" dirty="0">
                <a:solidFill>
                  <a:schemeClr val="tx1"/>
                </a:solidFill>
                <a:effectLst/>
                <a:latin typeface="+mn-lt"/>
                <a:ea typeface="+mn-ea"/>
                <a:cs typeface="+mn-cs"/>
              </a:rPr>
              <a:t>/Global Initiative on Psychiatry</a:t>
            </a:r>
            <a:endParaRPr lang="en-US"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90898-3483-46EC-94C7-3C6810DE366C}" type="slidenum">
              <a:rPr lang="en-GB" smtClean="0"/>
              <a:t>26</a:t>
            </a:fld>
            <a:endParaRPr lang="en-GB"/>
          </a:p>
        </p:txBody>
      </p:sp>
    </p:spTree>
    <p:extLst>
      <p:ext uri="{BB962C8B-B14F-4D97-AF65-F5344CB8AC3E}">
        <p14:creationId xmlns:p14="http://schemas.microsoft.com/office/powerpoint/2010/main" val="368517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Do you see any seclusion or restraint in this picture? What kind?</a:t>
            </a:r>
            <a:endParaRPr lang="en-GB" sz="1200" b="1" kern="1200" dirty="0">
              <a:solidFill>
                <a:schemeClr val="tx1"/>
              </a:solidFill>
              <a:effectLst/>
              <a:latin typeface="+mn-lt"/>
              <a:ea typeface="+mn-ea"/>
              <a:cs typeface="+mn-cs"/>
            </a:endParaRPr>
          </a:p>
          <a:p>
            <a:pPr lvl="1"/>
            <a:r>
              <a:rPr lang="en-GB" dirty="0">
                <a:solidFill>
                  <a:schemeClr val="accent1"/>
                </a:solidFill>
              </a:rPr>
              <a:t>- </a:t>
            </a:r>
            <a:r>
              <a:rPr lang="en-GB" b="0" dirty="0">
                <a:solidFill>
                  <a:schemeClr val="accent1"/>
                </a:solidFill>
              </a:rPr>
              <a:t>Seclusion</a:t>
            </a:r>
          </a:p>
          <a:p>
            <a:pPr lvl="1"/>
            <a:r>
              <a:rPr lang="en-GB" dirty="0">
                <a:solidFill>
                  <a:schemeClr val="accent1"/>
                </a:solidFill>
              </a:rPr>
              <a:t>- </a:t>
            </a:r>
            <a:r>
              <a:rPr lang="en-GB" b="1" dirty="0">
                <a:solidFill>
                  <a:schemeClr val="accent1"/>
                </a:solidFill>
              </a:rPr>
              <a:t>Restraint: Physical/Mechanical</a:t>
            </a:r>
          </a:p>
          <a:p>
            <a:pPr lvl="1"/>
            <a:r>
              <a:rPr lang="en-GB" dirty="0">
                <a:solidFill>
                  <a:schemeClr val="accent1"/>
                </a:solidFill>
              </a:rPr>
              <a:t>- </a:t>
            </a:r>
            <a:r>
              <a:rPr lang="en-GB" b="1" dirty="0">
                <a:solidFill>
                  <a:schemeClr val="accent1"/>
                </a:solidFill>
              </a:rPr>
              <a:t>Restraint: Chemical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i="0" kern="1200" dirty="0">
                <a:effectLst/>
                <a:latin typeface="+mn-lt"/>
                <a:ea typeface="+mn-ea"/>
                <a:cs typeface="+mn-cs"/>
              </a:rPr>
              <a:t>This</a:t>
            </a:r>
            <a:r>
              <a:rPr lang="en-US" i="0" kern="1200" baseline="0" dirty="0">
                <a:effectLst/>
                <a:latin typeface="+mn-lt"/>
                <a:ea typeface="+mn-ea"/>
                <a:cs typeface="+mn-cs"/>
              </a:rPr>
              <a:t> picture is intended to illustrate both chemical and physical/mechanical restraint.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Photo credit: Jail Medicine &lt;http://www.jailmedicine.com/chemical-sedation-right-follow-up/&gt;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Permission requested</a:t>
            </a:r>
          </a:p>
        </p:txBody>
      </p:sp>
      <p:sp>
        <p:nvSpPr>
          <p:cNvPr id="4" name="Slide Number Placeholder 3"/>
          <p:cNvSpPr>
            <a:spLocks noGrp="1"/>
          </p:cNvSpPr>
          <p:nvPr>
            <p:ph type="sldNum" sz="quarter" idx="10"/>
          </p:nvPr>
        </p:nvSpPr>
        <p:spPr/>
        <p:txBody>
          <a:bodyPr/>
          <a:lstStyle/>
          <a:p>
            <a:fld id="{08A90898-3483-46EC-94C7-3C6810DE366C}" type="slidenum">
              <a:rPr lang="en-GB" smtClean="0"/>
              <a:t>27</a:t>
            </a:fld>
            <a:endParaRPr lang="en-GB"/>
          </a:p>
        </p:txBody>
      </p:sp>
    </p:spTree>
    <p:extLst>
      <p:ext uri="{BB962C8B-B14F-4D97-AF65-F5344CB8AC3E}">
        <p14:creationId xmlns:p14="http://schemas.microsoft.com/office/powerpoint/2010/main" val="120480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1143000"/>
            <a:ext cx="4949825" cy="2784475"/>
          </a:xfrm>
        </p:spPr>
      </p:sp>
      <p:sp>
        <p:nvSpPr>
          <p:cNvPr id="3" name="Notes Placeholder 2"/>
          <p:cNvSpPr>
            <a:spLocks noGrp="1"/>
          </p:cNvSpPr>
          <p:nvPr>
            <p:ph type="body" idx="1"/>
          </p:nvPr>
        </p:nvSpPr>
        <p:spPr>
          <a:xfrm>
            <a:off x="685800" y="4023359"/>
            <a:ext cx="5486400" cy="4805847"/>
          </a:xfrm>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statement that seclusion and restraint constitute human rights violations may provoke strong reactions from mental health and other practitioners participating in the training. Some may be of the opinion that these practices are necessary and justified to protect the person or others from harm. It may be important to acknowledge that seclusion and restraint may be carried out by staff with good intentions. However, it is also important to stress that these practices cause harm and that, during this training, non-harmful and noncoercive alternatives will be explored to support people in a way which is not damaging to them.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Secluding or restraining people violates many human rights. For example: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liberty and security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be free from violence and abuse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be free from torture and cruel, inhuman and degrading treatments or punishments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integrity of the person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privacy.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28</a:t>
            </a:fld>
            <a:endParaRPr lang="x-none"/>
          </a:p>
        </p:txBody>
      </p:sp>
    </p:spTree>
    <p:extLst>
      <p:ext uri="{BB962C8B-B14F-4D97-AF65-F5344CB8AC3E}">
        <p14:creationId xmlns:p14="http://schemas.microsoft.com/office/powerpoint/2010/main" val="3128785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indent="-171450" algn="just">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rights are protected by many human rights instruments, including:</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Universal Declaration on Human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International Covenant on Civil and Political Rights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international Covenant on Economic, Social and Cultural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UN Convention against Torture and Other Cruel, Inhuman or Degrading Treatment or Punishment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UN Convention on the Rights of the Child (CRC)</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solidFill>
                  <a:srgbClr val="222222"/>
                </a:solidFill>
                <a:latin typeface="Calibri" panose="020F0502020204030204" pitchFamily="34" charset="0"/>
                <a:ea typeface="SimSun" panose="02010600030101010101" pitchFamily="2" charset="-122"/>
                <a:cs typeface="Arial" panose="020B0604020202020204" pitchFamily="34" charset="0"/>
              </a:rPr>
              <a:t>the UN Convention on the Elimination of all Forms of Discrimination Against Women</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UN Convention on the Rights of Persons with Disabilities (CRPD).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29</a:t>
            </a:fld>
            <a:endParaRPr lang="x-none"/>
          </a:p>
        </p:txBody>
      </p:sp>
    </p:spTree>
    <p:extLst>
      <p:ext uri="{BB962C8B-B14F-4D97-AF65-F5344CB8AC3E}">
        <p14:creationId xmlns:p14="http://schemas.microsoft.com/office/powerpoint/2010/main" val="106571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9525" cy="2862263"/>
          </a:xfrm>
        </p:spPr>
      </p:sp>
      <p:sp>
        <p:nvSpPr>
          <p:cNvPr id="3" name="Notes Placeholder 2"/>
          <p:cNvSpPr>
            <a:spLocks noGrp="1"/>
          </p:cNvSpPr>
          <p:nvPr>
            <p:ph type="body" idx="1"/>
          </p:nvPr>
        </p:nvSpPr>
        <p:spPr>
          <a:xfrm>
            <a:off x="394336" y="3330099"/>
            <a:ext cx="6069330" cy="5584507"/>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3607"/>
          </a:xfrm>
        </p:spPr>
        <p:txBody>
          <a:bodyPr/>
          <a:lstStyle/>
          <a:p>
            <a:pPr marL="342900" marR="0" lvl="0" indent="-342900">
              <a:lnSpc>
                <a:spcPct val="115000"/>
              </a:lnSpc>
              <a:spcBef>
                <a:spcPts val="0"/>
              </a:spcBef>
              <a:spcAft>
                <a:spcPts val="100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United Nations Special Rapporteur on Torture has called for “an absolute ban on restraints and seclusion”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United Nations Human Rights Council (UNHRC), 2013 #256"/>
              </a:rPr>
              <a:t>8</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He has stated that the imposition of solitary confinement “of any duration to persons with mental disabilities constitutes cruel, inhuman and degrading treatment”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United Nations Human Rights Council (UNHRC), 2013 #199"/>
              </a:rPr>
              <a:t>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illustrate the previous presentations, show participants the following video about a man who has been living in a seclusion room for the past 5 years.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Attitude Live: Seclusion (29:10) (</a:t>
            </a:r>
            <a:r>
              <a:rPr lang="en-GB" b="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AttitudeLive, 2015 #157">
                  <a:extLst>
                    <a:ext uri="{A12FA001-AC4F-418D-AE19-62706E023703}">
                      <ahyp:hlinkClr xmlns:ahyp="http://schemas.microsoft.com/office/drawing/2018/hyperlinkcolor" val="tx"/>
                    </a:ext>
                  </a:extLst>
                </a:hlinkClick>
              </a:rPr>
              <a:t>10</a:t>
            </a:r>
            <a:r>
              <a:rPr lang="en-GB" b="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/OjOXo9W68qQ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the video, give participants the opportunity to have an open discussion about what they have seen. After this discussion, the facilitator may wish to give participants the opportunity to take a break.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30</a:t>
            </a:fld>
            <a:endParaRPr lang="x-none"/>
          </a:p>
        </p:txBody>
      </p:sp>
    </p:spTree>
    <p:extLst>
      <p:ext uri="{BB962C8B-B14F-4D97-AF65-F5344CB8AC3E}">
        <p14:creationId xmlns:p14="http://schemas.microsoft.com/office/powerpoint/2010/main" val="2144141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When and why are seclusion and restraint used? (30 min.)</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Mental health and other practitioners may resort to seclusion and restraint for various reasons. Many do not intend to be abusive or violent but different factors lead them to use these practices.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instance, national laws or policies may allow the use of seclusion and restraint to protect people from perceived harm or danger, and </a:t>
            </a:r>
          </a:p>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Unhealthy service cultures (more information on service culture can be found in </a:t>
            </a:r>
            <a:r>
              <a:rPr lang="en-GB" i="1" dirty="0">
                <a:latin typeface="Calibri" panose="020F0502020204030204" pitchFamily="34" charset="0"/>
                <a:ea typeface="SimSun" panose="02010600030101010101" pitchFamily="2" charset="-122"/>
                <a:cs typeface="Arial" panose="020B0604020202020204" pitchFamily="34" charset="0"/>
              </a:rPr>
              <a:t>Transforming services and promoting rights in mental health and social services</a:t>
            </a:r>
            <a:r>
              <a:rPr lang="en-GB" dirty="0">
                <a:latin typeface="Calibri" panose="020F0502020204030204" pitchFamily="34" charset="0"/>
                <a:ea typeface="SimSun" panose="02010600030101010101" pitchFamily="2" charset="-122"/>
                <a:cs typeface="Arial" panose="020B0604020202020204" pitchFamily="34" charset="0"/>
              </a:rPr>
              <a:t>) or a lack of knowledge, training and resources may also contribute to their use.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31</a:t>
            </a:fld>
            <a:endParaRPr lang="x-none"/>
          </a:p>
        </p:txBody>
      </p:sp>
    </p:spTree>
    <p:extLst>
      <p:ext uri="{BB962C8B-B14F-4D97-AF65-F5344CB8AC3E}">
        <p14:creationId xmlns:p14="http://schemas.microsoft.com/office/powerpoint/2010/main" val="3797557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indent="-171450" algn="just">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Why do you think that seclusion and restraint are widely practised?</a:t>
            </a:r>
            <a:endParaRPr lang="x-none" b="1"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to stop someone from harming or endangering themselves or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there are not enough other methods, or no time or resources to carry them out;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because of stigma and prejudice towards people with psychosocial, intellectual or cognitive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because of a lack of education and training for staff;</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60325"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because mental health laws tell us to use them.</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Inform participants that these factors will be explored in this presentation.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32</a:t>
            </a:fld>
            <a:endParaRPr lang="x-none"/>
          </a:p>
        </p:txBody>
      </p:sp>
    </p:spTree>
    <p:extLst>
      <p:ext uri="{BB962C8B-B14F-4D97-AF65-F5344CB8AC3E}">
        <p14:creationId xmlns:p14="http://schemas.microsoft.com/office/powerpoint/2010/main" val="416245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300038"/>
            <a:ext cx="3216275" cy="1809750"/>
          </a:xfrm>
        </p:spPr>
      </p:sp>
      <p:sp>
        <p:nvSpPr>
          <p:cNvPr id="3" name="Notes Placeholder 2"/>
          <p:cNvSpPr>
            <a:spLocks noGrp="1"/>
          </p:cNvSpPr>
          <p:nvPr>
            <p:ph type="body" idx="1"/>
          </p:nvPr>
        </p:nvSpPr>
        <p:spPr>
          <a:xfrm>
            <a:off x="674369" y="2303938"/>
            <a:ext cx="5759067" cy="6381275"/>
          </a:xfrm>
        </p:spPr>
        <p:txBody>
          <a:bodyPr/>
          <a:lstStyle/>
          <a:p>
            <a:pPr marL="171450" marR="60325"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Mental health and social care professionals report using seclusion and restraint for many different reasons:</a:t>
            </a:r>
            <a:endParaRPr lang="x-none" dirty="0">
              <a:latin typeface="Calibri" panose="020F0502020204030204" pitchFamily="34" charset="0"/>
              <a:ea typeface="SimSun" panose="02010600030101010101" pitchFamily="2" charset="-122"/>
              <a:cs typeface="Arial" panose="020B0604020202020204" pitchFamily="34" charset="0"/>
            </a:endParaRPr>
          </a:p>
          <a:p>
            <a:pPr marR="60325">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To stop harm or danger (real or perceived)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To stop people from hurting themselves or to keep them safe (e.g. in response to attempts to self-harm, or to end their life).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To prevent people hurting others: service staff generally perceive potentially harmful or dangerous situations as creating  a dilemma between the need to intervene by force or else do nothing. They generally do not see a third option.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57200" marR="60325">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Eliminating the practices of seclusion and restraint;</a:t>
            </a:r>
          </a:p>
          <a:p>
            <a:pPr marL="628650" marR="60325"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does not imply that people should not take steps to stop someone from hurting themselves or others. There may be situations that require an immediate response to save someone from harm or to save their life. </a:t>
            </a:r>
          </a:p>
          <a:p>
            <a:pPr marL="628650" marR="60325"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any such response should be taken in the same way as it would be taken with a person who does not have a psychosocial, intellectual or cognitive disability.</a:t>
            </a:r>
            <a:endParaRPr lang="en-GB" dirty="0">
              <a:solidFill>
                <a:schemeClr val="tx1"/>
              </a:solidFill>
              <a:latin typeface="Calibri" panose="020F0502020204030204" pitchFamily="34" charset="0"/>
              <a:ea typeface="SimSun" panose="02010600030101010101" pitchFamily="2" charset="-122"/>
              <a:cs typeface="Arial" panose="020B0604020202020204" pitchFamily="34" charset="0"/>
            </a:endParaRPr>
          </a:p>
          <a:p>
            <a:pPr marL="171450" marR="60325" lvl="0" indent="-171450">
              <a:lnSpc>
                <a:spcPct val="115000"/>
              </a:lnSpc>
              <a:spcBef>
                <a:spcPts val="0"/>
              </a:spcBef>
              <a:spcAft>
                <a:spcPts val="1000"/>
              </a:spcAf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the facilitator may want to discuss some examples (e.g. preventing someone from jumping off a bridge, holding someone to prevent them from beating someone else) with participants. The aim is to make a clear distinction between these situations and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marR="60325"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33</a:t>
            </a:fld>
            <a:endParaRPr lang="x-none"/>
          </a:p>
        </p:txBody>
      </p:sp>
    </p:spTree>
    <p:extLst>
      <p:ext uri="{BB962C8B-B14F-4D97-AF65-F5344CB8AC3E}">
        <p14:creationId xmlns:p14="http://schemas.microsoft.com/office/powerpoint/2010/main" val="281093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Because of inadequate service policies, practices and resources</a:t>
            </a:r>
            <a:endParaRPr lang="x-none" dirty="0">
              <a:latin typeface="Calibri" panose="020F0502020204030204" pitchFamily="34" charset="0"/>
              <a:ea typeface="SimSun" panose="02010600030101010101" pitchFamily="2" charset="-122"/>
              <a:cs typeface="Arial" panose="020B0604020202020204" pitchFamily="34" charset="0"/>
            </a:endParaRPr>
          </a:p>
          <a:p>
            <a:pPr marL="571500" marR="60325" lvl="1" indent="-285750">
              <a:lnSpc>
                <a:spcPct val="115000"/>
              </a:lnSpc>
              <a:spcBef>
                <a:spcPts val="0"/>
              </a:spcBef>
              <a:spcAft>
                <a:spcPts val="0"/>
              </a:spcAft>
              <a:buFont typeface="Arial" panose="020B0604020202020204" pitchFamily="34" charset="0"/>
              <a:buChar char="•"/>
            </a:pPr>
            <a:r>
              <a:rPr lang="en-GB" u="sng" dirty="0">
                <a:latin typeface="Calibri" panose="020F0502020204030204" pitchFamily="34" charset="0"/>
                <a:ea typeface="SimSun" panose="02010600030101010101" pitchFamily="2" charset="-122"/>
                <a:cs typeface="Times New Roman" panose="02020603050405020304" pitchFamily="18" charset="0"/>
              </a:rPr>
              <a:t>Service-level policies </a:t>
            </a:r>
            <a:r>
              <a:rPr lang="en-GB" dirty="0">
                <a:latin typeface="Calibri" panose="020F0502020204030204" pitchFamily="34" charset="0"/>
                <a:ea typeface="SimSun" panose="02010600030101010101" pitchFamily="2" charset="-122"/>
                <a:cs typeface="Times New Roman" panose="02020603050405020304" pitchFamily="18" charset="0"/>
              </a:rPr>
              <a:t>often allow for the use of seclusion and restraint. These practices may be considered standard procedures because they have never been challenged or because people feel powerless to change them in their practice.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71500" marR="60325" lvl="1" indent="-285750">
              <a:lnSpc>
                <a:spcPct val="115000"/>
              </a:lnSpc>
              <a:spcBef>
                <a:spcPts val="0"/>
              </a:spcBef>
              <a:spcAft>
                <a:spcPts val="0"/>
              </a:spcAft>
              <a:buFont typeface="Arial" panose="020B0604020202020204" pitchFamily="34" charset="0"/>
              <a:buChar char="•"/>
            </a:pPr>
            <a:r>
              <a:rPr lang="en-GB" u="sng" dirty="0">
                <a:latin typeface="Calibri" panose="020F0502020204030204" pitchFamily="34" charset="0"/>
                <a:ea typeface="SimSun" panose="02010600030101010101" pitchFamily="2" charset="-122"/>
                <a:cs typeface="Times New Roman" panose="02020603050405020304" pitchFamily="18" charset="0"/>
              </a:rPr>
              <a:t>Insufficient staffing </a:t>
            </a:r>
            <a:r>
              <a:rPr lang="en-GB" dirty="0">
                <a:latin typeface="Calibri" panose="020F0502020204030204" pitchFamily="34" charset="0"/>
                <a:ea typeface="SimSun" panose="02010600030101010101" pitchFamily="2" charset="-122"/>
                <a:cs typeface="Times New Roman" panose="02020603050405020304" pitchFamily="18" charset="0"/>
              </a:rPr>
              <a:t>in some mental health and social services means that staff resort to seclusion and/or restraint in an attempt to manage their service.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71500" marR="60325" lvl="1" indent="-285750">
              <a:lnSpc>
                <a:spcPct val="115000"/>
              </a:lnSpc>
              <a:spcBef>
                <a:spcPts val="0"/>
              </a:spcBef>
              <a:spcAft>
                <a:spcPts val="0"/>
              </a:spcAft>
              <a:buFont typeface="Arial" panose="020B0604020202020204" pitchFamily="34" charset="0"/>
              <a:buChar char="•"/>
            </a:pPr>
            <a:r>
              <a:rPr lang="en-GB" u="sng" dirty="0">
                <a:latin typeface="Calibri" panose="020F0502020204030204" pitchFamily="34" charset="0"/>
                <a:ea typeface="SimSun" panose="02010600030101010101" pitchFamily="2" charset="-122"/>
                <a:cs typeface="Times New Roman" panose="02020603050405020304" pitchFamily="18" charset="0"/>
              </a:rPr>
              <a:t>Service staff feel compelled </a:t>
            </a:r>
            <a:r>
              <a:rPr lang="en-GB" dirty="0">
                <a:latin typeface="Calibri" panose="020F0502020204030204" pitchFamily="34" charset="0"/>
                <a:ea typeface="SimSun" panose="02010600030101010101" pitchFamily="2" charset="-122"/>
                <a:cs typeface="Times New Roman" panose="02020603050405020304" pitchFamily="18" charset="0"/>
              </a:rPr>
              <a:t>to use seclusion and restraints in order to implement the very rigid rules, procedures and schedules of the service.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71500" marR="60325" lvl="1" indent="-285750">
              <a:lnSpc>
                <a:spcPct val="115000"/>
              </a:lnSpc>
              <a:spcBef>
                <a:spcPts val="0"/>
              </a:spcBef>
              <a:spcAft>
                <a:spcPts val="0"/>
              </a:spcAft>
              <a:buFont typeface="Arial" panose="020B0604020202020204" pitchFamily="34" charset="0"/>
              <a:buChar char="•"/>
            </a:pPr>
            <a:r>
              <a:rPr lang="en-GB" u="sng" dirty="0">
                <a:latin typeface="Calibri" panose="020F0502020204030204" pitchFamily="34" charset="0"/>
                <a:ea typeface="SimSun" panose="02010600030101010101" pitchFamily="2" charset="-122"/>
                <a:cs typeface="Times New Roman" panose="02020603050405020304" pitchFamily="18" charset="0"/>
              </a:rPr>
              <a:t>There may be inadequate resources </a:t>
            </a:r>
            <a:r>
              <a:rPr lang="en-GB" dirty="0">
                <a:latin typeface="Calibri" panose="020F0502020204030204" pitchFamily="34" charset="0"/>
                <a:ea typeface="SimSun" panose="02010600030101010101" pitchFamily="2" charset="-122"/>
                <a:cs typeface="Times New Roman" panose="02020603050405020304" pitchFamily="18" charset="0"/>
              </a:rPr>
              <a:t>to support the people using the service and to provide oversight of the running of the service.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71500" marR="60325"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a:t>
            </a:r>
            <a:r>
              <a:rPr lang="en-GB" u="sng" dirty="0">
                <a:latin typeface="Calibri" panose="020F0502020204030204" pitchFamily="34" charset="0"/>
                <a:ea typeface="SimSun" panose="02010600030101010101" pitchFamily="2" charset="-122"/>
                <a:cs typeface="Times New Roman" panose="02020603050405020304" pitchFamily="18" charset="0"/>
              </a:rPr>
              <a:t>negative service culture </a:t>
            </a:r>
            <a:r>
              <a:rPr lang="en-GB" dirty="0">
                <a:latin typeface="Calibri" panose="020F0502020204030204" pitchFamily="34" charset="0"/>
                <a:ea typeface="SimSun" panose="02010600030101010101" pitchFamily="2" charset="-122"/>
                <a:cs typeface="Times New Roman" panose="02020603050405020304" pitchFamily="18" charset="0"/>
              </a:rPr>
              <a:t>can dehumanize people using the service and desensitizes staff from seeing people as human beings who deserve respect.</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34</a:t>
            </a:fld>
            <a:endParaRPr lang="x-none"/>
          </a:p>
        </p:txBody>
      </p:sp>
    </p:spTree>
    <p:extLst>
      <p:ext uri="{BB962C8B-B14F-4D97-AF65-F5344CB8AC3E}">
        <p14:creationId xmlns:p14="http://schemas.microsoft.com/office/powerpoint/2010/main" val="2511381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Because of inadequate staff knowledge and skills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Sometimes these practices are used as an automatic response to a tense or conflictual situation.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Staff may not have been trained on alternative strategies for responding to tense situations or for providing support to very distressed persons. In consequence, they do not have the necessary skills and tools that would enable them to use noncoercive techniques and creative alternatives when providing care and support to people using the service.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 people have mistaken beliefs that seclusion or restraint function as therapeutic treatment.</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35</a:t>
            </a:fld>
            <a:endParaRPr lang="x-none"/>
          </a:p>
        </p:txBody>
      </p:sp>
    </p:spTree>
    <p:extLst>
      <p:ext uri="{BB962C8B-B14F-4D97-AF65-F5344CB8AC3E}">
        <p14:creationId xmlns:p14="http://schemas.microsoft.com/office/powerpoint/2010/main" val="248188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Because of misconceptions and assumptions about psychosocial, intellectual or cognitive disabilities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As an automatic reaction to someone who has a perceived or diagnosed condition due to assumptions and perceptions that the person may cause harm to themselves or others, or that they are unmanageable.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Prejudice and discriminatory attitudes towards certain groups of people who use services who may be assumed to be “problem” groups (such as young people, people from minority groups, males, people who uses substances, etc.) and presumption of violent or dangerous intent.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36</a:t>
            </a:fld>
            <a:endParaRPr lang="x-none"/>
          </a:p>
        </p:txBody>
      </p:sp>
    </p:spTree>
    <p:extLst>
      <p:ext uri="{BB962C8B-B14F-4D97-AF65-F5344CB8AC3E}">
        <p14:creationId xmlns:p14="http://schemas.microsoft.com/office/powerpoint/2010/main" val="944816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Because of fear of risk and staff/service liability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Seclusion and restraint methods are often used as a first resort because their outcomes are perceived as being “certain” compared with other approaches.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Sometimes staff are concerned about being held liable or responsible if an incident occurs (e.g. if someone gets injured) when seclusion and restraint have not been used. This encourages staff to use these coercive practices.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37</a:t>
            </a:fld>
            <a:endParaRPr lang="x-none"/>
          </a:p>
        </p:txBody>
      </p:sp>
    </p:spTree>
    <p:extLst>
      <p:ext uri="{BB962C8B-B14F-4D97-AF65-F5344CB8AC3E}">
        <p14:creationId xmlns:p14="http://schemas.microsoft.com/office/powerpoint/2010/main" val="1297063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382588"/>
            <a:ext cx="5486400" cy="3086100"/>
          </a:xfrm>
        </p:spPr>
      </p:sp>
      <p:sp>
        <p:nvSpPr>
          <p:cNvPr id="3" name="Notes Placeholder 2"/>
          <p:cNvSpPr>
            <a:spLocks noGrp="1"/>
          </p:cNvSpPr>
          <p:nvPr>
            <p:ph type="body" idx="1"/>
          </p:nvPr>
        </p:nvSpPr>
        <p:spPr>
          <a:xfrm>
            <a:off x="685800" y="4400549"/>
            <a:ext cx="5486400" cy="4503607"/>
          </a:xfrm>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To control</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To control or maintain order in the service environment by firmly handling nonconforming actions or behaviours. Indeed, many services tend to overemphasize the need to maintain an orderly environment, to the detriment of personalized care.  In many such services, people are routinely overmedicated, sedated or restrained to ensure that they are “easier to manage” and “under control”.</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60325" lvl="1" indent="-285750">
              <a:lnSpc>
                <a:spcPct val="115000"/>
              </a:lnSpc>
              <a:spcBef>
                <a:spcPts val="0"/>
              </a:spcBef>
              <a:spcAft>
                <a:spcPts val="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6286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To coerce or oblige people using services to follow a particular course of action or to behave in a particular way.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60325" lvl="1" indent="-285750">
              <a:lnSpc>
                <a:spcPct val="115000"/>
              </a:lnSpc>
              <a:spcBef>
                <a:spcPts val="0"/>
              </a:spcBef>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628650" marR="60325"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 service staff see the use of seclusion and restraint as a necessary means of setting limits in order to establish their authority and to “manage behaviour” early in their interactions with people using the service.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38</a:t>
            </a:fld>
            <a:endParaRPr lang="x-none"/>
          </a:p>
        </p:txBody>
      </p:sp>
    </p:spTree>
    <p:extLst>
      <p:ext uri="{BB962C8B-B14F-4D97-AF65-F5344CB8AC3E}">
        <p14:creationId xmlns:p14="http://schemas.microsoft.com/office/powerpoint/2010/main" val="1108957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For convenience</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marR="60325" lvl="1" indent="-3429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Service staff feel, in many cases, that it is easier and quicker to use coercive methods, such as seclusion and restraint, than to use other noncoercive methods to respond to tense situations or to support people who are very distressed. </a:t>
            </a:r>
          </a:p>
          <a:p>
            <a:pPr marL="800100" marR="60325" lvl="1" indent="-3429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may be particularly the case when there is a shortage of staff in services.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39</a:t>
            </a:fld>
            <a:endParaRPr lang="x-none"/>
          </a:p>
        </p:txBody>
      </p:sp>
    </p:spTree>
    <p:extLst>
      <p:ext uri="{BB962C8B-B14F-4D97-AF65-F5344CB8AC3E}">
        <p14:creationId xmlns:p14="http://schemas.microsoft.com/office/powerpoint/2010/main" val="129844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366713"/>
            <a:ext cx="4813300" cy="2706687"/>
          </a:xfrm>
        </p:spPr>
      </p:sp>
      <p:sp>
        <p:nvSpPr>
          <p:cNvPr id="3" name="Notes Placeholder 2"/>
          <p:cNvSpPr>
            <a:spLocks noGrp="1"/>
          </p:cNvSpPr>
          <p:nvPr>
            <p:ph type="body" idx="1"/>
          </p:nvPr>
        </p:nvSpPr>
        <p:spPr>
          <a:xfrm>
            <a:off x="465798" y="3073083"/>
            <a:ext cx="6129474" cy="5869606"/>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0325" lvl="0" indent="-342900">
              <a:lnSpc>
                <a:spcPct val="115000"/>
              </a:lnSpc>
              <a:spcBef>
                <a:spcPts val="0"/>
              </a:spcBef>
              <a:spcAft>
                <a:spcPts val="10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To punish</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60325" lvl="1" indent="-285750">
              <a:lnSpc>
                <a:spcPct val="115000"/>
              </a:lnSpc>
              <a:spcBef>
                <a:spcPts val="0"/>
              </a:spcBef>
              <a:spcAft>
                <a:spcPts val="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As a form of punishment for those unwilling to follow instructions.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10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742950" marR="60325" lvl="1" indent="-2857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Sometimes staff do not perceive the use of seclusion and restraint as punishment but instead perceive it as a necessary consequence of certain actions or behaviours of persons using services.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40</a:t>
            </a:fld>
            <a:endParaRPr lang="x-none"/>
          </a:p>
        </p:txBody>
      </p:sp>
    </p:spTree>
    <p:extLst>
      <p:ext uri="{BB962C8B-B14F-4D97-AF65-F5344CB8AC3E}">
        <p14:creationId xmlns:p14="http://schemas.microsoft.com/office/powerpoint/2010/main" val="951551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 hours and 32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41</a:t>
            </a:fld>
            <a:endParaRPr lang="x-none"/>
          </a:p>
        </p:txBody>
      </p:sp>
    </p:spTree>
    <p:extLst>
      <p:ext uri="{BB962C8B-B14F-4D97-AF65-F5344CB8AC3E}">
        <p14:creationId xmlns:p14="http://schemas.microsoft.com/office/powerpoint/2010/main" val="2457898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58750"/>
            <a:ext cx="4511675" cy="2538413"/>
          </a:xfrm>
        </p:spPr>
      </p:sp>
      <p:sp>
        <p:nvSpPr>
          <p:cNvPr id="3" name="Notes Placeholder 2"/>
          <p:cNvSpPr>
            <a:spLocks noGrp="1"/>
          </p:cNvSpPr>
          <p:nvPr>
            <p:ph type="body" idx="1"/>
          </p:nvPr>
        </p:nvSpPr>
        <p:spPr>
          <a:xfrm>
            <a:off x="685800" y="2937510"/>
            <a:ext cx="5486400" cy="6047740"/>
          </a:xfrm>
        </p:spPr>
        <p:txBody>
          <a:bodyPr/>
          <a:lstStyle/>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exercise is designed to help participants understand that seclusion and restraint are violent adverse events that can contribute to mental, emotional and physical harm. It is important to encourage people who have not personally experienced these practices to try and understand the perspectives of the persons who have.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facilitator may choose between one of the following options or combine them for a more comprehensive exercise.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Please note: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most powerful way to understand the personal experience of seclusion and restraint is to hear directly from people who have had this experience. Therefore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1 is the preferred option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for this exercise.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b="1" dirty="0">
                <a:solidFill>
                  <a:srgbClr val="548DD4"/>
                </a:solidFill>
                <a:latin typeface="Calibri" panose="020F0502020204030204" pitchFamily="34" charset="0"/>
                <a:ea typeface="SimSun" panose="02010600030101010101" pitchFamily="2" charset="-122"/>
                <a:cs typeface="Arial" panose="020B0604020202020204" pitchFamily="34" charset="0"/>
              </a:rPr>
              <a:t>Option 1: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facilitator should identify one or two speakers with lived experience of seclusion and restraint in mental health and social services and invite them to share their stories with the group. The facilitator should guide the speaker to describe not only what happened to them, but also how it happened. They should discuss how their experience negatively affected them, both emotionally and physically, as well as giving their ideas about what would have prevented the use of seclusion and restraint in their situation. </a:t>
            </a:r>
            <a:r>
              <a:rPr lang="en-GB" b="1" dirty="0">
                <a:solidFill>
                  <a:srgbClr val="548DD4"/>
                </a:solidFill>
                <a:latin typeface="Calibri" panose="020F0502020204030204" pitchFamily="34" charset="0"/>
                <a:ea typeface="SimSun" panose="02010600030101010101" pitchFamily="2" charset="-122"/>
                <a:cs typeface="Arial" panose="020B0604020202020204" pitchFamily="34" charset="0"/>
              </a:rPr>
              <a:t>Ahead of this session, the facilitator will need to organize for such speakers to take part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(Additional instructions are provided at the beginning of this module).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Option 2: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 should distribute a handout of quotes from people with lived experience of seclusion and restraints (see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Annex 2)</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and should ask participants to discuss people’s feelings and experiences relating to the practice of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42</a:t>
            </a:fld>
            <a:endParaRPr lang="x-none"/>
          </a:p>
        </p:txBody>
      </p:sp>
    </p:spTree>
    <p:extLst>
      <p:ext uri="{BB962C8B-B14F-4D97-AF65-F5344CB8AC3E}">
        <p14:creationId xmlns:p14="http://schemas.microsoft.com/office/powerpoint/2010/main" val="1352128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hearing about or reading people’s experiences of seclusion and restraint, 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are your thoughts and feelings about what you have heard and/or read?</a:t>
            </a:r>
          </a:p>
          <a:p>
            <a:pPr marL="342900" marR="0" lvl="0" indent="-342900">
              <a:lnSpc>
                <a:spcPct val="115000"/>
              </a:lnSpc>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 might people be feeling when they are secluded or restrained? What can you say about the emotional and physical impact of seclusion and restraint?</a:t>
            </a:r>
          </a:p>
          <a:p>
            <a:pPr marL="342900" marR="0" lvl="0" indent="-342900">
              <a:lnSpc>
                <a:spcPct val="115000"/>
              </a:lnSpc>
              <a:spcBef>
                <a:spcPts val="0"/>
              </a:spcBef>
              <a:spcAft>
                <a:spcPts val="0"/>
              </a:spcAft>
              <a:buFont typeface="Calibri" panose="020F050202020403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Would anyone like to comment on what could have been done differently in these situations?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43</a:t>
            </a:fld>
            <a:endParaRPr lang="x-none"/>
          </a:p>
        </p:txBody>
      </p:sp>
    </p:spTree>
    <p:extLst>
      <p:ext uri="{BB962C8B-B14F-4D97-AF65-F5344CB8AC3E}">
        <p14:creationId xmlns:p14="http://schemas.microsoft.com/office/powerpoint/2010/main" val="1291514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2925" y="160338"/>
            <a:ext cx="3230563" cy="1817687"/>
          </a:xfrm>
        </p:spPr>
      </p:sp>
      <p:sp>
        <p:nvSpPr>
          <p:cNvPr id="3" name="Notes Placeholder 2"/>
          <p:cNvSpPr>
            <a:spLocks noGrp="1"/>
          </p:cNvSpPr>
          <p:nvPr>
            <p:ph type="body" idx="1"/>
          </p:nvPr>
        </p:nvSpPr>
        <p:spPr>
          <a:xfrm>
            <a:off x="502435" y="2142781"/>
            <a:ext cx="5909795" cy="6542432"/>
          </a:xfrm>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Impact on psychological and emotional well-being </a:t>
            </a:r>
          </a:p>
          <a:p>
            <a:pPr>
              <a:lnSpc>
                <a:spcPct val="115000"/>
              </a:lnSpc>
            </a:pPr>
            <a:endParaRPr lang="en-US" b="1" u="sng" dirty="0">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dirty="0"/>
              <a:t>Evidence has linked the use of seclusion and restraint to many adverse impacts and outcomes </a:t>
            </a:r>
            <a:r>
              <a:rPr lang="en-US" i="1" dirty="0"/>
              <a:t>(11, 12, 13):</a:t>
            </a:r>
            <a:endParaRPr lang="x-none" i="1" dirty="0"/>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forceful assertion of another person’s will over one’s own, along with the loss of control over one’s body and environment, generates very negative emotions and has deep psychological and traumatic impacts on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Many people experience feelings of loss of dignity and respect, degradation, demoralization, dismissal, humiliation, fear, distress, anxiety, disempowerment, decreased self-esteem and self-confidence,  powerlessness, hopelessness, helplessness, loneliness, despair, frustration, grief, anger, struggle, destructiveness,  distrust, rejection and resistance.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can also experience dissociation from self and a feeling of being outside of one’s own body.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 can create trauma and may have long-term impacts on a person’s life (relationships, work,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When people are secluded and restrained, their lack of power, control and privacy may lead them to adopt behaviours that are further interpreted by mental health practitioners as symptoms of a mental health condition.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 can retraumatize people who have a past history of sexual or physical abuse, or past psychological trauma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Borckardt, 2011 #168"/>
              </a:rPr>
              <a:t>14</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People using services who witness the practice of seclusion or restraint on others may also suffer psychological impacts such as fear, anxiety, powerlessness, trauma, </a:t>
            </a:r>
            <a:r>
              <a:rPr lang="en-GB" dirty="0" err="1">
                <a:latin typeface="Calibri" panose="020F0502020204030204" pitchFamily="34" charset="0"/>
                <a:ea typeface="SimSun" panose="02010600030101010101" pitchFamily="2" charset="-122"/>
                <a:cs typeface="Arial" panose="020B0604020202020204" pitchFamily="34" charset="0"/>
              </a:rPr>
              <a:t>retraumatization</a:t>
            </a:r>
            <a:r>
              <a:rPr lang="en-GB" dirty="0">
                <a:latin typeface="Calibri" panose="020F0502020204030204" pitchFamily="34" charset="0"/>
                <a:ea typeface="SimSun" panose="02010600030101010101" pitchFamily="2" charset="-122"/>
                <a:cs typeface="Arial" panose="020B0604020202020204" pitchFamily="34" charset="0"/>
              </a:rPr>
              <a:t>, etc.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They can increase self-harm and self-directed aggression, including self-mutilation and suicide attempts.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family members and other care partners who learn that their relative has been secluded or restrained may experience feelings of guilt and powerlessness to help.</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44</a:t>
            </a:fld>
            <a:endParaRPr lang="x-none"/>
          </a:p>
        </p:txBody>
      </p:sp>
    </p:spTree>
    <p:extLst>
      <p:ext uri="{BB962C8B-B14F-4D97-AF65-F5344CB8AC3E}">
        <p14:creationId xmlns:p14="http://schemas.microsoft.com/office/powerpoint/2010/main" val="3573820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317500"/>
            <a:ext cx="5486400" cy="3086100"/>
          </a:xfrm>
        </p:spPr>
      </p:sp>
      <p:sp>
        <p:nvSpPr>
          <p:cNvPr id="3" name="Notes Placeholder 2"/>
          <p:cNvSpPr>
            <a:spLocks noGrp="1"/>
          </p:cNvSpPr>
          <p:nvPr>
            <p:ph type="body" idx="1"/>
          </p:nvPr>
        </p:nvSpPr>
        <p:spPr>
          <a:xfrm>
            <a:off x="685800" y="3816656"/>
            <a:ext cx="5486400" cy="3600450"/>
          </a:xfrm>
        </p:spPr>
        <p:txBody>
          <a:bodyPr/>
          <a:lstStyle/>
          <a:p>
            <a:pPr>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Impact on recovery </a:t>
            </a:r>
            <a:r>
              <a:rPr lang="en-GB" b="1" i="1" u="sng" dirty="0">
                <a:latin typeface="Calibri" panose="020F0502020204030204" pitchFamily="34" charset="0"/>
                <a:ea typeface="SimSun" panose="02010600030101010101" pitchFamily="2" charset="-122"/>
                <a:cs typeface="Arial" panose="020B0604020202020204" pitchFamily="34" charset="0"/>
              </a:rPr>
              <a:t>(</a:t>
            </a:r>
            <a:r>
              <a:rPr lang="en-GB" b="1" i="1" u="sng"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11 #161"/>
              </a:rPr>
              <a:t>15</a:t>
            </a:r>
            <a:r>
              <a:rPr lang="en-GB" b="1" i="1" u="sng"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 are countertherapeutic and impede people’s recovery. Some studies have shown that coercion, and particularly the use of seclusion, is associated with increased length of stay in services</a:t>
            </a:r>
            <a:r>
              <a:rPr lang="en-GB" sz="900"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McLaughlin P, 2016 #424"/>
              </a:rPr>
              <a:t>16</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They damage therapeutic alliances and are responsible for the breakdown of the relationship between people using services and health-care staff.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acknowledge that involuntary admission in mental health and social services can also cause the same type of psychological harm as seclusion and restraint, as described above. (For more information on this, see the training module on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Freedom from violence, coercion and abuse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45</a:t>
            </a:fld>
            <a:endParaRPr lang="x-none"/>
          </a:p>
        </p:txBody>
      </p:sp>
    </p:spTree>
    <p:extLst>
      <p:ext uri="{BB962C8B-B14F-4D97-AF65-F5344CB8AC3E}">
        <p14:creationId xmlns:p14="http://schemas.microsoft.com/office/powerpoint/2010/main" val="4190266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At this point, show one of or both the following videos to participants: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1/Video: “I couldn't move.  I couldn't breathe”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British Broadcasting Coorporation (BBC) News, 21 September 2016 #167">
                  <a:extLst>
                    <a:ext uri="{A12FA001-AC4F-418D-AE19-62706E023703}">
                      <ahyp:hlinkClr xmlns:ahyp="http://schemas.microsoft.com/office/drawing/2018/hyperlinkcolor" val="tx"/>
                    </a:ext>
                  </a:extLst>
                </a:hlinkClick>
              </a:rPr>
              <a:t>17</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(52 seconds):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http://www.bbc.com/news/uk-england-37427665</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accessed 9 April 2019)</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 This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video is about the use of face-down restraint.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2/ Uganda: "Stop the abuse"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/slr_SvB1uyU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(5:07). Date accessed 9 April 2019. This video shows the practice of seclusion, restraint and associated abuses in Uganda.</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46</a:t>
            </a:fld>
            <a:endParaRPr lang="x-none"/>
          </a:p>
        </p:txBody>
      </p:sp>
    </p:spTree>
    <p:extLst>
      <p:ext uri="{BB962C8B-B14F-4D97-AF65-F5344CB8AC3E}">
        <p14:creationId xmlns:p14="http://schemas.microsoft.com/office/powerpoint/2010/main" val="3184592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do you think of Naomi’s experience? What are some of the terms, emotions and feelings that Naomi describes as part of her experience?</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Participants should be encouraged to discuss Naomi’s testimony.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Use the flipchart to write down the various terms Naomi used to describe her experience.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Terms describing Naomi’s experience of restraint include: fear, confusion, disorientation, trauma, humiliation, anger, frustration, increased distress, punished, and loneliness.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She did not feel helped, comforted or supported, and felt that her recovery was hindered.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Naomi also describes feelings of trauma and fear that continued for weeks following the incident.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47</a:t>
            </a:fld>
            <a:endParaRPr lang="x-none"/>
          </a:p>
        </p:txBody>
      </p:sp>
    </p:spTree>
    <p:extLst>
      <p:ext uri="{BB962C8B-B14F-4D97-AF65-F5344CB8AC3E}">
        <p14:creationId xmlns:p14="http://schemas.microsoft.com/office/powerpoint/2010/main" val="3261354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The physical impact of seclusion and restraint on service users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Ashcraft, 2008 #158"/>
              </a:rPr>
              <a:t>19</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Berzlanovich, 2012 #159"/>
              </a:rPr>
              <a:t>20</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Haimowitz, 2006 #160"/>
              </a:rPr>
              <a:t>21</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6" action="ppaction://hlinkfile" tooltip="Substance Abuse and Mental Health Servies Administration (SAMHSA), 2011 #161"/>
              </a:rPr>
              <a:t>15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7" action="ppaction://hlinkfile" tooltip="Duxbury, 7 March 2011 #162"/>
              </a:rPr>
              <a:t>22</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8" action="ppaction://hlinkfile" tooltip="Duxbury, 2015 #163"/>
              </a:rPr>
              <a:t>23</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9" action="ppaction://hlinkfile" tooltip="United Nations (UN) General Assembly, 2011 #164"/>
              </a:rPr>
              <a:t>24</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10" action="ppaction://hlinkfile" tooltip="The Joint Commission, 1998 #165"/>
              </a:rPr>
              <a:t>25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11" action="ppaction://hlinkfile" tooltip="Mohr, 2003 #155"/>
              </a:rPr>
              <a:t>7</a:t>
            </a:r>
            <a:r>
              <a:rPr lang="en-GB" i="1" dirty="0">
                <a:latin typeface="Calibri" panose="020F0502020204030204" pitchFamily="34" charset="0"/>
                <a:ea typeface="SimSun" panose="02010600030101010101" pitchFamily="2" charset="-122"/>
                <a:cs typeface="Arial" panose="020B0604020202020204" pitchFamily="34" charset="0"/>
              </a:rPr>
              <a:t>)</a:t>
            </a:r>
            <a:r>
              <a:rPr lang="en-GB" sz="900"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 (20 min.)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a:p>
            <a:pPr marL="171450" indent="-171450" algn="just">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Manual restraints</a:t>
            </a:r>
            <a:r>
              <a:rPr lang="en-GB" dirty="0">
                <a:latin typeface="Calibri" panose="020F0502020204030204" pitchFamily="34" charset="0"/>
                <a:ea typeface="SimSun" panose="02010600030101010101" pitchFamily="2" charset="-122"/>
                <a:cs typeface="Arial" panose="020B0604020202020204" pitchFamily="34" charset="0"/>
              </a:rPr>
              <a:t> involve physical struggle which may lead to physical injuries such as: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bruises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broken bones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muscle wasting</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missing teeth</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gn="just">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head injuries</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nSpc>
                <a:spcPct val="115000"/>
              </a:lnSpc>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coma</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171450">
              <a:lnSpc>
                <a:spcPct val="115000"/>
              </a:lnSpc>
              <a:spcAft>
                <a:spcPts val="1000"/>
              </a:spcAft>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choking</a:t>
            </a:r>
            <a:r>
              <a:rPr lang="en-GB" i="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(people placed in restraints where they must remain on their back are at risk of choking on vomited food, liquid or saliva).</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48</a:t>
            </a:fld>
            <a:endParaRPr lang="x-none"/>
          </a:p>
        </p:txBody>
      </p:sp>
    </p:spTree>
    <p:extLst>
      <p:ext uri="{BB962C8B-B14F-4D97-AF65-F5344CB8AC3E}">
        <p14:creationId xmlns:p14="http://schemas.microsoft.com/office/powerpoint/2010/main" val="1031646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Physical restraints</a:t>
            </a:r>
            <a:r>
              <a:rPr lang="en-GB" dirty="0">
                <a:latin typeface="Calibri" panose="020F0502020204030204" pitchFamily="34" charset="0"/>
                <a:ea typeface="SimSun" panose="02010600030101010101" pitchFamily="2" charset="-122"/>
                <a:cs typeface="Arial" panose="020B0604020202020204" pitchFamily="34" charset="0"/>
              </a:rPr>
              <a:t> can cause people to panic and choke on saliva or/and strangulate in the restraint. Due to their highly dependent situation, people are also at increased risk of:</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285750">
              <a:lnSpc>
                <a:spcPct val="115000"/>
              </a:lnSpc>
              <a:buFont typeface="Symbol" panose="05050102010706020507" pitchFamily="18" charset="2"/>
              <a:buChar char=""/>
            </a:pPr>
            <a:r>
              <a:rPr lang="en-GB" i="1" dirty="0">
                <a:latin typeface="Calibri" panose="020F0502020204030204" pitchFamily="34" charset="0"/>
                <a:ea typeface="SimSun" panose="02010600030101010101" pitchFamily="2" charset="-122"/>
                <a:cs typeface="Arial" panose="020B0604020202020204" pitchFamily="34" charset="0"/>
              </a:rPr>
              <a:t>Dehydration</a:t>
            </a:r>
            <a:r>
              <a:rPr lang="en-GB" i="1"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People can become severely dehydrated while in restraints or during a struggle when restraints are being applied.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285750">
              <a:lnSpc>
                <a:spcPct val="115000"/>
              </a:lnSpc>
              <a:buFont typeface="Symbol" panose="05050102010706020507" pitchFamily="18" charset="2"/>
              <a:buChar char=""/>
            </a:pPr>
            <a:r>
              <a:rPr lang="en-GB" i="1" dirty="0">
                <a:latin typeface="Calibri" panose="020F0502020204030204" pitchFamily="34" charset="0"/>
                <a:ea typeface="SimSun" panose="02010600030101010101" pitchFamily="2" charset="-122"/>
                <a:cs typeface="Arial" panose="020B0604020202020204" pitchFamily="34" charset="0"/>
              </a:rPr>
              <a:t>Circulatory and skin problems: Pressure on the skin caused by tight restraints and immobilization may interfere with blood circulation. It can lead to skin deterioration and pressure sores. It can also lead to gangrene, which is the death of soft tissue due to lack of oxygen, when severe disruption to circulation takes place on the upper or lower limbs.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lvl="1" indent="-285750" algn="just">
              <a:lnSpc>
                <a:spcPct val="115000"/>
              </a:lnSpc>
              <a:buFont typeface="Symbol" panose="05050102010706020507" pitchFamily="18" charset="2"/>
              <a:buChar char=""/>
            </a:pPr>
            <a:r>
              <a:rPr lang="en-GB" i="1" dirty="0">
                <a:latin typeface="Calibri" panose="020F0502020204030204" pitchFamily="34" charset="0"/>
                <a:ea typeface="SimSun" panose="02010600030101010101" pitchFamily="2" charset="-122"/>
                <a:cs typeface="Arial" panose="020B0604020202020204" pitchFamily="34" charset="0"/>
              </a:rPr>
              <a:t>Muscle atrophy.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49</a:t>
            </a:fld>
            <a:endParaRPr lang="x-none"/>
          </a:p>
        </p:txBody>
      </p:sp>
    </p:spTree>
    <p:extLst>
      <p:ext uri="{BB962C8B-B14F-4D97-AF65-F5344CB8AC3E}">
        <p14:creationId xmlns:p14="http://schemas.microsoft.com/office/powerpoint/2010/main" val="216538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7937" cy="2862263"/>
          </a:xfrm>
        </p:spPr>
      </p:sp>
      <p:sp>
        <p:nvSpPr>
          <p:cNvPr id="3" name="Notes Placeholder 2"/>
          <p:cNvSpPr>
            <a:spLocks noGrp="1"/>
          </p:cNvSpPr>
          <p:nvPr>
            <p:ph type="body" idx="1"/>
          </p:nvPr>
        </p:nvSpPr>
        <p:spPr>
          <a:xfrm>
            <a:off x="685006" y="3319463"/>
            <a:ext cx="5878506" cy="562322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Chemical restraint </a:t>
            </a:r>
            <a:r>
              <a:rPr lang="en-GB" dirty="0">
                <a:latin typeface="Calibri" panose="020F0502020204030204" pitchFamily="34" charset="0"/>
                <a:ea typeface="SimSun" panose="02010600030101010101" pitchFamily="2" charset="-122"/>
                <a:cs typeface="Arial" panose="020B0604020202020204" pitchFamily="34" charset="0"/>
              </a:rPr>
              <a:t>can cause pain through the injection of medication.</a:t>
            </a:r>
            <a:r>
              <a:rPr lang="en-US"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In addition, people can be forced to experience the negative effects of medication which, depending on the drug prescribed, can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Muscular problems, including spasms, rigidity, slowed or jerking movements, tremors and uncontrollable restlessness (akathisia).</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Cardiac effects, low blood pressure, dizziness, fainting.</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Dry mouth, blurry vision, constipation, hallucinations, memory impairment, difficulty in urinating.</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Lowering of the threshold for seizures. </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Neuroleptic malignant syndrome: a life-threatening condition characterized by rigidity, fever, increased heart rate, significant drop or rise in blood pressure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Correll C, 2008 #425"/>
              </a:rPr>
              <a:t>26</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lvl="1" indent="-22860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Slowing and dulling of thought processes, apathy, loss of motivation to undertake any actions, emotional detachment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zmulewicz A, 2016 #426"/>
              </a:rPr>
              <a:t>27</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50</a:t>
            </a:fld>
            <a:endParaRPr lang="x-none"/>
          </a:p>
        </p:txBody>
      </p:sp>
    </p:spTree>
    <p:extLst>
      <p:ext uri="{BB962C8B-B14F-4D97-AF65-F5344CB8AC3E}">
        <p14:creationId xmlns:p14="http://schemas.microsoft.com/office/powerpoint/2010/main" val="2141971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Seclusion </a:t>
            </a:r>
            <a:r>
              <a:rPr lang="en-GB" dirty="0">
                <a:latin typeface="Calibri" panose="020F0502020204030204" pitchFamily="34" charset="0"/>
                <a:ea typeface="SimSun" panose="02010600030101010101" pitchFamily="2" charset="-122"/>
                <a:cs typeface="Arial" panose="020B0604020202020204" pitchFamily="34" charset="0"/>
              </a:rPr>
              <a:t>can cause people to panic and become injured. </a:t>
            </a:r>
          </a:p>
          <a:p>
            <a:pPr marL="628650" lvl="1"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may need immediate medical attention and may not be heard or seen on time, which can lead to permanent impairments. </a:t>
            </a:r>
          </a:p>
          <a:p>
            <a:pPr marL="628650" lvl="1"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are also at risk of dehydration and cardiovascular collapse.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When different forms of seclusion and/or restraint are combined, this multiplies the risks for the person’s health.</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51</a:t>
            </a:fld>
            <a:endParaRPr lang="x-none"/>
          </a:p>
        </p:txBody>
      </p:sp>
    </p:spTree>
    <p:extLst>
      <p:ext uri="{BB962C8B-B14F-4D97-AF65-F5344CB8AC3E}">
        <p14:creationId xmlns:p14="http://schemas.microsoft.com/office/powerpoint/2010/main" val="3162744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nSpc>
                <a:spcPct val="115000"/>
              </a:lnSpc>
              <a:spcAft>
                <a:spcPts val="1000"/>
              </a:spcAft>
            </a:pPr>
            <a:r>
              <a:rPr lang="en-GB" b="1" u="sng" dirty="0">
                <a:latin typeface="Calibri" panose="020F0502020204030204" pitchFamily="34" charset="0"/>
                <a:ea typeface="SimSun" panose="02010600030101010101" pitchFamily="2" charset="-122"/>
                <a:cs typeface="Arial" panose="020B0604020202020204" pitchFamily="34" charset="0"/>
              </a:rPr>
              <a:t>All forms of seclusion and restraint can lead to death </a:t>
            </a:r>
            <a:r>
              <a:rPr lang="en-GB" b="1" i="1" u="sng" dirty="0">
                <a:latin typeface="Calibri" panose="020F0502020204030204" pitchFamily="34" charset="0"/>
                <a:ea typeface="SimSun" panose="02010600030101010101" pitchFamily="2" charset="-122"/>
                <a:cs typeface="Arial" panose="020B0604020202020204" pitchFamily="34" charset="0"/>
              </a:rPr>
              <a:t>(</a:t>
            </a:r>
            <a:r>
              <a:rPr lang="en-GB" b="1" i="1"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Bellenger E, 2017 #427">
                  <a:extLst>
                    <a:ext uri="{A12FA001-AC4F-418D-AE19-62706E023703}">
                      <ahyp:hlinkClr xmlns:ahyp="http://schemas.microsoft.com/office/drawing/2018/hyperlinkcolor" val="tx"/>
                    </a:ext>
                  </a:extLst>
                </a:hlinkClick>
              </a:rPr>
              <a:t>28</a:t>
            </a:r>
            <a:r>
              <a:rPr lang="en-GB" b="1" i="1" u="sng" dirty="0">
                <a:latin typeface="Calibri" panose="020F0502020204030204" pitchFamily="34" charset="0"/>
                <a:ea typeface="SimSun" panose="02010600030101010101" pitchFamily="2" charset="-122"/>
                <a:cs typeface="Arial" panose="020B0604020202020204" pitchFamily="34" charset="0"/>
              </a:rPr>
              <a:t>, </a:t>
            </a:r>
            <a:r>
              <a:rPr lang="en-GB" b="1" i="1"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Berzlanovich, 2012 #159">
                  <a:extLst>
                    <a:ext uri="{A12FA001-AC4F-418D-AE19-62706E023703}">
                      <ahyp:hlinkClr xmlns:ahyp="http://schemas.microsoft.com/office/drawing/2018/hyperlinkcolor" val="tx"/>
                    </a:ext>
                  </a:extLst>
                </a:hlinkClick>
              </a:rPr>
              <a:t>20</a:t>
            </a:r>
            <a:r>
              <a:rPr lang="en-GB" b="1" i="1" u="sng" dirty="0">
                <a:latin typeface="Calibri" panose="020F0502020204030204" pitchFamily="34" charset="0"/>
                <a:ea typeface="SimSun" panose="02010600030101010101" pitchFamily="2" charset="-122"/>
                <a:cs typeface="Arial" panose="020B0604020202020204" pitchFamily="34" charset="0"/>
              </a:rPr>
              <a:t>, </a:t>
            </a:r>
            <a:r>
              <a:rPr lang="en-GB" b="1" i="1"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Mohr, 2003 #155">
                  <a:extLst>
                    <a:ext uri="{A12FA001-AC4F-418D-AE19-62706E023703}">
                      <ahyp:hlinkClr xmlns:ahyp="http://schemas.microsoft.com/office/drawing/2018/hyperlinkcolor" val="tx"/>
                    </a:ext>
                  </a:extLst>
                </a:hlinkClick>
              </a:rPr>
              <a:t>7</a:t>
            </a:r>
            <a:r>
              <a:rPr lang="en-GB" b="1" i="1" u="sng" dirty="0">
                <a:latin typeface="Calibri" panose="020F0502020204030204" pitchFamily="34" charset="0"/>
                <a:ea typeface="SimSun" panose="02010600030101010101" pitchFamily="2" charset="-122"/>
                <a:cs typeface="Arial" panose="020B0604020202020204" pitchFamily="34" charset="0"/>
              </a:rPr>
              <a:t>)</a:t>
            </a:r>
            <a:r>
              <a:rPr lang="en-GB" b="1" u="sng"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fontAlgn="base">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Investigations have shown that the causes of restraint- or seclusion-related death include suffocation, heart complications, drug overdoses or interactions, blunt trauma, strangulation or choking, fire or smoke inhalation, and aspiration.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fontAlgn="base">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Restraint or seclusion also places persons at risk because it impedes their ability to escape during emergencies (e.g. fire).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review of the scientific literature on the adverse impact of physical restraint showed that the use of certain manual or physical restraints is particularly dangerous as they impose a restrictive effect on respiratory functioning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Barnett, 2012 #166">
                  <a:extLst>
                    <a:ext uri="{A12FA001-AC4F-418D-AE19-62706E023703}">
                      <ahyp:hlinkClr xmlns:ahyp="http://schemas.microsoft.com/office/drawing/2018/hyperlinkcolor" val="tx"/>
                    </a:ext>
                  </a:extLst>
                </a:hlinkClick>
              </a:rPr>
              <a:t>29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Chemical restraint may clash or interfere with other medications, risking overmedication and sudden death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7" action="ppaction://hlinkfile" tooltip="Windfuhr K, 2011 #429">
                  <a:extLst>
                    <a:ext uri="{A12FA001-AC4F-418D-AE19-62706E023703}">
                      <ahyp:hlinkClr xmlns:ahyp="http://schemas.microsoft.com/office/drawing/2018/hyperlinkcolor" val="tx"/>
                    </a:ext>
                  </a:extLst>
                </a:hlinkClick>
              </a:rPr>
              <a:t>30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Very little recent data exists on numbers of deaths related to seclusion or restraint.  However, one national investigation across 50 states in the USA estimated that between 50 and 150 people die each year in mental health services and group homes as a direct result of restraint practices </a:t>
            </a:r>
            <a:r>
              <a:rPr lang="en-GB" dirty="0">
                <a:solidFill>
                  <a:srgbClr val="FF0000"/>
                </a:solidFill>
                <a:latin typeface="Calibri" panose="020F0502020204030204" pitchFamily="34" charset="0"/>
                <a:ea typeface="SimSun" panose="02010600030101010101" pitchFamily="2" charset="-122"/>
                <a:cs typeface="Arial" panose="020B0604020202020204" pitchFamily="34" charset="0"/>
              </a:rPr>
              <a:t>(ref still to be inserted…)</a:t>
            </a:r>
            <a:r>
              <a:rPr lang="en-GB" sz="900" dirty="0">
                <a:solidFill>
                  <a:srgbClr val="FF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FF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FF0000"/>
              </a:solidFill>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52</a:t>
            </a:fld>
            <a:endParaRPr lang="x-none"/>
          </a:p>
        </p:txBody>
      </p:sp>
    </p:spTree>
    <p:extLst>
      <p:ext uri="{BB962C8B-B14F-4D97-AF65-F5344CB8AC3E}">
        <p14:creationId xmlns:p14="http://schemas.microsoft.com/office/powerpoint/2010/main" val="1178689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96913"/>
            <a:ext cx="3721100" cy="2092325"/>
          </a:xfrm>
        </p:spPr>
      </p:sp>
      <p:sp>
        <p:nvSpPr>
          <p:cNvPr id="3" name="Notes Placeholder 2"/>
          <p:cNvSpPr>
            <a:spLocks noGrp="1"/>
          </p:cNvSpPr>
          <p:nvPr>
            <p:ph type="body" idx="1"/>
          </p:nvPr>
        </p:nvSpPr>
        <p:spPr>
          <a:xfrm>
            <a:off x="685800" y="3097530"/>
            <a:ext cx="5486400" cy="4903470"/>
          </a:xfrm>
        </p:spPr>
        <p:txBody>
          <a:bodyPr/>
          <a:lstStyle/>
          <a:p>
            <a:pPr>
              <a:lnSpc>
                <a:spcPct val="115000"/>
              </a:lnSpc>
              <a:spcAft>
                <a:spcPts val="800"/>
              </a:spcAft>
            </a:pPr>
            <a:r>
              <a:rPr lang="en-GB" b="1" i="1" dirty="0">
                <a:latin typeface="Calibri" panose="020F0502020204030204" pitchFamily="34" charset="0"/>
                <a:ea typeface="SimSun" panose="02010600030101010101" pitchFamily="2" charset="-122"/>
                <a:cs typeface="Arial" panose="020B0604020202020204" pitchFamily="34" charset="0"/>
              </a:rPr>
              <a:t>Presentation: Drastic impact of the use of seclusion and restraint (5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use of seclusion and restraint has been associated with wide-scale deaths of people using services in emergencies. The inability of people to move or leave the building during a fire means that they are trapped and cannot escape.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Below are two examples of the massive death toll that could have been avoided if people had not been restrained in mental health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Participants should be invited to share other examples that they may be aware of.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Erwadi</a:t>
            </a:r>
            <a:r>
              <a:rPr lang="en-GB" dirty="0">
                <a:latin typeface="Calibri" panose="020F0502020204030204" pitchFamily="34" charset="0"/>
                <a:ea typeface="SimSun" panose="02010600030101010101" pitchFamily="2" charset="-122"/>
                <a:cs typeface="Arial" panose="020B0604020202020204" pitchFamily="34" charset="0"/>
              </a:rPr>
              <a:t> fire incident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The Hindu, 7 August 2012 #170"/>
              </a:rPr>
              <a:t>31</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6 August 2001</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Ramanathapuram</a:t>
            </a:r>
            <a:r>
              <a:rPr lang="en-GB" dirty="0">
                <a:latin typeface="Calibri" panose="020F0502020204030204" pitchFamily="34" charset="0"/>
                <a:ea typeface="SimSun" panose="02010600030101010101" pitchFamily="2" charset="-122"/>
                <a:cs typeface="Arial" panose="020B0604020202020204" pitchFamily="34" charset="0"/>
              </a:rPr>
              <a:t>, Tamil Nadu, India</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At least 25 people killed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When a fire broke out, all service users were burned alive because they were fastened in chains.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Moscow </a:t>
            </a:r>
            <a:r>
              <a:rPr lang="en-GB" dirty="0" err="1">
                <a:latin typeface="Calibri" panose="020F0502020204030204" pitchFamily="34" charset="0"/>
                <a:ea typeface="SimSun" panose="02010600030101010101" pitchFamily="2" charset="-122"/>
                <a:cs typeface="Arial" panose="020B0604020202020204" pitchFamily="34" charset="0"/>
              </a:rPr>
              <a:t>Ramensky</a:t>
            </a:r>
            <a:r>
              <a:rPr lang="en-GB" dirty="0">
                <a:latin typeface="Calibri" panose="020F0502020204030204" pitchFamily="34" charset="0"/>
                <a:ea typeface="SimSun" panose="02010600030101010101" pitchFamily="2" charset="-122"/>
                <a:cs typeface="Arial" panose="020B0604020202020204" pitchFamily="34" charset="0"/>
              </a:rPr>
              <a:t> fire (</a:t>
            </a:r>
            <a:r>
              <a:rPr lang="en-GB" dirty="0">
                <a:latin typeface="Calibri" panose="020F0502020204030204" pitchFamily="34" charset="0"/>
                <a:ea typeface="SimSun" panose="02010600030101010101" pitchFamily="2" charset="-122"/>
                <a:cs typeface="Arial" panose="020B0604020202020204" pitchFamily="34" charset="0"/>
                <a:hlinkClick r:id="rId4" action="ppaction://hlinkfile" tooltip="New York Times, 26 April 2013 #171"/>
              </a:rPr>
              <a:t>32</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26 April 2013</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Ramensky</a:t>
            </a:r>
            <a:r>
              <a:rPr lang="en-GB" dirty="0">
                <a:latin typeface="Calibri" panose="020F0502020204030204" pitchFamily="34" charset="0"/>
                <a:ea typeface="SimSun" panose="02010600030101010101" pitchFamily="2" charset="-122"/>
                <a:cs typeface="Arial" panose="020B0604020202020204" pitchFamily="34" charset="0"/>
              </a:rPr>
              <a:t>, Russia</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38 people killed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fire in the middle of the night killed service users who are thought to have been physically and chemically restrained in a locked facility.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53</a:t>
            </a:fld>
            <a:endParaRPr lang="x-none"/>
          </a:p>
        </p:txBody>
      </p:sp>
    </p:spTree>
    <p:extLst>
      <p:ext uri="{BB962C8B-B14F-4D97-AF65-F5344CB8AC3E}">
        <p14:creationId xmlns:p14="http://schemas.microsoft.com/office/powerpoint/2010/main" val="14121978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960438"/>
            <a:ext cx="3771900" cy="2122487"/>
          </a:xfrm>
        </p:spPr>
      </p:sp>
      <p:sp>
        <p:nvSpPr>
          <p:cNvPr id="3" name="Notes Placeholder 2"/>
          <p:cNvSpPr>
            <a:spLocks noGrp="1"/>
          </p:cNvSpPr>
          <p:nvPr>
            <p:ph type="body" idx="1"/>
          </p:nvPr>
        </p:nvSpPr>
        <p:spPr>
          <a:xfrm>
            <a:off x="700790" y="3211829"/>
            <a:ext cx="5486400" cy="5677338"/>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3.3: Psychological impact of the use of seclusion and restraint on service staff (40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aim of this exercise is to encourage participants to think about the negative impact of using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solidFill>
                  <a:srgbClr val="548DD4"/>
                </a:solidFill>
                <a:latin typeface="Calibri" panose="020F0502020204030204" pitchFamily="34" charset="0"/>
                <a:ea typeface="SimSun" panose="02010600030101010101" pitchFamily="2" charset="-122"/>
                <a:cs typeface="Arial" panose="020B0604020202020204" pitchFamily="34" charset="0"/>
              </a:rPr>
              <a:t>There are two options for this exercise. Option 1 is the preferred option.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u="sng" dirty="0">
                <a:solidFill>
                  <a:srgbClr val="548DD4"/>
                </a:solidFill>
                <a:latin typeface="Calibri" panose="020F0502020204030204" pitchFamily="34" charset="0"/>
                <a:ea typeface="SimSun" panose="02010600030101010101" pitchFamily="2" charset="-122"/>
                <a:cs typeface="Arial" panose="020B0604020202020204" pitchFamily="34" charset="0"/>
              </a:rPr>
              <a:t>Option 1: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Prior to the session, the facilitator should identify a practitioner who is comfortable sharing negative experiences associated with using seclusion and restraint (including being chained, forced to take medication, etc.). The person should be invited to share his or her stories with the group.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After the speaker’s presentation of negative experiences of administering seclusion and/or restraints, the facilitator may, through a series of question and answers, guide the speaker to discuss: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context of the situation that led to the use of seclusion and/or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impact of administering seclusion and restraints, including emotions and discomfort;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the negative impact this may have had on the therapeutic relationship with people using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what could have been done differently to change the course of events and prevent the use of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Allow the participants the opportunity to ask the speaker questions related to the talk.</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54</a:t>
            </a:fld>
            <a:endParaRPr lang="x-none"/>
          </a:p>
        </p:txBody>
      </p:sp>
    </p:spTree>
    <p:extLst>
      <p:ext uri="{BB962C8B-B14F-4D97-AF65-F5344CB8AC3E}">
        <p14:creationId xmlns:p14="http://schemas.microsoft.com/office/powerpoint/2010/main" val="42630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9238" y="776288"/>
            <a:ext cx="3475037" cy="1955800"/>
          </a:xfrm>
        </p:spPr>
      </p:sp>
      <p:sp>
        <p:nvSpPr>
          <p:cNvPr id="3" name="Notes Placeholder 2"/>
          <p:cNvSpPr>
            <a:spLocks noGrp="1"/>
          </p:cNvSpPr>
          <p:nvPr>
            <p:ph type="body" idx="1"/>
          </p:nvPr>
        </p:nvSpPr>
        <p:spPr>
          <a:xfrm>
            <a:off x="685800" y="3086100"/>
            <a:ext cx="5486400" cy="4914900"/>
          </a:xfrm>
        </p:spPr>
        <p:txBody>
          <a:bodyPr/>
          <a:lstStyle/>
          <a:p>
            <a:pPr lvl="0">
              <a:lnSpc>
                <a:spcPct val="115000"/>
              </a:lnSpc>
              <a:spcAft>
                <a:spcPts val="600"/>
              </a:spcAft>
            </a:pPr>
            <a:r>
              <a:rPr lang="en-GB" b="1" i="1" dirty="0">
                <a:solidFill>
                  <a:prstClr val="black"/>
                </a:solidFill>
                <a:latin typeface="Calibri" panose="020F0502020204030204" pitchFamily="34" charset="0"/>
                <a:ea typeface="SimSun" panose="02010600030101010101" pitchFamily="2" charset="-122"/>
                <a:cs typeface="Arial" panose="020B0604020202020204" pitchFamily="34" charset="0"/>
              </a:rPr>
              <a:t>Exercise 3.6: Psychological impact of the use of seclusion and restraint on service staff (40 min.)</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aim of this exercise is to encourage participants to think about the negative impact of using seclusion and restraint. </a:t>
            </a:r>
            <a:endParaRPr lang="en-GB" b="1" u="sng" dirty="0">
              <a:solidFill>
                <a:srgbClr val="548DD4"/>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b="1" u="sng" dirty="0">
                <a:solidFill>
                  <a:srgbClr val="548DD4"/>
                </a:solidFill>
                <a:latin typeface="Calibri" panose="020F0502020204030204" pitchFamily="34" charset="0"/>
                <a:ea typeface="SimSun" panose="02010600030101010101" pitchFamily="2" charset="-122"/>
                <a:cs typeface="Arial" panose="020B0604020202020204" pitchFamily="34" charset="0"/>
              </a:rPr>
              <a:t>Option 2: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If it was not possible to organize a speaker prior to the session, share this 11-minute video about the experience of a psychiatrist who was attacked by a person who feared that coercive practices would be used against him.</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 b="1" dirty="0">
                <a:latin typeface="Calibri" panose="020F0502020204030204" pitchFamily="34" charset="0"/>
                <a:ea typeface="SimSun" panose="02010600030101010101" pitchFamily="2" charset="-122"/>
                <a:cs typeface="Arial" panose="020B0604020202020204" pitchFamily="34" charset="0"/>
              </a:rPr>
              <a:t>Finger prints and foot prints </a:t>
            </a:r>
            <a:r>
              <a:rPr lang="en" b="1" i="1" dirty="0">
                <a:latin typeface="Calibri" panose="020F0502020204030204" pitchFamily="34" charset="0"/>
                <a:ea typeface="SimSun" panose="02010600030101010101" pitchFamily="2" charset="-122"/>
                <a:cs typeface="Arial" panose="020B0604020202020204" pitchFamily="34" charset="0"/>
              </a:rPr>
              <a:t>(</a:t>
            </a:r>
            <a:r>
              <a:rPr lang="en"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Promise: PROactive Management Of Integrated Services &amp; Environments, 2015 #178">
                  <a:extLst>
                    <a:ext uri="{A12FA001-AC4F-418D-AE19-62706E023703}">
                      <ahyp:hlinkClr xmlns:ahyp="http://schemas.microsoft.com/office/drawing/2018/hyperlinkcolor" val="tx"/>
                    </a:ext>
                  </a:extLst>
                </a:hlinkClick>
              </a:rPr>
              <a:t>33</a:t>
            </a:r>
            <a:r>
              <a:rPr lang="en" b="1" i="1" dirty="0">
                <a:latin typeface="Calibri" panose="020F0502020204030204" pitchFamily="34" charset="0"/>
                <a:ea typeface="SimSun" panose="02010600030101010101" pitchFamily="2" charset="-122"/>
                <a:cs typeface="Arial" panose="020B0604020202020204" pitchFamily="34" charset="0"/>
              </a:rPr>
              <a:t>)</a:t>
            </a:r>
            <a:r>
              <a:rPr lang="en-GB" b="1" u="sng" dirty="0">
                <a:solidFill>
                  <a:srgbClr val="548DD4"/>
                </a:solidFill>
                <a:latin typeface="Calibri" panose="020F0502020204030204" pitchFamily="34" charset="0"/>
                <a:ea typeface="SimSun" panose="02010600030101010101" pitchFamily="2" charset="-122"/>
                <a:cs typeface="Arial" panose="020B0604020202020204" pitchFamily="34" charset="0"/>
              </a:rPr>
              <a:t> ( 11:07)</a:t>
            </a:r>
            <a:r>
              <a:rPr lang="en" b="1" dirty="0">
                <a:latin typeface="Calibri" panose="020F0502020204030204" pitchFamily="34" charset="0"/>
                <a:ea typeface="SimSun" panose="02010600030101010101" pitchFamily="2" charset="-122"/>
                <a:cs typeface="Arial" panose="020B0604020202020204" pitchFamily="34" charset="0"/>
              </a:rPr>
              <a:t>: </a:t>
            </a:r>
            <a:r>
              <a:rPr lang="en" b="1" dirty="0">
                <a:solidFill>
                  <a:srgbClr val="548DD4"/>
                </a:solidFill>
                <a:latin typeface="Calibri" panose="020F0502020204030204" pitchFamily="34" charset="0"/>
                <a:ea typeface="SimSun" panose="02010600030101010101" pitchFamily="2" charset="-122"/>
                <a:cs typeface="Arial" panose="020B0604020202020204" pitchFamily="34" charset="0"/>
              </a:rPr>
              <a:t> </a:t>
            </a:r>
            <a:r>
              <a:rPr lang="en-GB" b="1"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b="1"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b="1" u="sng" dirty="0">
                <a:solidFill>
                  <a:srgbClr val="0000FF"/>
                </a:solidFill>
                <a:latin typeface="Calibri" panose="020F0502020204030204" pitchFamily="34" charset="0"/>
                <a:ea typeface="SimSun" panose="02010600030101010101" pitchFamily="2" charset="-122"/>
                <a:cs typeface="Arial" panose="020B0604020202020204" pitchFamily="34" charset="0"/>
              </a:rPr>
              <a:t>/X8T2NEfUb3s </a:t>
            </a: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Next, invite participants to share their opinions about this video.  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3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do you think of this experience?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3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some of the terms, emotions and feelings that are used by the speaker when describing his experience?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3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are some of impacts on the person who experienced the coercion as well as on the therapeutic relationship?</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What could have been done differently to change the course of events and prevent this situation from happening?</a:t>
            </a:r>
            <a:endParaRPr lang="x-none" dirty="0">
              <a:latin typeface="Calibri" panose="020F0502020204030204" pitchFamily="34" charset="0"/>
              <a:ea typeface="SimSun" panose="02010600030101010101" pitchFamily="2" charset="-122"/>
              <a:cs typeface="Arial" panose="020B0604020202020204" pitchFamily="34" charset="0"/>
            </a:endParaRPr>
          </a:p>
          <a:p>
            <a:pPr marL="720090" marR="0">
              <a:lnSpc>
                <a:spcPct val="115000"/>
              </a:lnSpc>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55</a:t>
            </a:fld>
            <a:endParaRPr lang="x-none"/>
          </a:p>
        </p:txBody>
      </p:sp>
    </p:spTree>
    <p:extLst>
      <p:ext uri="{BB962C8B-B14F-4D97-AF65-F5344CB8AC3E}">
        <p14:creationId xmlns:p14="http://schemas.microsoft.com/office/powerpoint/2010/main" val="3142349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512763"/>
            <a:ext cx="3978275" cy="2238375"/>
          </a:xfrm>
        </p:spPr>
      </p:sp>
      <p:sp>
        <p:nvSpPr>
          <p:cNvPr id="3" name="Notes Placeholder 2"/>
          <p:cNvSpPr>
            <a:spLocks noGrp="1"/>
          </p:cNvSpPr>
          <p:nvPr>
            <p:ph type="body" idx="1"/>
          </p:nvPr>
        </p:nvSpPr>
        <p:spPr>
          <a:xfrm>
            <a:off x="685800" y="2873200"/>
            <a:ext cx="5486400" cy="6120897"/>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The impact of seclusion and restraint on mental health and related practitioners and services (10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The use of restraint or seclusion can also have a negative impact on practitioners.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Evidence indicates that the use of coercive methods is linked to physical injuries of the staff. For example, one study attributed at least 50% of mental health staff injuries to the use of seclusion and restraint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hort, 2008 #172"/>
              </a:rPr>
              <a:t>34</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ubstance Abuse and Mental Health Servies Administration (SAMHSA), 2011 #161"/>
              </a:rPr>
              <a:t>15</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Mental health and other practitioners who employ coercive measures such as seclusion and restraint can also experience trauma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Substance Abuse and Mental Health Servies Administration (SAMHSA), 2005 #173"/>
              </a:rPr>
              <a:t>35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6" action="ppaction://hlinkfile" tooltip="Cusack P, 2016 #421"/>
              </a:rPr>
              <a:t>11</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force and coercion breeds resentment, guilt, frustration and loss of trust between the service users and staff which has a negative impact on therapeutic relationships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7" action="ppaction://hlinkfile" tooltip="Holloman, 2012 #174"/>
              </a:rPr>
              <a:t>36</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Service staff may face a moral conflict between their desire on the one hand to provide good care and support to people (which in many cases is the reason why they entered the profession in the first place) and, on the other, being forced to act in coercive and abusive ways towards people they are seeking to help.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these practices can also lead to civil and criminal lawsuits against services and/or staff – for instance, on the grounds of excessive use of force, medical malpractice, failure to protect, assault and battery and failure to maintain a safe environment for people using the service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8" action="ppaction://hlinkfile" tooltip="Stephen, Summer/Fall 2002 #175"/>
              </a:rPr>
              <a:t>37</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4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Despite a common misconception that the use of seclusion and restraint is cost-effective, this claim is not substantiated by research data.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use of seclusion and restraint increases costs such as staff time, increased supervision, sedatives and tranquilizers, insurance, investigations, disruption of services, litigation and injuries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ubstance Abuse and Mental Health Servies Administration (SAMHSA), 2011 #161"/>
              </a:rPr>
              <a:t>15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9" action="ppaction://hlinkfile" tooltip="Flood, 2008 #176"/>
              </a:rPr>
              <a:t>38</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56</a:t>
            </a:fld>
            <a:endParaRPr lang="x-none"/>
          </a:p>
        </p:txBody>
      </p:sp>
    </p:spTree>
    <p:extLst>
      <p:ext uri="{BB962C8B-B14F-4D97-AF65-F5344CB8AC3E}">
        <p14:creationId xmlns:p14="http://schemas.microsoft.com/office/powerpoint/2010/main" val="31071963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1 hour and 25 minutes.</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57</a:t>
            </a:fld>
            <a:endParaRPr lang="x-none"/>
          </a:p>
        </p:txBody>
      </p:sp>
    </p:spTree>
    <p:extLst>
      <p:ext uri="{BB962C8B-B14F-4D97-AF65-F5344CB8AC3E}">
        <p14:creationId xmlns:p14="http://schemas.microsoft.com/office/powerpoint/2010/main" val="15122152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130175"/>
            <a:ext cx="5486400" cy="3086100"/>
          </a:xfrm>
        </p:spPr>
      </p:sp>
      <p:sp>
        <p:nvSpPr>
          <p:cNvPr id="3" name="Notes Placeholder 2"/>
          <p:cNvSpPr>
            <a:spLocks noGrp="1"/>
          </p:cNvSpPr>
          <p:nvPr>
            <p:ph type="body" idx="1"/>
          </p:nvPr>
        </p:nvSpPr>
        <p:spPr>
          <a:xfrm>
            <a:off x="554038" y="3761571"/>
            <a:ext cx="5486400" cy="3600450"/>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Challenging assumptions about seclusion and restraint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Substance Abuse and Mental Health Servies Administration (SAMHSA), 2005 #173"/>
              </a:rPr>
              <a:t>35</a:t>
            </a:r>
            <a:r>
              <a:rPr lang="en-GB" b="1" i="1" dirty="0">
                <a:latin typeface="Calibri" panose="020F0502020204030204" pitchFamily="34" charset="0"/>
                <a:ea typeface="SimSun" panose="02010600030101010101" pitchFamily="2" charset="-122"/>
                <a:cs typeface="Arial" panose="020B0604020202020204" pitchFamily="34" charset="0"/>
              </a:rPr>
              <a:t>) (20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What are the </a:t>
            </a:r>
            <a:r>
              <a:rPr lang="en-GB" b="1" u="sng" dirty="0">
                <a:latin typeface="Calibri" panose="020F0502020204030204" pitchFamily="34" charset="0"/>
                <a:ea typeface="SimSun" panose="02010600030101010101" pitchFamily="2" charset="-122"/>
                <a:cs typeface="Arial" panose="020B0604020202020204" pitchFamily="34" charset="0"/>
              </a:rPr>
              <a:t>assumptions</a:t>
            </a:r>
            <a:r>
              <a:rPr lang="en-GB" b="1" dirty="0">
                <a:latin typeface="Calibri" panose="020F0502020204030204" pitchFamily="34" charset="0"/>
                <a:ea typeface="SimSun" panose="02010600030101010101" pitchFamily="2" charset="-122"/>
                <a:cs typeface="Arial" panose="020B0604020202020204" pitchFamily="34" charset="0"/>
              </a:rPr>
              <a:t> that need to be challenged with regard to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1: Seclusion and restraints can be used for the therapeutic benefit of people using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is no evidence-based research that supports the idea that seclusion or restraints are therapeutic.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On the contrary, as seen previously, evidence points to the fact that these practices can be damaging to a person’s physical and mental well-being.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58</a:t>
            </a:fld>
            <a:endParaRPr lang="x-none"/>
          </a:p>
        </p:txBody>
      </p:sp>
    </p:spTree>
    <p:extLst>
      <p:ext uri="{BB962C8B-B14F-4D97-AF65-F5344CB8AC3E}">
        <p14:creationId xmlns:p14="http://schemas.microsoft.com/office/powerpoint/2010/main" val="38263002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2: Seclusion and restraints keep people safe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restraints cause physical, emotional and mental harm.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As we have seen, restraints sometimes cause physical harm such as broken bones and even death.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Also, the psychological impact and trauma of seclusion and restraint is profound and long-lasting.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Research evaluating  the impact of a seclusion and restraint reduction programme in Pennsylvania (USA) showed that significantly reducing the use of seclusion and restraint in state and forensic psychiatric hospitals did not result in an increase in assaults on staff and, in some cases, the number of assaults on staff actually decreased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Smith, 2015 #123"/>
              </a:rPr>
              <a:t>39</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mith, 2015 #124"/>
              </a:rPr>
              <a:t>40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Other reports also indicate that reductions in coercive measures are associated with reduced staff injuries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Sanders, 2009 #179"/>
              </a:rPr>
              <a:t>41</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59</a:t>
            </a:fld>
            <a:endParaRPr lang="x-none"/>
          </a:p>
        </p:txBody>
      </p:sp>
    </p:spTree>
    <p:extLst>
      <p:ext uri="{BB962C8B-B14F-4D97-AF65-F5344CB8AC3E}">
        <p14:creationId xmlns:p14="http://schemas.microsoft.com/office/powerpoint/2010/main" val="110795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Learning objectives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64868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3:</a:t>
            </a:r>
            <a:r>
              <a:rPr lang="en-GB"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Seclusion and restraints prevent violent behaviour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Evidence shows that seclusion and restraints can make feelings of frustration and anger worse, resulting in more harmful behaviour.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Indeed, people who have already experienced coercive practices such as seclusion and restraint and the associated feelings of loss of control, fear and humiliation, may feel that they have very little choice but to defend themselves, even violently, against a renewed coercive intervention.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“If we want people to stop acting violently, perhaps we need to stop treating them violently”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Davidow, 11 December 2013 #111"/>
              </a:rPr>
              <a:t>42</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using services tend to view seclusion and restraint as disciplinary punishment (e.g. for not doing what they are told, including failing to follow instructions to take their medication) and this can increase feelings of frustration towards mental health and related staff or others. The use of these practices also entrenches a culture of “them and us”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Substance Abuse and Mental Health Servies Administration (SAMHSA), 2011 #161"/>
              </a:rPr>
              <a:t>15</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60</a:t>
            </a:fld>
            <a:endParaRPr lang="x-none"/>
          </a:p>
        </p:txBody>
      </p:sp>
    </p:spTree>
    <p:extLst>
      <p:ext uri="{BB962C8B-B14F-4D97-AF65-F5344CB8AC3E}">
        <p14:creationId xmlns:p14="http://schemas.microsoft.com/office/powerpoint/2010/main" val="17588280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4: Staff can accurately recognize potentially violent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belief that it is possible to predict potentially violent behaviour and situations accurately is also a reason why practitioners resort to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However, predicting future violence and harm accurately is extremely difficult.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Often staff are not able to differentiate between unpredictable/unexpected behaviour and risky/dangerous behaviour. Staff also often correlate distress with aggression.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uncertainty with which risk of harm or violence to self or others can be anticipated by practitioners has resulted in a culture of overly defensive practices and increased use of coercive practices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Wand, 2012 #180"/>
              </a:rPr>
              <a:t>43</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Foster, 2007 #181"/>
              </a:rPr>
              <a:t>44</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61</a:t>
            </a:fld>
            <a:endParaRPr lang="x-none"/>
          </a:p>
        </p:txBody>
      </p:sp>
    </p:spTree>
    <p:extLst>
      <p:ext uri="{BB962C8B-B14F-4D97-AF65-F5344CB8AC3E}">
        <p14:creationId xmlns:p14="http://schemas.microsoft.com/office/powerpoint/2010/main" val="504014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5: People with psychosocial, intellectual or cognitive disabilities are often irrational, violent and unpredictable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is a common misconception that people with psychosocial disabilities are governed by their psychosis and/or hallucinations, which makes them violent, unpredictable and irrational.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Substantial evidence exists to show that they are no more violent  than the rest of the population and, in fact ,are more likely to be the victims of violence rather than perpetrators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McFarlane, 2004 #182">
                  <a:extLst>
                    <a:ext uri="{A12FA001-AC4F-418D-AE19-62706E023703}">
                      <ahyp:hlinkClr xmlns:ahyp="http://schemas.microsoft.com/office/drawing/2018/hyperlinkcolor" val="tx"/>
                    </a:ext>
                  </a:extLst>
                </a:hlinkClick>
              </a:rPr>
              <a:t>45</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Teplin, 2005 #183">
                  <a:extLst>
                    <a:ext uri="{A12FA001-AC4F-418D-AE19-62706E023703}">
                      <ahyp:hlinkClr xmlns:ahyp="http://schemas.microsoft.com/office/drawing/2018/hyperlinkcolor" val="tx"/>
                    </a:ext>
                  </a:extLst>
                </a:hlinkClick>
              </a:rPr>
              <a:t>46</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Mind, 2007 #184">
                  <a:extLst>
                    <a:ext uri="{A12FA001-AC4F-418D-AE19-62706E023703}">
                      <ahyp:hlinkClr xmlns:ahyp="http://schemas.microsoft.com/office/drawing/2018/hyperlinkcolor" val="tx"/>
                    </a:ext>
                  </a:extLst>
                </a:hlinkClick>
              </a:rPr>
              <a:t>47</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Hughes, 2012 #185">
                  <a:extLst>
                    <a:ext uri="{A12FA001-AC4F-418D-AE19-62706E023703}">
                      <ahyp:hlinkClr xmlns:ahyp="http://schemas.microsoft.com/office/drawing/2018/hyperlinkcolor" val="tx"/>
                    </a:ext>
                  </a:extLst>
                </a:hlinkClick>
              </a:rPr>
              <a:t>48</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62</a:t>
            </a:fld>
            <a:endParaRPr lang="x-none"/>
          </a:p>
        </p:txBody>
      </p:sp>
    </p:spTree>
    <p:extLst>
      <p:ext uri="{BB962C8B-B14F-4D97-AF65-F5344CB8AC3E}">
        <p14:creationId xmlns:p14="http://schemas.microsoft.com/office/powerpoint/2010/main" val="17517772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Assumption 6: There are circumstances in which the use of seclusion and restraint cannot be avoided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This is one of the key assumptions about seclusion and restraints.  We will explore this assumption in detail in the next exercise.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63</a:t>
            </a:fld>
            <a:endParaRPr lang="x-none"/>
          </a:p>
        </p:txBody>
      </p:sp>
    </p:spTree>
    <p:extLst>
      <p:ext uri="{BB962C8B-B14F-4D97-AF65-F5344CB8AC3E}">
        <p14:creationId xmlns:p14="http://schemas.microsoft.com/office/powerpoint/2010/main" val="29928282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7050" y="220663"/>
            <a:ext cx="2951163" cy="1660525"/>
          </a:xfrm>
        </p:spPr>
      </p:sp>
      <p:sp>
        <p:nvSpPr>
          <p:cNvPr id="3" name="Notes Placeholder 2"/>
          <p:cNvSpPr>
            <a:spLocks noGrp="1"/>
          </p:cNvSpPr>
          <p:nvPr>
            <p:ph type="body" idx="1"/>
          </p:nvPr>
        </p:nvSpPr>
        <p:spPr>
          <a:xfrm>
            <a:off x="685800" y="1977390"/>
            <a:ext cx="5486400" cy="611505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4.1: Challenging the assumption that exceptional circumstances are valid reasons for using seclusion and restraint (25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assumption that there are exceptional circumstances in which seclusion and restraints need to be used is one of the most challenging issues in relation to efforts to end the use of seclusion and restraint in mental health and social services. The facilitator should be prepared to discuss this exhaustively with the group.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participants may express the view that, sometimes, seclusion and restraint cannot be avoided. For instance, some participants may argue that, if someone is acting dangerously and violently, seclusion and restraint may be inevitable to avoid harm to the person and to others. The exercise below is intended to dispel this misconception.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Now show the following statement/misconception:</a:t>
            </a:r>
            <a:endParaRPr lang="x-none" dirty="0">
              <a:latin typeface="Calibri" panose="020F0502020204030204" pitchFamily="34" charset="0"/>
              <a:ea typeface="SimSun" panose="02010600030101010101" pitchFamily="2" charset="-122"/>
              <a:cs typeface="Arial" panose="020B0604020202020204" pitchFamily="34" charset="0"/>
            </a:endParaRPr>
          </a:p>
          <a:p>
            <a:pPr algn="ctr"/>
            <a:r>
              <a:rPr lang="en-GB" sz="1400" b="1" dirty="0">
                <a:latin typeface="Calibri" panose="020F0502020204030204" pitchFamily="34" charset="0"/>
                <a:ea typeface="SimSun" panose="02010600030101010101" pitchFamily="2" charset="-122"/>
                <a:cs typeface="Arial" panose="020B0604020202020204" pitchFamily="34" charset="0"/>
              </a:rPr>
              <a:t>There are circumstances when the use of seclusion and restraints cannot be avoided.</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 and encourage them to discuss their answers directly with each other: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Do you agree or disagree with this statement? Why?</a:t>
            </a:r>
            <a:endParaRPr lang="x-none" b="1"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Under which circumstances do you think seclusion and restraint </a:t>
            </a:r>
            <a:r>
              <a:rPr lang="en-GB" b="1" u="sng" dirty="0">
                <a:latin typeface="Calibri" panose="020F0502020204030204" pitchFamily="34" charset="0"/>
                <a:ea typeface="SimSun" panose="02010600030101010101" pitchFamily="2" charset="-122"/>
                <a:cs typeface="Arial" panose="020B0604020202020204" pitchFamily="34" charset="0"/>
              </a:rPr>
              <a:t>cannot</a:t>
            </a:r>
            <a:r>
              <a:rPr lang="en-GB" b="1" dirty="0">
                <a:latin typeface="Calibri" panose="020F0502020204030204" pitchFamily="34" charset="0"/>
                <a:ea typeface="SimSun" panose="02010600030101010101" pitchFamily="2" charset="-122"/>
                <a:cs typeface="Arial" panose="020B0604020202020204" pitchFamily="34" charset="0"/>
              </a:rPr>
              <a:t> be avoided?</a:t>
            </a:r>
            <a:endParaRPr lang="x-none" b="1" dirty="0">
              <a:latin typeface="Calibri" panose="020F0502020204030204" pitchFamily="34" charset="0"/>
              <a:ea typeface="SimSun" panose="02010600030101010101" pitchFamily="2" charset="-122"/>
              <a:cs typeface="Arial" panose="020B0604020202020204" pitchFamily="34" charset="0"/>
            </a:endParaRPr>
          </a:p>
          <a:p>
            <a:pPr marL="360045" marR="0" indent="-360045" algn="just">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Ideas can be written down on a flipchart. </a:t>
            </a: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of the circumstances participants agreeing with the above statements could bring up include (but are not limited to):</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171450" algn="just">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using services are acting aggressively or threatening violence towards staff or other people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171450" algn="just">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using the service need immediate hospital care and treatment because their life is at risk (e.g. to inject insulin into a person urgently needing treatment for diabetes, to protect a person at high risk of suicide).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171450" algn="just">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using the service are resisting medication even though mental health and social care practitioners believe that they need it.</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lgn="just">
              <a:spcBef>
                <a:spcPts val="0"/>
              </a:spcBef>
              <a:spcAft>
                <a:spcPts val="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60045" marR="0" indent="-360045" algn="just">
              <a:spcBef>
                <a:spcPts val="0"/>
              </a:spcBef>
              <a:spcAft>
                <a:spcPts val="0"/>
              </a:spcAft>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64</a:t>
            </a:fld>
            <a:endParaRPr lang="x-none"/>
          </a:p>
        </p:txBody>
      </p:sp>
    </p:spTree>
    <p:extLst>
      <p:ext uri="{BB962C8B-B14F-4D97-AF65-F5344CB8AC3E}">
        <p14:creationId xmlns:p14="http://schemas.microsoft.com/office/powerpoint/2010/main" val="537842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take participants through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Seclusion and restraint for people with psychosocial, intellectual or cognitive disabilities should be avoided even in extreme circumstances.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Seclusion and restraints are not interventions of last resort.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Alternatives to seclusion and restraints should </a:t>
            </a:r>
            <a:r>
              <a:rPr lang="en-GB" u="sng" dirty="0">
                <a:latin typeface="Calibri" panose="020F0502020204030204" pitchFamily="34" charset="0"/>
                <a:ea typeface="SimSun" panose="02010600030101010101" pitchFamily="2" charset="-122"/>
                <a:cs typeface="Arial" panose="020B0604020202020204" pitchFamily="34" charset="0"/>
              </a:rPr>
              <a:t>always</a:t>
            </a:r>
            <a:r>
              <a:rPr lang="en-GB" dirty="0">
                <a:latin typeface="Calibri" panose="020F0502020204030204" pitchFamily="34" charset="0"/>
                <a:ea typeface="SimSun" panose="02010600030101010101" pitchFamily="2" charset="-122"/>
                <a:cs typeface="Arial" panose="020B0604020202020204" pitchFamily="34" charset="0"/>
              </a:rPr>
              <a:t> be sought in order to protect people’s well-being.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However, when someone is acting in a way which is very dangerous to others, this person should be </a:t>
            </a:r>
            <a:r>
              <a:rPr lang="en-GB" sz="1200" kern="1200" dirty="0">
                <a:solidFill>
                  <a:schemeClr val="tx1"/>
                </a:solidFill>
                <a:effectLst/>
                <a:latin typeface="+mn-lt"/>
                <a:ea typeface="+mn-ea"/>
                <a:cs typeface="+mn-cs"/>
              </a:rPr>
              <a:t>stopped in the same manner as you would stop anyone, with or without a disability</a:t>
            </a:r>
            <a:r>
              <a:rPr lang="en-GB" dirty="0">
                <a:latin typeface="Calibri" panose="020F0502020204030204" pitchFamily="34" charset="0"/>
                <a:ea typeface="SimSun" panose="02010600030101010101" pitchFamily="2" charset="-122"/>
                <a:cs typeface="Arial" panose="020B0604020202020204" pitchFamily="34" charset="0"/>
              </a:rPr>
              <a:t>– such as by involving a specially trained group who are equipped with the skills to manage the situation (e.g. a response team, see topic 10) or alternatively in some instances law enforcement bodies (e.g. the police force) to guarantee the security of all. </a:t>
            </a: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Law enforcement bodies who respond to such crises should be trained to understand the needs and specificities of people with disabilities, including people with psychosocial, intellectual or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65</a:t>
            </a:fld>
            <a:endParaRPr lang="x-none"/>
          </a:p>
        </p:txBody>
      </p:sp>
    </p:spTree>
    <p:extLst>
      <p:ext uri="{BB962C8B-B14F-4D97-AF65-F5344CB8AC3E}">
        <p14:creationId xmlns:p14="http://schemas.microsoft.com/office/powerpoint/2010/main" val="35283616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Staff believe that in some cases it is impossible to find alternatives to seclusion and restraint and this is why seclusion and restraint are used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We should always consider the use of seclusion and restraints as a failure, a bad outcome and a human rights violation, even when it seems that all the alternatives to these practices were implemented before resorting to them.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are always alternatives to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of those alternatives will be discussed in the next topic.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66</a:t>
            </a:fld>
            <a:endParaRPr lang="x-none"/>
          </a:p>
        </p:txBody>
      </p:sp>
    </p:spTree>
    <p:extLst>
      <p:ext uri="{BB962C8B-B14F-4D97-AF65-F5344CB8AC3E}">
        <p14:creationId xmlns:p14="http://schemas.microsoft.com/office/powerpoint/2010/main" val="27473578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The use of seclusion and restraints is also a service failure, the failure of a whole system and it could also be a failure of individual staff members.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statement “The use of seclusion and restraints is always a service failure” could be seen as an accusation towards staff members. It is important to highlight that: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reflective space needs to be made for each individual member of staff to think through whether they themselves might have played a part in the events which resulted in the use of restraint or seclusion.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Consideration also needs to be given as to whether the use of seclusion or restraint was a criminal act. </a:t>
            </a:r>
          </a:p>
          <a:p>
            <a:pPr marL="800100" marR="0" lvl="1"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this case, appropriate actions should be taken within the criminal justice system.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67</a:t>
            </a:fld>
            <a:endParaRPr lang="x-none"/>
          </a:p>
        </p:txBody>
      </p:sp>
    </p:spTree>
    <p:extLst>
      <p:ext uri="{BB962C8B-B14F-4D97-AF65-F5344CB8AC3E}">
        <p14:creationId xmlns:p14="http://schemas.microsoft.com/office/powerpoint/2010/main" val="2362666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Each failure should be considered an adverse event.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should be seen as an opportunity to understand and correct what went wrong.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should also allow for critical reflection on how individuals may inadvertently contribute to seclusion and restraint (e.g. “What factors about myself, the individual and the situation led me to believe this response was appropriate?”)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should push staff to review and improve all the strategies that have been put in place to end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68</a:t>
            </a:fld>
            <a:endParaRPr lang="x-none"/>
          </a:p>
        </p:txBody>
      </p:sp>
    </p:spTree>
    <p:extLst>
      <p:ext uri="{BB962C8B-B14F-4D97-AF65-F5344CB8AC3E}">
        <p14:creationId xmlns:p14="http://schemas.microsoft.com/office/powerpoint/2010/main" val="35337972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A report should be written on the specific incident. </a:t>
            </a:r>
            <a:endParaRPr lang="en-US" b="1" dirty="0">
              <a:latin typeface="Calibri" panose="020F0502020204030204" pitchFamily="34" charset="0"/>
              <a:ea typeface="SimSun" panose="02010600030101010101" pitchFamily="2" charset="-122"/>
              <a:cs typeface="Arial" panose="020B0604020202020204" pitchFamily="34" charset="0"/>
            </a:endParaRPr>
          </a:p>
          <a:p>
            <a:pPr lvl="1" indent="-171450">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this report,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person who experienced the seclusion or restraint should be offered the opportunity to communicate their perspective (with the support of a trusted person, if they wish) on:</a:t>
            </a:r>
            <a:endParaRPr lang="x-none" dirty="0">
              <a:latin typeface="Calibri" panose="020F0502020204030204" pitchFamily="34" charset="0"/>
              <a:ea typeface="SimSun" panose="02010600030101010101" pitchFamily="2" charset="-122"/>
              <a:cs typeface="Arial" panose="020B0604020202020204" pitchFamily="34" charset="0"/>
            </a:endParaRPr>
          </a:p>
          <a:p>
            <a:pPr lvl="2"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events that led to the use of seclusion and/or restraint;</a:t>
            </a:r>
            <a:endParaRPr lang="x-none" dirty="0">
              <a:latin typeface="Calibri" panose="020F0502020204030204" pitchFamily="34" charset="0"/>
              <a:ea typeface="SimSun" panose="02010600030101010101" pitchFamily="2" charset="-122"/>
              <a:cs typeface="Arial" panose="020B0604020202020204" pitchFamily="34" charset="0"/>
            </a:endParaRPr>
          </a:p>
          <a:p>
            <a:pPr lvl="2"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use of seclusion and/or restraint itself and its impacts;</a:t>
            </a:r>
            <a:endParaRPr lang="x-none" dirty="0">
              <a:latin typeface="Calibri" panose="020F0502020204030204" pitchFamily="34" charset="0"/>
              <a:ea typeface="SimSun" panose="02010600030101010101" pitchFamily="2" charset="-122"/>
              <a:cs typeface="Arial" panose="020B0604020202020204" pitchFamily="34" charset="0"/>
            </a:endParaRPr>
          </a:p>
          <a:p>
            <a:pPr lvl="2"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they believe needs to be done to prevent these practices from being used again. </a:t>
            </a:r>
            <a:endParaRPr lang="x-none" dirty="0">
              <a:latin typeface="Calibri" panose="020F0502020204030204" pitchFamily="34" charset="0"/>
              <a:ea typeface="SimSun" panose="02010600030101010101" pitchFamily="2" charset="-122"/>
              <a:cs typeface="Arial" panose="020B0604020202020204" pitchFamily="34" charset="0"/>
            </a:endParaRPr>
          </a:p>
          <a:p>
            <a:pPr lvl="1"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situation should also be reviewed by bodies and mechanisms independent from the service.</a:t>
            </a:r>
          </a:p>
          <a:p>
            <a:pPr lvl="1" indent="-171450">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cases of serious legal concern, criminal investigation and prosecution should take place.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69</a:t>
            </a:fld>
            <a:endParaRPr lang="x-none"/>
          </a:p>
        </p:txBody>
      </p:sp>
    </p:spTree>
    <p:extLst>
      <p:ext uri="{BB962C8B-B14F-4D97-AF65-F5344CB8AC3E}">
        <p14:creationId xmlns:p14="http://schemas.microsoft.com/office/powerpoint/2010/main" val="2855588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14800"/>
          </a:xfrm>
        </p:spPr>
        <p:txBody>
          <a:bodyPr/>
          <a:lstStyle/>
          <a:p>
            <a:r>
              <a:rPr lang="en-US" b="1" dirty="0"/>
              <a:t>Topics</a:t>
            </a:r>
            <a:endParaRPr lang="en-GB" sz="1200" b="0" dirty="0">
              <a:effectLst/>
              <a:latin typeface="+mn-lt"/>
              <a:ea typeface="+mn-ea"/>
              <a:cs typeface="+mn-cs"/>
            </a:endParaRPr>
          </a:p>
          <a:p>
            <a:r>
              <a:rPr lang="en-GB" sz="1200" b="1" dirty="0">
                <a:effectLst/>
                <a:latin typeface="Calibri" panose="020F0502020204030204" pitchFamily="34" charset="0"/>
                <a:ea typeface="MS Mincho" panose="02020609040205080304" pitchFamily="49" charset="-128"/>
                <a:cs typeface="Calibri" panose="020F0502020204030204" pitchFamily="34" charset="0"/>
              </a:rPr>
              <a:t>Topic 1: </a:t>
            </a:r>
            <a:r>
              <a:rPr lang="en-GB" sz="1200" dirty="0">
                <a:effectLst/>
                <a:latin typeface="Calibri" panose="020F0502020204030204" pitchFamily="34" charset="0"/>
                <a:ea typeface="SimSun" panose="02010600030101010101" pitchFamily="2" charset="-122"/>
                <a:cs typeface="Arial" panose="020B0604020202020204" pitchFamily="34" charset="0"/>
              </a:rPr>
              <a:t>What is recovery? (10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2: </a:t>
            </a:r>
            <a:r>
              <a:rPr lang="en-GB" sz="1200" dirty="0">
                <a:effectLst/>
                <a:latin typeface="Calibri" panose="020F0502020204030204" pitchFamily="34" charset="0"/>
                <a:ea typeface="SimSun" panose="02010600030101010101" pitchFamily="2" charset="-122"/>
                <a:cs typeface="Arial" panose="020B0604020202020204" pitchFamily="34" charset="0"/>
              </a:rPr>
              <a:t>Defining seclusion and restraint (2 hours and 40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3:</a:t>
            </a:r>
            <a:r>
              <a:rPr lang="en-GB" sz="1200" dirty="0">
                <a:effectLst/>
                <a:latin typeface="Calibri" panose="020F0502020204030204" pitchFamily="34" charset="0"/>
                <a:ea typeface="MS Mincho" panose="02020609040205080304" pitchFamily="49" charset="-128"/>
                <a:cs typeface="Calibri" panose="020F0502020204030204" pitchFamily="34" charset="0"/>
              </a:rPr>
              <a:t> </a:t>
            </a:r>
            <a:r>
              <a:rPr lang="en-GB" sz="1200" dirty="0">
                <a:effectLst/>
                <a:latin typeface="Calibri" panose="020F0502020204030204" pitchFamily="34" charset="0"/>
                <a:ea typeface="SimSun" panose="02010600030101010101" pitchFamily="2" charset="-122"/>
                <a:cs typeface="Arial" panose="020B0604020202020204" pitchFamily="34" charset="0"/>
              </a:rPr>
              <a:t>The personal experience and impact of seclusion and restraint (3 hours and 30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4: </a:t>
            </a:r>
            <a:r>
              <a:rPr lang="en-GB" sz="1200" dirty="0">
                <a:effectLst/>
                <a:latin typeface="Calibri" panose="020F0502020204030204" pitchFamily="34" charset="0"/>
                <a:ea typeface="SimSun" panose="02010600030101010101" pitchFamily="2" charset="-122"/>
                <a:cs typeface="Arial" panose="020B0604020202020204" pitchFamily="34" charset="0"/>
              </a:rPr>
              <a:t>Challenging assumptions about seclusion and restraint (1 hour and 25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5:</a:t>
            </a:r>
            <a:r>
              <a:rPr lang="en-GB" sz="1200" dirty="0">
                <a:effectLst/>
                <a:latin typeface="Calibri" panose="020F0502020204030204" pitchFamily="34" charset="0"/>
                <a:ea typeface="MS Mincho" panose="02020609040205080304" pitchFamily="49" charset="-128"/>
                <a:cs typeface="Calibri" panose="020F0502020204030204" pitchFamily="34" charset="0"/>
              </a:rPr>
              <a:t> </a:t>
            </a:r>
            <a:r>
              <a:rPr lang="en-GB" sz="1200" dirty="0">
                <a:effectLst/>
                <a:latin typeface="Calibri" panose="020F0502020204030204" pitchFamily="34" charset="0"/>
                <a:ea typeface="SimSun" panose="02010600030101010101" pitchFamily="2" charset="-122"/>
                <a:cs typeface="Arial" panose="020B0604020202020204" pitchFamily="34" charset="0"/>
              </a:rPr>
              <a:t>Identifying tense situations and elements of a successful response (1 hour and 35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6: </a:t>
            </a:r>
            <a:r>
              <a:rPr lang="en-GB" sz="1200" dirty="0">
                <a:effectLst/>
                <a:latin typeface="Calibri" panose="020F0502020204030204" pitchFamily="34" charset="0"/>
                <a:ea typeface="SimSun" panose="02010600030101010101" pitchFamily="2" charset="-122"/>
                <a:cs typeface="Arial" panose="020B0604020202020204" pitchFamily="34" charset="0"/>
              </a:rPr>
              <a:t>Individualized plans to explore </a:t>
            </a:r>
            <a:r>
              <a:rPr lang="en-GB" sz="1200" kern="1200" dirty="0">
                <a:solidFill>
                  <a:schemeClr val="tx1"/>
                </a:solidFill>
                <a:effectLst/>
                <a:latin typeface="+mn-lt"/>
                <a:ea typeface="+mn-ea"/>
                <a:cs typeface="+mn-cs"/>
              </a:rPr>
              <a:t>and respond to </a:t>
            </a:r>
            <a:r>
              <a:rPr lang="en-GB" sz="1200" dirty="0">
                <a:effectLst/>
                <a:latin typeface="Calibri" panose="020F0502020204030204" pitchFamily="34" charset="0"/>
                <a:ea typeface="SimSun" panose="02010600030101010101" pitchFamily="2" charset="-122"/>
                <a:cs typeface="Arial" panose="020B0604020202020204" pitchFamily="34" charset="0"/>
              </a:rPr>
              <a:t>sensitivities and signs of distress (1 hour)</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7: </a:t>
            </a:r>
            <a:r>
              <a:rPr lang="en-GB" sz="1200" dirty="0">
                <a:effectLst/>
                <a:latin typeface="Calibri" panose="020F0502020204030204" pitchFamily="34" charset="0"/>
                <a:ea typeface="SimSun" panose="02010600030101010101" pitchFamily="2" charset="-122"/>
                <a:cs typeface="Arial" panose="020B0604020202020204" pitchFamily="34" charset="0"/>
              </a:rPr>
              <a:t>Creating a “saying yes” and “can do” culture (40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8: </a:t>
            </a:r>
            <a:r>
              <a:rPr lang="en-GB" sz="1200" dirty="0">
                <a:effectLst/>
                <a:latin typeface="Calibri" panose="020F0502020204030204" pitchFamily="34" charset="0"/>
                <a:ea typeface="MS Mincho" panose="02020609040205080304" pitchFamily="49" charset="-128"/>
                <a:cs typeface="Calibri" panose="020F0502020204030204" pitchFamily="34" charset="0"/>
              </a:rPr>
              <a:t>Supportive environments and the use of </a:t>
            </a:r>
            <a:r>
              <a:rPr lang="en-GB" sz="1200" dirty="0">
                <a:effectLst/>
                <a:latin typeface="Calibri" panose="020F0502020204030204" pitchFamily="34" charset="0"/>
                <a:ea typeface="SimSun" panose="02010600030101010101" pitchFamily="2" charset="-122"/>
                <a:cs typeface="Arial" panose="020B0604020202020204" pitchFamily="34" charset="0"/>
              </a:rPr>
              <a:t>comfort rooms (55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9: </a:t>
            </a:r>
            <a:r>
              <a:rPr lang="en-GB" sz="1200" dirty="0">
                <a:effectLst/>
                <a:latin typeface="Calibri" panose="020F0502020204030204" pitchFamily="34" charset="0"/>
                <a:ea typeface="SimSun" panose="02010600030101010101" pitchFamily="2" charset="-122"/>
                <a:cs typeface="Arial" panose="020B0604020202020204" pitchFamily="34" charset="0"/>
              </a:rPr>
              <a:t>De-escalation of tense and conflictual situations (15 minutes)</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10: </a:t>
            </a:r>
            <a:r>
              <a:rPr lang="en-GB" sz="1200" dirty="0">
                <a:effectLst/>
                <a:latin typeface="Calibri" panose="020F0502020204030204" pitchFamily="34" charset="0"/>
                <a:ea typeface="SimSun" panose="02010600030101010101" pitchFamily="2" charset="-122"/>
                <a:cs typeface="Arial" panose="020B0604020202020204" pitchFamily="34" charset="0"/>
              </a:rPr>
              <a:t>Response teams (1 hour)</a:t>
            </a:r>
          </a:p>
          <a:p>
            <a:pPr indent="-269875">
              <a:lnSpc>
                <a:spcPct val="115000"/>
              </a:lnSpc>
              <a:spcAft>
                <a:spcPts val="0"/>
              </a:spcAft>
            </a:pPr>
            <a:r>
              <a:rPr lang="en-GB" sz="1200" b="1" dirty="0">
                <a:effectLst/>
                <a:latin typeface="Calibri" panose="020F0502020204030204" pitchFamily="34" charset="0"/>
                <a:ea typeface="MS Mincho" panose="02020609040205080304" pitchFamily="49" charset="-128"/>
                <a:cs typeface="Calibri" panose="020F0502020204030204" pitchFamily="34" charset="0"/>
              </a:rPr>
              <a:t>Topic 11: </a:t>
            </a:r>
            <a:r>
              <a:rPr lang="en-GB" sz="1200" dirty="0">
                <a:effectLst/>
                <a:latin typeface="Calibri" panose="020F0502020204030204" pitchFamily="34" charset="0"/>
                <a:ea typeface="SimSun" panose="02010600030101010101" pitchFamily="2" charset="-122"/>
                <a:cs typeface="Arial" panose="020B0604020202020204" pitchFamily="34" charset="0"/>
              </a:rPr>
              <a:t>Action to take to eliminate seclusion and restraint (2 hours and 10 minutes)</a:t>
            </a:r>
          </a:p>
          <a:p>
            <a:pPr indent="-269875">
              <a:lnSpc>
                <a:spcPct val="115000"/>
              </a:lnSpc>
              <a:spcAft>
                <a:spcPts val="0"/>
              </a:spcAft>
            </a:pPr>
            <a:endParaRPr lang="en-US" dirty="0">
              <a:latin typeface="Calibri" panose="020F0502020204030204" pitchFamily="34" charset="0"/>
              <a:ea typeface="SimSun" panose="02010600030101010101" pitchFamily="2" charset="-122"/>
              <a:cs typeface="Arial" panose="020B0604020202020204" pitchFamily="34" charset="0"/>
            </a:endParaRPr>
          </a:p>
          <a:p>
            <a:pPr indent="-269875">
              <a:lnSpc>
                <a:spcPct val="115000"/>
              </a:lnSpc>
            </a:pP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pPr indent="-269875">
              <a:lnSpc>
                <a:spcPct val="115000"/>
              </a:lnSpc>
              <a:spcAft>
                <a:spcPts val="0"/>
              </a:spcAft>
            </a:pP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75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tabLst>
                <a:tab pos="2263140" algn="l"/>
              </a:tabLst>
            </a:pPr>
            <a:r>
              <a:rPr lang="en-GB" dirty="0">
                <a:latin typeface="Calibri" panose="020F0502020204030204" pitchFamily="34" charset="0"/>
                <a:ea typeface="SimSun" panose="02010600030101010101" pitchFamily="2" charset="-122"/>
                <a:cs typeface="Arial" panose="020B0604020202020204" pitchFamily="34" charset="0"/>
              </a:rPr>
              <a:t>A report should be written periodically (e.g. annually) to document all cases of seclusion and restraint in the service during the period. It should also describe and analyse strategies in place to eliminate seclusion and restraint.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263140" algn="l"/>
              </a:tabLst>
            </a:pPr>
            <a:r>
              <a:rPr lang="en-GB" dirty="0">
                <a:latin typeface="Calibri" panose="020F0502020204030204" pitchFamily="34" charset="0"/>
                <a:ea typeface="SimSun" panose="02010600030101010101" pitchFamily="2" charset="-122"/>
                <a:cs typeface="Arial" panose="020B0604020202020204" pitchFamily="34" charset="0"/>
              </a:rPr>
              <a:t>The information contained in the report should be anonymised/de-identified – i.e. it should not include the identity of the people concerned.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263140" algn="l"/>
              </a:tabLst>
            </a:pPr>
            <a:r>
              <a:rPr lang="en-GB" dirty="0">
                <a:latin typeface="Calibri" panose="020F0502020204030204" pitchFamily="34" charset="0"/>
                <a:ea typeface="SimSun" panose="02010600030101010101" pitchFamily="2" charset="-122"/>
                <a:cs typeface="Arial" panose="020B0604020202020204" pitchFamily="34" charset="0"/>
              </a:rPr>
              <a:t>These reports on the use of seclusion and restraint should be made publicly available. This will allow people to make more informed choices concerning their health-care provider, it will enable organizations or individuals to challenge the use of these practices (including through the legal process in court) and it will also encourage governments to investigate services that have particularly high rates of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263140" algn="l"/>
              </a:tabLst>
            </a:pPr>
            <a:r>
              <a:rPr lang="en-GB" dirty="0">
                <a:latin typeface="Calibri" panose="020F0502020204030204" pitchFamily="34" charset="0"/>
                <a:ea typeface="SimSun" panose="02010600030101010101" pitchFamily="2" charset="-122"/>
                <a:cs typeface="Arial" panose="020B0604020202020204" pitchFamily="34" charset="0"/>
              </a:rPr>
              <a:t>Fostering a culture of transparency through regular reporting is likely to motivate management and staff to change and improve their practices.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70</a:t>
            </a:fld>
            <a:endParaRPr lang="x-none"/>
          </a:p>
        </p:txBody>
      </p:sp>
    </p:spTree>
    <p:extLst>
      <p:ext uri="{BB962C8B-B14F-4D97-AF65-F5344CB8AC3E}">
        <p14:creationId xmlns:p14="http://schemas.microsoft.com/office/powerpoint/2010/main" val="42659072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8138" y="169863"/>
            <a:ext cx="3316287" cy="1866900"/>
          </a:xfrm>
        </p:spPr>
      </p:sp>
      <p:sp>
        <p:nvSpPr>
          <p:cNvPr id="3" name="Notes Placeholder 2"/>
          <p:cNvSpPr>
            <a:spLocks noGrp="1"/>
          </p:cNvSpPr>
          <p:nvPr>
            <p:ph type="body" idx="1"/>
          </p:nvPr>
        </p:nvSpPr>
        <p:spPr>
          <a:xfrm>
            <a:off x="685800" y="2045969"/>
            <a:ext cx="5486400" cy="6928167"/>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4.2: Is it possible to change the course of events leading up to the use of seclusion and restraints? (30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This exercise focuses on what can be done to prevent situations from escalating and explores lost opportunities to intervene along the way.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Participants may come up with their own examples and scenarios. Encourage them to reflect on these scenarios in a similar way to the exercise below.</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Show and read the following scenario to participants:</a:t>
            </a: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SCENARIO 1: TOM’S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Tom is staying in a social care home for people with dementia. He wants to make a phone call to his sister and needs to obtain a phone card from the nurse to be able to place his call. The nurse says that she will handle his request in a minute because she is very busy.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Because the nurse is stretched and overloaded with various tasks, Tom has to wait for over an hour.</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He becomes increasingly agitated and angrily bangs on the door of the nursing office. The nurse asks him to “calm down” which results in a deepening sense of frustration for Tom.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The nurse then responds by saying: “if you are in this frame of mind I will not allow you to make your phone call.”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Tom starts pacing up and down in the corridor and becomes more and more agitated, kicking the door and being verbally abusive to staff walking past him.</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Tom’s agitation results in his being physically and chemically restrained.  This was justified by the service staff as necessary for his own and others’ safety.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71</a:t>
            </a:fld>
            <a:endParaRPr lang="x-none"/>
          </a:p>
        </p:txBody>
      </p:sp>
    </p:spTree>
    <p:extLst>
      <p:ext uri="{BB962C8B-B14F-4D97-AF65-F5344CB8AC3E}">
        <p14:creationId xmlns:p14="http://schemas.microsoft.com/office/powerpoint/2010/main" val="41087346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participants to answer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What do you think of this case?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How common is it in your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Was the use of restraint inevitable in Tom’s case? What could have been done to prevent it?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Whose responsibility was it? Was it only the nurse’s responsibility?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What impact do you think this incident had on Tom’s well-being?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72</a:t>
            </a:fld>
            <a:endParaRPr lang="x-none"/>
          </a:p>
        </p:txBody>
      </p:sp>
    </p:spTree>
    <p:extLst>
      <p:ext uri="{BB962C8B-B14F-4D97-AF65-F5344CB8AC3E}">
        <p14:creationId xmlns:p14="http://schemas.microsoft.com/office/powerpoint/2010/main" val="4078106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50813"/>
            <a:ext cx="5548313" cy="3121025"/>
          </a:xfrm>
        </p:spPr>
      </p:sp>
      <p:sp>
        <p:nvSpPr>
          <p:cNvPr id="3" name="Notes Placeholder 2"/>
          <p:cNvSpPr>
            <a:spLocks noGrp="1"/>
          </p:cNvSpPr>
          <p:nvPr>
            <p:ph type="body" idx="1"/>
          </p:nvPr>
        </p:nvSpPr>
        <p:spPr>
          <a:xfrm>
            <a:off x="685800" y="3760470"/>
            <a:ext cx="5486400" cy="4240530"/>
          </a:xfrm>
        </p:spPr>
        <p:txBody>
          <a:bodyPr/>
          <a:lstStyle/>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Reflections on Tom’s scenario (1):</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outcome of this scenario is quite common in many mental health and social care services, yet it could have been avoided.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level of dependency on the service and staff experienced by Tom,  and the fact that he does not have control over his communication which is important aspect of life, leads him to react to this situation.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fact that the routine of the staff takes priority over Tom’s needs, despite the fact that the primary reason for the service is to provide people with care and support, indicates that staff have dehumanizing attitudes towards people using the service. This is also reflected in the nurse’s response to Tom which is demeaning and verbally abusive.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this case, the nurse should have prioritized Tom’s needs above other tasks that could have been delayed for a few minutes, to provide Tom with the telephone card. The crisis could have then been avoided.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Other doctors, nurses and other staff probably walked past Tom perhaps knowing he was waiting to make a telephone call and would have noticed early signs of distress due to the unnecessary wait. It would have taken a few minutes of their working day to help Tom, yet no staff member assisted him. In the end, the course of events cost the staff significantly more time.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73</a:t>
            </a:fld>
            <a:endParaRPr lang="x-none"/>
          </a:p>
        </p:txBody>
      </p:sp>
    </p:spTree>
    <p:extLst>
      <p:ext uri="{BB962C8B-B14F-4D97-AF65-F5344CB8AC3E}">
        <p14:creationId xmlns:p14="http://schemas.microsoft.com/office/powerpoint/2010/main" val="1618259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455613"/>
            <a:ext cx="4697413" cy="2643187"/>
          </a:xfrm>
        </p:spPr>
      </p:sp>
      <p:sp>
        <p:nvSpPr>
          <p:cNvPr id="3" name="Notes Placeholder 2"/>
          <p:cNvSpPr>
            <a:spLocks noGrp="1"/>
          </p:cNvSpPr>
          <p:nvPr>
            <p:ph type="body" idx="1"/>
          </p:nvPr>
        </p:nvSpPr>
        <p:spPr>
          <a:xfrm>
            <a:off x="638978" y="3305059"/>
            <a:ext cx="5640636" cy="4759287"/>
          </a:xfrm>
        </p:spPr>
        <p:txBody>
          <a:bodyPr/>
          <a:lstStyle/>
          <a:p>
            <a:pPr lvl="0">
              <a:lnSpc>
                <a:spcPct val="115000"/>
              </a:lnSpc>
            </a:pPr>
            <a:r>
              <a:rPr lang="en-GB" b="1" dirty="0">
                <a:solidFill>
                  <a:prstClr val="black"/>
                </a:solidFill>
                <a:latin typeface="Calibri" panose="020F0502020204030204" pitchFamily="34" charset="0"/>
                <a:ea typeface="SimSun" panose="02010600030101010101" pitchFamily="2" charset="-122"/>
                <a:cs typeface="Arial" panose="020B0604020202020204" pitchFamily="34" charset="0"/>
              </a:rPr>
              <a:t>Reflections on Tom’s scenario (2):</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The use of physical and chemical restraints is likely to have adversely affected Tom (e.g. powerlessness, traumatization, loss of control, fear, dehumanization), had a negative effect on his well-being, increased the costs of the service, and increased time demands on service staff.</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Each person who looked away when they could have taken action to help Tom could be considered to have been personally responsible for escalating the situation.</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One factor that may have contributed to the outcome could also be the failure of the service management to hire sufficient numbers of staff to avoid overloading existing staff members in order to allow them to respond adequately to the needs of people using the service. </a:t>
            </a:r>
          </a:p>
          <a:p>
            <a:pPr marL="800100" lvl="1"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People can and should proactively take steps to influence the course of events whenever possible in order to avoid the escalation of a situation. </a:t>
            </a:r>
          </a:p>
          <a:p>
            <a:pPr marL="800100" lvl="1"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Everyone has a role to play in preventing the use of seclusion and restraint and to demonstrate they are avoidable practices. </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Tom was let down – by the service which allowed seclusion and restraint and also by the service staff who ignored his request and basic human rights.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74</a:t>
            </a:fld>
            <a:endParaRPr lang="x-none"/>
          </a:p>
        </p:txBody>
      </p:sp>
    </p:spTree>
    <p:extLst>
      <p:ext uri="{BB962C8B-B14F-4D97-AF65-F5344CB8AC3E}">
        <p14:creationId xmlns:p14="http://schemas.microsoft.com/office/powerpoint/2010/main" val="41822987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696913"/>
            <a:ext cx="3417888" cy="1922462"/>
          </a:xfrm>
        </p:spPr>
      </p:sp>
      <p:sp>
        <p:nvSpPr>
          <p:cNvPr id="3" name="Notes Placeholder 2"/>
          <p:cNvSpPr>
            <a:spLocks noGrp="1"/>
          </p:cNvSpPr>
          <p:nvPr>
            <p:ph type="body" idx="1"/>
          </p:nvPr>
        </p:nvSpPr>
        <p:spPr>
          <a:xfrm>
            <a:off x="685800" y="3154680"/>
            <a:ext cx="5486400" cy="4846320"/>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SCENARIO 2: FATIMA’S EXPERIENCE</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Fatima is a first-year undergraduate student at university who is sharing a house with other students. She is sleep-deprived because she has been studying long hours to pass her exams.  She is increasingly anxious that she might fail.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She goes to the doctor in the local primary health care centre to discuss her sleep problems. She also explains that she is experiencing stomach pain and panic attacks and that she is finding it more and more difficult to get out of bed in the morning.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The doctor refers her to a psychologist but, because her situation is not seen as a priority compared to other people, she has to wait three weeks for an appointment.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By this time she has become very unwell and is increasingly anxious and distressed. She misses her appointment with the psychologist, but nobody follows up with her.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One day her concerned housemates call the police because she is not letting them come into the house and she is not answering their phone calls. They fear that Fatima may be having thoughts of suicide and may hurt herself if nobody enters the house.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The police arrive and break down the door. A scuffle between Fatima and the police officers ensues, and Fatima is then put in restraints and involuntarily admitted to an inpatient mental health service.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75</a:t>
            </a:fld>
            <a:endParaRPr lang="x-none"/>
          </a:p>
        </p:txBody>
      </p:sp>
    </p:spTree>
    <p:extLst>
      <p:ext uri="{BB962C8B-B14F-4D97-AF65-F5344CB8AC3E}">
        <p14:creationId xmlns:p14="http://schemas.microsoft.com/office/powerpoint/2010/main" val="26830231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After reading this scenario, 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552450" marR="0" indent="-2286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What do you think of this scenario? </a:t>
            </a:r>
            <a:endParaRPr lang="x-none" dirty="0">
              <a:latin typeface="Calibri" panose="020F0502020204030204" pitchFamily="34" charset="0"/>
              <a:ea typeface="SimSun" panose="02010600030101010101" pitchFamily="2" charset="-122"/>
              <a:cs typeface="Arial" panose="020B0604020202020204" pitchFamily="34" charset="0"/>
            </a:endParaRPr>
          </a:p>
          <a:p>
            <a:pPr marL="552450" marR="0" indent="-2286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How common do you think this scenario is?</a:t>
            </a:r>
            <a:endParaRPr lang="x-none" dirty="0">
              <a:latin typeface="Calibri" panose="020F0502020204030204" pitchFamily="34" charset="0"/>
              <a:ea typeface="SimSun" panose="02010600030101010101" pitchFamily="2" charset="-122"/>
              <a:cs typeface="Arial" panose="020B0604020202020204" pitchFamily="34" charset="0"/>
            </a:endParaRPr>
          </a:p>
          <a:p>
            <a:pPr marL="552450" marR="0" indent="-228600">
              <a:lnSpc>
                <a:spcPct val="115000"/>
              </a:lnSpc>
              <a:spcBef>
                <a:spcPts val="0"/>
              </a:spcBef>
              <a:spcAft>
                <a:spcPts val="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Was the use of restraints inevitable in Fatima’s situation? What could have been done to prevent it?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76</a:t>
            </a:fld>
            <a:endParaRPr lang="x-none"/>
          </a:p>
        </p:txBody>
      </p:sp>
    </p:spTree>
    <p:extLst>
      <p:ext uri="{BB962C8B-B14F-4D97-AF65-F5344CB8AC3E}">
        <p14:creationId xmlns:p14="http://schemas.microsoft.com/office/powerpoint/2010/main" val="9993256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11930"/>
          </a:xfrm>
        </p:spPr>
        <p:txBody>
          <a:bodyPr/>
          <a:lstStyle/>
          <a:p>
            <a:pPr>
              <a:lnSpc>
                <a:spcPct val="115000"/>
              </a:lnSpc>
              <a:spcAft>
                <a:spcPts val="8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Once participants have had the opportunity to share their thoughts, explain to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Reflections on Fatima’s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lack of human resources meant that Fatima was not provided with care and support when she requested it and before her situation deteriorated.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There were opportunities throughout Fatima’s experience in which she could have been provided with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Because the police were called, the situation became coercive for Fatima. The police let Fatima down by restraining her. Their use of coercion increased her distress and agitation.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police, in their intervention, should have shown genuine concern towards Fatima and used noncoercive techniques to help her (e.g. talking to her calmly through the door, explaining that they were there to make sure she was OK, asking her if there was anything they could do for her, asking if she would allow them to come in, etc.).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restraints are likely to result in adverse effects for Fatima.</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Finally, the mental health service further let her down by involuntarily admitting her.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77</a:t>
            </a:fld>
            <a:endParaRPr lang="x-none"/>
          </a:p>
        </p:txBody>
      </p:sp>
    </p:spTree>
    <p:extLst>
      <p:ext uri="{BB962C8B-B14F-4D97-AF65-F5344CB8AC3E}">
        <p14:creationId xmlns:p14="http://schemas.microsoft.com/office/powerpoint/2010/main" val="14864949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Spectrum of lost opportunities</a:t>
            </a:r>
            <a:r>
              <a:rPr lang="en-GB" i="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10 min.</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Resorting to seclusion and restraint is a human rights violation.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Everyone has a role to play to change the course of events. It is important to recognize the  lost opportunities along the way that could have avoided the use of these practices.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Staff in services should act in ways that respect the human rights and dignity of the people to whom they provide services, at all times.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Conflictual or tense situations can often be avoided by being responsive to people’s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Mental health and other practitioners within services need to examine whether their practices contribute to coercion and escalating violence. They need to recognize their personal responsibility in being responsive, compassionate and in providing support when people need it based on the person’s free and informed consent.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Each failure should be considered an opportunity to understand what went wrong and what can be done better next time.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78</a:t>
            </a:fld>
            <a:endParaRPr lang="x-none"/>
          </a:p>
        </p:txBody>
      </p:sp>
    </p:spTree>
    <p:extLst>
      <p:ext uri="{BB962C8B-B14F-4D97-AF65-F5344CB8AC3E}">
        <p14:creationId xmlns:p14="http://schemas.microsoft.com/office/powerpoint/2010/main" val="7392824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35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C227B16-CF1E-45CC-ACCC-6F96B24F1C40}" type="slidenum">
              <a:rPr lang="x-none" smtClean="0"/>
              <a:t>79</a:t>
            </a:fld>
            <a:endParaRPr lang="x-none"/>
          </a:p>
        </p:txBody>
      </p:sp>
    </p:spTree>
    <p:extLst>
      <p:ext uri="{BB962C8B-B14F-4D97-AF65-F5344CB8AC3E}">
        <p14:creationId xmlns:p14="http://schemas.microsoft.com/office/powerpoint/2010/main" val="53810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171E5CA-9C72-40C9-A5B3-BE1EE6CE93F1}"/>
              </a:ext>
            </a:extLst>
          </p:cNvPr>
          <p:cNvSpPr>
            <a:spLocks noGrp="1"/>
          </p:cNvSpPr>
          <p:nvPr>
            <p:ph type="body" sz="quarter" idx="3"/>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23898621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Reflection from the previous topics: (15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Invite participants to share their thoughts and reflections from the previous topics.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Has your opinion about seclusion and restraint changed? If yes, how?</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How can we stop people resorting to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80</a:t>
            </a:fld>
            <a:endParaRPr lang="x-none"/>
          </a:p>
        </p:txBody>
      </p:sp>
    </p:spTree>
    <p:extLst>
      <p:ext uri="{BB962C8B-B14F-4D97-AF65-F5344CB8AC3E}">
        <p14:creationId xmlns:p14="http://schemas.microsoft.com/office/powerpoint/2010/main" val="27290549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After the discussion, play the following video which shows one perspective and experience of seclusion and restraint. It is a powerful summary of the use of seclusion and restraints and their impact on individuals and families.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 b="1" dirty="0">
                <a:latin typeface="Calibri" panose="020F0502020204030204" pitchFamily="34" charset="0"/>
                <a:ea typeface="SimSun" panose="02010600030101010101" pitchFamily="2" charset="-122"/>
                <a:cs typeface="Arial" panose="020B0604020202020204" pitchFamily="34" charset="0"/>
              </a:rPr>
              <a:t>Chained and locked up in Somaliland (</a:t>
            </a:r>
            <a:r>
              <a:rPr lang="en" b="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Human Rights Watch (HRW), 25 October 2015 #186">
                  <a:extLst>
                    <a:ext uri="{A12FA001-AC4F-418D-AE19-62706E023703}">
                      <ahyp:hlinkClr xmlns:ahyp="http://schemas.microsoft.com/office/drawing/2018/hyperlinkcolor" val="tx"/>
                    </a:ext>
                  </a:extLst>
                </a:hlinkClick>
              </a:rPr>
              <a:t>49</a:t>
            </a:r>
            <a:r>
              <a:rPr lang="en" b="1" dirty="0">
                <a:latin typeface="Calibri" panose="020F0502020204030204" pitchFamily="34" charset="0"/>
                <a:ea typeface="SimSun" panose="02010600030101010101" pitchFamily="2" charset="-122"/>
                <a:cs typeface="Arial" panose="020B0604020202020204" pitchFamily="34" charset="0"/>
              </a:rPr>
              <a:t>):</a:t>
            </a:r>
            <a:r>
              <a:rPr lang="en" dirty="0">
                <a:latin typeface="Calibri" panose="020F0502020204030204" pitchFamily="34" charset="0"/>
                <a:ea typeface="SimSun" panose="02010600030101010101" pitchFamily="2" charset="-122"/>
                <a:cs typeface="Arial" panose="020B0604020202020204" pitchFamily="34" charset="0"/>
              </a:rPr>
              <a:t>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/mbjxRgRFb88 </a:t>
            </a:r>
            <a:r>
              <a:rPr lang="en-GB" u="sng" dirty="0">
                <a:solidFill>
                  <a:srgbClr val="548DD4"/>
                </a:solidFill>
                <a:latin typeface="Calibri" panose="020F0502020204030204" pitchFamily="34" charset="0"/>
                <a:ea typeface="SimSun" panose="02010600030101010101" pitchFamily="2" charset="-122"/>
                <a:cs typeface="Arial" panose="020B0604020202020204" pitchFamily="34" charset="0"/>
              </a:rPr>
              <a:t>(3:05)</a:t>
            </a:r>
            <a:r>
              <a:rPr lang="en-GB" sz="1050" dirty="0">
                <a:solidFill>
                  <a:srgbClr val="943634"/>
                </a:solidFill>
                <a:latin typeface="Calibri" panose="020F0502020204030204" pitchFamily="34" charset="0"/>
                <a:ea typeface="SimSun" panose="02010600030101010101" pitchFamily="2" charset="-122"/>
                <a:cs typeface="Arial" panose="020B0604020202020204" pitchFamily="34" charset="0"/>
              </a:rPr>
              <a:t> (accessed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548DD4"/>
                </a:solidFill>
                <a:latin typeface="Calibri" panose="020F0502020204030204" pitchFamily="34" charset="0"/>
                <a:ea typeface="SimSun" panose="02010600030101010101" pitchFamily="2" charset="-122"/>
                <a:cs typeface="Arial" panose="020B0604020202020204" pitchFamily="34" charset="0"/>
              </a:rPr>
              <a:t>At the end of the video, ask participants to share their thoughts. This is an opportunity to revisit some of the issues discussed previously and to set the scene for strategies to end seclusion and restraint.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81</a:t>
            </a:fld>
            <a:endParaRPr lang="x-none"/>
          </a:p>
        </p:txBody>
      </p:sp>
    </p:spTree>
    <p:extLst>
      <p:ext uri="{BB962C8B-B14F-4D97-AF65-F5344CB8AC3E}">
        <p14:creationId xmlns:p14="http://schemas.microsoft.com/office/powerpoint/2010/main" val="40969886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Presentation: Identifying tense situations, and elements of a successful response (10 min.)</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Introducing strategies to prevent and avoid seclusion and restraints</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There are some key strategies to effectively respond to tense or conflictual situations and end the use of seclusion and restraint. They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to explore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de-escalation;</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creating a “saying yes” and “can-do” culture;</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comfort rooms;</a:t>
            </a:r>
            <a:endParaRPr lang="x-none" dirty="0">
              <a:latin typeface="Calibri" panose="020F050202020403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response teams.</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Each of these strategies will be discussed in more detail later in this training.</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lgn="just">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Before exploring these, it is important to look at how we can recognize sensitivities and signs of distress in order to be able to adopt an appropriate response and avoid escalating a situation.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82</a:t>
            </a:fld>
            <a:endParaRPr lang="x-none"/>
          </a:p>
        </p:txBody>
      </p:sp>
    </p:spTree>
    <p:extLst>
      <p:ext uri="{BB962C8B-B14F-4D97-AF65-F5344CB8AC3E}">
        <p14:creationId xmlns:p14="http://schemas.microsoft.com/office/powerpoint/2010/main" val="37523794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Arial" panose="020B0604020202020204" pitchFamily="34" charset="0"/>
              </a:rPr>
              <a:t>Recognizing and responding to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Service staff often use seclusion and restraint in response to tense and conflictual situations.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Tense and conflictual situations result from many causes, including miscommunications, misunderstandings or people “playing their roles” (e.g. the staff role of keeping control and maintaining order in the service). These situations often arise when someone feels they are not being listened to or that their wishes are not being respected.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Identifying and responding to people’s needs and distress early, in a noncoercive way,  avoids escalating the situation.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83</a:t>
            </a:fld>
            <a:endParaRPr lang="x-none"/>
          </a:p>
        </p:txBody>
      </p:sp>
    </p:spTree>
    <p:extLst>
      <p:ext uri="{BB962C8B-B14F-4D97-AF65-F5344CB8AC3E}">
        <p14:creationId xmlns:p14="http://schemas.microsoft.com/office/powerpoint/2010/main" val="18507761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Sensitivities: </a:t>
            </a: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We all have sensitivities, which are situations or stimuli that can lead to a range of emotions – including </a:t>
            </a:r>
            <a:r>
              <a:rPr lang="en-GB" dirty="0">
                <a:latin typeface="Calibri" panose="020F0502020204030204" pitchFamily="34" charset="0"/>
                <a:ea typeface="SimSun" panose="02010600030101010101" pitchFamily="2" charset="-122"/>
                <a:cs typeface="Arial" panose="020B0604020202020204" pitchFamily="34" charset="0"/>
              </a:rPr>
              <a:t>distress, frustration or anger – </a:t>
            </a:r>
            <a:r>
              <a:rPr lang="en-GB" dirty="0">
                <a:latin typeface="Calibri" panose="020F0502020204030204" pitchFamily="34" charset="0"/>
                <a:ea typeface="SimSun" panose="02010600030101010101" pitchFamily="2" charset="-122"/>
                <a:cs typeface="Calibri" panose="020F0502020204030204" pitchFamily="34" charset="0"/>
              </a:rPr>
              <a:t>depending on the person</a:t>
            </a:r>
            <a:r>
              <a:rPr lang="en-GB"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We may notice patterns in ourselves, in others, or in certain relationships, which cause reactions and counter-reactions.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Everyone’s sensitivities are different; something that can provoke strong emotions in one person may not have the same impact on someone else.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Sensitivities and patterns of reactions can begin with a person’s internal thoughts and feelings. They can also be prompted by external events and the behaviour of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difficult for anyone to anticipate when someone else might experience a reaction to their own internal thoughts and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Multiple sensitivities being activated within a short space of time can cause a person to experience great distress. Furthermore, multiple people’s sensitivities being activated with high levels of distress can quite quickly lead to a tense and conflictual situation.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84</a:t>
            </a:fld>
            <a:endParaRPr lang="x-none"/>
          </a:p>
        </p:txBody>
      </p:sp>
    </p:spTree>
    <p:extLst>
      <p:ext uri="{BB962C8B-B14F-4D97-AF65-F5344CB8AC3E}">
        <p14:creationId xmlns:p14="http://schemas.microsoft.com/office/powerpoint/2010/main" val="19969226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450" y="673100"/>
            <a:ext cx="3617913" cy="2035175"/>
          </a:xfrm>
        </p:spPr>
      </p:sp>
      <p:sp>
        <p:nvSpPr>
          <p:cNvPr id="3" name="Notes Placeholder 2"/>
          <p:cNvSpPr>
            <a:spLocks noGrp="1"/>
          </p:cNvSpPr>
          <p:nvPr>
            <p:ph type="body" idx="1"/>
          </p:nvPr>
        </p:nvSpPr>
        <p:spPr>
          <a:xfrm>
            <a:off x="685800" y="3063240"/>
            <a:ext cx="5486400" cy="4857750"/>
          </a:xfrm>
        </p:spPr>
        <p:txBody>
          <a:bodyPr/>
          <a:lstStyle/>
          <a:p>
            <a:pPr>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Examples of factors that can activate people’s sensitivities include: </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hearing shouts or yells, or being shouted/yelled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not being listened to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getting too close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talking disrespectfully to you</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feeling pressured to do something you don’t want to do</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interfering with your personal belongings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noise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agitation around you</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people speaking too quickly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not understanding what is happening around you or to you</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isolated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feeling lonely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feeling disconnected from family and friends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recalling bad memories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privacy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darkness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not having choice, control or input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arguments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stared at.</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Many of these factors can, in fact, be found in the mental health and social services environment.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85</a:t>
            </a:fld>
            <a:endParaRPr lang="x-none"/>
          </a:p>
        </p:txBody>
      </p:sp>
    </p:spTree>
    <p:extLst>
      <p:ext uri="{BB962C8B-B14F-4D97-AF65-F5344CB8AC3E}">
        <p14:creationId xmlns:p14="http://schemas.microsoft.com/office/powerpoint/2010/main" val="1012240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08539"/>
          </a:xfrm>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How to recognize distress</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Physical signs of distress require a thoughtful and supportive response, with the aim of identifying and removing the cause of the distress, providing comfort or otherwise assisting the person.  </a:t>
            </a:r>
          </a:p>
          <a:p>
            <a:endParaRPr lang="en-GB"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Some common examples of signs of distress include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Covington, 2013 #113"/>
              </a:rPr>
              <a:t>50</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restlessness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agitation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pacing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shortness of breath or rapid breathing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sweating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clenched teeth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crying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wringing hands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rocking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withdrawal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prolonged eye contact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increased volume of speech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aggression,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threatening harm.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86</a:t>
            </a:fld>
            <a:endParaRPr lang="x-none"/>
          </a:p>
        </p:txBody>
      </p:sp>
    </p:spTree>
    <p:extLst>
      <p:ext uri="{BB962C8B-B14F-4D97-AF65-F5344CB8AC3E}">
        <p14:creationId xmlns:p14="http://schemas.microsoft.com/office/powerpoint/2010/main" val="27313082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2763" y="1143000"/>
            <a:ext cx="2492375" cy="1401763"/>
          </a:xfrm>
        </p:spPr>
      </p:sp>
      <p:sp>
        <p:nvSpPr>
          <p:cNvPr id="3" name="Notes Placeholder 2"/>
          <p:cNvSpPr>
            <a:spLocks noGrp="1"/>
          </p:cNvSpPr>
          <p:nvPr>
            <p:ph type="body" idx="1"/>
          </p:nvPr>
        </p:nvSpPr>
        <p:spPr>
          <a:xfrm>
            <a:off x="685800" y="2971800"/>
            <a:ext cx="5486400" cy="5029200"/>
          </a:xfrm>
        </p:spPr>
        <p:txBody>
          <a:bodyPr/>
          <a:lstStyle/>
          <a:p>
            <a:pPr algn="just">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5.1: Discussion: understanding sensitivities and patterns of reactions (30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exercise will help participants to realize that many people have similar sensitivities regardless of their mental health, and that it is important to respond to each other’s sensitivities with patience and empathy.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by inviting participants to think about what makes </a:t>
            </a:r>
            <a:r>
              <a:rPr lang="en-GB" b="1" i="1" u="sng" dirty="0">
                <a:solidFill>
                  <a:srgbClr val="4F81BD"/>
                </a:solidFill>
                <a:latin typeface="Calibri" panose="020F0502020204030204" pitchFamily="34" charset="0"/>
                <a:ea typeface="SimSun" panose="02010600030101010101" pitchFamily="2" charset="-122"/>
                <a:cs typeface="Arial" panose="020B0604020202020204" pitchFamily="34" charset="0"/>
              </a:rPr>
              <a:t>them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feel scared, upset, angry, anxious or stressed.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the following question and make a list of ideas on the flipchart.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What makes you feel scared, upset, angry, anxious or distressed, which could cause you to act in a way that might be upsetting to others (e.g. losing your temper, crying, becoming confrontational, etc.)?</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1 or 2 minutes of individual reflection, invite participants to share their ideas. Make a list of responses on the flipchart.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give examples which are similar to those of the previous presentation.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Once participants have provided answers, explain that all people have sensitivities. Understanding these sensitivities is key to dealing with or avoiding the development of tense or conflictual situations, particularly since people have sought out services in order to work on their recovery or in order to have respite from already difficult situations in their lives.</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87</a:t>
            </a:fld>
            <a:endParaRPr lang="x-none"/>
          </a:p>
        </p:txBody>
      </p:sp>
    </p:spTree>
    <p:extLst>
      <p:ext uri="{BB962C8B-B14F-4D97-AF65-F5344CB8AC3E}">
        <p14:creationId xmlns:p14="http://schemas.microsoft.com/office/powerpoint/2010/main" val="23912380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914400"/>
            <a:ext cx="4149725" cy="2333625"/>
          </a:xfrm>
        </p:spPr>
      </p:sp>
      <p:sp>
        <p:nvSpPr>
          <p:cNvPr id="3" name="Notes Placeholder 2"/>
          <p:cNvSpPr>
            <a:spLocks noGrp="1"/>
          </p:cNvSpPr>
          <p:nvPr>
            <p:ph type="body" idx="1"/>
          </p:nvPr>
        </p:nvSpPr>
        <p:spPr>
          <a:xfrm>
            <a:off x="685800" y="3669030"/>
            <a:ext cx="5486400" cy="4331970"/>
          </a:xfrm>
        </p:spPr>
        <p:txBody>
          <a:bodyPr/>
          <a:lstStyle/>
          <a:p>
            <a:pPr algn="just">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5.2: Calming actions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Begin this exercise by inviting participants to think on their own about how they deal with their sensitivities or distress and whether there are specific actions that help them. Ask the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do you do when you are frustrated or upset? Are there any actions that you like to take, or that you like others to take, to help you in these moments?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1 or 2 minutes of individual reflection, invite participants to share their ideas. Make a list of responses on the flipchart. Some ideas may include (but are not limited to)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going for a walk</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listening to music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talking to someone who will listen.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Once participants have had the opportunity to provide answers, emphasize that taking the time to understand what helps us or others is a key way to respond appropriately when sensitivities are activated.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88</a:t>
            </a:fld>
            <a:endParaRPr lang="x-none"/>
          </a:p>
        </p:txBody>
      </p:sp>
    </p:spTree>
    <p:extLst>
      <p:ext uri="{BB962C8B-B14F-4D97-AF65-F5344CB8AC3E}">
        <p14:creationId xmlns:p14="http://schemas.microsoft.com/office/powerpoint/2010/main" val="25215174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5150" y="173038"/>
            <a:ext cx="5486400" cy="3086100"/>
          </a:xfrm>
        </p:spPr>
      </p:sp>
      <p:sp>
        <p:nvSpPr>
          <p:cNvPr id="3" name="Notes Placeholder 2"/>
          <p:cNvSpPr>
            <a:spLocks noGrp="1"/>
          </p:cNvSpPr>
          <p:nvPr>
            <p:ph type="body" idx="1"/>
          </p:nvPr>
        </p:nvSpPr>
        <p:spPr>
          <a:xfrm>
            <a:off x="565149" y="3580481"/>
            <a:ext cx="5824633" cy="4935557"/>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5.3: Responding to sensitivities and distress (20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gives participants a chance to apply the concepts covered in the previous presentation.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80340" marR="0" algn="just">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Susan</a:t>
            </a:r>
            <a:endParaRPr lang="x-none" dirty="0">
              <a:latin typeface="Calibri" panose="020F0502020204030204" pitchFamily="34" charset="0"/>
              <a:ea typeface="SimSun" panose="02010600030101010101" pitchFamily="2" charset="-122"/>
              <a:cs typeface="Arial" panose="020B0604020202020204" pitchFamily="34" charset="0"/>
            </a:endParaRPr>
          </a:p>
          <a:p>
            <a:pPr marL="180340" marR="0" algn="just">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spcBef>
                <a:spcPts val="0"/>
              </a:spcBef>
              <a:spcAft>
                <a:spcPts val="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Read through the following scenario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0" indent="0" algn="just">
              <a:buFont typeface="Arial" panose="020B0604020202020204" pitchFamily="34" charset="0"/>
              <a:buNone/>
            </a:pPr>
            <a:r>
              <a:rPr lang="en-GB" dirty="0">
                <a:latin typeface="Calibri" panose="020F0502020204030204" pitchFamily="34" charset="0"/>
                <a:ea typeface="SimSun" panose="02010600030101010101" pitchFamily="2" charset="-122"/>
                <a:cs typeface="Arial" panose="020B0604020202020204" pitchFamily="34" charset="0"/>
              </a:rPr>
              <a:t>Susan is a young woman with a diagnosis of bipolar disorder who has a history of being abused. She was brought by an ambulance to an inpatient service where you work as a mental health practitioner because she has not been sleeping for several days, feeling excessively energetic, restless and irritated by everyone around her. During the admission process she agreed to stay for a few days. </a:t>
            </a:r>
          </a:p>
          <a:p>
            <a:pPr marL="0" indent="0" algn="just">
              <a:buFont typeface="Arial" panose="020B0604020202020204" pitchFamily="34" charset="0"/>
              <a:buNone/>
            </a:pPr>
            <a:endParaRPr lang="en-GB" dirty="0">
              <a:latin typeface="Calibri" panose="020F0502020204030204" pitchFamily="34" charset="0"/>
              <a:ea typeface="SimSun" panose="02010600030101010101" pitchFamily="2" charset="-122"/>
              <a:cs typeface="Arial" panose="020B0604020202020204" pitchFamily="34" charset="0"/>
            </a:endParaRPr>
          </a:p>
          <a:p>
            <a:pPr marL="0" indent="0" algn="just">
              <a:buFont typeface="Arial" panose="020B0604020202020204" pitchFamily="34" charset="0"/>
              <a:buNone/>
            </a:pPr>
            <a:r>
              <a:rPr lang="en-GB" dirty="0">
                <a:latin typeface="Calibri" panose="020F0502020204030204" pitchFamily="34" charset="0"/>
                <a:ea typeface="SimSun" panose="02010600030101010101" pitchFamily="2" charset="-122"/>
                <a:cs typeface="Arial" panose="020B0604020202020204" pitchFamily="34" charset="0"/>
              </a:rPr>
              <a:t>She tells you that when she feels like this she becomes frightened of enclosed spaces. From previous times when Susan has used the service, it is clear that she often becomes distressed before going to bed. She covers her ears with her hands, stops listening and sometimes talks aggressively to staff and others in the service. </a:t>
            </a:r>
          </a:p>
          <a:p>
            <a:pPr marL="0" indent="0" algn="just">
              <a:buFont typeface="Arial" panose="020B0604020202020204" pitchFamily="34" charset="0"/>
              <a:buNone/>
            </a:pPr>
            <a:endParaRPr lang="en-GB" dirty="0">
              <a:latin typeface="Calibri" panose="020F0502020204030204" pitchFamily="34" charset="0"/>
              <a:ea typeface="SimSun" panose="02010600030101010101" pitchFamily="2" charset="-122"/>
              <a:cs typeface="Arial" panose="020B0604020202020204" pitchFamily="34" charset="0"/>
            </a:endParaRPr>
          </a:p>
          <a:p>
            <a:pPr marL="0" indent="0" algn="just">
              <a:buFont typeface="Arial" panose="020B0604020202020204" pitchFamily="34" charset="0"/>
              <a:buNone/>
            </a:pPr>
            <a:r>
              <a:rPr lang="en-GB" dirty="0">
                <a:latin typeface="Calibri" panose="020F0502020204030204" pitchFamily="34" charset="0"/>
                <a:ea typeface="SimSun" panose="02010600030101010101" pitchFamily="2" charset="-122"/>
                <a:cs typeface="Arial" panose="020B0604020202020204" pitchFamily="34" charset="0"/>
              </a:rPr>
              <a:t>The service has a policy that requires people to be in their rooms at 9.00 pm and people using the service do not have access to the common outside spaces (e.g. the television room) after that time.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89</a:t>
            </a:fld>
            <a:endParaRPr lang="x-none"/>
          </a:p>
        </p:txBody>
      </p:sp>
    </p:spTree>
    <p:extLst>
      <p:ext uri="{BB962C8B-B14F-4D97-AF65-F5344CB8AC3E}">
        <p14:creationId xmlns:p14="http://schemas.microsoft.com/office/powerpoint/2010/main" val="419029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206375"/>
            <a:ext cx="4022725" cy="2262188"/>
          </a:xfrm>
        </p:spPr>
      </p:sp>
      <p:sp>
        <p:nvSpPr>
          <p:cNvPr id="3" name="Notes Placeholder 2"/>
          <p:cNvSpPr>
            <a:spLocks noGrp="1"/>
          </p:cNvSpPr>
          <p:nvPr>
            <p:ph type="body" idx="1"/>
          </p:nvPr>
        </p:nvSpPr>
        <p:spPr>
          <a:xfrm>
            <a:off x="592294" y="2468563"/>
            <a:ext cx="5899946" cy="5440997"/>
          </a:xfrm>
        </p:spPr>
        <p:txBody>
          <a:bodyPr/>
          <a:lstStyle/>
          <a:p>
            <a:r>
              <a:rPr lang="en-GB" sz="1100" b="1" i="1" dirty="0">
                <a:latin typeface="Calibri" panose="020F0502020204030204" pitchFamily="34" charset="0"/>
                <a:ea typeface="SimSun" panose="02010600030101010101" pitchFamily="2" charset="-122"/>
                <a:cs typeface="Arial" panose="020B0604020202020204" pitchFamily="34" charset="0"/>
              </a:rPr>
              <a:t>Presentation 1.1: What is recovery? (10 min.)</a:t>
            </a:r>
          </a:p>
          <a:p>
            <a:endParaRPr lang="en-GB" sz="1100" b="1" i="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sz="1100" dirty="0">
                <a:solidFill>
                  <a:srgbClr val="548DD4"/>
                </a:solidFill>
                <a:latin typeface="Calibri" panose="020F0502020204030204" pitchFamily="34" charset="0"/>
                <a:ea typeface="SimSun" panose="02010600030101010101" pitchFamily="2" charset="-122"/>
                <a:cs typeface="Arial" panose="020B0604020202020204" pitchFamily="34" charset="0"/>
              </a:rPr>
              <a:t>This presentation gives a brief overview of recovery in order to set the scene for this module on seclusion and restraint. </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sz="1100" dirty="0">
                <a:solidFill>
                  <a:srgbClr val="548DD4"/>
                </a:solidFill>
                <a:latin typeface="Calibri" panose="020F0502020204030204" pitchFamily="34" charset="0"/>
                <a:ea typeface="SimSun" panose="02010600030101010101" pitchFamily="2" charset="-122"/>
                <a:cs typeface="Arial" panose="020B0604020202020204" pitchFamily="34" charset="0"/>
              </a:rPr>
              <a:t>This presentation aims to define the recovery-based approach in order to ensure that all participants share the same idea of recovery at the start of the module. The presentation also briefly examines the implication of a recovery-based approach in relation to the practices of seclusion and restraint. For more information, see the module on </a:t>
            </a:r>
            <a:r>
              <a:rPr lang="en-GB" sz="1100" i="1" dirty="0">
                <a:solidFill>
                  <a:srgbClr val="548DD4"/>
                </a:solidFill>
                <a:latin typeface="Calibri" panose="020F0502020204030204" pitchFamily="34" charset="0"/>
                <a:ea typeface="SimSun" panose="02010600030101010101" pitchFamily="2" charset="-122"/>
                <a:cs typeface="Arial" panose="020B0604020202020204" pitchFamily="34" charset="0"/>
              </a:rPr>
              <a:t>Recovery practices for mental health and well being</a:t>
            </a:r>
            <a:r>
              <a:rPr lang="en-GB" sz="1100" dirty="0">
                <a:solidFill>
                  <a:srgbClr val="548DD4"/>
                </a:solidFill>
                <a:latin typeface="Calibri" panose="020F0502020204030204" pitchFamily="34" charset="0"/>
                <a:ea typeface="SimSun" panose="02010600030101010101" pitchFamily="2" charset="-122"/>
                <a:cs typeface="Arial" panose="020B0604020202020204" pitchFamily="34"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0"/>
              </a:spcAft>
            </a:pPr>
            <a:endParaRPr lang="en-GB" sz="1100" dirty="0">
              <a:latin typeface="Calibri" panose="020F0502020204030204" pitchFamily="34" charset="0"/>
              <a:ea typeface="SimSun" panose="02010600030101010101" pitchFamily="2" charset="-122"/>
              <a:cs typeface="Arial" panose="020B0604020202020204" pitchFamily="34" charset="0"/>
            </a:endParaRPr>
          </a:p>
          <a:p>
            <a:pPr algn="just">
              <a:spcAft>
                <a:spcPts val="1000"/>
              </a:spcAft>
            </a:pPr>
            <a:r>
              <a:rPr lang="en-GB" sz="1100" dirty="0">
                <a:latin typeface="Calibri" panose="020F0502020204030204" pitchFamily="34" charset="0"/>
                <a:ea typeface="SimSun" panose="02010600030101010101" pitchFamily="2" charset="-122"/>
                <a:cs typeface="Arial" panose="020B0604020202020204" pitchFamily="34" charset="0"/>
              </a:rPr>
              <a:t>Recovery means different things to different people. It is generally understood to be about a person regaining control of his or her identity and life, having hope for the future and living a life that has meaning for that person.  Below are some quotations and definitions regarding recovery: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1000"/>
              </a:spcAft>
              <a:buFont typeface="Symbol" panose="05050102010706020507" pitchFamily="18" charset="2"/>
              <a:buChar char=""/>
            </a:pP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“Recovery is a </a:t>
            </a:r>
            <a:r>
              <a:rPr lang="en-GB" sz="1100" u="sng" dirty="0">
                <a:solidFill>
                  <a:srgbClr val="000000"/>
                </a:solidFill>
                <a:latin typeface="Calibri" panose="020F0502020204030204" pitchFamily="34" charset="0"/>
                <a:ea typeface="SimSun" panose="02010600030101010101" pitchFamily="2" charset="-122"/>
                <a:cs typeface="Arial" panose="020B0604020202020204" pitchFamily="34" charset="0"/>
              </a:rPr>
              <a:t>self-determined and holistic journey</a:t>
            </a: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 that people undertake to heal and grow.  </a:t>
            </a:r>
            <a:r>
              <a:rPr lang="en-GB" sz="1100" u="sng" dirty="0">
                <a:solidFill>
                  <a:srgbClr val="000000"/>
                </a:solidFill>
                <a:latin typeface="Calibri" panose="020F0502020204030204" pitchFamily="34" charset="0"/>
                <a:ea typeface="SimSun" panose="02010600030101010101" pitchFamily="2" charset="-122"/>
                <a:cs typeface="Arial" panose="020B0604020202020204" pitchFamily="34" charset="0"/>
              </a:rPr>
              <a:t>Recovery is facilitated by relationships </a:t>
            </a: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and environments that provide hope, empowerment, choices and opportunities that promote </a:t>
            </a:r>
            <a:r>
              <a:rPr lang="en-GB" sz="1100" u="sng" dirty="0">
                <a:solidFill>
                  <a:srgbClr val="000000"/>
                </a:solidFill>
                <a:latin typeface="Calibri" panose="020F0502020204030204" pitchFamily="34" charset="0"/>
                <a:ea typeface="SimSun" panose="02010600030101010101" pitchFamily="2" charset="-122"/>
                <a:cs typeface="Arial" panose="020B0604020202020204" pitchFamily="34" charset="0"/>
              </a:rPr>
              <a:t>people reaching their potential </a:t>
            </a: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as individuals and community members.” </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Pennsylvania Recovery Workgroup, 2004 #150">
                  <a:extLst>
                    <a:ext uri="{A12FA001-AC4F-418D-AE19-62706E023703}">
                      <ahyp:hlinkClr xmlns:ahyp="http://schemas.microsoft.com/office/drawing/2018/hyperlinkcolor" val="tx"/>
                    </a:ext>
                  </a:extLst>
                </a:hlinkClick>
              </a:rPr>
              <a:t>2</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1000"/>
              </a:spcAft>
              <a:buFont typeface="Symbol" panose="05050102010706020507" pitchFamily="18" charset="2"/>
              <a:buChar char=""/>
            </a:pP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“What matters in recovery is not whether we’re using services or not using services, using medications or not using medications. What matters in terms of a recovery orientation is, are we living the life we want to be living? Are we achieving our personal goals? Do we have friends? Do we have connections with the community?” </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Anthony, 1993 #151">
                  <a:extLst>
                    <a:ext uri="{A12FA001-AC4F-418D-AE19-62706E023703}">
                      <ahyp:hlinkClr xmlns:ahyp="http://schemas.microsoft.com/office/drawing/2018/hyperlinkcolor" val="tx"/>
                    </a:ext>
                  </a:extLst>
                </a:hlinkClick>
              </a:rPr>
              <a:t>3</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1000"/>
              </a:spcAft>
              <a:buFont typeface="Symbol" panose="05050102010706020507" pitchFamily="18" charset="2"/>
              <a:buChar char=""/>
            </a:pPr>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“Recovery is happening when people can live well in the presence or absence of their mental illness and the many losses that may come in its wake, such as isolation, poverty, unemployment and discrimination. Recovery does not always mean that people will return to full health or retrieve all their losses, but it does mean that people can live well in spite of them.” </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ction="ppaction://hlinkfile" tooltip="Mental Health Commission, 1998 #152">
                  <a:extLst>
                    <a:ext uri="{A12FA001-AC4F-418D-AE19-62706E023703}">
                      <ahyp:hlinkClr xmlns:ahyp="http://schemas.microsoft.com/office/drawing/2018/hyperlinkcolor" val="tx"/>
                    </a:ext>
                  </a:extLst>
                </a:hlinkClick>
              </a:rPr>
              <a:t>4</a:t>
            </a:r>
            <a:r>
              <a:rPr lang="en-GB" sz="1100"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lvl="0"/>
            <a:endParaRPr lang="en-GB" sz="2000" b="1" dirty="0">
              <a:solidFill>
                <a:prstClr val="black"/>
              </a:solidFill>
              <a:latin typeface="Calibri" panose="020F0502020204030204" pitchFamily="34"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1603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spcBef>
                <a:spcPts val="0"/>
              </a:spcBef>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2. After reading the scenario discuss the following questions with participants.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Based on this description, what information is helpful to you in thinking about how to plan for Susan’s support needs?</a:t>
            </a:r>
            <a:endParaRPr lang="x-none" b="1"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endParaRPr lang="x-none" b="1"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Is there anything else that you think might be useful to explore with Susan?</a:t>
            </a:r>
            <a:endParaRPr lang="x-none" b="1"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endParaRPr lang="x-none" b="1" dirty="0">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If Susan again expresses distress before going to bed, how might you respond? </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the purpose of this exercise is </a:t>
            </a:r>
            <a:r>
              <a:rPr lang="en-GB" i="1" u="sng" dirty="0">
                <a:solidFill>
                  <a:srgbClr val="4F81BD"/>
                </a:solidFill>
                <a:latin typeface="Calibri" panose="020F0502020204030204" pitchFamily="34" charset="0"/>
                <a:ea typeface="SimSun" panose="02010600030101010101" pitchFamily="2" charset="-122"/>
                <a:cs typeface="Arial" panose="020B0604020202020204" pitchFamily="34" charset="0"/>
              </a:rPr>
              <a:t>not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to find a way to get Susan to go to bed without a fuss or to make sure she does not disturb others. Encourage participants to view the situation from a standpoint of empathy and accept that Susan is using the service for her recovery. If she is interfering with other people’s sleep, participants should think about how she could be supported while also ensuring that others are supported.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90</a:t>
            </a:fld>
            <a:endParaRPr lang="x-none"/>
          </a:p>
        </p:txBody>
      </p:sp>
    </p:spTree>
    <p:extLst>
      <p:ext uri="{BB962C8B-B14F-4D97-AF65-F5344CB8AC3E}">
        <p14:creationId xmlns:p14="http://schemas.microsoft.com/office/powerpoint/2010/main" val="4610868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3. After the discussion, read the strategies that were identified and used:</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After discussion with staff, Susan identified the following strategies for accommodating her personal preferences for a daily routine and responding to her needs: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She will be offered support regarding the trauma caused by the abuse she suffered and to help her overcome her fear of enclosed spaces.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She is not required to go to bed; she decides when is the right time is for her. This resulted in a complete rethink of the service policy concerning going to bed in order to allow for accommodation of personal preferences.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She can watch television in the common room until she feels tired, relaxed and ready to go to bed.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If she wishes, she has the possibility to take a walk outside by herself or with a staff member.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91</a:t>
            </a:fld>
            <a:endParaRPr lang="x-none"/>
          </a:p>
        </p:txBody>
      </p:sp>
    </p:spTree>
    <p:extLst>
      <p:ext uri="{BB962C8B-B14F-4D97-AF65-F5344CB8AC3E}">
        <p14:creationId xmlns:p14="http://schemas.microsoft.com/office/powerpoint/2010/main" val="9932923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Repeat the exercise with Abdu’s story.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Abdu</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Read through the following scenario:</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Abdu is a 68-year-old man who has a diagnosis of dementia. He is unsteady on his feet and is prone to falling down. He enjoys walking around the </a:t>
            </a:r>
            <a:r>
              <a:rPr lang="en-GB" dirty="0">
                <a:latin typeface="Calibri" panose="020F0502020204030204" pitchFamily="34" charset="0"/>
                <a:ea typeface="SimSun" panose="02010600030101010101" pitchFamily="2" charset="-122"/>
                <a:cs typeface="Arial" panose="020B0604020202020204" pitchFamily="34" charset="0"/>
              </a:rPr>
              <a:t>halls and the grounds of the care home, and does not like to be told it is unsafe for him to wander around freely. When this occurs, he starts yelling and hits the person who stops him from going where he wants. He also yells at staff and walks around in a frustrated manner.</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92</a:t>
            </a:fld>
            <a:endParaRPr lang="x-none"/>
          </a:p>
        </p:txBody>
      </p:sp>
    </p:spTree>
    <p:extLst>
      <p:ext uri="{BB962C8B-B14F-4D97-AF65-F5344CB8AC3E}">
        <p14:creationId xmlns:p14="http://schemas.microsoft.com/office/powerpoint/2010/main" val="16052687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2. Discuss the following questions with participants: </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spcBef>
                <a:spcPts val="0"/>
              </a:spcBef>
              <a:spcAft>
                <a:spcPts val="0"/>
              </a:spcAft>
            </a:pP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bothers Abdu the most?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can the service staff do to accommodate his needs?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93</a:t>
            </a:fld>
            <a:endParaRPr lang="x-none"/>
          </a:p>
        </p:txBody>
      </p:sp>
    </p:spTree>
    <p:extLst>
      <p:ext uri="{BB962C8B-B14F-4D97-AF65-F5344CB8AC3E}">
        <p14:creationId xmlns:p14="http://schemas.microsoft.com/office/powerpoint/2010/main" val="35159448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3. After the discussion, read the strategies that were identified and used:</a:t>
            </a:r>
            <a:endParaRPr lang="x-none" dirty="0">
              <a:latin typeface="Calibri" panose="020F0502020204030204" pitchFamily="34" charset="0"/>
              <a:ea typeface="SimSun" panose="02010600030101010101" pitchFamily="2" charset="-122"/>
              <a:cs typeface="Arial" panose="020B0604020202020204" pitchFamily="34" charset="0"/>
            </a:endParaRPr>
          </a:p>
          <a:p>
            <a:pPr marL="457200" marR="0">
              <a:spcBef>
                <a:spcPts val="0"/>
              </a:spcBef>
              <a:spcAft>
                <a:spcPts val="0"/>
              </a:spcAft>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Abdu and staff members at the home were able to identify the following strategies to support and accommodate Abdu and avoid distressing him.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He is given a walking frame so that he can walk around freely and unassisted within the care home and its grounds.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staff also organize for volunteers from a local peer support group to go out with him on walks around town once or twice a week.</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94</a:t>
            </a:fld>
            <a:endParaRPr lang="x-none"/>
          </a:p>
        </p:txBody>
      </p:sp>
    </p:spTree>
    <p:extLst>
      <p:ext uri="{BB962C8B-B14F-4D97-AF65-F5344CB8AC3E}">
        <p14:creationId xmlns:p14="http://schemas.microsoft.com/office/powerpoint/2010/main" val="22387372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dirty="0">
                <a:solidFill>
                  <a:srgbClr val="4F81BD"/>
                </a:solidFill>
                <a:effectLst/>
                <a:latin typeface="Calibri" panose="020F0502020204030204" pitchFamily="34" charset="0"/>
                <a:ea typeface="Times New Roman" panose="02020603050405020304" pitchFamily="18" charset="0"/>
                <a:cs typeface="Calibri" panose="020F0502020204030204" pitchFamily="34" charset="0"/>
              </a:rPr>
              <a:t>Time for this topic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Approximately 1 hour.</a:t>
            </a:r>
            <a:endParaRPr lang="en-GB" sz="1200" dirty="0">
              <a:effectLst/>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C227B16-CF1E-45CC-ACCC-6F96B24F1C40}" type="slidenum">
              <a:rPr lang="x-none" smtClean="0"/>
              <a:t>95</a:t>
            </a:fld>
            <a:endParaRPr lang="x-none"/>
          </a:p>
        </p:txBody>
      </p:sp>
    </p:spTree>
    <p:extLst>
      <p:ext uri="{BB962C8B-B14F-4D97-AF65-F5344CB8AC3E}">
        <p14:creationId xmlns:p14="http://schemas.microsoft.com/office/powerpoint/2010/main" val="35459325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787400"/>
            <a:ext cx="3703637" cy="2082800"/>
          </a:xfrm>
        </p:spPr>
      </p:sp>
      <p:sp>
        <p:nvSpPr>
          <p:cNvPr id="3" name="Notes Placeholder 2"/>
          <p:cNvSpPr>
            <a:spLocks noGrp="1"/>
          </p:cNvSpPr>
          <p:nvPr>
            <p:ph type="body" idx="1"/>
          </p:nvPr>
        </p:nvSpPr>
        <p:spPr>
          <a:xfrm>
            <a:off x="685800" y="3291839"/>
            <a:ext cx="5486400" cy="5582337"/>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Presentation: Individualized plans to explore sensitivities and signs of distress (20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presentation builds on the previous introductory session which highlighted the need to identify and understand sensitivities and signs of distress.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the previous topic we examined how to recognize sensitivities and patterns of reactions. </a:t>
            </a:r>
          </a:p>
          <a:p>
            <a:pPr marL="171450" indent="-171450">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One potentially useful strategy which can contribute to ending seclusion and restraint is the development of individualized plans to explore sensitivities and signs of distress.</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b="1" dirty="0">
                <a:latin typeface="Calibri" panose="020F0502020204030204" pitchFamily="34" charset="0"/>
                <a:ea typeface="SimSun" panose="02010600030101010101" pitchFamily="2" charset="-122"/>
                <a:cs typeface="Arial" panose="020B0604020202020204" pitchFamily="34" charset="0"/>
              </a:rPr>
              <a:t>What is an individualized plan?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1104900" algn="l"/>
              </a:tabLst>
            </a:pPr>
            <a:r>
              <a:rPr lang="en-GB" dirty="0">
                <a:latin typeface="Calibri" panose="020F0502020204030204" pitchFamily="34" charset="0"/>
                <a:ea typeface="SimSun" panose="02010600030101010101" pitchFamily="2" charset="-122"/>
                <a:cs typeface="Times New Roman" panose="02020603050405020304" pitchFamily="18" charset="0"/>
              </a:rPr>
              <a:t>It is a plan outlining actions that can help a person to calm down and relax in times of escalating anxiety, distress, frustration  or anger depending on the person’s sensitivities and common patterns of reaction.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plan is unique to each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plan focuses on the needs of the individual above the needs of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These plans include strategies to identify signs of distress and to respond to sensitivities before the situation escalates.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Developing a plan with a person is an opportunity for others to understand what the emotions and feelings of the person are in certain situations and to discuss effective ways to meet the person’s needs when this situation occurs and in the longer term.</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96</a:t>
            </a:fld>
            <a:endParaRPr lang="x-none"/>
          </a:p>
        </p:txBody>
      </p:sp>
    </p:spTree>
    <p:extLst>
      <p:ext uri="{BB962C8B-B14F-4D97-AF65-F5344CB8AC3E}">
        <p14:creationId xmlns:p14="http://schemas.microsoft.com/office/powerpoint/2010/main" val="12558027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Who are individualized plans for?</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It may not be relevant to develop individualized plans for all people. Not all people will want or need them. </a:t>
            </a:r>
          </a:p>
          <a:p>
            <a:pPr marL="342900" marR="0" lvl="0" indent="-342900">
              <a:spcBef>
                <a:spcPts val="0"/>
              </a:spcBef>
              <a:spcAft>
                <a:spcPts val="0"/>
              </a:spcAft>
              <a:buFont typeface="Arial" panose="020B0604020202020204" pitchFamily="34" charset="0"/>
              <a:buChar char="•"/>
              <a:tabLst>
                <a:tab pos="457200" algn="l"/>
              </a:tabLst>
            </a:pPr>
            <a:endParaRPr lang="en-GB"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However, for some persons, developing individualized plans may be useful for understanding what makes the person feel distressed, anxious or angry, and how others can respond in these situations in a way that is respectful of the person and of their wishes and preferences. It is up to the individuals to decide whether such a plan is useful to them or not.</a:t>
            </a:r>
          </a:p>
          <a:p>
            <a:pPr marL="342900" marR="0" lvl="0" indent="-342900">
              <a:spcBef>
                <a:spcPts val="0"/>
              </a:spcBef>
              <a:spcAft>
                <a:spcPts val="0"/>
              </a:spcAft>
              <a:buFont typeface="Arial" panose="020B0604020202020204" pitchFamily="34" charset="0"/>
              <a:buChar char="•"/>
              <a:tabLst>
                <a:tab pos="457200" algn="l"/>
              </a:tabLst>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Individualized plans are not only for people with psychosocial, intellectual or cognitive disabilities. </a:t>
            </a:r>
          </a:p>
          <a:p>
            <a:pPr marL="800100" marR="0" lvl="1" indent="-342900">
              <a:spcBef>
                <a:spcPts val="0"/>
              </a:spcBef>
              <a:spcAft>
                <a:spcPts val="0"/>
              </a:spcAft>
              <a:buFont typeface="Arial" panose="020B0604020202020204" pitchFamily="34" charset="0"/>
              <a:buChar char="•"/>
              <a:tabLst>
                <a:tab pos="457200" algn="l"/>
              </a:tabLst>
            </a:pPr>
            <a:r>
              <a:rPr lang="en-GB" dirty="0">
                <a:latin typeface="Calibri" panose="020F0502020204030204" pitchFamily="34" charset="0"/>
                <a:ea typeface="SimSun" panose="02010600030101010101" pitchFamily="2" charset="-122"/>
                <a:cs typeface="Times New Roman" panose="02020603050405020304" pitchFamily="18" charset="0"/>
              </a:rPr>
              <a:t>The use of individualized plans applies equally to staff members, families and care partners. Everyone has sensitivities than can affect their behaviour in certain situations. Everyone should try to learn about and understand their own sensitivities and calming strategies.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97</a:t>
            </a:fld>
            <a:endParaRPr lang="x-none"/>
          </a:p>
        </p:txBody>
      </p:sp>
    </p:spTree>
    <p:extLst>
      <p:ext uri="{BB962C8B-B14F-4D97-AF65-F5344CB8AC3E}">
        <p14:creationId xmlns:p14="http://schemas.microsoft.com/office/powerpoint/2010/main" val="30769582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ea typeface="SimSun" panose="02010600030101010101" pitchFamily="2" charset="-122"/>
                <a:cs typeface="Arial" panose="020B0604020202020204" pitchFamily="34" charset="0"/>
              </a:rPr>
              <a:t>How should an individualized plan be developed and used?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plan should be developed by the person concerned and, if they wish, with the support of other people they want to involve. These may include family members, mental health and related practitioners, peers,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person for whom the plan is developed decides what goes into the plan – not other people.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plan should be developed when the person is in a calm or relaxed frame of mind.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Where useful, the plan can be integrated into a person’s overall recovery plan (see module on </a:t>
            </a:r>
            <a:r>
              <a:rPr lang="en-GB" i="1" dirty="0">
                <a:latin typeface="Calibri" panose="020F0502020204030204" pitchFamily="34" charset="0"/>
                <a:ea typeface="SimSun" panose="02010600030101010101" pitchFamily="2" charset="-122"/>
                <a:cs typeface="Arial" panose="020B0604020202020204" pitchFamily="34" charset="0"/>
              </a:rPr>
              <a:t>Recovery practices for mental health and well-being</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If the person wishes, plans should be made easily accessible to health staff, response teams, and other relevant people (e.g. kept in the medical records of the service or included in an online registry).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Individualized plans should be updated and reviewed on a regular basis, as persons learn more about their sensitivities and causes of distress.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C227B16-CF1E-45CC-ACCC-6F96B24F1C40}" type="slidenum">
              <a:rPr lang="x-none" smtClean="0"/>
              <a:t>98</a:t>
            </a:fld>
            <a:endParaRPr lang="x-none"/>
          </a:p>
        </p:txBody>
      </p:sp>
    </p:spTree>
    <p:extLst>
      <p:ext uri="{BB962C8B-B14F-4D97-AF65-F5344CB8AC3E}">
        <p14:creationId xmlns:p14="http://schemas.microsoft.com/office/powerpoint/2010/main" val="15027424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48578"/>
          </a:xfrm>
        </p:spPr>
        <p:txBody>
          <a:bodyPr/>
          <a:lstStyle/>
          <a:p>
            <a:pPr marL="360045" marR="0" indent="-360045">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Making an individualized plan: </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The person identifies and makes a list of what makes them feel frustrated, angry or distressed. The person can be assisted by others if he or she wishes. Persons also list how they express their distress (or how their distress manifests itself in them) and what they want others to pay attention to – i.e.  as a signal for others to respond supportively.</a:t>
            </a:r>
            <a:endParaRPr lang="x-none" dirty="0">
              <a:latin typeface="Calibri" panose="020F0502020204030204" pitchFamily="34" charset="0"/>
              <a:ea typeface="SimSun" panose="02010600030101010101" pitchFamily="2" charset="-122"/>
              <a:cs typeface="Arial" panose="020B0604020202020204" pitchFamily="34" charset="0"/>
            </a:endParaRPr>
          </a:p>
          <a:p>
            <a:pPr marL="360045" marR="0" indent="-360045">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SimSun" panose="02010600030101010101" pitchFamily="2" charset="-122"/>
                <a:cs typeface="Arial" panose="020B0604020202020204" pitchFamily="34" charset="0"/>
              </a:rPr>
              <a:t>The person then identifies potential strategies to address the underlying cause(s) of distress in order to remove it or else acknowledge it and seek comfort and support. These strategies will be different for everyone, but some examples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going for a walk</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having someone acknowledge your feelings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taking slow, deep breaths</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squeezing a ball or blanket</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able to yell or cry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spending time in a comfort room</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calling a friend or family member</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doing exercise</a:t>
            </a:r>
          </a:p>
          <a:p>
            <a:pPr marL="742950" lvl="1" indent="-28575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taking a shower</a:t>
            </a:r>
          </a:p>
          <a:p>
            <a:pPr marL="742950" marR="0" lvl="1"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dirty="0">
                <a:latin typeface="Calibri" panose="020F0502020204030204" pitchFamily="34" charset="0"/>
                <a:ea typeface="SimSun" panose="02010600030101010101" pitchFamily="2" charset="-122"/>
                <a:cs typeface="Arial" panose="020B0604020202020204" pitchFamily="34" charset="0"/>
              </a:rPr>
              <a:t>Talking through personal issues linked to the distress</a:t>
            </a:r>
            <a:r>
              <a:rPr lang="en-GB" dirty="0">
                <a:latin typeface="Calibri" panose="020F0502020204030204" pitchFamily="34" charset="0"/>
                <a:ea typeface="SimSun" panose="02010600030101010101" pitchFamily="2" charset="-122"/>
                <a:cs typeface="Arial" panose="020B0604020202020204" pitchFamily="34" charset="0"/>
              </a:rPr>
              <a:t>.</a:t>
            </a:r>
            <a:endParaRPr lang="x-none" dirty="0"/>
          </a:p>
          <a:p>
            <a:pPr marL="742950" marR="0" lvl="1" indent="-285750">
              <a:spcBef>
                <a:spcPts val="0"/>
              </a:spcBef>
              <a:spcAft>
                <a:spcPts val="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C227B16-CF1E-45CC-ACCC-6F96B24F1C40}" type="slidenum">
              <a:rPr lang="x-none" smtClean="0"/>
              <a:t>99</a:t>
            </a:fld>
            <a:endParaRPr lang="x-none"/>
          </a:p>
        </p:txBody>
      </p:sp>
    </p:spTree>
    <p:extLst>
      <p:ext uri="{BB962C8B-B14F-4D97-AF65-F5344CB8AC3E}">
        <p14:creationId xmlns:p14="http://schemas.microsoft.com/office/powerpoint/2010/main" val="39504744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239540872"/>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200"/>
            </a:lvl4pPr>
            <a:lvl5pPr>
              <a:defRPr sz="2200"/>
            </a:lvl5pPr>
          </a:lstStyle>
          <a:p>
            <a:pPr lvl="0"/>
            <a:r>
              <a:rPr lang="en-US" dirty="0"/>
              <a:t>Click to edit Master text styles</a:t>
            </a:r>
          </a:p>
          <a:p>
            <a:pPr lvl="3"/>
            <a:r>
              <a:rPr lang="en-US" dirty="0"/>
              <a:t>Second level</a:t>
            </a:r>
          </a:p>
          <a:p>
            <a:pPr lvl="4"/>
            <a:r>
              <a:rPr lang="en-US" dirty="0"/>
              <a:t>Third level</a:t>
            </a:r>
          </a:p>
          <a:p>
            <a:pPr lvl="4"/>
            <a:r>
              <a:rPr lang="en-US" dirty="0"/>
              <a:t>Fourth level</a:t>
            </a:r>
          </a:p>
          <a:p>
            <a:pPr lvl="4"/>
            <a:r>
              <a:rPr lang="en-US" dirty="0"/>
              <a:t>Fifth level</a:t>
            </a:r>
          </a:p>
        </p:txBody>
      </p:sp>
      <p:sp>
        <p:nvSpPr>
          <p:cNvPr id="2" name="Title 1"/>
          <p:cNvSpPr>
            <a:spLocks noGrp="1"/>
          </p:cNvSpPr>
          <p:nvPr>
            <p:ph type="title"/>
          </p:nvPr>
        </p:nvSpPr>
        <p:spPr>
          <a:xfrm>
            <a:off x="417755"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5436051"/>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1" name="Slide Number Placeholder 5">
            <a:extLst>
              <a:ext uri="{FF2B5EF4-FFF2-40B4-BE49-F238E27FC236}">
                <a16:creationId xmlns:a16="http://schemas.microsoft.com/office/drawing/2014/main" id="{E86DA0C0-61A5-4942-957F-3A47E1E0FAB0}"/>
              </a:ext>
            </a:extLst>
          </p:cNvPr>
          <p:cNvSpPr txBox="1">
            <a:spLocks/>
          </p:cNvSpPr>
          <p:nvPr userDrawn="1"/>
        </p:nvSpPr>
        <p:spPr>
          <a:xfrm>
            <a:off x="10032988" y="662372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74227535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5436051"/>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sp>
        <p:nvSpPr>
          <p:cNvPr id="11" name="Slide Number Placeholder 5">
            <a:extLst>
              <a:ext uri="{FF2B5EF4-FFF2-40B4-BE49-F238E27FC236}">
                <a16:creationId xmlns:a16="http://schemas.microsoft.com/office/drawing/2014/main" id="{A0EF01BD-C2C6-E14C-85F0-A1A950DB5A68}"/>
              </a:ext>
            </a:extLst>
          </p:cNvPr>
          <p:cNvSpPr txBox="1">
            <a:spLocks/>
          </p:cNvSpPr>
          <p:nvPr userDrawn="1"/>
        </p:nvSpPr>
        <p:spPr>
          <a:xfrm>
            <a:off x="10032988" y="662372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104986416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138423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4033893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65078642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667611737"/>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4/13/2023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344838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5460114"/>
            <a:ext cx="982980" cy="1122363"/>
          </a:xfrm>
          <a:prstGeom prst="rect">
            <a:avLst/>
          </a:prstGeom>
          <a:noFill/>
          <a:ln>
            <a:noFill/>
          </a:ln>
        </p:spPr>
      </p:pic>
    </p:spTree>
    <p:extLst>
      <p:ext uri="{BB962C8B-B14F-4D97-AF65-F5344CB8AC3E}">
        <p14:creationId xmlns:p14="http://schemas.microsoft.com/office/powerpoint/2010/main" val="2243229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s://youtu.be/sCNdpDK3V3g"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riadvocacy.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OjOXo9W68qQ"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bbc.com/news/uk-england-37427665"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youtu.be/slr_SvB1uyU"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youtu.be/X8T2NEfUb3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youtu.be/mbjxRgRFb88"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0D143-72FC-4048-A9E5-ABDEE4F2A068}"/>
              </a:ext>
            </a:extLst>
          </p:cNvPr>
          <p:cNvSpPr/>
          <p:nvPr/>
        </p:nvSpPr>
        <p:spPr>
          <a:xfrm>
            <a:off x="0" y="5120640"/>
            <a:ext cx="12177487" cy="1737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12192000" cy="34290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sp>
        <p:nvSpPr>
          <p:cNvPr id="4" name="Text Box 3">
            <a:extLst>
              <a:ext uri="{FF2B5EF4-FFF2-40B4-BE49-F238E27FC236}">
                <a16:creationId xmlns:a16="http://schemas.microsoft.com/office/drawing/2014/main" id="{DE88EB12-5FBA-44CC-B8C4-09C2AE735534}"/>
              </a:ext>
            </a:extLst>
          </p:cNvPr>
          <p:cNvSpPr txBox="1">
            <a:spLocks noChangeArrowheads="1"/>
          </p:cNvSpPr>
          <p:nvPr/>
        </p:nvSpPr>
        <p:spPr bwMode="auto">
          <a:xfrm>
            <a:off x="395131" y="3059002"/>
            <a:ext cx="7815013" cy="1830497"/>
          </a:xfrm>
          <a:prstGeom prst="rect">
            <a:avLst/>
          </a:prstGeom>
          <a:solidFill>
            <a:srgbClr val="E04487"/>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A48F238-AD1F-4AA9-BF48-C85E93CCA492}"/>
              </a:ext>
            </a:extLst>
          </p:cNvPr>
          <p:cNvSpPr>
            <a:spLocks noChangeArrowheads="1"/>
          </p:cNvSpPr>
          <p:nvPr/>
        </p:nvSpPr>
        <p:spPr bwMode="auto">
          <a:xfrm rot="16200000">
            <a:off x="4962411" y="-357077"/>
            <a:ext cx="2252665" cy="12177487"/>
          </a:xfrm>
          <a:prstGeom prst="rect">
            <a:avLst/>
          </a:prstGeom>
          <a:gradFill rotWithShape="1">
            <a:gsLst>
              <a:gs pos="0">
                <a:srgbClr val="E04487">
                  <a:gamma/>
                  <a:shade val="60000"/>
                  <a:invGamma/>
                </a:srgbClr>
              </a:gs>
              <a:gs pos="100000">
                <a:srgbClr val="E04487">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3162094"/>
            <a:ext cx="7748173" cy="18077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Estratègies</a:t>
            </a:r>
            <a:r>
              <a:rPr kumimoji="0" lang="en-US" altLang="en-US" sz="4800" b="1" i="0" u="none" strike="noStrike" cap="none" normalizeH="0" baseline="0" dirty="0">
                <a:ln>
                  <a:noFill/>
                </a:ln>
                <a:solidFill>
                  <a:srgbClr val="FFFFFE"/>
                </a:solidFill>
                <a:effectLst/>
                <a:latin typeface="Calibri" panose="020F0502020204030204" pitchFamily="34" charset="0"/>
              </a:rPr>
              <a:t> per</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posar</a:t>
            </a:r>
            <a:r>
              <a:rPr kumimoji="0" lang="en-US" altLang="en-US" sz="4800" b="1" i="0" u="none" strike="noStrike" cap="none" normalizeH="0" dirty="0">
                <a:ln>
                  <a:noFill/>
                </a:ln>
                <a:solidFill>
                  <a:srgbClr val="FFFFFE"/>
                </a:solidFill>
                <a:effectLst/>
                <a:latin typeface="Calibri" panose="020F0502020204030204" pitchFamily="34" charset="0"/>
              </a:rPr>
              <a:t> fi a </a:t>
            </a:r>
            <a:r>
              <a:rPr kumimoji="0" lang="en-US" altLang="en-US" sz="4800" b="1" i="0" u="none" strike="noStrike" cap="none" normalizeH="0" dirty="0" err="1">
                <a:ln>
                  <a:noFill/>
                </a:ln>
                <a:solidFill>
                  <a:srgbClr val="FFFFFE"/>
                </a:solidFill>
                <a:effectLst/>
                <a:latin typeface="Calibri" panose="020F0502020204030204" pitchFamily="34" charset="0"/>
              </a:rPr>
              <a:t>l’aïllament</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i</a:t>
            </a:r>
            <a:r>
              <a:rPr kumimoji="0" lang="en-US" altLang="en-US" sz="4800" b="1" i="0" u="none" strike="noStrike" cap="none" normalizeH="0" baseline="0" dirty="0">
                <a:ln>
                  <a:noFill/>
                </a:ln>
                <a:solidFill>
                  <a:srgbClr val="FFFFFE"/>
                </a:solidFill>
                <a:effectLst/>
                <a:latin typeface="Calibri" panose="020F0502020204030204" pitchFamily="34" charset="0"/>
              </a:rPr>
              <a:t> la </a:t>
            </a:r>
            <a:r>
              <a:rPr kumimoji="0" lang="en-US" altLang="en-US" sz="4800" b="1" i="0" u="none" strike="noStrike" cap="none" normalizeH="0" baseline="0" dirty="0" err="1">
                <a:ln>
                  <a:noFill/>
                </a:ln>
                <a:solidFill>
                  <a:srgbClr val="FFFFFE"/>
                </a:solidFill>
                <a:effectLst/>
                <a:latin typeface="Calibri" panose="020F0502020204030204" pitchFamily="34" charset="0"/>
              </a:rPr>
              <a:t>contenció</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38712" y="16108"/>
            <a:ext cx="3390901" cy="514692"/>
          </a:xfrm>
          <a:prstGeom prst="rect">
            <a:avLst/>
          </a:prstGeom>
          <a:solidFill>
            <a:srgbClr val="E04487"/>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Diapositives</a:t>
            </a:r>
            <a:r>
              <a:rPr kumimoji="0" lang="en-GB" altLang="en-US" sz="2800" b="0" u="none" strike="noStrike" cap="none" normalizeH="0" baseline="0" dirty="0">
                <a:ln>
                  <a:noFill/>
                </a:ln>
                <a:solidFill>
                  <a:srgbClr val="FFFFFE"/>
                </a:solidFill>
                <a:effectLst/>
                <a:latin typeface="Calibri" panose="020F0502020204030204" pitchFamily="34" charset="0"/>
              </a:rPr>
              <a:t> del curs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GB" altLang="en-US" sz="3000" dirty="0" err="1">
                <a:solidFill>
                  <a:srgbClr val="E04487"/>
                </a:solidFill>
                <a:latin typeface="Calibri" panose="020F0502020204030204" pitchFamily="34" charset="0"/>
              </a:rPr>
              <a:t>Formació</a:t>
            </a:r>
            <a:r>
              <a:rPr lang="en-GB" altLang="en-US" sz="3000" dirty="0">
                <a:solidFill>
                  <a:srgbClr val="E04487"/>
                </a:solidFill>
                <a:latin typeface="Calibri" panose="020F0502020204030204" pitchFamily="34" charset="0"/>
              </a:rPr>
              <a:t> </a:t>
            </a:r>
            <a:r>
              <a:rPr lang="en-GB" altLang="en-US" sz="3000" dirty="0" err="1">
                <a:solidFill>
                  <a:srgbClr val="E04487"/>
                </a:solidFill>
                <a:latin typeface="Calibri" panose="020F0502020204030204" pitchFamily="34" charset="0"/>
              </a:rPr>
              <a:t>especialitzada</a:t>
            </a:r>
            <a:r>
              <a:rPr lang="en-GB" altLang="en-US" sz="3000" dirty="0">
                <a:solidFill>
                  <a:srgbClr val="E04487"/>
                </a:solidFill>
                <a:latin typeface="Calibri" panose="020F0502020204030204" pitchFamily="34" charset="0"/>
              </a:rPr>
              <a:t> Quality Rights de </a:t>
            </a:r>
            <a:r>
              <a:rPr lang="en-GB" altLang="en-US" sz="3000" dirty="0" err="1">
                <a:solidFill>
                  <a:srgbClr val="E04487"/>
                </a:solidFill>
                <a:latin typeface="Calibri" panose="020F0502020204030204" pitchFamily="34" charset="0"/>
              </a:rPr>
              <a:t>l’OMS</a:t>
            </a:r>
            <a:r>
              <a:rPr lang="en-GB" altLang="en-US" dirty="0">
                <a:solidFill>
                  <a:srgbClr val="E04487"/>
                </a:solidFill>
                <a:latin typeface="Calibri" panose="020F0502020204030204" pitchFamily="34" charset="0"/>
              </a:rPr>
              <a:t> </a:t>
            </a:r>
            <a:endParaRPr kumimoji="0" lang="en-US" altLang="en-US" sz="1800" b="0" i="0" u="none" strike="noStrike" cap="none" normalizeH="0" baseline="0" dirty="0">
              <a:ln>
                <a:noFill/>
              </a:ln>
              <a:solidFill>
                <a:srgbClr val="E04487"/>
              </a:solidFill>
              <a:effectLst/>
              <a:latin typeface="Arial" panose="020B0604020202020204" pitchFamily="34" charset="0"/>
            </a:endParaRPr>
          </a:p>
        </p:txBody>
      </p:sp>
      <p:pic>
        <p:nvPicPr>
          <p:cNvPr id="7" name="Imatge 6">
            <a:extLst>
              <a:ext uri="{FF2B5EF4-FFF2-40B4-BE49-F238E27FC236}">
                <a16:creationId xmlns:a16="http://schemas.microsoft.com/office/drawing/2014/main" id="{9FB4CED4-49C3-2191-C782-0EF07C857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9" y="5950467"/>
            <a:ext cx="1720165" cy="442641"/>
          </a:xfrm>
          <a:prstGeom prst="rect">
            <a:avLst/>
          </a:prstGeom>
        </p:spPr>
      </p:pic>
    </p:spTree>
    <p:extLst>
      <p:ext uri="{BB962C8B-B14F-4D97-AF65-F5344CB8AC3E}">
        <p14:creationId xmlns:p14="http://schemas.microsoft.com/office/powerpoint/2010/main" val="77346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DEC96-B456-4C3F-8D28-E24B2E156B0F}"/>
              </a:ext>
            </a:extLst>
          </p:cNvPr>
          <p:cNvSpPr>
            <a:spLocks noGrp="1"/>
          </p:cNvSpPr>
          <p:nvPr>
            <p:ph sz="quarter" idx="14"/>
          </p:nvPr>
        </p:nvSpPr>
        <p:spPr/>
        <p:txBody>
          <a:bodyPr/>
          <a:lstStyle/>
          <a:p>
            <a:pPr algn="just"/>
            <a:r>
              <a:rPr lang="es-ES" dirty="0"/>
              <a:t>Un </a:t>
            </a:r>
            <a:r>
              <a:rPr lang="es-ES" dirty="0" err="1"/>
              <a:t>abordatge</a:t>
            </a:r>
            <a:r>
              <a:rPr lang="es-ES" dirty="0"/>
              <a:t> </a:t>
            </a:r>
            <a:r>
              <a:rPr lang="es-ES" dirty="0" err="1"/>
              <a:t>basat</a:t>
            </a:r>
            <a:r>
              <a:rPr lang="es-ES" dirty="0"/>
              <a:t> en la </a:t>
            </a:r>
            <a:r>
              <a:rPr lang="es-ES" dirty="0" err="1"/>
              <a:t>recuperació</a:t>
            </a:r>
            <a:r>
              <a:rPr lang="es-ES" dirty="0"/>
              <a:t> </a:t>
            </a:r>
            <a:r>
              <a:rPr lang="es-ES" dirty="0" err="1"/>
              <a:t>és</a:t>
            </a:r>
            <a:r>
              <a:rPr lang="es-ES" dirty="0"/>
              <a:t> </a:t>
            </a:r>
            <a:r>
              <a:rPr lang="es-ES" dirty="0" err="1"/>
              <a:t>rellevant</a:t>
            </a:r>
            <a:r>
              <a:rPr lang="es-ES" dirty="0"/>
              <a:t> per a totes les persones que superen reptes a la vida</a:t>
            </a:r>
            <a:r>
              <a:rPr lang="en-GB" dirty="0"/>
              <a:t>. </a:t>
            </a:r>
          </a:p>
          <a:p>
            <a:pPr algn="just"/>
            <a:r>
              <a:rPr lang="es-ES" dirty="0" err="1"/>
              <a:t>Els</a:t>
            </a:r>
            <a:r>
              <a:rPr lang="es-ES" dirty="0"/>
              <a:t> </a:t>
            </a:r>
            <a:r>
              <a:rPr lang="es-ES" dirty="0" err="1"/>
              <a:t>serveis</a:t>
            </a:r>
            <a:r>
              <a:rPr lang="es-ES" dirty="0"/>
              <a:t> </a:t>
            </a:r>
            <a:r>
              <a:rPr lang="es-ES" dirty="0" err="1"/>
              <a:t>socials</a:t>
            </a:r>
            <a:r>
              <a:rPr lang="es-ES" dirty="0"/>
              <a:t> i de </a:t>
            </a:r>
            <a:r>
              <a:rPr lang="es-ES" dirty="0" err="1"/>
              <a:t>salut</a:t>
            </a:r>
            <a:r>
              <a:rPr lang="es-ES" dirty="0"/>
              <a:t> mental </a:t>
            </a:r>
            <a:r>
              <a:rPr lang="es-ES" dirty="0" err="1"/>
              <a:t>orientats</a:t>
            </a:r>
            <a:r>
              <a:rPr lang="es-ES" dirty="0"/>
              <a:t> a la </a:t>
            </a:r>
            <a:r>
              <a:rPr lang="es-ES" dirty="0" err="1"/>
              <a:t>recuperació</a:t>
            </a:r>
            <a:r>
              <a:rPr lang="es-ES" dirty="0"/>
              <a:t> </a:t>
            </a:r>
            <a:r>
              <a:rPr lang="es-ES" dirty="0" err="1"/>
              <a:t>transmeten</a:t>
            </a:r>
            <a:r>
              <a:rPr lang="es-ES" dirty="0"/>
              <a:t> </a:t>
            </a:r>
            <a:r>
              <a:rPr lang="es-ES" dirty="0" err="1"/>
              <a:t>missatges</a:t>
            </a:r>
            <a:r>
              <a:rPr lang="es-ES" dirty="0"/>
              <a:t> </a:t>
            </a:r>
            <a:r>
              <a:rPr lang="es-ES" dirty="0" err="1"/>
              <a:t>d’esperança</a:t>
            </a:r>
            <a:r>
              <a:rPr lang="es-ES" dirty="0"/>
              <a:t> i </a:t>
            </a:r>
            <a:r>
              <a:rPr lang="es-ES" dirty="0" err="1"/>
              <a:t>suport</a:t>
            </a:r>
            <a:r>
              <a:rPr lang="es-ES" dirty="0"/>
              <a:t> per superar </a:t>
            </a:r>
            <a:r>
              <a:rPr lang="es-ES" dirty="0" err="1"/>
              <a:t>barreres</a:t>
            </a:r>
            <a:r>
              <a:rPr lang="es-ES" dirty="0"/>
              <a:t> i fomentar </a:t>
            </a:r>
            <a:r>
              <a:rPr lang="es-ES" dirty="0" err="1"/>
              <a:t>l’empoderament</a:t>
            </a:r>
            <a:r>
              <a:rPr lang="es-ES" dirty="0"/>
              <a:t>, el </a:t>
            </a:r>
            <a:r>
              <a:rPr lang="es-ES" dirty="0" err="1"/>
              <a:t>creixement</a:t>
            </a:r>
            <a:r>
              <a:rPr lang="es-ES" dirty="0"/>
              <a:t> personal, la </a:t>
            </a:r>
            <a:r>
              <a:rPr lang="es-ES" dirty="0" err="1"/>
              <a:t>inclusió</a:t>
            </a:r>
            <a:r>
              <a:rPr lang="es-ES" dirty="0"/>
              <a:t> i la </a:t>
            </a:r>
            <a:r>
              <a:rPr lang="es-ES" dirty="0" err="1"/>
              <a:t>independència</a:t>
            </a:r>
            <a:r>
              <a:rPr lang="es-ES" dirty="0"/>
              <a:t>. </a:t>
            </a:r>
          </a:p>
          <a:p>
            <a:pPr algn="just"/>
            <a:r>
              <a:rPr lang="es-ES" dirty="0" err="1"/>
              <a:t>Aquests</a:t>
            </a:r>
            <a:r>
              <a:rPr lang="es-ES" dirty="0"/>
              <a:t> </a:t>
            </a:r>
            <a:r>
              <a:rPr lang="es-ES" dirty="0" err="1"/>
              <a:t>serveis</a:t>
            </a:r>
            <a:r>
              <a:rPr lang="es-ES" dirty="0"/>
              <a:t> respecten les </a:t>
            </a:r>
            <a:r>
              <a:rPr lang="es-ES" dirty="0" err="1"/>
              <a:t>decisions</a:t>
            </a:r>
            <a:r>
              <a:rPr lang="es-ES" dirty="0"/>
              <a:t> de les persones i </a:t>
            </a:r>
            <a:r>
              <a:rPr lang="es-ES" dirty="0" err="1"/>
              <a:t>els</a:t>
            </a:r>
            <a:r>
              <a:rPr lang="es-ES" dirty="0"/>
              <a:t> </a:t>
            </a:r>
            <a:r>
              <a:rPr lang="es-ES" dirty="0" err="1"/>
              <a:t>permeten</a:t>
            </a:r>
            <a:r>
              <a:rPr lang="es-ES" dirty="0"/>
              <a:t> agafar les </a:t>
            </a:r>
            <a:r>
              <a:rPr lang="es-ES" dirty="0" err="1"/>
              <a:t>regnes</a:t>
            </a:r>
            <a:r>
              <a:rPr lang="es-ES" dirty="0"/>
              <a:t> de la </a:t>
            </a:r>
            <a:r>
              <a:rPr lang="es-ES" dirty="0" err="1"/>
              <a:t>seva</a:t>
            </a:r>
            <a:r>
              <a:rPr lang="es-ES" dirty="0"/>
              <a:t> </a:t>
            </a:r>
            <a:r>
              <a:rPr lang="es-ES" dirty="0" err="1"/>
              <a:t>atenció</a:t>
            </a:r>
            <a:r>
              <a:rPr lang="es-ES" dirty="0"/>
              <a:t> i el </a:t>
            </a:r>
            <a:r>
              <a:rPr lang="es-ES" dirty="0" err="1"/>
              <a:t>seu</a:t>
            </a:r>
            <a:r>
              <a:rPr lang="es-ES" dirty="0"/>
              <a:t> </a:t>
            </a:r>
            <a:r>
              <a:rPr lang="es-ES" dirty="0" err="1"/>
              <a:t>recorregut</a:t>
            </a:r>
            <a:r>
              <a:rPr lang="es-ES" dirty="0"/>
              <a:t> </a:t>
            </a:r>
            <a:r>
              <a:rPr lang="es-ES" dirty="0" err="1"/>
              <a:t>cap</a:t>
            </a:r>
            <a:r>
              <a:rPr lang="es-ES" dirty="0"/>
              <a:t> a la </a:t>
            </a:r>
            <a:r>
              <a:rPr lang="es-ES" dirty="0" err="1"/>
              <a:t>recuperació</a:t>
            </a:r>
            <a:r>
              <a:rPr lang="es-ES" dirty="0"/>
              <a:t> i </a:t>
            </a:r>
            <a:r>
              <a:rPr lang="es-ES" dirty="0" err="1"/>
              <a:t>viure</a:t>
            </a:r>
            <a:r>
              <a:rPr lang="es-ES" dirty="0"/>
              <a:t> la vida que </a:t>
            </a:r>
            <a:r>
              <a:rPr lang="es-ES" dirty="0" err="1"/>
              <a:t>volen</a:t>
            </a:r>
            <a:r>
              <a:rPr lang="en-GB" dirty="0"/>
              <a:t>. </a:t>
            </a:r>
            <a:endParaRPr lang="x-none" dirty="0"/>
          </a:p>
          <a:p>
            <a:pPr algn="just"/>
            <a:r>
              <a:rPr lang="es-ES" dirty="0" err="1"/>
              <a:t>Els</a:t>
            </a:r>
            <a:r>
              <a:rPr lang="es-ES" dirty="0"/>
              <a:t> </a:t>
            </a:r>
            <a:r>
              <a:rPr lang="es-ES" dirty="0" err="1"/>
              <a:t>serveis</a:t>
            </a:r>
            <a:r>
              <a:rPr lang="es-ES" dirty="0"/>
              <a:t> </a:t>
            </a:r>
            <a:r>
              <a:rPr lang="es-ES" dirty="0" err="1"/>
              <a:t>orientats</a:t>
            </a:r>
            <a:r>
              <a:rPr lang="es-ES" dirty="0"/>
              <a:t> a la </a:t>
            </a:r>
            <a:r>
              <a:rPr lang="es-ES" dirty="0" err="1"/>
              <a:t>recuperació</a:t>
            </a:r>
            <a:r>
              <a:rPr lang="es-ES" dirty="0"/>
              <a:t> no es basen en la </a:t>
            </a:r>
            <a:r>
              <a:rPr lang="es-ES" dirty="0" err="1"/>
              <a:t>coacció</a:t>
            </a:r>
            <a:r>
              <a:rPr lang="en-GB" dirty="0"/>
              <a:t>.</a:t>
            </a:r>
            <a:endParaRPr lang="x-none" dirty="0"/>
          </a:p>
        </p:txBody>
      </p:sp>
      <p:sp>
        <p:nvSpPr>
          <p:cNvPr id="2" name="Title 1">
            <a:extLst>
              <a:ext uri="{FF2B5EF4-FFF2-40B4-BE49-F238E27FC236}">
                <a16:creationId xmlns:a16="http://schemas.microsoft.com/office/drawing/2014/main" id="{32EEA3C7-1E9E-4D8E-9F35-C37FDF690577}"/>
              </a:ext>
            </a:extLst>
          </p:cNvPr>
          <p:cNvSpPr>
            <a:spLocks noGrp="1"/>
          </p:cNvSpPr>
          <p:nvPr>
            <p:ph type="title"/>
          </p:nvPr>
        </p:nvSpPr>
        <p:spPr/>
        <p:txBody>
          <a:bodyPr/>
          <a:lstStyle/>
          <a:p>
            <a:r>
              <a:rPr lang="es-ES" dirty="0" err="1"/>
              <a:t>Presentació</a:t>
            </a:r>
            <a:r>
              <a:rPr lang="es-ES" dirty="0"/>
              <a:t> 1.1. </a:t>
            </a:r>
            <a:r>
              <a:rPr lang="es-ES" dirty="0" err="1"/>
              <a:t>Què</a:t>
            </a:r>
            <a:r>
              <a:rPr lang="es-ES" dirty="0"/>
              <a:t> </a:t>
            </a:r>
            <a:r>
              <a:rPr lang="es-ES" dirty="0" err="1"/>
              <a:t>és</a:t>
            </a:r>
            <a:r>
              <a:rPr lang="es-ES" dirty="0"/>
              <a:t> la </a:t>
            </a:r>
            <a:r>
              <a:rPr lang="es-ES" dirty="0" err="1"/>
              <a:t>recuperació</a:t>
            </a:r>
            <a:r>
              <a:rPr lang="es-ES" dirty="0"/>
              <a:t>? </a:t>
            </a:r>
            <a:r>
              <a:rPr lang="en-GB" dirty="0"/>
              <a:t>- 2</a:t>
            </a:r>
            <a:endParaRPr lang="x-none" dirty="0"/>
          </a:p>
        </p:txBody>
      </p:sp>
    </p:spTree>
    <p:extLst>
      <p:ext uri="{BB962C8B-B14F-4D97-AF65-F5344CB8AC3E}">
        <p14:creationId xmlns:p14="http://schemas.microsoft.com/office/powerpoint/2010/main" val="16242772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7F565-BCE6-401F-9604-C69EB9F48614}"/>
              </a:ext>
            </a:extLst>
          </p:cNvPr>
          <p:cNvSpPr>
            <a:spLocks noGrp="1"/>
          </p:cNvSpPr>
          <p:nvPr>
            <p:ph sz="quarter" idx="14"/>
          </p:nvPr>
        </p:nvSpPr>
        <p:spPr>
          <a:xfrm>
            <a:off x="507195" y="1683326"/>
            <a:ext cx="11174412" cy="4327861"/>
          </a:xfrm>
        </p:spPr>
        <p:txBody>
          <a:bodyPr/>
          <a:lstStyle/>
          <a:p>
            <a:pPr lvl="0" algn="just"/>
            <a:r>
              <a:rPr lang="ca-ES" dirty="0"/>
              <a:t>Els passos adoptats per ajudar les persones a eliminar la causa del seu malestar, còlera, frustració o angoixa, o per superar-los, sempre han de sorgir voluntàriament</a:t>
            </a:r>
            <a:r>
              <a:rPr lang="en-GB" dirty="0"/>
              <a:t>.</a:t>
            </a:r>
            <a:endParaRPr lang="x-none" dirty="0"/>
          </a:p>
          <a:p>
            <a:pPr lvl="0" algn="just"/>
            <a:r>
              <a:rPr lang="ca-ES" dirty="0"/>
              <a:t>Les accions tranquil·litzadores han de definir-se a mida de cada persona i cada situació</a:t>
            </a:r>
            <a:r>
              <a:rPr lang="en-GB" dirty="0"/>
              <a:t>.</a:t>
            </a:r>
            <a:endParaRPr lang="x-none" dirty="0"/>
          </a:p>
          <a:p>
            <a:pPr algn="just"/>
            <a:r>
              <a:rPr lang="ca-ES" dirty="0"/>
              <a:t>És important fer servir la creativitat per trobar solucions a mida de les necessitats individuals. </a:t>
            </a:r>
            <a:endParaRPr lang="es-ES" dirty="0"/>
          </a:p>
          <a:p>
            <a:pPr algn="just"/>
            <a:r>
              <a:rPr lang="ca-ES" dirty="0"/>
              <a:t>L’ús de plans individualitzats pot ser una bona oportunitat perquè el personal del servei i les persones usuàries estableixin relacions de confiança i de respecte mutu. </a:t>
            </a:r>
            <a:endParaRPr lang="es-ES" dirty="0"/>
          </a:p>
          <a:p>
            <a:pPr marL="0" lvl="0" indent="0" algn="just">
              <a:buNone/>
            </a:pPr>
            <a:endParaRPr lang="x-none" dirty="0"/>
          </a:p>
          <a:p>
            <a:pPr algn="just"/>
            <a:endParaRPr lang="x-none" dirty="0"/>
          </a:p>
        </p:txBody>
      </p:sp>
      <p:sp>
        <p:nvSpPr>
          <p:cNvPr id="2" name="Title 1">
            <a:extLst>
              <a:ext uri="{FF2B5EF4-FFF2-40B4-BE49-F238E27FC236}">
                <a16:creationId xmlns:a16="http://schemas.microsoft.com/office/drawing/2014/main" id="{405446C5-C274-4E3B-B38D-ADF77A901559}"/>
              </a:ext>
            </a:extLst>
          </p:cNvPr>
          <p:cNvSpPr>
            <a:spLocks noGrp="1"/>
          </p:cNvSpPr>
          <p:nvPr>
            <p:ph type="title"/>
          </p:nvPr>
        </p:nvSpPr>
        <p:spPr>
          <a:xfrm>
            <a:off x="417754" y="506412"/>
            <a:ext cx="11183695" cy="427038"/>
          </a:xfrm>
        </p:spPr>
        <p:txBody>
          <a:bodyPr/>
          <a:lstStyle/>
          <a:p>
            <a:r>
              <a:rPr lang="ca-ES" dirty="0"/>
              <a:t>Presentació: Plans individualitzats per explorar les sensibilitats i els signes de malestar </a:t>
            </a:r>
            <a:r>
              <a:rPr lang="en-GB" dirty="0"/>
              <a:t>- 5</a:t>
            </a:r>
            <a:endParaRPr lang="x-none" dirty="0"/>
          </a:p>
        </p:txBody>
      </p:sp>
    </p:spTree>
    <p:extLst>
      <p:ext uri="{BB962C8B-B14F-4D97-AF65-F5344CB8AC3E}">
        <p14:creationId xmlns:p14="http://schemas.microsoft.com/office/powerpoint/2010/main" val="29195256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B52066-F42A-4027-AD5D-B36FA4BF97E8}"/>
              </a:ext>
            </a:extLst>
          </p:cNvPr>
          <p:cNvGraphicFramePr>
            <a:graphicFrameLocks noGrp="1"/>
          </p:cNvGraphicFramePr>
          <p:nvPr>
            <p:ph sz="quarter" idx="14"/>
            <p:extLst>
              <p:ext uri="{D42A27DB-BD31-4B8C-83A1-F6EECF244321}">
                <p14:modId xmlns:p14="http://schemas.microsoft.com/office/powerpoint/2010/main" val="3923835393"/>
              </p:ext>
            </p:extLst>
          </p:nvPr>
        </p:nvGraphicFramePr>
        <p:xfrm>
          <a:off x="506413" y="1319193"/>
          <a:ext cx="11174223" cy="3120533"/>
        </p:xfrm>
        <a:graphic>
          <a:graphicData uri="http://schemas.openxmlformats.org/drawingml/2006/table">
            <a:tbl>
              <a:tblPr firstRow="1" firstCol="1" bandRow="1">
                <a:tableStyleId>{2D5ABB26-0587-4C30-8999-92F81FD0307C}</a:tableStyleId>
              </a:tblPr>
              <a:tblGrid>
                <a:gridCol w="3723935">
                  <a:extLst>
                    <a:ext uri="{9D8B030D-6E8A-4147-A177-3AD203B41FA5}">
                      <a16:colId xmlns:a16="http://schemas.microsoft.com/office/drawing/2014/main" val="1975319140"/>
                    </a:ext>
                  </a:extLst>
                </a:gridCol>
                <a:gridCol w="3725144">
                  <a:extLst>
                    <a:ext uri="{9D8B030D-6E8A-4147-A177-3AD203B41FA5}">
                      <a16:colId xmlns:a16="http://schemas.microsoft.com/office/drawing/2014/main" val="3573199191"/>
                    </a:ext>
                  </a:extLst>
                </a:gridCol>
                <a:gridCol w="3725144">
                  <a:extLst>
                    <a:ext uri="{9D8B030D-6E8A-4147-A177-3AD203B41FA5}">
                      <a16:colId xmlns:a16="http://schemas.microsoft.com/office/drawing/2014/main" val="3140183457"/>
                    </a:ext>
                  </a:extLst>
                </a:gridCol>
              </a:tblGrid>
              <a:tr h="442188">
                <a:tc gridSpan="3">
                  <a:txBody>
                    <a:bodyPr/>
                    <a:lstStyle/>
                    <a:p>
                      <a:pPr marL="0" marR="0" algn="ctr">
                        <a:lnSpc>
                          <a:spcPct val="115000"/>
                        </a:lnSpc>
                        <a:spcBef>
                          <a:spcPts val="0"/>
                        </a:spcBef>
                        <a:spcAft>
                          <a:spcPts val="0"/>
                        </a:spcAft>
                      </a:pPr>
                      <a:r>
                        <a:rPr lang="fr-FR" sz="1800" b="1" dirty="0">
                          <a:solidFill>
                            <a:schemeClr val="bg1"/>
                          </a:solidFill>
                          <a:effectLst/>
                          <a:latin typeface="Century Gothic" panose="020B0502020202020204" pitchFamily="34" charset="0"/>
                        </a:rPr>
                        <a:t>Pla per </a:t>
                      </a:r>
                      <a:r>
                        <a:rPr lang="fr-FR" sz="1800" b="1" dirty="0" err="1">
                          <a:solidFill>
                            <a:schemeClr val="bg1"/>
                          </a:solidFill>
                          <a:effectLst/>
                          <a:latin typeface="Century Gothic" panose="020B0502020202020204" pitchFamily="34" charset="0"/>
                        </a:rPr>
                        <a:t>gestionar</a:t>
                      </a:r>
                      <a:r>
                        <a:rPr lang="fr-FR" sz="1800" b="1" dirty="0">
                          <a:solidFill>
                            <a:schemeClr val="bg1"/>
                          </a:solidFill>
                          <a:effectLst/>
                          <a:latin typeface="Century Gothic" panose="020B0502020202020204" pitchFamily="34" charset="0"/>
                        </a:rPr>
                        <a:t> les </a:t>
                      </a:r>
                      <a:r>
                        <a:rPr lang="fr-FR" sz="1800" b="1" dirty="0" err="1">
                          <a:solidFill>
                            <a:schemeClr val="bg1"/>
                          </a:solidFill>
                          <a:effectLst/>
                          <a:latin typeface="Century Gothic" panose="020B0502020202020204" pitchFamily="34" charset="0"/>
                        </a:rPr>
                        <a:t>meves</a:t>
                      </a:r>
                      <a:r>
                        <a:rPr lang="fr-FR" sz="1800" b="1" dirty="0">
                          <a:solidFill>
                            <a:schemeClr val="bg1"/>
                          </a:solidFill>
                          <a:effectLst/>
                          <a:latin typeface="Century Gothic" panose="020B0502020202020204" pitchFamily="34" charset="0"/>
                        </a:rPr>
                        <a:t> </a:t>
                      </a:r>
                      <a:r>
                        <a:rPr lang="fr-FR" sz="1800" b="1" dirty="0" err="1">
                          <a:solidFill>
                            <a:schemeClr val="bg1"/>
                          </a:solidFill>
                          <a:effectLst/>
                          <a:latin typeface="Century Gothic" panose="020B0502020202020204" pitchFamily="34" charset="0"/>
                        </a:rPr>
                        <a:t>sensibilitats</a:t>
                      </a:r>
                      <a:r>
                        <a:rPr lang="fr-FR" sz="1800" b="1" dirty="0">
                          <a:solidFill>
                            <a:schemeClr val="bg1"/>
                          </a:solidFill>
                          <a:effectLst/>
                          <a:latin typeface="Century Gothic" panose="020B0502020202020204" pitchFamily="34" charset="0"/>
                        </a:rPr>
                        <a:t> </a:t>
                      </a:r>
                      <a:endParaRPr lang="x-none" sz="1800" b="1">
                        <a:solidFill>
                          <a:schemeClr val="bg1"/>
                        </a:solidFill>
                        <a:effectLst/>
                        <a:latin typeface="Century Gothic" panose="020B0502020202020204" pitchFamily="34" charset="0"/>
                        <a:ea typeface="SimSun" panose="02010600030101010101" pitchFamily="2" charset="-122"/>
                        <a:cs typeface="Arial" panose="020B0604020202020204" pitchFamily="34" charset="0"/>
                      </a:endParaRPr>
                    </a:p>
                  </a:txBody>
                  <a:tcPr marL="90281" marR="902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445718283"/>
                  </a:ext>
                </a:extLst>
              </a:tr>
              <a:tr h="605768">
                <a:tc>
                  <a:txBody>
                    <a:bodyPr/>
                    <a:lstStyle/>
                    <a:p>
                      <a:pPr marR="31750" algn="ctr">
                        <a:lnSpc>
                          <a:spcPct val="107000"/>
                        </a:lnSpc>
                        <a:spcAft>
                          <a:spcPts val="800"/>
                        </a:spcAft>
                      </a:pPr>
                      <a:r>
                        <a:rPr lang="ca-ES" sz="1800" b="1">
                          <a:solidFill>
                            <a:srgbClr val="000000"/>
                          </a:solidFill>
                          <a:effectLst/>
                          <a:latin typeface="Calibri"/>
                          <a:ea typeface="Calibri"/>
                          <a:cs typeface="Arial"/>
                        </a:rPr>
                        <a:t>Quines són les meves sensibilitats?</a:t>
                      </a:r>
                      <a:r>
                        <a:rPr lang="ca-ES" sz="1800">
                          <a:solidFill>
                            <a:srgbClr val="000000"/>
                          </a:solidFill>
                          <a:effectLst/>
                          <a:latin typeface="Calibri"/>
                          <a:ea typeface="Calibri"/>
                          <a:cs typeface="Arial"/>
                        </a:rPr>
                        <a:t> </a:t>
                      </a:r>
                      <a:endParaRPr lang="es-ES" sz="1800">
                        <a:solidFill>
                          <a:srgbClr val="000000"/>
                        </a:solidFill>
                        <a:effectLst/>
                        <a:latin typeface="Calibri"/>
                        <a:ea typeface="Calibri"/>
                        <a:cs typeface="Arial"/>
                      </a:endParaRPr>
                    </a:p>
                  </a:txBody>
                  <a:tcPr marL="69850" marR="38100" marT="279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ca-ES" sz="1800" b="1">
                          <a:solidFill>
                            <a:srgbClr val="000000"/>
                          </a:solidFill>
                          <a:effectLst/>
                          <a:latin typeface="Calibri"/>
                          <a:ea typeface="Calibri"/>
                          <a:cs typeface="Arial"/>
                        </a:rPr>
                        <a:t>Què m’ajuda a calmar-me? </a:t>
                      </a:r>
                      <a:endParaRPr lang="es-ES" sz="1800">
                        <a:solidFill>
                          <a:srgbClr val="000000"/>
                        </a:solidFill>
                        <a:effectLst/>
                        <a:latin typeface="Calibri"/>
                        <a:ea typeface="Calibri"/>
                        <a:cs typeface="Arial"/>
                      </a:endParaRPr>
                    </a:p>
                  </a:txBody>
                  <a:tcPr marL="69850" marR="38100" marT="279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ca-ES" sz="1800" b="1" dirty="0">
                          <a:solidFill>
                            <a:srgbClr val="000000"/>
                          </a:solidFill>
                          <a:effectLst/>
                          <a:latin typeface="Calibri"/>
                          <a:ea typeface="Calibri"/>
                          <a:cs typeface="Arial"/>
                        </a:rPr>
                        <a:t>Quins passos concrets es poden fer? </a:t>
                      </a:r>
                      <a:endParaRPr lang="es-ES" sz="1800" dirty="0">
                        <a:solidFill>
                          <a:srgbClr val="000000"/>
                        </a:solidFill>
                        <a:effectLst/>
                        <a:latin typeface="Calibri"/>
                        <a:ea typeface="Calibri"/>
                        <a:cs typeface="Arial"/>
                      </a:endParaRPr>
                    </a:p>
                  </a:txBody>
                  <a:tcPr marL="69850" marR="38100" marT="279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196054640"/>
                  </a:ext>
                </a:extLst>
              </a:tr>
              <a:tr h="751617">
                <a:tc>
                  <a:txBody>
                    <a:bodyPr/>
                    <a:lstStyle/>
                    <a:p>
                      <a:pPr algn="l">
                        <a:lnSpc>
                          <a:spcPct val="107000"/>
                        </a:lnSpc>
                        <a:spcAft>
                          <a:spcPts val="800"/>
                        </a:spcAft>
                      </a:pPr>
                      <a:r>
                        <a:rPr lang="ca-ES" sz="1600" b="0" i="0">
                          <a:solidFill>
                            <a:schemeClr val="tx1"/>
                          </a:solidFill>
                          <a:effectLst/>
                          <a:latin typeface="Calibri"/>
                          <a:ea typeface="Calibri"/>
                          <a:cs typeface="Arial"/>
                        </a:rPr>
                        <a:t>Per exemple, sentir-me aclaparat pel soroll i les persones que m’envolten </a:t>
                      </a:r>
                      <a:endParaRPr lang="es-ES" sz="2400" b="0" i="0">
                        <a:solidFill>
                          <a:schemeClr val="tx1"/>
                        </a:solidFill>
                        <a:effectLst/>
                        <a:latin typeface="Calibri"/>
                        <a:ea typeface="Calibri"/>
                        <a:cs typeface="Arial"/>
                      </a:endParaRPr>
                    </a:p>
                  </a:txBody>
                  <a:tcPr marL="69850" marR="38100" marT="279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ca-ES" sz="1600" b="0" i="0">
                          <a:solidFill>
                            <a:schemeClr val="tx1"/>
                          </a:solidFill>
                          <a:effectLst/>
                          <a:latin typeface="Calibri"/>
                          <a:ea typeface="Calibri"/>
                          <a:cs typeface="Arial"/>
                        </a:rPr>
                        <a:t>Per exemple, alentir la respiració i prendre’m una mica de temps per estar a soles </a:t>
                      </a:r>
                      <a:endParaRPr lang="es-ES" sz="2400" b="0" i="0">
                        <a:solidFill>
                          <a:schemeClr val="tx1"/>
                        </a:solidFill>
                        <a:effectLst/>
                        <a:latin typeface="Calibri"/>
                        <a:ea typeface="Calibri"/>
                        <a:cs typeface="Arial"/>
                      </a:endParaRPr>
                    </a:p>
                  </a:txBody>
                  <a:tcPr marL="69850" marR="38100" marT="279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4290" algn="l">
                        <a:lnSpc>
                          <a:spcPct val="107000"/>
                        </a:lnSpc>
                        <a:spcAft>
                          <a:spcPts val="800"/>
                        </a:spcAft>
                      </a:pPr>
                      <a:r>
                        <a:rPr lang="ca-ES" sz="1600" b="0" i="0" dirty="0">
                          <a:solidFill>
                            <a:schemeClr val="tx1"/>
                          </a:solidFill>
                          <a:effectLst/>
                          <a:latin typeface="Calibri"/>
                          <a:ea typeface="Calibri"/>
                          <a:cs typeface="Arial"/>
                        </a:rPr>
                        <a:t>Per exemple, mantenir una respiració lenta, buscar un lloc tranquil on pugui estar a soles fins que em senti més tranquil. </a:t>
                      </a:r>
                      <a:endParaRPr lang="es-ES" sz="2400" b="0" i="0" dirty="0">
                        <a:solidFill>
                          <a:schemeClr val="tx1"/>
                        </a:solidFill>
                        <a:effectLst/>
                        <a:latin typeface="Calibri"/>
                        <a:ea typeface="Calibri"/>
                        <a:cs typeface="Arial"/>
                      </a:endParaRPr>
                    </a:p>
                  </a:txBody>
                  <a:tcPr marL="69850" marR="38100" marT="279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6619"/>
                  </a:ext>
                </a:extLst>
              </a:tr>
              <a:tr h="294586">
                <a:tc>
                  <a:txBody>
                    <a:bodyPr/>
                    <a:lstStyle/>
                    <a:p>
                      <a:pPr marL="0" marR="0">
                        <a:lnSpc>
                          <a:spcPct val="115000"/>
                        </a:lnSpc>
                        <a:spcBef>
                          <a:spcPts val="0"/>
                        </a:spcBef>
                        <a:spcAft>
                          <a:spcPts val="0"/>
                        </a:spcAft>
                      </a:pPr>
                      <a:r>
                        <a:rPr lang="en-GB" sz="1800" dirty="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174148"/>
                  </a:ext>
                </a:extLst>
              </a:tr>
              <a:tr h="294586">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169211"/>
                  </a:ext>
                </a:extLst>
              </a:tr>
              <a:tr h="294586">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6778584"/>
                  </a:ext>
                </a:extLst>
              </a:tr>
              <a:tr h="294586">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rPr>
                        <a:t> </a:t>
                      </a:r>
                      <a:endParaRPr lang="x-none" sz="1800">
                        <a:effectLst/>
                        <a:latin typeface="+mn-lt"/>
                        <a:ea typeface="SimSun" panose="02010600030101010101" pitchFamily="2" charset="-122"/>
                        <a:cs typeface="Arial" panose="020B0604020202020204" pitchFamily="34" charset="0"/>
                      </a:endParaRPr>
                    </a:p>
                  </a:txBody>
                  <a:tcPr marL="90281" marR="90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633001"/>
                  </a:ext>
                </a:extLst>
              </a:tr>
            </a:tbl>
          </a:graphicData>
        </a:graphic>
      </p:graphicFrame>
      <p:sp>
        <p:nvSpPr>
          <p:cNvPr id="2" name="Title 1">
            <a:extLst>
              <a:ext uri="{FF2B5EF4-FFF2-40B4-BE49-F238E27FC236}">
                <a16:creationId xmlns:a16="http://schemas.microsoft.com/office/drawing/2014/main" id="{677A823F-C9CA-4C3F-9A87-2FE4A8A9484A}"/>
              </a:ext>
            </a:extLst>
          </p:cNvPr>
          <p:cNvSpPr>
            <a:spLocks noGrp="1"/>
          </p:cNvSpPr>
          <p:nvPr>
            <p:ph type="title"/>
          </p:nvPr>
        </p:nvSpPr>
        <p:spPr/>
        <p:txBody>
          <a:bodyPr/>
          <a:lstStyle/>
          <a:p>
            <a:r>
              <a:rPr lang="ca-ES" dirty="0"/>
              <a:t>Exercici 6.1: Elaborar un pla individualitzat</a:t>
            </a:r>
            <a:endParaRPr lang="x-none" dirty="0"/>
          </a:p>
        </p:txBody>
      </p:sp>
    </p:spTree>
    <p:extLst>
      <p:ext uri="{BB962C8B-B14F-4D97-AF65-F5344CB8AC3E}">
        <p14:creationId xmlns:p14="http://schemas.microsoft.com/office/powerpoint/2010/main" val="26958579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ACF9-2A40-4F24-8104-5F5D167F083A}"/>
              </a:ext>
            </a:extLst>
          </p:cNvPr>
          <p:cNvSpPr>
            <a:spLocks noGrp="1"/>
          </p:cNvSpPr>
          <p:nvPr>
            <p:ph type="title"/>
          </p:nvPr>
        </p:nvSpPr>
        <p:spPr>
          <a:xfrm>
            <a:off x="507206" y="2313946"/>
            <a:ext cx="11094244" cy="429254"/>
          </a:xfrm>
        </p:spPr>
        <p:txBody>
          <a:bodyPr>
            <a:normAutofit fontScale="90000"/>
          </a:bodyPr>
          <a:lstStyle/>
          <a:p>
            <a:pPr>
              <a:lnSpc>
                <a:spcPct val="100000"/>
              </a:lnSpc>
            </a:pPr>
            <a:r>
              <a:rPr lang="es-ES" dirty="0"/>
              <a:t>Tema 7. </a:t>
            </a:r>
            <a:r>
              <a:rPr lang="ca-ES" dirty="0"/>
              <a:t>Establir una cultura del «sí» i del «sí que es pot»</a:t>
            </a:r>
            <a:endParaRPr lang="es-ES" dirty="0"/>
          </a:p>
        </p:txBody>
      </p:sp>
    </p:spTree>
    <p:extLst>
      <p:ext uri="{BB962C8B-B14F-4D97-AF65-F5344CB8AC3E}">
        <p14:creationId xmlns:p14="http://schemas.microsoft.com/office/powerpoint/2010/main" val="13857651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8C0F8-F297-4EA7-9C88-BEE46F3D050F}"/>
              </a:ext>
            </a:extLst>
          </p:cNvPr>
          <p:cNvSpPr>
            <a:spLocks noGrp="1"/>
          </p:cNvSpPr>
          <p:nvPr>
            <p:ph sz="quarter" idx="14"/>
          </p:nvPr>
        </p:nvSpPr>
        <p:spPr/>
        <p:txBody>
          <a:bodyPr>
            <a:normAutofit/>
          </a:bodyPr>
          <a:lstStyle/>
          <a:p>
            <a:pPr algn="just"/>
            <a:r>
              <a:rPr lang="ca-ES" dirty="0"/>
              <a:t>En el moment de l’ingrés en un servei les persones usuàries d’aquest servei i les que s’hi internen en contra de la seva voluntat es veuen obligades a cedir un control considerable al personal i al servei</a:t>
            </a:r>
            <a:r>
              <a:rPr lang="en-GB" dirty="0"/>
              <a:t>. </a:t>
            </a:r>
          </a:p>
          <a:p>
            <a:pPr lvl="0" algn="just"/>
            <a:r>
              <a:rPr lang="ca-ES" dirty="0"/>
              <a:t>Estan aïllades de la seva vida quotidiana, de casa seva, de les seves coses i comoditats familiars, del seu menjar, del seu entorn habitual, dels seus llibres i ordinadors, dels programes de televisió, de la família, de les amistats, de les xarxes socials, de les seves pertinences, </a:t>
            </a:r>
            <a:r>
              <a:rPr lang="ca-ES" dirty="0" err="1"/>
              <a:t>etc</a:t>
            </a:r>
            <a:r>
              <a:rPr lang="es-ES" dirty="0"/>
              <a:t>.</a:t>
            </a:r>
          </a:p>
          <a:p>
            <a:pPr algn="just"/>
            <a:r>
              <a:rPr lang="ca-ES" dirty="0"/>
              <a:t>És possible que se’ls impedeixi sortir a l’exterior, passejar a l’aire lliure i seguir les seves rutines i hàbits, portar les seves obres d’art o material d’escriptura i lectura, i treballar-hi.</a:t>
            </a:r>
          </a:p>
          <a:p>
            <a:pPr algn="just"/>
            <a:r>
              <a:rPr lang="ca-ES" dirty="0"/>
              <a:t>Trobar-se en una situació de pèrdua de control i de dependència del personal per obtenir consol, seguretat i benestar pot provocar malestar, por, ansietat i frustració. </a:t>
            </a:r>
            <a:endParaRPr lang="es-ES" dirty="0"/>
          </a:p>
          <a:p>
            <a:pPr marL="0" lvl="0" indent="0" algn="just">
              <a:buNone/>
            </a:pPr>
            <a:endParaRPr lang="x-none" dirty="0"/>
          </a:p>
          <a:p>
            <a:pPr algn="just"/>
            <a:endParaRPr lang="x-none" dirty="0"/>
          </a:p>
        </p:txBody>
      </p:sp>
      <p:sp>
        <p:nvSpPr>
          <p:cNvPr id="2" name="Title 1">
            <a:extLst>
              <a:ext uri="{FF2B5EF4-FFF2-40B4-BE49-F238E27FC236}">
                <a16:creationId xmlns:a16="http://schemas.microsoft.com/office/drawing/2014/main" id="{92662126-9184-4646-A217-EB5FD5269A39}"/>
              </a:ext>
            </a:extLst>
          </p:cNvPr>
          <p:cNvSpPr>
            <a:spLocks noGrp="1"/>
          </p:cNvSpPr>
          <p:nvPr>
            <p:ph type="title"/>
          </p:nvPr>
        </p:nvSpPr>
        <p:spPr>
          <a:xfrm>
            <a:off x="417754" y="506412"/>
            <a:ext cx="11490228" cy="522288"/>
          </a:xfrm>
        </p:spPr>
        <p:txBody>
          <a:bodyPr/>
          <a:lstStyle/>
          <a:p>
            <a:r>
              <a:rPr lang="ca-ES" sz="2800" dirty="0"/>
              <a:t>Presentació: Establiment d’una cultura del «sí» i del «sí que es pot» </a:t>
            </a:r>
            <a:r>
              <a:rPr lang="en-GB" sz="2800" dirty="0"/>
              <a:t>- 1</a:t>
            </a:r>
            <a:endParaRPr lang="x-none" sz="2800" dirty="0"/>
          </a:p>
        </p:txBody>
      </p:sp>
    </p:spTree>
    <p:extLst>
      <p:ext uri="{BB962C8B-B14F-4D97-AF65-F5344CB8AC3E}">
        <p14:creationId xmlns:p14="http://schemas.microsoft.com/office/powerpoint/2010/main" val="15228749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20AA0D-C627-406D-AD08-DEA0CD0214EF}"/>
              </a:ext>
            </a:extLst>
          </p:cNvPr>
          <p:cNvSpPr>
            <a:spLocks noGrp="1"/>
          </p:cNvSpPr>
          <p:nvPr>
            <p:ph sz="quarter" idx="14"/>
          </p:nvPr>
        </p:nvSpPr>
        <p:spPr>
          <a:xfrm>
            <a:off x="507195" y="1662546"/>
            <a:ext cx="11174412" cy="4348642"/>
          </a:xfrm>
        </p:spPr>
        <p:txBody>
          <a:bodyPr>
            <a:normAutofit/>
          </a:bodyPr>
          <a:lstStyle/>
          <a:p>
            <a:pPr lvl="0" algn="just"/>
            <a:r>
              <a:rPr lang="ca-ES" dirty="0"/>
              <a:t>El personal d’atenció sanitària acostuma a respondre amb un «no» a les peticions de les persones o a posposar el compliment de les seves demandes</a:t>
            </a:r>
            <a:r>
              <a:rPr lang="en-GB" dirty="0"/>
              <a:t>.  </a:t>
            </a:r>
            <a:endParaRPr lang="x-none" dirty="0"/>
          </a:p>
          <a:p>
            <a:pPr lvl="0" algn="just"/>
            <a:r>
              <a:rPr lang="ca-ES" dirty="0"/>
              <a:t>El personal pot </a:t>
            </a:r>
            <a:r>
              <a:rPr lang="ca-ES" dirty="0" err="1"/>
              <a:t>malinterpretar</a:t>
            </a:r>
            <a:r>
              <a:rPr lang="ca-ES" dirty="0"/>
              <a:t> la frustració, el malestar i la dependència que percep la persona com un comportament problemàtic, la qual cosa, en última instància, pot derivar en una situació de conflictivitat</a:t>
            </a:r>
            <a:r>
              <a:rPr lang="en-GB" dirty="0"/>
              <a:t>. </a:t>
            </a:r>
            <a:endParaRPr lang="x-none" dirty="0"/>
          </a:p>
          <a:p>
            <a:pPr algn="just"/>
            <a:r>
              <a:rPr lang="ca-ES" dirty="0"/>
              <a:t>Cal entendre que les persones acudeixen al servei perquè tenen necessitats o perquè volen treballar en la seva recuperació al marge de la seva vida i rutina habituals. </a:t>
            </a:r>
            <a:endParaRPr lang="es-ES" dirty="0"/>
          </a:p>
          <a:p>
            <a:pPr marL="0" indent="0" algn="just">
              <a:buNone/>
            </a:pPr>
            <a:endParaRPr lang="x-none" dirty="0"/>
          </a:p>
        </p:txBody>
      </p:sp>
      <p:sp>
        <p:nvSpPr>
          <p:cNvPr id="2" name="Title 1">
            <a:extLst>
              <a:ext uri="{FF2B5EF4-FFF2-40B4-BE49-F238E27FC236}">
                <a16:creationId xmlns:a16="http://schemas.microsoft.com/office/drawing/2014/main" id="{67BF221D-E40F-4FA6-97D2-FE88351303A3}"/>
              </a:ext>
            </a:extLst>
          </p:cNvPr>
          <p:cNvSpPr>
            <a:spLocks noGrp="1"/>
          </p:cNvSpPr>
          <p:nvPr>
            <p:ph type="title"/>
          </p:nvPr>
        </p:nvSpPr>
        <p:spPr>
          <a:xfrm>
            <a:off x="417754" y="506412"/>
            <a:ext cx="11202745" cy="465138"/>
          </a:xfrm>
        </p:spPr>
        <p:txBody>
          <a:bodyPr/>
          <a:lstStyle/>
          <a:p>
            <a:r>
              <a:rPr lang="ca-ES" sz="2800" dirty="0"/>
              <a:t>Presentació: Establiment d’una cultura del «sí» i del «sí que es pot» </a:t>
            </a:r>
            <a:r>
              <a:rPr lang="en-GB" sz="2800" dirty="0"/>
              <a:t>- 2</a:t>
            </a:r>
            <a:endParaRPr lang="x-none" sz="2800" dirty="0"/>
          </a:p>
        </p:txBody>
      </p:sp>
    </p:spTree>
    <p:extLst>
      <p:ext uri="{BB962C8B-B14F-4D97-AF65-F5344CB8AC3E}">
        <p14:creationId xmlns:p14="http://schemas.microsoft.com/office/powerpoint/2010/main" val="26610682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D56A3F-923C-4D59-A930-28F043D2880D}"/>
              </a:ext>
            </a:extLst>
          </p:cNvPr>
          <p:cNvSpPr>
            <a:spLocks noGrp="1"/>
          </p:cNvSpPr>
          <p:nvPr>
            <p:ph sz="quarter" idx="14"/>
          </p:nvPr>
        </p:nvSpPr>
        <p:spPr/>
        <p:txBody>
          <a:bodyPr>
            <a:normAutofit/>
          </a:bodyPr>
          <a:lstStyle/>
          <a:p>
            <a:pPr lvl="0" algn="just"/>
            <a:r>
              <a:rPr lang="ca-ES" dirty="0"/>
              <a:t>Per ser veritablement eficaç, és necessari que el servei abandoni la cultura de «gestionar» i «controlar» les persones usuàries dels serveis i n’adopti una d’orientada a la seva recuperació i que els ofereixi acompanyament</a:t>
            </a:r>
            <a:r>
              <a:rPr lang="en-GB" dirty="0"/>
              <a:t>.</a:t>
            </a:r>
            <a:endParaRPr lang="en-US" dirty="0"/>
          </a:p>
          <a:p>
            <a:pPr lvl="0" algn="just"/>
            <a:r>
              <a:rPr lang="ca-ES" dirty="0"/>
              <a:t>Una estratègia útil és crear una cultura del «sí» i del «sí que es pot» al servei</a:t>
            </a:r>
            <a:r>
              <a:rPr lang="en-GB" dirty="0"/>
              <a:t>. </a:t>
            </a:r>
          </a:p>
          <a:p>
            <a:pPr lvl="0" algn="just"/>
            <a:r>
              <a:rPr lang="ca-ES" dirty="0"/>
              <a:t>Això passa per crear un espai sense judicis on es pugui plantejar com es prenen les decisions i, si és possible, dir «sí» en comptes de «no» en resposta a una sol·licitud d’una persona usuària del servei. </a:t>
            </a:r>
          </a:p>
          <a:p>
            <a:pPr lvl="0" algn="just"/>
            <a:r>
              <a:rPr lang="ca-ES" dirty="0"/>
              <a:t>D’aquesta manera, el personal del servei podrà posar en primer terme les persones, les seves necessitats i exigències</a:t>
            </a:r>
            <a:r>
              <a:rPr lang="es-ES" dirty="0"/>
              <a:t>. </a:t>
            </a:r>
          </a:p>
          <a:p>
            <a:pPr algn="just"/>
            <a:endParaRPr lang="x-none" dirty="0"/>
          </a:p>
        </p:txBody>
      </p:sp>
      <p:sp>
        <p:nvSpPr>
          <p:cNvPr id="2" name="Title 1">
            <a:extLst>
              <a:ext uri="{FF2B5EF4-FFF2-40B4-BE49-F238E27FC236}">
                <a16:creationId xmlns:a16="http://schemas.microsoft.com/office/drawing/2014/main" id="{1DB97912-4D92-49E8-9A1B-3FBC46012302}"/>
              </a:ext>
            </a:extLst>
          </p:cNvPr>
          <p:cNvSpPr>
            <a:spLocks noGrp="1"/>
          </p:cNvSpPr>
          <p:nvPr>
            <p:ph type="title"/>
          </p:nvPr>
        </p:nvSpPr>
        <p:spPr>
          <a:xfrm>
            <a:off x="417754" y="506412"/>
            <a:ext cx="11278945" cy="484188"/>
          </a:xfrm>
        </p:spPr>
        <p:txBody>
          <a:bodyPr/>
          <a:lstStyle/>
          <a:p>
            <a:r>
              <a:rPr lang="ca-ES" sz="2800" dirty="0"/>
              <a:t>Presentació: Establiment d’una cultura del «sí» i del «sí que es pot» </a:t>
            </a:r>
            <a:r>
              <a:rPr lang="en-GB" sz="2800" dirty="0"/>
              <a:t>- 3</a:t>
            </a:r>
            <a:endParaRPr lang="x-none" sz="2800" dirty="0"/>
          </a:p>
        </p:txBody>
      </p:sp>
    </p:spTree>
    <p:extLst>
      <p:ext uri="{BB962C8B-B14F-4D97-AF65-F5344CB8AC3E}">
        <p14:creationId xmlns:p14="http://schemas.microsoft.com/office/powerpoint/2010/main" val="11906989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C54F4-DE43-4EEE-BEB1-1B483EF14E1F}"/>
              </a:ext>
            </a:extLst>
          </p:cNvPr>
          <p:cNvSpPr>
            <a:spLocks noGrp="1"/>
          </p:cNvSpPr>
          <p:nvPr>
            <p:ph sz="quarter" idx="14"/>
          </p:nvPr>
        </p:nvSpPr>
        <p:spPr>
          <a:xfrm>
            <a:off x="507195" y="1267691"/>
            <a:ext cx="11174412" cy="4743497"/>
          </a:xfrm>
        </p:spPr>
        <p:txBody>
          <a:bodyPr>
            <a:normAutofit/>
          </a:bodyPr>
          <a:lstStyle/>
          <a:p>
            <a:pPr marL="0" lvl="0" indent="0">
              <a:buNone/>
            </a:pPr>
            <a:r>
              <a:rPr lang="ca-ES" dirty="0"/>
              <a:t>Abans de dir «no» a una petició d’una persona usuària del servei, el personal hauria d’aplicar el model R.E.F.L.E.C.T., que consisteix en</a:t>
            </a:r>
            <a:r>
              <a:rPr lang="en-GB" dirty="0"/>
              <a:t>: </a:t>
            </a:r>
            <a:endParaRPr lang="x-none" dirty="0"/>
          </a:p>
          <a:p>
            <a:r>
              <a:rPr lang="ca-ES" b="1" dirty="0"/>
              <a:t>R</a:t>
            </a:r>
            <a:r>
              <a:rPr lang="ca-ES" dirty="0"/>
              <a:t> – Replantejament: què caldria per dir «sí»? </a:t>
            </a:r>
            <a:endParaRPr lang="es-ES" dirty="0"/>
          </a:p>
          <a:p>
            <a:pPr lvl="0" fontAlgn="base"/>
            <a:r>
              <a:rPr lang="ca-ES" b="1" dirty="0"/>
              <a:t>E </a:t>
            </a:r>
            <a:r>
              <a:rPr lang="ca-ES" dirty="0"/>
              <a:t>– Emoció: com se sentirà la persona si dic «no»? </a:t>
            </a:r>
            <a:endParaRPr lang="es-ES" dirty="0"/>
          </a:p>
          <a:p>
            <a:pPr lvl="0" fontAlgn="base"/>
            <a:r>
              <a:rPr lang="ca-ES" b="1" dirty="0"/>
              <a:t>F </a:t>
            </a:r>
            <a:r>
              <a:rPr lang="ca-ES" dirty="0"/>
              <a:t>– Fàcil: és «no» l’opció fàcil? </a:t>
            </a:r>
            <a:endParaRPr lang="es-ES" dirty="0"/>
          </a:p>
          <a:p>
            <a:r>
              <a:rPr lang="ca-ES" b="1" dirty="0"/>
              <a:t>L</a:t>
            </a:r>
            <a:r>
              <a:rPr lang="ca-ES" dirty="0"/>
              <a:t> – L’escolta: he escoltat realment la persona i què demana? </a:t>
            </a:r>
            <a:endParaRPr lang="es-ES" dirty="0"/>
          </a:p>
          <a:p>
            <a:r>
              <a:rPr lang="ca-ES" b="1" dirty="0"/>
              <a:t>E</a:t>
            </a:r>
            <a:r>
              <a:rPr lang="ca-ES" dirty="0"/>
              <a:t> – Explicació: puc explicar-li a la persona per què no puc satisfer la seva petició? </a:t>
            </a:r>
            <a:endParaRPr lang="es-ES" dirty="0"/>
          </a:p>
          <a:p>
            <a:r>
              <a:rPr lang="ca-ES" b="1" dirty="0"/>
              <a:t>C</a:t>
            </a:r>
            <a:r>
              <a:rPr lang="ca-ES" dirty="0"/>
              <a:t> – Creativitat: hi ha alguna manera creativa de satisfer la petició d’aquesta persona? </a:t>
            </a:r>
            <a:endParaRPr lang="es-ES" dirty="0"/>
          </a:p>
          <a:p>
            <a:r>
              <a:rPr lang="ca-ES" b="1" dirty="0"/>
              <a:t>T</a:t>
            </a:r>
            <a:r>
              <a:rPr lang="ca-ES" dirty="0"/>
              <a:t> – Temps: estic destinant el temps necessari a considerar la seva petició? </a:t>
            </a:r>
            <a:endParaRPr lang="es-ES" dirty="0"/>
          </a:p>
          <a:p>
            <a:endParaRPr lang="x-none" dirty="0"/>
          </a:p>
        </p:txBody>
      </p:sp>
      <p:sp>
        <p:nvSpPr>
          <p:cNvPr id="2" name="Title 1">
            <a:extLst>
              <a:ext uri="{FF2B5EF4-FFF2-40B4-BE49-F238E27FC236}">
                <a16:creationId xmlns:a16="http://schemas.microsoft.com/office/drawing/2014/main" id="{71925D45-CA0B-47C4-B045-75B553F22A4A}"/>
              </a:ext>
            </a:extLst>
          </p:cNvPr>
          <p:cNvSpPr>
            <a:spLocks noGrp="1"/>
          </p:cNvSpPr>
          <p:nvPr>
            <p:ph type="title"/>
          </p:nvPr>
        </p:nvSpPr>
        <p:spPr>
          <a:xfrm>
            <a:off x="417754" y="506412"/>
            <a:ext cx="11412295" cy="465138"/>
          </a:xfrm>
        </p:spPr>
        <p:txBody>
          <a:bodyPr/>
          <a:lstStyle/>
          <a:p>
            <a:r>
              <a:rPr lang="ca-ES" sz="2800" dirty="0"/>
              <a:t>Presentació: Establiment d’una cultura del «sí» i del «sí que es pot» </a:t>
            </a:r>
            <a:r>
              <a:rPr lang="en-GB" sz="2800" dirty="0"/>
              <a:t>- 4</a:t>
            </a:r>
            <a:endParaRPr lang="x-none" sz="2800" dirty="0"/>
          </a:p>
        </p:txBody>
      </p:sp>
    </p:spTree>
    <p:extLst>
      <p:ext uri="{BB962C8B-B14F-4D97-AF65-F5344CB8AC3E}">
        <p14:creationId xmlns:p14="http://schemas.microsoft.com/office/powerpoint/2010/main" val="13005607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03D9CD-02DD-40CC-B66C-2811C8FF624B}"/>
              </a:ext>
            </a:extLst>
          </p:cNvPr>
          <p:cNvSpPr>
            <a:spLocks noGrp="1"/>
          </p:cNvSpPr>
          <p:nvPr>
            <p:ph sz="quarter" idx="14"/>
          </p:nvPr>
        </p:nvSpPr>
        <p:spPr>
          <a:xfrm>
            <a:off x="507195" y="1205345"/>
            <a:ext cx="11213750" cy="4805843"/>
          </a:xfrm>
        </p:spPr>
        <p:txBody>
          <a:bodyPr>
            <a:noAutofit/>
          </a:bodyPr>
          <a:lstStyle/>
          <a:p>
            <a:pPr algn="just"/>
            <a:r>
              <a:rPr lang="ca-ES" sz="2000" dirty="0"/>
              <a:t>Fins i tot en situacions en què els professionals ja han respost «no» a una petició, resulta útil reflexionar sobre les motivacions per haver-ho fet aplicant el model R.E.F.L.E.C.T. </a:t>
            </a:r>
            <a:endParaRPr lang="es-ES" sz="2000" dirty="0"/>
          </a:p>
          <a:p>
            <a:pPr lvl="2" algn="just"/>
            <a:r>
              <a:rPr lang="ca-ES" b="1" dirty="0"/>
              <a:t>R</a:t>
            </a:r>
            <a:r>
              <a:rPr lang="ca-ES" dirty="0"/>
              <a:t> – Replantejament: Què hauria calgut per dir «sí»? </a:t>
            </a:r>
            <a:endParaRPr lang="es-ES" dirty="0"/>
          </a:p>
          <a:p>
            <a:pPr lvl="2" algn="just" fontAlgn="base"/>
            <a:r>
              <a:rPr lang="ca-ES" b="1" dirty="0"/>
              <a:t>E </a:t>
            </a:r>
            <a:r>
              <a:rPr lang="ca-ES" dirty="0"/>
              <a:t>– Emoció: Com s’hauria sentit? </a:t>
            </a:r>
            <a:endParaRPr lang="es-ES" dirty="0"/>
          </a:p>
          <a:p>
            <a:pPr lvl="2" algn="just" fontAlgn="base"/>
            <a:r>
              <a:rPr lang="ca-ES" b="1" dirty="0"/>
              <a:t>F </a:t>
            </a:r>
            <a:r>
              <a:rPr lang="ca-ES" dirty="0"/>
              <a:t>– Fàcil: Era «no» l’opció fàcil? </a:t>
            </a:r>
            <a:endParaRPr lang="es-ES" dirty="0"/>
          </a:p>
          <a:p>
            <a:pPr lvl="2" algn="just"/>
            <a:r>
              <a:rPr lang="ca-ES" b="1" dirty="0"/>
              <a:t>L</a:t>
            </a:r>
            <a:r>
              <a:rPr lang="ca-ES" dirty="0"/>
              <a:t> – L’escolta: El personal va escoltar la persona implicada? </a:t>
            </a:r>
            <a:endParaRPr lang="es-ES" dirty="0"/>
          </a:p>
          <a:p>
            <a:pPr lvl="2" algn="just"/>
            <a:r>
              <a:rPr lang="ca-ES" b="1" dirty="0"/>
              <a:t>E</a:t>
            </a:r>
            <a:r>
              <a:rPr lang="ca-ES" dirty="0"/>
              <a:t> – Explicació: Es va donar una explicació a la persona interessada? </a:t>
            </a:r>
            <a:endParaRPr lang="es-ES" dirty="0"/>
          </a:p>
          <a:p>
            <a:pPr lvl="2" algn="just"/>
            <a:r>
              <a:rPr lang="ca-ES" b="1" dirty="0"/>
              <a:t>C </a:t>
            </a:r>
            <a:r>
              <a:rPr lang="ca-ES" dirty="0"/>
              <a:t>– Creativitat: Es va recórrer a la creativitat per trobar una manera de satisfer la petició de la persona? </a:t>
            </a:r>
            <a:endParaRPr lang="es-ES" dirty="0"/>
          </a:p>
          <a:p>
            <a:pPr lvl="2" algn="just"/>
            <a:r>
              <a:rPr lang="ca-ES" b="1" dirty="0"/>
              <a:t>T</a:t>
            </a:r>
            <a:r>
              <a:rPr lang="ca-ES" dirty="0"/>
              <a:t> – Temps: Es va destinar el temps necessari a considerar la petició? </a:t>
            </a:r>
            <a:endParaRPr lang="es-ES" dirty="0"/>
          </a:p>
          <a:p>
            <a:pPr algn="just">
              <a:spcAft>
                <a:spcPts val="600"/>
              </a:spcAft>
            </a:pPr>
            <a:r>
              <a:rPr lang="ca-ES" sz="2000" dirty="0"/>
              <a:t>Replantejar-se com poden corregir la situació per establir una cultura de «primer, dir que sí». </a:t>
            </a:r>
            <a:endParaRPr lang="es-ES" sz="2000" dirty="0"/>
          </a:p>
        </p:txBody>
      </p:sp>
      <p:sp>
        <p:nvSpPr>
          <p:cNvPr id="2" name="Title 1">
            <a:extLst>
              <a:ext uri="{FF2B5EF4-FFF2-40B4-BE49-F238E27FC236}">
                <a16:creationId xmlns:a16="http://schemas.microsoft.com/office/drawing/2014/main" id="{13661E85-5920-4B72-B90D-24653EA96BCF}"/>
              </a:ext>
            </a:extLst>
          </p:cNvPr>
          <p:cNvSpPr>
            <a:spLocks noGrp="1"/>
          </p:cNvSpPr>
          <p:nvPr>
            <p:ph type="title"/>
          </p:nvPr>
        </p:nvSpPr>
        <p:spPr>
          <a:xfrm>
            <a:off x="417754" y="506412"/>
            <a:ext cx="11259895" cy="369888"/>
          </a:xfrm>
        </p:spPr>
        <p:txBody>
          <a:bodyPr/>
          <a:lstStyle/>
          <a:p>
            <a:r>
              <a:rPr lang="ca-ES" sz="2800" dirty="0"/>
              <a:t>Presentació: Establiment d’una cultura del «sí» i del «sí que es pot» </a:t>
            </a:r>
            <a:r>
              <a:rPr lang="en-GB" sz="2800" dirty="0"/>
              <a:t>- 5</a:t>
            </a:r>
            <a:endParaRPr lang="x-none" sz="2800" dirty="0"/>
          </a:p>
        </p:txBody>
      </p:sp>
    </p:spTree>
    <p:extLst>
      <p:ext uri="{BB962C8B-B14F-4D97-AF65-F5344CB8AC3E}">
        <p14:creationId xmlns:p14="http://schemas.microsoft.com/office/powerpoint/2010/main" val="2785869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B26E2-FB62-4290-B7A4-511222D74C8B}"/>
              </a:ext>
            </a:extLst>
          </p:cNvPr>
          <p:cNvSpPr>
            <a:spLocks noGrp="1"/>
          </p:cNvSpPr>
          <p:nvPr>
            <p:ph sz="quarter" idx="14"/>
          </p:nvPr>
        </p:nvSpPr>
        <p:spPr/>
        <p:txBody>
          <a:bodyPr/>
          <a:lstStyle/>
          <a:p>
            <a:pPr marL="0" indent="0">
              <a:buNone/>
            </a:pPr>
            <a:r>
              <a:rPr lang="ca-ES" dirty="0"/>
              <a:t>Un altre aspecte important que el personal ha de considerar és</a:t>
            </a:r>
            <a:r>
              <a:rPr lang="en-GB" dirty="0"/>
              <a:t>: </a:t>
            </a:r>
            <a:endParaRPr lang="x-none" dirty="0"/>
          </a:p>
          <a:p>
            <a:endParaRPr lang="x-none" dirty="0"/>
          </a:p>
          <a:p>
            <a:pPr marL="0" indent="0" algn="ctr">
              <a:buNone/>
            </a:pPr>
            <a:r>
              <a:rPr lang="es-ES" sz="2500" b="1" i="1" dirty="0" err="1"/>
              <a:t>puc</a:t>
            </a:r>
            <a:r>
              <a:rPr lang="es-ES" sz="2500" b="1" i="1" dirty="0"/>
              <a:t> </a:t>
            </a:r>
            <a:r>
              <a:rPr lang="es-ES" sz="2500" b="1" i="1" dirty="0" err="1"/>
              <a:t>assignar</a:t>
            </a:r>
            <a:r>
              <a:rPr lang="es-ES" sz="2500" b="1" i="1" dirty="0"/>
              <a:t> recursos a les persones </a:t>
            </a:r>
            <a:r>
              <a:rPr lang="es-ES" sz="2500" b="1" i="1" dirty="0" err="1"/>
              <a:t>usuàries</a:t>
            </a:r>
            <a:r>
              <a:rPr lang="es-ES" sz="2500" b="1" i="1" dirty="0"/>
              <a:t> del </a:t>
            </a:r>
            <a:r>
              <a:rPr lang="es-ES" sz="2500" b="1" i="1" dirty="0" err="1"/>
              <a:t>servei</a:t>
            </a:r>
            <a:r>
              <a:rPr lang="es-ES" sz="2500" b="1" i="1" dirty="0"/>
              <a:t> </a:t>
            </a:r>
            <a:r>
              <a:rPr lang="es-ES" sz="2500" b="1" i="1" dirty="0" err="1"/>
              <a:t>perquè</a:t>
            </a:r>
            <a:r>
              <a:rPr lang="es-ES" sz="2500" b="1" i="1" dirty="0"/>
              <a:t> no </a:t>
            </a:r>
            <a:r>
              <a:rPr lang="es-ES" sz="2500" b="1" i="1" dirty="0" err="1"/>
              <a:t>necessitin</a:t>
            </a:r>
            <a:r>
              <a:rPr lang="es-ES" sz="2500" b="1" i="1" dirty="0"/>
              <a:t> </a:t>
            </a:r>
            <a:r>
              <a:rPr lang="es-ES" sz="2500" b="1" i="1" dirty="0" err="1"/>
              <a:t>fer</a:t>
            </a:r>
            <a:r>
              <a:rPr lang="es-ES" sz="2500" b="1" i="1" dirty="0"/>
              <a:t> </a:t>
            </a:r>
            <a:r>
              <a:rPr lang="es-ES" sz="2500" b="1" i="1" dirty="0" err="1"/>
              <a:t>aquesta</a:t>
            </a:r>
            <a:r>
              <a:rPr lang="es-ES" sz="2500" b="1" i="1" dirty="0"/>
              <a:t> </a:t>
            </a:r>
            <a:r>
              <a:rPr lang="es-ES" sz="2500" b="1" i="1" dirty="0" err="1"/>
              <a:t>petició</a:t>
            </a:r>
            <a:r>
              <a:rPr lang="es-ES" sz="2500" b="1" i="1" dirty="0"/>
              <a:t> i </a:t>
            </a:r>
            <a:r>
              <a:rPr lang="es-ES" sz="2500" b="1" i="1" dirty="0" err="1"/>
              <a:t>puguin</a:t>
            </a:r>
            <a:r>
              <a:rPr lang="es-ES" sz="2500" b="1" i="1" dirty="0"/>
              <a:t> ser </a:t>
            </a:r>
            <a:r>
              <a:rPr lang="es-ES" sz="2500" b="1" i="1" dirty="0" err="1"/>
              <a:t>més</a:t>
            </a:r>
            <a:r>
              <a:rPr lang="es-ES" sz="2500" b="1" i="1" dirty="0"/>
              <a:t> </a:t>
            </a:r>
            <a:r>
              <a:rPr lang="es-ES" sz="2500" b="1" i="1" dirty="0" err="1"/>
              <a:t>autònomes</a:t>
            </a:r>
            <a:r>
              <a:rPr lang="es-ES" sz="2500" b="1" i="1" dirty="0"/>
              <a:t>? </a:t>
            </a:r>
            <a:endParaRPr lang="x-none" dirty="0"/>
          </a:p>
        </p:txBody>
      </p:sp>
      <p:sp>
        <p:nvSpPr>
          <p:cNvPr id="2" name="Title 1">
            <a:extLst>
              <a:ext uri="{FF2B5EF4-FFF2-40B4-BE49-F238E27FC236}">
                <a16:creationId xmlns:a16="http://schemas.microsoft.com/office/drawing/2014/main" id="{EBCDCD4D-2A56-4CCB-BBDE-C5CB85AC914E}"/>
              </a:ext>
            </a:extLst>
          </p:cNvPr>
          <p:cNvSpPr>
            <a:spLocks noGrp="1"/>
          </p:cNvSpPr>
          <p:nvPr>
            <p:ph type="title"/>
          </p:nvPr>
        </p:nvSpPr>
        <p:spPr>
          <a:xfrm>
            <a:off x="417754" y="506412"/>
            <a:ext cx="11240845" cy="446088"/>
          </a:xfrm>
        </p:spPr>
        <p:txBody>
          <a:bodyPr/>
          <a:lstStyle/>
          <a:p>
            <a:r>
              <a:rPr lang="ca-ES" sz="2800" dirty="0"/>
              <a:t>Presentació: Establiment d’una cultura del «sí» i del «sí que es pot» </a:t>
            </a:r>
            <a:r>
              <a:rPr lang="en-GB" sz="2800" dirty="0"/>
              <a:t>- 6</a:t>
            </a:r>
            <a:endParaRPr lang="x-none" sz="2800" dirty="0"/>
          </a:p>
        </p:txBody>
      </p:sp>
    </p:spTree>
    <p:extLst>
      <p:ext uri="{BB962C8B-B14F-4D97-AF65-F5344CB8AC3E}">
        <p14:creationId xmlns:p14="http://schemas.microsoft.com/office/powerpoint/2010/main" val="40714763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12E09-5FC9-4152-85A4-E95B3262900A}"/>
              </a:ext>
            </a:extLst>
          </p:cNvPr>
          <p:cNvSpPr>
            <a:spLocks noGrp="1"/>
          </p:cNvSpPr>
          <p:nvPr>
            <p:ph sz="quarter" idx="14"/>
          </p:nvPr>
        </p:nvSpPr>
        <p:spPr>
          <a:xfrm>
            <a:off x="507195" y="1392382"/>
            <a:ext cx="11174412" cy="4618806"/>
          </a:xfrm>
        </p:spPr>
        <p:txBody>
          <a:bodyPr>
            <a:normAutofit/>
          </a:bodyPr>
          <a:lstStyle/>
          <a:p>
            <a:pPr algn="just"/>
            <a:r>
              <a:rPr lang="ca-ES" dirty="0"/>
              <a:t>L’objectiu no és proporcionar a la persona la informació o els recursos que sol·licita per «treure-se-la de sobre». </a:t>
            </a:r>
          </a:p>
          <a:p>
            <a:pPr algn="just"/>
            <a:r>
              <a:rPr lang="ca-ES" dirty="0"/>
              <a:t>El personal ha d’escoltar-la i provar d’entendre realment què necessita. Ha de ser sincer sobre els recursos i la informació que pot proporcionar-li i procurar no aclaparar-la amb massa recursos o alguns d’irrellevants. </a:t>
            </a:r>
          </a:p>
          <a:p>
            <a:pPr algn="just"/>
            <a:r>
              <a:rPr lang="ca-ES" dirty="0"/>
              <a:t>És important entendre que no es poden satisfer totes les necessitats; de vegades, el servei no pot cobrir-les</a:t>
            </a:r>
            <a:r>
              <a:rPr lang="en-GB" dirty="0"/>
              <a:t>. </a:t>
            </a:r>
          </a:p>
          <a:p>
            <a:pPr algn="just"/>
            <a:r>
              <a:rPr lang="es-ES" dirty="0"/>
              <a:t>En </a:t>
            </a:r>
            <a:r>
              <a:rPr lang="ca-ES" dirty="0"/>
              <a:t>les situacions en què la petició o la necessitat d’una persona no es pugui cobrir, s’ha de parlar amb ella per fer-li-ho entendre</a:t>
            </a:r>
            <a:r>
              <a:rPr lang="en-GB" dirty="0"/>
              <a:t>. </a:t>
            </a:r>
            <a:endParaRPr lang="x-none" dirty="0"/>
          </a:p>
        </p:txBody>
      </p:sp>
      <p:sp>
        <p:nvSpPr>
          <p:cNvPr id="2" name="Title 1">
            <a:extLst>
              <a:ext uri="{FF2B5EF4-FFF2-40B4-BE49-F238E27FC236}">
                <a16:creationId xmlns:a16="http://schemas.microsoft.com/office/drawing/2014/main" id="{C9BD36CF-A56A-4981-BEF4-F3D702049FAC}"/>
              </a:ext>
            </a:extLst>
          </p:cNvPr>
          <p:cNvSpPr>
            <a:spLocks noGrp="1"/>
          </p:cNvSpPr>
          <p:nvPr>
            <p:ph type="title"/>
          </p:nvPr>
        </p:nvSpPr>
        <p:spPr>
          <a:xfrm>
            <a:off x="417754" y="506412"/>
            <a:ext cx="11278945" cy="503238"/>
          </a:xfrm>
        </p:spPr>
        <p:txBody>
          <a:bodyPr/>
          <a:lstStyle/>
          <a:p>
            <a:r>
              <a:rPr lang="ca-ES" sz="2800" dirty="0"/>
              <a:t>Presentació: Establiment d’una cultura del «sí» i del «sí que es pot» </a:t>
            </a:r>
            <a:r>
              <a:rPr lang="en-GB" sz="2800" dirty="0"/>
              <a:t>- 7</a:t>
            </a:r>
            <a:endParaRPr lang="x-none" sz="2800" dirty="0"/>
          </a:p>
        </p:txBody>
      </p:sp>
    </p:spTree>
    <p:extLst>
      <p:ext uri="{BB962C8B-B14F-4D97-AF65-F5344CB8AC3E}">
        <p14:creationId xmlns:p14="http://schemas.microsoft.com/office/powerpoint/2010/main" val="60942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731EB-0265-456A-B32E-079998551D51}"/>
              </a:ext>
            </a:extLst>
          </p:cNvPr>
          <p:cNvSpPr>
            <a:spLocks noGrp="1"/>
          </p:cNvSpPr>
          <p:nvPr>
            <p:ph sz="quarter" idx="14"/>
          </p:nvPr>
        </p:nvSpPr>
        <p:spPr>
          <a:xfrm>
            <a:off x="507195" y="1371600"/>
            <a:ext cx="11174412" cy="4639588"/>
          </a:xfrm>
        </p:spPr>
        <p:txBody>
          <a:bodyPr>
            <a:normAutofit lnSpcReduction="10000"/>
          </a:bodyPr>
          <a:lstStyle/>
          <a:p>
            <a:pPr algn="just"/>
            <a:r>
              <a:rPr lang="es-ES" dirty="0" err="1"/>
              <a:t>Els</a:t>
            </a:r>
            <a:r>
              <a:rPr lang="es-ES" dirty="0"/>
              <a:t> </a:t>
            </a:r>
            <a:r>
              <a:rPr lang="es-ES" dirty="0" err="1"/>
              <a:t>serveis</a:t>
            </a:r>
            <a:r>
              <a:rPr lang="es-ES" dirty="0"/>
              <a:t> que apliquen mesures </a:t>
            </a:r>
            <a:r>
              <a:rPr lang="es-ES" dirty="0" err="1"/>
              <a:t>restrictives</a:t>
            </a:r>
            <a:r>
              <a:rPr lang="es-ES" dirty="0"/>
              <a:t>, </a:t>
            </a:r>
            <a:r>
              <a:rPr lang="es-ES" dirty="0" err="1"/>
              <a:t>inclosos</a:t>
            </a:r>
            <a:r>
              <a:rPr lang="es-ES" dirty="0"/>
              <a:t> </a:t>
            </a:r>
            <a:r>
              <a:rPr lang="es-ES" dirty="0" err="1"/>
              <a:t>els</a:t>
            </a:r>
            <a:r>
              <a:rPr lang="es-ES" dirty="0"/>
              <a:t> </a:t>
            </a:r>
            <a:r>
              <a:rPr lang="es-ES" dirty="0" err="1"/>
              <a:t>serveis</a:t>
            </a:r>
            <a:r>
              <a:rPr lang="es-ES" dirty="0"/>
              <a:t> en </a:t>
            </a:r>
            <a:r>
              <a:rPr lang="es-ES" dirty="0" err="1"/>
              <a:t>què</a:t>
            </a:r>
            <a:r>
              <a:rPr lang="es-ES" dirty="0"/>
              <a:t> es practica </a:t>
            </a:r>
            <a:r>
              <a:rPr lang="es-ES" dirty="0" err="1"/>
              <a:t>l’hospitalització</a:t>
            </a:r>
            <a:r>
              <a:rPr lang="es-ES" dirty="0"/>
              <a:t> i el </a:t>
            </a:r>
            <a:r>
              <a:rPr lang="es-ES" dirty="0" err="1"/>
              <a:t>tractament</a:t>
            </a:r>
            <a:r>
              <a:rPr lang="es-ES" dirty="0"/>
              <a:t> </a:t>
            </a:r>
            <a:r>
              <a:rPr lang="es-ES" dirty="0" err="1"/>
              <a:t>involuntaris</a:t>
            </a:r>
            <a:r>
              <a:rPr lang="es-ES" dirty="0"/>
              <a:t>, causen </a:t>
            </a:r>
            <a:r>
              <a:rPr lang="es-ES" dirty="0" err="1"/>
              <a:t>tensió</a:t>
            </a:r>
            <a:r>
              <a:rPr lang="es-ES" dirty="0"/>
              <a:t> i </a:t>
            </a:r>
            <a:r>
              <a:rPr lang="es-ES" dirty="0" err="1"/>
              <a:t>conflictes</a:t>
            </a:r>
            <a:r>
              <a:rPr lang="en-GB" dirty="0"/>
              <a:t>. </a:t>
            </a:r>
          </a:p>
          <a:p>
            <a:pPr algn="just"/>
            <a:r>
              <a:rPr lang="es-ES" dirty="0"/>
              <a:t>Les persones poden reaccionar a la </a:t>
            </a:r>
            <a:r>
              <a:rPr lang="es-ES" dirty="0" err="1"/>
              <a:t>seva</a:t>
            </a:r>
            <a:r>
              <a:rPr lang="es-ES" dirty="0"/>
              <a:t> </a:t>
            </a:r>
            <a:r>
              <a:rPr lang="es-ES" dirty="0" err="1"/>
              <a:t>situació</a:t>
            </a:r>
            <a:r>
              <a:rPr lang="es-ES" dirty="0"/>
              <a:t>, al </a:t>
            </a:r>
            <a:r>
              <a:rPr lang="es-ES" dirty="0" err="1"/>
              <a:t>tracte</a:t>
            </a:r>
            <a:r>
              <a:rPr lang="es-ES" dirty="0"/>
              <a:t> que </a:t>
            </a:r>
            <a:r>
              <a:rPr lang="es-ES" dirty="0" err="1"/>
              <a:t>reben</a:t>
            </a:r>
            <a:r>
              <a:rPr lang="es-ES" dirty="0"/>
              <a:t> i a </a:t>
            </a:r>
            <a:r>
              <a:rPr lang="es-ES" dirty="0" err="1"/>
              <a:t>l’entorn</a:t>
            </a:r>
            <a:r>
              <a:rPr lang="es-ES" dirty="0"/>
              <a:t> del </a:t>
            </a:r>
            <a:r>
              <a:rPr lang="es-ES" dirty="0" err="1"/>
              <a:t>servei</a:t>
            </a:r>
            <a:r>
              <a:rPr lang="es-ES" dirty="0"/>
              <a:t> </a:t>
            </a:r>
            <a:r>
              <a:rPr lang="es-ES" dirty="0" err="1"/>
              <a:t>d’una</a:t>
            </a:r>
            <a:r>
              <a:rPr lang="es-ES" dirty="0"/>
              <a:t> manera que el personal del </a:t>
            </a:r>
            <a:r>
              <a:rPr lang="es-ES" dirty="0" err="1"/>
              <a:t>servei</a:t>
            </a:r>
            <a:r>
              <a:rPr lang="es-ES" dirty="0"/>
              <a:t> </a:t>
            </a:r>
            <a:r>
              <a:rPr lang="es-ES" dirty="0" err="1"/>
              <a:t>pot</a:t>
            </a:r>
            <a:r>
              <a:rPr lang="es-ES" dirty="0"/>
              <a:t> </a:t>
            </a:r>
            <a:r>
              <a:rPr lang="es-ES" dirty="0" err="1"/>
              <a:t>percebre</a:t>
            </a:r>
            <a:r>
              <a:rPr lang="es-ES" dirty="0"/>
              <a:t>, per </a:t>
            </a:r>
            <a:r>
              <a:rPr lang="es-ES" dirty="0" err="1"/>
              <a:t>exemple</a:t>
            </a:r>
            <a:r>
              <a:rPr lang="es-ES" dirty="0"/>
              <a:t>, </a:t>
            </a:r>
            <a:r>
              <a:rPr lang="es-ES" dirty="0" err="1"/>
              <a:t>com</a:t>
            </a:r>
            <a:r>
              <a:rPr lang="es-ES" dirty="0"/>
              <a:t> a «</a:t>
            </a:r>
            <a:r>
              <a:rPr lang="es-ES" dirty="0" err="1"/>
              <a:t>amenaçadora</a:t>
            </a:r>
            <a:r>
              <a:rPr lang="es-ES" dirty="0"/>
              <a:t>», «</a:t>
            </a:r>
            <a:r>
              <a:rPr lang="es-ES" dirty="0" err="1"/>
              <a:t>desafiant</a:t>
            </a:r>
            <a:r>
              <a:rPr lang="es-ES" dirty="0"/>
              <a:t>» o «</a:t>
            </a:r>
            <a:r>
              <a:rPr lang="es-ES" dirty="0" err="1"/>
              <a:t>desobedient</a:t>
            </a:r>
            <a:r>
              <a:rPr lang="es-ES" dirty="0"/>
              <a:t>». </a:t>
            </a:r>
          </a:p>
          <a:p>
            <a:pPr algn="just"/>
            <a:r>
              <a:rPr lang="es-ES" dirty="0"/>
              <a:t>La </a:t>
            </a:r>
            <a:r>
              <a:rPr lang="es-ES" dirty="0" err="1"/>
              <a:t>resposta</a:t>
            </a:r>
            <a:r>
              <a:rPr lang="es-ES" dirty="0"/>
              <a:t> del </a:t>
            </a:r>
            <a:r>
              <a:rPr lang="es-ES" dirty="0" err="1"/>
              <a:t>servei</a:t>
            </a:r>
            <a:r>
              <a:rPr lang="es-ES" dirty="0"/>
              <a:t> en </a:t>
            </a:r>
            <a:r>
              <a:rPr lang="es-ES" dirty="0" err="1"/>
              <a:t>aquestes</a:t>
            </a:r>
            <a:r>
              <a:rPr lang="es-ES" dirty="0"/>
              <a:t> </a:t>
            </a:r>
            <a:r>
              <a:rPr lang="es-ES" dirty="0" err="1"/>
              <a:t>situacions</a:t>
            </a:r>
            <a:r>
              <a:rPr lang="es-ES" dirty="0"/>
              <a:t> </a:t>
            </a:r>
            <a:r>
              <a:rPr lang="es-ES" dirty="0" err="1"/>
              <a:t>acostuma</a:t>
            </a:r>
            <a:r>
              <a:rPr lang="es-ES" dirty="0"/>
              <a:t> a ser coaccionar encara </a:t>
            </a:r>
            <a:r>
              <a:rPr lang="es-ES" dirty="0" err="1"/>
              <a:t>més</a:t>
            </a:r>
            <a:r>
              <a:rPr lang="es-ES" dirty="0"/>
              <a:t> les persones, </a:t>
            </a:r>
            <a:r>
              <a:rPr lang="es-ES" dirty="0" err="1"/>
              <a:t>fins</a:t>
            </a:r>
            <a:r>
              <a:rPr lang="es-ES" dirty="0"/>
              <a:t> i </a:t>
            </a:r>
            <a:r>
              <a:rPr lang="es-ES" dirty="0" err="1"/>
              <a:t>tot</a:t>
            </a:r>
            <a:r>
              <a:rPr lang="es-ES" dirty="0"/>
              <a:t> </a:t>
            </a:r>
            <a:r>
              <a:rPr lang="es-ES" dirty="0" err="1"/>
              <a:t>recorrent</a:t>
            </a:r>
            <a:r>
              <a:rPr lang="es-ES" dirty="0"/>
              <a:t> a </a:t>
            </a:r>
            <a:r>
              <a:rPr lang="es-ES" dirty="0" err="1"/>
              <a:t>l’ús</a:t>
            </a:r>
            <a:r>
              <a:rPr lang="es-ES" dirty="0"/>
              <a:t> de </a:t>
            </a:r>
            <a:r>
              <a:rPr lang="es-ES" dirty="0" err="1"/>
              <a:t>l’aïllament</a:t>
            </a:r>
            <a:r>
              <a:rPr lang="es-ES" dirty="0"/>
              <a:t> i/o la </a:t>
            </a:r>
            <a:r>
              <a:rPr lang="es-ES" dirty="0" err="1"/>
              <a:t>contenció</a:t>
            </a:r>
            <a:r>
              <a:rPr lang="en-GB" dirty="0"/>
              <a:t>.</a:t>
            </a:r>
            <a:endParaRPr lang="x-none" dirty="0"/>
          </a:p>
          <a:p>
            <a:pPr algn="just"/>
            <a:r>
              <a:rPr lang="es-ES" dirty="0" err="1"/>
              <a:t>L’ús</a:t>
            </a:r>
            <a:r>
              <a:rPr lang="es-ES" dirty="0"/>
              <a:t> de </a:t>
            </a:r>
            <a:r>
              <a:rPr lang="es-ES" dirty="0" err="1"/>
              <a:t>l’aïllament</a:t>
            </a:r>
            <a:r>
              <a:rPr lang="es-ES" dirty="0"/>
              <a:t> i de la </a:t>
            </a:r>
            <a:r>
              <a:rPr lang="es-ES" dirty="0" err="1"/>
              <a:t>contenció</a:t>
            </a:r>
            <a:r>
              <a:rPr lang="es-ES" dirty="0"/>
              <a:t> no </a:t>
            </a:r>
            <a:r>
              <a:rPr lang="es-ES" dirty="0" err="1"/>
              <a:t>és</a:t>
            </a:r>
            <a:r>
              <a:rPr lang="es-ES" dirty="0"/>
              <a:t> </a:t>
            </a:r>
            <a:r>
              <a:rPr lang="es-ES" dirty="0" err="1"/>
              <a:t>terapèutic</a:t>
            </a:r>
            <a:r>
              <a:rPr lang="es-ES" dirty="0"/>
              <a:t>; </a:t>
            </a:r>
            <a:r>
              <a:rPr lang="es-ES" dirty="0" err="1"/>
              <a:t>és</a:t>
            </a:r>
            <a:r>
              <a:rPr lang="es-ES" dirty="0"/>
              <a:t> incompatible </a:t>
            </a:r>
            <a:r>
              <a:rPr lang="es-ES" dirty="0" err="1"/>
              <a:t>amb</a:t>
            </a:r>
            <a:r>
              <a:rPr lang="es-ES" dirty="0"/>
              <a:t> un </a:t>
            </a:r>
            <a:r>
              <a:rPr lang="es-ES" dirty="0" err="1"/>
              <a:t>abordatge</a:t>
            </a:r>
            <a:r>
              <a:rPr lang="es-ES" dirty="0"/>
              <a:t> </a:t>
            </a:r>
            <a:r>
              <a:rPr lang="es-ES" dirty="0" err="1"/>
              <a:t>basat</a:t>
            </a:r>
            <a:r>
              <a:rPr lang="es-ES" dirty="0"/>
              <a:t> en la </a:t>
            </a:r>
            <a:r>
              <a:rPr lang="es-ES" dirty="0" err="1"/>
              <a:t>recuperació</a:t>
            </a:r>
            <a:r>
              <a:rPr lang="es-ES" dirty="0"/>
              <a:t> i </a:t>
            </a:r>
            <a:r>
              <a:rPr lang="es-ES" dirty="0" err="1"/>
              <a:t>és</a:t>
            </a:r>
            <a:r>
              <a:rPr lang="es-ES" dirty="0"/>
              <a:t> </a:t>
            </a:r>
            <a:r>
              <a:rPr lang="es-ES" dirty="0" err="1"/>
              <a:t>contrari</a:t>
            </a:r>
            <a:r>
              <a:rPr lang="es-ES" dirty="0"/>
              <a:t> a </a:t>
            </a:r>
            <a:r>
              <a:rPr lang="es-ES" dirty="0" err="1"/>
              <a:t>l’objectiu</a:t>
            </a:r>
            <a:r>
              <a:rPr lang="es-ES" dirty="0"/>
              <a:t> de </a:t>
            </a:r>
            <a:r>
              <a:rPr lang="es-ES" dirty="0" err="1"/>
              <a:t>l’atenció</a:t>
            </a:r>
            <a:r>
              <a:rPr lang="es-ES" dirty="0"/>
              <a:t> de </a:t>
            </a:r>
            <a:r>
              <a:rPr lang="es-ES" dirty="0" err="1"/>
              <a:t>salut</a:t>
            </a:r>
            <a:r>
              <a:rPr lang="en-GB" dirty="0"/>
              <a:t>.</a:t>
            </a:r>
          </a:p>
          <a:p>
            <a:pPr algn="just"/>
            <a:r>
              <a:rPr lang="es-ES" dirty="0"/>
              <a:t>Adoptar un </a:t>
            </a:r>
            <a:r>
              <a:rPr lang="es-ES" dirty="0" err="1"/>
              <a:t>abordatge</a:t>
            </a:r>
            <a:r>
              <a:rPr lang="es-ES" dirty="0"/>
              <a:t> </a:t>
            </a:r>
            <a:r>
              <a:rPr lang="es-ES" dirty="0" err="1"/>
              <a:t>basat</a:t>
            </a:r>
            <a:r>
              <a:rPr lang="es-ES" dirty="0"/>
              <a:t> en la </a:t>
            </a:r>
            <a:r>
              <a:rPr lang="es-ES" dirty="0" err="1"/>
              <a:t>recuperació</a:t>
            </a:r>
            <a:r>
              <a:rPr lang="es-ES" dirty="0"/>
              <a:t> i respectar les </a:t>
            </a:r>
            <a:r>
              <a:rPr lang="es-ES" dirty="0" err="1"/>
              <a:t>decisions</a:t>
            </a:r>
            <a:r>
              <a:rPr lang="es-ES" dirty="0"/>
              <a:t> de les persones </a:t>
            </a:r>
            <a:r>
              <a:rPr lang="es-ES" dirty="0" err="1"/>
              <a:t>pel</a:t>
            </a:r>
            <a:r>
              <a:rPr lang="es-ES" dirty="0"/>
              <a:t> que fa a la </a:t>
            </a:r>
            <a:r>
              <a:rPr lang="es-ES" dirty="0" err="1"/>
              <a:t>seva</a:t>
            </a:r>
            <a:r>
              <a:rPr lang="es-ES" dirty="0"/>
              <a:t> </a:t>
            </a:r>
            <a:r>
              <a:rPr lang="es-ES" dirty="0" err="1"/>
              <a:t>atenció</a:t>
            </a:r>
            <a:r>
              <a:rPr lang="es-ES" dirty="0"/>
              <a:t>, </a:t>
            </a:r>
            <a:r>
              <a:rPr lang="es-ES" dirty="0" err="1"/>
              <a:t>tractament</a:t>
            </a:r>
            <a:r>
              <a:rPr lang="es-ES" dirty="0"/>
              <a:t>, </a:t>
            </a:r>
            <a:r>
              <a:rPr lang="es-ES" dirty="0" err="1"/>
              <a:t>acompanyament</a:t>
            </a:r>
            <a:r>
              <a:rPr lang="es-ES" dirty="0"/>
              <a:t> i la resta </a:t>
            </a:r>
            <a:r>
              <a:rPr lang="es-ES" dirty="0" err="1"/>
              <a:t>d’aspectes</a:t>
            </a:r>
            <a:r>
              <a:rPr lang="es-ES" dirty="0"/>
              <a:t> de la </a:t>
            </a:r>
            <a:r>
              <a:rPr lang="es-ES" dirty="0" err="1"/>
              <a:t>seva</a:t>
            </a:r>
            <a:r>
              <a:rPr lang="es-ES" dirty="0"/>
              <a:t> vida </a:t>
            </a:r>
            <a:r>
              <a:rPr lang="es-ES" dirty="0" err="1"/>
              <a:t>redueix</a:t>
            </a:r>
            <a:r>
              <a:rPr lang="es-ES" dirty="0"/>
              <a:t> el potencial que es </a:t>
            </a:r>
            <a:r>
              <a:rPr lang="es-ES" dirty="0" err="1"/>
              <a:t>produeixin</a:t>
            </a:r>
            <a:r>
              <a:rPr lang="es-ES" dirty="0"/>
              <a:t> </a:t>
            </a:r>
            <a:r>
              <a:rPr lang="es-ES" dirty="0" err="1"/>
              <a:t>situacions</a:t>
            </a:r>
            <a:r>
              <a:rPr lang="es-ES" dirty="0"/>
              <a:t> de </a:t>
            </a:r>
            <a:r>
              <a:rPr lang="es-ES" dirty="0" err="1"/>
              <a:t>tensió</a:t>
            </a:r>
            <a:r>
              <a:rPr lang="es-ES" dirty="0"/>
              <a:t> i de </a:t>
            </a:r>
            <a:r>
              <a:rPr lang="es-ES" dirty="0" err="1"/>
              <a:t>conflictivitat</a:t>
            </a:r>
            <a:r>
              <a:rPr lang="en-GB" dirty="0"/>
              <a:t>. </a:t>
            </a:r>
            <a:endParaRPr lang="x-none" dirty="0"/>
          </a:p>
        </p:txBody>
      </p:sp>
      <p:sp>
        <p:nvSpPr>
          <p:cNvPr id="2" name="Title 1">
            <a:extLst>
              <a:ext uri="{FF2B5EF4-FFF2-40B4-BE49-F238E27FC236}">
                <a16:creationId xmlns:a16="http://schemas.microsoft.com/office/drawing/2014/main" id="{72B3274F-0F5C-4318-8107-31BE3A95B24A}"/>
              </a:ext>
            </a:extLst>
          </p:cNvPr>
          <p:cNvSpPr>
            <a:spLocks noGrp="1"/>
          </p:cNvSpPr>
          <p:nvPr>
            <p:ph type="title"/>
          </p:nvPr>
        </p:nvSpPr>
        <p:spPr/>
        <p:txBody>
          <a:bodyPr/>
          <a:lstStyle/>
          <a:p>
            <a:r>
              <a:rPr lang="es-ES" dirty="0" err="1"/>
              <a:t>Presentació</a:t>
            </a:r>
            <a:r>
              <a:rPr lang="es-ES" dirty="0"/>
              <a:t> 1.1. </a:t>
            </a:r>
            <a:r>
              <a:rPr lang="es-ES" dirty="0" err="1"/>
              <a:t>Què</a:t>
            </a:r>
            <a:r>
              <a:rPr lang="es-ES" dirty="0"/>
              <a:t> </a:t>
            </a:r>
            <a:r>
              <a:rPr lang="es-ES" dirty="0" err="1"/>
              <a:t>és</a:t>
            </a:r>
            <a:r>
              <a:rPr lang="es-ES" dirty="0"/>
              <a:t> la </a:t>
            </a:r>
            <a:r>
              <a:rPr lang="es-ES" dirty="0" err="1"/>
              <a:t>recuperació</a:t>
            </a:r>
            <a:r>
              <a:rPr lang="es-ES" dirty="0"/>
              <a:t>? </a:t>
            </a:r>
            <a:r>
              <a:rPr lang="en-GB" dirty="0"/>
              <a:t>- 3</a:t>
            </a:r>
            <a:endParaRPr lang="x-none" dirty="0"/>
          </a:p>
        </p:txBody>
      </p:sp>
    </p:spTree>
    <p:extLst>
      <p:ext uri="{BB962C8B-B14F-4D97-AF65-F5344CB8AC3E}">
        <p14:creationId xmlns:p14="http://schemas.microsoft.com/office/powerpoint/2010/main" val="5664748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08F1A0-29D8-4C97-9013-DDC140A517EC}"/>
              </a:ext>
            </a:extLst>
          </p:cNvPr>
          <p:cNvSpPr>
            <a:spLocks noGrp="1"/>
          </p:cNvSpPr>
          <p:nvPr>
            <p:ph sz="quarter" idx="14"/>
          </p:nvPr>
        </p:nvSpPr>
        <p:spPr>
          <a:xfrm>
            <a:off x="507195" y="1579418"/>
            <a:ext cx="11174412" cy="4431770"/>
          </a:xfrm>
        </p:spPr>
        <p:txBody>
          <a:bodyPr/>
          <a:lstStyle/>
          <a:p>
            <a:pPr lvl="0" algn="just" fontAlgn="base"/>
            <a:r>
              <a:rPr lang="ca-ES" b="1" dirty="0"/>
              <a:t>Pregunta per a professionals de la salut mental i àmbits que s’hi relacionen: </a:t>
            </a:r>
            <a:r>
              <a:rPr lang="ca-ES" dirty="0"/>
              <a:t>penseu en l’última vegada que vau dir «no» a la petició d’una persona usuària del servei. Què podríeu haver fet de diferent? </a:t>
            </a:r>
            <a:endParaRPr lang="es-ES" dirty="0"/>
          </a:p>
          <a:p>
            <a:pPr lvl="0" algn="just" fontAlgn="base"/>
            <a:r>
              <a:rPr lang="ca-ES" b="1" dirty="0"/>
              <a:t>Pregunta per als cuidadors o familiars: </a:t>
            </a:r>
            <a:r>
              <a:rPr lang="ca-ES" dirty="0"/>
              <a:t>penseu en l’última vegada que vau dir «no» a la petició del vostre familiar amb una discapacitat psicosocial, intel·lectual o cognitiva. Què podríeu haver fet de diferent? </a:t>
            </a:r>
            <a:endParaRPr lang="es-ES" dirty="0"/>
          </a:p>
          <a:p>
            <a:pPr lvl="0" algn="just" fontAlgn="base"/>
            <a:r>
              <a:rPr lang="ca-ES" b="1" dirty="0"/>
              <a:t>Pregunta per a les persones usuàries dels serveis: </a:t>
            </a:r>
            <a:r>
              <a:rPr lang="ca-ES" dirty="0"/>
              <a:t>penseu en la darrera vegada que un membre del personal o cuidador o familiar us va dir que «no» a una petició. Què es podria haver fet diferent? </a:t>
            </a:r>
            <a:endParaRPr lang="es-ES" dirty="0"/>
          </a:p>
          <a:p>
            <a:pPr algn="just"/>
            <a:endParaRPr lang="x-none" dirty="0"/>
          </a:p>
        </p:txBody>
      </p:sp>
      <p:sp>
        <p:nvSpPr>
          <p:cNvPr id="2" name="Title 1">
            <a:extLst>
              <a:ext uri="{FF2B5EF4-FFF2-40B4-BE49-F238E27FC236}">
                <a16:creationId xmlns:a16="http://schemas.microsoft.com/office/drawing/2014/main" id="{EE043269-2BC0-454B-A199-524C6A8DCDBA}"/>
              </a:ext>
            </a:extLst>
          </p:cNvPr>
          <p:cNvSpPr>
            <a:spLocks noGrp="1"/>
          </p:cNvSpPr>
          <p:nvPr>
            <p:ph type="title"/>
          </p:nvPr>
        </p:nvSpPr>
        <p:spPr>
          <a:xfrm>
            <a:off x="417754" y="506412"/>
            <a:ext cx="11202745" cy="407988"/>
          </a:xfrm>
        </p:spPr>
        <p:txBody>
          <a:bodyPr>
            <a:noAutofit/>
          </a:bodyPr>
          <a:lstStyle/>
          <a:p>
            <a:r>
              <a:rPr lang="ca-ES" dirty="0"/>
              <a:t>Exercici 7.1: Establir una cultura del «sí» i del «sí que es pot» en el nostre servei social i de salut mental </a:t>
            </a:r>
            <a:r>
              <a:rPr lang="en-GB" dirty="0"/>
              <a:t>- 1</a:t>
            </a:r>
            <a:endParaRPr lang="x-none" dirty="0"/>
          </a:p>
        </p:txBody>
      </p:sp>
    </p:spTree>
    <p:extLst>
      <p:ext uri="{BB962C8B-B14F-4D97-AF65-F5344CB8AC3E}">
        <p14:creationId xmlns:p14="http://schemas.microsoft.com/office/powerpoint/2010/main" val="14667783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ACEA-2A3D-4CC0-A482-B8F9C57A903D}"/>
              </a:ext>
            </a:extLst>
          </p:cNvPr>
          <p:cNvSpPr>
            <a:spLocks noGrp="1"/>
          </p:cNvSpPr>
          <p:nvPr>
            <p:ph sz="quarter" idx="14"/>
          </p:nvPr>
        </p:nvSpPr>
        <p:spPr>
          <a:xfrm>
            <a:off x="507195" y="1787236"/>
            <a:ext cx="11174412" cy="4223951"/>
          </a:xfrm>
        </p:spPr>
        <p:txBody>
          <a:bodyPr/>
          <a:lstStyle/>
          <a:p>
            <a:pPr lvl="0" algn="just" fontAlgn="base"/>
            <a:r>
              <a:rPr lang="ca-ES" dirty="0"/>
              <a:t>Què cal per crear una cultura del «sí» en un servei social o de salut mental? </a:t>
            </a:r>
            <a:endParaRPr lang="es-ES" dirty="0"/>
          </a:p>
          <a:p>
            <a:pPr lvl="0" algn="just" fontAlgn="base"/>
            <a:r>
              <a:rPr lang="ca-ES" dirty="0"/>
              <a:t>Com podrien els professionals, les persones usuàries del servei, els familiars i els cuidadors o altres persones implicar-se en el procés? </a:t>
            </a:r>
            <a:endParaRPr lang="es-ES" dirty="0"/>
          </a:p>
          <a:p>
            <a:pPr lvl="0" algn="just" fontAlgn="base"/>
            <a:r>
              <a:rPr lang="ca-ES" dirty="0"/>
              <a:t>Quines capacitats caldrien per crear o millorar una cultura del «sí»? </a:t>
            </a:r>
            <a:endParaRPr lang="es-ES" dirty="0"/>
          </a:p>
        </p:txBody>
      </p:sp>
      <p:sp>
        <p:nvSpPr>
          <p:cNvPr id="2" name="Title 1">
            <a:extLst>
              <a:ext uri="{FF2B5EF4-FFF2-40B4-BE49-F238E27FC236}">
                <a16:creationId xmlns:a16="http://schemas.microsoft.com/office/drawing/2014/main" id="{3F913CBB-7246-4FEB-A6A7-C27B2282C916}"/>
              </a:ext>
            </a:extLst>
          </p:cNvPr>
          <p:cNvSpPr>
            <a:spLocks noGrp="1"/>
          </p:cNvSpPr>
          <p:nvPr>
            <p:ph type="title"/>
          </p:nvPr>
        </p:nvSpPr>
        <p:spPr>
          <a:xfrm>
            <a:off x="417754" y="506412"/>
            <a:ext cx="11412295" cy="407988"/>
          </a:xfrm>
        </p:spPr>
        <p:txBody>
          <a:bodyPr>
            <a:noAutofit/>
          </a:bodyPr>
          <a:lstStyle/>
          <a:p>
            <a:r>
              <a:rPr lang="ca-ES" sz="2800" dirty="0"/>
              <a:t>Exercici 7.1: Establir una cultura del «sí» i del «sí que es pot» en el nostre servei social i de salut mental </a:t>
            </a:r>
            <a:r>
              <a:rPr lang="en-GB" sz="2800" dirty="0"/>
              <a:t>- 2</a:t>
            </a:r>
            <a:endParaRPr lang="x-none" sz="2800" dirty="0"/>
          </a:p>
        </p:txBody>
      </p:sp>
    </p:spTree>
    <p:extLst>
      <p:ext uri="{BB962C8B-B14F-4D97-AF65-F5344CB8AC3E}">
        <p14:creationId xmlns:p14="http://schemas.microsoft.com/office/powerpoint/2010/main" val="38946088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4343-31C2-4994-88F9-194A2ADA61EE}"/>
              </a:ext>
            </a:extLst>
          </p:cNvPr>
          <p:cNvSpPr>
            <a:spLocks noGrp="1"/>
          </p:cNvSpPr>
          <p:nvPr>
            <p:ph type="title"/>
          </p:nvPr>
        </p:nvSpPr>
        <p:spPr>
          <a:xfrm>
            <a:off x="507206" y="2313946"/>
            <a:ext cx="10922794" cy="562604"/>
          </a:xfrm>
        </p:spPr>
        <p:txBody>
          <a:bodyPr>
            <a:normAutofit fontScale="90000"/>
          </a:bodyPr>
          <a:lstStyle/>
          <a:p>
            <a:pPr>
              <a:lnSpc>
                <a:spcPct val="100000"/>
              </a:lnSpc>
            </a:pPr>
            <a:r>
              <a:rPr lang="ca-ES" dirty="0"/>
              <a:t>Tema 8. Entorns d’acompanyament i ús de sales de benestar</a:t>
            </a:r>
            <a:endParaRPr lang="es-ES" dirty="0"/>
          </a:p>
        </p:txBody>
      </p:sp>
    </p:spTree>
    <p:extLst>
      <p:ext uri="{BB962C8B-B14F-4D97-AF65-F5344CB8AC3E}">
        <p14:creationId xmlns:p14="http://schemas.microsoft.com/office/powerpoint/2010/main" val="36395757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42861-8BE4-4D1B-8154-7FC992CD7DC2}"/>
              </a:ext>
            </a:extLst>
          </p:cNvPr>
          <p:cNvSpPr>
            <a:spLocks noGrp="1"/>
          </p:cNvSpPr>
          <p:nvPr>
            <p:ph sz="quarter" idx="14"/>
          </p:nvPr>
        </p:nvSpPr>
        <p:spPr/>
        <p:txBody>
          <a:bodyPr>
            <a:normAutofit/>
          </a:bodyPr>
          <a:lstStyle/>
          <a:p>
            <a:pPr algn="just"/>
            <a:r>
              <a:rPr lang="ca-ES" dirty="0"/>
              <a:t>L’entorn d’un servei pot influir a augmentar les tensions o a reduir-les. </a:t>
            </a:r>
          </a:p>
          <a:p>
            <a:pPr algn="just"/>
            <a:r>
              <a:rPr lang="ca-ES" dirty="0"/>
              <a:t>Un entorn coercitiu o opressiu pot incrementar els conflictes i l’escalada, mentre que un entorn de comoditat i d’acompanyament pot potenciar la recuperació, el benestar, la inclusió, l’esperança, la resiliència i la interacció social</a:t>
            </a:r>
            <a:r>
              <a:rPr lang="en-GB" dirty="0"/>
              <a:t>.</a:t>
            </a:r>
            <a:endParaRPr lang="x-none" dirty="0"/>
          </a:p>
          <a:p>
            <a:pPr algn="just"/>
            <a:r>
              <a:rPr lang="ca-ES" dirty="0"/>
              <a:t>Si bé l’entorn general hauria de ser d’ajuda, un exemple pràctic podria ser crear una sala de benestar al servei. </a:t>
            </a:r>
          </a:p>
          <a:p>
            <a:pPr algn="just"/>
            <a:r>
              <a:rPr lang="ca-ES" dirty="0"/>
              <a:t>Es pot oferir en qualsevol moment i pot ajudar a evitar l’escalada del conflicte</a:t>
            </a:r>
            <a:r>
              <a:rPr lang="es-ES" dirty="0"/>
              <a:t>. </a:t>
            </a:r>
          </a:p>
          <a:p>
            <a:pPr marL="0" indent="0" algn="just">
              <a:buNone/>
            </a:pPr>
            <a:endParaRPr lang="x-none" dirty="0"/>
          </a:p>
          <a:p>
            <a:pPr algn="just"/>
            <a:endParaRPr lang="x-none" dirty="0"/>
          </a:p>
          <a:p>
            <a:pPr algn="just"/>
            <a:endParaRPr lang="x-none" dirty="0"/>
          </a:p>
        </p:txBody>
      </p:sp>
      <p:sp>
        <p:nvSpPr>
          <p:cNvPr id="2" name="Title 1">
            <a:extLst>
              <a:ext uri="{FF2B5EF4-FFF2-40B4-BE49-F238E27FC236}">
                <a16:creationId xmlns:a16="http://schemas.microsoft.com/office/drawing/2014/main" id="{CBB36E97-BBB0-4EF4-AC77-2DBF3C9416F0}"/>
              </a:ext>
            </a:extLst>
          </p:cNvPr>
          <p:cNvSpPr>
            <a:spLocks noGrp="1"/>
          </p:cNvSpPr>
          <p:nvPr>
            <p:ph type="title"/>
          </p:nvPr>
        </p:nvSpPr>
        <p:spPr>
          <a:xfrm>
            <a:off x="417754" y="506412"/>
            <a:ext cx="11355145" cy="427038"/>
          </a:xfrm>
        </p:spPr>
        <p:txBody>
          <a:bodyPr/>
          <a:lstStyle/>
          <a:p>
            <a:r>
              <a:rPr lang="ca-ES" sz="2800" dirty="0"/>
              <a:t>Presentació: Entorns d’acompanyament i sales de benestar </a:t>
            </a:r>
            <a:r>
              <a:rPr lang="en-GB" sz="2800" dirty="0"/>
              <a:t>- 1</a:t>
            </a:r>
            <a:endParaRPr lang="x-none" sz="2800" dirty="0"/>
          </a:p>
        </p:txBody>
      </p:sp>
    </p:spTree>
    <p:extLst>
      <p:ext uri="{BB962C8B-B14F-4D97-AF65-F5344CB8AC3E}">
        <p14:creationId xmlns:p14="http://schemas.microsoft.com/office/powerpoint/2010/main" val="9399635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CE0738-AF3B-8B45-9AB5-BF714DFDC7B0}"/>
              </a:ext>
            </a:extLst>
          </p:cNvPr>
          <p:cNvSpPr>
            <a:spLocks noGrp="1"/>
          </p:cNvSpPr>
          <p:nvPr>
            <p:ph type="body" sz="quarter" idx="13"/>
          </p:nvPr>
        </p:nvSpPr>
        <p:spPr>
          <a:xfrm>
            <a:off x="526257" y="978564"/>
            <a:ext cx="11174400" cy="360000"/>
          </a:xfrm>
        </p:spPr>
        <p:txBody>
          <a:bodyPr/>
          <a:lstStyle/>
          <a:p>
            <a:r>
              <a:rPr lang="ca-ES" dirty="0"/>
              <a:t>Sales de benestar </a:t>
            </a:r>
            <a:endParaRPr lang="en-GB" dirty="0"/>
          </a:p>
        </p:txBody>
      </p:sp>
      <p:sp>
        <p:nvSpPr>
          <p:cNvPr id="3" name="Content Placeholder 2">
            <a:extLst>
              <a:ext uri="{FF2B5EF4-FFF2-40B4-BE49-F238E27FC236}">
                <a16:creationId xmlns:a16="http://schemas.microsoft.com/office/drawing/2014/main" id="{1CDD2659-4BAE-4047-86A7-BEE811E460DB}"/>
              </a:ext>
            </a:extLst>
          </p:cNvPr>
          <p:cNvSpPr>
            <a:spLocks noGrp="1"/>
          </p:cNvSpPr>
          <p:nvPr>
            <p:ph sz="quarter" idx="14"/>
          </p:nvPr>
        </p:nvSpPr>
        <p:spPr>
          <a:xfrm>
            <a:off x="507195" y="1581150"/>
            <a:ext cx="11174412" cy="4430038"/>
          </a:xfrm>
        </p:spPr>
        <p:txBody>
          <a:bodyPr>
            <a:normAutofit/>
          </a:bodyPr>
          <a:lstStyle/>
          <a:p>
            <a:pPr lvl="0" fontAlgn="base"/>
            <a:r>
              <a:rPr lang="ca-ES" dirty="0"/>
              <a:t>Una sala de benestar no és una sala d’aïllament. És una eina preventiva que pot ajudar una persona alterada a asserenar-se i relaxar-se. </a:t>
            </a:r>
            <a:endParaRPr lang="es-ES" dirty="0"/>
          </a:p>
          <a:p>
            <a:r>
              <a:rPr lang="ca-ES" dirty="0"/>
              <a:t>Aquestes sales sempre s’han d’utilitzar voluntàriament</a:t>
            </a:r>
            <a:r>
              <a:rPr lang="en-GB" dirty="0"/>
              <a:t>.</a:t>
            </a:r>
            <a:endParaRPr lang="x-none" dirty="0"/>
          </a:p>
          <a:p>
            <a:pPr lvl="0" algn="just"/>
            <a:r>
              <a:rPr lang="ca-ES" dirty="0"/>
              <a:t>Convé respectar l’ús de les sales de benestar com a santuari i lloc de </a:t>
            </a:r>
            <a:r>
              <a:rPr lang="ca-ES" dirty="0" err="1"/>
              <a:t>sanació</a:t>
            </a:r>
            <a:r>
              <a:rPr lang="ca-ES" dirty="0"/>
              <a:t> perquè no es percebin com un lloc exclusiu per a les persones usuàries del servei</a:t>
            </a:r>
            <a:r>
              <a:rPr lang="en-GB" dirty="0"/>
              <a:t>. </a:t>
            </a:r>
            <a:endParaRPr lang="x-none" dirty="0"/>
          </a:p>
          <a:p>
            <a:pPr lvl="0" algn="just"/>
            <a:r>
              <a:rPr lang="ca-ES" dirty="0"/>
              <a:t>Abans de proposar a una altra persona que faci servir la sala de benestar, és important revisar les pròpies emocions i reaccions i assegurar-se que la proposta d’emprar-la no es fa per alleujar el malestar propi davant la situació</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2D811D88-092F-476C-AC8C-0D087ED72022}"/>
              </a:ext>
            </a:extLst>
          </p:cNvPr>
          <p:cNvSpPr>
            <a:spLocks noGrp="1"/>
          </p:cNvSpPr>
          <p:nvPr>
            <p:ph type="title"/>
          </p:nvPr>
        </p:nvSpPr>
        <p:spPr>
          <a:xfrm>
            <a:off x="417754" y="506412"/>
            <a:ext cx="11183695" cy="369888"/>
          </a:xfrm>
        </p:spPr>
        <p:txBody>
          <a:bodyPr/>
          <a:lstStyle/>
          <a:p>
            <a:r>
              <a:rPr lang="ca-ES" sz="2800" dirty="0"/>
              <a:t>Presentació: Entorns d’acompanyament i sales de benestar </a:t>
            </a:r>
            <a:r>
              <a:rPr lang="en-GB" sz="2800" dirty="0"/>
              <a:t>- 2</a:t>
            </a:r>
            <a:endParaRPr lang="x-none" sz="2800" dirty="0"/>
          </a:p>
        </p:txBody>
      </p:sp>
    </p:spTree>
    <p:extLst>
      <p:ext uri="{BB962C8B-B14F-4D97-AF65-F5344CB8AC3E}">
        <p14:creationId xmlns:p14="http://schemas.microsoft.com/office/powerpoint/2010/main" val="25663906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176BCE-B969-AB46-87A0-CD765EC6D651}"/>
              </a:ext>
            </a:extLst>
          </p:cNvPr>
          <p:cNvSpPr>
            <a:spLocks noGrp="1"/>
          </p:cNvSpPr>
          <p:nvPr>
            <p:ph type="body" sz="quarter" idx="13"/>
          </p:nvPr>
        </p:nvSpPr>
        <p:spPr>
          <a:xfrm>
            <a:off x="470700" y="983526"/>
            <a:ext cx="11174400" cy="360000"/>
          </a:xfrm>
        </p:spPr>
        <p:txBody>
          <a:bodyPr/>
          <a:lstStyle/>
          <a:p>
            <a:r>
              <a:rPr lang="ca-ES" dirty="0"/>
              <a:t>Com es pot muntar una sala de benestar </a:t>
            </a:r>
            <a:endParaRPr lang="es-ES" dirty="0"/>
          </a:p>
        </p:txBody>
      </p:sp>
      <p:sp>
        <p:nvSpPr>
          <p:cNvPr id="3" name="Content Placeholder 2">
            <a:extLst>
              <a:ext uri="{FF2B5EF4-FFF2-40B4-BE49-F238E27FC236}">
                <a16:creationId xmlns:a16="http://schemas.microsoft.com/office/drawing/2014/main" id="{553114C9-0715-482C-9922-CA319FB9B90A}"/>
              </a:ext>
            </a:extLst>
          </p:cNvPr>
          <p:cNvSpPr>
            <a:spLocks noGrp="1"/>
          </p:cNvSpPr>
          <p:nvPr>
            <p:ph sz="quarter" idx="14"/>
          </p:nvPr>
        </p:nvSpPr>
        <p:spPr>
          <a:xfrm>
            <a:off x="507195" y="1600200"/>
            <a:ext cx="11174412" cy="4410988"/>
          </a:xfrm>
        </p:spPr>
        <p:txBody>
          <a:bodyPr/>
          <a:lstStyle/>
          <a:p>
            <a:r>
              <a:rPr lang="ca-ES" dirty="0"/>
              <a:t>El personal i les persones usuàries del servei haurien de col·laborar en el disseny d’un pla per a la creació d’una sala de benestar</a:t>
            </a:r>
            <a:r>
              <a:rPr lang="en-GB" dirty="0"/>
              <a:t>.  </a:t>
            </a:r>
            <a:endParaRPr lang="x-none" dirty="0"/>
          </a:p>
          <a:p>
            <a:pPr lvl="0"/>
            <a:r>
              <a:rPr lang="ca-ES" dirty="0"/>
              <a:t>S’ha de debatre i decidir</a:t>
            </a:r>
            <a:r>
              <a:rPr lang="en-GB" dirty="0"/>
              <a:t>: </a:t>
            </a:r>
            <a:endParaRPr lang="x-none" dirty="0"/>
          </a:p>
          <a:p>
            <a:pPr lvl="2"/>
            <a:r>
              <a:rPr lang="ca-ES" sz="2200" dirty="0"/>
              <a:t>Quin ús es donarà a la sala de benestar</a:t>
            </a:r>
            <a:r>
              <a:rPr lang="en-GB" sz="2200" dirty="0"/>
              <a:t>.</a:t>
            </a:r>
            <a:endParaRPr lang="x-none" sz="2200" dirty="0"/>
          </a:p>
          <a:p>
            <a:pPr lvl="2" fontAlgn="base"/>
            <a:r>
              <a:rPr lang="ca-ES" sz="2200" dirty="0"/>
              <a:t>Quina sala o sales s’utilitzaran. </a:t>
            </a:r>
            <a:endParaRPr lang="es-ES" sz="2200" dirty="0"/>
          </a:p>
          <a:p>
            <a:pPr lvl="2" fontAlgn="base"/>
            <a:r>
              <a:rPr lang="ca-ES" sz="2200" dirty="0"/>
              <a:t>Com es moblarà i decorarà. </a:t>
            </a:r>
            <a:endParaRPr lang="es-ES" sz="2200" dirty="0"/>
          </a:p>
          <a:p>
            <a:pPr lvl="2" fontAlgn="base"/>
            <a:r>
              <a:rPr lang="ca-ES" sz="2200" dirty="0"/>
              <a:t>Com es pagarà. </a:t>
            </a:r>
            <a:endParaRPr lang="es-ES" sz="2200" dirty="0"/>
          </a:p>
          <a:p>
            <a:pPr lvl="2" fontAlgn="base"/>
            <a:r>
              <a:rPr lang="ca-ES" sz="2200" dirty="0"/>
              <a:t>Qui s’encarregarà del manteniment.</a:t>
            </a:r>
            <a:endParaRPr lang="es-ES" sz="2200" dirty="0"/>
          </a:p>
          <a:p>
            <a:pPr marL="346075" lvl="2" indent="0">
              <a:buNone/>
            </a:pPr>
            <a:endParaRPr lang="x-none" sz="2200" dirty="0"/>
          </a:p>
          <a:p>
            <a:endParaRPr lang="x-none" dirty="0"/>
          </a:p>
        </p:txBody>
      </p:sp>
      <p:sp>
        <p:nvSpPr>
          <p:cNvPr id="2" name="Title 1">
            <a:extLst>
              <a:ext uri="{FF2B5EF4-FFF2-40B4-BE49-F238E27FC236}">
                <a16:creationId xmlns:a16="http://schemas.microsoft.com/office/drawing/2014/main" id="{759B9EB5-C93E-4A88-B8E6-2D5BB45C6382}"/>
              </a:ext>
            </a:extLst>
          </p:cNvPr>
          <p:cNvSpPr>
            <a:spLocks noGrp="1"/>
          </p:cNvSpPr>
          <p:nvPr>
            <p:ph type="title"/>
          </p:nvPr>
        </p:nvSpPr>
        <p:spPr>
          <a:xfrm>
            <a:off x="417754" y="506412"/>
            <a:ext cx="11355145" cy="427038"/>
          </a:xfrm>
        </p:spPr>
        <p:txBody>
          <a:bodyPr/>
          <a:lstStyle/>
          <a:p>
            <a:r>
              <a:rPr lang="ca-ES" sz="2800" dirty="0"/>
              <a:t>Presentació: Entorns d’acompanyament i sales de benestar </a:t>
            </a:r>
            <a:r>
              <a:rPr lang="en-GB" sz="2800" dirty="0"/>
              <a:t>- 3</a:t>
            </a:r>
            <a:endParaRPr lang="x-none" sz="2800" dirty="0"/>
          </a:p>
        </p:txBody>
      </p:sp>
    </p:spTree>
    <p:extLst>
      <p:ext uri="{BB962C8B-B14F-4D97-AF65-F5344CB8AC3E}">
        <p14:creationId xmlns:p14="http://schemas.microsoft.com/office/powerpoint/2010/main" val="26386899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0B272F-D552-4AE3-8F47-7FF9F4C0ECAF}"/>
              </a:ext>
            </a:extLst>
          </p:cNvPr>
          <p:cNvSpPr>
            <a:spLocks noGrp="1"/>
          </p:cNvSpPr>
          <p:nvPr>
            <p:ph sz="quarter" idx="14"/>
          </p:nvPr>
        </p:nvSpPr>
        <p:spPr/>
        <p:txBody>
          <a:bodyPr/>
          <a:lstStyle/>
          <a:p>
            <a:pPr algn="just"/>
            <a:r>
              <a:rPr lang="ca-ES" dirty="0"/>
              <a:t>A l’hora de dissenyar la sala, és important tenir en compte la seguretat de les persones que la faran servir</a:t>
            </a:r>
            <a:r>
              <a:rPr lang="en-GB" dirty="0"/>
              <a:t>. </a:t>
            </a:r>
          </a:p>
          <a:p>
            <a:pPr lvl="2" algn="just"/>
            <a:r>
              <a:rPr lang="ca-ES" sz="2200" dirty="0"/>
              <a:t>També pot ser necessari retirar els objectes de vidre, els objectes inflamables, els objectes lleugers que es puguin llençar fàcilment o els elements que es puguin fer servir per fer-se mal a un mateix o a altres persones </a:t>
            </a:r>
            <a:r>
              <a:rPr lang="en-GB" sz="2200" dirty="0"/>
              <a:t>.</a:t>
            </a:r>
            <a:endParaRPr lang="x-none" sz="2200" dirty="0"/>
          </a:p>
          <a:p>
            <a:pPr algn="just"/>
            <a:endParaRPr lang="x-none" dirty="0"/>
          </a:p>
        </p:txBody>
      </p:sp>
      <p:sp>
        <p:nvSpPr>
          <p:cNvPr id="2" name="Title 1">
            <a:extLst>
              <a:ext uri="{FF2B5EF4-FFF2-40B4-BE49-F238E27FC236}">
                <a16:creationId xmlns:a16="http://schemas.microsoft.com/office/drawing/2014/main" id="{79A7106A-B0AB-45F3-AD67-2AD1A70D73BC}"/>
              </a:ext>
            </a:extLst>
          </p:cNvPr>
          <p:cNvSpPr>
            <a:spLocks noGrp="1"/>
          </p:cNvSpPr>
          <p:nvPr>
            <p:ph type="title"/>
          </p:nvPr>
        </p:nvSpPr>
        <p:spPr>
          <a:xfrm>
            <a:off x="417754" y="506412"/>
            <a:ext cx="11221795" cy="446088"/>
          </a:xfrm>
        </p:spPr>
        <p:txBody>
          <a:bodyPr/>
          <a:lstStyle/>
          <a:p>
            <a:r>
              <a:rPr lang="ca-ES" sz="2800" dirty="0"/>
              <a:t>Presentació: Entorns d’acompanyament i sales de benestar </a:t>
            </a:r>
            <a:r>
              <a:rPr lang="en-GB" sz="2800" dirty="0"/>
              <a:t>- 4</a:t>
            </a:r>
            <a:endParaRPr lang="x-none" sz="2800" dirty="0"/>
          </a:p>
        </p:txBody>
      </p:sp>
    </p:spTree>
    <p:extLst>
      <p:ext uri="{BB962C8B-B14F-4D97-AF65-F5344CB8AC3E}">
        <p14:creationId xmlns:p14="http://schemas.microsoft.com/office/powerpoint/2010/main" val="20891911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0D401-BDCD-4B56-85C4-BE18E792C415}"/>
              </a:ext>
            </a:extLst>
          </p:cNvPr>
          <p:cNvSpPr>
            <a:spLocks noGrp="1"/>
          </p:cNvSpPr>
          <p:nvPr>
            <p:ph sz="quarter" idx="14"/>
          </p:nvPr>
        </p:nvSpPr>
        <p:spPr>
          <a:xfrm>
            <a:off x="507195" y="1371601"/>
            <a:ext cx="11174412" cy="4639588"/>
          </a:xfrm>
        </p:spPr>
        <p:txBody>
          <a:bodyPr/>
          <a:lstStyle/>
          <a:p>
            <a:pPr algn="just"/>
            <a:r>
              <a:rPr lang="ca-ES" dirty="0"/>
              <a:t>Per a algunes persones pot resultar útil incloure estimulació sensorial tranquil·litzant i relaxant a les sales de benestar per desviar el focus d’atenció del que las pertorba a una altra cosa</a:t>
            </a:r>
            <a:r>
              <a:rPr lang="en-GB" dirty="0"/>
              <a:t>.</a:t>
            </a:r>
            <a:endParaRPr lang="x-none" dirty="0"/>
          </a:p>
          <a:p>
            <a:pPr algn="just"/>
            <a:r>
              <a:rPr lang="ca-ES" dirty="0"/>
              <a:t>Alguns exemples d’estratègies sensorials que es poden integrar en una sala de benestar són aigua tèbia, mantes, catifes o coixins tous, colors relaxants, una il·luminació tènue, balancins, música o sons tranquils i relaxants, aromateràpia, </a:t>
            </a:r>
            <a:r>
              <a:rPr lang="ca-ES" dirty="0" err="1"/>
              <a:t>etc</a:t>
            </a:r>
            <a:r>
              <a:rPr lang="es-ES" dirty="0"/>
              <a:t>. </a:t>
            </a:r>
            <a:endParaRPr lang="x-none" dirty="0"/>
          </a:p>
          <a:p>
            <a:pPr algn="just"/>
            <a:r>
              <a:rPr lang="ca-ES" dirty="0"/>
              <a:t>Les estratègies sensorials han de ser individualitzades</a:t>
            </a:r>
            <a:r>
              <a:rPr lang="en-GB" dirty="0"/>
              <a:t>. </a:t>
            </a:r>
            <a:endParaRPr lang="x-none" dirty="0"/>
          </a:p>
          <a:p>
            <a:pPr algn="just"/>
            <a:r>
              <a:rPr lang="ca-ES" dirty="0"/>
              <a:t>És important tenir en compte que el que pot ser relaxant per a una persona pot ser una font d’estrès per a una altra</a:t>
            </a:r>
            <a:r>
              <a:rPr lang="en-GB" dirty="0"/>
              <a:t>. </a:t>
            </a:r>
            <a:endParaRPr lang="x-none" dirty="0"/>
          </a:p>
        </p:txBody>
      </p:sp>
      <p:sp>
        <p:nvSpPr>
          <p:cNvPr id="2" name="Title 1">
            <a:extLst>
              <a:ext uri="{FF2B5EF4-FFF2-40B4-BE49-F238E27FC236}">
                <a16:creationId xmlns:a16="http://schemas.microsoft.com/office/drawing/2014/main" id="{F49E2AE6-3356-4986-8DCA-B5B77A492AB5}"/>
              </a:ext>
            </a:extLst>
          </p:cNvPr>
          <p:cNvSpPr>
            <a:spLocks noGrp="1"/>
          </p:cNvSpPr>
          <p:nvPr>
            <p:ph type="title"/>
          </p:nvPr>
        </p:nvSpPr>
        <p:spPr>
          <a:xfrm>
            <a:off x="417754" y="506412"/>
            <a:ext cx="11202745" cy="465138"/>
          </a:xfrm>
        </p:spPr>
        <p:txBody>
          <a:bodyPr/>
          <a:lstStyle/>
          <a:p>
            <a:r>
              <a:rPr lang="ca-ES" sz="2800" dirty="0"/>
              <a:t>Presentació: Entorns d’acompanyament i sales de benestar </a:t>
            </a:r>
            <a:r>
              <a:rPr lang="en-GB" sz="2800" dirty="0"/>
              <a:t>- 5</a:t>
            </a:r>
            <a:endParaRPr lang="x-none" sz="2800" dirty="0"/>
          </a:p>
        </p:txBody>
      </p:sp>
    </p:spTree>
    <p:extLst>
      <p:ext uri="{BB962C8B-B14F-4D97-AF65-F5344CB8AC3E}">
        <p14:creationId xmlns:p14="http://schemas.microsoft.com/office/powerpoint/2010/main" val="28180473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9A211-FD76-4D15-B3B0-0DEC442AF6C8}"/>
              </a:ext>
            </a:extLst>
          </p:cNvPr>
          <p:cNvSpPr>
            <a:spLocks noGrp="1"/>
          </p:cNvSpPr>
          <p:nvPr>
            <p:ph sz="quarter" idx="14"/>
          </p:nvPr>
        </p:nvSpPr>
        <p:spPr/>
        <p:txBody>
          <a:bodyPr/>
          <a:lstStyle/>
          <a:p>
            <a:r>
              <a:rPr lang="ca-ES" dirty="0"/>
              <a:t>Intenteu pensar en algunes estratègies sensorials específiques que es poden fer servir en l’entorn dels serveis socials o la salut mental</a:t>
            </a:r>
            <a:r>
              <a:rPr lang="es-ES" dirty="0"/>
              <a:t>. </a:t>
            </a:r>
          </a:p>
          <a:p>
            <a:pPr marL="0" indent="0">
              <a:buNone/>
            </a:pPr>
            <a:r>
              <a:rPr lang="en-GB" dirty="0"/>
              <a:t> </a:t>
            </a:r>
            <a:endParaRPr lang="x-none" dirty="0"/>
          </a:p>
          <a:p>
            <a:endParaRPr lang="x-none" dirty="0"/>
          </a:p>
        </p:txBody>
      </p:sp>
      <p:sp>
        <p:nvSpPr>
          <p:cNvPr id="2" name="Title 1">
            <a:extLst>
              <a:ext uri="{FF2B5EF4-FFF2-40B4-BE49-F238E27FC236}">
                <a16:creationId xmlns:a16="http://schemas.microsoft.com/office/drawing/2014/main" id="{2ECB975A-0690-49DE-8860-1BB7E41CFCDB}"/>
              </a:ext>
            </a:extLst>
          </p:cNvPr>
          <p:cNvSpPr>
            <a:spLocks noGrp="1"/>
          </p:cNvSpPr>
          <p:nvPr>
            <p:ph type="title"/>
          </p:nvPr>
        </p:nvSpPr>
        <p:spPr/>
        <p:txBody>
          <a:bodyPr/>
          <a:lstStyle/>
          <a:p>
            <a:r>
              <a:rPr lang="ca-ES" dirty="0"/>
              <a:t>Exercici 8.1: Estratègies sensorials</a:t>
            </a:r>
            <a:endParaRPr lang="x-none" dirty="0"/>
          </a:p>
        </p:txBody>
      </p:sp>
    </p:spTree>
    <p:extLst>
      <p:ext uri="{BB962C8B-B14F-4D97-AF65-F5344CB8AC3E}">
        <p14:creationId xmlns:p14="http://schemas.microsoft.com/office/powerpoint/2010/main" val="41428083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A656D-56FC-47B9-943D-D232D97053F9}"/>
              </a:ext>
            </a:extLst>
          </p:cNvPr>
          <p:cNvSpPr>
            <a:spLocks noGrp="1"/>
          </p:cNvSpPr>
          <p:nvPr>
            <p:ph sz="quarter" idx="14"/>
          </p:nvPr>
        </p:nvSpPr>
        <p:spPr>
          <a:xfrm>
            <a:off x="507195" y="1641764"/>
            <a:ext cx="11174412" cy="4369424"/>
          </a:xfrm>
        </p:spPr>
        <p:txBody>
          <a:bodyPr>
            <a:normAutofit lnSpcReduction="10000"/>
          </a:bodyPr>
          <a:lstStyle/>
          <a:p>
            <a:pPr lvl="0" algn="just" fontAlgn="base"/>
            <a:r>
              <a:rPr lang="ca-ES" dirty="0"/>
              <a:t>Les unitats d’urgències dels hospitals generals i altres llocs de cures intensives sovint són el primer lloc on acudeixen les persones que senten un malestar greu. </a:t>
            </a:r>
            <a:endParaRPr lang="es-ES" dirty="0"/>
          </a:p>
          <a:p>
            <a:pPr algn="just"/>
            <a:r>
              <a:rPr lang="ca-ES" dirty="0"/>
              <a:t>En aquests llocs, l’activitat pot ser atrafegada i caòtica, amb molts factors i estímuls, com ara soroll, excés de persones i llargs temps d’espera, que poden agreujar l’alteració i l’ansietat d’una persona</a:t>
            </a:r>
            <a:r>
              <a:rPr lang="en-GB" dirty="0"/>
              <a:t>.</a:t>
            </a:r>
            <a:endParaRPr lang="x-none" dirty="0"/>
          </a:p>
          <a:p>
            <a:pPr lvl="0" algn="just"/>
            <a:r>
              <a:rPr lang="ca-ES" dirty="0"/>
              <a:t>A més, el personal de les unitats d’urgències no sol tenir formació en estratègies no restrictives per ajudar les persones en situacions de malestar</a:t>
            </a:r>
            <a:r>
              <a:rPr lang="en-GB" dirty="0"/>
              <a:t>.</a:t>
            </a:r>
            <a:endParaRPr lang="x-none" dirty="0"/>
          </a:p>
          <a:p>
            <a:pPr lvl="0" algn="just"/>
            <a:r>
              <a:rPr lang="ca-ES" dirty="0"/>
              <a:t>Els estudis demostren que l’ús de l’aïllament i la contenció és molt freqüent a les unitats d’urgències</a:t>
            </a:r>
            <a:r>
              <a:rPr lang="en-GB" dirty="0"/>
              <a:t>.  </a:t>
            </a:r>
            <a:endParaRPr lang="x-none" dirty="0"/>
          </a:p>
          <a:p>
            <a:pPr lvl="0" algn="just"/>
            <a:r>
              <a:rPr lang="ca-ES" dirty="0"/>
              <a:t>Crear una sala de benestar dins d’una unitat d’urgències és una manera útil de garantir que les persones no hagin d’esperar en sales d’espera sorolloses, amb molta gent i, de vegades, caòtiques</a:t>
            </a:r>
            <a:r>
              <a:rPr lang="en-GB" dirty="0"/>
              <a:t>.</a:t>
            </a:r>
            <a:endParaRPr lang="x-none" dirty="0"/>
          </a:p>
        </p:txBody>
      </p:sp>
      <p:sp>
        <p:nvSpPr>
          <p:cNvPr id="2" name="Title 1">
            <a:extLst>
              <a:ext uri="{FF2B5EF4-FFF2-40B4-BE49-F238E27FC236}">
                <a16:creationId xmlns:a16="http://schemas.microsoft.com/office/drawing/2014/main" id="{6AAEE8DC-CCBB-4083-96B0-468BEBEFB67C}"/>
              </a:ext>
            </a:extLst>
          </p:cNvPr>
          <p:cNvSpPr>
            <a:spLocks noGrp="1"/>
          </p:cNvSpPr>
          <p:nvPr>
            <p:ph type="title"/>
          </p:nvPr>
        </p:nvSpPr>
        <p:spPr>
          <a:xfrm>
            <a:off x="417754" y="506412"/>
            <a:ext cx="11374195" cy="369888"/>
          </a:xfrm>
        </p:spPr>
        <p:txBody>
          <a:bodyPr>
            <a:noAutofit/>
          </a:bodyPr>
          <a:lstStyle/>
          <a:p>
            <a:r>
              <a:rPr lang="ca-ES" dirty="0"/>
              <a:t>Presentació: Sales de benestar en unitats d’urgències d’hospitals generals o en altres llocs de cures intensives</a:t>
            </a:r>
            <a:endParaRPr lang="x-none" dirty="0"/>
          </a:p>
        </p:txBody>
      </p:sp>
    </p:spTree>
    <p:extLst>
      <p:ext uri="{BB962C8B-B14F-4D97-AF65-F5344CB8AC3E}">
        <p14:creationId xmlns:p14="http://schemas.microsoft.com/office/powerpoint/2010/main" val="182448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D009-C01C-4749-8616-1EDB18F058F4}"/>
              </a:ext>
            </a:extLst>
          </p:cNvPr>
          <p:cNvSpPr>
            <a:spLocks noGrp="1"/>
          </p:cNvSpPr>
          <p:nvPr>
            <p:ph type="title"/>
          </p:nvPr>
        </p:nvSpPr>
        <p:spPr>
          <a:xfrm>
            <a:off x="507205" y="2313945"/>
            <a:ext cx="11002307" cy="469011"/>
          </a:xfrm>
        </p:spPr>
        <p:txBody>
          <a:bodyPr/>
          <a:lstStyle/>
          <a:p>
            <a:r>
              <a:rPr lang="ca-ES" dirty="0"/>
              <a:t>Tema 2. Definir l’aïllament i la contenció</a:t>
            </a:r>
            <a:endParaRPr lang="es-ES" dirty="0"/>
          </a:p>
        </p:txBody>
      </p:sp>
    </p:spTree>
    <p:extLst>
      <p:ext uri="{BB962C8B-B14F-4D97-AF65-F5344CB8AC3E}">
        <p14:creationId xmlns:p14="http://schemas.microsoft.com/office/powerpoint/2010/main" val="31170855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09985-EB8F-4CCB-9676-881108D572D9}"/>
              </a:ext>
            </a:extLst>
          </p:cNvPr>
          <p:cNvSpPr>
            <a:spLocks noGrp="1"/>
          </p:cNvSpPr>
          <p:nvPr>
            <p:ph sz="quarter" idx="14"/>
          </p:nvPr>
        </p:nvSpPr>
        <p:spPr/>
        <p:txBody>
          <a:bodyPr/>
          <a:lstStyle/>
          <a:p>
            <a:r>
              <a:rPr lang="ca-ES" dirty="0"/>
              <a:t>Què s’ha de fer per crear una sala de benestar en un servei social o de salut mental? </a:t>
            </a:r>
            <a:endParaRPr lang="es-ES" dirty="0"/>
          </a:p>
          <a:p>
            <a:pPr algn="just" fontAlgn="base"/>
            <a:r>
              <a:rPr lang="ca-ES" dirty="0"/>
              <a:t>Quina sala s’utilitzarà? </a:t>
            </a:r>
            <a:endParaRPr lang="es-ES" dirty="0"/>
          </a:p>
          <a:p>
            <a:pPr lvl="0" fontAlgn="base"/>
            <a:r>
              <a:rPr lang="ca-ES" dirty="0"/>
              <a:t>Quina mena d’espai es vol crear? </a:t>
            </a:r>
            <a:endParaRPr lang="es-ES" dirty="0"/>
          </a:p>
          <a:p>
            <a:pPr lvl="0" fontAlgn="base"/>
            <a:r>
              <a:rPr lang="ca-ES" dirty="0"/>
              <a:t>Qui serà el responsable de crear-lo? </a:t>
            </a:r>
            <a:endParaRPr lang="es-ES" dirty="0"/>
          </a:p>
          <a:p>
            <a:pPr lvl="0" fontAlgn="base"/>
            <a:r>
              <a:rPr lang="ca-ES" dirty="0"/>
              <a:t>Què hi pot haver a la sala? </a:t>
            </a:r>
            <a:endParaRPr lang="es-ES" dirty="0"/>
          </a:p>
          <a:p>
            <a:pPr lvl="0" fontAlgn="base"/>
            <a:r>
              <a:rPr lang="ca-ES" dirty="0"/>
              <a:t>Com es poden recollir i incorporar suggeriments de les persones usuàries del servei i del personal a l’hora de crear la sala? </a:t>
            </a:r>
            <a:endParaRPr lang="es-ES" dirty="0"/>
          </a:p>
          <a:p>
            <a:pPr lvl="0" fontAlgn="base"/>
            <a:r>
              <a:rPr lang="ca-ES" dirty="0"/>
              <a:t>Com es finançarà? </a:t>
            </a:r>
            <a:endParaRPr lang="es-ES" dirty="0"/>
          </a:p>
        </p:txBody>
      </p:sp>
      <p:sp>
        <p:nvSpPr>
          <p:cNvPr id="2" name="Title 1">
            <a:extLst>
              <a:ext uri="{FF2B5EF4-FFF2-40B4-BE49-F238E27FC236}">
                <a16:creationId xmlns:a16="http://schemas.microsoft.com/office/drawing/2014/main" id="{95D8A143-2937-4547-9F26-8EE73A1E824B}"/>
              </a:ext>
            </a:extLst>
          </p:cNvPr>
          <p:cNvSpPr>
            <a:spLocks noGrp="1"/>
          </p:cNvSpPr>
          <p:nvPr>
            <p:ph type="title"/>
          </p:nvPr>
        </p:nvSpPr>
        <p:spPr/>
        <p:txBody>
          <a:bodyPr/>
          <a:lstStyle/>
          <a:p>
            <a:r>
              <a:rPr lang="ca-ES" dirty="0"/>
              <a:t>Exercici 8.2: Sales de benestar al vostre servei</a:t>
            </a:r>
            <a:endParaRPr lang="x-none" dirty="0"/>
          </a:p>
        </p:txBody>
      </p:sp>
    </p:spTree>
    <p:extLst>
      <p:ext uri="{BB962C8B-B14F-4D97-AF65-F5344CB8AC3E}">
        <p14:creationId xmlns:p14="http://schemas.microsoft.com/office/powerpoint/2010/main" val="25084007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5994-D29B-4448-9439-363CD7FB080B}"/>
              </a:ext>
            </a:extLst>
          </p:cNvPr>
          <p:cNvSpPr>
            <a:spLocks noGrp="1"/>
          </p:cNvSpPr>
          <p:nvPr>
            <p:ph type="title"/>
          </p:nvPr>
        </p:nvSpPr>
        <p:spPr/>
        <p:txBody>
          <a:bodyPr>
            <a:normAutofit fontScale="90000"/>
          </a:bodyPr>
          <a:lstStyle/>
          <a:p>
            <a:pPr>
              <a:lnSpc>
                <a:spcPct val="100000"/>
              </a:lnSpc>
            </a:pPr>
            <a:r>
              <a:rPr lang="ca-ES" dirty="0"/>
              <a:t>Tema 9. </a:t>
            </a:r>
            <a:r>
              <a:rPr lang="ca-ES" dirty="0" err="1"/>
              <a:t>Desescalada</a:t>
            </a:r>
            <a:r>
              <a:rPr lang="ca-ES" dirty="0"/>
              <a:t> de les situacions de conflictivitat i de tensió</a:t>
            </a:r>
            <a:endParaRPr lang="x-none" dirty="0"/>
          </a:p>
        </p:txBody>
      </p:sp>
    </p:spTree>
    <p:extLst>
      <p:ext uri="{BB962C8B-B14F-4D97-AF65-F5344CB8AC3E}">
        <p14:creationId xmlns:p14="http://schemas.microsoft.com/office/powerpoint/2010/main" val="37851882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F2739-D23D-4D2A-8FFE-14AC482EC4D8}"/>
              </a:ext>
            </a:extLst>
          </p:cNvPr>
          <p:cNvSpPr>
            <a:spLocks noGrp="1"/>
          </p:cNvSpPr>
          <p:nvPr>
            <p:ph sz="quarter" idx="14"/>
          </p:nvPr>
        </p:nvSpPr>
        <p:spPr/>
        <p:txBody>
          <a:bodyPr/>
          <a:lstStyle/>
          <a:p>
            <a:pPr algn="just"/>
            <a:r>
              <a:rPr lang="ca-ES" dirty="0"/>
              <a:t>La </a:t>
            </a:r>
            <a:r>
              <a:rPr lang="ca-ES" dirty="0" err="1"/>
              <a:t>desescalada</a:t>
            </a:r>
            <a:r>
              <a:rPr lang="ca-ES" dirty="0"/>
              <a:t> és una tècnica per abordar situacions en què les persones se senten extremament agitades o alterades, cosa que les fa actuar de manera que pot afectar-les o afectar altres persones negativament, ja sigui emocionalment o físicament</a:t>
            </a:r>
            <a:r>
              <a:rPr lang="en-GB" dirty="0"/>
              <a:t>. </a:t>
            </a:r>
          </a:p>
          <a:p>
            <a:pPr algn="just"/>
            <a:r>
              <a:rPr lang="ca-ES" dirty="0"/>
              <a:t>La </a:t>
            </a:r>
            <a:r>
              <a:rPr lang="ca-ES" dirty="0" err="1"/>
              <a:t>desescalada</a:t>
            </a:r>
            <a:r>
              <a:rPr lang="ca-ES" dirty="0"/>
              <a:t> és un abordatge que estableix una relació de col·laboració amb les persones clau implicades en un conflicte amb la finalitat de resoldre o alleujar la situació</a:t>
            </a:r>
            <a:r>
              <a:rPr lang="en-GB" dirty="0"/>
              <a:t>.</a:t>
            </a:r>
          </a:p>
          <a:p>
            <a:pPr algn="just"/>
            <a:r>
              <a:rPr lang="ca-ES" dirty="0"/>
              <a:t>La </a:t>
            </a:r>
            <a:r>
              <a:rPr lang="ca-ES" dirty="0" err="1"/>
              <a:t>desescalada</a:t>
            </a:r>
            <a:r>
              <a:rPr lang="ca-ES" dirty="0"/>
              <a:t> aplica tècniques de comunicació eficaces</a:t>
            </a:r>
            <a:r>
              <a:rPr lang="es-ES" dirty="0"/>
              <a:t>.</a:t>
            </a:r>
            <a:endParaRPr lang="x-none" dirty="0"/>
          </a:p>
        </p:txBody>
      </p:sp>
      <p:sp>
        <p:nvSpPr>
          <p:cNvPr id="2" name="Title 1">
            <a:extLst>
              <a:ext uri="{FF2B5EF4-FFF2-40B4-BE49-F238E27FC236}">
                <a16:creationId xmlns:a16="http://schemas.microsoft.com/office/drawing/2014/main" id="{98FEB4FE-7333-40C3-BA4E-B61FA3E08D41}"/>
              </a:ext>
            </a:extLst>
          </p:cNvPr>
          <p:cNvSpPr>
            <a:spLocks noGrp="1"/>
          </p:cNvSpPr>
          <p:nvPr>
            <p:ph type="title"/>
          </p:nvPr>
        </p:nvSpPr>
        <p:spPr/>
        <p:txBody>
          <a:bodyPr/>
          <a:lstStyle/>
          <a:p>
            <a:r>
              <a:rPr lang="ca-ES" dirty="0"/>
              <a:t>Presentació: Introducció a la </a:t>
            </a:r>
            <a:r>
              <a:rPr lang="ca-ES" dirty="0" err="1"/>
              <a:t>desescalada</a:t>
            </a:r>
            <a:r>
              <a:rPr lang="ca-ES" dirty="0"/>
              <a:t> </a:t>
            </a:r>
            <a:r>
              <a:rPr lang="en-GB" dirty="0"/>
              <a:t>- 1</a:t>
            </a:r>
            <a:endParaRPr lang="x-none" dirty="0"/>
          </a:p>
        </p:txBody>
      </p:sp>
    </p:spTree>
    <p:extLst>
      <p:ext uri="{BB962C8B-B14F-4D97-AF65-F5344CB8AC3E}">
        <p14:creationId xmlns:p14="http://schemas.microsoft.com/office/powerpoint/2010/main" val="32110889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54DDC-303C-4D93-9812-546684DD2525}"/>
              </a:ext>
            </a:extLst>
          </p:cNvPr>
          <p:cNvSpPr>
            <a:spLocks noGrp="1"/>
          </p:cNvSpPr>
          <p:nvPr>
            <p:ph sz="quarter" idx="14"/>
          </p:nvPr>
        </p:nvSpPr>
        <p:spPr/>
        <p:txBody>
          <a:bodyPr/>
          <a:lstStyle/>
          <a:p>
            <a:pPr algn="just"/>
            <a:r>
              <a:rPr lang="es-ES" dirty="0"/>
              <a:t>La </a:t>
            </a:r>
            <a:r>
              <a:rPr lang="ca-ES" dirty="0" err="1"/>
              <a:t>desescalada</a:t>
            </a:r>
            <a:r>
              <a:rPr lang="ca-ES" dirty="0"/>
              <a:t> implica fer servir l’escolta activa. L’escolta activa és una forma estructurada d’escoltar i reaccionar que focalitza l’atenció en la persona</a:t>
            </a:r>
            <a:r>
              <a:rPr lang="en-GB" dirty="0"/>
              <a:t>. </a:t>
            </a:r>
            <a:endParaRPr lang="x-none" dirty="0"/>
          </a:p>
          <a:p>
            <a:pPr algn="just"/>
            <a:r>
              <a:rPr lang="es-ES" dirty="0" err="1"/>
              <a:t>L’escolta</a:t>
            </a:r>
            <a:r>
              <a:rPr lang="es-ES" dirty="0"/>
              <a:t> activa</a:t>
            </a:r>
            <a:r>
              <a:rPr lang="en-GB" dirty="0"/>
              <a:t>: </a:t>
            </a:r>
          </a:p>
          <a:p>
            <a:pPr lvl="1" algn="just"/>
            <a:r>
              <a:rPr lang="ca-ES" sz="2200" dirty="0"/>
              <a:t>Consisteix a escoltar amb atenció el que diu l’altra persona per entendre el seu punt de vista i els seus sentiments.</a:t>
            </a:r>
          </a:p>
          <a:p>
            <a:pPr lvl="1" algn="just"/>
            <a:r>
              <a:rPr lang="ca-ES" sz="2200" dirty="0"/>
              <a:t>Requereix concentrar tota l’atenció en la persona </a:t>
            </a:r>
            <a:r>
              <a:rPr lang="en-GB" sz="2200" dirty="0"/>
              <a:t>. </a:t>
            </a:r>
            <a:endParaRPr lang="x-none" sz="2200" dirty="0"/>
          </a:p>
          <a:p>
            <a:pPr lvl="1" algn="just"/>
            <a:r>
              <a:rPr lang="ca-ES" sz="2200" dirty="0"/>
              <a:t>Requereix ser conscient de no atribuir un sentit personal al que l’altra persona diu </a:t>
            </a:r>
            <a:r>
              <a:rPr lang="en-GB" sz="2200" dirty="0"/>
              <a:t>(</a:t>
            </a:r>
            <a:r>
              <a:rPr lang="en-GB" sz="2200" dirty="0" err="1"/>
              <a:t>diàleg</a:t>
            </a:r>
            <a:r>
              <a:rPr lang="en-GB" sz="2200" dirty="0"/>
              <a:t> </a:t>
            </a:r>
            <a:r>
              <a:rPr lang="en-GB" sz="2200" dirty="0" err="1"/>
              <a:t>en</a:t>
            </a:r>
            <a:r>
              <a:rPr lang="en-GB" sz="2200" dirty="0"/>
              <a:t> </a:t>
            </a:r>
            <a:r>
              <a:rPr lang="en-GB" sz="2200" dirty="0" err="1"/>
              <a:t>lloc</a:t>
            </a:r>
            <a:r>
              <a:rPr lang="en-GB" sz="2200" dirty="0"/>
              <a:t> de </a:t>
            </a:r>
            <a:r>
              <a:rPr lang="en-GB" sz="2200" dirty="0" err="1"/>
              <a:t>monòleg</a:t>
            </a:r>
            <a:r>
              <a:rPr lang="en-GB" sz="2200" dirty="0"/>
              <a:t>). </a:t>
            </a:r>
            <a:endParaRPr lang="x-none" sz="2200" dirty="0"/>
          </a:p>
          <a:p>
            <a:pPr algn="just"/>
            <a:endParaRPr lang="x-none" dirty="0"/>
          </a:p>
        </p:txBody>
      </p:sp>
      <p:sp>
        <p:nvSpPr>
          <p:cNvPr id="2" name="Title 1">
            <a:extLst>
              <a:ext uri="{FF2B5EF4-FFF2-40B4-BE49-F238E27FC236}">
                <a16:creationId xmlns:a16="http://schemas.microsoft.com/office/drawing/2014/main" id="{DEB2DA5E-9657-4600-B301-F99F939F453E}"/>
              </a:ext>
            </a:extLst>
          </p:cNvPr>
          <p:cNvSpPr>
            <a:spLocks noGrp="1"/>
          </p:cNvSpPr>
          <p:nvPr>
            <p:ph type="title"/>
          </p:nvPr>
        </p:nvSpPr>
        <p:spPr/>
        <p:txBody>
          <a:bodyPr/>
          <a:lstStyle/>
          <a:p>
            <a:r>
              <a:rPr lang="ca-ES" dirty="0"/>
              <a:t>Presentació: Introducció a la </a:t>
            </a:r>
            <a:r>
              <a:rPr lang="ca-ES" dirty="0" err="1"/>
              <a:t>desescalada</a:t>
            </a:r>
            <a:r>
              <a:rPr lang="ca-ES" dirty="0"/>
              <a:t> </a:t>
            </a:r>
            <a:r>
              <a:rPr lang="en-GB" dirty="0"/>
              <a:t>- 2</a:t>
            </a:r>
            <a:endParaRPr lang="x-none" dirty="0"/>
          </a:p>
        </p:txBody>
      </p:sp>
    </p:spTree>
    <p:extLst>
      <p:ext uri="{BB962C8B-B14F-4D97-AF65-F5344CB8AC3E}">
        <p14:creationId xmlns:p14="http://schemas.microsoft.com/office/powerpoint/2010/main" val="6997149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083EA-24CF-44E9-A145-74134A44B9DA}"/>
              </a:ext>
            </a:extLst>
          </p:cNvPr>
          <p:cNvSpPr>
            <a:spLocks noGrp="1"/>
          </p:cNvSpPr>
          <p:nvPr>
            <p:ph sz="quarter" idx="14"/>
          </p:nvPr>
        </p:nvSpPr>
        <p:spPr/>
        <p:txBody>
          <a:bodyPr/>
          <a:lstStyle/>
          <a:p>
            <a:pPr algn="just"/>
            <a:r>
              <a:rPr lang="ca-ES" dirty="0"/>
              <a:t>Quan s’interacciona amb una persona que manifesta malestar d’una manera que els altres troben molesta o amenaçadora, tots els implicats han de fer l’esforç d’identificar les seves reaccions emocionals</a:t>
            </a:r>
            <a:r>
              <a:rPr lang="en-GB" dirty="0"/>
              <a:t>.</a:t>
            </a:r>
            <a:endParaRPr lang="x-none" dirty="0"/>
          </a:p>
          <a:p>
            <a:pPr algn="just"/>
            <a:r>
              <a:rPr lang="ca-ES" dirty="0"/>
              <a:t>Algunes persones tenen la capacitat, d’una manera natural, de </a:t>
            </a:r>
            <a:r>
              <a:rPr lang="ca-ES" dirty="0" err="1"/>
              <a:t>desescalar</a:t>
            </a:r>
            <a:r>
              <a:rPr lang="ca-ES" dirty="0"/>
              <a:t> les situacions de conflictivitat o de tensió fent servir aquestes tècniques</a:t>
            </a:r>
            <a:r>
              <a:rPr lang="en-GB" dirty="0"/>
              <a:t>. </a:t>
            </a:r>
          </a:p>
          <a:p>
            <a:pPr algn="just"/>
            <a:r>
              <a:rPr lang="ca-ES" dirty="0"/>
              <a:t>Això no obstant, la </a:t>
            </a:r>
            <a:r>
              <a:rPr lang="ca-ES" dirty="0" err="1"/>
              <a:t>desescalada</a:t>
            </a:r>
            <a:r>
              <a:rPr lang="ca-ES" dirty="0"/>
              <a:t> és una tècnica que </a:t>
            </a:r>
            <a:r>
              <a:rPr lang="ca-ES" u="sng" dirty="0"/>
              <a:t>tothom</a:t>
            </a:r>
            <a:r>
              <a:rPr lang="ca-ES" dirty="0"/>
              <a:t> pot aprendre i posar en pràctica</a:t>
            </a:r>
            <a:r>
              <a:rPr lang="en-GB" dirty="0"/>
              <a:t>. </a:t>
            </a:r>
            <a:endParaRPr lang="en-US" dirty="0"/>
          </a:p>
          <a:p>
            <a:pPr lvl="2" algn="just"/>
            <a:r>
              <a:rPr lang="ca-ES" sz="2200" dirty="0"/>
              <a:t>requereix formació per aplicar-la d’una manera eficaç i obtenir resultats segurs i satisfactoris</a:t>
            </a:r>
            <a:r>
              <a:rPr lang="en-GB" sz="2200" dirty="0"/>
              <a:t>.</a:t>
            </a:r>
            <a:endParaRPr lang="x-none" sz="2200" dirty="0"/>
          </a:p>
          <a:p>
            <a:pPr algn="just"/>
            <a:endParaRPr lang="x-none" dirty="0"/>
          </a:p>
        </p:txBody>
      </p:sp>
      <p:sp>
        <p:nvSpPr>
          <p:cNvPr id="2" name="Title 1">
            <a:extLst>
              <a:ext uri="{FF2B5EF4-FFF2-40B4-BE49-F238E27FC236}">
                <a16:creationId xmlns:a16="http://schemas.microsoft.com/office/drawing/2014/main" id="{55585270-3D7C-4D4C-B165-04F722B90AF3}"/>
              </a:ext>
            </a:extLst>
          </p:cNvPr>
          <p:cNvSpPr>
            <a:spLocks noGrp="1"/>
          </p:cNvSpPr>
          <p:nvPr>
            <p:ph type="title"/>
          </p:nvPr>
        </p:nvSpPr>
        <p:spPr/>
        <p:txBody>
          <a:bodyPr/>
          <a:lstStyle/>
          <a:p>
            <a:r>
              <a:rPr lang="ca-ES" dirty="0"/>
              <a:t>Presentació: Introducció a la </a:t>
            </a:r>
            <a:r>
              <a:rPr lang="ca-ES" dirty="0" err="1"/>
              <a:t>desescalada</a:t>
            </a:r>
            <a:r>
              <a:rPr lang="ca-ES" dirty="0"/>
              <a:t> </a:t>
            </a:r>
            <a:r>
              <a:rPr lang="en-GB" dirty="0"/>
              <a:t>- 3</a:t>
            </a:r>
            <a:endParaRPr lang="x-none" dirty="0"/>
          </a:p>
        </p:txBody>
      </p:sp>
    </p:spTree>
    <p:extLst>
      <p:ext uri="{BB962C8B-B14F-4D97-AF65-F5344CB8AC3E}">
        <p14:creationId xmlns:p14="http://schemas.microsoft.com/office/powerpoint/2010/main" val="27001236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3C76536-A86E-964D-BE08-6933965B0882}"/>
              </a:ext>
            </a:extLst>
          </p:cNvPr>
          <p:cNvSpPr>
            <a:spLocks noGrp="1"/>
          </p:cNvSpPr>
          <p:nvPr>
            <p:ph type="body" sz="quarter" idx="13"/>
          </p:nvPr>
        </p:nvSpPr>
        <p:spPr>
          <a:xfrm>
            <a:off x="498764" y="946614"/>
            <a:ext cx="11182843" cy="341859"/>
          </a:xfrm>
        </p:spPr>
        <p:txBody>
          <a:bodyPr/>
          <a:lstStyle/>
          <a:p>
            <a:r>
              <a:rPr lang="ca-ES" dirty="0"/>
              <a:t>Consells per evitar una escala del conflicte </a:t>
            </a:r>
            <a:endParaRPr lang="en-US" dirty="0"/>
          </a:p>
        </p:txBody>
      </p:sp>
      <p:sp>
        <p:nvSpPr>
          <p:cNvPr id="3" name="Content Placeholder 2">
            <a:extLst>
              <a:ext uri="{FF2B5EF4-FFF2-40B4-BE49-F238E27FC236}">
                <a16:creationId xmlns:a16="http://schemas.microsoft.com/office/drawing/2014/main" id="{21FEB93A-98DF-44C4-96BF-0491ED3ECC9B}"/>
              </a:ext>
            </a:extLst>
          </p:cNvPr>
          <p:cNvSpPr>
            <a:spLocks noGrp="1"/>
          </p:cNvSpPr>
          <p:nvPr>
            <p:ph sz="quarter" idx="14"/>
          </p:nvPr>
        </p:nvSpPr>
        <p:spPr/>
        <p:txBody>
          <a:bodyPr/>
          <a:lstStyle/>
          <a:p>
            <a:pPr lvl="0" algn="just" fontAlgn="base"/>
            <a:r>
              <a:rPr lang="ca-ES" sz="2100" dirty="0"/>
              <a:t>Respecteu l’espai personal de cadascú. </a:t>
            </a:r>
            <a:endParaRPr lang="es-ES" sz="2100" dirty="0"/>
          </a:p>
          <a:p>
            <a:pPr lvl="0" algn="just" fontAlgn="base"/>
            <a:r>
              <a:rPr lang="ca-ES" sz="2100" dirty="0"/>
              <a:t>Eviteu els espais tancats per assegurar-vos que la persona no se sent atrapada, acorralada o confinada. </a:t>
            </a:r>
            <a:endParaRPr lang="es-ES" sz="2100" dirty="0"/>
          </a:p>
          <a:p>
            <a:pPr algn="just"/>
            <a:r>
              <a:rPr lang="ca-ES" sz="2100" dirty="0"/>
              <a:t>Proveu de comunicar-vos amb la persona</a:t>
            </a:r>
            <a:r>
              <a:rPr lang="en-GB" sz="2100" dirty="0"/>
              <a:t>. </a:t>
            </a:r>
          </a:p>
          <a:p>
            <a:pPr algn="just"/>
            <a:r>
              <a:rPr lang="ca-ES" sz="2100" dirty="0"/>
              <a:t>Digueu-li que voleu ajudar-la i que no fareu res en contra de la seva voluntat ni res que pugui fer-li mal. </a:t>
            </a:r>
            <a:endParaRPr lang="es-ES" sz="2100" dirty="0"/>
          </a:p>
          <a:p>
            <a:pPr lvl="0" algn="just"/>
            <a:r>
              <a:rPr lang="ca-ES" sz="2100" dirty="0"/>
              <a:t>Sigueu educats i respectuosos en tot moment</a:t>
            </a:r>
            <a:r>
              <a:rPr lang="en-GB" sz="2100" dirty="0"/>
              <a:t>.</a:t>
            </a:r>
            <a:endParaRPr lang="x-none" sz="2100" dirty="0"/>
          </a:p>
          <a:p>
            <a:pPr lvl="0" algn="just" fontAlgn="base"/>
            <a:r>
              <a:rPr lang="ca-ES" sz="2100" dirty="0"/>
              <a:t>Parleu amb la persona amb el nivell adequat de formalitat, en funció del vostre grau de coneixença. </a:t>
            </a:r>
            <a:endParaRPr lang="es-ES" sz="2100" dirty="0"/>
          </a:p>
          <a:p>
            <a:pPr algn="just"/>
            <a:r>
              <a:rPr lang="ca-ES" sz="2100" dirty="0"/>
              <a:t>No l’apresseu</a:t>
            </a:r>
            <a:r>
              <a:rPr lang="en-GB" sz="2100" dirty="0"/>
              <a:t>.</a:t>
            </a:r>
            <a:endParaRPr lang="x-none" sz="2100" dirty="0"/>
          </a:p>
          <a:p>
            <a:pPr algn="just"/>
            <a:endParaRPr lang="x-none" sz="2100" dirty="0"/>
          </a:p>
        </p:txBody>
      </p:sp>
      <p:sp>
        <p:nvSpPr>
          <p:cNvPr id="2" name="Title 1">
            <a:extLst>
              <a:ext uri="{FF2B5EF4-FFF2-40B4-BE49-F238E27FC236}">
                <a16:creationId xmlns:a16="http://schemas.microsoft.com/office/drawing/2014/main" id="{AA8100EE-C048-4F2D-B007-5241FE3FF3C6}"/>
              </a:ext>
            </a:extLst>
          </p:cNvPr>
          <p:cNvSpPr>
            <a:spLocks noGrp="1"/>
          </p:cNvSpPr>
          <p:nvPr>
            <p:ph type="title"/>
          </p:nvPr>
        </p:nvSpPr>
        <p:spPr/>
        <p:txBody>
          <a:bodyPr/>
          <a:lstStyle/>
          <a:p>
            <a:r>
              <a:rPr lang="ca-ES" dirty="0"/>
              <a:t>Presentació: Introducció a la </a:t>
            </a:r>
            <a:r>
              <a:rPr lang="ca-ES" dirty="0" err="1"/>
              <a:t>desescalada</a:t>
            </a:r>
            <a:r>
              <a:rPr lang="ca-ES" dirty="0"/>
              <a:t> </a:t>
            </a:r>
            <a:r>
              <a:rPr lang="en-GB" dirty="0"/>
              <a:t>- 4</a:t>
            </a:r>
            <a:endParaRPr lang="x-none" dirty="0"/>
          </a:p>
        </p:txBody>
      </p:sp>
    </p:spTree>
    <p:extLst>
      <p:ext uri="{BB962C8B-B14F-4D97-AF65-F5344CB8AC3E}">
        <p14:creationId xmlns:p14="http://schemas.microsoft.com/office/powerpoint/2010/main" val="26085376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CBB7F2F-5BD4-854F-84C2-728CECC726B8}"/>
              </a:ext>
            </a:extLst>
          </p:cNvPr>
          <p:cNvSpPr>
            <a:spLocks noGrp="1"/>
          </p:cNvSpPr>
          <p:nvPr>
            <p:ph type="body" sz="quarter" idx="13"/>
          </p:nvPr>
        </p:nvSpPr>
        <p:spPr/>
        <p:txBody>
          <a:bodyPr/>
          <a:lstStyle/>
          <a:p>
            <a:r>
              <a:rPr lang="es-ES" dirty="0"/>
              <a:t>Consejos para evitar una escala del conflicto</a:t>
            </a:r>
            <a:endParaRPr lang="en-US" dirty="0"/>
          </a:p>
        </p:txBody>
      </p:sp>
      <p:sp>
        <p:nvSpPr>
          <p:cNvPr id="3" name="Content Placeholder 2">
            <a:extLst>
              <a:ext uri="{FF2B5EF4-FFF2-40B4-BE49-F238E27FC236}">
                <a16:creationId xmlns:a16="http://schemas.microsoft.com/office/drawing/2014/main" id="{A2D7BEBF-D837-4B2E-83BB-B9AB078F297F}"/>
              </a:ext>
            </a:extLst>
          </p:cNvPr>
          <p:cNvSpPr>
            <a:spLocks noGrp="1"/>
          </p:cNvSpPr>
          <p:nvPr>
            <p:ph sz="quarter" idx="14"/>
          </p:nvPr>
        </p:nvSpPr>
        <p:spPr/>
        <p:txBody>
          <a:bodyPr/>
          <a:lstStyle/>
          <a:p>
            <a:pPr lvl="0" algn="just"/>
            <a:r>
              <a:rPr lang="ca-ES" dirty="0"/>
              <a:t>Intenteu entendre la raó que li ha provocat el malestar, així com què vol i què necessita</a:t>
            </a:r>
            <a:r>
              <a:rPr lang="en-GB" dirty="0"/>
              <a:t>. </a:t>
            </a:r>
            <a:endParaRPr lang="x-none" dirty="0"/>
          </a:p>
          <a:p>
            <a:pPr lvl="0" fontAlgn="base"/>
            <a:r>
              <a:rPr lang="ca-ES" dirty="0"/>
              <a:t>seria d’ajuda i proveu d’oferir-li algunes opcions i alternatives. </a:t>
            </a:r>
            <a:endParaRPr lang="es-ES" dirty="0"/>
          </a:p>
          <a:p>
            <a:r>
              <a:rPr lang="ca-ES" dirty="0"/>
              <a:t>No desestimeu el que diu la persona només perquè no hi esteu d’acord</a:t>
            </a:r>
            <a:r>
              <a:rPr lang="en-GB" dirty="0"/>
              <a:t>.</a:t>
            </a:r>
            <a:endParaRPr lang="x-none" dirty="0"/>
          </a:p>
          <a:p>
            <a:pPr lvl="0" fontAlgn="base"/>
            <a:r>
              <a:rPr lang="ca-ES" dirty="0"/>
              <a:t>Faciliteu que la persona pugui accedir a persones que coneix i en qui confia. </a:t>
            </a:r>
            <a:endParaRPr lang="es-ES" dirty="0"/>
          </a:p>
          <a:p>
            <a:r>
              <a:rPr lang="ca-ES" dirty="0"/>
              <a:t>Un cop superat el moment difícil, proveu d’analitzar amb la persona què ha passat</a:t>
            </a:r>
            <a:r>
              <a:rPr lang="en-GB" dirty="0"/>
              <a:t>.</a:t>
            </a:r>
          </a:p>
          <a:p>
            <a:pPr marL="0" indent="0" algn="just">
              <a:buNone/>
            </a:pPr>
            <a:r>
              <a:rPr lang="es-ES" b="1" dirty="0"/>
              <a:t>Les </a:t>
            </a:r>
            <a:r>
              <a:rPr lang="es-ES" b="1" dirty="0" err="1"/>
              <a:t>tècniques</a:t>
            </a:r>
            <a:r>
              <a:rPr lang="es-ES" b="1" dirty="0"/>
              <a:t> de desescalada poden diferir en </a:t>
            </a:r>
            <a:r>
              <a:rPr lang="es-ES" b="1" dirty="0" err="1"/>
              <a:t>funció</a:t>
            </a:r>
            <a:r>
              <a:rPr lang="es-ES" b="1" dirty="0"/>
              <a:t> del </a:t>
            </a:r>
            <a:r>
              <a:rPr lang="es-ES" b="1" dirty="0" err="1"/>
              <a:t>context</a:t>
            </a:r>
            <a:r>
              <a:rPr lang="es-ES" b="1" dirty="0"/>
              <a:t> i la cultura, i </a:t>
            </a:r>
            <a:r>
              <a:rPr lang="es-ES" b="1" dirty="0" err="1"/>
              <a:t>s’han</a:t>
            </a:r>
            <a:r>
              <a:rPr lang="es-ES" b="1" dirty="0"/>
              <a:t> </a:t>
            </a:r>
            <a:r>
              <a:rPr lang="es-ES" b="1" dirty="0" err="1"/>
              <a:t>d’adaptar</a:t>
            </a:r>
            <a:r>
              <a:rPr lang="es-ES" b="1" dirty="0"/>
              <a:t> en </a:t>
            </a:r>
            <a:r>
              <a:rPr lang="es-ES" b="1" dirty="0" err="1"/>
              <a:t>conseqüència</a:t>
            </a:r>
            <a:r>
              <a:rPr lang="en-GB" b="1" dirty="0"/>
              <a:t>. </a:t>
            </a:r>
            <a:endParaRPr lang="x-none" b="1" dirty="0"/>
          </a:p>
          <a:p>
            <a:pPr lvl="0" algn="just"/>
            <a:endParaRPr lang="x-none" dirty="0"/>
          </a:p>
          <a:p>
            <a:pPr algn="just"/>
            <a:endParaRPr lang="x-none" dirty="0"/>
          </a:p>
        </p:txBody>
      </p:sp>
      <p:sp>
        <p:nvSpPr>
          <p:cNvPr id="2" name="Title 1">
            <a:extLst>
              <a:ext uri="{FF2B5EF4-FFF2-40B4-BE49-F238E27FC236}">
                <a16:creationId xmlns:a16="http://schemas.microsoft.com/office/drawing/2014/main" id="{65D7831C-AB7D-45BE-8EA0-2C73636E72E7}"/>
              </a:ext>
            </a:extLst>
          </p:cNvPr>
          <p:cNvSpPr>
            <a:spLocks noGrp="1"/>
          </p:cNvSpPr>
          <p:nvPr>
            <p:ph type="title"/>
          </p:nvPr>
        </p:nvSpPr>
        <p:spPr/>
        <p:txBody>
          <a:bodyPr>
            <a:noAutofit/>
          </a:bodyPr>
          <a:lstStyle/>
          <a:p>
            <a:r>
              <a:rPr lang="ca-ES" dirty="0"/>
              <a:t>Presentació: Introducció a la </a:t>
            </a:r>
            <a:r>
              <a:rPr lang="ca-ES" dirty="0" err="1"/>
              <a:t>desescalada</a:t>
            </a:r>
            <a:r>
              <a:rPr lang="ca-ES" dirty="0"/>
              <a:t> </a:t>
            </a:r>
            <a:r>
              <a:rPr lang="en-GB" dirty="0"/>
              <a:t>- 5</a:t>
            </a:r>
            <a:endParaRPr lang="x-none" dirty="0"/>
          </a:p>
        </p:txBody>
      </p:sp>
    </p:spTree>
    <p:extLst>
      <p:ext uri="{BB962C8B-B14F-4D97-AF65-F5344CB8AC3E}">
        <p14:creationId xmlns:p14="http://schemas.microsoft.com/office/powerpoint/2010/main" val="20803144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C5C5-C7AD-40CB-8D7D-95F8D41BAA9F}"/>
              </a:ext>
            </a:extLst>
          </p:cNvPr>
          <p:cNvSpPr>
            <a:spLocks noGrp="1"/>
          </p:cNvSpPr>
          <p:nvPr>
            <p:ph type="title"/>
          </p:nvPr>
        </p:nvSpPr>
        <p:spPr/>
        <p:txBody>
          <a:bodyPr/>
          <a:lstStyle/>
          <a:p>
            <a:r>
              <a:rPr lang="es-ES" dirty="0"/>
              <a:t>Tema 10. </a:t>
            </a:r>
            <a:r>
              <a:rPr lang="ca-ES" dirty="0"/>
              <a:t>Equips de resposta </a:t>
            </a:r>
            <a:endParaRPr lang="x-none" dirty="0"/>
          </a:p>
        </p:txBody>
      </p:sp>
    </p:spTree>
    <p:extLst>
      <p:ext uri="{BB962C8B-B14F-4D97-AF65-F5344CB8AC3E}">
        <p14:creationId xmlns:p14="http://schemas.microsoft.com/office/powerpoint/2010/main" val="29906378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AEEBEA0-263A-AC4B-8099-A7C030726B4A}"/>
              </a:ext>
            </a:extLst>
          </p:cNvPr>
          <p:cNvSpPr>
            <a:spLocks noGrp="1"/>
          </p:cNvSpPr>
          <p:nvPr>
            <p:ph type="body" sz="quarter" idx="13"/>
          </p:nvPr>
        </p:nvSpPr>
        <p:spPr/>
        <p:txBody>
          <a:bodyPr/>
          <a:lstStyle/>
          <a:p>
            <a:r>
              <a:rPr lang="ca-ES" dirty="0"/>
              <a:t>Què és un equip de resposta?</a:t>
            </a:r>
            <a:r>
              <a:rPr lang="es-ES" dirty="0"/>
              <a:t> </a:t>
            </a:r>
          </a:p>
        </p:txBody>
      </p:sp>
      <p:sp>
        <p:nvSpPr>
          <p:cNvPr id="3" name="Content Placeholder 2">
            <a:extLst>
              <a:ext uri="{FF2B5EF4-FFF2-40B4-BE49-F238E27FC236}">
                <a16:creationId xmlns:a16="http://schemas.microsoft.com/office/drawing/2014/main" id="{C2F08B04-E40C-4CC2-BE26-7F57FD348222}"/>
              </a:ext>
            </a:extLst>
          </p:cNvPr>
          <p:cNvSpPr>
            <a:spLocks noGrp="1"/>
          </p:cNvSpPr>
          <p:nvPr>
            <p:ph sz="quarter" idx="14"/>
          </p:nvPr>
        </p:nvSpPr>
        <p:spPr/>
        <p:txBody>
          <a:bodyPr>
            <a:normAutofit fontScale="92500" lnSpcReduction="10000"/>
          </a:bodyPr>
          <a:lstStyle/>
          <a:p>
            <a:pPr lvl="0" algn="just"/>
            <a:r>
              <a:rPr lang="ca-ES" dirty="0"/>
              <a:t>Un equip de resposta és un grup bàsic d’especialistes experimentats i compromesos que adopten un abordatge no restrictiu i són responsables d’intervenir o respondre quan és probable que es produeixi una situació d’emergència</a:t>
            </a:r>
            <a:r>
              <a:rPr lang="en-GB" dirty="0"/>
              <a:t>.</a:t>
            </a:r>
            <a:endParaRPr lang="x-none" dirty="0"/>
          </a:p>
          <a:p>
            <a:pPr lvl="0" algn="just" fontAlgn="base"/>
            <a:r>
              <a:rPr lang="ca-ES" dirty="0"/>
              <a:t>Un equip de resposta pot rebre denominacions diverses en diferents països i serveis, com ara </a:t>
            </a:r>
            <a:r>
              <a:rPr lang="ca-ES" i="1" dirty="0"/>
              <a:t>equip de resposta en cas de crisi</a:t>
            </a:r>
            <a:r>
              <a:rPr lang="ca-ES" dirty="0"/>
              <a:t> o </a:t>
            </a:r>
            <a:r>
              <a:rPr lang="ca-ES" i="1" dirty="0"/>
              <a:t>equip de resposta a emergències psiquiàtriques</a:t>
            </a:r>
            <a:r>
              <a:rPr lang="ca-ES" dirty="0"/>
              <a:t>. </a:t>
            </a:r>
            <a:endParaRPr lang="es-ES" dirty="0"/>
          </a:p>
          <a:p>
            <a:pPr algn="just"/>
            <a:r>
              <a:rPr lang="ca-ES" dirty="0"/>
              <a:t>Els equips de resposta poden gestionar eficaçment crisis mitjançant unes bones habilitats de comunicació, </a:t>
            </a:r>
            <a:r>
              <a:rPr lang="ca-ES" dirty="0" err="1"/>
              <a:t>desescalada</a:t>
            </a:r>
            <a:r>
              <a:rPr lang="ca-ES" dirty="0"/>
              <a:t> i prevenció de la violència per calmar i resoldre d’una manera segura una situació tensa o conflictiva</a:t>
            </a:r>
            <a:r>
              <a:rPr lang="en-GB" dirty="0"/>
              <a:t>.</a:t>
            </a:r>
            <a:endParaRPr lang="x-none" dirty="0"/>
          </a:p>
          <a:p>
            <a:pPr lvl="0" algn="just"/>
            <a:r>
              <a:rPr lang="ca-ES" dirty="0"/>
              <a:t>Els membres de l’equip també poden dur a terme </a:t>
            </a:r>
            <a:r>
              <a:rPr lang="ca-ES" u="sng" dirty="0"/>
              <a:t>prevenció</a:t>
            </a:r>
            <a:r>
              <a:rPr lang="ca-ES" dirty="0"/>
              <a:t> proactiva als serveis</a:t>
            </a:r>
            <a:r>
              <a:rPr lang="en-GB" dirty="0"/>
              <a:t>.</a:t>
            </a:r>
            <a:endParaRPr lang="x-none" dirty="0"/>
          </a:p>
          <a:p>
            <a:pPr lvl="0" algn="just"/>
            <a:r>
              <a:rPr lang="es-ES" dirty="0"/>
              <a:t>La </a:t>
            </a:r>
            <a:r>
              <a:rPr lang="ca-ES" dirty="0"/>
              <a:t>intervenció d’un equip de resposta no és necessària ni adequada quan les persones simplement expressen malestar</a:t>
            </a:r>
            <a:r>
              <a:rPr lang="es-ES" dirty="0"/>
              <a:t>.</a:t>
            </a:r>
          </a:p>
          <a:p>
            <a:pPr lvl="0" algn="just"/>
            <a:r>
              <a:rPr lang="ca-ES" dirty="0"/>
              <a:t>Convé que l’equip estigui disponible en tot moment, sobretot quan el risc que es produeixi un incident pot ser més elevat</a:t>
            </a:r>
            <a:r>
              <a:rPr lang="en-GB" dirty="0"/>
              <a:t>.</a:t>
            </a:r>
            <a:endParaRPr lang="x-none" dirty="0"/>
          </a:p>
        </p:txBody>
      </p:sp>
      <p:sp>
        <p:nvSpPr>
          <p:cNvPr id="2" name="Title 1">
            <a:extLst>
              <a:ext uri="{FF2B5EF4-FFF2-40B4-BE49-F238E27FC236}">
                <a16:creationId xmlns:a16="http://schemas.microsoft.com/office/drawing/2014/main" id="{65772AA3-C953-43C4-BE13-11C3C2209B86}"/>
              </a:ext>
            </a:extLst>
          </p:cNvPr>
          <p:cNvSpPr>
            <a:spLocks noGrp="1"/>
          </p:cNvSpPr>
          <p:nvPr>
            <p:ph type="title"/>
          </p:nvPr>
        </p:nvSpPr>
        <p:spPr/>
        <p:txBody>
          <a:bodyPr>
            <a:normAutofit fontScale="90000"/>
          </a:bodyPr>
          <a:lstStyle/>
          <a:p>
            <a:r>
              <a:rPr lang="ca-ES" dirty="0"/>
              <a:t>Presentació: La constitució d’un equip de resposta </a:t>
            </a:r>
            <a:r>
              <a:rPr lang="en-GB" dirty="0"/>
              <a:t>- 1</a:t>
            </a:r>
            <a:endParaRPr lang="x-none" dirty="0"/>
          </a:p>
        </p:txBody>
      </p:sp>
    </p:spTree>
    <p:extLst>
      <p:ext uri="{BB962C8B-B14F-4D97-AF65-F5344CB8AC3E}">
        <p14:creationId xmlns:p14="http://schemas.microsoft.com/office/powerpoint/2010/main" val="39745894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302D14-9BF7-7F4E-9D38-F9DF8420E9D3}"/>
              </a:ext>
            </a:extLst>
          </p:cNvPr>
          <p:cNvSpPr>
            <a:spLocks noGrp="1"/>
          </p:cNvSpPr>
          <p:nvPr>
            <p:ph type="body" sz="quarter" idx="13"/>
          </p:nvPr>
        </p:nvSpPr>
        <p:spPr/>
        <p:txBody>
          <a:bodyPr/>
          <a:lstStyle/>
          <a:p>
            <a:r>
              <a:rPr lang="ca-ES" dirty="0"/>
              <a:t>Objectius</a:t>
            </a:r>
            <a:endParaRPr lang="es-ES" dirty="0"/>
          </a:p>
        </p:txBody>
      </p:sp>
      <p:sp>
        <p:nvSpPr>
          <p:cNvPr id="3" name="Content Placeholder 2">
            <a:extLst>
              <a:ext uri="{FF2B5EF4-FFF2-40B4-BE49-F238E27FC236}">
                <a16:creationId xmlns:a16="http://schemas.microsoft.com/office/drawing/2014/main" id="{343BFDBD-4D98-48F7-B102-6FD458ED845F}"/>
              </a:ext>
            </a:extLst>
          </p:cNvPr>
          <p:cNvSpPr>
            <a:spLocks noGrp="1"/>
          </p:cNvSpPr>
          <p:nvPr>
            <p:ph sz="quarter" idx="14"/>
          </p:nvPr>
        </p:nvSpPr>
        <p:spPr/>
        <p:txBody>
          <a:bodyPr/>
          <a:lstStyle/>
          <a:p>
            <a:pPr algn="just"/>
            <a:r>
              <a:rPr lang="ca-ES" dirty="0"/>
              <a:t>La missió de l’equip de resposta és respondre </a:t>
            </a:r>
            <a:r>
              <a:rPr lang="ca-ES" u="sng" dirty="0"/>
              <a:t>sempre</a:t>
            </a:r>
            <a:r>
              <a:rPr lang="ca-ES" dirty="0"/>
              <a:t> a les situacions de tensió o de conflictivitat d’una manera no violenta i no restrictiva</a:t>
            </a:r>
            <a:r>
              <a:rPr lang="en-GB" dirty="0"/>
              <a:t>. </a:t>
            </a:r>
          </a:p>
          <a:p>
            <a:pPr algn="just"/>
            <a:r>
              <a:rPr lang="ca-ES" dirty="0"/>
              <a:t>És important assegurar-se que l’equip de resposta no evolucioni amb el pas del temps en un equip que faci servir mesures restrictives i violentes per gestionar les situacions de tensió i de conflictivitat</a:t>
            </a:r>
            <a:r>
              <a:rPr lang="en-GB" dirty="0"/>
              <a:t>.</a:t>
            </a:r>
            <a:endParaRPr lang="x-none"/>
          </a:p>
          <a:p>
            <a:pPr algn="just"/>
            <a:endParaRPr lang="x-none" dirty="0"/>
          </a:p>
        </p:txBody>
      </p:sp>
      <p:sp>
        <p:nvSpPr>
          <p:cNvPr id="2" name="Title 1">
            <a:extLst>
              <a:ext uri="{FF2B5EF4-FFF2-40B4-BE49-F238E27FC236}">
                <a16:creationId xmlns:a16="http://schemas.microsoft.com/office/drawing/2014/main" id="{CDC4747D-861A-4226-829C-02598FAC9124}"/>
              </a:ext>
            </a:extLst>
          </p:cNvPr>
          <p:cNvSpPr>
            <a:spLocks noGrp="1"/>
          </p:cNvSpPr>
          <p:nvPr>
            <p:ph type="title"/>
          </p:nvPr>
        </p:nvSpPr>
        <p:spPr/>
        <p:txBody>
          <a:bodyPr>
            <a:normAutofit fontScale="90000"/>
          </a:bodyPr>
          <a:lstStyle/>
          <a:p>
            <a:r>
              <a:rPr lang="ca-ES" dirty="0"/>
              <a:t>Presentació: La constitució d’un equip de resposta </a:t>
            </a:r>
            <a:r>
              <a:rPr lang="en-GB" dirty="0"/>
              <a:t>- 2</a:t>
            </a:r>
            <a:endParaRPr lang="x-none" dirty="0"/>
          </a:p>
        </p:txBody>
      </p:sp>
    </p:spTree>
    <p:extLst>
      <p:ext uri="{BB962C8B-B14F-4D97-AF65-F5344CB8AC3E}">
        <p14:creationId xmlns:p14="http://schemas.microsoft.com/office/powerpoint/2010/main" val="254201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38671-3FA0-439F-95ED-EC87F5B139D1}"/>
              </a:ext>
            </a:extLst>
          </p:cNvPr>
          <p:cNvSpPr>
            <a:spLocks noGrp="1"/>
          </p:cNvSpPr>
          <p:nvPr>
            <p:ph sz="quarter" idx="14"/>
          </p:nvPr>
        </p:nvSpPr>
        <p:spPr/>
        <p:txBody>
          <a:bodyPr/>
          <a:lstStyle/>
          <a:p>
            <a:endParaRPr lang="en-US" dirty="0"/>
          </a:p>
          <a:p>
            <a:pPr marL="0" indent="0" algn="ctr">
              <a:buNone/>
            </a:pPr>
            <a:r>
              <a:rPr lang="es-ES" sz="2500" b="1" i="1" dirty="0" err="1"/>
              <a:t>Què</a:t>
            </a:r>
            <a:r>
              <a:rPr lang="es-ES" sz="2500" b="1" i="1" dirty="0"/>
              <a:t> </a:t>
            </a:r>
            <a:r>
              <a:rPr lang="es-ES" sz="2500" b="1" i="1" dirty="0" err="1"/>
              <a:t>enteneu</a:t>
            </a:r>
            <a:r>
              <a:rPr lang="es-ES" sz="2500" b="1" i="1" dirty="0"/>
              <a:t> </a:t>
            </a:r>
            <a:r>
              <a:rPr lang="es-ES" sz="2500" b="1" i="1" dirty="0" err="1"/>
              <a:t>pels</a:t>
            </a:r>
            <a:r>
              <a:rPr lang="es-ES" sz="2500" b="1" i="1" dirty="0"/>
              <a:t> termes </a:t>
            </a:r>
            <a:r>
              <a:rPr lang="es-ES" sz="2500" b="1" i="1" dirty="0" err="1"/>
              <a:t>aïllament</a:t>
            </a:r>
            <a:r>
              <a:rPr lang="es-ES" sz="2500" b="1" i="1" dirty="0"/>
              <a:t> i </a:t>
            </a:r>
            <a:r>
              <a:rPr lang="es-ES" sz="2500" b="1" i="1" dirty="0" err="1"/>
              <a:t>contenció</a:t>
            </a:r>
            <a:r>
              <a:rPr lang="es-ES" sz="2500" b="1" i="1" dirty="0"/>
              <a:t>? </a:t>
            </a:r>
            <a:endParaRPr lang="x-none" dirty="0"/>
          </a:p>
        </p:txBody>
      </p:sp>
      <p:sp>
        <p:nvSpPr>
          <p:cNvPr id="2" name="Title 1">
            <a:extLst>
              <a:ext uri="{FF2B5EF4-FFF2-40B4-BE49-F238E27FC236}">
                <a16:creationId xmlns:a16="http://schemas.microsoft.com/office/drawing/2014/main" id="{41A29D50-78BA-48E9-8EF7-A252D4355DF6}"/>
              </a:ext>
            </a:extLst>
          </p:cNvPr>
          <p:cNvSpPr>
            <a:spLocks noGrp="1"/>
          </p:cNvSpPr>
          <p:nvPr>
            <p:ph type="title"/>
          </p:nvPr>
        </p:nvSpPr>
        <p:spPr>
          <a:xfrm>
            <a:off x="417754" y="506412"/>
            <a:ext cx="11240845" cy="449552"/>
          </a:xfrm>
        </p:spPr>
        <p:txBody>
          <a:bodyPr/>
          <a:lstStyle/>
          <a:p>
            <a:r>
              <a:rPr lang="es-ES" dirty="0" err="1"/>
              <a:t>Exercici</a:t>
            </a:r>
            <a:r>
              <a:rPr lang="es-ES" dirty="0"/>
              <a:t> 2.1: </a:t>
            </a:r>
            <a:r>
              <a:rPr lang="es-ES" dirty="0" err="1"/>
              <a:t>Significat</a:t>
            </a:r>
            <a:r>
              <a:rPr lang="es-ES" dirty="0"/>
              <a:t> </a:t>
            </a:r>
            <a:r>
              <a:rPr lang="es-ES" dirty="0" err="1"/>
              <a:t>d’aïllament</a:t>
            </a:r>
            <a:r>
              <a:rPr lang="es-ES" dirty="0"/>
              <a:t> i de </a:t>
            </a:r>
            <a:r>
              <a:rPr lang="es-ES" dirty="0" err="1"/>
              <a:t>contenció</a:t>
            </a:r>
            <a:r>
              <a:rPr lang="es-ES" dirty="0"/>
              <a:t> </a:t>
            </a:r>
            <a:endParaRPr lang="x-none" dirty="0"/>
          </a:p>
        </p:txBody>
      </p:sp>
    </p:spTree>
    <p:extLst>
      <p:ext uri="{BB962C8B-B14F-4D97-AF65-F5344CB8AC3E}">
        <p14:creationId xmlns:p14="http://schemas.microsoft.com/office/powerpoint/2010/main" val="42676141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DC423-6F6D-464A-B3DD-3676197F2D9E}"/>
              </a:ext>
            </a:extLst>
          </p:cNvPr>
          <p:cNvSpPr>
            <a:spLocks noGrp="1"/>
          </p:cNvSpPr>
          <p:nvPr>
            <p:ph sz="quarter" idx="14"/>
          </p:nvPr>
        </p:nvSpPr>
        <p:spPr/>
        <p:txBody>
          <a:bodyPr/>
          <a:lstStyle/>
          <a:p>
            <a:pPr lvl="0" algn="just" fontAlgn="base"/>
            <a:r>
              <a:rPr lang="ca-ES" dirty="0"/>
              <a:t>Proporcionar una resolució segura a situacions de tensió o de conflictivitat.</a:t>
            </a:r>
          </a:p>
          <a:p>
            <a:pPr lvl="0" algn="just" fontAlgn="base"/>
            <a:r>
              <a:rPr lang="ca-ES" dirty="0"/>
              <a:t>Desenvolupar i aplicar abordatges no conflictius i no restrictius dissenyats per ajudar i acompanyar les persones en comptes de per controlar-les. </a:t>
            </a:r>
            <a:endParaRPr lang="es-ES" dirty="0"/>
          </a:p>
          <a:p>
            <a:pPr algn="just"/>
            <a:r>
              <a:rPr lang="ca-ES" dirty="0"/>
              <a:t>Reduir el potencial que es produeixin lesions o danys durant aquestes situacions</a:t>
            </a:r>
            <a:r>
              <a:rPr lang="es-ES" dirty="0"/>
              <a:t>. </a:t>
            </a:r>
          </a:p>
          <a:p>
            <a:pPr lvl="0" algn="just" fontAlgn="base"/>
            <a:r>
              <a:rPr lang="ca-ES" dirty="0"/>
              <a:t>Proporcionar un abordatge d’equip i lideratge organitzat davant les situacions de conflictivitat més complexes</a:t>
            </a:r>
            <a:r>
              <a:rPr lang="es-ES" dirty="0"/>
              <a:t>. </a:t>
            </a:r>
          </a:p>
          <a:p>
            <a:pPr algn="just"/>
            <a:r>
              <a:rPr lang="ca-ES" dirty="0"/>
              <a:t>Formar i compartir experiències i coneixements sobre habilitats i estratègies</a:t>
            </a:r>
            <a:r>
              <a:rPr lang="en-US" dirty="0"/>
              <a:t>.</a:t>
            </a:r>
          </a:p>
          <a:p>
            <a:pPr algn="just"/>
            <a:r>
              <a:rPr lang="ca-ES" dirty="0"/>
              <a:t>Contribuir al debat i revisar la situació una vegada resolta</a:t>
            </a:r>
            <a:r>
              <a:rPr lang="en-US" dirty="0"/>
              <a:t>.</a:t>
            </a:r>
          </a:p>
          <a:p>
            <a:pPr algn="just"/>
            <a:endParaRPr lang="x-none" dirty="0"/>
          </a:p>
        </p:txBody>
      </p:sp>
      <p:sp>
        <p:nvSpPr>
          <p:cNvPr id="2" name="Title 1">
            <a:extLst>
              <a:ext uri="{FF2B5EF4-FFF2-40B4-BE49-F238E27FC236}">
                <a16:creationId xmlns:a16="http://schemas.microsoft.com/office/drawing/2014/main" id="{A05FE2CA-D0A1-4ECE-B6D0-1C9EB737D92C}"/>
              </a:ext>
            </a:extLst>
          </p:cNvPr>
          <p:cNvSpPr>
            <a:spLocks noGrp="1"/>
          </p:cNvSpPr>
          <p:nvPr>
            <p:ph type="title"/>
          </p:nvPr>
        </p:nvSpPr>
        <p:spPr/>
        <p:txBody>
          <a:bodyPr>
            <a:normAutofit fontScale="90000"/>
          </a:bodyPr>
          <a:lstStyle/>
          <a:p>
            <a:r>
              <a:rPr lang="ca-ES" dirty="0"/>
              <a:t>Presentació: La constitució d’un equip de resposta </a:t>
            </a:r>
            <a:r>
              <a:rPr lang="en-GB" dirty="0"/>
              <a:t>- 3</a:t>
            </a:r>
            <a:endParaRPr lang="x-none" dirty="0"/>
          </a:p>
        </p:txBody>
      </p:sp>
      <p:sp>
        <p:nvSpPr>
          <p:cNvPr id="7" name="Text Placeholder 5">
            <a:extLst>
              <a:ext uri="{FF2B5EF4-FFF2-40B4-BE49-F238E27FC236}">
                <a16:creationId xmlns:a16="http://schemas.microsoft.com/office/drawing/2014/main" id="{EE302D14-9BF7-7F4E-9D38-F9DF8420E9D3}"/>
              </a:ext>
            </a:extLst>
          </p:cNvPr>
          <p:cNvSpPr>
            <a:spLocks noGrp="1"/>
          </p:cNvSpPr>
          <p:nvPr>
            <p:ph type="body" sz="quarter" idx="13"/>
          </p:nvPr>
        </p:nvSpPr>
        <p:spPr>
          <a:xfrm>
            <a:off x="507207" y="946614"/>
            <a:ext cx="11174400" cy="360000"/>
          </a:xfrm>
        </p:spPr>
        <p:txBody>
          <a:bodyPr/>
          <a:lstStyle/>
          <a:p>
            <a:r>
              <a:rPr lang="ca-ES" dirty="0"/>
              <a:t>Objectius</a:t>
            </a:r>
            <a:endParaRPr lang="es-ES" dirty="0"/>
          </a:p>
        </p:txBody>
      </p:sp>
    </p:spTree>
    <p:extLst>
      <p:ext uri="{BB962C8B-B14F-4D97-AF65-F5344CB8AC3E}">
        <p14:creationId xmlns:p14="http://schemas.microsoft.com/office/powerpoint/2010/main" val="4126417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B9A107-C924-144F-BFF7-C2679186C976}"/>
              </a:ext>
            </a:extLst>
          </p:cNvPr>
          <p:cNvSpPr>
            <a:spLocks noGrp="1"/>
          </p:cNvSpPr>
          <p:nvPr>
            <p:ph type="body" sz="quarter" idx="13"/>
          </p:nvPr>
        </p:nvSpPr>
        <p:spPr/>
        <p:txBody>
          <a:bodyPr/>
          <a:lstStyle/>
          <a:p>
            <a:r>
              <a:rPr lang="ca-ES" dirty="0"/>
              <a:t>Composició i funció </a:t>
            </a:r>
            <a:endParaRPr lang="es-ES" dirty="0"/>
          </a:p>
        </p:txBody>
      </p:sp>
      <p:sp>
        <p:nvSpPr>
          <p:cNvPr id="3" name="Content Placeholder 2">
            <a:extLst>
              <a:ext uri="{FF2B5EF4-FFF2-40B4-BE49-F238E27FC236}">
                <a16:creationId xmlns:a16="http://schemas.microsoft.com/office/drawing/2014/main" id="{A502352A-B36B-45ED-A28A-89BA7967BC0A}"/>
              </a:ext>
            </a:extLst>
          </p:cNvPr>
          <p:cNvSpPr>
            <a:spLocks noGrp="1"/>
          </p:cNvSpPr>
          <p:nvPr>
            <p:ph sz="quarter" idx="14"/>
          </p:nvPr>
        </p:nvSpPr>
        <p:spPr/>
        <p:txBody>
          <a:bodyPr/>
          <a:lstStyle/>
          <a:p>
            <a:r>
              <a:rPr lang="ca-ES" dirty="0"/>
              <a:t>L’equip de resposta ha d’estar format per: </a:t>
            </a:r>
            <a:endParaRPr lang="es-ES" dirty="0"/>
          </a:p>
          <a:p>
            <a:pPr lvl="2"/>
            <a:r>
              <a:rPr lang="ca-ES" sz="2200" dirty="0"/>
              <a:t>Professionals de la salut mental i els serveis socials compromesos amb l’adopció d’abordatges no coercitius</a:t>
            </a:r>
            <a:r>
              <a:rPr lang="en-GB" sz="2200" dirty="0"/>
              <a:t>.</a:t>
            </a:r>
            <a:endParaRPr lang="x-none" sz="2200" dirty="0"/>
          </a:p>
          <a:p>
            <a:pPr lvl="2" fontAlgn="base"/>
            <a:r>
              <a:rPr lang="ca-ES" sz="2200" dirty="0"/>
              <a:t>Altres membres (companys, defensors de la comunitat, familiars, etc.). </a:t>
            </a:r>
            <a:endParaRPr lang="es-ES" sz="2200" dirty="0"/>
          </a:p>
          <a:p>
            <a:pPr lvl="2" algn="just"/>
            <a:r>
              <a:rPr lang="ca-ES" sz="2200" dirty="0"/>
              <a:t>És important assegurar-se que la composició de l’equip respecti en la mesura del que sigui possible l’equilibri de gènere, ètnia i edat</a:t>
            </a:r>
            <a:r>
              <a:rPr lang="en-GB" sz="2200" dirty="0"/>
              <a:t>. </a:t>
            </a:r>
            <a:endParaRPr lang="x-none" sz="2200" dirty="0"/>
          </a:p>
        </p:txBody>
      </p:sp>
      <p:sp>
        <p:nvSpPr>
          <p:cNvPr id="2" name="Title 1">
            <a:extLst>
              <a:ext uri="{FF2B5EF4-FFF2-40B4-BE49-F238E27FC236}">
                <a16:creationId xmlns:a16="http://schemas.microsoft.com/office/drawing/2014/main" id="{F46463F5-E40D-4BC0-A56D-5B27B9EDD093}"/>
              </a:ext>
            </a:extLst>
          </p:cNvPr>
          <p:cNvSpPr>
            <a:spLocks noGrp="1"/>
          </p:cNvSpPr>
          <p:nvPr>
            <p:ph type="title"/>
          </p:nvPr>
        </p:nvSpPr>
        <p:spPr/>
        <p:txBody>
          <a:bodyPr>
            <a:normAutofit fontScale="90000"/>
          </a:bodyPr>
          <a:lstStyle/>
          <a:p>
            <a:r>
              <a:rPr lang="ca-ES" dirty="0"/>
              <a:t>Presentació: La constitució d’un equip de resposta </a:t>
            </a:r>
            <a:r>
              <a:rPr lang="en-GB" dirty="0"/>
              <a:t>- 4</a:t>
            </a:r>
            <a:endParaRPr lang="x-none" dirty="0"/>
          </a:p>
        </p:txBody>
      </p:sp>
    </p:spTree>
    <p:extLst>
      <p:ext uri="{BB962C8B-B14F-4D97-AF65-F5344CB8AC3E}">
        <p14:creationId xmlns:p14="http://schemas.microsoft.com/office/powerpoint/2010/main" val="3977645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731BD6-286F-4E41-BB59-37E4305CFC20}"/>
              </a:ext>
            </a:extLst>
          </p:cNvPr>
          <p:cNvSpPr>
            <a:spLocks noGrp="1"/>
          </p:cNvSpPr>
          <p:nvPr>
            <p:ph type="body" sz="quarter" idx="13"/>
          </p:nvPr>
        </p:nvSpPr>
        <p:spPr>
          <a:xfrm>
            <a:off x="581891" y="946614"/>
            <a:ext cx="11099716" cy="341859"/>
          </a:xfrm>
        </p:spPr>
        <p:txBody>
          <a:bodyPr/>
          <a:lstStyle/>
          <a:p>
            <a:r>
              <a:rPr lang="ca-ES" dirty="0"/>
              <a:t>Funció dels diversos membres: </a:t>
            </a:r>
            <a:endParaRPr lang="en-US" dirty="0"/>
          </a:p>
        </p:txBody>
      </p:sp>
      <p:sp>
        <p:nvSpPr>
          <p:cNvPr id="3" name="Content Placeholder 2">
            <a:extLst>
              <a:ext uri="{FF2B5EF4-FFF2-40B4-BE49-F238E27FC236}">
                <a16:creationId xmlns:a16="http://schemas.microsoft.com/office/drawing/2014/main" id="{8E9F6CD3-8C32-4571-BC03-78F33B0F6540}"/>
              </a:ext>
            </a:extLst>
          </p:cNvPr>
          <p:cNvSpPr>
            <a:spLocks noGrp="1"/>
          </p:cNvSpPr>
          <p:nvPr>
            <p:ph sz="quarter" idx="14"/>
          </p:nvPr>
        </p:nvSpPr>
        <p:spPr/>
        <p:txBody>
          <a:bodyPr>
            <a:noAutofit/>
          </a:bodyPr>
          <a:lstStyle/>
          <a:p>
            <a:pPr lvl="0" algn="just"/>
            <a:r>
              <a:rPr lang="ca-ES" dirty="0"/>
              <a:t>Els membres de l’equip han de tenir funcions clares i específiques</a:t>
            </a:r>
            <a:r>
              <a:rPr lang="en-GB" dirty="0"/>
              <a:t>.</a:t>
            </a:r>
            <a:endParaRPr lang="x-none" dirty="0"/>
          </a:p>
          <a:p>
            <a:pPr lvl="0" algn="just" fontAlgn="base"/>
            <a:r>
              <a:rPr lang="ca-ES" dirty="0"/>
              <a:t>Hi hauria d’haver assignat com a mínim un grup bàsic d’especialistes al servei social o de salut mental cada dia. </a:t>
            </a:r>
            <a:endParaRPr lang="es-ES" dirty="0"/>
          </a:p>
          <a:p>
            <a:pPr lvl="0" algn="just" fontAlgn="base"/>
            <a:r>
              <a:rPr lang="ca-ES" dirty="0"/>
              <a:t>També hi pot haver membres externs al servei que estiguin «de guàrdia» per acudir-hi quan se’ls necessita: </a:t>
            </a:r>
            <a:endParaRPr lang="es-ES" dirty="0"/>
          </a:p>
          <a:p>
            <a:pPr lvl="2" algn="just" fontAlgn="base"/>
            <a:r>
              <a:rPr lang="ca-ES" sz="2200" dirty="0"/>
              <a:t>Aquests membres no romanen d’una manera permanent al servei social o de salut mental. </a:t>
            </a:r>
            <a:endParaRPr lang="es-ES" sz="2200" dirty="0"/>
          </a:p>
          <a:p>
            <a:pPr lvl="2" algn="just" fontAlgn="base"/>
            <a:r>
              <a:rPr lang="ca-ES" sz="2200" dirty="0"/>
              <a:t>Se’ls avisa perquè ajudin només quan cal. </a:t>
            </a:r>
            <a:endParaRPr lang="es-ES" sz="2200" dirty="0"/>
          </a:p>
          <a:p>
            <a:pPr lvl="2" algn="just" fontAlgn="base"/>
            <a:r>
              <a:rPr lang="ca-ES" sz="2200" dirty="0"/>
              <a:t>Se’ls pot avisar sense avís previ i tenen capacitat per presentar-se al lloc corresponent en poc temps. </a:t>
            </a:r>
            <a:endParaRPr lang="es-ES" sz="2200" dirty="0"/>
          </a:p>
          <a:p>
            <a:pPr lvl="2" algn="just" fontAlgn="base"/>
            <a:r>
              <a:rPr lang="ca-ES" sz="2200" dirty="0"/>
              <a:t>Els membres de l’equip han de ser retribuïts per aquest temps en què estan «de guàrdia». </a:t>
            </a:r>
            <a:endParaRPr lang="es-ES" sz="2200" dirty="0"/>
          </a:p>
          <a:p>
            <a:pPr lvl="1" algn="just"/>
            <a:endParaRPr lang="x-none" sz="2200" dirty="0"/>
          </a:p>
          <a:p>
            <a:pPr algn="just"/>
            <a:endParaRPr lang="x-none" dirty="0"/>
          </a:p>
        </p:txBody>
      </p:sp>
      <p:sp>
        <p:nvSpPr>
          <p:cNvPr id="2" name="Title 1">
            <a:extLst>
              <a:ext uri="{FF2B5EF4-FFF2-40B4-BE49-F238E27FC236}">
                <a16:creationId xmlns:a16="http://schemas.microsoft.com/office/drawing/2014/main" id="{580C6D97-7BE3-4E95-B7FC-422537BDD5F5}"/>
              </a:ext>
            </a:extLst>
          </p:cNvPr>
          <p:cNvSpPr>
            <a:spLocks noGrp="1"/>
          </p:cNvSpPr>
          <p:nvPr>
            <p:ph type="title"/>
          </p:nvPr>
        </p:nvSpPr>
        <p:spPr/>
        <p:txBody>
          <a:bodyPr>
            <a:normAutofit fontScale="90000"/>
          </a:bodyPr>
          <a:lstStyle/>
          <a:p>
            <a:r>
              <a:rPr lang="ca-ES" dirty="0"/>
              <a:t>Presentació: La constitució d’un equip de resposta </a:t>
            </a:r>
            <a:r>
              <a:rPr lang="en-GB" dirty="0"/>
              <a:t>- 5</a:t>
            </a:r>
            <a:endParaRPr lang="x-none" dirty="0"/>
          </a:p>
        </p:txBody>
      </p:sp>
    </p:spTree>
    <p:extLst>
      <p:ext uri="{BB962C8B-B14F-4D97-AF65-F5344CB8AC3E}">
        <p14:creationId xmlns:p14="http://schemas.microsoft.com/office/powerpoint/2010/main" val="196651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D0AFBB-DCB0-0A48-B7A5-15C0B502CB02}"/>
              </a:ext>
            </a:extLst>
          </p:cNvPr>
          <p:cNvSpPr>
            <a:spLocks noGrp="1"/>
          </p:cNvSpPr>
          <p:nvPr>
            <p:ph type="body" sz="quarter" idx="13"/>
          </p:nvPr>
        </p:nvSpPr>
        <p:spPr>
          <a:xfrm>
            <a:off x="561109" y="946614"/>
            <a:ext cx="11120498" cy="321077"/>
          </a:xfrm>
        </p:spPr>
        <p:txBody>
          <a:bodyPr/>
          <a:lstStyle/>
          <a:p>
            <a:r>
              <a:rPr lang="ca-ES" dirty="0"/>
              <a:t>Responsables de l’equip </a:t>
            </a:r>
            <a:endParaRPr lang="es-ES" dirty="0"/>
          </a:p>
        </p:txBody>
      </p:sp>
      <p:sp>
        <p:nvSpPr>
          <p:cNvPr id="3" name="Content Placeholder 2">
            <a:extLst>
              <a:ext uri="{FF2B5EF4-FFF2-40B4-BE49-F238E27FC236}">
                <a16:creationId xmlns:a16="http://schemas.microsoft.com/office/drawing/2014/main" id="{0471CCC8-9CF5-4F66-B5F7-CA774528AAC8}"/>
              </a:ext>
            </a:extLst>
          </p:cNvPr>
          <p:cNvSpPr>
            <a:spLocks noGrp="1"/>
          </p:cNvSpPr>
          <p:nvPr>
            <p:ph sz="quarter" idx="14"/>
          </p:nvPr>
        </p:nvSpPr>
        <p:spPr/>
        <p:txBody>
          <a:bodyPr/>
          <a:lstStyle/>
          <a:p>
            <a:pPr algn="just"/>
            <a:r>
              <a:rPr lang="ca-ES" dirty="0"/>
              <a:t>Els equips de resposta han de tenir un responsable. Ha de ser una persona amb lideratge eficaç i habilitats per a la </a:t>
            </a:r>
            <a:r>
              <a:rPr lang="ca-ES" dirty="0" err="1"/>
              <a:t>desescalada</a:t>
            </a:r>
            <a:r>
              <a:rPr lang="ca-ES" dirty="0"/>
              <a:t>, així com amb experiència en l’acompanyament de persones alterades.</a:t>
            </a:r>
          </a:p>
          <a:p>
            <a:pPr algn="just"/>
            <a:r>
              <a:rPr lang="ca-ES" dirty="0"/>
              <a:t>La direcció del servei ha d’avaluar els responsables de l’equip abans de contractar-los per incorporar-s’hi</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5D5F01DA-469C-4C0B-A2D6-5BD58082F07C}"/>
              </a:ext>
            </a:extLst>
          </p:cNvPr>
          <p:cNvSpPr>
            <a:spLocks noGrp="1"/>
          </p:cNvSpPr>
          <p:nvPr>
            <p:ph type="title"/>
          </p:nvPr>
        </p:nvSpPr>
        <p:spPr/>
        <p:txBody>
          <a:bodyPr>
            <a:normAutofit fontScale="90000"/>
          </a:bodyPr>
          <a:lstStyle/>
          <a:p>
            <a:r>
              <a:rPr lang="ca-ES" dirty="0"/>
              <a:t>Presentació: La constitució d’un equip de resposta </a:t>
            </a:r>
            <a:r>
              <a:rPr lang="en-GB" dirty="0"/>
              <a:t>- 6</a:t>
            </a:r>
            <a:endParaRPr lang="x-none" dirty="0"/>
          </a:p>
        </p:txBody>
      </p:sp>
    </p:spTree>
    <p:extLst>
      <p:ext uri="{BB962C8B-B14F-4D97-AF65-F5344CB8AC3E}">
        <p14:creationId xmlns:p14="http://schemas.microsoft.com/office/powerpoint/2010/main" val="16949251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3F2AC4-1224-A44A-936C-4D8FED476729}"/>
              </a:ext>
            </a:extLst>
          </p:cNvPr>
          <p:cNvSpPr>
            <a:spLocks noGrp="1"/>
          </p:cNvSpPr>
          <p:nvPr>
            <p:ph type="body" sz="quarter" idx="13"/>
          </p:nvPr>
        </p:nvSpPr>
        <p:spPr/>
        <p:txBody>
          <a:bodyPr/>
          <a:lstStyle/>
          <a:p>
            <a:r>
              <a:rPr lang="ca-ES" dirty="0"/>
              <a:t>Un responsable d’equip eficient:</a:t>
            </a:r>
            <a:endParaRPr lang="en-US" dirty="0"/>
          </a:p>
        </p:txBody>
      </p:sp>
      <p:sp>
        <p:nvSpPr>
          <p:cNvPr id="3" name="Content Placeholder 2">
            <a:extLst>
              <a:ext uri="{FF2B5EF4-FFF2-40B4-BE49-F238E27FC236}">
                <a16:creationId xmlns:a16="http://schemas.microsoft.com/office/drawing/2014/main" id="{10AFA58F-A873-441E-A551-8486790EA98B}"/>
              </a:ext>
            </a:extLst>
          </p:cNvPr>
          <p:cNvSpPr>
            <a:spLocks noGrp="1"/>
          </p:cNvSpPr>
          <p:nvPr>
            <p:ph sz="quarter" idx="14"/>
          </p:nvPr>
        </p:nvSpPr>
        <p:spPr>
          <a:xfrm>
            <a:off x="561109" y="1511188"/>
            <a:ext cx="11120498" cy="4500000"/>
          </a:xfrm>
        </p:spPr>
        <p:txBody>
          <a:bodyPr>
            <a:noAutofit/>
          </a:bodyPr>
          <a:lstStyle/>
          <a:p>
            <a:pPr lvl="1" algn="just" fontAlgn="base"/>
            <a:r>
              <a:rPr lang="ca-ES" sz="2200" dirty="0"/>
              <a:t>promou un abordatge no violent per a la resolució d’una situació; </a:t>
            </a:r>
            <a:endParaRPr lang="es-ES" sz="2200" dirty="0"/>
          </a:p>
          <a:p>
            <a:pPr lvl="1" algn="just" fontAlgn="base"/>
            <a:r>
              <a:rPr lang="ca-ES" sz="2200" dirty="0"/>
              <a:t>vetlla per la seguretat de totes les persones implicades en la situació de tensió o de conflictivitat; </a:t>
            </a:r>
            <a:endParaRPr lang="es-ES" sz="2200" dirty="0"/>
          </a:p>
          <a:p>
            <a:pPr lvl="1" algn="just"/>
            <a:r>
              <a:rPr lang="ca-ES" sz="2200" dirty="0"/>
              <a:t>assumeix un rol de lideratge en la situació i delega altres funcions i responsabilitats en d’altres membres de l’equip</a:t>
            </a:r>
            <a:r>
              <a:rPr lang="en-GB" sz="2200" dirty="0"/>
              <a:t>;</a:t>
            </a:r>
            <a:endParaRPr lang="x-none" sz="2200" dirty="0"/>
          </a:p>
          <a:p>
            <a:pPr lvl="1" algn="just" fontAlgn="base"/>
            <a:r>
              <a:rPr lang="ca-ES" sz="2200" dirty="0"/>
              <a:t>es manté al dia i comparteix els nous estudis de recerca sobre els abordatges no restrictius; </a:t>
            </a:r>
            <a:endParaRPr lang="es-ES" sz="2200" dirty="0"/>
          </a:p>
          <a:p>
            <a:pPr lvl="1" algn="just" fontAlgn="base"/>
            <a:r>
              <a:rPr lang="ca-ES" sz="2200" dirty="0"/>
              <a:t>té capacitats de comunicació verbal i no verbal; </a:t>
            </a:r>
            <a:endParaRPr lang="es-ES" sz="2200" dirty="0"/>
          </a:p>
          <a:p>
            <a:pPr lvl="1" algn="just" fontAlgn="base"/>
            <a:r>
              <a:rPr lang="ca-ES" sz="2200" dirty="0"/>
              <a:t>escolta els consells i forma els altres en temes de seguretat i pràctiques no restrictives;</a:t>
            </a:r>
            <a:endParaRPr lang="es-ES" sz="2200" dirty="0"/>
          </a:p>
          <a:p>
            <a:pPr lvl="1" algn="just" fontAlgn="base"/>
            <a:r>
              <a:rPr lang="ca-ES" sz="2200" dirty="0"/>
              <a:t>posa en dubte les decisions i pràctiques insegures; </a:t>
            </a:r>
            <a:endParaRPr lang="es-ES" sz="2200" dirty="0"/>
          </a:p>
          <a:p>
            <a:pPr lvl="1" algn="just"/>
            <a:r>
              <a:rPr lang="ca-ES" sz="2200" dirty="0"/>
              <a:t>és el responsable de la resposta i del corresponent informe posterior a l’episodi</a:t>
            </a:r>
            <a:r>
              <a:rPr lang="es-ES" sz="2200" dirty="0"/>
              <a:t>. </a:t>
            </a:r>
          </a:p>
          <a:p>
            <a:pPr algn="just"/>
            <a:endParaRPr lang="x-none" dirty="0"/>
          </a:p>
        </p:txBody>
      </p:sp>
      <p:sp>
        <p:nvSpPr>
          <p:cNvPr id="2" name="Title 1">
            <a:extLst>
              <a:ext uri="{FF2B5EF4-FFF2-40B4-BE49-F238E27FC236}">
                <a16:creationId xmlns:a16="http://schemas.microsoft.com/office/drawing/2014/main" id="{4B0C18DB-47A3-4D1B-9D30-8223EA1BFEC9}"/>
              </a:ext>
            </a:extLst>
          </p:cNvPr>
          <p:cNvSpPr>
            <a:spLocks noGrp="1"/>
          </p:cNvSpPr>
          <p:nvPr>
            <p:ph type="title"/>
          </p:nvPr>
        </p:nvSpPr>
        <p:spPr/>
        <p:txBody>
          <a:bodyPr>
            <a:normAutofit fontScale="90000"/>
          </a:bodyPr>
          <a:lstStyle/>
          <a:p>
            <a:r>
              <a:rPr lang="ca-ES" dirty="0"/>
              <a:t>Presentació: La constitució d’un equip de resposta </a:t>
            </a:r>
            <a:r>
              <a:rPr lang="en-GB" dirty="0"/>
              <a:t>- 7</a:t>
            </a:r>
            <a:endParaRPr lang="x-none" dirty="0"/>
          </a:p>
        </p:txBody>
      </p:sp>
    </p:spTree>
    <p:extLst>
      <p:ext uri="{BB962C8B-B14F-4D97-AF65-F5344CB8AC3E}">
        <p14:creationId xmlns:p14="http://schemas.microsoft.com/office/powerpoint/2010/main" val="9679494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250BA3-A856-A340-907D-3BFC0DA88D7B}"/>
              </a:ext>
            </a:extLst>
          </p:cNvPr>
          <p:cNvSpPr>
            <a:spLocks noGrp="1"/>
          </p:cNvSpPr>
          <p:nvPr>
            <p:ph type="body" sz="quarter" idx="13"/>
          </p:nvPr>
        </p:nvSpPr>
        <p:spPr/>
        <p:txBody>
          <a:bodyPr/>
          <a:lstStyle/>
          <a:p>
            <a:r>
              <a:rPr lang="ca-ES" dirty="0"/>
              <a:t>Formació en respostes no restrictives </a:t>
            </a:r>
            <a:endParaRPr lang="es-ES" dirty="0"/>
          </a:p>
        </p:txBody>
      </p:sp>
      <p:sp>
        <p:nvSpPr>
          <p:cNvPr id="3" name="Content Placeholder 2">
            <a:extLst>
              <a:ext uri="{FF2B5EF4-FFF2-40B4-BE49-F238E27FC236}">
                <a16:creationId xmlns:a16="http://schemas.microsoft.com/office/drawing/2014/main" id="{C1544DE7-AE19-4DE5-80F4-A8DE8D53E860}"/>
              </a:ext>
            </a:extLst>
          </p:cNvPr>
          <p:cNvSpPr>
            <a:spLocks noGrp="1"/>
          </p:cNvSpPr>
          <p:nvPr>
            <p:ph sz="quarter" idx="14"/>
          </p:nvPr>
        </p:nvSpPr>
        <p:spPr/>
        <p:txBody>
          <a:bodyPr>
            <a:normAutofit fontScale="92500" lnSpcReduction="20000"/>
          </a:bodyPr>
          <a:lstStyle/>
          <a:p>
            <a:pPr lvl="0" fontAlgn="base"/>
            <a:r>
              <a:rPr lang="ca-ES" dirty="0"/>
              <a:t>Els membres de l’equip (tant professionals com no professionals) s’han de formar en com evitar i abordar situacions de crisi. </a:t>
            </a:r>
            <a:endParaRPr lang="es-ES" dirty="0"/>
          </a:p>
          <a:p>
            <a:r>
              <a:rPr lang="ca-ES" dirty="0"/>
              <a:t>És convenient que els serveis socials i de salut mental actualitzin la qualitat i la quantitat de la seva formació</a:t>
            </a:r>
            <a:r>
              <a:rPr lang="en-GB" dirty="0"/>
              <a:t>.</a:t>
            </a:r>
            <a:endParaRPr lang="x-none" dirty="0"/>
          </a:p>
          <a:p>
            <a:pPr lvl="0" fontAlgn="base"/>
            <a:r>
              <a:rPr lang="ca-ES" dirty="0"/>
              <a:t>respondre d’una manera conjunta com a equip i evitar errors de comunicació o manca de coordinació en les situacions en què intervenen. </a:t>
            </a:r>
            <a:endParaRPr lang="es-ES" dirty="0"/>
          </a:p>
          <a:p>
            <a:r>
              <a:rPr lang="ca-ES" dirty="0"/>
              <a:t>La formació hauria d’incloure com acompanyar persones amb necessitats i exigències especials</a:t>
            </a:r>
            <a:r>
              <a:rPr lang="en-GB" dirty="0"/>
              <a:t>.</a:t>
            </a:r>
            <a:endParaRPr lang="x-none" dirty="0"/>
          </a:p>
          <a:p>
            <a:pPr lvl="0" algn="just"/>
            <a:r>
              <a:rPr lang="ca-ES" dirty="0"/>
              <a:t>La formació hauria de simular l’estrès de situacions reals que en el passat han derivat en l’ús de l’aïllament i la contenció</a:t>
            </a:r>
            <a:r>
              <a:rPr lang="en-GB" dirty="0"/>
              <a:t>. </a:t>
            </a:r>
            <a:endParaRPr lang="x-none" dirty="0"/>
          </a:p>
          <a:p>
            <a:pPr lvl="0" algn="just"/>
            <a:r>
              <a:rPr lang="ca-ES" dirty="0"/>
              <a:t>A mesura que els equips de resposta adquireixen més experiència pràctica, amb el temps augmenta la seva eficàcia</a:t>
            </a:r>
            <a:r>
              <a:rPr lang="en-GB" dirty="0"/>
              <a:t>.</a:t>
            </a:r>
            <a:endParaRPr lang="x-none" dirty="0"/>
          </a:p>
          <a:p>
            <a:pPr algn="just"/>
            <a:r>
              <a:rPr lang="ca-ES" dirty="0"/>
              <a:t>Tot el personal del servei (i no només els membres de l’equip de resposta) hauria de rebre també formació en matèria de respostes no restrictives a situacions de conflictivitat</a:t>
            </a:r>
            <a:r>
              <a:rPr lang="es-ES" dirty="0"/>
              <a:t>. </a:t>
            </a:r>
          </a:p>
          <a:p>
            <a:pPr algn="just"/>
            <a:endParaRPr lang="x-none" dirty="0"/>
          </a:p>
        </p:txBody>
      </p:sp>
      <p:sp>
        <p:nvSpPr>
          <p:cNvPr id="2" name="Title 1">
            <a:extLst>
              <a:ext uri="{FF2B5EF4-FFF2-40B4-BE49-F238E27FC236}">
                <a16:creationId xmlns:a16="http://schemas.microsoft.com/office/drawing/2014/main" id="{A3166182-8787-43A2-8A1E-4558DC348C55}"/>
              </a:ext>
            </a:extLst>
          </p:cNvPr>
          <p:cNvSpPr>
            <a:spLocks noGrp="1"/>
          </p:cNvSpPr>
          <p:nvPr>
            <p:ph type="title"/>
          </p:nvPr>
        </p:nvSpPr>
        <p:spPr>
          <a:xfrm>
            <a:off x="417754" y="506412"/>
            <a:ext cx="11012245" cy="427038"/>
          </a:xfrm>
        </p:spPr>
        <p:txBody>
          <a:bodyPr>
            <a:noAutofit/>
          </a:bodyPr>
          <a:lstStyle/>
          <a:p>
            <a:r>
              <a:rPr lang="ca-ES" dirty="0"/>
              <a:t>Presentació: La constitució d’un equip de resposta </a:t>
            </a:r>
            <a:r>
              <a:rPr lang="en-GB" dirty="0"/>
              <a:t>- 8</a:t>
            </a:r>
            <a:endParaRPr lang="x-none" dirty="0"/>
          </a:p>
        </p:txBody>
      </p:sp>
    </p:spTree>
    <p:extLst>
      <p:ext uri="{BB962C8B-B14F-4D97-AF65-F5344CB8AC3E}">
        <p14:creationId xmlns:p14="http://schemas.microsoft.com/office/powerpoint/2010/main" val="41120434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C977A8-91CD-B24A-8348-02312579DA2A}"/>
              </a:ext>
            </a:extLst>
          </p:cNvPr>
          <p:cNvSpPr>
            <a:spLocks noGrp="1"/>
          </p:cNvSpPr>
          <p:nvPr>
            <p:ph type="body" sz="quarter" idx="13"/>
          </p:nvPr>
        </p:nvSpPr>
        <p:spPr/>
        <p:txBody>
          <a:bodyPr/>
          <a:lstStyle/>
          <a:p>
            <a:r>
              <a:rPr lang="ca-ES" dirty="0"/>
              <a:t>L’equip de resposta en acció </a:t>
            </a:r>
            <a:endParaRPr lang="es-ES" dirty="0"/>
          </a:p>
        </p:txBody>
      </p:sp>
      <p:sp>
        <p:nvSpPr>
          <p:cNvPr id="3" name="Content Placeholder 2">
            <a:extLst>
              <a:ext uri="{FF2B5EF4-FFF2-40B4-BE49-F238E27FC236}">
                <a16:creationId xmlns:a16="http://schemas.microsoft.com/office/drawing/2014/main" id="{E8585FBB-CCBE-46A7-8432-54C9D070080B}"/>
              </a:ext>
            </a:extLst>
          </p:cNvPr>
          <p:cNvSpPr>
            <a:spLocks noGrp="1"/>
          </p:cNvSpPr>
          <p:nvPr>
            <p:ph sz="quarter" idx="14"/>
          </p:nvPr>
        </p:nvSpPr>
        <p:spPr/>
        <p:txBody>
          <a:bodyPr/>
          <a:lstStyle/>
          <a:p>
            <a:pPr marL="457200" indent="-457200" algn="just">
              <a:buAutoNum type="arabicPeriod"/>
            </a:pPr>
            <a:r>
              <a:rPr lang="es-ES" b="1" dirty="0" err="1"/>
              <a:t>Abans</a:t>
            </a:r>
            <a:r>
              <a:rPr lang="es-ES" b="1" dirty="0"/>
              <a:t> </a:t>
            </a:r>
            <a:r>
              <a:rPr lang="es-ES" b="1" dirty="0" err="1"/>
              <a:t>d’una</a:t>
            </a:r>
            <a:r>
              <a:rPr lang="es-ES" b="1" dirty="0"/>
              <a:t> potencial </a:t>
            </a:r>
            <a:r>
              <a:rPr lang="es-ES" b="1" dirty="0" err="1"/>
              <a:t>situació</a:t>
            </a:r>
            <a:r>
              <a:rPr lang="es-ES" b="1" dirty="0"/>
              <a:t> de </a:t>
            </a:r>
            <a:r>
              <a:rPr lang="es-ES" b="1" dirty="0" err="1"/>
              <a:t>conflictivitat</a:t>
            </a:r>
            <a:r>
              <a:rPr lang="es-ES" b="1" dirty="0"/>
              <a:t> </a:t>
            </a:r>
          </a:p>
          <a:p>
            <a:pPr algn="just"/>
            <a:r>
              <a:rPr lang="ca-ES" dirty="0"/>
              <a:t>Quan es produeix una situació de conflictivitat, el membre del personal que hi sigui present ha de donar l’alerta</a:t>
            </a:r>
            <a:r>
              <a:rPr lang="en-GB" dirty="0"/>
              <a:t>.</a:t>
            </a:r>
            <a:endParaRPr lang="x-none" dirty="0"/>
          </a:p>
          <a:p>
            <a:pPr lvl="0" fontAlgn="base"/>
            <a:r>
              <a:rPr lang="ca-ES" dirty="0"/>
              <a:t>Quan reben l’alerta, els membres han de deixar de fer el que estiguin fent i acudir a la zona. </a:t>
            </a:r>
            <a:endParaRPr lang="es-ES" dirty="0"/>
          </a:p>
          <a:p>
            <a:r>
              <a:rPr lang="ca-ES" dirty="0"/>
              <a:t>L’equip de resposta ha d’arribar a la zona en un espai de temps breu</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3BF4921E-395A-4CF2-9CFC-63E37CA3A491}"/>
              </a:ext>
            </a:extLst>
          </p:cNvPr>
          <p:cNvSpPr>
            <a:spLocks noGrp="1"/>
          </p:cNvSpPr>
          <p:nvPr>
            <p:ph type="title"/>
          </p:nvPr>
        </p:nvSpPr>
        <p:spPr>
          <a:xfrm>
            <a:off x="417754" y="506412"/>
            <a:ext cx="11126545" cy="369888"/>
          </a:xfrm>
        </p:spPr>
        <p:txBody>
          <a:bodyPr>
            <a:noAutofit/>
          </a:bodyPr>
          <a:lstStyle/>
          <a:p>
            <a:r>
              <a:rPr lang="ca-ES" dirty="0"/>
              <a:t>Presentació: La constitució d’un equip de resposta </a:t>
            </a:r>
            <a:r>
              <a:rPr lang="en-GB" dirty="0"/>
              <a:t>- 9</a:t>
            </a:r>
            <a:endParaRPr lang="x-none" dirty="0"/>
          </a:p>
        </p:txBody>
      </p:sp>
    </p:spTree>
    <p:extLst>
      <p:ext uri="{BB962C8B-B14F-4D97-AF65-F5344CB8AC3E}">
        <p14:creationId xmlns:p14="http://schemas.microsoft.com/office/powerpoint/2010/main" val="24419200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E1215F-F2D0-8F4B-B252-5585E7AF72F9}"/>
              </a:ext>
            </a:extLst>
          </p:cNvPr>
          <p:cNvSpPr>
            <a:spLocks noGrp="1"/>
          </p:cNvSpPr>
          <p:nvPr>
            <p:ph type="body" sz="quarter" idx="13"/>
          </p:nvPr>
        </p:nvSpPr>
        <p:spPr/>
        <p:txBody>
          <a:bodyPr/>
          <a:lstStyle/>
          <a:p>
            <a:r>
              <a:rPr lang="ca-ES" dirty="0"/>
              <a:t>L’equip de resposta en acció </a:t>
            </a:r>
            <a:endParaRPr lang="es-ES" dirty="0"/>
          </a:p>
        </p:txBody>
      </p:sp>
      <p:sp>
        <p:nvSpPr>
          <p:cNvPr id="3" name="Content Placeholder 2">
            <a:extLst>
              <a:ext uri="{FF2B5EF4-FFF2-40B4-BE49-F238E27FC236}">
                <a16:creationId xmlns:a16="http://schemas.microsoft.com/office/drawing/2014/main" id="{E076ACBE-E0D7-46C3-8960-60D9ACA9C074}"/>
              </a:ext>
            </a:extLst>
          </p:cNvPr>
          <p:cNvSpPr>
            <a:spLocks noGrp="1"/>
          </p:cNvSpPr>
          <p:nvPr>
            <p:ph sz="quarter" idx="14"/>
          </p:nvPr>
        </p:nvSpPr>
        <p:spPr/>
        <p:txBody>
          <a:bodyPr>
            <a:normAutofit fontScale="92500" lnSpcReduction="10000"/>
          </a:bodyPr>
          <a:lstStyle/>
          <a:p>
            <a:pPr marL="0" indent="0">
              <a:buNone/>
            </a:pPr>
            <a:r>
              <a:rPr lang="ca-ES" b="1" dirty="0"/>
              <a:t>2.  Resposta a una crisi o emergència  (a)</a:t>
            </a:r>
            <a:endParaRPr lang="es-ES" dirty="0"/>
          </a:p>
          <a:p>
            <a:pPr lvl="0" algn="just"/>
            <a:r>
              <a:rPr lang="ca-ES" dirty="0"/>
              <a:t>Quan els membres de l’equip arriben, els rep el responsable de l’equip, que identifica quines mesures s’han d’adoptar en la situació concreta</a:t>
            </a:r>
            <a:r>
              <a:rPr lang="en-GB" dirty="0"/>
              <a:t>.  </a:t>
            </a:r>
            <a:endParaRPr lang="x-none" dirty="0"/>
          </a:p>
          <a:p>
            <a:pPr lvl="0" algn="just"/>
            <a:r>
              <a:rPr lang="ca-ES" dirty="0"/>
              <a:t>El personal sanitari de l’equip de resposta ha de determinar si hi ha raons mèdiques subjacents que puguin fer que la persona es comporti o reaccioni d’una determinada manera i si la persona té alguna malaltia prèvia</a:t>
            </a:r>
            <a:r>
              <a:rPr lang="en-GB" dirty="0"/>
              <a:t>.</a:t>
            </a:r>
            <a:endParaRPr lang="es-ES" dirty="0"/>
          </a:p>
          <a:p>
            <a:r>
              <a:rPr lang="ca-ES" dirty="0"/>
              <a:t>El responsable de l’equip designa una persona encarregada de la resposta</a:t>
            </a:r>
            <a:r>
              <a:rPr lang="en-GB" dirty="0"/>
              <a:t>. </a:t>
            </a:r>
            <a:endParaRPr lang="x-none" dirty="0"/>
          </a:p>
          <a:p>
            <a:pPr lvl="0" algn="just"/>
            <a:r>
              <a:rPr lang="ca-ES" dirty="0"/>
              <a:t>Els membres de l’equip treballen amb totes les persones implicades per entendre les circumstàncies immediates i el rerefons rellevant que ha precipitat la situació i per identificar les possibles maneres de superar-la.</a:t>
            </a:r>
            <a:r>
              <a:rPr lang="en-GB" dirty="0"/>
              <a:t>.</a:t>
            </a:r>
            <a:endParaRPr lang="x-none" dirty="0"/>
          </a:p>
          <a:p>
            <a:pPr algn="just"/>
            <a:r>
              <a:rPr lang="ca-ES" dirty="0"/>
              <a:t>En cas necessari, un o més membres haurien de conduir les persones no implicades en la situació lluny de la zona</a:t>
            </a:r>
            <a:r>
              <a:rPr lang="es-ES" dirty="0"/>
              <a:t>. </a:t>
            </a:r>
          </a:p>
          <a:p>
            <a:pPr algn="just"/>
            <a:endParaRPr lang="x-none" dirty="0"/>
          </a:p>
        </p:txBody>
      </p:sp>
      <p:sp>
        <p:nvSpPr>
          <p:cNvPr id="2" name="Title 1">
            <a:extLst>
              <a:ext uri="{FF2B5EF4-FFF2-40B4-BE49-F238E27FC236}">
                <a16:creationId xmlns:a16="http://schemas.microsoft.com/office/drawing/2014/main" id="{78649044-4188-4C1F-9DE2-D6A29EB0D98A}"/>
              </a:ext>
            </a:extLst>
          </p:cNvPr>
          <p:cNvSpPr>
            <a:spLocks noGrp="1"/>
          </p:cNvSpPr>
          <p:nvPr>
            <p:ph type="title"/>
          </p:nvPr>
        </p:nvSpPr>
        <p:spPr>
          <a:xfrm>
            <a:off x="417754" y="506412"/>
            <a:ext cx="11278945" cy="427038"/>
          </a:xfrm>
        </p:spPr>
        <p:txBody>
          <a:bodyPr>
            <a:noAutofit/>
          </a:bodyPr>
          <a:lstStyle/>
          <a:p>
            <a:r>
              <a:rPr lang="ca-ES" dirty="0"/>
              <a:t>Presentació: La constitució d’un equip de resposta </a:t>
            </a:r>
            <a:r>
              <a:rPr lang="en-GB" dirty="0"/>
              <a:t>- 10</a:t>
            </a:r>
            <a:endParaRPr lang="x-none" dirty="0"/>
          </a:p>
        </p:txBody>
      </p:sp>
    </p:spTree>
    <p:extLst>
      <p:ext uri="{BB962C8B-B14F-4D97-AF65-F5344CB8AC3E}">
        <p14:creationId xmlns:p14="http://schemas.microsoft.com/office/powerpoint/2010/main" val="29689640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83DB64-9E23-7543-B4DB-D6410AC19F3C}"/>
              </a:ext>
            </a:extLst>
          </p:cNvPr>
          <p:cNvSpPr>
            <a:spLocks noGrp="1"/>
          </p:cNvSpPr>
          <p:nvPr>
            <p:ph type="body" sz="quarter" idx="13"/>
          </p:nvPr>
        </p:nvSpPr>
        <p:spPr/>
        <p:txBody>
          <a:bodyPr/>
          <a:lstStyle/>
          <a:p>
            <a:r>
              <a:rPr lang="es-ES" dirty="0"/>
              <a:t>El equipo de respuesta en acción </a:t>
            </a:r>
          </a:p>
        </p:txBody>
      </p:sp>
      <p:sp>
        <p:nvSpPr>
          <p:cNvPr id="3" name="Content Placeholder 2">
            <a:extLst>
              <a:ext uri="{FF2B5EF4-FFF2-40B4-BE49-F238E27FC236}">
                <a16:creationId xmlns:a16="http://schemas.microsoft.com/office/drawing/2014/main" id="{B93CE2C0-1D65-4B1B-AD02-A3FFE55F2E19}"/>
              </a:ext>
            </a:extLst>
          </p:cNvPr>
          <p:cNvSpPr>
            <a:spLocks noGrp="1"/>
          </p:cNvSpPr>
          <p:nvPr>
            <p:ph sz="quarter" idx="14"/>
          </p:nvPr>
        </p:nvSpPr>
        <p:spPr/>
        <p:txBody>
          <a:bodyPr/>
          <a:lstStyle/>
          <a:p>
            <a:pPr marL="0" indent="0">
              <a:buNone/>
            </a:pPr>
            <a:r>
              <a:rPr lang="ca-ES" b="1" dirty="0"/>
              <a:t>2.  Resposta a una crisi o emergència  (b)</a:t>
            </a:r>
            <a:endParaRPr lang="es-ES" dirty="0"/>
          </a:p>
          <a:p>
            <a:pPr lvl="0" fontAlgn="base"/>
            <a:r>
              <a:rPr lang="ca-ES" dirty="0"/>
              <a:t>Els membres de l’equip de resposta s’han d’assegurar que altres membres del personal proporcionin el suport necessari a les altres persones usuàries del servei. </a:t>
            </a:r>
            <a:endParaRPr lang="es-ES" dirty="0"/>
          </a:p>
          <a:p>
            <a:r>
              <a:rPr lang="ca-ES" dirty="0"/>
              <a:t>Els equips de resposta han d’adoptar mesures per tranquil·litzar l’ambient i treure’n qualsevol objecte potencialment perillós </a:t>
            </a:r>
            <a:r>
              <a:rPr lang="en-US" dirty="0"/>
              <a:t>. </a:t>
            </a:r>
          </a:p>
          <a:p>
            <a:pPr algn="just"/>
            <a:r>
              <a:rPr lang="ca-ES" dirty="0"/>
              <a:t>Els equips de resposta no han d’aclaparar les persones implicades ni generar més caos, per exemple, parlant tots alhora o actuant a corre-cuita i tots simultàniament</a:t>
            </a:r>
            <a:r>
              <a:rPr lang="en-US" dirty="0"/>
              <a:t>. </a:t>
            </a:r>
          </a:p>
          <a:p>
            <a:pPr algn="just"/>
            <a:r>
              <a:rPr lang="ca-ES" dirty="0"/>
              <a:t>Fins i tot durant una situació de conflictivitat, és important tenir en compte com es pot millorar la relació entre les persones presents</a:t>
            </a:r>
            <a:r>
              <a:rPr lang="en-US" dirty="0"/>
              <a:t>.</a:t>
            </a:r>
          </a:p>
          <a:p>
            <a:pPr algn="just"/>
            <a:endParaRPr lang="x-none" dirty="0"/>
          </a:p>
        </p:txBody>
      </p:sp>
      <p:sp>
        <p:nvSpPr>
          <p:cNvPr id="2" name="Title 1">
            <a:extLst>
              <a:ext uri="{FF2B5EF4-FFF2-40B4-BE49-F238E27FC236}">
                <a16:creationId xmlns:a16="http://schemas.microsoft.com/office/drawing/2014/main" id="{194F8A9D-CBC2-4D34-8098-BCCD54D13DA1}"/>
              </a:ext>
            </a:extLst>
          </p:cNvPr>
          <p:cNvSpPr>
            <a:spLocks noGrp="1"/>
          </p:cNvSpPr>
          <p:nvPr>
            <p:ph type="title"/>
          </p:nvPr>
        </p:nvSpPr>
        <p:spPr>
          <a:xfrm>
            <a:off x="417754" y="506412"/>
            <a:ext cx="11259895" cy="465138"/>
          </a:xfrm>
        </p:spPr>
        <p:txBody>
          <a:bodyPr>
            <a:noAutofit/>
          </a:bodyPr>
          <a:lstStyle/>
          <a:p>
            <a:r>
              <a:rPr lang="ca-ES" dirty="0"/>
              <a:t>Presentació: La constitució d’un equip de resposta </a:t>
            </a:r>
            <a:r>
              <a:rPr lang="en-GB" dirty="0"/>
              <a:t>- 11</a:t>
            </a:r>
            <a:endParaRPr lang="x-none" dirty="0"/>
          </a:p>
        </p:txBody>
      </p:sp>
    </p:spTree>
    <p:extLst>
      <p:ext uri="{BB962C8B-B14F-4D97-AF65-F5344CB8AC3E}">
        <p14:creationId xmlns:p14="http://schemas.microsoft.com/office/powerpoint/2010/main" val="2774727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18D11E-C370-914F-8DFD-6E5E9B3FCF10}"/>
              </a:ext>
            </a:extLst>
          </p:cNvPr>
          <p:cNvSpPr>
            <a:spLocks noGrp="1"/>
          </p:cNvSpPr>
          <p:nvPr>
            <p:ph type="body" sz="quarter" idx="13"/>
          </p:nvPr>
        </p:nvSpPr>
        <p:spPr/>
        <p:txBody>
          <a:bodyPr/>
          <a:lstStyle/>
          <a:p>
            <a:r>
              <a:rPr lang="es-ES" dirty="0"/>
              <a:t>El equipo de respuesta en acción </a:t>
            </a:r>
          </a:p>
        </p:txBody>
      </p:sp>
      <p:sp>
        <p:nvSpPr>
          <p:cNvPr id="3" name="Content Placeholder 2">
            <a:extLst>
              <a:ext uri="{FF2B5EF4-FFF2-40B4-BE49-F238E27FC236}">
                <a16:creationId xmlns:a16="http://schemas.microsoft.com/office/drawing/2014/main" id="{BA150865-545B-4D27-BE24-61FE6256702B}"/>
              </a:ext>
            </a:extLst>
          </p:cNvPr>
          <p:cNvSpPr>
            <a:spLocks noGrp="1"/>
          </p:cNvSpPr>
          <p:nvPr>
            <p:ph sz="quarter" idx="14"/>
          </p:nvPr>
        </p:nvSpPr>
        <p:spPr/>
        <p:txBody>
          <a:bodyPr/>
          <a:lstStyle/>
          <a:p>
            <a:pPr marL="0" lvl="0" indent="0" algn="just">
              <a:buNone/>
            </a:pPr>
            <a:r>
              <a:rPr lang="en-GB" b="1" dirty="0"/>
              <a:t>3. </a:t>
            </a:r>
            <a:r>
              <a:rPr lang="ca-ES" b="1" dirty="0"/>
              <a:t>Una vegada resolta la situació  (a)</a:t>
            </a:r>
            <a:endParaRPr lang="en-GB" b="1" dirty="0"/>
          </a:p>
          <a:p>
            <a:pPr lvl="0" algn="just"/>
            <a:r>
              <a:rPr lang="ca-ES" dirty="0"/>
              <a:t>S’ha de dur a terme una revisió posterior a l’incident al més aviat possible</a:t>
            </a:r>
            <a:r>
              <a:rPr lang="en-GB" dirty="0"/>
              <a:t>.</a:t>
            </a:r>
            <a:endParaRPr lang="x-none" dirty="0"/>
          </a:p>
          <a:p>
            <a:pPr lvl="0" algn="just"/>
            <a:r>
              <a:rPr lang="ca-ES" dirty="0"/>
              <a:t>Els membres de l’equip de resposta han de mantenir una reunió informativa posterior a l’incident per analitzar la seva resposta i el resultat</a:t>
            </a:r>
            <a:r>
              <a:rPr lang="en-GB" dirty="0"/>
              <a:t>. </a:t>
            </a:r>
            <a:endParaRPr lang="x-none" dirty="0"/>
          </a:p>
          <a:p>
            <a:pPr lvl="0" algn="just"/>
            <a:r>
              <a:rPr lang="ca-ES" dirty="0"/>
              <a:t>Convé que l’equip de resposta parli amb totes les persones implicades per determinar què pensen que va conduir a la situació, què opinen de com es va gestionar i què es podria fer perquè en el futur no es torni a produir una situació semblant</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CA7AB32F-B6E1-4B9E-BD15-8FC5E5D7A8DC}"/>
              </a:ext>
            </a:extLst>
          </p:cNvPr>
          <p:cNvSpPr>
            <a:spLocks noGrp="1"/>
          </p:cNvSpPr>
          <p:nvPr>
            <p:ph type="title"/>
          </p:nvPr>
        </p:nvSpPr>
        <p:spPr>
          <a:xfrm>
            <a:off x="417754" y="506412"/>
            <a:ext cx="11259895" cy="427038"/>
          </a:xfrm>
        </p:spPr>
        <p:txBody>
          <a:bodyPr>
            <a:noAutofit/>
          </a:bodyPr>
          <a:lstStyle/>
          <a:p>
            <a:r>
              <a:rPr lang="ca-ES" dirty="0"/>
              <a:t>Presentació: La constitució d’un equip de resposta </a:t>
            </a:r>
            <a:r>
              <a:rPr lang="en-GB" dirty="0"/>
              <a:t>- 12</a:t>
            </a:r>
            <a:endParaRPr lang="x-none" dirty="0"/>
          </a:p>
        </p:txBody>
      </p:sp>
    </p:spTree>
    <p:extLst>
      <p:ext uri="{BB962C8B-B14F-4D97-AF65-F5344CB8AC3E}">
        <p14:creationId xmlns:p14="http://schemas.microsoft.com/office/powerpoint/2010/main" val="287155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7FF68-3296-4EDD-BEDA-76940FA0D38F}"/>
              </a:ext>
            </a:extLst>
          </p:cNvPr>
          <p:cNvSpPr>
            <a:spLocks noGrp="1"/>
          </p:cNvSpPr>
          <p:nvPr>
            <p:ph sz="quarter" idx="14"/>
          </p:nvPr>
        </p:nvSpPr>
        <p:spPr>
          <a:xfrm>
            <a:off x="507195" y="1073426"/>
            <a:ext cx="11174412" cy="4937762"/>
          </a:xfrm>
        </p:spPr>
        <p:txBody>
          <a:bodyPr>
            <a:normAutofit fontScale="92500" lnSpcReduction="20000"/>
          </a:bodyPr>
          <a:lstStyle/>
          <a:p>
            <a:pPr marL="0" indent="0">
              <a:buNone/>
            </a:pPr>
            <a:r>
              <a:rPr lang="ca-ES" b="1" dirty="0"/>
              <a:t>Les situacions següents són aïllament, contenció, totes dues coses o cap? </a:t>
            </a:r>
            <a:r>
              <a:rPr lang="en-GB" b="1" dirty="0"/>
              <a:t> </a:t>
            </a:r>
            <a:endParaRPr lang="x-none" b="1" dirty="0"/>
          </a:p>
          <a:p>
            <a:pPr marL="457200" lvl="0" indent="-457200" fontAlgn="base">
              <a:buFont typeface="+mj-lt"/>
              <a:buAutoNum type="arabicPeriod"/>
            </a:pPr>
            <a:r>
              <a:rPr lang="ca-ES" dirty="0"/>
              <a:t>Retenir una persona lligada al llit amb un cinturó o cadenes. </a:t>
            </a:r>
          </a:p>
          <a:p>
            <a:pPr marL="457200" lvl="0" indent="-457200" fontAlgn="base">
              <a:buFont typeface="+mj-lt"/>
              <a:buAutoNum type="arabicPeriod"/>
            </a:pPr>
            <a:r>
              <a:rPr lang="ca-ES" dirty="0"/>
              <a:t>Mantenir una persona en un llit gàbia. </a:t>
            </a:r>
          </a:p>
          <a:p>
            <a:pPr marL="457200" lvl="0" indent="-457200" fontAlgn="base">
              <a:buFont typeface="+mj-lt"/>
              <a:buAutoNum type="arabicPeriod"/>
            </a:pPr>
            <a:r>
              <a:rPr lang="ca-ES" dirty="0"/>
              <a:t>Lligar una persona a un arbre, llit o objecte fix. </a:t>
            </a:r>
          </a:p>
          <a:p>
            <a:pPr marL="457200" lvl="0" indent="-457200" fontAlgn="base">
              <a:buFont typeface="+mj-lt"/>
              <a:buAutoNum type="arabicPeriod"/>
            </a:pPr>
            <a:r>
              <a:rPr lang="ca-ES" dirty="0"/>
              <a:t>Immobilitzar una persona.</a:t>
            </a:r>
          </a:p>
          <a:p>
            <a:pPr marL="457200" lvl="0" indent="-457200" fontAlgn="base">
              <a:buFont typeface="+mj-lt"/>
              <a:buAutoNum type="arabicPeriod"/>
            </a:pPr>
            <a:r>
              <a:rPr lang="ca-ES" dirty="0"/>
              <a:t>Agafar algú a força de braços per vestir-lo. </a:t>
            </a:r>
          </a:p>
          <a:p>
            <a:pPr marL="457200" lvl="0" indent="-457200" fontAlgn="base">
              <a:buFont typeface="+mj-lt"/>
              <a:buAutoNum type="arabicPeriod"/>
            </a:pPr>
            <a:r>
              <a:rPr lang="ca-ES" dirty="0"/>
              <a:t>Obligar una persona a anar a la seva habitació.  </a:t>
            </a:r>
          </a:p>
          <a:p>
            <a:pPr marL="457200" lvl="0" indent="-457200" fontAlgn="base">
              <a:buFont typeface="+mj-lt"/>
              <a:buAutoNum type="arabicPeriod"/>
            </a:pPr>
            <a:r>
              <a:rPr lang="ca-ES" dirty="0"/>
              <a:t>Retenir una persona a la seva habitació, amb la porta oberta, però amb la prohibició de sortir-ne. </a:t>
            </a:r>
          </a:p>
          <a:p>
            <a:pPr marL="457200" lvl="0" indent="-457200" fontAlgn="base">
              <a:buFont typeface="+mj-lt"/>
              <a:buAutoNum type="arabicPeriod"/>
            </a:pPr>
            <a:r>
              <a:rPr lang="ca-ES" dirty="0"/>
              <a:t>Subjectar les mans a algú per alimentar-lo perquè està desnodrit. </a:t>
            </a:r>
          </a:p>
          <a:p>
            <a:pPr marL="457200" lvl="0" indent="-457200" fontAlgn="base">
              <a:buFont typeface="+mj-lt"/>
              <a:buAutoNum type="arabicPeriod"/>
            </a:pPr>
            <a:r>
              <a:rPr lang="ca-ES" dirty="0"/>
              <a:t>Lligar algú amb corretges per alimentar-lo amb un tub perquè es nega a menjar des de fa un cert temps. </a:t>
            </a:r>
            <a:endParaRPr lang="es-ES" dirty="0"/>
          </a:p>
          <a:p>
            <a:pPr marL="457200" indent="-457200">
              <a:buFont typeface="+mj-lt"/>
              <a:buAutoNum type="arabicPeriod"/>
            </a:pPr>
            <a:r>
              <a:rPr lang="ca-ES" dirty="0"/>
              <a:t>Mantenir les portes d’un servei tancades amb clau per «seguretat» o per altres motius, fins i tot si les persones tenen oficialment llibertat de moviment</a:t>
            </a:r>
            <a:r>
              <a:rPr lang="es-ES" dirty="0"/>
              <a:t>.</a:t>
            </a:r>
            <a:endParaRPr lang="x-none" dirty="0"/>
          </a:p>
        </p:txBody>
      </p:sp>
      <p:sp>
        <p:nvSpPr>
          <p:cNvPr id="2" name="Title 1">
            <a:extLst>
              <a:ext uri="{FF2B5EF4-FFF2-40B4-BE49-F238E27FC236}">
                <a16:creationId xmlns:a16="http://schemas.microsoft.com/office/drawing/2014/main" id="{E5A5420C-D517-4188-B85F-D98EBFA55CF2}"/>
              </a:ext>
            </a:extLst>
          </p:cNvPr>
          <p:cNvSpPr>
            <a:spLocks noGrp="1"/>
          </p:cNvSpPr>
          <p:nvPr>
            <p:ph type="title"/>
          </p:nvPr>
        </p:nvSpPr>
        <p:spPr/>
        <p:txBody>
          <a:bodyPr/>
          <a:lstStyle/>
          <a:p>
            <a:r>
              <a:rPr lang="es-ES" dirty="0" err="1"/>
              <a:t>Exercici</a:t>
            </a:r>
            <a:r>
              <a:rPr lang="es-ES" dirty="0"/>
              <a:t> 2.2: Identificar </a:t>
            </a:r>
            <a:r>
              <a:rPr lang="es-ES" dirty="0" err="1"/>
              <a:t>l’aïllament</a:t>
            </a:r>
            <a:r>
              <a:rPr lang="es-ES" dirty="0"/>
              <a:t> i la </a:t>
            </a:r>
            <a:r>
              <a:rPr lang="es-ES" dirty="0" err="1"/>
              <a:t>contenció</a:t>
            </a:r>
            <a:r>
              <a:rPr lang="es-ES" dirty="0"/>
              <a:t> </a:t>
            </a:r>
            <a:endParaRPr lang="x-none" dirty="0"/>
          </a:p>
        </p:txBody>
      </p:sp>
    </p:spTree>
    <p:extLst>
      <p:ext uri="{BB962C8B-B14F-4D97-AF65-F5344CB8AC3E}">
        <p14:creationId xmlns:p14="http://schemas.microsoft.com/office/powerpoint/2010/main" val="7671991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D1C249-CDF6-CB4F-9EDF-AAF7397D8FCC}"/>
              </a:ext>
            </a:extLst>
          </p:cNvPr>
          <p:cNvSpPr>
            <a:spLocks noGrp="1"/>
          </p:cNvSpPr>
          <p:nvPr>
            <p:ph type="body" sz="quarter" idx="13"/>
          </p:nvPr>
        </p:nvSpPr>
        <p:spPr/>
        <p:txBody>
          <a:bodyPr/>
          <a:lstStyle/>
          <a:p>
            <a:r>
              <a:rPr lang="es-ES" dirty="0"/>
              <a:t>El equipo de respuesta en acción </a:t>
            </a:r>
          </a:p>
        </p:txBody>
      </p:sp>
      <p:sp>
        <p:nvSpPr>
          <p:cNvPr id="3" name="Content Placeholder 2">
            <a:extLst>
              <a:ext uri="{FF2B5EF4-FFF2-40B4-BE49-F238E27FC236}">
                <a16:creationId xmlns:a16="http://schemas.microsoft.com/office/drawing/2014/main" id="{DD51D203-761B-40CB-B499-9E791935E7A4}"/>
              </a:ext>
            </a:extLst>
          </p:cNvPr>
          <p:cNvSpPr>
            <a:spLocks noGrp="1"/>
          </p:cNvSpPr>
          <p:nvPr>
            <p:ph sz="quarter" idx="14"/>
          </p:nvPr>
        </p:nvSpPr>
        <p:spPr>
          <a:xfrm>
            <a:off x="561109" y="1511188"/>
            <a:ext cx="11120498" cy="4500000"/>
          </a:xfrm>
        </p:spPr>
        <p:txBody>
          <a:bodyPr>
            <a:noAutofit/>
          </a:bodyPr>
          <a:lstStyle/>
          <a:p>
            <a:pPr marL="0" lvl="0" indent="0" algn="just">
              <a:buNone/>
            </a:pPr>
            <a:r>
              <a:rPr lang="en-US" b="1" dirty="0"/>
              <a:t>3. </a:t>
            </a:r>
            <a:r>
              <a:rPr lang="ca-ES" b="1" dirty="0"/>
              <a:t>Una vegada resolta la situació  (b)</a:t>
            </a:r>
            <a:endParaRPr lang="en-GB" b="1" dirty="0"/>
          </a:p>
          <a:p>
            <a:pPr algn="just"/>
            <a:r>
              <a:rPr lang="ca-ES" dirty="0"/>
              <a:t>Convé dur a terme una reunió informativa a part amb la persona usuària del servei implicada en la situació </a:t>
            </a:r>
            <a:r>
              <a:rPr lang="en-US" dirty="0"/>
              <a:t>.  </a:t>
            </a:r>
          </a:p>
          <a:p>
            <a:pPr lvl="2" algn="just" fontAlgn="base"/>
            <a:r>
              <a:rPr lang="ca-ES" sz="2200" dirty="0"/>
              <a:t>Aquesta sessió ofereix també l’oportunitat d’elaborar els plans individualitzats i revisar-los. </a:t>
            </a:r>
            <a:endParaRPr lang="es-ES" sz="2200" dirty="0"/>
          </a:p>
          <a:p>
            <a:pPr lvl="2" algn="just"/>
            <a:r>
              <a:rPr lang="ca-ES" sz="2200" dirty="0"/>
              <a:t>És recomanable donar a les persones implicades l’oportunitat d’escriure la seva perspectiva personal sobre l’incident i sobre com s’hauria de procedir en el futur davant situacions similars.</a:t>
            </a:r>
            <a:endParaRPr lang="x-none" sz="2200" dirty="0"/>
          </a:p>
          <a:p>
            <a:pPr algn="just"/>
            <a:r>
              <a:rPr lang="ca-ES" dirty="0"/>
              <a:t>A més, convé dur a terme una revisió posterior a l’incident poc després de la crisi </a:t>
            </a:r>
            <a:r>
              <a:rPr lang="en-US" dirty="0"/>
              <a:t>. </a:t>
            </a:r>
          </a:p>
          <a:p>
            <a:pPr algn="just"/>
            <a:r>
              <a:rPr lang="ca-ES" dirty="0"/>
              <a:t>S’han de fer recomanacions que subratllin les accions que es podrien adoptar en el futur</a:t>
            </a:r>
            <a:r>
              <a:rPr lang="en-US" dirty="0"/>
              <a:t>. </a:t>
            </a:r>
          </a:p>
          <a:p>
            <a:pPr lvl="0" algn="just"/>
            <a:r>
              <a:rPr lang="ca-ES" dirty="0"/>
              <a:t>Els resultats d’aquesta revisió s’han de compartir amb el personal i la direcció del servei. </a:t>
            </a:r>
            <a:endParaRPr lang="es-ES" dirty="0"/>
          </a:p>
          <a:p>
            <a:pPr marL="0" indent="0" algn="just">
              <a:buNone/>
            </a:pPr>
            <a:endParaRPr lang="en-US" dirty="0"/>
          </a:p>
          <a:p>
            <a:pPr algn="just"/>
            <a:endParaRPr lang="x-none" dirty="0"/>
          </a:p>
        </p:txBody>
      </p:sp>
      <p:sp>
        <p:nvSpPr>
          <p:cNvPr id="2" name="Title 1">
            <a:extLst>
              <a:ext uri="{FF2B5EF4-FFF2-40B4-BE49-F238E27FC236}">
                <a16:creationId xmlns:a16="http://schemas.microsoft.com/office/drawing/2014/main" id="{7F0BCCBA-8F77-4492-A4ED-E6C6BAC52125}"/>
              </a:ext>
            </a:extLst>
          </p:cNvPr>
          <p:cNvSpPr>
            <a:spLocks noGrp="1"/>
          </p:cNvSpPr>
          <p:nvPr>
            <p:ph type="title"/>
          </p:nvPr>
        </p:nvSpPr>
        <p:spPr>
          <a:xfrm>
            <a:off x="417754" y="506412"/>
            <a:ext cx="11278945" cy="465138"/>
          </a:xfrm>
        </p:spPr>
        <p:txBody>
          <a:bodyPr>
            <a:noAutofit/>
          </a:bodyPr>
          <a:lstStyle/>
          <a:p>
            <a:r>
              <a:rPr lang="ca-ES" dirty="0"/>
              <a:t>Presentació: La constitució d’un equip de resposta </a:t>
            </a:r>
            <a:r>
              <a:rPr lang="en-GB" dirty="0"/>
              <a:t>- 13</a:t>
            </a:r>
            <a:endParaRPr lang="x-none" dirty="0"/>
          </a:p>
        </p:txBody>
      </p:sp>
    </p:spTree>
    <p:extLst>
      <p:ext uri="{BB962C8B-B14F-4D97-AF65-F5344CB8AC3E}">
        <p14:creationId xmlns:p14="http://schemas.microsoft.com/office/powerpoint/2010/main" val="5527573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A63D3-527E-4124-9A2C-370FAB0A7048}"/>
              </a:ext>
            </a:extLst>
          </p:cNvPr>
          <p:cNvSpPr>
            <a:spLocks noGrp="1"/>
          </p:cNvSpPr>
          <p:nvPr>
            <p:ph sz="quarter" idx="14"/>
          </p:nvPr>
        </p:nvSpPr>
        <p:spPr/>
        <p:txBody>
          <a:bodyPr/>
          <a:lstStyle/>
          <a:p>
            <a:pPr marL="0" indent="0" algn="just">
              <a:buNone/>
            </a:pPr>
            <a:r>
              <a:rPr lang="ca-ES" dirty="0"/>
              <a:t>Què es pot fer per crear un equip de resposta al vostre servei? </a:t>
            </a:r>
            <a:endParaRPr lang="es-ES" dirty="0"/>
          </a:p>
          <a:p>
            <a:pPr lvl="0" algn="just" fontAlgn="base"/>
            <a:r>
              <a:rPr lang="ca-ES" dirty="0"/>
              <a:t>Qui s’hi podria implicar? </a:t>
            </a:r>
            <a:endParaRPr lang="es-ES" dirty="0"/>
          </a:p>
          <a:p>
            <a:pPr lvl="0" algn="just" fontAlgn="base"/>
            <a:r>
              <a:rPr lang="ca-ES" dirty="0"/>
              <a:t>Com es podrien implicar en l’equip de resposta persones que no formin part del personal? (Per exemple, poden estar disponibles per al servei diàriament o poden estar «de guàrdia» per acudir-hi ràpidament.) </a:t>
            </a:r>
            <a:endParaRPr lang="es-ES" dirty="0"/>
          </a:p>
          <a:p>
            <a:pPr lvl="0" algn="just" fontAlgn="base"/>
            <a:r>
              <a:rPr lang="ca-ES" dirty="0"/>
              <a:t>Com es podria organitzar la formació de l’equip? </a:t>
            </a:r>
            <a:endParaRPr lang="es-ES" dirty="0"/>
          </a:p>
          <a:p>
            <a:pPr lvl="0" algn="just" fontAlgn="base"/>
            <a:r>
              <a:rPr lang="ca-ES" dirty="0"/>
              <a:t>Si cal finançament, quina en seria la font? 	 </a:t>
            </a:r>
            <a:endParaRPr lang="es-ES" dirty="0"/>
          </a:p>
          <a:p>
            <a:pPr marL="0" lvl="0" indent="0" algn="just" fontAlgn="base">
              <a:buNone/>
            </a:pPr>
            <a:endParaRPr lang="es-ES" dirty="0"/>
          </a:p>
          <a:p>
            <a:pPr algn="just"/>
            <a:endParaRPr lang="x-none" dirty="0"/>
          </a:p>
        </p:txBody>
      </p:sp>
      <p:sp>
        <p:nvSpPr>
          <p:cNvPr id="2" name="Title 1">
            <a:extLst>
              <a:ext uri="{FF2B5EF4-FFF2-40B4-BE49-F238E27FC236}">
                <a16:creationId xmlns:a16="http://schemas.microsoft.com/office/drawing/2014/main" id="{B684EA36-D46F-4B24-B31A-42E67973F509}"/>
              </a:ext>
            </a:extLst>
          </p:cNvPr>
          <p:cNvSpPr>
            <a:spLocks noGrp="1"/>
          </p:cNvSpPr>
          <p:nvPr>
            <p:ph type="title"/>
          </p:nvPr>
        </p:nvSpPr>
        <p:spPr/>
        <p:txBody>
          <a:bodyPr/>
          <a:lstStyle/>
          <a:p>
            <a:r>
              <a:rPr lang="ca-ES" dirty="0"/>
              <a:t>Exercici 10.1: Constituir un equip de resposta</a:t>
            </a:r>
            <a:endParaRPr lang="x-none" dirty="0"/>
          </a:p>
        </p:txBody>
      </p:sp>
    </p:spTree>
    <p:extLst>
      <p:ext uri="{BB962C8B-B14F-4D97-AF65-F5344CB8AC3E}">
        <p14:creationId xmlns:p14="http://schemas.microsoft.com/office/powerpoint/2010/main" val="32191455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9ABA41-D916-4C8C-9BE4-9B5B519CEFCE}"/>
              </a:ext>
            </a:extLst>
          </p:cNvPr>
          <p:cNvSpPr>
            <a:spLocks noGrp="1"/>
          </p:cNvSpPr>
          <p:nvPr>
            <p:ph sz="quarter" idx="14"/>
          </p:nvPr>
        </p:nvSpPr>
        <p:spPr/>
        <p:txBody>
          <a:bodyPr/>
          <a:lstStyle/>
          <a:p>
            <a:pPr marL="0" indent="0" algn="ctr">
              <a:buNone/>
            </a:pPr>
            <a:endParaRPr lang="es-ES" sz="2500" b="1" i="1" dirty="0"/>
          </a:p>
          <a:p>
            <a:pPr marL="0" indent="0" algn="ctr">
              <a:buNone/>
            </a:pPr>
            <a:r>
              <a:rPr lang="es-ES" sz="2500" b="1" i="1" dirty="0" err="1"/>
              <a:t>Què</a:t>
            </a:r>
            <a:r>
              <a:rPr lang="es-ES" sz="2500" b="1" i="1" dirty="0"/>
              <a:t> </a:t>
            </a:r>
            <a:r>
              <a:rPr lang="es-ES" sz="2500" b="1" i="1" dirty="0" err="1"/>
              <a:t>podeu</a:t>
            </a:r>
            <a:r>
              <a:rPr lang="es-ES" sz="2500" b="1" i="1" dirty="0"/>
              <a:t> </a:t>
            </a:r>
            <a:r>
              <a:rPr lang="es-ES" sz="2500" b="1" i="1" dirty="0" err="1"/>
              <a:t>fer</a:t>
            </a:r>
            <a:r>
              <a:rPr lang="es-ES" sz="2500" b="1" i="1" dirty="0"/>
              <a:t> a </a:t>
            </a:r>
            <a:r>
              <a:rPr lang="es-ES" sz="2500" b="1" i="1" dirty="0" err="1"/>
              <a:t>títol</a:t>
            </a:r>
            <a:r>
              <a:rPr lang="es-ES" sz="2500" b="1" i="1" dirty="0"/>
              <a:t> individual per </a:t>
            </a:r>
            <a:r>
              <a:rPr lang="es-ES" sz="2500" b="1" i="1" dirty="0" err="1"/>
              <a:t>ajudar</a:t>
            </a:r>
            <a:r>
              <a:rPr lang="es-ES" sz="2500" b="1" i="1" dirty="0"/>
              <a:t> a erradicar </a:t>
            </a:r>
            <a:r>
              <a:rPr lang="es-ES" sz="2500" b="1" i="1" dirty="0" err="1"/>
              <a:t>l’aïllament</a:t>
            </a:r>
            <a:r>
              <a:rPr lang="es-ES" sz="2500" b="1" i="1" dirty="0"/>
              <a:t> i la </a:t>
            </a:r>
            <a:r>
              <a:rPr lang="es-ES" sz="2500" b="1" i="1" dirty="0" err="1"/>
              <a:t>contenció</a:t>
            </a:r>
            <a:r>
              <a:rPr lang="es-ES" sz="2500" b="1" i="1" dirty="0"/>
              <a:t> al </a:t>
            </a:r>
            <a:r>
              <a:rPr lang="es-ES" sz="2500" b="1" i="1" dirty="0" err="1"/>
              <a:t>vostre</a:t>
            </a:r>
            <a:r>
              <a:rPr lang="es-ES" sz="2500" b="1" i="1" dirty="0"/>
              <a:t> </a:t>
            </a:r>
            <a:r>
              <a:rPr lang="es-ES" sz="2500" b="1" i="1" dirty="0" err="1"/>
              <a:t>servei</a:t>
            </a:r>
            <a:r>
              <a:rPr lang="es-ES" sz="2500" b="1" i="1" dirty="0"/>
              <a:t>? </a:t>
            </a:r>
            <a:endParaRPr lang="x-none" dirty="0"/>
          </a:p>
        </p:txBody>
      </p:sp>
      <p:sp>
        <p:nvSpPr>
          <p:cNvPr id="2" name="Title 1">
            <a:extLst>
              <a:ext uri="{FF2B5EF4-FFF2-40B4-BE49-F238E27FC236}">
                <a16:creationId xmlns:a16="http://schemas.microsoft.com/office/drawing/2014/main" id="{DC639976-BDBF-48C9-9C16-224168E6ED11}"/>
              </a:ext>
            </a:extLst>
          </p:cNvPr>
          <p:cNvSpPr>
            <a:spLocks noGrp="1"/>
          </p:cNvSpPr>
          <p:nvPr>
            <p:ph type="title"/>
          </p:nvPr>
        </p:nvSpPr>
        <p:spPr/>
        <p:txBody>
          <a:bodyPr/>
          <a:lstStyle/>
          <a:p>
            <a:r>
              <a:rPr lang="ca-ES" dirty="0"/>
              <a:t>Exercici per reflexionar</a:t>
            </a:r>
            <a:endParaRPr lang="x-none" dirty="0"/>
          </a:p>
        </p:txBody>
      </p:sp>
    </p:spTree>
    <p:extLst>
      <p:ext uri="{BB962C8B-B14F-4D97-AF65-F5344CB8AC3E}">
        <p14:creationId xmlns:p14="http://schemas.microsoft.com/office/powerpoint/2010/main" val="15361209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1988-3689-4DB4-82AA-9E47AE104D5F}"/>
              </a:ext>
            </a:extLst>
          </p:cNvPr>
          <p:cNvSpPr>
            <a:spLocks noGrp="1"/>
          </p:cNvSpPr>
          <p:nvPr>
            <p:ph type="title"/>
          </p:nvPr>
        </p:nvSpPr>
        <p:spPr>
          <a:xfrm>
            <a:off x="548770" y="2355509"/>
            <a:ext cx="11303794" cy="391154"/>
          </a:xfrm>
        </p:spPr>
        <p:txBody>
          <a:bodyPr/>
          <a:lstStyle/>
          <a:p>
            <a:pPr>
              <a:lnSpc>
                <a:spcPct val="100000"/>
              </a:lnSpc>
            </a:pPr>
            <a:r>
              <a:rPr lang="es-ES" dirty="0"/>
              <a:t>Tema 11. </a:t>
            </a:r>
            <a:r>
              <a:rPr lang="ca-ES" dirty="0"/>
              <a:t>Accions que es poden emprendre per </a:t>
            </a:r>
            <a:r>
              <a:rPr lang="ca-ES" dirty="0" err="1"/>
              <a:t>erradicar</a:t>
            </a:r>
            <a:r>
              <a:rPr lang="ca-ES" dirty="0"/>
              <a:t> l’aïllament</a:t>
            </a:r>
            <a:br>
              <a:rPr lang="es-ES" dirty="0"/>
            </a:br>
            <a:r>
              <a:rPr lang="ca-ES" dirty="0"/>
              <a:t>i la contenció</a:t>
            </a:r>
            <a:br>
              <a:rPr lang="es-ES" dirty="0"/>
            </a:br>
            <a:endParaRPr lang="es-ES" dirty="0"/>
          </a:p>
        </p:txBody>
      </p:sp>
    </p:spTree>
    <p:extLst>
      <p:ext uri="{BB962C8B-B14F-4D97-AF65-F5344CB8AC3E}">
        <p14:creationId xmlns:p14="http://schemas.microsoft.com/office/powerpoint/2010/main" val="31594430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78C51-BBE5-481D-B2C7-C98A7383ACFF}"/>
              </a:ext>
            </a:extLst>
          </p:cNvPr>
          <p:cNvSpPr>
            <a:spLocks noGrp="1"/>
          </p:cNvSpPr>
          <p:nvPr>
            <p:ph sz="quarter" idx="14"/>
          </p:nvPr>
        </p:nvSpPr>
        <p:spPr/>
        <p:txBody>
          <a:bodyPr/>
          <a:lstStyle/>
          <a:p>
            <a:endParaRPr lang="en-US" dirty="0"/>
          </a:p>
          <a:p>
            <a:endParaRPr lang="en-US" dirty="0"/>
          </a:p>
          <a:p>
            <a:pPr marL="0" indent="0" algn="ctr">
              <a:buNone/>
            </a:pPr>
            <a:r>
              <a:rPr lang="es-ES" sz="2500" b="1" i="1" dirty="0" err="1"/>
              <a:t>Com</a:t>
            </a:r>
            <a:r>
              <a:rPr lang="es-ES" sz="2500" b="1" i="1" dirty="0"/>
              <a:t> es gestionen </a:t>
            </a:r>
            <a:r>
              <a:rPr lang="es-ES" sz="2500" b="1" i="1" dirty="0" err="1"/>
              <a:t>actualment</a:t>
            </a:r>
            <a:r>
              <a:rPr lang="es-ES" sz="2500" b="1" i="1" dirty="0"/>
              <a:t> al </a:t>
            </a:r>
            <a:r>
              <a:rPr lang="es-ES" sz="2500" b="1" i="1" dirty="0" err="1"/>
              <a:t>vostre</a:t>
            </a:r>
            <a:r>
              <a:rPr lang="es-ES" sz="2500" b="1" i="1" dirty="0"/>
              <a:t> </a:t>
            </a:r>
            <a:r>
              <a:rPr lang="es-ES" sz="2500" b="1" i="1" dirty="0" err="1"/>
              <a:t>servei</a:t>
            </a:r>
            <a:r>
              <a:rPr lang="es-ES" sz="2500" b="1" i="1" dirty="0"/>
              <a:t> les </a:t>
            </a:r>
            <a:r>
              <a:rPr lang="es-ES" sz="2500" b="1" i="1" dirty="0" err="1"/>
              <a:t>situacions</a:t>
            </a:r>
            <a:r>
              <a:rPr lang="es-ES" sz="2500" b="1" i="1" dirty="0"/>
              <a:t> de </a:t>
            </a:r>
            <a:r>
              <a:rPr lang="es-ES" sz="2500" b="1" i="1" dirty="0" err="1"/>
              <a:t>crisi</a:t>
            </a:r>
            <a:r>
              <a:rPr lang="es-ES" sz="2500" b="1" i="1" dirty="0"/>
              <a:t>? </a:t>
            </a:r>
            <a:endParaRPr lang="x-none" dirty="0"/>
          </a:p>
        </p:txBody>
      </p:sp>
      <p:sp>
        <p:nvSpPr>
          <p:cNvPr id="2" name="Title 1">
            <a:extLst>
              <a:ext uri="{FF2B5EF4-FFF2-40B4-BE49-F238E27FC236}">
                <a16:creationId xmlns:a16="http://schemas.microsoft.com/office/drawing/2014/main" id="{FD69F93E-9B76-461B-B2AB-D1FA5D40123D}"/>
              </a:ext>
            </a:extLst>
          </p:cNvPr>
          <p:cNvSpPr>
            <a:spLocks noGrp="1"/>
          </p:cNvSpPr>
          <p:nvPr>
            <p:ph type="title"/>
          </p:nvPr>
        </p:nvSpPr>
        <p:spPr>
          <a:xfrm>
            <a:off x="417754" y="506412"/>
            <a:ext cx="11259895" cy="427038"/>
          </a:xfrm>
        </p:spPr>
        <p:txBody>
          <a:bodyPr>
            <a:noAutofit/>
          </a:bodyPr>
          <a:lstStyle/>
          <a:p>
            <a:r>
              <a:rPr lang="ca-ES" dirty="0"/>
              <a:t>Exercici 11.1: Pràctiques actuals per respondre a situacions de tensió i de conflictivitat al servei</a:t>
            </a:r>
            <a:endParaRPr lang="x-none" dirty="0"/>
          </a:p>
        </p:txBody>
      </p:sp>
    </p:spTree>
    <p:extLst>
      <p:ext uri="{BB962C8B-B14F-4D97-AF65-F5344CB8AC3E}">
        <p14:creationId xmlns:p14="http://schemas.microsoft.com/office/powerpoint/2010/main" val="53622670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E6878-0DA6-4ED2-8933-8B4482D79FFA}"/>
              </a:ext>
            </a:extLst>
          </p:cNvPr>
          <p:cNvSpPr>
            <a:spLocks noGrp="1"/>
          </p:cNvSpPr>
          <p:nvPr>
            <p:ph sz="quarter" idx="14"/>
          </p:nvPr>
        </p:nvSpPr>
        <p:spPr/>
        <p:txBody>
          <a:bodyPr/>
          <a:lstStyle/>
          <a:p>
            <a:endParaRPr lang="en-US" dirty="0"/>
          </a:p>
          <a:p>
            <a:endParaRPr lang="en-US" dirty="0"/>
          </a:p>
          <a:p>
            <a:pPr marL="0" indent="0" algn="ctr">
              <a:buNone/>
            </a:pPr>
            <a:r>
              <a:rPr lang="es-ES" sz="2500" b="1" i="1" dirty="0" err="1"/>
              <a:t>Quines</a:t>
            </a:r>
            <a:r>
              <a:rPr lang="es-ES" sz="2500" b="1" i="1" dirty="0"/>
              <a:t> </a:t>
            </a:r>
            <a:r>
              <a:rPr lang="es-ES" sz="2500" b="1" i="1" dirty="0" err="1"/>
              <a:t>són</a:t>
            </a:r>
            <a:r>
              <a:rPr lang="es-ES" sz="2500" b="1" i="1" dirty="0"/>
              <a:t> </a:t>
            </a:r>
            <a:r>
              <a:rPr lang="es-ES" sz="2500" b="1" i="1" dirty="0" err="1"/>
              <a:t>algunes</a:t>
            </a:r>
            <a:r>
              <a:rPr lang="es-ES" sz="2500" b="1" i="1" dirty="0"/>
              <a:t> de les </a:t>
            </a:r>
            <a:r>
              <a:rPr lang="es-ES" sz="2500" b="1" i="1" dirty="0" err="1"/>
              <a:t>accions</a:t>
            </a:r>
            <a:r>
              <a:rPr lang="es-ES" sz="2500" b="1" i="1" dirty="0"/>
              <a:t> </a:t>
            </a:r>
            <a:r>
              <a:rPr lang="es-ES" sz="2500" b="1" i="1" dirty="0" err="1"/>
              <a:t>personals</a:t>
            </a:r>
            <a:r>
              <a:rPr lang="es-ES" sz="2500" b="1" i="1" dirty="0"/>
              <a:t> que </a:t>
            </a:r>
            <a:r>
              <a:rPr lang="es-ES" sz="2500" b="1" i="1" dirty="0" err="1"/>
              <a:t>podeu</a:t>
            </a:r>
            <a:r>
              <a:rPr lang="es-ES" sz="2500" b="1" i="1" dirty="0"/>
              <a:t> adoptar per erradicar </a:t>
            </a:r>
            <a:r>
              <a:rPr lang="es-ES" sz="2500" b="1" i="1" dirty="0" err="1"/>
              <a:t>l’ús</a:t>
            </a:r>
            <a:r>
              <a:rPr lang="es-ES" sz="2500" b="1" i="1" dirty="0"/>
              <a:t> de </a:t>
            </a:r>
            <a:r>
              <a:rPr lang="es-ES" sz="2500" b="1" i="1" dirty="0" err="1"/>
              <a:t>l’aïllament</a:t>
            </a:r>
            <a:r>
              <a:rPr lang="es-ES" sz="2500" b="1" i="1" dirty="0"/>
              <a:t> i la </a:t>
            </a:r>
            <a:r>
              <a:rPr lang="es-ES" sz="2500" b="1" i="1" dirty="0" err="1"/>
              <a:t>contenció</a:t>
            </a:r>
            <a:r>
              <a:rPr lang="es-ES" sz="2500" b="1" i="1" dirty="0"/>
              <a:t> en un </a:t>
            </a:r>
            <a:r>
              <a:rPr lang="es-ES" sz="2500" b="1" i="1" dirty="0" err="1"/>
              <a:t>servei</a:t>
            </a:r>
            <a:r>
              <a:rPr lang="es-ES" sz="2500" b="1" i="1" dirty="0"/>
              <a:t> social o de </a:t>
            </a:r>
            <a:r>
              <a:rPr lang="es-ES" sz="2500" b="1" i="1" dirty="0" err="1"/>
              <a:t>salut</a:t>
            </a:r>
            <a:r>
              <a:rPr lang="es-ES" sz="2500" b="1" i="1" dirty="0"/>
              <a:t> mental? </a:t>
            </a:r>
          </a:p>
          <a:p>
            <a:pPr marL="0" indent="0" algn="ctr">
              <a:buNone/>
            </a:pPr>
            <a:r>
              <a:rPr lang="es-ES" sz="2500" b="1" i="1" dirty="0"/>
              <a:t> </a:t>
            </a:r>
          </a:p>
        </p:txBody>
      </p:sp>
      <p:sp>
        <p:nvSpPr>
          <p:cNvPr id="2" name="Title 1">
            <a:extLst>
              <a:ext uri="{FF2B5EF4-FFF2-40B4-BE49-F238E27FC236}">
                <a16:creationId xmlns:a16="http://schemas.microsoft.com/office/drawing/2014/main" id="{C2CDE935-39C1-4680-B6E8-92009D26AA6D}"/>
              </a:ext>
            </a:extLst>
          </p:cNvPr>
          <p:cNvSpPr>
            <a:spLocks noGrp="1"/>
          </p:cNvSpPr>
          <p:nvPr>
            <p:ph type="title"/>
          </p:nvPr>
        </p:nvSpPr>
        <p:spPr>
          <a:xfrm>
            <a:off x="417754" y="506412"/>
            <a:ext cx="11317045" cy="407988"/>
          </a:xfrm>
        </p:spPr>
        <p:txBody>
          <a:bodyPr/>
          <a:lstStyle/>
          <a:p>
            <a:r>
              <a:rPr lang="ca-ES" dirty="0"/>
              <a:t>Exercici 11.2: Accions </a:t>
            </a:r>
            <a:r>
              <a:rPr lang="ca-ES" u="sng" dirty="0"/>
              <a:t>personals</a:t>
            </a:r>
            <a:r>
              <a:rPr lang="ca-ES" dirty="0"/>
              <a:t> per eliminar l’aïllament i la contenció</a:t>
            </a:r>
            <a:endParaRPr lang="x-none" dirty="0"/>
          </a:p>
        </p:txBody>
      </p:sp>
    </p:spTree>
    <p:extLst>
      <p:ext uri="{BB962C8B-B14F-4D97-AF65-F5344CB8AC3E}">
        <p14:creationId xmlns:p14="http://schemas.microsoft.com/office/powerpoint/2010/main" val="39925206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4F228-2127-41E7-9038-366131A4EC92}"/>
              </a:ext>
            </a:extLst>
          </p:cNvPr>
          <p:cNvSpPr>
            <a:spLocks noGrp="1"/>
          </p:cNvSpPr>
          <p:nvPr>
            <p:ph sz="quarter" idx="14"/>
          </p:nvPr>
        </p:nvSpPr>
        <p:spPr/>
        <p:txBody>
          <a:bodyPr/>
          <a:lstStyle/>
          <a:p>
            <a:endParaRPr lang="en-US" dirty="0"/>
          </a:p>
          <a:p>
            <a:pPr marL="0" indent="0" algn="ctr">
              <a:buNone/>
            </a:pPr>
            <a:r>
              <a:rPr lang="es-ES" sz="2500" b="1" i="1" dirty="0" err="1"/>
              <a:t>Quins</a:t>
            </a:r>
            <a:r>
              <a:rPr lang="es-ES" sz="2500" b="1" i="1" dirty="0"/>
              <a:t> </a:t>
            </a:r>
            <a:r>
              <a:rPr lang="es-ES" sz="2500" b="1" i="1" dirty="0" err="1"/>
              <a:t>són</a:t>
            </a:r>
            <a:r>
              <a:rPr lang="es-ES" sz="2500" b="1" i="1" dirty="0"/>
              <a:t> </a:t>
            </a:r>
            <a:r>
              <a:rPr lang="es-ES" sz="2500" b="1" i="1" dirty="0" err="1"/>
              <a:t>alguns</a:t>
            </a:r>
            <a:r>
              <a:rPr lang="es-ES" sz="2500" b="1" i="1" dirty="0"/>
              <a:t> </a:t>
            </a:r>
            <a:r>
              <a:rPr lang="es-ES" sz="2500" b="1" i="1" dirty="0" err="1"/>
              <a:t>dels</a:t>
            </a:r>
            <a:r>
              <a:rPr lang="es-ES" sz="2500" b="1" i="1" dirty="0"/>
              <a:t> </a:t>
            </a:r>
            <a:r>
              <a:rPr lang="es-ES" sz="2500" b="1" i="1" dirty="0" err="1"/>
              <a:t>canvis</a:t>
            </a:r>
            <a:r>
              <a:rPr lang="es-ES" sz="2500" b="1" i="1" dirty="0"/>
              <a:t> que es poden </a:t>
            </a:r>
            <a:r>
              <a:rPr lang="es-ES" sz="2500" b="1" i="1" dirty="0" err="1"/>
              <a:t>introduir</a:t>
            </a:r>
            <a:r>
              <a:rPr lang="es-ES" sz="2500" b="1" i="1" dirty="0"/>
              <a:t> al </a:t>
            </a:r>
            <a:r>
              <a:rPr lang="es-ES" sz="2500" b="1" i="1" dirty="0" err="1"/>
              <a:t>servei</a:t>
            </a:r>
            <a:r>
              <a:rPr lang="es-ES" sz="2500" b="1" i="1" dirty="0"/>
              <a:t> per eliminar </a:t>
            </a:r>
            <a:r>
              <a:rPr lang="es-ES" sz="2500" b="1" i="1" dirty="0" err="1"/>
              <a:t>l’ús</a:t>
            </a:r>
            <a:r>
              <a:rPr lang="es-ES" sz="2500" b="1" i="1" dirty="0"/>
              <a:t> de </a:t>
            </a:r>
            <a:r>
              <a:rPr lang="es-ES" sz="2500" b="1" i="1" dirty="0" err="1"/>
              <a:t>l’aïllament</a:t>
            </a:r>
            <a:r>
              <a:rPr lang="es-ES" sz="2500" b="1" i="1" dirty="0"/>
              <a:t> i la </a:t>
            </a:r>
            <a:r>
              <a:rPr lang="es-ES" sz="2500" b="1" i="1" dirty="0" err="1"/>
              <a:t>contenció</a:t>
            </a:r>
            <a:r>
              <a:rPr lang="es-ES" sz="2500" b="1" i="1" dirty="0"/>
              <a:t>? </a:t>
            </a:r>
          </a:p>
          <a:p>
            <a:pPr marL="0" indent="0" algn="ctr">
              <a:buNone/>
            </a:pPr>
            <a:endParaRPr lang="en-US" sz="2500" b="1" i="1" dirty="0"/>
          </a:p>
          <a:p>
            <a:pPr marL="0" indent="0" algn="ctr">
              <a:buNone/>
            </a:pPr>
            <a:r>
              <a:rPr lang="es-ES" sz="2500" b="1" i="1" dirty="0" err="1"/>
              <a:t>Quines</a:t>
            </a:r>
            <a:r>
              <a:rPr lang="es-ES" sz="2500" b="1" i="1" dirty="0"/>
              <a:t> </a:t>
            </a:r>
            <a:r>
              <a:rPr lang="es-ES" sz="2500" b="1" i="1" dirty="0" err="1"/>
              <a:t>accions</a:t>
            </a:r>
            <a:r>
              <a:rPr lang="es-ES" sz="2500" b="1" i="1" dirty="0"/>
              <a:t> </a:t>
            </a:r>
            <a:r>
              <a:rPr lang="es-ES" sz="2500" b="1" i="1" dirty="0" err="1"/>
              <a:t>s’han</a:t>
            </a:r>
            <a:r>
              <a:rPr lang="es-ES" sz="2500" b="1" i="1" dirty="0"/>
              <a:t> </a:t>
            </a:r>
            <a:r>
              <a:rPr lang="es-ES" sz="2500" b="1" i="1" dirty="0" err="1"/>
              <a:t>d’adoptar</a:t>
            </a:r>
            <a:r>
              <a:rPr lang="es-ES" sz="2500" b="1" i="1" dirty="0"/>
              <a:t> per aplicar </a:t>
            </a:r>
            <a:r>
              <a:rPr lang="es-ES" sz="2500" b="1" i="1" dirty="0" err="1"/>
              <a:t>aquests</a:t>
            </a:r>
            <a:r>
              <a:rPr lang="es-ES" sz="2500" b="1" i="1" dirty="0"/>
              <a:t> </a:t>
            </a:r>
            <a:r>
              <a:rPr lang="es-ES" sz="2500" b="1" i="1" dirty="0" err="1"/>
              <a:t>canvis</a:t>
            </a:r>
            <a:r>
              <a:rPr lang="es-ES" sz="2500" b="1" i="1" dirty="0"/>
              <a:t>? </a:t>
            </a:r>
            <a:endParaRPr lang="x-none" dirty="0"/>
          </a:p>
        </p:txBody>
      </p:sp>
      <p:sp>
        <p:nvSpPr>
          <p:cNvPr id="2" name="Title 1">
            <a:extLst>
              <a:ext uri="{FF2B5EF4-FFF2-40B4-BE49-F238E27FC236}">
                <a16:creationId xmlns:a16="http://schemas.microsoft.com/office/drawing/2014/main" id="{AFD1E534-CD58-4BF8-B4CD-7149074FA8F7}"/>
              </a:ext>
            </a:extLst>
          </p:cNvPr>
          <p:cNvSpPr>
            <a:spLocks noGrp="1"/>
          </p:cNvSpPr>
          <p:nvPr>
            <p:ph type="title"/>
          </p:nvPr>
        </p:nvSpPr>
        <p:spPr>
          <a:xfrm>
            <a:off x="417754" y="506412"/>
            <a:ext cx="11317045" cy="446088"/>
          </a:xfrm>
        </p:spPr>
        <p:txBody>
          <a:bodyPr/>
          <a:lstStyle/>
          <a:p>
            <a:r>
              <a:rPr lang="ca-ES" dirty="0"/>
              <a:t>Exercici 11.3: Accions </a:t>
            </a:r>
            <a:r>
              <a:rPr lang="ca-ES" u="sng" dirty="0"/>
              <a:t>en l’àmbit del servei</a:t>
            </a:r>
            <a:r>
              <a:rPr lang="ca-ES" dirty="0"/>
              <a:t> per </a:t>
            </a:r>
            <a:r>
              <a:rPr lang="ca-ES" dirty="0" err="1"/>
              <a:t>erradicar</a:t>
            </a:r>
            <a:r>
              <a:rPr lang="ca-ES" dirty="0"/>
              <a:t> l’aïllament i la contenció</a:t>
            </a:r>
            <a:endParaRPr lang="x-none" dirty="0"/>
          </a:p>
        </p:txBody>
      </p:sp>
    </p:spTree>
    <p:extLst>
      <p:ext uri="{BB962C8B-B14F-4D97-AF65-F5344CB8AC3E}">
        <p14:creationId xmlns:p14="http://schemas.microsoft.com/office/powerpoint/2010/main" val="29004541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400EF-C0CB-4ACA-834C-5758481A6E07}"/>
              </a:ext>
            </a:extLst>
          </p:cNvPr>
          <p:cNvSpPr>
            <a:spLocks noGrp="1"/>
          </p:cNvSpPr>
          <p:nvPr>
            <p:ph sz="quarter" idx="14"/>
          </p:nvPr>
        </p:nvSpPr>
        <p:spPr/>
        <p:txBody>
          <a:bodyPr/>
          <a:lstStyle/>
          <a:p>
            <a:pPr algn="just"/>
            <a:endParaRPr lang="en-US" dirty="0"/>
          </a:p>
          <a:p>
            <a:pPr algn="just"/>
            <a:r>
              <a:rPr lang="ca-ES" dirty="0"/>
              <a:t>Es poden emprendre accions per </a:t>
            </a:r>
            <a:r>
              <a:rPr lang="ca-ES" dirty="0" err="1"/>
              <a:t>erradicar</a:t>
            </a:r>
            <a:r>
              <a:rPr lang="ca-ES" dirty="0"/>
              <a:t> l’ús de l’aïllament i la contenció, tant a títol individual com en l’àmbit del servei, mitjançant la introducció de canvis culturals i en les polítiques del servei. </a:t>
            </a:r>
            <a:endParaRPr lang="es-ES" dirty="0"/>
          </a:p>
          <a:p>
            <a:pPr marL="0" indent="0" algn="just">
              <a:buNone/>
            </a:pPr>
            <a:endParaRPr lang="es-ES" dirty="0"/>
          </a:p>
          <a:p>
            <a:pPr marL="0" indent="0" algn="just">
              <a:buNone/>
            </a:pPr>
            <a:endParaRPr lang="en-US" dirty="0"/>
          </a:p>
          <a:p>
            <a:pPr algn="just"/>
            <a:endParaRPr lang="x-none" dirty="0"/>
          </a:p>
        </p:txBody>
      </p:sp>
      <p:sp>
        <p:nvSpPr>
          <p:cNvPr id="2" name="Title 1">
            <a:extLst>
              <a:ext uri="{FF2B5EF4-FFF2-40B4-BE49-F238E27FC236}">
                <a16:creationId xmlns:a16="http://schemas.microsoft.com/office/drawing/2014/main" id="{C15F8C6C-9B34-494A-8882-092998B835CA}"/>
              </a:ext>
            </a:extLst>
          </p:cNvPr>
          <p:cNvSpPr>
            <a:spLocks noGrp="1"/>
          </p:cNvSpPr>
          <p:nvPr>
            <p:ph type="title"/>
          </p:nvPr>
        </p:nvSpPr>
        <p:spPr>
          <a:xfrm>
            <a:off x="417754" y="506412"/>
            <a:ext cx="11221795" cy="369888"/>
          </a:xfrm>
        </p:spPr>
        <p:txBody>
          <a:bodyPr/>
          <a:lstStyle/>
          <a:p>
            <a:r>
              <a:rPr lang="ca-ES" dirty="0"/>
              <a:t>Presentació: Accions en l’àmbit del servei per </a:t>
            </a:r>
            <a:r>
              <a:rPr lang="ca-ES" dirty="0" err="1"/>
              <a:t>erradicar</a:t>
            </a:r>
            <a:r>
              <a:rPr lang="ca-ES" dirty="0"/>
              <a:t> l’aïllament i la contenció </a:t>
            </a:r>
            <a:r>
              <a:rPr lang="en-GB" dirty="0"/>
              <a:t>- 1 </a:t>
            </a:r>
            <a:endParaRPr lang="x-none" dirty="0"/>
          </a:p>
        </p:txBody>
      </p:sp>
    </p:spTree>
    <p:extLst>
      <p:ext uri="{BB962C8B-B14F-4D97-AF65-F5344CB8AC3E}">
        <p14:creationId xmlns:p14="http://schemas.microsoft.com/office/powerpoint/2010/main" val="138429716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B73A5-06AA-45FB-94F2-5DBF666BBECC}"/>
              </a:ext>
            </a:extLst>
          </p:cNvPr>
          <p:cNvSpPr>
            <a:spLocks noGrp="1"/>
          </p:cNvSpPr>
          <p:nvPr>
            <p:ph sz="quarter" idx="14"/>
          </p:nvPr>
        </p:nvSpPr>
        <p:spPr>
          <a:xfrm>
            <a:off x="507195" y="1620982"/>
            <a:ext cx="11174412" cy="4390206"/>
          </a:xfrm>
        </p:spPr>
        <p:txBody>
          <a:bodyPr/>
          <a:lstStyle/>
          <a:p>
            <a:pPr marL="0" indent="0" algn="just">
              <a:buNone/>
            </a:pPr>
            <a:r>
              <a:rPr lang="ca-ES" b="1" dirty="0"/>
              <a:t>Entre els exemples d’accions que es poden dur a terme en l’àmbit del servei hi ha: </a:t>
            </a:r>
            <a:endParaRPr lang="en-US" b="1" dirty="0"/>
          </a:p>
          <a:p>
            <a:pPr lvl="0" algn="just" fontAlgn="base"/>
            <a:r>
              <a:rPr lang="ca-ES" dirty="0"/>
              <a:t>Establir una política al servei destinada a </a:t>
            </a:r>
            <a:r>
              <a:rPr lang="ca-ES" dirty="0" err="1"/>
              <a:t>erradicar</a:t>
            </a:r>
            <a:r>
              <a:rPr lang="ca-ES" dirty="0"/>
              <a:t> l’ús de l’aïllament i la contenció. </a:t>
            </a:r>
            <a:endParaRPr lang="es-ES" dirty="0"/>
          </a:p>
          <a:p>
            <a:pPr algn="just"/>
            <a:r>
              <a:rPr lang="ca-ES" dirty="0"/>
              <a:t>Establir una política al servei per garantir que el personal no es consideri responsable o culpable quan es produeixen accidents si han seguit totes les estratègies, els procediments i els protocols no restrictius adequats</a:t>
            </a:r>
            <a:r>
              <a:rPr lang="en-US" dirty="0"/>
              <a:t>.</a:t>
            </a:r>
          </a:p>
          <a:p>
            <a:pPr algn="just"/>
            <a:endParaRPr lang="x-none" dirty="0"/>
          </a:p>
        </p:txBody>
      </p:sp>
      <p:sp>
        <p:nvSpPr>
          <p:cNvPr id="2" name="Title 1">
            <a:extLst>
              <a:ext uri="{FF2B5EF4-FFF2-40B4-BE49-F238E27FC236}">
                <a16:creationId xmlns:a16="http://schemas.microsoft.com/office/drawing/2014/main" id="{68128278-6CBC-4846-A8DA-6D59C34FFF97}"/>
              </a:ext>
            </a:extLst>
          </p:cNvPr>
          <p:cNvSpPr>
            <a:spLocks noGrp="1"/>
          </p:cNvSpPr>
          <p:nvPr>
            <p:ph type="title"/>
          </p:nvPr>
        </p:nvSpPr>
        <p:spPr>
          <a:xfrm>
            <a:off x="417754" y="506412"/>
            <a:ext cx="11374195" cy="427038"/>
          </a:xfrm>
        </p:spPr>
        <p:txBody>
          <a:bodyPr/>
          <a:lstStyle/>
          <a:p>
            <a:r>
              <a:rPr lang="ca-ES" dirty="0"/>
              <a:t>Presentació: Accions en l’àmbit del servei per </a:t>
            </a:r>
            <a:r>
              <a:rPr lang="ca-ES" dirty="0" err="1"/>
              <a:t>erradicar</a:t>
            </a:r>
            <a:r>
              <a:rPr lang="ca-ES" dirty="0"/>
              <a:t> l’aïllament i la contenció </a:t>
            </a:r>
            <a:r>
              <a:rPr lang="en-GB" dirty="0"/>
              <a:t>- 2</a:t>
            </a:r>
            <a:endParaRPr lang="x-none" dirty="0"/>
          </a:p>
        </p:txBody>
      </p:sp>
    </p:spTree>
    <p:extLst>
      <p:ext uri="{BB962C8B-B14F-4D97-AF65-F5344CB8AC3E}">
        <p14:creationId xmlns:p14="http://schemas.microsoft.com/office/powerpoint/2010/main" val="33552197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D4AD6-4F12-4777-ABD3-62A98BD30650}"/>
              </a:ext>
            </a:extLst>
          </p:cNvPr>
          <p:cNvSpPr>
            <a:spLocks noGrp="1"/>
          </p:cNvSpPr>
          <p:nvPr>
            <p:ph sz="quarter" idx="14"/>
          </p:nvPr>
        </p:nvSpPr>
        <p:spPr>
          <a:xfrm>
            <a:off x="507195" y="1600200"/>
            <a:ext cx="11174412" cy="4410988"/>
          </a:xfrm>
        </p:spPr>
        <p:txBody>
          <a:bodyPr/>
          <a:lstStyle/>
          <a:p>
            <a:pPr marL="0" indent="0" algn="just">
              <a:buNone/>
            </a:pPr>
            <a:r>
              <a:rPr lang="ca-ES" b="1" dirty="0"/>
              <a:t>Entre els exemples d’accions que es poden dur a terme en l’àmbit del servei hi ha:</a:t>
            </a:r>
            <a:endParaRPr lang="en-US" b="1" dirty="0"/>
          </a:p>
          <a:p>
            <a:pPr lvl="0" fontAlgn="base"/>
            <a:r>
              <a:rPr lang="ca-ES" dirty="0"/>
              <a:t>Formar tot el personal en abordatges basats en la informació sobre els traumes i pràctiques orientades a la recuperació. </a:t>
            </a:r>
            <a:endParaRPr lang="es-ES" dirty="0"/>
          </a:p>
          <a:p>
            <a:r>
              <a:rPr lang="ca-ES" dirty="0"/>
              <a:t>Formar tot el personal sobre com es poden evitar les situacions de tensió.</a:t>
            </a:r>
            <a:endParaRPr lang="es-ES" dirty="0"/>
          </a:p>
          <a:p>
            <a:pPr algn="just"/>
            <a:r>
              <a:rPr lang="ca-ES" dirty="0"/>
              <a:t>Avaluar i revisar amb el personal què funciona i què no funciona</a:t>
            </a:r>
            <a:r>
              <a:rPr lang="en-US" dirty="0"/>
              <a:t>.</a:t>
            </a:r>
          </a:p>
          <a:p>
            <a:pPr lvl="0" fontAlgn="base"/>
            <a:r>
              <a:rPr lang="ca-ES" dirty="0"/>
              <a:t>Instal·lar una sala de benestar al servei. </a:t>
            </a:r>
            <a:endParaRPr lang="es-ES" dirty="0"/>
          </a:p>
          <a:p>
            <a:r>
              <a:rPr lang="ca-ES" dirty="0"/>
              <a:t>Revisar i analitzar amb regularitat les dades recopilades sobre l’ús de l’aïllament i la contenció</a:t>
            </a:r>
            <a:r>
              <a:rPr lang="es-ES" dirty="0"/>
              <a:t>. </a:t>
            </a:r>
          </a:p>
          <a:p>
            <a:pPr marL="530225" lvl="3" indent="0" algn="just">
              <a:buNone/>
            </a:pPr>
            <a:endParaRPr lang="en-US" dirty="0"/>
          </a:p>
          <a:p>
            <a:pPr algn="just"/>
            <a:endParaRPr lang="x-none" dirty="0"/>
          </a:p>
        </p:txBody>
      </p:sp>
      <p:sp>
        <p:nvSpPr>
          <p:cNvPr id="2" name="Title 1">
            <a:extLst>
              <a:ext uri="{FF2B5EF4-FFF2-40B4-BE49-F238E27FC236}">
                <a16:creationId xmlns:a16="http://schemas.microsoft.com/office/drawing/2014/main" id="{7BA7D36F-F551-4930-8B87-F8A93FA0F224}"/>
              </a:ext>
            </a:extLst>
          </p:cNvPr>
          <p:cNvSpPr>
            <a:spLocks noGrp="1"/>
          </p:cNvSpPr>
          <p:nvPr>
            <p:ph type="title"/>
          </p:nvPr>
        </p:nvSpPr>
        <p:spPr>
          <a:xfrm>
            <a:off x="417754" y="506412"/>
            <a:ext cx="11317045" cy="369888"/>
          </a:xfrm>
        </p:spPr>
        <p:txBody>
          <a:bodyPr/>
          <a:lstStyle/>
          <a:p>
            <a:r>
              <a:rPr lang="ca-ES" dirty="0"/>
              <a:t>Presentació: Accions en l’àmbit del servei per </a:t>
            </a:r>
            <a:r>
              <a:rPr lang="ca-ES" dirty="0" err="1"/>
              <a:t>erradicar</a:t>
            </a:r>
            <a:r>
              <a:rPr lang="ca-ES" dirty="0"/>
              <a:t> l’aïllament i la contenció </a:t>
            </a:r>
            <a:r>
              <a:rPr lang="en-GB" dirty="0"/>
              <a:t>- 3</a:t>
            </a:r>
            <a:endParaRPr lang="x-none" dirty="0"/>
          </a:p>
        </p:txBody>
      </p:sp>
    </p:spTree>
    <p:extLst>
      <p:ext uri="{BB962C8B-B14F-4D97-AF65-F5344CB8AC3E}">
        <p14:creationId xmlns:p14="http://schemas.microsoft.com/office/powerpoint/2010/main" val="196128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3C7C972-C68D-E340-9315-78C6E3221495}"/>
              </a:ext>
            </a:extLst>
          </p:cNvPr>
          <p:cNvSpPr>
            <a:spLocks noGrp="1"/>
          </p:cNvSpPr>
          <p:nvPr>
            <p:ph type="body" sz="quarter" idx="13"/>
          </p:nvPr>
        </p:nvSpPr>
        <p:spPr/>
        <p:txBody>
          <a:bodyPr/>
          <a:lstStyle/>
          <a:p>
            <a:r>
              <a:rPr lang="ca-ES" dirty="0"/>
              <a:t>L’aïllament</a:t>
            </a:r>
            <a:endParaRPr lang="es-ES" dirty="0"/>
          </a:p>
        </p:txBody>
      </p:sp>
      <p:sp>
        <p:nvSpPr>
          <p:cNvPr id="3" name="Content Placeholder 2">
            <a:extLst>
              <a:ext uri="{FF2B5EF4-FFF2-40B4-BE49-F238E27FC236}">
                <a16:creationId xmlns:a16="http://schemas.microsoft.com/office/drawing/2014/main" id="{64656382-A7BF-4CF1-BA72-80F8FD045281}"/>
              </a:ext>
            </a:extLst>
          </p:cNvPr>
          <p:cNvSpPr>
            <a:spLocks noGrp="1"/>
          </p:cNvSpPr>
          <p:nvPr>
            <p:ph sz="quarter" idx="14"/>
          </p:nvPr>
        </p:nvSpPr>
        <p:spPr/>
        <p:txBody>
          <a:bodyPr/>
          <a:lstStyle/>
          <a:p>
            <a:pPr lvl="0" algn="just" fontAlgn="base"/>
            <a:r>
              <a:rPr lang="ca-ES" dirty="0"/>
              <a:t>En general, l’</a:t>
            </a:r>
            <a:r>
              <a:rPr lang="ca-ES" i="1" dirty="0"/>
              <a:t>aïllament</a:t>
            </a:r>
            <a:r>
              <a:rPr lang="ca-ES" dirty="0"/>
              <a:t> es pot definir com l’acció de separar una persona de la resta limitant físicament la seva capacitat de sortir d’un espai determinat (confinament</a:t>
            </a:r>
            <a:r>
              <a:rPr lang="es-ES" dirty="0"/>
              <a:t>). </a:t>
            </a:r>
          </a:p>
          <a:p>
            <a:pPr lvl="0" algn="just" fontAlgn="base"/>
            <a:r>
              <a:rPr lang="ca-ES" dirty="0"/>
              <a:t>Es pot posar en pràctica tancant una persona en un espai concret (com ara una habitació, un cobert o una cel·la) o confinant-la en una àrea i tancant-ne amb clau les portes d’accés, i prohibir-li que surti d’aquesta zona o amenaçar-la amb conseqüències negatives si ho fa</a:t>
            </a:r>
            <a:r>
              <a:rPr lang="es-ES" dirty="0"/>
              <a:t>. </a:t>
            </a:r>
          </a:p>
          <a:p>
            <a:pPr algn="just"/>
            <a:endParaRPr lang="x-none" dirty="0"/>
          </a:p>
        </p:txBody>
      </p:sp>
      <p:sp>
        <p:nvSpPr>
          <p:cNvPr id="2" name="Title 1">
            <a:extLst>
              <a:ext uri="{FF2B5EF4-FFF2-40B4-BE49-F238E27FC236}">
                <a16:creationId xmlns:a16="http://schemas.microsoft.com/office/drawing/2014/main" id="{AEBB982F-791F-4BBC-8EE8-CF85F3F09644}"/>
              </a:ext>
            </a:extLst>
          </p:cNvPr>
          <p:cNvSpPr>
            <a:spLocks noGrp="1"/>
          </p:cNvSpPr>
          <p:nvPr>
            <p:ph type="title"/>
          </p:nvPr>
        </p:nvSpPr>
        <p:spPr>
          <a:xfrm>
            <a:off x="417755" y="506412"/>
            <a:ext cx="10753828" cy="427866"/>
          </a:xfrm>
        </p:spPr>
        <p:txBody>
          <a:bodyPr/>
          <a:lstStyle/>
          <a:p>
            <a:r>
              <a:rPr lang="es-ES" dirty="0" err="1"/>
              <a:t>Presentació</a:t>
            </a:r>
            <a:r>
              <a:rPr lang="es-ES" dirty="0"/>
              <a:t>: Formes </a:t>
            </a:r>
            <a:r>
              <a:rPr lang="es-ES" dirty="0" err="1"/>
              <a:t>d’aïllament</a:t>
            </a:r>
            <a:r>
              <a:rPr lang="es-ES" dirty="0"/>
              <a:t> i de </a:t>
            </a:r>
            <a:r>
              <a:rPr lang="es-ES" dirty="0" err="1"/>
              <a:t>contenció</a:t>
            </a:r>
            <a:r>
              <a:rPr lang="es-ES" dirty="0"/>
              <a:t> </a:t>
            </a:r>
            <a:r>
              <a:rPr lang="en-GB" dirty="0"/>
              <a:t>- 1</a:t>
            </a:r>
            <a:endParaRPr lang="x-none" dirty="0"/>
          </a:p>
        </p:txBody>
      </p:sp>
    </p:spTree>
    <p:extLst>
      <p:ext uri="{BB962C8B-B14F-4D97-AF65-F5344CB8AC3E}">
        <p14:creationId xmlns:p14="http://schemas.microsoft.com/office/powerpoint/2010/main" val="160806608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840C66-4CC4-EF4E-A4C3-F3ED2BF0D814}"/>
              </a:ext>
            </a:extLst>
          </p:cNvPr>
          <p:cNvSpPr>
            <a:spLocks noGrp="1"/>
          </p:cNvSpPr>
          <p:nvPr>
            <p:ph type="body" sz="quarter" idx="13"/>
          </p:nvPr>
        </p:nvSpPr>
        <p:spPr>
          <a:xfrm>
            <a:off x="569552" y="1274304"/>
            <a:ext cx="11174400" cy="360000"/>
          </a:xfrm>
        </p:spPr>
        <p:txBody>
          <a:bodyPr/>
          <a:lstStyle/>
          <a:p>
            <a:r>
              <a:rPr lang="ca-ES" sz="1900" dirty="0"/>
              <a:t>Programa de reducció de l’aïllament i la contenció en el sistema hospitalari de l’estat de Pennsilvània</a:t>
            </a:r>
            <a:endParaRPr lang="en-US" sz="1900" dirty="0"/>
          </a:p>
        </p:txBody>
      </p:sp>
      <p:sp>
        <p:nvSpPr>
          <p:cNvPr id="3" name="Content Placeholder 2">
            <a:extLst>
              <a:ext uri="{FF2B5EF4-FFF2-40B4-BE49-F238E27FC236}">
                <a16:creationId xmlns:a16="http://schemas.microsoft.com/office/drawing/2014/main" id="{B4FEDDD2-DD14-4500-AEFF-D394279556E2}"/>
              </a:ext>
            </a:extLst>
          </p:cNvPr>
          <p:cNvSpPr>
            <a:spLocks noGrp="1"/>
          </p:cNvSpPr>
          <p:nvPr>
            <p:ph sz="quarter" idx="14"/>
          </p:nvPr>
        </p:nvSpPr>
        <p:spPr>
          <a:xfrm>
            <a:off x="507195" y="1789042"/>
            <a:ext cx="11174412" cy="4222145"/>
          </a:xfrm>
        </p:spPr>
        <p:txBody>
          <a:bodyPr>
            <a:normAutofit fontScale="92500"/>
          </a:bodyPr>
          <a:lstStyle/>
          <a:p>
            <a:pPr marL="0" indent="0" algn="just">
              <a:buNone/>
            </a:pPr>
            <a:r>
              <a:rPr lang="es-ES" dirty="0"/>
              <a:t>A la </a:t>
            </a:r>
            <a:r>
              <a:rPr lang="es-ES" dirty="0" err="1"/>
              <a:t>dècada</a:t>
            </a:r>
            <a:r>
              <a:rPr lang="es-ES" dirty="0"/>
              <a:t> de 1990, el </a:t>
            </a:r>
            <a:r>
              <a:rPr lang="es-ES" dirty="0" err="1"/>
              <a:t>Departament</a:t>
            </a:r>
            <a:r>
              <a:rPr lang="es-ES" dirty="0"/>
              <a:t> de </a:t>
            </a:r>
            <a:r>
              <a:rPr lang="es-ES" dirty="0" err="1"/>
              <a:t>Benestar</a:t>
            </a:r>
            <a:r>
              <a:rPr lang="es-ES" dirty="0"/>
              <a:t> </a:t>
            </a:r>
            <a:r>
              <a:rPr lang="es-ES" dirty="0" err="1"/>
              <a:t>Públic</a:t>
            </a:r>
            <a:r>
              <a:rPr lang="es-ES" dirty="0"/>
              <a:t> de </a:t>
            </a:r>
            <a:r>
              <a:rPr lang="es-ES" dirty="0" err="1"/>
              <a:t>Pennsilvània</a:t>
            </a:r>
            <a:r>
              <a:rPr lang="es-ES" dirty="0"/>
              <a:t> va instituir un programa </a:t>
            </a:r>
            <a:r>
              <a:rPr lang="es-ES" dirty="0" err="1"/>
              <a:t>actiu</a:t>
            </a:r>
            <a:r>
              <a:rPr lang="es-ES" dirty="0"/>
              <a:t> per </a:t>
            </a:r>
            <a:r>
              <a:rPr lang="es-ES" dirty="0" err="1"/>
              <a:t>reduir</a:t>
            </a:r>
            <a:r>
              <a:rPr lang="es-ES" dirty="0"/>
              <a:t> i, en última </a:t>
            </a:r>
            <a:r>
              <a:rPr lang="es-ES" dirty="0" err="1"/>
              <a:t>instància</a:t>
            </a:r>
            <a:r>
              <a:rPr lang="es-ES" dirty="0"/>
              <a:t>, eliminar </a:t>
            </a:r>
            <a:r>
              <a:rPr lang="es-ES" dirty="0" err="1"/>
              <a:t>l’aïllament</a:t>
            </a:r>
            <a:r>
              <a:rPr lang="es-ES" dirty="0"/>
              <a:t> i de la </a:t>
            </a:r>
            <a:r>
              <a:rPr lang="es-ES" dirty="0" err="1"/>
              <a:t>contenció</a:t>
            </a:r>
            <a:r>
              <a:rPr lang="es-ES" dirty="0"/>
              <a:t> </a:t>
            </a:r>
            <a:r>
              <a:rPr lang="es-ES" dirty="0" err="1"/>
              <a:t>als</a:t>
            </a:r>
            <a:r>
              <a:rPr lang="es-ES" dirty="0"/>
              <a:t> centres de </a:t>
            </a:r>
            <a:r>
              <a:rPr lang="es-ES" dirty="0" err="1"/>
              <a:t>salut</a:t>
            </a:r>
            <a:r>
              <a:rPr lang="es-ES" dirty="0"/>
              <a:t> mental i </a:t>
            </a:r>
            <a:r>
              <a:rPr lang="es-ES" dirty="0" err="1"/>
              <a:t>psiquiàtrics</a:t>
            </a:r>
            <a:r>
              <a:rPr lang="es-ES" dirty="0"/>
              <a:t>. Fa </a:t>
            </a:r>
            <a:r>
              <a:rPr lang="es-ES" dirty="0" err="1"/>
              <a:t>anys</a:t>
            </a:r>
            <a:r>
              <a:rPr lang="es-ES" dirty="0"/>
              <a:t> que no es practica </a:t>
            </a:r>
            <a:r>
              <a:rPr lang="es-ES" dirty="0" err="1"/>
              <a:t>l’aïllament</a:t>
            </a:r>
            <a:r>
              <a:rPr lang="es-ES" dirty="0"/>
              <a:t> en </a:t>
            </a:r>
            <a:r>
              <a:rPr lang="es-ES" dirty="0" err="1"/>
              <a:t>cap</a:t>
            </a:r>
            <a:r>
              <a:rPr lang="es-ES" dirty="0"/>
              <a:t> </a:t>
            </a:r>
            <a:r>
              <a:rPr lang="es-ES" dirty="0" err="1"/>
              <a:t>dels</a:t>
            </a:r>
            <a:r>
              <a:rPr lang="es-ES" dirty="0"/>
              <a:t> </a:t>
            </a:r>
            <a:r>
              <a:rPr lang="es-ES" dirty="0" err="1"/>
              <a:t>hospitals</a:t>
            </a:r>
            <a:r>
              <a:rPr lang="es-ES" dirty="0"/>
              <a:t> i </a:t>
            </a:r>
            <a:r>
              <a:rPr lang="es-ES" dirty="0" err="1"/>
              <a:t>s’hi</a:t>
            </a:r>
            <a:r>
              <a:rPr lang="es-ES" dirty="0"/>
              <a:t> aplica un </a:t>
            </a:r>
            <a:r>
              <a:rPr lang="es-ES" dirty="0" err="1"/>
              <a:t>abordatge</a:t>
            </a:r>
            <a:r>
              <a:rPr lang="es-ES" dirty="0"/>
              <a:t> de </a:t>
            </a:r>
            <a:r>
              <a:rPr lang="es-ES" dirty="0" err="1"/>
              <a:t>contenció</a:t>
            </a:r>
            <a:r>
              <a:rPr lang="es-ES" dirty="0"/>
              <a:t> </a:t>
            </a:r>
            <a:r>
              <a:rPr lang="es-ES" dirty="0" err="1"/>
              <a:t>zero</a:t>
            </a:r>
            <a:r>
              <a:rPr lang="es-ES" dirty="0"/>
              <a:t>. </a:t>
            </a:r>
          </a:p>
          <a:p>
            <a:pPr marL="0" indent="0" algn="just">
              <a:buNone/>
            </a:pPr>
            <a:r>
              <a:rPr lang="es-ES" dirty="0"/>
              <a:t> El programa es va </a:t>
            </a:r>
            <a:r>
              <a:rPr lang="es-ES" dirty="0" err="1"/>
              <a:t>fer</a:t>
            </a:r>
            <a:r>
              <a:rPr lang="es-ES" dirty="0"/>
              <a:t> </a:t>
            </a:r>
            <a:r>
              <a:rPr lang="es-ES" dirty="0" err="1"/>
              <a:t>efectiu</a:t>
            </a:r>
            <a:r>
              <a:rPr lang="es-ES" dirty="0"/>
              <a:t> </a:t>
            </a:r>
            <a:r>
              <a:rPr lang="es-ES" dirty="0" err="1"/>
              <a:t>mitjançant</a:t>
            </a:r>
            <a:r>
              <a:rPr lang="es-ES" dirty="0"/>
              <a:t> una </a:t>
            </a:r>
            <a:r>
              <a:rPr lang="es-ES" dirty="0" err="1"/>
              <a:t>combinació</a:t>
            </a:r>
            <a:r>
              <a:rPr lang="es-ES" dirty="0"/>
              <a:t> de </a:t>
            </a:r>
            <a:r>
              <a:rPr lang="es-ES" dirty="0" err="1"/>
              <a:t>formació</a:t>
            </a:r>
            <a:r>
              <a:rPr lang="es-ES" dirty="0"/>
              <a:t>, </a:t>
            </a:r>
            <a:r>
              <a:rPr lang="es-ES" dirty="0" err="1"/>
              <a:t>supervisió</a:t>
            </a:r>
            <a:r>
              <a:rPr lang="es-ES" dirty="0"/>
              <a:t>, </a:t>
            </a:r>
            <a:r>
              <a:rPr lang="es-ES" dirty="0" err="1"/>
              <a:t>revisió</a:t>
            </a:r>
            <a:r>
              <a:rPr lang="es-ES" dirty="0"/>
              <a:t> de les </a:t>
            </a:r>
            <a:r>
              <a:rPr lang="es-ES" dirty="0" err="1"/>
              <a:t>polítiques</a:t>
            </a:r>
            <a:r>
              <a:rPr lang="es-ES" dirty="0"/>
              <a:t>, </a:t>
            </a:r>
            <a:r>
              <a:rPr lang="es-ES" dirty="0" err="1"/>
              <a:t>canvi</a:t>
            </a:r>
            <a:r>
              <a:rPr lang="es-ES" dirty="0"/>
              <a:t> cultural, </a:t>
            </a:r>
            <a:r>
              <a:rPr lang="es-ES" dirty="0" err="1"/>
              <a:t>transparència</a:t>
            </a:r>
            <a:r>
              <a:rPr lang="es-ES" dirty="0"/>
              <a:t> de les </a:t>
            </a:r>
            <a:r>
              <a:rPr lang="es-ES" dirty="0" err="1"/>
              <a:t>dades</a:t>
            </a:r>
            <a:r>
              <a:rPr lang="es-ES" dirty="0"/>
              <a:t>, </a:t>
            </a:r>
            <a:r>
              <a:rPr lang="es-ES" dirty="0" err="1"/>
              <a:t>ús</a:t>
            </a:r>
            <a:r>
              <a:rPr lang="es-ES" dirty="0"/>
              <a:t> </a:t>
            </a:r>
            <a:r>
              <a:rPr lang="es-ES" dirty="0" err="1"/>
              <a:t>d’equips</a:t>
            </a:r>
            <a:r>
              <a:rPr lang="es-ES" dirty="0"/>
              <a:t> de </a:t>
            </a:r>
            <a:r>
              <a:rPr lang="es-ES" dirty="0" err="1"/>
              <a:t>resposta</a:t>
            </a:r>
            <a:r>
              <a:rPr lang="es-ES" dirty="0"/>
              <a:t> i </a:t>
            </a:r>
            <a:r>
              <a:rPr lang="es-ES" dirty="0" err="1"/>
              <a:t>adopció</a:t>
            </a:r>
            <a:r>
              <a:rPr lang="es-ES" dirty="0"/>
              <a:t> </a:t>
            </a:r>
            <a:r>
              <a:rPr lang="es-ES" dirty="0" err="1"/>
              <a:t>d’un</a:t>
            </a:r>
            <a:r>
              <a:rPr lang="es-ES" dirty="0"/>
              <a:t> </a:t>
            </a:r>
            <a:r>
              <a:rPr lang="es-ES" dirty="0" err="1"/>
              <a:t>abordatge</a:t>
            </a:r>
            <a:r>
              <a:rPr lang="es-ES" dirty="0"/>
              <a:t> </a:t>
            </a:r>
            <a:r>
              <a:rPr lang="es-ES" dirty="0" err="1"/>
              <a:t>basat</a:t>
            </a:r>
            <a:r>
              <a:rPr lang="es-ES" dirty="0"/>
              <a:t> en la </a:t>
            </a:r>
            <a:r>
              <a:rPr lang="es-ES" dirty="0" err="1"/>
              <a:t>recuperació</a:t>
            </a:r>
            <a:r>
              <a:rPr lang="es-ES" dirty="0"/>
              <a:t> per proporcionar </a:t>
            </a:r>
            <a:r>
              <a:rPr lang="es-ES" dirty="0" err="1"/>
              <a:t>serveis</a:t>
            </a:r>
            <a:r>
              <a:rPr lang="es-ES" dirty="0"/>
              <a:t> </a:t>
            </a:r>
            <a:r>
              <a:rPr lang="es-ES" dirty="0" err="1"/>
              <a:t>socials</a:t>
            </a:r>
            <a:r>
              <a:rPr lang="es-ES" dirty="0"/>
              <a:t> i de </a:t>
            </a:r>
            <a:r>
              <a:rPr lang="es-ES" dirty="0" err="1"/>
              <a:t>salut</a:t>
            </a:r>
            <a:r>
              <a:rPr lang="es-ES" dirty="0"/>
              <a:t> mental. </a:t>
            </a:r>
          </a:p>
          <a:p>
            <a:pPr marL="0" indent="0" algn="just">
              <a:buNone/>
            </a:pPr>
            <a:r>
              <a:rPr lang="es-ES" dirty="0"/>
              <a:t> </a:t>
            </a:r>
            <a:r>
              <a:rPr lang="es-ES" dirty="0" err="1"/>
              <a:t>Els</a:t>
            </a:r>
            <a:r>
              <a:rPr lang="es-ES" dirty="0"/>
              <a:t> </a:t>
            </a:r>
            <a:r>
              <a:rPr lang="es-ES" dirty="0" err="1"/>
              <a:t>estudis</a:t>
            </a:r>
            <a:r>
              <a:rPr lang="es-ES" dirty="0"/>
              <a:t> que van avaluar </a:t>
            </a:r>
            <a:r>
              <a:rPr lang="es-ES" dirty="0" err="1"/>
              <a:t>l’impacte</a:t>
            </a:r>
            <a:r>
              <a:rPr lang="es-ES" dirty="0"/>
              <a:t> del programa entre 2001 i 2010 van demostrar una </a:t>
            </a:r>
            <a:r>
              <a:rPr lang="es-ES" dirty="0" err="1"/>
              <a:t>reducció</a:t>
            </a:r>
            <a:r>
              <a:rPr lang="es-ES" dirty="0"/>
              <a:t> significativa en </a:t>
            </a:r>
            <a:r>
              <a:rPr lang="es-ES" dirty="0" err="1"/>
              <a:t>l’ús</a:t>
            </a:r>
            <a:r>
              <a:rPr lang="es-ES" dirty="0"/>
              <a:t> de </a:t>
            </a:r>
            <a:r>
              <a:rPr lang="es-ES" dirty="0" err="1"/>
              <a:t>l’aïllament</a:t>
            </a:r>
            <a:r>
              <a:rPr lang="es-ES" dirty="0"/>
              <a:t> i de la </a:t>
            </a:r>
            <a:r>
              <a:rPr lang="es-ES" dirty="0" err="1"/>
              <a:t>contenció</a:t>
            </a:r>
            <a:r>
              <a:rPr lang="es-ES" dirty="0"/>
              <a:t> </a:t>
            </a:r>
            <a:r>
              <a:rPr lang="es-ES" dirty="0" err="1"/>
              <a:t>durant</a:t>
            </a:r>
            <a:r>
              <a:rPr lang="es-ES" dirty="0"/>
              <a:t> </a:t>
            </a:r>
            <a:r>
              <a:rPr lang="es-ES" dirty="0" err="1"/>
              <a:t>aquest</a:t>
            </a:r>
            <a:r>
              <a:rPr lang="es-ES" dirty="0"/>
              <a:t> </a:t>
            </a:r>
            <a:r>
              <a:rPr lang="es-ES" dirty="0" err="1"/>
              <a:t>període</a:t>
            </a:r>
            <a:r>
              <a:rPr lang="es-ES" dirty="0"/>
              <a:t> en </a:t>
            </a:r>
            <a:r>
              <a:rPr lang="es-ES" dirty="0" err="1"/>
              <a:t>tot</a:t>
            </a:r>
            <a:r>
              <a:rPr lang="es-ES" dirty="0"/>
              <a:t> </a:t>
            </a:r>
            <a:r>
              <a:rPr lang="es-ES" dirty="0" err="1"/>
              <a:t>l’estat</a:t>
            </a:r>
            <a:r>
              <a:rPr lang="es-ES" dirty="0"/>
              <a:t>. En el </a:t>
            </a:r>
            <a:r>
              <a:rPr lang="es-ES" dirty="0" err="1"/>
              <a:t>període</a:t>
            </a:r>
            <a:r>
              <a:rPr lang="es-ES" dirty="0"/>
              <a:t> </a:t>
            </a:r>
            <a:r>
              <a:rPr lang="es-ES" dirty="0" err="1"/>
              <a:t>comprès</a:t>
            </a:r>
            <a:r>
              <a:rPr lang="es-ES" dirty="0"/>
              <a:t> per </a:t>
            </a:r>
            <a:r>
              <a:rPr lang="es-ES" dirty="0" err="1"/>
              <a:t>l’estudi</a:t>
            </a:r>
            <a:r>
              <a:rPr lang="es-ES" dirty="0"/>
              <a:t>, </a:t>
            </a:r>
            <a:r>
              <a:rPr lang="es-ES" dirty="0" err="1"/>
              <a:t>l’ús</a:t>
            </a:r>
            <a:r>
              <a:rPr lang="es-ES" dirty="0"/>
              <a:t> de </a:t>
            </a:r>
            <a:r>
              <a:rPr lang="es-ES" dirty="0" err="1"/>
              <a:t>medicació</a:t>
            </a:r>
            <a:r>
              <a:rPr lang="es-ES" dirty="0"/>
              <a:t> no programada </a:t>
            </a:r>
            <a:r>
              <a:rPr lang="es-ES" dirty="0" err="1"/>
              <a:t>com</a:t>
            </a:r>
            <a:r>
              <a:rPr lang="es-ES" dirty="0"/>
              <a:t> a indicador de </a:t>
            </a:r>
            <a:r>
              <a:rPr lang="es-ES" dirty="0" err="1"/>
              <a:t>l’ús</a:t>
            </a:r>
            <a:r>
              <a:rPr lang="es-ES" dirty="0"/>
              <a:t> de la </a:t>
            </a:r>
            <a:r>
              <a:rPr lang="es-ES" dirty="0" err="1"/>
              <a:t>contenció</a:t>
            </a:r>
            <a:r>
              <a:rPr lang="es-ES" dirty="0"/>
              <a:t> </a:t>
            </a:r>
            <a:r>
              <a:rPr lang="es-ES" dirty="0" err="1"/>
              <a:t>farmacològica</a:t>
            </a:r>
            <a:r>
              <a:rPr lang="es-ES" dirty="0"/>
              <a:t> també va disminuir. A </a:t>
            </a:r>
            <a:r>
              <a:rPr lang="es-ES" dirty="0" err="1"/>
              <a:t>més</a:t>
            </a:r>
            <a:r>
              <a:rPr lang="es-ES" dirty="0"/>
              <a:t>, en contra del que es </a:t>
            </a:r>
            <a:r>
              <a:rPr lang="es-ES" dirty="0" err="1"/>
              <a:t>temia</a:t>
            </a:r>
            <a:r>
              <a:rPr lang="es-ES" dirty="0"/>
              <a:t>, no van </a:t>
            </a:r>
            <a:r>
              <a:rPr lang="es-ES" dirty="0" err="1"/>
              <a:t>augmentar</a:t>
            </a:r>
            <a:r>
              <a:rPr lang="es-ES" dirty="0"/>
              <a:t> </a:t>
            </a:r>
            <a:r>
              <a:rPr lang="es-ES" dirty="0" err="1"/>
              <a:t>els</a:t>
            </a:r>
            <a:r>
              <a:rPr lang="es-ES" dirty="0"/>
              <a:t> </a:t>
            </a:r>
            <a:r>
              <a:rPr lang="es-ES" dirty="0" err="1"/>
              <a:t>atacs</a:t>
            </a:r>
            <a:r>
              <a:rPr lang="es-ES" dirty="0"/>
              <a:t> al personal; en </a:t>
            </a:r>
            <a:r>
              <a:rPr lang="es-ES" dirty="0" err="1"/>
              <a:t>determinats</a:t>
            </a:r>
            <a:r>
              <a:rPr lang="es-ES" dirty="0"/>
              <a:t> casos, el nombre </a:t>
            </a:r>
            <a:r>
              <a:rPr lang="es-ES" dirty="0" err="1"/>
              <a:t>d’atacs</a:t>
            </a:r>
            <a:r>
              <a:rPr lang="es-ES" dirty="0"/>
              <a:t> al personal </a:t>
            </a:r>
            <a:r>
              <a:rPr lang="es-ES" dirty="0" err="1"/>
              <a:t>fins</a:t>
            </a:r>
            <a:r>
              <a:rPr lang="es-ES" dirty="0"/>
              <a:t> i </a:t>
            </a:r>
            <a:r>
              <a:rPr lang="es-ES" dirty="0" err="1"/>
              <a:t>tot</a:t>
            </a:r>
            <a:r>
              <a:rPr lang="es-ES" dirty="0"/>
              <a:t> va disminuir. </a:t>
            </a:r>
          </a:p>
        </p:txBody>
      </p:sp>
      <p:sp>
        <p:nvSpPr>
          <p:cNvPr id="2" name="Title 1">
            <a:extLst>
              <a:ext uri="{FF2B5EF4-FFF2-40B4-BE49-F238E27FC236}">
                <a16:creationId xmlns:a16="http://schemas.microsoft.com/office/drawing/2014/main" id="{49B0F4F7-9BC0-4246-95C4-125500287CF2}"/>
              </a:ext>
            </a:extLst>
          </p:cNvPr>
          <p:cNvSpPr>
            <a:spLocks noGrp="1"/>
          </p:cNvSpPr>
          <p:nvPr>
            <p:ph type="title"/>
          </p:nvPr>
        </p:nvSpPr>
        <p:spPr>
          <a:xfrm>
            <a:off x="459318" y="340158"/>
            <a:ext cx="11317045" cy="350838"/>
          </a:xfrm>
        </p:spPr>
        <p:txBody>
          <a:bodyPr>
            <a:noAutofit/>
          </a:bodyPr>
          <a:lstStyle/>
          <a:p>
            <a:pPr lvl="0"/>
            <a:r>
              <a:rPr lang="ca-ES" sz="2800" dirty="0"/>
              <a:t>Presentació: Accions en l’àmbit del servei per </a:t>
            </a:r>
            <a:r>
              <a:rPr lang="ca-ES" sz="2800" dirty="0" err="1"/>
              <a:t>erradicar</a:t>
            </a:r>
            <a:r>
              <a:rPr lang="ca-ES" sz="2800" dirty="0"/>
              <a:t> l’aïllament i la contenció </a:t>
            </a:r>
            <a:r>
              <a:rPr lang="en-GB" sz="2800" dirty="0"/>
              <a:t>- 4</a:t>
            </a:r>
            <a:endParaRPr lang="x-none" sz="2800" dirty="0"/>
          </a:p>
        </p:txBody>
      </p:sp>
    </p:spTree>
    <p:extLst>
      <p:ext uri="{BB962C8B-B14F-4D97-AF65-F5344CB8AC3E}">
        <p14:creationId xmlns:p14="http://schemas.microsoft.com/office/powerpoint/2010/main" val="24923772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AA6479-71F4-45C1-85E4-894CD4F59315}"/>
              </a:ext>
            </a:extLst>
          </p:cNvPr>
          <p:cNvSpPr>
            <a:spLocks noGrp="1"/>
          </p:cNvSpPr>
          <p:nvPr>
            <p:ph sz="quarter" idx="14"/>
          </p:nvPr>
        </p:nvSpPr>
        <p:spPr/>
        <p:txBody>
          <a:bodyPr/>
          <a:lstStyle/>
          <a:p>
            <a:r>
              <a:rPr lang="ca-ES" dirty="0"/>
              <a:t>Programa de reducció de les mesures restrictives implementat al Regne Unit. No </a:t>
            </a:r>
            <a:r>
              <a:rPr lang="ca-ES" dirty="0" err="1"/>
              <a:t>force</a:t>
            </a:r>
            <a:r>
              <a:rPr lang="ca-ES" dirty="0"/>
              <a:t> </a:t>
            </a:r>
            <a:r>
              <a:rPr lang="ca-ES" dirty="0" err="1"/>
              <a:t>first</a:t>
            </a:r>
            <a:r>
              <a:rPr lang="ca-ES" dirty="0"/>
              <a:t>, </a:t>
            </a:r>
            <a:r>
              <a:rPr lang="ca-ES" dirty="0" err="1"/>
              <a:t>Mersey</a:t>
            </a:r>
            <a:r>
              <a:rPr lang="ca-ES" dirty="0"/>
              <a:t> </a:t>
            </a:r>
            <a:r>
              <a:rPr lang="ca-ES" dirty="0" err="1"/>
              <a:t>Care</a:t>
            </a:r>
            <a:r>
              <a:rPr lang="ca-ES" dirty="0"/>
              <a:t> NHS Trust:</a:t>
            </a:r>
          </a:p>
          <a:p>
            <a:endParaRPr lang="en-US" dirty="0"/>
          </a:p>
          <a:p>
            <a:pPr marL="0" indent="0" algn="ctr">
              <a:buNone/>
            </a:pPr>
            <a:r>
              <a:rPr lang="en-US" i="1" dirty="0"/>
              <a:t>“No force first” Mersey Care NHS Trust</a:t>
            </a:r>
            <a:r>
              <a:rPr lang="en-US" dirty="0"/>
              <a:t>: </a:t>
            </a:r>
            <a:r>
              <a:rPr lang="en-US" dirty="0">
                <a:hlinkClick r:id="rId3"/>
              </a:rPr>
              <a:t>https://youtu.be/sCNdpDK3V3g</a:t>
            </a:r>
            <a:r>
              <a:rPr lang="en-US" dirty="0"/>
              <a:t> </a:t>
            </a:r>
            <a:endParaRPr lang="x-none" dirty="0"/>
          </a:p>
        </p:txBody>
      </p:sp>
      <p:sp>
        <p:nvSpPr>
          <p:cNvPr id="2" name="Title 1">
            <a:extLst>
              <a:ext uri="{FF2B5EF4-FFF2-40B4-BE49-F238E27FC236}">
                <a16:creationId xmlns:a16="http://schemas.microsoft.com/office/drawing/2014/main" id="{A39896E7-5F71-4051-B9AF-0603BFCBC1F8}"/>
              </a:ext>
            </a:extLst>
          </p:cNvPr>
          <p:cNvSpPr>
            <a:spLocks noGrp="1"/>
          </p:cNvSpPr>
          <p:nvPr>
            <p:ph type="title"/>
          </p:nvPr>
        </p:nvSpPr>
        <p:spPr>
          <a:xfrm>
            <a:off x="417754" y="506412"/>
            <a:ext cx="11278945" cy="369888"/>
          </a:xfrm>
        </p:spPr>
        <p:txBody>
          <a:bodyPr/>
          <a:lstStyle/>
          <a:p>
            <a:r>
              <a:rPr lang="ca-ES" dirty="0"/>
              <a:t>Presentació: Accions en l’àmbit del servei per </a:t>
            </a:r>
            <a:r>
              <a:rPr lang="ca-ES" dirty="0" err="1"/>
              <a:t>erradicar</a:t>
            </a:r>
            <a:r>
              <a:rPr lang="ca-ES" dirty="0"/>
              <a:t> l’aïllament i la contenció </a:t>
            </a:r>
            <a:r>
              <a:rPr lang="en-GB" dirty="0"/>
              <a:t>- 5</a:t>
            </a:r>
            <a:endParaRPr lang="x-none" dirty="0"/>
          </a:p>
        </p:txBody>
      </p:sp>
    </p:spTree>
    <p:extLst>
      <p:ext uri="{BB962C8B-B14F-4D97-AF65-F5344CB8AC3E}">
        <p14:creationId xmlns:p14="http://schemas.microsoft.com/office/powerpoint/2010/main" val="8553598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9FC6C2-8D89-4734-8DA4-5D7E43A53669}"/>
              </a:ext>
            </a:extLst>
          </p:cNvPr>
          <p:cNvSpPr>
            <a:spLocks noGrp="1"/>
          </p:cNvSpPr>
          <p:nvPr>
            <p:ph sz="quarter" idx="14"/>
          </p:nvPr>
        </p:nvSpPr>
        <p:spPr/>
        <p:txBody>
          <a:bodyPr/>
          <a:lstStyle/>
          <a:p>
            <a:pPr marL="0" indent="0">
              <a:buNone/>
            </a:pPr>
            <a:endParaRPr lang="x-none" dirty="0"/>
          </a:p>
          <a:p>
            <a:pPr marL="0" indent="0" algn="ctr">
              <a:buNone/>
            </a:pPr>
            <a:r>
              <a:rPr lang="es-ES" sz="2500" b="1" i="1" dirty="0" err="1"/>
              <a:t>Quins</a:t>
            </a:r>
            <a:r>
              <a:rPr lang="es-ES" sz="2500" b="1" i="1" dirty="0"/>
              <a:t> </a:t>
            </a:r>
            <a:r>
              <a:rPr lang="es-ES" sz="2500" b="1" i="1" dirty="0" err="1"/>
              <a:t>són</a:t>
            </a:r>
            <a:r>
              <a:rPr lang="es-ES" sz="2500" b="1" i="1" dirty="0"/>
              <a:t> </a:t>
            </a:r>
            <a:r>
              <a:rPr lang="es-ES" sz="2500" b="1" i="1" dirty="0" err="1"/>
              <a:t>els</a:t>
            </a:r>
            <a:r>
              <a:rPr lang="es-ES" sz="2500" b="1" i="1" dirty="0"/>
              <a:t> tres </a:t>
            </a:r>
            <a:r>
              <a:rPr lang="es-ES" sz="2500" b="1" i="1" dirty="0" err="1"/>
              <a:t>punts</a:t>
            </a:r>
            <a:r>
              <a:rPr lang="es-ES" sz="2500" b="1" i="1" dirty="0"/>
              <a:t> </a:t>
            </a:r>
            <a:r>
              <a:rPr lang="es-ES" sz="2500" b="1" i="1" dirty="0" err="1"/>
              <a:t>fonamentals</a:t>
            </a:r>
            <a:r>
              <a:rPr lang="es-ES" sz="2500" b="1" i="1" dirty="0"/>
              <a:t> que </a:t>
            </a:r>
            <a:r>
              <a:rPr lang="es-ES" sz="2500" b="1" i="1" dirty="0" err="1"/>
              <a:t>heu</a:t>
            </a:r>
            <a:r>
              <a:rPr lang="es-ES" sz="2500" b="1" i="1" dirty="0"/>
              <a:t> </a:t>
            </a:r>
            <a:r>
              <a:rPr lang="es-ES" sz="2500" b="1" i="1" dirty="0" err="1"/>
              <a:t>après</a:t>
            </a:r>
            <a:r>
              <a:rPr lang="es-ES" sz="2500" b="1" i="1" dirty="0"/>
              <a:t> </a:t>
            </a:r>
            <a:r>
              <a:rPr lang="es-ES" sz="2500" b="1" i="1" dirty="0" err="1"/>
              <a:t>amb</a:t>
            </a:r>
            <a:r>
              <a:rPr lang="es-ES" sz="2500" b="1" i="1" dirty="0"/>
              <a:t> </a:t>
            </a:r>
            <a:r>
              <a:rPr lang="es-ES" sz="2500" b="1" i="1" dirty="0" err="1"/>
              <a:t>aquesta</a:t>
            </a:r>
            <a:r>
              <a:rPr lang="es-ES" sz="2500" b="1" i="1" dirty="0"/>
              <a:t> </a:t>
            </a:r>
            <a:r>
              <a:rPr lang="es-ES" sz="2500" b="1" i="1" dirty="0" err="1"/>
              <a:t>formació</a:t>
            </a:r>
            <a:r>
              <a:rPr lang="es-ES" sz="2500" b="1" i="1" dirty="0"/>
              <a:t>? </a:t>
            </a:r>
            <a:endParaRPr lang="x-none" dirty="0"/>
          </a:p>
        </p:txBody>
      </p:sp>
      <p:sp>
        <p:nvSpPr>
          <p:cNvPr id="2" name="Title 1">
            <a:extLst>
              <a:ext uri="{FF2B5EF4-FFF2-40B4-BE49-F238E27FC236}">
                <a16:creationId xmlns:a16="http://schemas.microsoft.com/office/drawing/2014/main" id="{133EFB5E-83AD-4285-8BA4-272C156E3A76}"/>
              </a:ext>
            </a:extLst>
          </p:cNvPr>
          <p:cNvSpPr>
            <a:spLocks noGrp="1"/>
          </p:cNvSpPr>
          <p:nvPr>
            <p:ph type="title"/>
          </p:nvPr>
        </p:nvSpPr>
        <p:spPr/>
        <p:txBody>
          <a:bodyPr/>
          <a:lstStyle/>
          <a:p>
            <a:r>
              <a:rPr lang="ca-ES" dirty="0"/>
              <a:t>Presentació: Conclusions</a:t>
            </a:r>
            <a:r>
              <a:rPr lang="es-ES" dirty="0"/>
              <a:t> </a:t>
            </a:r>
            <a:r>
              <a:rPr lang="en-GB" dirty="0"/>
              <a:t>- 1</a:t>
            </a:r>
            <a:endParaRPr lang="x-none" dirty="0"/>
          </a:p>
        </p:txBody>
      </p:sp>
    </p:spTree>
    <p:extLst>
      <p:ext uri="{BB962C8B-B14F-4D97-AF65-F5344CB8AC3E}">
        <p14:creationId xmlns:p14="http://schemas.microsoft.com/office/powerpoint/2010/main" val="14697826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03278-DDC4-4AD5-8206-C2CFD5504441}"/>
              </a:ext>
            </a:extLst>
          </p:cNvPr>
          <p:cNvSpPr>
            <a:spLocks noGrp="1"/>
          </p:cNvSpPr>
          <p:nvPr>
            <p:ph sz="quarter" idx="14"/>
          </p:nvPr>
        </p:nvSpPr>
        <p:spPr/>
        <p:txBody>
          <a:bodyPr/>
          <a:lstStyle/>
          <a:p>
            <a:pPr lvl="0" algn="just" fontAlgn="base"/>
            <a:r>
              <a:rPr lang="ca-ES" dirty="0"/>
              <a:t>L’aïllament i la contenció són vulneracions dels drets humans i són nocives. </a:t>
            </a:r>
            <a:endParaRPr lang="es-ES" dirty="0"/>
          </a:p>
          <a:p>
            <a:pPr lvl="0" algn="just" fontAlgn="base"/>
            <a:r>
              <a:rPr lang="ca-ES" dirty="0"/>
              <a:t>Hi ha moltes estratègies per prevenir i respondre adequadament a les situacions de tensió i de conflictivitat sense recórrer a l’aïllament i a la contenció. </a:t>
            </a:r>
            <a:endParaRPr lang="es-ES" dirty="0"/>
          </a:p>
          <a:p>
            <a:pPr lvl="0" algn="just" fontAlgn="base"/>
            <a:r>
              <a:rPr lang="ca-ES" dirty="0"/>
              <a:t>Tothom té alguna cosa a aportar per posar fi a l’aïllament i la contenció. </a:t>
            </a:r>
            <a:endParaRPr lang="es-ES" dirty="0"/>
          </a:p>
          <a:p>
            <a:pPr algn="just"/>
            <a:r>
              <a:rPr lang="ca-ES" dirty="0"/>
              <a:t>Posar fi a aquestes pràctiques va en benefici de tothom</a:t>
            </a:r>
            <a:r>
              <a:rPr lang="es-ES" dirty="0"/>
              <a:t>. </a:t>
            </a:r>
          </a:p>
          <a:p>
            <a:pPr algn="just"/>
            <a:endParaRPr lang="x-none" dirty="0"/>
          </a:p>
        </p:txBody>
      </p:sp>
      <p:sp>
        <p:nvSpPr>
          <p:cNvPr id="2" name="Title 1">
            <a:extLst>
              <a:ext uri="{FF2B5EF4-FFF2-40B4-BE49-F238E27FC236}">
                <a16:creationId xmlns:a16="http://schemas.microsoft.com/office/drawing/2014/main" id="{4D5ABC66-3B54-4B12-81D5-209822B3CD16}"/>
              </a:ext>
            </a:extLst>
          </p:cNvPr>
          <p:cNvSpPr>
            <a:spLocks noGrp="1"/>
          </p:cNvSpPr>
          <p:nvPr>
            <p:ph type="title"/>
          </p:nvPr>
        </p:nvSpPr>
        <p:spPr/>
        <p:txBody>
          <a:bodyPr/>
          <a:lstStyle/>
          <a:p>
            <a:r>
              <a:rPr lang="ca-ES" dirty="0"/>
              <a:t>Presentació: Conclusions</a:t>
            </a:r>
            <a:r>
              <a:rPr lang="es-ES" dirty="0"/>
              <a:t> </a:t>
            </a:r>
            <a:r>
              <a:rPr lang="en-GB" dirty="0"/>
              <a:t>- 2</a:t>
            </a:r>
            <a:endParaRPr lang="x-none" dirty="0"/>
          </a:p>
        </p:txBody>
      </p:sp>
    </p:spTree>
    <p:extLst>
      <p:ext uri="{BB962C8B-B14F-4D97-AF65-F5344CB8AC3E}">
        <p14:creationId xmlns:p14="http://schemas.microsoft.com/office/powerpoint/2010/main" val="37973493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endParaRPr lang="en-US" dirty="0"/>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endParaRPr lang="en-US" dirty="0"/>
          </a:p>
        </p:txBody>
      </p:sp>
    </p:spTree>
    <p:extLst>
      <p:ext uri="{BB962C8B-B14F-4D97-AF65-F5344CB8AC3E}">
        <p14:creationId xmlns:p14="http://schemas.microsoft.com/office/powerpoint/2010/main" val="347190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1AEE3E-52D4-A347-AA6B-5D16F3DA4187}"/>
              </a:ext>
            </a:extLst>
          </p:cNvPr>
          <p:cNvSpPr>
            <a:spLocks noGrp="1"/>
          </p:cNvSpPr>
          <p:nvPr>
            <p:ph type="body" sz="quarter" idx="13"/>
          </p:nvPr>
        </p:nvSpPr>
        <p:spPr/>
        <p:txBody>
          <a:bodyPr/>
          <a:lstStyle/>
          <a:p>
            <a:r>
              <a:rPr lang="ca-ES" dirty="0"/>
              <a:t>La contenció física</a:t>
            </a:r>
            <a:endParaRPr lang="es-ES" dirty="0"/>
          </a:p>
        </p:txBody>
      </p:sp>
      <p:sp>
        <p:nvSpPr>
          <p:cNvPr id="3" name="Content Placeholder 2">
            <a:extLst>
              <a:ext uri="{FF2B5EF4-FFF2-40B4-BE49-F238E27FC236}">
                <a16:creationId xmlns:a16="http://schemas.microsoft.com/office/drawing/2014/main" id="{F263B328-D82B-4AC0-9D98-553C36B3B4F6}"/>
              </a:ext>
            </a:extLst>
          </p:cNvPr>
          <p:cNvSpPr>
            <a:spLocks noGrp="1"/>
          </p:cNvSpPr>
          <p:nvPr>
            <p:ph sz="quarter" idx="14"/>
          </p:nvPr>
        </p:nvSpPr>
        <p:spPr/>
        <p:txBody>
          <a:bodyPr/>
          <a:lstStyle/>
          <a:p>
            <a:pPr lvl="0" algn="just" fontAlgn="base"/>
            <a:r>
              <a:rPr lang="ca-ES" dirty="0"/>
              <a:t>La contenció física fa referència a les intervencions que es duen a terme amb les mans o cos a cos sense fer servir cap dispositiu. També s’anomena </a:t>
            </a:r>
            <a:r>
              <a:rPr lang="ca-ES" i="1" dirty="0"/>
              <a:t>restricció física</a:t>
            </a:r>
            <a:r>
              <a:rPr lang="ca-ES" dirty="0"/>
              <a:t> i </a:t>
            </a:r>
            <a:r>
              <a:rPr lang="ca-ES" i="1" dirty="0"/>
              <a:t>immobilització física</a:t>
            </a:r>
            <a:r>
              <a:rPr lang="ca-ES" dirty="0"/>
              <a:t>. </a:t>
            </a:r>
            <a:endParaRPr lang="es-ES" dirty="0"/>
          </a:p>
          <a:p>
            <a:pPr algn="just"/>
            <a:r>
              <a:rPr lang="ca-ES" dirty="0"/>
              <a:t>La contenció física comporta la limitació de la mobilitat d’una persona (ja sigui de tot el cos o només d’una part) sense l’aplicació de dispositius mecànics, sovint mitjançant l’aplicació de força</a:t>
            </a:r>
            <a:r>
              <a:rPr lang="es-ES" dirty="0"/>
              <a:t>.</a:t>
            </a:r>
          </a:p>
          <a:p>
            <a:pPr lvl="0" algn="just" fontAlgn="base"/>
            <a:r>
              <a:rPr lang="ca-ES" dirty="0"/>
              <a:t>També fa referència al control físic d’una persona, que pot implicar lluita física, com arrossegar la persona per terra o immobilitzar-la estirada a terra</a:t>
            </a:r>
            <a:r>
              <a:rPr lang="en-GB" dirty="0"/>
              <a:t>. </a:t>
            </a:r>
            <a:endParaRPr lang="es-ES" dirty="0"/>
          </a:p>
          <a:p>
            <a:pPr lvl="0" algn="just" fontAlgn="base"/>
            <a:r>
              <a:rPr lang="ca-ES" dirty="0"/>
              <a:t>La contenció en decúbit pron o de bocaterrosa és una forma habitual de contenció física. Es produeix quan se subjecta una persona estirada a terra boca avall (pron) i se li impedeix moure’s físicament moure’s d’aquesta postura</a:t>
            </a:r>
            <a:r>
              <a:rPr lang="en-GB" dirty="0"/>
              <a:t>. </a:t>
            </a:r>
          </a:p>
          <a:p>
            <a:pPr lvl="3" algn="just"/>
            <a:r>
              <a:rPr lang="ca-ES" dirty="0"/>
              <a:t>Es tracta d’una forma de contenció especialment perillosa</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957618B1-894A-4C3C-9D9D-CCCAFD558FB8}"/>
              </a:ext>
            </a:extLst>
          </p:cNvPr>
          <p:cNvSpPr>
            <a:spLocks noGrp="1"/>
          </p:cNvSpPr>
          <p:nvPr>
            <p:ph type="title"/>
          </p:nvPr>
        </p:nvSpPr>
        <p:spPr>
          <a:xfrm>
            <a:off x="417755" y="506412"/>
            <a:ext cx="11052002" cy="388110"/>
          </a:xfrm>
        </p:spPr>
        <p:txBody>
          <a:bodyPr/>
          <a:lstStyle/>
          <a:p>
            <a:r>
              <a:rPr lang="es-ES" dirty="0" err="1"/>
              <a:t>Presentació</a:t>
            </a:r>
            <a:r>
              <a:rPr lang="es-ES" dirty="0"/>
              <a:t>: Formes </a:t>
            </a:r>
            <a:r>
              <a:rPr lang="es-ES" dirty="0" err="1"/>
              <a:t>d’aïllament</a:t>
            </a:r>
            <a:r>
              <a:rPr lang="es-ES" dirty="0"/>
              <a:t> i de </a:t>
            </a:r>
            <a:r>
              <a:rPr lang="es-ES" dirty="0" err="1"/>
              <a:t>contenció</a:t>
            </a:r>
            <a:r>
              <a:rPr lang="es-ES" dirty="0"/>
              <a:t> </a:t>
            </a:r>
            <a:r>
              <a:rPr lang="en-GB" dirty="0"/>
              <a:t>- 2</a:t>
            </a:r>
            <a:endParaRPr lang="x-none" dirty="0"/>
          </a:p>
        </p:txBody>
      </p:sp>
    </p:spTree>
    <p:extLst>
      <p:ext uri="{BB962C8B-B14F-4D97-AF65-F5344CB8AC3E}">
        <p14:creationId xmlns:p14="http://schemas.microsoft.com/office/powerpoint/2010/main" val="382465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B79E53-99EF-6D46-B35A-1077E909186F}"/>
              </a:ext>
            </a:extLst>
          </p:cNvPr>
          <p:cNvSpPr>
            <a:spLocks noGrp="1"/>
          </p:cNvSpPr>
          <p:nvPr>
            <p:ph type="body" sz="quarter" idx="13"/>
          </p:nvPr>
        </p:nvSpPr>
        <p:spPr/>
        <p:txBody>
          <a:bodyPr/>
          <a:lstStyle/>
          <a:p>
            <a:r>
              <a:rPr lang="ca-ES" dirty="0"/>
              <a:t>La contenció mecànica</a:t>
            </a:r>
            <a:endParaRPr lang="es-ES" dirty="0"/>
          </a:p>
        </p:txBody>
      </p:sp>
      <p:sp>
        <p:nvSpPr>
          <p:cNvPr id="3" name="Content Placeholder 2">
            <a:extLst>
              <a:ext uri="{FF2B5EF4-FFF2-40B4-BE49-F238E27FC236}">
                <a16:creationId xmlns:a16="http://schemas.microsoft.com/office/drawing/2014/main" id="{7759739E-222C-4140-BCB9-4163A3AEBA08}"/>
              </a:ext>
            </a:extLst>
          </p:cNvPr>
          <p:cNvSpPr>
            <a:spLocks noGrp="1"/>
          </p:cNvSpPr>
          <p:nvPr>
            <p:ph sz="quarter" idx="14"/>
          </p:nvPr>
        </p:nvSpPr>
        <p:spPr/>
        <p:txBody>
          <a:bodyPr/>
          <a:lstStyle/>
          <a:p>
            <a:pPr lvl="0" algn="just" fontAlgn="base"/>
            <a:r>
              <a:rPr lang="es-ES" dirty="0"/>
              <a:t>La </a:t>
            </a:r>
            <a:r>
              <a:rPr lang="ca-ES" dirty="0"/>
              <a:t>contenció mecànica fa referència a les intervencions que es duen a terme mitjançant l’ús de dispositius mecànics per immobilitzar una persona o limitar la seva capacitat de moure lliurement una part del cos</a:t>
            </a:r>
            <a:r>
              <a:rPr lang="es-ES" dirty="0"/>
              <a:t>. </a:t>
            </a:r>
          </a:p>
          <a:p>
            <a:pPr algn="just">
              <a:spcAft>
                <a:spcPts val="600"/>
              </a:spcAft>
            </a:pPr>
            <a:r>
              <a:rPr lang="ca-ES" dirty="0"/>
              <a:t>Alguns dispositius restrictius són</a:t>
            </a:r>
            <a:r>
              <a:rPr lang="es-ES" dirty="0"/>
              <a:t>:</a:t>
            </a:r>
          </a:p>
          <a:p>
            <a:pPr lvl="4" algn="just">
              <a:spcAft>
                <a:spcPts val="600"/>
              </a:spcAft>
            </a:pPr>
            <a:r>
              <a:rPr lang="ca-ES" dirty="0"/>
              <a:t>cinturons, cordes, cadenes, manilles o draps lligats.</a:t>
            </a:r>
            <a:r>
              <a:rPr lang="en-GB" dirty="0"/>
              <a:t> </a:t>
            </a:r>
          </a:p>
          <a:p>
            <a:pPr lvl="4" algn="just">
              <a:spcAft>
                <a:spcPts val="600"/>
              </a:spcAft>
            </a:pPr>
            <a:r>
              <a:rPr lang="ca-ES" dirty="0"/>
              <a:t>camises de força, guants </a:t>
            </a:r>
            <a:r>
              <a:rPr lang="ca-ES" dirty="0" err="1"/>
              <a:t>discapacitants</a:t>
            </a:r>
            <a:r>
              <a:rPr lang="ca-ES" dirty="0"/>
              <a:t> o elements de mobiliari </a:t>
            </a:r>
            <a:r>
              <a:rPr lang="ca-ES" dirty="0" err="1"/>
              <a:t>discapacitants</a:t>
            </a:r>
            <a:r>
              <a:rPr lang="ca-ES" dirty="0"/>
              <a:t>, com llits de tipus gàbia, llits amb xarxes o cadires d’immobilització</a:t>
            </a:r>
            <a:r>
              <a:rPr lang="en-GB" dirty="0"/>
              <a:t>.</a:t>
            </a:r>
          </a:p>
          <a:p>
            <a:pPr algn="just"/>
            <a:r>
              <a:rPr lang="ca-ES" dirty="0"/>
              <a:t>Lligar algú a un arbre o a un altre objecte també constitueix una forma de contenció mecànica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BACB4218-F41B-4AE3-B68A-1EC5C5F7B9E9}"/>
              </a:ext>
            </a:extLst>
          </p:cNvPr>
          <p:cNvSpPr>
            <a:spLocks noGrp="1"/>
          </p:cNvSpPr>
          <p:nvPr>
            <p:ph type="title"/>
          </p:nvPr>
        </p:nvSpPr>
        <p:spPr>
          <a:xfrm>
            <a:off x="417754" y="506411"/>
            <a:ext cx="10555045" cy="467623"/>
          </a:xfrm>
        </p:spPr>
        <p:txBody>
          <a:bodyPr/>
          <a:lstStyle/>
          <a:p>
            <a:r>
              <a:rPr lang="es-ES" dirty="0" err="1"/>
              <a:t>Presentació</a:t>
            </a:r>
            <a:r>
              <a:rPr lang="es-ES" dirty="0"/>
              <a:t>: Formes </a:t>
            </a:r>
            <a:r>
              <a:rPr lang="es-ES" dirty="0" err="1"/>
              <a:t>d’aïllament</a:t>
            </a:r>
            <a:r>
              <a:rPr lang="es-ES" dirty="0"/>
              <a:t> i de </a:t>
            </a:r>
            <a:r>
              <a:rPr lang="es-ES" dirty="0" err="1"/>
              <a:t>contenció</a:t>
            </a:r>
            <a:r>
              <a:rPr lang="es-ES" dirty="0"/>
              <a:t> </a:t>
            </a:r>
            <a:r>
              <a:rPr lang="en-GB" dirty="0"/>
              <a:t>- 3</a:t>
            </a:r>
            <a:endParaRPr lang="x-none" dirty="0"/>
          </a:p>
        </p:txBody>
      </p:sp>
    </p:spTree>
    <p:extLst>
      <p:ext uri="{BB962C8B-B14F-4D97-AF65-F5344CB8AC3E}">
        <p14:creationId xmlns:p14="http://schemas.microsoft.com/office/powerpoint/2010/main" val="394826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E1C266-6602-5846-80F0-A841057252ED}"/>
              </a:ext>
            </a:extLst>
          </p:cNvPr>
          <p:cNvSpPr>
            <a:spLocks noGrp="1"/>
          </p:cNvSpPr>
          <p:nvPr>
            <p:ph type="body" sz="quarter" idx="13"/>
          </p:nvPr>
        </p:nvSpPr>
        <p:spPr/>
        <p:txBody>
          <a:bodyPr/>
          <a:lstStyle/>
          <a:p>
            <a:r>
              <a:rPr lang="ca-ES" dirty="0"/>
              <a:t>La contenció farmacològica</a:t>
            </a:r>
            <a:endParaRPr lang="es-ES" dirty="0"/>
          </a:p>
        </p:txBody>
      </p:sp>
      <p:sp>
        <p:nvSpPr>
          <p:cNvPr id="3" name="Content Placeholder 2">
            <a:extLst>
              <a:ext uri="{FF2B5EF4-FFF2-40B4-BE49-F238E27FC236}">
                <a16:creationId xmlns:a16="http://schemas.microsoft.com/office/drawing/2014/main" id="{7CEF34C2-9F46-4B39-87F0-2B39633B8851}"/>
              </a:ext>
            </a:extLst>
          </p:cNvPr>
          <p:cNvSpPr>
            <a:spLocks noGrp="1"/>
          </p:cNvSpPr>
          <p:nvPr>
            <p:ph sz="quarter" idx="14"/>
          </p:nvPr>
        </p:nvSpPr>
        <p:spPr/>
        <p:txBody>
          <a:bodyPr>
            <a:normAutofit lnSpcReduction="10000"/>
          </a:bodyPr>
          <a:lstStyle/>
          <a:p>
            <a:pPr lvl="0" algn="just" fontAlgn="base"/>
            <a:r>
              <a:rPr lang="ca-ES" dirty="0"/>
              <a:t>La contenció farmacològica o contenció química es defineix, a grans trets, com l’administració de medicació en contra de la voluntat de la persona, justificant que es tracta d’un «tractament necessari» o d’una «mesura d’urgència» per controlar-ne la mobilitat i/o el comportament. </a:t>
            </a:r>
            <a:endParaRPr lang="es-ES" dirty="0"/>
          </a:p>
          <a:p>
            <a:pPr algn="just"/>
            <a:r>
              <a:rPr lang="ca-ES" dirty="0"/>
              <a:t>Implica l’ús involuntari d’un medicament sedatiu o psicoactiu</a:t>
            </a:r>
            <a:r>
              <a:rPr lang="es-ES" dirty="0"/>
              <a:t>.</a:t>
            </a:r>
            <a:endParaRPr lang="x-none" dirty="0"/>
          </a:p>
          <a:p>
            <a:pPr lvl="0" algn="just" fontAlgn="base"/>
            <a:r>
              <a:rPr lang="ca-ES" dirty="0"/>
              <a:t>S’acostuma a administrar en resposta a un risc percebut, com ara una acció violenta o agressiva de la persona envers ella mateixa o altres persones, o bé per controlar les persones o que resultin «més fàcils de manejar». </a:t>
            </a:r>
            <a:endParaRPr lang="es-ES" dirty="0"/>
          </a:p>
          <a:p>
            <a:pPr algn="just"/>
            <a:r>
              <a:rPr lang="ca-ES" dirty="0"/>
              <a:t>La contenció farmacològica se sol emprar com a alternativa a la contenció física, la contenció mecànica o l’aïllament.</a:t>
            </a:r>
            <a:r>
              <a:rPr lang="es-ES" dirty="0"/>
              <a:t> </a:t>
            </a:r>
          </a:p>
          <a:p>
            <a:pPr algn="just"/>
            <a:r>
              <a:rPr lang="ca-ES" dirty="0"/>
              <a:t>No obstant això, la contenció farmacològica </a:t>
            </a:r>
            <a:r>
              <a:rPr lang="ca-ES" i="1" dirty="0"/>
              <a:t>és</a:t>
            </a:r>
            <a:r>
              <a:rPr lang="ca-ES" dirty="0"/>
              <a:t> una forma de contenció en ella mateixa i </a:t>
            </a:r>
            <a:r>
              <a:rPr lang="ca-ES" i="1" dirty="0"/>
              <a:t>no</a:t>
            </a:r>
            <a:r>
              <a:rPr lang="ca-ES" dirty="0"/>
              <a:t> és cap alternativa acceptable a altres formes de contenció o aïllament</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560D8BA4-0485-4B3A-9DF6-E93054352485}"/>
              </a:ext>
            </a:extLst>
          </p:cNvPr>
          <p:cNvSpPr>
            <a:spLocks noGrp="1"/>
          </p:cNvSpPr>
          <p:nvPr>
            <p:ph type="title"/>
          </p:nvPr>
        </p:nvSpPr>
        <p:spPr>
          <a:xfrm>
            <a:off x="417754" y="506412"/>
            <a:ext cx="10833341" cy="407988"/>
          </a:xfrm>
        </p:spPr>
        <p:txBody>
          <a:bodyPr/>
          <a:lstStyle/>
          <a:p>
            <a:r>
              <a:rPr lang="es-ES" dirty="0" err="1"/>
              <a:t>Presentació</a:t>
            </a:r>
            <a:r>
              <a:rPr lang="es-ES" dirty="0"/>
              <a:t>: Formes </a:t>
            </a:r>
            <a:r>
              <a:rPr lang="es-ES" dirty="0" err="1"/>
              <a:t>d’aïllament</a:t>
            </a:r>
            <a:r>
              <a:rPr lang="es-ES" dirty="0"/>
              <a:t> i de </a:t>
            </a:r>
            <a:r>
              <a:rPr lang="es-ES" dirty="0" err="1"/>
              <a:t>contenció</a:t>
            </a:r>
            <a:r>
              <a:rPr lang="es-ES" dirty="0"/>
              <a:t> </a:t>
            </a:r>
            <a:r>
              <a:rPr lang="en-GB" dirty="0"/>
              <a:t>- 4</a:t>
            </a:r>
            <a:endParaRPr lang="x-none" dirty="0"/>
          </a:p>
        </p:txBody>
      </p:sp>
    </p:spTree>
    <p:extLst>
      <p:ext uri="{BB962C8B-B14F-4D97-AF65-F5344CB8AC3E}">
        <p14:creationId xmlns:p14="http://schemas.microsoft.com/office/powerpoint/2010/main" val="178471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D1016-0DFB-44B5-BDFD-F4A943A0F9AF}"/>
              </a:ext>
            </a:extLst>
          </p:cNvPr>
          <p:cNvSpPr>
            <a:spLocks noGrp="1"/>
          </p:cNvSpPr>
          <p:nvPr>
            <p:ph sz="quarter" idx="14"/>
          </p:nvPr>
        </p:nvSpPr>
        <p:spPr/>
        <p:txBody>
          <a:bodyPr/>
          <a:lstStyle/>
          <a:p>
            <a:r>
              <a:rPr lang="ca-ES" dirty="0"/>
              <a:t>L’aïllament i la contenció acostumen a anar acompanyades de pràctiques humiliants o degradants, com ara despullar les persones, escorcollar-les</a:t>
            </a:r>
            <a:r>
              <a:rPr lang="en-GB" dirty="0"/>
              <a:t>. </a:t>
            </a:r>
          </a:p>
          <a:p>
            <a:endParaRPr lang="x-none" dirty="0"/>
          </a:p>
          <a:p>
            <a:endParaRPr lang="x-none" dirty="0"/>
          </a:p>
        </p:txBody>
      </p:sp>
      <p:sp>
        <p:nvSpPr>
          <p:cNvPr id="2" name="Title 1">
            <a:extLst>
              <a:ext uri="{FF2B5EF4-FFF2-40B4-BE49-F238E27FC236}">
                <a16:creationId xmlns:a16="http://schemas.microsoft.com/office/drawing/2014/main" id="{BFC7C77E-2629-4CCC-B831-8CCF3B7BF044}"/>
              </a:ext>
            </a:extLst>
          </p:cNvPr>
          <p:cNvSpPr>
            <a:spLocks noGrp="1"/>
          </p:cNvSpPr>
          <p:nvPr>
            <p:ph type="title"/>
          </p:nvPr>
        </p:nvSpPr>
        <p:spPr>
          <a:xfrm>
            <a:off x="417755" y="506412"/>
            <a:ext cx="10793584" cy="407988"/>
          </a:xfrm>
        </p:spPr>
        <p:txBody>
          <a:bodyPr/>
          <a:lstStyle/>
          <a:p>
            <a:r>
              <a:rPr lang="es-ES" dirty="0" err="1"/>
              <a:t>Presentació</a:t>
            </a:r>
            <a:r>
              <a:rPr lang="es-ES" dirty="0"/>
              <a:t>: Formes </a:t>
            </a:r>
            <a:r>
              <a:rPr lang="es-ES" dirty="0" err="1"/>
              <a:t>d’aïllament</a:t>
            </a:r>
            <a:r>
              <a:rPr lang="es-ES" dirty="0"/>
              <a:t> i de </a:t>
            </a:r>
            <a:r>
              <a:rPr lang="es-ES" dirty="0" err="1"/>
              <a:t>contenció</a:t>
            </a:r>
            <a:r>
              <a:rPr lang="es-ES" dirty="0"/>
              <a:t> </a:t>
            </a:r>
            <a:r>
              <a:rPr lang="en-GB" dirty="0"/>
              <a:t>- 5</a:t>
            </a:r>
            <a:endParaRPr lang="x-none" dirty="0"/>
          </a:p>
        </p:txBody>
      </p:sp>
    </p:spTree>
    <p:extLst>
      <p:ext uri="{BB962C8B-B14F-4D97-AF65-F5344CB8AC3E}">
        <p14:creationId xmlns:p14="http://schemas.microsoft.com/office/powerpoint/2010/main" val="136212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6DA07-B827-42E0-977C-4745CA7D8BEE}"/>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6">
            <a:extLst>
              <a:ext uri="{FF2B5EF4-FFF2-40B4-BE49-F238E27FC236}">
                <a16:creationId xmlns:a16="http://schemas.microsoft.com/office/drawing/2014/main" id="{A5D2A5DC-5506-409A-8374-3BE541B75E4D}"/>
              </a:ext>
            </a:extLst>
          </p:cNvPr>
          <p:cNvSpPr/>
          <p:nvPr/>
        </p:nvSpPr>
        <p:spPr>
          <a:xfrm>
            <a:off x="300990" y="300588"/>
            <a:ext cx="11590020" cy="5064848"/>
          </a:xfrm>
          <a:prstGeom prst="rect">
            <a:avLst/>
          </a:prstGeom>
        </p:spPr>
        <p:txBody>
          <a:bodyPr wrap="square">
            <a:spAutoFit/>
          </a:bodyPr>
          <a:lstStyle/>
          <a:p>
            <a:pPr algn="just" fontAlgn="base"/>
            <a:r>
              <a:rPr lang="en-GB" sz="1400" b="1" dirty="0">
                <a:latin typeface="Calibri" panose="020F0502020204030204" pitchFamily="34" charset="0"/>
                <a:ea typeface="Times New Roman" panose="02020603050405020304" pitchFamily="18" charset="0"/>
                <a:cs typeface="Calibri" panose="020F0502020204030204" pitchFamily="34" charset="0"/>
              </a:rPr>
              <a:t>2022, ©</a:t>
            </a:r>
            <a:r>
              <a:rPr lang="en-GB" sz="1400" b="1" dirty="0" err="1">
                <a:latin typeface="Calibri" panose="020F0502020204030204" pitchFamily="34" charset="0"/>
                <a:ea typeface="Times New Roman" panose="02020603050405020304" pitchFamily="18" charset="0"/>
                <a:cs typeface="Calibri" panose="020F0502020204030204" pitchFamily="34" charset="0"/>
              </a:rPr>
              <a:t>Generalitat</a:t>
            </a:r>
            <a:r>
              <a:rPr lang="en-GB" sz="1400" b="1" dirty="0">
                <a:latin typeface="Calibri" panose="020F0502020204030204" pitchFamily="34" charset="0"/>
                <a:ea typeface="Times New Roman" panose="02020603050405020304" pitchFamily="18" charset="0"/>
                <a:cs typeface="Calibri" panose="020F0502020204030204" pitchFamily="34" charset="0"/>
              </a:rPr>
              <a:t> de Catalunya</a:t>
            </a:r>
          </a:p>
          <a:p>
            <a:pPr algn="just" fontAlgn="base"/>
            <a:endParaRPr lang="en-GB" sz="1000" dirty="0">
              <a:latin typeface="Calibri" panose="020F0502020204030204" pitchFamily="34" charset="0"/>
              <a:ea typeface="Times New Roman" panose="02020603050405020304" pitchFamily="18" charset="0"/>
              <a:cs typeface="Calibri" panose="020F0502020204030204" pitchFamily="34" charset="0"/>
            </a:endParaRPr>
          </a:p>
          <a:p>
            <a:pPr algn="just" fontAlgn="base"/>
            <a:endParaRPr lang="en-GB" sz="1000"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GB" sz="1000" dirty="0">
                <a:latin typeface="Calibri" panose="020F0502020204030204" pitchFamily="34" charset="0"/>
                <a:ea typeface="Times New Roman" panose="02020603050405020304" pitchFamily="18" charset="0"/>
                <a:cs typeface="Calibri" panose="020F0502020204030204" pitchFamily="34" charset="0"/>
              </a:rPr>
              <a:t> </a:t>
            </a:r>
          </a:p>
          <a:p>
            <a:pPr algn="just" fontAlgn="base"/>
            <a:endParaRPr lang="en-GB" sz="1000" dirty="0">
              <a:latin typeface="Calibri" panose="020F0502020204030204" pitchFamily="34" charset="0"/>
              <a:ea typeface="Times New Roman" panose="02020603050405020304" pitchFamily="18" charset="0"/>
              <a:cs typeface="Calibri" panose="020F0502020204030204" pitchFamily="34" charset="0"/>
            </a:endParaRPr>
          </a:p>
          <a:p>
            <a:pPr algn="just" fontAlgn="base"/>
            <a:endParaRPr lang="en-GB" sz="1400" dirty="0">
              <a:ea typeface="Times New Roman" panose="02020603050405020304" pitchFamily="18" charset="0"/>
              <a:cs typeface="Calibri" panose="020F0502020204030204" pitchFamily="34" charset="0"/>
            </a:endParaRPr>
          </a:p>
          <a:p>
            <a:pPr algn="just" fontAlgn="base"/>
            <a:r>
              <a:rPr lang="en-GB" sz="1400" dirty="0" err="1">
                <a:ea typeface="Times New Roman" panose="02020603050405020304" pitchFamily="18" charset="0"/>
                <a:cs typeface="Calibri" panose="020F0502020204030204" pitchFamily="34" charset="0"/>
              </a:rPr>
              <a:t>Aquesta</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publicació</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és</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una</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traducció</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d’acord</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amb</a:t>
            </a:r>
            <a:r>
              <a:rPr lang="en-GB" sz="1400" dirty="0">
                <a:ea typeface="Times New Roman" panose="02020603050405020304" pitchFamily="18" charset="0"/>
                <a:cs typeface="Calibri" panose="020F0502020204030204" pitchFamily="34" charset="0"/>
              </a:rPr>
              <a:t> la </a:t>
            </a:r>
            <a:r>
              <a:rPr lang="en-GB" sz="1400" dirty="0" err="1">
                <a:ea typeface="Times New Roman" panose="02020603050405020304" pitchFamily="18" charset="0"/>
                <a:cs typeface="Calibri" panose="020F0502020204030204" pitchFamily="34" charset="0"/>
              </a:rPr>
              <a:t>llicència</a:t>
            </a:r>
            <a:r>
              <a:rPr lang="en-GB" sz="1400" dirty="0">
                <a:ea typeface="Times New Roman" panose="02020603050405020304" pitchFamily="18" charset="0"/>
                <a:cs typeface="Calibri" panose="020F0502020204030204" pitchFamily="34" charset="0"/>
              </a:rPr>
              <a:t> de Creative Commons  CC BY-NC-SA 3.0  IGO, del text original de </a:t>
            </a:r>
            <a:r>
              <a:rPr lang="en-GB" sz="1400" dirty="0" err="1">
                <a:ea typeface="Times New Roman" panose="02020603050405020304" pitchFamily="18" charset="0"/>
                <a:cs typeface="Calibri" panose="020F0502020204030204" pitchFamily="34" charset="0"/>
              </a:rPr>
              <a:t>l’OMS</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escrit</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en</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anglès</a:t>
            </a:r>
            <a:r>
              <a:rPr lang="en-GB" sz="1400" dirty="0">
                <a:ea typeface="Times New Roman" panose="02020603050405020304" pitchFamily="18" charset="0"/>
                <a:cs typeface="Calibri" panose="020F0502020204030204" pitchFamily="34" charset="0"/>
              </a:rPr>
              <a:t>.</a:t>
            </a:r>
          </a:p>
          <a:p>
            <a:pPr algn="just" fontAlgn="base"/>
            <a:endParaRPr lang="en-GB" sz="1400" dirty="0">
              <a:ea typeface="Times New Roman" panose="02020603050405020304" pitchFamily="18" charset="0"/>
              <a:cs typeface="Calibri" panose="020F0502020204030204" pitchFamily="34" charset="0"/>
            </a:endParaRPr>
          </a:p>
          <a:p>
            <a:pPr algn="just" fontAlgn="base"/>
            <a:r>
              <a:rPr lang="en-GB" sz="1400" dirty="0" err="1">
                <a:ea typeface="Times New Roman" panose="02020603050405020304" pitchFamily="18" charset="0"/>
                <a:cs typeface="Calibri" panose="020F0502020204030204" pitchFamily="34" charset="0"/>
              </a:rPr>
              <a:t>Aquesta</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traducció</a:t>
            </a:r>
            <a:r>
              <a:rPr lang="en-GB" sz="1400" dirty="0">
                <a:ea typeface="Times New Roman" panose="02020603050405020304" pitchFamily="18" charset="0"/>
                <a:cs typeface="Calibri" panose="020F0502020204030204" pitchFamily="34" charset="0"/>
              </a:rPr>
              <a:t> no </a:t>
            </a:r>
            <a:r>
              <a:rPr lang="en-GB" sz="1400" dirty="0" err="1">
                <a:ea typeface="Times New Roman" panose="02020603050405020304" pitchFamily="18" charset="0"/>
                <a:cs typeface="Calibri" panose="020F0502020204030204" pitchFamily="34" charset="0"/>
              </a:rPr>
              <a:t>és</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obra</a:t>
            </a:r>
            <a:r>
              <a:rPr lang="en-GB" sz="1400" dirty="0">
                <a:ea typeface="Times New Roman" panose="02020603050405020304" pitchFamily="18" charset="0"/>
                <a:cs typeface="Calibri" panose="020F0502020204030204" pitchFamily="34" charset="0"/>
              </a:rPr>
              <a:t> de </a:t>
            </a:r>
            <a:r>
              <a:rPr lang="en-GB" sz="1400" dirty="0" err="1">
                <a:ea typeface="Times New Roman" panose="02020603050405020304" pitchFamily="18" charset="0"/>
                <a:cs typeface="Calibri" panose="020F0502020204030204" pitchFamily="34" charset="0"/>
              </a:rPr>
              <a:t>de</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l’OMS</a:t>
            </a:r>
            <a:r>
              <a:rPr lang="en-GB" sz="1400" dirty="0">
                <a:ea typeface="Times New Roman" panose="02020603050405020304" pitchFamily="18" charset="0"/>
                <a:cs typeface="Calibri" panose="020F0502020204030204" pitchFamily="34" charset="0"/>
              </a:rPr>
              <a:t>, i per tant no es fa </a:t>
            </a:r>
            <a:r>
              <a:rPr lang="en-GB" sz="1400" dirty="0" err="1">
                <a:ea typeface="Times New Roman" panose="02020603050405020304" pitchFamily="18" charset="0"/>
                <a:cs typeface="Calibri" panose="020F0502020204030204" pitchFamily="34" charset="0"/>
              </a:rPr>
              <a:t>responsable</a:t>
            </a:r>
            <a:r>
              <a:rPr lang="en-GB" sz="1400" dirty="0">
                <a:ea typeface="Times New Roman" panose="02020603050405020304" pitchFamily="18" charset="0"/>
                <a:cs typeface="Calibri" panose="020F0502020204030204" pitchFamily="34" charset="0"/>
              </a:rPr>
              <a:t> del </a:t>
            </a:r>
            <a:r>
              <a:rPr lang="en-GB" sz="1400" dirty="0" err="1">
                <a:ea typeface="Times New Roman" panose="02020603050405020304" pitchFamily="18" charset="0"/>
                <a:cs typeface="Calibri" panose="020F0502020204030204" pitchFamily="34" charset="0"/>
              </a:rPr>
              <a:t>contingut</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ni</a:t>
            </a:r>
            <a:r>
              <a:rPr lang="en-GB" sz="1400" dirty="0">
                <a:ea typeface="Times New Roman" panose="02020603050405020304" pitchFamily="18" charset="0"/>
                <a:cs typeface="Calibri" panose="020F0502020204030204" pitchFamily="34" charset="0"/>
              </a:rPr>
              <a:t> de </a:t>
            </a:r>
            <a:r>
              <a:rPr lang="en-GB" sz="1400" dirty="0" err="1">
                <a:ea typeface="Times New Roman" panose="02020603050405020304" pitchFamily="18" charset="0"/>
                <a:cs typeface="Calibri" panose="020F0502020204030204" pitchFamily="34" charset="0"/>
              </a:rPr>
              <a:t>l’exactitud</a:t>
            </a:r>
            <a:r>
              <a:rPr lang="en-GB" sz="1400" dirty="0">
                <a:ea typeface="Times New Roman" panose="02020603050405020304" pitchFamily="18" charset="0"/>
                <a:cs typeface="Calibri" panose="020F0502020204030204" pitchFamily="34" charset="0"/>
              </a:rPr>
              <a:t> de la </a:t>
            </a:r>
            <a:r>
              <a:rPr lang="en-GB" sz="1400" dirty="0" err="1">
                <a:ea typeface="Times New Roman" panose="02020603050405020304" pitchFamily="18" charset="0"/>
                <a:cs typeface="Calibri" panose="020F0502020204030204" pitchFamily="34" charset="0"/>
              </a:rPr>
              <a:t>traducció</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L’edició</a:t>
            </a:r>
            <a:r>
              <a:rPr lang="en-GB" sz="1400" dirty="0">
                <a:ea typeface="Times New Roman" panose="02020603050405020304" pitchFamily="18" charset="0"/>
                <a:cs typeface="Calibri" panose="020F0502020204030204" pitchFamily="34" charset="0"/>
              </a:rPr>
              <a:t> original </a:t>
            </a:r>
            <a:r>
              <a:rPr lang="en-GB" sz="1400" dirty="0" err="1">
                <a:ea typeface="Times New Roman" panose="02020603050405020304" pitchFamily="18" charset="0"/>
                <a:cs typeface="Calibri" panose="020F0502020204030204" pitchFamily="34" charset="0"/>
              </a:rPr>
              <a:t>en</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anglès</a:t>
            </a:r>
            <a:r>
              <a:rPr lang="en-GB" sz="1400" dirty="0">
                <a:ea typeface="Times New Roman" panose="02020603050405020304" pitchFamily="18" charset="0"/>
                <a:cs typeface="Calibri" panose="020F0502020204030204" pitchFamily="34" charset="0"/>
              </a:rPr>
              <a:t> Strategies to end seclusion and restraint. WHO </a:t>
            </a:r>
            <a:r>
              <a:rPr lang="en-GB" sz="1400" dirty="0" err="1">
                <a:ea typeface="Times New Roman" panose="02020603050405020304" pitchFamily="18" charset="0"/>
                <a:cs typeface="Calibri" panose="020F0502020204030204" pitchFamily="34" charset="0"/>
              </a:rPr>
              <a:t>QualityRights</a:t>
            </a:r>
            <a:r>
              <a:rPr lang="en-GB" sz="1400" dirty="0">
                <a:ea typeface="Times New Roman" panose="02020603050405020304" pitchFamily="18" charset="0"/>
                <a:cs typeface="Calibri" panose="020F0502020204030204" pitchFamily="34" charset="0"/>
              </a:rPr>
              <a:t> Specialized training. Course guide. Geneva: World Health Organization; 2019 </a:t>
            </a:r>
            <a:r>
              <a:rPr lang="en-GB" sz="1400" dirty="0" err="1">
                <a:ea typeface="Times New Roman" panose="02020603050405020304" pitchFamily="18" charset="0"/>
                <a:cs typeface="Calibri" panose="020F0502020204030204" pitchFamily="34" charset="0"/>
              </a:rPr>
              <a:t>és</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el</a:t>
            </a:r>
            <a:r>
              <a:rPr lang="en-GB" sz="1400" dirty="0">
                <a:ea typeface="Times New Roman" panose="02020603050405020304" pitchFamily="18" charset="0"/>
                <a:cs typeface="Calibri" panose="020F0502020204030204" pitchFamily="34" charset="0"/>
              </a:rPr>
              <a:t> text </a:t>
            </a:r>
            <a:r>
              <a:rPr lang="en-GB" sz="1400" dirty="0" err="1">
                <a:ea typeface="Times New Roman" panose="02020603050405020304" pitchFamily="18" charset="0"/>
                <a:cs typeface="Calibri" panose="020F0502020204030204" pitchFamily="34" charset="0"/>
              </a:rPr>
              <a:t>autèntic</a:t>
            </a:r>
            <a:r>
              <a:rPr lang="en-GB" sz="1400" dirty="0">
                <a:ea typeface="Times New Roman" panose="02020603050405020304" pitchFamily="18" charset="0"/>
                <a:cs typeface="Calibri" panose="020F0502020204030204" pitchFamily="34" charset="0"/>
              </a:rPr>
              <a:t> i </a:t>
            </a:r>
            <a:r>
              <a:rPr lang="en-GB" sz="1400" dirty="0" err="1">
                <a:ea typeface="Times New Roman" panose="02020603050405020304" pitchFamily="18" charset="0"/>
                <a:cs typeface="Calibri" panose="020F0502020204030204" pitchFamily="34" charset="0"/>
              </a:rPr>
              <a:t>vinculant</a:t>
            </a:r>
            <a:r>
              <a:rPr lang="en-GB" sz="1400" dirty="0">
                <a:ea typeface="Times New Roman" panose="02020603050405020304" pitchFamily="18" charset="0"/>
                <a:cs typeface="Calibri" panose="020F0502020204030204" pitchFamily="34" charset="0"/>
              </a:rPr>
              <a:t>.</a:t>
            </a:r>
          </a:p>
          <a:p>
            <a:pPr algn="just" fontAlgn="base"/>
            <a:endParaRPr lang="en-GB" sz="1400" dirty="0">
              <a:ea typeface="Times New Roman" panose="02020603050405020304" pitchFamily="18" charset="0"/>
              <a:cs typeface="Calibri" panose="020F0502020204030204" pitchFamily="34" charset="0"/>
            </a:endParaRPr>
          </a:p>
          <a:p>
            <a:pPr algn="just" fontAlgn="base"/>
            <a:r>
              <a:rPr lang="en-GB" sz="1400" b="1" dirty="0" err="1">
                <a:ea typeface="Times New Roman" panose="02020603050405020304" pitchFamily="18" charset="0"/>
                <a:cs typeface="Calibri" panose="020F0502020204030204" pitchFamily="34" charset="0"/>
              </a:rPr>
              <a:t>Edita</a:t>
            </a:r>
            <a:r>
              <a:rPr lang="en-GB" sz="1400" b="1" dirty="0">
                <a:ea typeface="Times New Roman" panose="02020603050405020304" pitchFamily="18" charset="0"/>
                <a:cs typeface="Calibri" panose="020F0502020204030204" pitchFamily="34" charset="0"/>
              </a:rPr>
              <a:t>: </a:t>
            </a:r>
          </a:p>
          <a:p>
            <a:pPr algn="just" fontAlgn="base"/>
            <a:r>
              <a:rPr lang="en-GB" sz="1400" dirty="0" err="1">
                <a:ea typeface="Times New Roman" panose="02020603050405020304" pitchFamily="18" charset="0"/>
                <a:cs typeface="Calibri" panose="020F0502020204030204" pitchFamily="34" charset="0"/>
              </a:rPr>
              <a:t>Pacte</a:t>
            </a:r>
            <a:r>
              <a:rPr lang="en-GB" sz="1400" dirty="0">
                <a:ea typeface="Times New Roman" panose="02020603050405020304" pitchFamily="18" charset="0"/>
                <a:cs typeface="Calibri" panose="020F0502020204030204" pitchFamily="34" charset="0"/>
              </a:rPr>
              <a:t> Nacional de Salut Mental. </a:t>
            </a:r>
            <a:r>
              <a:rPr lang="en-GB" sz="1400" dirty="0" err="1">
                <a:ea typeface="Times New Roman" panose="02020603050405020304" pitchFamily="18" charset="0"/>
                <a:cs typeface="Calibri" panose="020F0502020204030204" pitchFamily="34" charset="0"/>
              </a:rPr>
              <a:t>Generalitat</a:t>
            </a:r>
            <a:r>
              <a:rPr lang="en-GB" sz="1400" dirty="0">
                <a:ea typeface="Times New Roman" panose="02020603050405020304" pitchFamily="18" charset="0"/>
                <a:cs typeface="Calibri" panose="020F0502020204030204" pitchFamily="34" charset="0"/>
              </a:rPr>
              <a:t> de Catalunya.</a:t>
            </a:r>
          </a:p>
          <a:p>
            <a:pPr algn="just" fontAlgn="base"/>
            <a:endParaRPr lang="en-GB" sz="1400" b="1" dirty="0">
              <a:ea typeface="Times New Roman" panose="02020603050405020304" pitchFamily="18" charset="0"/>
              <a:cs typeface="Calibri" panose="020F0502020204030204" pitchFamily="34" charset="0"/>
            </a:endParaRPr>
          </a:p>
          <a:p>
            <a:pPr algn="just" fontAlgn="base"/>
            <a:r>
              <a:rPr lang="en-GB" sz="1400" b="1" dirty="0" err="1">
                <a:ea typeface="Times New Roman" panose="02020603050405020304" pitchFamily="18" charset="0"/>
                <a:cs typeface="Calibri" panose="020F0502020204030204" pitchFamily="34" charset="0"/>
              </a:rPr>
              <a:t>Traducció</a:t>
            </a:r>
            <a:r>
              <a:rPr lang="en-GB" sz="1400" dirty="0">
                <a:ea typeface="Times New Roman" panose="02020603050405020304" pitchFamily="18" charset="0"/>
                <a:cs typeface="Calibri" panose="020F0502020204030204" pitchFamily="34" charset="0"/>
              </a:rPr>
              <a:t>: </a:t>
            </a:r>
          </a:p>
          <a:p>
            <a:pPr algn="just" fontAlgn="base"/>
            <a:r>
              <a:rPr lang="en-GB" sz="1400" dirty="0" err="1">
                <a:ea typeface="Times New Roman" panose="02020603050405020304" pitchFamily="18" charset="0"/>
                <a:cs typeface="Calibri" panose="020F0502020204030204" pitchFamily="34" charset="0"/>
              </a:rPr>
              <a:t>Servei</a:t>
            </a:r>
            <a:r>
              <a:rPr lang="en-GB" sz="1400" dirty="0">
                <a:ea typeface="Times New Roman" panose="02020603050405020304" pitchFamily="18" charset="0"/>
                <a:cs typeface="Calibri" panose="020F0502020204030204" pitchFamily="34" charset="0"/>
              </a:rPr>
              <a:t> de </a:t>
            </a:r>
            <a:r>
              <a:rPr lang="en-GB" sz="1400" dirty="0" err="1">
                <a:ea typeface="Times New Roman" panose="02020603050405020304" pitchFamily="18" charset="0"/>
                <a:cs typeface="Calibri" panose="020F0502020204030204" pitchFamily="34" charset="0"/>
              </a:rPr>
              <a:t>Planificació</a:t>
            </a:r>
            <a:r>
              <a:rPr lang="en-GB" sz="1400" dirty="0">
                <a:ea typeface="Times New Roman" panose="02020603050405020304" pitchFamily="18" charset="0"/>
                <a:cs typeface="Calibri" panose="020F0502020204030204" pitchFamily="34" charset="0"/>
              </a:rPr>
              <a:t> </a:t>
            </a:r>
            <a:r>
              <a:rPr lang="en-GB" sz="1400" dirty="0" err="1">
                <a:ea typeface="Times New Roman" panose="02020603050405020304" pitchFamily="18" charset="0"/>
                <a:cs typeface="Calibri" panose="020F0502020204030204" pitchFamily="34" charset="0"/>
              </a:rPr>
              <a:t>Lingüística</a:t>
            </a:r>
            <a:r>
              <a:rPr lang="en-GB" sz="1400" dirty="0">
                <a:ea typeface="Times New Roman" panose="02020603050405020304" pitchFamily="18" charset="0"/>
                <a:cs typeface="Calibri" panose="020F0502020204030204" pitchFamily="34" charset="0"/>
              </a:rPr>
              <a:t> del </a:t>
            </a:r>
            <a:r>
              <a:rPr lang="en-GB" sz="1400" dirty="0" err="1">
                <a:ea typeface="Times New Roman" panose="02020603050405020304" pitchFamily="18" charset="0"/>
                <a:cs typeface="Calibri" panose="020F0502020204030204" pitchFamily="34" charset="0"/>
              </a:rPr>
              <a:t>Departament</a:t>
            </a:r>
            <a:r>
              <a:rPr lang="en-GB" sz="1400" dirty="0">
                <a:ea typeface="Times New Roman" panose="02020603050405020304" pitchFamily="18" charset="0"/>
                <a:cs typeface="Calibri" panose="020F0502020204030204" pitchFamily="34" charset="0"/>
              </a:rPr>
              <a:t> de Salut.</a:t>
            </a:r>
          </a:p>
          <a:p>
            <a:pPr algn="just" fontAlgn="base"/>
            <a:endParaRPr lang="en-GB" sz="1400" dirty="0">
              <a:ea typeface="Times New Roman" panose="02020603050405020304" pitchFamily="18" charset="0"/>
              <a:cs typeface="Calibri" panose="020F0502020204030204" pitchFamily="34" charset="0"/>
            </a:endParaRPr>
          </a:p>
          <a:p>
            <a:pPr algn="just" fontAlgn="base"/>
            <a:r>
              <a:rPr lang="en-GB" sz="1400" b="1" dirty="0">
                <a:ea typeface="Times New Roman" panose="02020603050405020304" pitchFamily="18" charset="0"/>
                <a:cs typeface="Calibri" panose="020F0502020204030204" pitchFamily="34" charset="0"/>
              </a:rPr>
              <a:t>Primera </a:t>
            </a:r>
            <a:r>
              <a:rPr lang="en-GB" sz="1400" b="1" dirty="0" err="1">
                <a:ea typeface="Times New Roman" panose="02020603050405020304" pitchFamily="18" charset="0"/>
                <a:cs typeface="Calibri" panose="020F0502020204030204" pitchFamily="34" charset="0"/>
              </a:rPr>
              <a:t>edició</a:t>
            </a:r>
            <a:r>
              <a:rPr lang="en-GB" sz="1400" b="1" dirty="0">
                <a:ea typeface="Times New Roman" panose="02020603050405020304" pitchFamily="18" charset="0"/>
                <a:cs typeface="Calibri" panose="020F0502020204030204" pitchFamily="34" charset="0"/>
              </a:rPr>
              <a:t>: </a:t>
            </a:r>
          </a:p>
          <a:p>
            <a:pPr algn="just" fontAlgn="base"/>
            <a:r>
              <a:rPr lang="en-GB" sz="1400" dirty="0" err="1">
                <a:ea typeface="Times New Roman" panose="02020603050405020304" pitchFamily="18" charset="0"/>
                <a:cs typeface="Calibri" panose="020F0502020204030204" pitchFamily="34" charset="0"/>
              </a:rPr>
              <a:t>Octubre</a:t>
            </a:r>
            <a:r>
              <a:rPr lang="en-GB" sz="1400" dirty="0">
                <a:ea typeface="Times New Roman" panose="02020603050405020304" pitchFamily="18" charset="0"/>
                <a:cs typeface="Calibri" panose="020F0502020204030204" pitchFamily="34" charset="0"/>
              </a:rPr>
              <a:t> de 2022</a:t>
            </a:r>
          </a:p>
          <a:p>
            <a:pPr algn="just" fontAlgn="base"/>
            <a:r>
              <a:rPr lang="en-GB" sz="1400" dirty="0">
                <a:ea typeface="Times New Roman" panose="02020603050405020304" pitchFamily="18" charset="0"/>
                <a:cs typeface="Calibri" panose="020F0502020204030204" pitchFamily="34" charset="0"/>
              </a:rPr>
              <a:t> </a:t>
            </a:r>
            <a:endParaRPr lang="en-US" sz="1400" dirty="0">
              <a:ea typeface="Times New Roman" panose="02020603050405020304" pitchFamily="18" charset="0"/>
              <a:cs typeface="Calibri" panose="020F0502020204030204" pitchFamily="34" charset="0"/>
            </a:endParaRPr>
          </a:p>
          <a:p>
            <a:pPr algn="just">
              <a:lnSpc>
                <a:spcPct val="115000"/>
              </a:lnSpc>
            </a:pPr>
            <a:r>
              <a:rPr lang="es-ES" sz="1400" dirty="0"/>
              <a:t>La </a:t>
            </a:r>
            <a:r>
              <a:rPr lang="es-ES" sz="1400" dirty="0" err="1"/>
              <a:t>guia</a:t>
            </a:r>
            <a:r>
              <a:rPr lang="es-ES" sz="1400" dirty="0"/>
              <a:t> del </a:t>
            </a:r>
            <a:r>
              <a:rPr lang="es-ES" sz="1400" dirty="0" err="1"/>
              <a:t>curs</a:t>
            </a:r>
            <a:r>
              <a:rPr lang="es-ES" sz="1400" dirty="0"/>
              <a:t> </a:t>
            </a:r>
            <a:r>
              <a:rPr lang="es-ES" sz="1400" dirty="0" err="1"/>
              <a:t>està</a:t>
            </a:r>
            <a:r>
              <a:rPr lang="es-ES" sz="1400" dirty="0"/>
              <a:t> disponible aquí: https://supportgirona.cat/quality-rights</a:t>
            </a:r>
          </a:p>
          <a:p>
            <a:pPr algn="just">
              <a:lnSpc>
                <a:spcPct val="115000"/>
              </a:lnSpc>
            </a:pPr>
            <a:endParaRPr lang="en-GB" sz="1400" b="1" dirty="0">
              <a:ea typeface="SimSun" panose="02010600030101010101" pitchFamily="2" charset="-122"/>
              <a:cs typeface="Calibri" panose="020F0502020204030204" pitchFamily="34" charset="0"/>
            </a:endParaRPr>
          </a:p>
          <a:p>
            <a:pPr algn="just">
              <a:lnSpc>
                <a:spcPct val="115000"/>
              </a:lnSpc>
            </a:pPr>
            <a:r>
              <a:rPr lang="en-GB" sz="1400" dirty="0" err="1">
                <a:ea typeface="SimSun" panose="02010600030101010101" pitchFamily="2" charset="-122"/>
                <a:cs typeface="Calibri" panose="020F0502020204030204" pitchFamily="34" charset="0"/>
              </a:rPr>
              <a:t>Foto</a:t>
            </a:r>
            <a:r>
              <a:rPr lang="en-GB" sz="1400" dirty="0">
                <a:ea typeface="SimSun" panose="02010600030101010101" pitchFamily="2" charset="-122"/>
                <a:cs typeface="Calibri" panose="020F0502020204030204" pitchFamily="34" charset="0"/>
              </a:rPr>
              <a:t> de </a:t>
            </a:r>
            <a:r>
              <a:rPr lang="en-GB" sz="1400" dirty="0" err="1">
                <a:ea typeface="SimSun" panose="02010600030101010101" pitchFamily="2" charset="-122"/>
                <a:cs typeface="Calibri" panose="020F0502020204030204" pitchFamily="34" charset="0"/>
              </a:rPr>
              <a:t>portada</a:t>
            </a:r>
            <a:r>
              <a:rPr lang="en-GB" sz="1400" dirty="0">
                <a:ea typeface="SimSun" panose="02010600030101010101" pitchFamily="2" charset="-122"/>
                <a:cs typeface="Calibri" panose="020F0502020204030204" pitchFamily="34" charset="0"/>
              </a:rPr>
              <a:t>. WHO/Tania </a:t>
            </a:r>
            <a:r>
              <a:rPr lang="en-GB" sz="1400" dirty="0" err="1">
                <a:ea typeface="SimSun" panose="02010600030101010101" pitchFamily="2" charset="-122"/>
                <a:cs typeface="Calibri" panose="020F0502020204030204" pitchFamily="34" charset="0"/>
              </a:rPr>
              <a:t>Habjouqa</a:t>
            </a:r>
            <a:endParaRPr lang="en-US" sz="1400" dirty="0">
              <a:ea typeface="SimSun" panose="02010600030101010101" pitchFamily="2" charset="-122"/>
              <a:cs typeface="Arial" panose="020B0604020202020204" pitchFamily="34" charset="0"/>
            </a:endParaRPr>
          </a:p>
          <a:p>
            <a:pPr algn="just">
              <a:lnSpc>
                <a:spcPct val="115000"/>
              </a:lnSpc>
            </a:pPr>
            <a:r>
              <a:rPr lang="en-GB" sz="1000"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en-US" sz="1000" dirty="0">
              <a:latin typeface="Calibri" panose="020F0502020204030204" pitchFamily="34" charset="0"/>
              <a:ea typeface="SimSun" panose="02010600030101010101" pitchFamily="2" charset="-122"/>
              <a:cs typeface="Arial" panose="020B0604020202020204" pitchFamily="34" charset="0"/>
            </a:endParaRPr>
          </a:p>
        </p:txBody>
      </p:sp>
      <p:pic>
        <p:nvPicPr>
          <p:cNvPr id="4" name="Imagen 1">
            <a:extLst>
              <a:ext uri="{FF2B5EF4-FFF2-40B4-BE49-F238E27FC236}">
                <a16:creationId xmlns:a16="http://schemas.microsoft.com/office/drawing/2014/main" id="{4E823D79-341D-3B33-9017-55EF40D6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33" y="773837"/>
            <a:ext cx="1029335" cy="363855"/>
          </a:xfrm>
          <a:prstGeom prst="rect">
            <a:avLst/>
          </a:prstGeom>
        </p:spPr>
      </p:pic>
    </p:spTree>
    <p:extLst>
      <p:ext uri="{BB962C8B-B14F-4D97-AF65-F5344CB8AC3E}">
        <p14:creationId xmlns:p14="http://schemas.microsoft.com/office/powerpoint/2010/main" val="311513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A84A-C65B-405E-9F8E-E367AD10BAB5}"/>
              </a:ext>
            </a:extLst>
          </p:cNvPr>
          <p:cNvSpPr>
            <a:spLocks noGrp="1"/>
          </p:cNvSpPr>
          <p:nvPr>
            <p:ph sz="quarter" idx="14"/>
          </p:nvPr>
        </p:nvSpPr>
        <p:spPr/>
        <p:txBody>
          <a:bodyPr/>
          <a:lstStyle/>
          <a:p>
            <a:pPr marL="0" indent="0" algn="just">
              <a:buNone/>
            </a:pPr>
            <a:r>
              <a:rPr lang="ca-ES" b="1" dirty="0"/>
              <a:t>Pràctiques restrictives combinades als serveis d’atenció sanitària</a:t>
            </a:r>
            <a:r>
              <a:rPr lang="en-GB" dirty="0"/>
              <a:t>:</a:t>
            </a:r>
            <a:endParaRPr lang="x-none"/>
          </a:p>
          <a:p>
            <a:pPr lvl="3" algn="just"/>
            <a:r>
              <a:rPr lang="ca-ES" dirty="0"/>
              <a:t>L’aïllament i la contenció s’acostumen a fer servir en paral·lel</a:t>
            </a:r>
            <a:r>
              <a:rPr lang="en-GB" sz="2200" dirty="0"/>
              <a:t>.</a:t>
            </a:r>
            <a:endParaRPr lang="x-none" sz="2200" dirty="0"/>
          </a:p>
          <a:p>
            <a:pPr lvl="3" algn="just"/>
            <a:r>
              <a:rPr lang="ca-ES" dirty="0"/>
              <a:t>Les contencions físiques o mecàniques sovint s’empren en combinació amb la contenció farmacològica</a:t>
            </a:r>
            <a:r>
              <a:rPr lang="en-GB" sz="2200" dirty="0"/>
              <a:t>.</a:t>
            </a:r>
            <a:endParaRPr lang="x-none" sz="2200" dirty="0"/>
          </a:p>
          <a:p>
            <a:pPr algn="just"/>
            <a:r>
              <a:rPr lang="ca-ES" dirty="0"/>
              <a:t>Moltes pràctiques que no constitueixen estrictament aïllament o contenció es poden aplicar per aïllar les persones del món exterior al servei</a:t>
            </a:r>
            <a:r>
              <a:rPr lang="en-GB" dirty="0"/>
              <a:t>. </a:t>
            </a:r>
          </a:p>
          <a:p>
            <a:pPr algn="just"/>
            <a:r>
              <a:rPr lang="ca-ES" dirty="0"/>
              <a:t>Això pot impedir que les persones usuàries del servei denunciïn pràctiques abusives</a:t>
            </a:r>
            <a:r>
              <a:rPr lang="es-ES" dirty="0"/>
              <a:t>. </a:t>
            </a:r>
          </a:p>
          <a:p>
            <a:pPr algn="just"/>
            <a:endParaRPr lang="x-none" dirty="0"/>
          </a:p>
        </p:txBody>
      </p:sp>
      <p:sp>
        <p:nvSpPr>
          <p:cNvPr id="2" name="Title 1">
            <a:extLst>
              <a:ext uri="{FF2B5EF4-FFF2-40B4-BE49-F238E27FC236}">
                <a16:creationId xmlns:a16="http://schemas.microsoft.com/office/drawing/2014/main" id="{F4662FE6-3629-4E5C-BA14-D35393BCCCAD}"/>
              </a:ext>
            </a:extLst>
          </p:cNvPr>
          <p:cNvSpPr>
            <a:spLocks noGrp="1"/>
          </p:cNvSpPr>
          <p:nvPr>
            <p:ph type="title"/>
          </p:nvPr>
        </p:nvSpPr>
        <p:spPr>
          <a:xfrm>
            <a:off x="417754" y="506411"/>
            <a:ext cx="10555045" cy="447745"/>
          </a:xfrm>
        </p:spPr>
        <p:txBody>
          <a:bodyPr/>
          <a:lstStyle/>
          <a:p>
            <a:r>
              <a:rPr lang="es-ES" dirty="0" err="1"/>
              <a:t>Presentació</a:t>
            </a:r>
            <a:r>
              <a:rPr lang="es-ES" dirty="0"/>
              <a:t>: Formes </a:t>
            </a:r>
            <a:r>
              <a:rPr lang="es-ES" dirty="0" err="1"/>
              <a:t>d’aïllament</a:t>
            </a:r>
            <a:r>
              <a:rPr lang="es-ES" dirty="0"/>
              <a:t> i de </a:t>
            </a:r>
            <a:r>
              <a:rPr lang="es-ES" dirty="0" err="1"/>
              <a:t>contenció</a:t>
            </a:r>
            <a:r>
              <a:rPr lang="es-ES" dirty="0"/>
              <a:t> </a:t>
            </a:r>
            <a:r>
              <a:rPr lang="en-GB" dirty="0"/>
              <a:t>- 6</a:t>
            </a:r>
            <a:endParaRPr lang="x-none" dirty="0"/>
          </a:p>
        </p:txBody>
      </p:sp>
    </p:spTree>
    <p:extLst>
      <p:ext uri="{BB962C8B-B14F-4D97-AF65-F5344CB8AC3E}">
        <p14:creationId xmlns:p14="http://schemas.microsoft.com/office/powerpoint/2010/main" val="2898948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32EA3F-B1C7-4C88-BFB3-5BAF8BEF2BEF}"/>
              </a:ext>
            </a:extLst>
          </p:cNvPr>
          <p:cNvSpPr>
            <a:spLocks noGrp="1"/>
          </p:cNvSpPr>
          <p:nvPr>
            <p:ph sz="quarter" idx="14"/>
          </p:nvPr>
        </p:nvSpPr>
        <p:spPr/>
        <p:txBody>
          <a:bodyPr/>
          <a:lstStyle/>
          <a:p>
            <a:pPr lvl="0" fontAlgn="base"/>
            <a:r>
              <a:rPr lang="ca-ES" dirty="0"/>
              <a:t>Quins exemples d’aïllament i de contenció es fan servir al vostre servei social o de salut mental? </a:t>
            </a:r>
            <a:endParaRPr lang="es-ES" dirty="0"/>
          </a:p>
          <a:p>
            <a:r>
              <a:rPr lang="ca-ES" dirty="0"/>
              <a:t>Quins altres termes feu servir per descriure l’aïllament i la contenció al vostre servei</a:t>
            </a:r>
            <a:r>
              <a:rPr lang="es-ES" dirty="0"/>
              <a:t>? </a:t>
            </a:r>
          </a:p>
          <a:p>
            <a:endParaRPr lang="x-none" dirty="0"/>
          </a:p>
        </p:txBody>
      </p:sp>
      <p:sp>
        <p:nvSpPr>
          <p:cNvPr id="2" name="Title 1">
            <a:extLst>
              <a:ext uri="{FF2B5EF4-FFF2-40B4-BE49-F238E27FC236}">
                <a16:creationId xmlns:a16="http://schemas.microsoft.com/office/drawing/2014/main" id="{9562685C-E76F-4FA9-9C2D-400AFD6C2945}"/>
              </a:ext>
            </a:extLst>
          </p:cNvPr>
          <p:cNvSpPr>
            <a:spLocks noGrp="1"/>
          </p:cNvSpPr>
          <p:nvPr>
            <p:ph type="title"/>
          </p:nvPr>
        </p:nvSpPr>
        <p:spPr>
          <a:xfrm>
            <a:off x="417755" y="506411"/>
            <a:ext cx="10634558" cy="467623"/>
          </a:xfrm>
        </p:spPr>
        <p:txBody>
          <a:bodyPr/>
          <a:lstStyle/>
          <a:p>
            <a:r>
              <a:rPr lang="ca-ES" dirty="0"/>
              <a:t>Exercici 2.3: Formes d’aïllament i de contenció </a:t>
            </a:r>
            <a:r>
              <a:rPr lang="en-GB" dirty="0"/>
              <a:t>- 1</a:t>
            </a:r>
            <a:endParaRPr lang="x-none" dirty="0"/>
          </a:p>
        </p:txBody>
      </p:sp>
    </p:spTree>
    <p:extLst>
      <p:ext uri="{BB962C8B-B14F-4D97-AF65-F5344CB8AC3E}">
        <p14:creationId xmlns:p14="http://schemas.microsoft.com/office/powerpoint/2010/main" val="170061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786A-B6B7-4266-869C-83400AB4C4C7}"/>
              </a:ext>
            </a:extLst>
          </p:cNvPr>
          <p:cNvSpPr>
            <a:spLocks noGrp="1"/>
          </p:cNvSpPr>
          <p:nvPr>
            <p:ph type="title"/>
          </p:nvPr>
        </p:nvSpPr>
        <p:spPr>
          <a:xfrm>
            <a:off x="417755" y="506411"/>
            <a:ext cx="10773706" cy="447745"/>
          </a:xfrm>
        </p:spPr>
        <p:txBody>
          <a:bodyPr/>
          <a:lstStyle/>
          <a:p>
            <a:r>
              <a:rPr lang="ca-ES" dirty="0"/>
              <a:t>Exercici 2.3: Formes d’aïllament i de contenció </a:t>
            </a:r>
            <a:r>
              <a:rPr lang="en-GB" dirty="0"/>
              <a:t>- 2</a:t>
            </a:r>
            <a:endParaRPr lang="x-none" dirty="0"/>
          </a:p>
        </p:txBody>
      </p:sp>
      <p:sp>
        <p:nvSpPr>
          <p:cNvPr id="16" name="Rectangle 17">
            <a:extLst>
              <a:ext uri="{FF2B5EF4-FFF2-40B4-BE49-F238E27FC236}">
                <a16:creationId xmlns:a16="http://schemas.microsoft.com/office/drawing/2014/main" id="{0A441652-BAA8-4684-B22C-9EE5781C973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100" b="0" i="0" u="none" strike="noStrike" cap="none" normalizeH="0" baseline="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zh-CN" sz="1100" b="0" i="0" u="none" strike="noStrike" cap="none" normalizeH="0" baseline="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br>
            <a:endParaRPr kumimoji="0" lang="en-GB" altLang="zh-CN" sz="1800" b="0" i="0" u="none" strike="noStrike" cap="none" normalizeH="0" baseline="0">
              <a:ln>
                <a:noFill/>
              </a:ln>
              <a:solidFill>
                <a:schemeClr val="tx1"/>
              </a:solidFill>
              <a:effectLst/>
              <a:latin typeface="Arial" panose="020B0604020202020204" pitchFamily="34" charset="0"/>
            </a:endParaRPr>
          </a:p>
        </p:txBody>
      </p:sp>
      <p:graphicFrame>
        <p:nvGraphicFramePr>
          <p:cNvPr id="7" name="Diagram 6">
            <a:extLst>
              <a:ext uri="{FF2B5EF4-FFF2-40B4-BE49-F238E27FC236}">
                <a16:creationId xmlns:a16="http://schemas.microsoft.com/office/drawing/2014/main" id="{9BD67F8C-7295-8B47-A900-C5D1C5912C13}"/>
              </a:ext>
            </a:extLst>
          </p:cNvPr>
          <p:cNvGraphicFramePr/>
          <p:nvPr>
            <p:extLst>
              <p:ext uri="{D42A27DB-BD31-4B8C-83A1-F6EECF244321}">
                <p14:modId xmlns:p14="http://schemas.microsoft.com/office/powerpoint/2010/main" val="265262531"/>
              </p:ext>
            </p:extLst>
          </p:nvPr>
        </p:nvGraphicFramePr>
        <p:xfrm>
          <a:off x="2032000" y="109072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994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5D38D-DD1A-4F1F-B7FB-A219689E46A5}"/>
              </a:ext>
            </a:extLst>
          </p:cNvPr>
          <p:cNvSpPr>
            <a:spLocks noGrp="1"/>
          </p:cNvSpPr>
          <p:nvPr>
            <p:ph sz="quarter" idx="14"/>
          </p:nvPr>
        </p:nvSpPr>
        <p:spPr/>
        <p:txBody>
          <a:bodyPr/>
          <a:lstStyle/>
          <a:p>
            <a:endParaRPr lang="en-US" dirty="0"/>
          </a:p>
          <a:p>
            <a:pPr marL="0" indent="0" algn="ctr">
              <a:buNone/>
            </a:pPr>
            <a:endParaRPr lang="en-US" sz="2500" b="1" i="1" dirty="0"/>
          </a:p>
          <a:p>
            <a:pPr marL="0" indent="0" algn="ctr">
              <a:buNone/>
            </a:pPr>
            <a:r>
              <a:rPr lang="es-ES" sz="2500" b="1" i="1" dirty="0" err="1"/>
              <a:t>Veieu</a:t>
            </a:r>
            <a:r>
              <a:rPr lang="es-ES" sz="2500" b="1" i="1" dirty="0"/>
              <a:t> </a:t>
            </a:r>
            <a:r>
              <a:rPr lang="es-ES" sz="2500" b="1" i="1" dirty="0" err="1"/>
              <a:t>aïllament</a:t>
            </a:r>
            <a:r>
              <a:rPr lang="es-ES" sz="2500" b="1" i="1" dirty="0"/>
              <a:t> o </a:t>
            </a:r>
            <a:r>
              <a:rPr lang="es-ES" sz="2500" b="1" i="1" dirty="0" err="1"/>
              <a:t>contenció</a:t>
            </a:r>
            <a:r>
              <a:rPr lang="es-ES" sz="2500" b="1" i="1" dirty="0"/>
              <a:t> en </a:t>
            </a:r>
            <a:r>
              <a:rPr lang="es-ES" sz="2500" b="1" i="1" dirty="0" err="1"/>
              <a:t>aquesta</a:t>
            </a:r>
            <a:r>
              <a:rPr lang="es-ES" sz="2500" b="1" i="1" dirty="0"/>
              <a:t> </a:t>
            </a:r>
            <a:r>
              <a:rPr lang="es-ES" sz="2500" b="1" i="1" dirty="0" err="1"/>
              <a:t>imatge</a:t>
            </a:r>
            <a:r>
              <a:rPr lang="es-ES" sz="2500" b="1" i="1" dirty="0"/>
              <a:t>? De </a:t>
            </a:r>
            <a:r>
              <a:rPr lang="es-ES" sz="2500" b="1" i="1" dirty="0" err="1"/>
              <a:t>quin</a:t>
            </a:r>
            <a:r>
              <a:rPr lang="es-ES" sz="2500" b="1" i="1" dirty="0"/>
              <a:t> </a:t>
            </a:r>
            <a:r>
              <a:rPr lang="es-ES" sz="2500" b="1" i="1" dirty="0" err="1"/>
              <a:t>tipus</a:t>
            </a:r>
            <a:r>
              <a:rPr lang="es-ES" sz="2500" b="1" i="1" dirty="0"/>
              <a:t>? </a:t>
            </a:r>
            <a:endParaRPr lang="en-US" sz="2500" b="1" i="1" dirty="0"/>
          </a:p>
        </p:txBody>
      </p:sp>
      <p:sp>
        <p:nvSpPr>
          <p:cNvPr id="2" name="Title 1">
            <a:extLst>
              <a:ext uri="{FF2B5EF4-FFF2-40B4-BE49-F238E27FC236}">
                <a16:creationId xmlns:a16="http://schemas.microsoft.com/office/drawing/2014/main" id="{9CF5F3E7-0656-463F-89EE-97480CCF53C2}"/>
              </a:ext>
            </a:extLst>
          </p:cNvPr>
          <p:cNvSpPr>
            <a:spLocks noGrp="1"/>
          </p:cNvSpPr>
          <p:nvPr>
            <p:ph type="title"/>
          </p:nvPr>
        </p:nvSpPr>
        <p:spPr/>
        <p:txBody>
          <a:bodyPr/>
          <a:lstStyle/>
          <a:p>
            <a:r>
              <a:rPr lang="es-ES" dirty="0" err="1"/>
              <a:t>Exercici</a:t>
            </a:r>
            <a:r>
              <a:rPr lang="es-ES" dirty="0"/>
              <a:t> 2.4: </a:t>
            </a:r>
            <a:r>
              <a:rPr lang="es-ES" dirty="0" err="1"/>
              <a:t>Imatges</a:t>
            </a:r>
            <a:r>
              <a:rPr lang="es-ES" dirty="0"/>
              <a:t> </a:t>
            </a:r>
            <a:r>
              <a:rPr lang="es-ES" dirty="0" err="1"/>
              <a:t>d’aïllament</a:t>
            </a:r>
            <a:r>
              <a:rPr lang="es-ES" dirty="0"/>
              <a:t> i de </a:t>
            </a:r>
            <a:r>
              <a:rPr lang="es-ES" dirty="0" err="1"/>
              <a:t>contenció</a:t>
            </a:r>
            <a:r>
              <a:rPr lang="es-ES" dirty="0"/>
              <a:t> </a:t>
            </a:r>
            <a:endParaRPr lang="x-none" dirty="0"/>
          </a:p>
        </p:txBody>
      </p:sp>
    </p:spTree>
    <p:extLst>
      <p:ext uri="{BB962C8B-B14F-4D97-AF65-F5344CB8AC3E}">
        <p14:creationId xmlns:p14="http://schemas.microsoft.com/office/powerpoint/2010/main" val="274187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9280" y="6262023"/>
            <a:ext cx="3672408" cy="261610"/>
          </a:xfrm>
          <a:prstGeom prst="rect">
            <a:avLst/>
          </a:prstGeom>
          <a:noFill/>
        </p:spPr>
        <p:txBody>
          <a:bodyPr wrap="square" rtlCol="0">
            <a:spAutoFit/>
          </a:bodyPr>
          <a:lstStyle/>
          <a:p>
            <a:r>
              <a:rPr lang="en-GB" sz="1100" dirty="0"/>
              <a:t>Photo: </a:t>
            </a:r>
            <a:r>
              <a:rPr lang="en-GB" sz="1100" dirty="0" err="1"/>
              <a:t>Gregoire</a:t>
            </a:r>
            <a:r>
              <a:rPr lang="en-GB" sz="1100" dirty="0"/>
              <a:t> </a:t>
            </a:r>
            <a:r>
              <a:rPr lang="en-GB" sz="1100" dirty="0" err="1"/>
              <a:t>Ahongbonon</a:t>
            </a:r>
            <a:r>
              <a:rPr lang="en-GB" sz="1100" dirty="0"/>
              <a:t>, Côte d’Ivoire.</a:t>
            </a:r>
          </a:p>
        </p:txBody>
      </p:sp>
      <p:pic>
        <p:nvPicPr>
          <p:cNvPr id="2050" name="Picture 2" descr="\\WIMS\HQ\GVA11\Home\luol\Desktop\New folder (2)\ivorycoast1_Grégoire Ahongbono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89280" y="98774"/>
            <a:ext cx="6294767" cy="62270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2AC4529-15C7-FF4A-AA6E-5D2CEFA182BB}"/>
              </a:ext>
            </a:extLst>
          </p:cNvPr>
          <p:cNvSpPr>
            <a:spLocks noGrp="1"/>
          </p:cNvSpPr>
          <p:nvPr>
            <p:ph sz="quarter" idx="14"/>
          </p:nvPr>
        </p:nvSpPr>
        <p:spPr>
          <a:xfrm>
            <a:off x="175891" y="344996"/>
            <a:ext cx="2282085" cy="4500000"/>
          </a:xfrm>
        </p:spPr>
        <p:txBody>
          <a:bodyPr/>
          <a:lstStyle/>
          <a:p>
            <a:pPr marL="0" indent="0">
              <a:buNone/>
            </a:pPr>
            <a:r>
              <a:rPr lang="es-ES" b="1" i="1" dirty="0" err="1"/>
              <a:t>Veieu</a:t>
            </a:r>
            <a:r>
              <a:rPr lang="es-ES" b="1" i="1" dirty="0"/>
              <a:t> </a:t>
            </a:r>
            <a:r>
              <a:rPr lang="es-ES" b="1" i="1" dirty="0" err="1"/>
              <a:t>aïllament</a:t>
            </a:r>
            <a:r>
              <a:rPr lang="es-ES" b="1" i="1" dirty="0"/>
              <a:t> o </a:t>
            </a:r>
            <a:r>
              <a:rPr lang="es-ES" b="1" i="1" dirty="0" err="1"/>
              <a:t>contenció</a:t>
            </a:r>
            <a:r>
              <a:rPr lang="es-ES" b="1" i="1" dirty="0"/>
              <a:t> en </a:t>
            </a:r>
            <a:r>
              <a:rPr lang="es-ES" b="1" i="1" dirty="0" err="1"/>
              <a:t>aquesta</a:t>
            </a:r>
            <a:r>
              <a:rPr lang="es-ES" b="1" i="1" dirty="0"/>
              <a:t> </a:t>
            </a:r>
            <a:r>
              <a:rPr lang="es-ES" b="1" i="1" dirty="0" err="1"/>
              <a:t>imatge</a:t>
            </a:r>
            <a:r>
              <a:rPr lang="es-ES" b="1" i="1" dirty="0"/>
              <a:t>? De </a:t>
            </a:r>
            <a:r>
              <a:rPr lang="es-ES" b="1" i="1" dirty="0" err="1"/>
              <a:t>quin</a:t>
            </a:r>
            <a:r>
              <a:rPr lang="es-ES" b="1" i="1" dirty="0"/>
              <a:t> </a:t>
            </a:r>
            <a:r>
              <a:rPr lang="es-ES" b="1" i="1" dirty="0" err="1"/>
              <a:t>tipus</a:t>
            </a:r>
            <a:r>
              <a:rPr lang="es-ES" b="1" i="1" dirty="0"/>
              <a:t>? </a:t>
            </a:r>
            <a:endParaRPr lang="en-US" i="1" dirty="0"/>
          </a:p>
        </p:txBody>
      </p:sp>
    </p:spTree>
    <p:extLst>
      <p:ext uri="{BB962C8B-B14F-4D97-AF65-F5344CB8AC3E}">
        <p14:creationId xmlns:p14="http://schemas.microsoft.com/office/powerpoint/2010/main" val="4074139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7976" y="5805118"/>
            <a:ext cx="6912049" cy="769441"/>
          </a:xfrm>
          <a:prstGeom prst="rect">
            <a:avLst/>
          </a:prstGeom>
          <a:noFill/>
        </p:spPr>
        <p:txBody>
          <a:bodyPr wrap="square" rtlCol="0">
            <a:spAutoFit/>
          </a:bodyPr>
          <a:lstStyle/>
          <a:p>
            <a:r>
              <a:rPr lang="en-US" sz="1100" dirty="0"/>
              <a:t>Photo credit: </a:t>
            </a:r>
            <a:r>
              <a:rPr lang="en-GB" sz="1100" dirty="0"/>
              <a:t>Marc Schneider / Disability Rights International (DRI)</a:t>
            </a:r>
          </a:p>
          <a:p>
            <a:r>
              <a:rPr lang="en-GB" sz="1100" dirty="0"/>
              <a:t>Source: Disability Rights International (DRI), “Torture not Treatment: Serbia’s Segregation and Abuse of Children and Adults with Disabilities”(2007) available at </a:t>
            </a:r>
            <a:r>
              <a:rPr lang="en-GB" sz="1100" dirty="0">
                <a:hlinkClick r:id="rId3">
                  <a:extLst>
                    <a:ext uri="{A12FA001-AC4F-418D-AE19-62706E023703}">
                      <ahyp:hlinkClr xmlns:ahyp="http://schemas.microsoft.com/office/drawing/2018/hyperlinkcolor" val="tx"/>
                    </a:ext>
                  </a:extLst>
                </a:hlinkClick>
              </a:rPr>
              <a:t>www.DRIadvocacy.org</a:t>
            </a:r>
            <a:r>
              <a:rPr lang="en-GB" sz="1100" dirty="0"/>
              <a:t> </a:t>
            </a:r>
          </a:p>
          <a:p>
            <a:endParaRPr lang="en-GB" sz="1100"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99644" y="541794"/>
            <a:ext cx="6912049" cy="5189354"/>
          </a:xfrm>
          <a:prstGeom prst="rect">
            <a:avLst/>
          </a:prstGeom>
        </p:spPr>
      </p:pic>
      <p:sp>
        <p:nvSpPr>
          <p:cNvPr id="6" name="Content Placeholder 5">
            <a:extLst>
              <a:ext uri="{FF2B5EF4-FFF2-40B4-BE49-F238E27FC236}">
                <a16:creationId xmlns:a16="http://schemas.microsoft.com/office/drawing/2014/main" id="{82AC4529-15C7-FF4A-AA6E-5D2CEFA182BB}"/>
              </a:ext>
            </a:extLst>
          </p:cNvPr>
          <p:cNvSpPr txBox="1">
            <a:spLocks/>
          </p:cNvSpPr>
          <p:nvPr/>
        </p:nvSpPr>
        <p:spPr>
          <a:xfrm>
            <a:off x="175891" y="344996"/>
            <a:ext cx="2282085" cy="4500000"/>
          </a:xfrm>
          <a:prstGeom prst="rect">
            <a:avLst/>
          </a:prstGeom>
        </p:spPr>
        <p:txBody>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i="1" dirty="0" err="1"/>
              <a:t>Veieu</a:t>
            </a:r>
            <a:r>
              <a:rPr lang="es-ES" b="1" i="1" dirty="0"/>
              <a:t> </a:t>
            </a:r>
            <a:r>
              <a:rPr lang="es-ES" b="1" i="1" dirty="0" err="1"/>
              <a:t>aïllament</a:t>
            </a:r>
            <a:r>
              <a:rPr lang="es-ES" b="1" i="1" dirty="0"/>
              <a:t> o </a:t>
            </a:r>
            <a:r>
              <a:rPr lang="es-ES" b="1" i="1" dirty="0" err="1"/>
              <a:t>contenció</a:t>
            </a:r>
            <a:r>
              <a:rPr lang="es-ES" b="1" i="1" dirty="0"/>
              <a:t> en </a:t>
            </a:r>
            <a:r>
              <a:rPr lang="es-ES" b="1" i="1" dirty="0" err="1"/>
              <a:t>aquesta</a:t>
            </a:r>
            <a:r>
              <a:rPr lang="es-ES" b="1" i="1" dirty="0"/>
              <a:t> </a:t>
            </a:r>
            <a:r>
              <a:rPr lang="es-ES" b="1" i="1" dirty="0" err="1"/>
              <a:t>imatge</a:t>
            </a:r>
            <a:r>
              <a:rPr lang="es-ES" b="1" i="1" dirty="0"/>
              <a:t>? De </a:t>
            </a:r>
            <a:r>
              <a:rPr lang="es-ES" b="1" i="1" dirty="0" err="1"/>
              <a:t>quin</a:t>
            </a:r>
            <a:r>
              <a:rPr lang="es-ES" b="1" i="1" dirty="0"/>
              <a:t> </a:t>
            </a:r>
            <a:r>
              <a:rPr lang="es-ES" b="1" i="1" dirty="0" err="1"/>
              <a:t>tipus</a:t>
            </a:r>
            <a:r>
              <a:rPr lang="es-ES" b="1" i="1" dirty="0"/>
              <a:t>? </a:t>
            </a:r>
            <a:endParaRPr lang="es-ES" i="1" dirty="0"/>
          </a:p>
        </p:txBody>
      </p:sp>
    </p:spTree>
    <p:extLst>
      <p:ext uri="{BB962C8B-B14F-4D97-AF65-F5344CB8AC3E}">
        <p14:creationId xmlns:p14="http://schemas.microsoft.com/office/powerpoint/2010/main" val="3990120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3963" y="5831734"/>
            <a:ext cx="3672408" cy="261610"/>
          </a:xfrm>
          <a:prstGeom prst="rect">
            <a:avLst/>
          </a:prstGeom>
          <a:noFill/>
        </p:spPr>
        <p:txBody>
          <a:bodyPr wrap="square" rtlCol="0">
            <a:spAutoFit/>
          </a:bodyPr>
          <a:lstStyle/>
          <a:p>
            <a:r>
              <a:rPr lang="en-GB" sz="1100" dirty="0"/>
              <a:t>Photo: </a:t>
            </a:r>
            <a:r>
              <a:rPr lang="en-GB" sz="1100" dirty="0" err="1"/>
              <a:t>Harrie</a:t>
            </a:r>
            <a:r>
              <a:rPr lang="en-GB" sz="1100" dirty="0"/>
              <a:t> </a:t>
            </a:r>
            <a:r>
              <a:rPr lang="en-GB" sz="1100" dirty="0" err="1"/>
              <a:t>Timmermans</a:t>
            </a:r>
            <a:r>
              <a:rPr lang="en-GB" sz="1100" dirty="0"/>
              <a:t>/Global Initiative on Psychiatry</a:t>
            </a: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 descr="A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3963" y="530662"/>
            <a:ext cx="8062612" cy="516355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82AC4529-15C7-FF4A-AA6E-5D2CEFA182BB}"/>
              </a:ext>
            </a:extLst>
          </p:cNvPr>
          <p:cNvSpPr txBox="1">
            <a:spLocks/>
          </p:cNvSpPr>
          <p:nvPr/>
        </p:nvSpPr>
        <p:spPr>
          <a:xfrm>
            <a:off x="175891" y="344996"/>
            <a:ext cx="1941817" cy="4500000"/>
          </a:xfrm>
          <a:prstGeom prst="rect">
            <a:avLst/>
          </a:prstGeom>
        </p:spPr>
        <p:txBody>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i="1" dirty="0" err="1"/>
              <a:t>Veieu</a:t>
            </a:r>
            <a:r>
              <a:rPr lang="es-ES" b="1" i="1" dirty="0"/>
              <a:t> </a:t>
            </a:r>
            <a:r>
              <a:rPr lang="es-ES" b="1" i="1" dirty="0" err="1"/>
              <a:t>aïllament</a:t>
            </a:r>
            <a:r>
              <a:rPr lang="es-ES" b="1" i="1" dirty="0"/>
              <a:t> o </a:t>
            </a:r>
            <a:r>
              <a:rPr lang="es-ES" b="1" i="1" dirty="0" err="1"/>
              <a:t>contenció</a:t>
            </a:r>
            <a:r>
              <a:rPr lang="es-ES" b="1" i="1" dirty="0"/>
              <a:t> en </a:t>
            </a:r>
            <a:r>
              <a:rPr lang="es-ES" b="1" i="1" dirty="0" err="1"/>
              <a:t>aquesta</a:t>
            </a:r>
            <a:r>
              <a:rPr lang="es-ES" b="1" i="1" dirty="0"/>
              <a:t> </a:t>
            </a:r>
            <a:r>
              <a:rPr lang="es-ES" b="1" i="1" dirty="0" err="1"/>
              <a:t>imatge</a:t>
            </a:r>
            <a:r>
              <a:rPr lang="es-ES" b="1" i="1" dirty="0"/>
              <a:t>? De </a:t>
            </a:r>
            <a:r>
              <a:rPr lang="es-ES" b="1" i="1" dirty="0" err="1"/>
              <a:t>quin</a:t>
            </a:r>
            <a:r>
              <a:rPr lang="es-ES" b="1" i="1" dirty="0"/>
              <a:t> </a:t>
            </a:r>
            <a:r>
              <a:rPr lang="es-ES" b="1" i="1" dirty="0" err="1"/>
              <a:t>tipus</a:t>
            </a:r>
            <a:r>
              <a:rPr lang="es-ES" b="1" i="1" dirty="0"/>
              <a:t>? </a:t>
            </a:r>
            <a:endParaRPr lang="es-ES" i="1" dirty="0"/>
          </a:p>
        </p:txBody>
      </p:sp>
    </p:spTree>
    <p:extLst>
      <p:ext uri="{BB962C8B-B14F-4D97-AF65-F5344CB8AC3E}">
        <p14:creationId xmlns:p14="http://schemas.microsoft.com/office/powerpoint/2010/main" val="3199310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4106" y="46166"/>
            <a:ext cx="4221344" cy="6221894"/>
          </a:xfrm>
          <a:prstGeom prst="rect">
            <a:avLst/>
          </a:prstGeom>
        </p:spPr>
      </p:pic>
      <p:sp>
        <p:nvSpPr>
          <p:cNvPr id="4" name="TextBox 3">
            <a:extLst>
              <a:ext uri="{FF2B5EF4-FFF2-40B4-BE49-F238E27FC236}">
                <a16:creationId xmlns:a16="http://schemas.microsoft.com/office/drawing/2014/main" id="{2FF3B0E3-0BA0-431F-ACB1-1FF62C53F8EF}"/>
              </a:ext>
            </a:extLst>
          </p:cNvPr>
          <p:cNvSpPr txBox="1"/>
          <p:nvPr/>
        </p:nvSpPr>
        <p:spPr>
          <a:xfrm>
            <a:off x="3591339" y="6305488"/>
            <a:ext cx="3672408" cy="430887"/>
          </a:xfrm>
          <a:prstGeom prst="rect">
            <a:avLst/>
          </a:prstGeom>
          <a:noFill/>
        </p:spPr>
        <p:txBody>
          <a:bodyPr wrap="square" rtlCol="0">
            <a:spAutoFit/>
          </a:bodyPr>
          <a:lstStyle/>
          <a:p>
            <a:r>
              <a:rPr lang="en-GB" sz="1100" dirty="0"/>
              <a:t>Photo: </a:t>
            </a:r>
            <a:r>
              <a:rPr lang="en-GB" sz="1100" dirty="0" err="1"/>
              <a:t>Jailmedicine.com</a:t>
            </a:r>
            <a:r>
              <a:rPr lang="en-GB" sz="1100" dirty="0"/>
              <a:t>’, Permission requested</a:t>
            </a:r>
          </a:p>
          <a:p>
            <a:endParaRPr lang="en-GB" sz="1100" dirty="0"/>
          </a:p>
        </p:txBody>
      </p:sp>
      <p:sp>
        <p:nvSpPr>
          <p:cNvPr id="6" name="Content Placeholder 5">
            <a:extLst>
              <a:ext uri="{FF2B5EF4-FFF2-40B4-BE49-F238E27FC236}">
                <a16:creationId xmlns:a16="http://schemas.microsoft.com/office/drawing/2014/main" id="{82AC4529-15C7-FF4A-AA6E-5D2CEFA182BB}"/>
              </a:ext>
            </a:extLst>
          </p:cNvPr>
          <p:cNvSpPr>
            <a:spLocks noGrp="1"/>
          </p:cNvSpPr>
          <p:nvPr>
            <p:ph sz="quarter" idx="14"/>
          </p:nvPr>
        </p:nvSpPr>
        <p:spPr>
          <a:xfrm>
            <a:off x="175891" y="344996"/>
            <a:ext cx="2282085" cy="4500000"/>
          </a:xfrm>
        </p:spPr>
        <p:txBody>
          <a:bodyPr/>
          <a:lstStyle/>
          <a:p>
            <a:pPr marL="0" indent="0">
              <a:buNone/>
            </a:pPr>
            <a:r>
              <a:rPr lang="es-ES" b="1" i="1" dirty="0" err="1"/>
              <a:t>Veieu</a:t>
            </a:r>
            <a:r>
              <a:rPr lang="es-ES" b="1" i="1" dirty="0"/>
              <a:t> </a:t>
            </a:r>
            <a:r>
              <a:rPr lang="es-ES" b="1" i="1" dirty="0" err="1"/>
              <a:t>aïllament</a:t>
            </a:r>
            <a:r>
              <a:rPr lang="es-ES" b="1" i="1" dirty="0"/>
              <a:t> o </a:t>
            </a:r>
            <a:r>
              <a:rPr lang="es-ES" b="1" i="1" dirty="0" err="1"/>
              <a:t>contenció</a:t>
            </a:r>
            <a:r>
              <a:rPr lang="es-ES" b="1" i="1" dirty="0"/>
              <a:t> en </a:t>
            </a:r>
            <a:r>
              <a:rPr lang="es-ES" b="1" i="1" dirty="0" err="1"/>
              <a:t>aquesta</a:t>
            </a:r>
            <a:r>
              <a:rPr lang="es-ES" b="1" i="1" dirty="0"/>
              <a:t> </a:t>
            </a:r>
            <a:r>
              <a:rPr lang="es-ES" b="1" i="1" dirty="0" err="1"/>
              <a:t>imatge</a:t>
            </a:r>
            <a:r>
              <a:rPr lang="es-ES" b="1" i="1" dirty="0"/>
              <a:t>? De </a:t>
            </a:r>
            <a:r>
              <a:rPr lang="es-ES" b="1" i="1" dirty="0" err="1"/>
              <a:t>quin</a:t>
            </a:r>
            <a:r>
              <a:rPr lang="es-ES" b="1" i="1" dirty="0"/>
              <a:t> </a:t>
            </a:r>
            <a:r>
              <a:rPr lang="es-ES" b="1" i="1" dirty="0" err="1"/>
              <a:t>tipus</a:t>
            </a:r>
            <a:r>
              <a:rPr lang="es-ES" b="1" i="1" dirty="0"/>
              <a:t>? </a:t>
            </a:r>
            <a:endParaRPr lang="en-US" i="1" dirty="0"/>
          </a:p>
        </p:txBody>
      </p:sp>
    </p:spTree>
    <p:extLst>
      <p:ext uri="{BB962C8B-B14F-4D97-AF65-F5344CB8AC3E}">
        <p14:creationId xmlns:p14="http://schemas.microsoft.com/office/powerpoint/2010/main" val="81499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274D9D-4AE8-4E6E-92D0-0239B70258A7}"/>
              </a:ext>
            </a:extLst>
          </p:cNvPr>
          <p:cNvSpPr>
            <a:spLocks noGrp="1"/>
          </p:cNvSpPr>
          <p:nvPr>
            <p:ph sz="quarter" idx="14"/>
          </p:nvPr>
        </p:nvSpPr>
        <p:spPr/>
        <p:txBody>
          <a:bodyPr/>
          <a:lstStyle/>
          <a:p>
            <a:pPr marL="0" indent="0" algn="just">
              <a:buNone/>
            </a:pPr>
            <a:r>
              <a:rPr lang="ca-ES" dirty="0"/>
              <a:t>El fet de fer servir l’aïllament o la contenció en persones vulnera molts drets humans. Per exemple: </a:t>
            </a:r>
            <a:endParaRPr lang="es-ES" dirty="0"/>
          </a:p>
          <a:p>
            <a:pPr lvl="1" algn="just" fontAlgn="base"/>
            <a:r>
              <a:rPr lang="ca-ES" sz="2200" dirty="0"/>
              <a:t>el dret a la llibertat i a la seguretat</a:t>
            </a:r>
            <a:endParaRPr lang="es-ES" sz="2200" dirty="0"/>
          </a:p>
          <a:p>
            <a:pPr lvl="1" algn="just" fontAlgn="base"/>
            <a:r>
              <a:rPr lang="ca-ES" sz="2200" dirty="0"/>
              <a:t>el dret a la vida </a:t>
            </a:r>
            <a:endParaRPr lang="es-ES" sz="2200" dirty="0"/>
          </a:p>
          <a:p>
            <a:pPr lvl="1" algn="just" fontAlgn="base"/>
            <a:r>
              <a:rPr lang="ca-ES" sz="2200" dirty="0"/>
              <a:t>el dret a la capacitat jurídica</a:t>
            </a:r>
            <a:endParaRPr lang="es-ES" sz="2200" dirty="0"/>
          </a:p>
          <a:p>
            <a:pPr lvl="1" algn="just" fontAlgn="base"/>
            <a:r>
              <a:rPr lang="ca-ES" sz="2200" dirty="0"/>
              <a:t>el dret a la protecció enfront de la violència i el maltractament</a:t>
            </a:r>
            <a:endParaRPr lang="es-ES" sz="2200" dirty="0"/>
          </a:p>
          <a:p>
            <a:pPr lvl="1" algn="just" fontAlgn="base"/>
            <a:r>
              <a:rPr lang="ca-ES" sz="2200" dirty="0"/>
              <a:t>el dret a la protecció contra la tortura i altres tractes o penes cruels, inhumans o degradants</a:t>
            </a:r>
            <a:endParaRPr lang="es-ES" sz="2200" dirty="0"/>
          </a:p>
          <a:p>
            <a:pPr lvl="1" algn="just" fontAlgn="base"/>
            <a:r>
              <a:rPr lang="ca-ES" sz="2200" dirty="0"/>
              <a:t>el dret a la integritat personal</a:t>
            </a:r>
            <a:endParaRPr lang="es-ES" sz="2200" dirty="0"/>
          </a:p>
          <a:p>
            <a:pPr lvl="1" algn="just"/>
            <a:r>
              <a:rPr lang="ca-ES" sz="2200" dirty="0"/>
              <a:t>el dret a la intimitat</a:t>
            </a:r>
            <a:endParaRPr lang="x-none" sz="2200" dirty="0"/>
          </a:p>
        </p:txBody>
      </p:sp>
      <p:sp>
        <p:nvSpPr>
          <p:cNvPr id="2" name="Title 1">
            <a:extLst>
              <a:ext uri="{FF2B5EF4-FFF2-40B4-BE49-F238E27FC236}">
                <a16:creationId xmlns:a16="http://schemas.microsoft.com/office/drawing/2014/main" id="{5425DB36-5093-4F16-B5B6-BC68F123C4BA}"/>
              </a:ext>
            </a:extLst>
          </p:cNvPr>
          <p:cNvSpPr>
            <a:spLocks noGrp="1"/>
          </p:cNvSpPr>
          <p:nvPr>
            <p:ph type="title"/>
          </p:nvPr>
        </p:nvSpPr>
        <p:spPr>
          <a:xfrm>
            <a:off x="417754" y="506411"/>
            <a:ext cx="11032123" cy="487501"/>
          </a:xfrm>
        </p:spPr>
        <p:txBody>
          <a:bodyPr>
            <a:noAutofit/>
          </a:bodyPr>
          <a:lstStyle/>
          <a:p>
            <a:r>
              <a:rPr lang="es-ES" dirty="0" err="1"/>
              <a:t>Presentació</a:t>
            </a:r>
            <a:r>
              <a:rPr lang="es-ES" dirty="0"/>
              <a:t>: </a:t>
            </a:r>
            <a:r>
              <a:rPr lang="es-ES" dirty="0" err="1"/>
              <a:t>L’ús</a:t>
            </a:r>
            <a:r>
              <a:rPr lang="es-ES" dirty="0"/>
              <a:t> de </a:t>
            </a:r>
            <a:r>
              <a:rPr lang="es-ES" dirty="0" err="1"/>
              <a:t>l’aïllament</a:t>
            </a:r>
            <a:r>
              <a:rPr lang="es-ES" dirty="0"/>
              <a:t> i de la </a:t>
            </a:r>
            <a:r>
              <a:rPr lang="es-ES" dirty="0" err="1"/>
              <a:t>contenció</a:t>
            </a:r>
            <a:r>
              <a:rPr lang="es-ES" dirty="0"/>
              <a:t> </a:t>
            </a:r>
            <a:r>
              <a:rPr lang="es-ES" dirty="0" err="1"/>
              <a:t>és</a:t>
            </a:r>
            <a:r>
              <a:rPr lang="es-ES" dirty="0"/>
              <a:t> una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GB" dirty="0"/>
              <a:t>- 1</a:t>
            </a:r>
            <a:endParaRPr lang="x-none" dirty="0"/>
          </a:p>
        </p:txBody>
      </p:sp>
    </p:spTree>
    <p:extLst>
      <p:ext uri="{BB962C8B-B14F-4D97-AF65-F5344CB8AC3E}">
        <p14:creationId xmlns:p14="http://schemas.microsoft.com/office/powerpoint/2010/main" val="401895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506B7-78DF-44BF-BA52-8CEA6F8E8DEE}"/>
              </a:ext>
            </a:extLst>
          </p:cNvPr>
          <p:cNvSpPr>
            <a:spLocks noGrp="1"/>
          </p:cNvSpPr>
          <p:nvPr>
            <p:ph sz="quarter" idx="14"/>
          </p:nvPr>
        </p:nvSpPr>
        <p:spPr/>
        <p:txBody>
          <a:bodyPr/>
          <a:lstStyle/>
          <a:p>
            <a:pPr marL="0" indent="0" algn="just">
              <a:buNone/>
            </a:pPr>
            <a:r>
              <a:rPr lang="ca-ES" dirty="0"/>
              <a:t>Aquests drets estan protegits per múltiples instruments de drets humans, com ara: </a:t>
            </a:r>
            <a:endParaRPr lang="es-ES" dirty="0"/>
          </a:p>
          <a:p>
            <a:pPr lvl="1" algn="just" fontAlgn="base"/>
            <a:r>
              <a:rPr lang="ca-ES" sz="2200" dirty="0"/>
              <a:t>la Declaració universal sobre drets humans</a:t>
            </a:r>
            <a:endParaRPr lang="es-ES" sz="2200" dirty="0"/>
          </a:p>
          <a:p>
            <a:pPr lvl="1" algn="just" fontAlgn="base"/>
            <a:r>
              <a:rPr lang="ca-ES" sz="2200" dirty="0"/>
              <a:t>el Pacte internacional de drets civils i polítics</a:t>
            </a:r>
            <a:endParaRPr lang="es-ES" sz="2200" dirty="0"/>
          </a:p>
          <a:p>
            <a:pPr lvl="1" algn="just" fontAlgn="base"/>
            <a:r>
              <a:rPr lang="ca-ES" sz="2200" dirty="0"/>
              <a:t>el Pacte internacional de drets econòmics, socials i culturals</a:t>
            </a:r>
            <a:endParaRPr lang="es-ES" sz="2200" dirty="0"/>
          </a:p>
          <a:p>
            <a:pPr lvl="1" algn="just" fontAlgn="base"/>
            <a:r>
              <a:rPr lang="ca-ES" sz="2200" dirty="0"/>
              <a:t>la Convenció de les Nacions Unides contra la tortura i altres tractes o penes cruels, inhumans o degradants</a:t>
            </a:r>
            <a:endParaRPr lang="es-ES" sz="2200" dirty="0"/>
          </a:p>
          <a:p>
            <a:pPr lvl="1" algn="just" fontAlgn="base"/>
            <a:r>
              <a:rPr lang="ca-ES" sz="2200" dirty="0"/>
              <a:t>la Convenció de les Nacions Unides sobre els drets dels infants (CDI) </a:t>
            </a:r>
            <a:endParaRPr lang="es-ES" sz="2200" dirty="0"/>
          </a:p>
          <a:p>
            <a:pPr lvl="1" algn="just" fontAlgn="base"/>
            <a:r>
              <a:rPr lang="ca-ES" sz="2200" dirty="0"/>
              <a:t>la Convenció de les Nacions Unides per a l’eliminació de totes les formes de discriminació contra les dones </a:t>
            </a:r>
            <a:endParaRPr lang="es-ES" sz="2200" dirty="0"/>
          </a:p>
          <a:p>
            <a:pPr lvl="1" algn="just"/>
            <a:r>
              <a:rPr lang="ca-ES" sz="2200" dirty="0"/>
              <a:t>la Convenció de les Nacions Unides sobre els drets de les persones amb discapacitat (CDPD</a:t>
            </a:r>
            <a:r>
              <a:rPr lang="es-ES" sz="2200" dirty="0"/>
              <a:t>).</a:t>
            </a:r>
          </a:p>
          <a:p>
            <a:pPr algn="just"/>
            <a:endParaRPr lang="x-none" dirty="0"/>
          </a:p>
        </p:txBody>
      </p:sp>
      <p:sp>
        <p:nvSpPr>
          <p:cNvPr id="5" name="Title 1">
            <a:extLst>
              <a:ext uri="{FF2B5EF4-FFF2-40B4-BE49-F238E27FC236}">
                <a16:creationId xmlns:a16="http://schemas.microsoft.com/office/drawing/2014/main" id="{5425DB36-5093-4F16-B5B6-BC68F123C4BA}"/>
              </a:ext>
            </a:extLst>
          </p:cNvPr>
          <p:cNvSpPr>
            <a:spLocks noGrp="1"/>
          </p:cNvSpPr>
          <p:nvPr>
            <p:ph type="title"/>
          </p:nvPr>
        </p:nvSpPr>
        <p:spPr>
          <a:xfrm>
            <a:off x="417754" y="506411"/>
            <a:ext cx="11032123" cy="487501"/>
          </a:xfrm>
        </p:spPr>
        <p:txBody>
          <a:bodyPr>
            <a:noAutofit/>
          </a:bodyPr>
          <a:lstStyle/>
          <a:p>
            <a:r>
              <a:rPr lang="es-ES" dirty="0" err="1"/>
              <a:t>Presentació</a:t>
            </a:r>
            <a:r>
              <a:rPr lang="es-ES" dirty="0"/>
              <a:t>: </a:t>
            </a:r>
            <a:r>
              <a:rPr lang="es-ES" dirty="0" err="1"/>
              <a:t>L’ús</a:t>
            </a:r>
            <a:r>
              <a:rPr lang="es-ES" dirty="0"/>
              <a:t> de </a:t>
            </a:r>
            <a:r>
              <a:rPr lang="es-ES" dirty="0" err="1"/>
              <a:t>l’aïllament</a:t>
            </a:r>
            <a:r>
              <a:rPr lang="es-ES" dirty="0"/>
              <a:t> i de la </a:t>
            </a:r>
            <a:r>
              <a:rPr lang="es-ES" dirty="0" err="1"/>
              <a:t>contenció</a:t>
            </a:r>
            <a:r>
              <a:rPr lang="es-ES" dirty="0"/>
              <a:t> </a:t>
            </a:r>
            <a:r>
              <a:rPr lang="es-ES" dirty="0" err="1"/>
              <a:t>és</a:t>
            </a:r>
            <a:r>
              <a:rPr lang="es-ES" dirty="0"/>
              <a:t> una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GB" dirty="0"/>
              <a:t>- 2</a:t>
            </a:r>
            <a:endParaRPr lang="x-none" dirty="0"/>
          </a:p>
        </p:txBody>
      </p:sp>
    </p:spTree>
    <p:extLst>
      <p:ext uri="{BB962C8B-B14F-4D97-AF65-F5344CB8AC3E}">
        <p14:creationId xmlns:p14="http://schemas.microsoft.com/office/powerpoint/2010/main" val="378899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lnSpc>
                <a:spcPct val="100000"/>
              </a:lnSpc>
            </a:pPr>
            <a:r>
              <a:rPr lang="ca-ES" sz="2050" dirty="0"/>
              <a:t>Crear capacitat per combatre l’estigmatització i la discriminació i per promoure els drets humans i la recuperació. </a:t>
            </a:r>
          </a:p>
          <a:p>
            <a:pPr algn="just">
              <a:lnSpc>
                <a:spcPct val="100000"/>
              </a:lnSpc>
            </a:pPr>
            <a:r>
              <a:rPr lang="ca-ES" sz="2050" dirty="0"/>
              <a:t>Millorar la qualitat de l’atenció i de les condicions dels drets humans en els serveis socials i de salut mental.</a:t>
            </a:r>
          </a:p>
          <a:p>
            <a:pPr algn="just">
              <a:lnSpc>
                <a:spcPct val="100000"/>
              </a:lnSpc>
            </a:pPr>
            <a:r>
              <a:rPr lang="ca-ES" sz="2050" dirty="0"/>
              <a:t>Crear uns serveis basats en la comunitat i orientats a la recuperació que respectin i promoguin els drets humans.</a:t>
            </a:r>
          </a:p>
          <a:p>
            <a:pPr algn="just">
              <a:lnSpc>
                <a:spcPct val="100000"/>
              </a:lnSpc>
            </a:pPr>
            <a:r>
              <a:rPr lang="ca-ES" sz="2050" dirty="0"/>
              <a:t>Donar suport al desenvolupament d’un moviment de la societat civil per promoure i influir en la formulació de polítiques. </a:t>
            </a:r>
          </a:p>
          <a:p>
            <a:pPr algn="just">
              <a:lnSpc>
                <a:spcPct val="100000"/>
              </a:lnSpc>
            </a:pPr>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2909969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C25D4-1616-461E-8FD8-6005A74FCA0C}"/>
              </a:ext>
            </a:extLst>
          </p:cNvPr>
          <p:cNvSpPr>
            <a:spLocks noGrp="1"/>
          </p:cNvSpPr>
          <p:nvPr>
            <p:ph sz="quarter" idx="14"/>
          </p:nvPr>
        </p:nvSpPr>
        <p:spPr>
          <a:xfrm>
            <a:off x="507195" y="1683326"/>
            <a:ext cx="11174412" cy="4327861"/>
          </a:xfrm>
        </p:spPr>
        <p:txBody>
          <a:bodyPr/>
          <a:lstStyle/>
          <a:p>
            <a:pPr lvl="0" algn="just"/>
            <a:r>
              <a:rPr lang="ca-ES" dirty="0"/>
              <a:t>El relator especial sobre tortura de l’ONU ha exigit «la prohibició absoluta de les contencions i l’aïllament»</a:t>
            </a:r>
            <a:r>
              <a:rPr lang="es-ES" dirty="0"/>
              <a:t>. </a:t>
            </a:r>
          </a:p>
          <a:p>
            <a:pPr lvl="0" algn="just"/>
            <a:r>
              <a:rPr lang="ca-ES" dirty="0"/>
              <a:t>Ha declarat que la imposició d’un aïllament «de qualsevol durada a persones amb discapacitat mental constitueix un tracte cruel, inhumà i degradant»</a:t>
            </a:r>
            <a:r>
              <a:rPr lang="es-ES" dirty="0"/>
              <a:t>.</a:t>
            </a:r>
          </a:p>
          <a:p>
            <a:pPr marL="0" lvl="0" indent="0" algn="just">
              <a:buNone/>
            </a:pPr>
            <a:r>
              <a:rPr lang="en-GB" b="1" dirty="0"/>
              <a:t>Attitude Live: Seclusion: </a:t>
            </a:r>
            <a:r>
              <a:rPr lang="es-ES" dirty="0"/>
              <a:t> </a:t>
            </a:r>
            <a:r>
              <a:rPr lang="es-ES" u="sng" dirty="0">
                <a:hlinkClick r:id="rId3"/>
              </a:rPr>
              <a:t>https://youtu.be/OjOXo9W68qQ</a:t>
            </a:r>
            <a:r>
              <a:rPr lang="es-ES" dirty="0">
                <a:hlinkClick r:id="rId3"/>
              </a:rPr>
              <a:t> </a:t>
            </a:r>
            <a:endParaRPr lang="x-none" b="1" dirty="0"/>
          </a:p>
        </p:txBody>
      </p:sp>
      <p:sp>
        <p:nvSpPr>
          <p:cNvPr id="5" name="Title 1">
            <a:extLst>
              <a:ext uri="{FF2B5EF4-FFF2-40B4-BE49-F238E27FC236}">
                <a16:creationId xmlns:a16="http://schemas.microsoft.com/office/drawing/2014/main" id="{5425DB36-5093-4F16-B5B6-BC68F123C4BA}"/>
              </a:ext>
            </a:extLst>
          </p:cNvPr>
          <p:cNvSpPr>
            <a:spLocks noGrp="1"/>
          </p:cNvSpPr>
          <p:nvPr>
            <p:ph type="title"/>
          </p:nvPr>
        </p:nvSpPr>
        <p:spPr>
          <a:xfrm>
            <a:off x="417754" y="506411"/>
            <a:ext cx="11032123" cy="487501"/>
          </a:xfrm>
        </p:spPr>
        <p:txBody>
          <a:bodyPr>
            <a:noAutofit/>
          </a:bodyPr>
          <a:lstStyle/>
          <a:p>
            <a:r>
              <a:rPr lang="es-ES" dirty="0" err="1"/>
              <a:t>Presentació</a:t>
            </a:r>
            <a:r>
              <a:rPr lang="es-ES" dirty="0"/>
              <a:t>: </a:t>
            </a:r>
            <a:r>
              <a:rPr lang="es-ES" dirty="0" err="1"/>
              <a:t>L’ús</a:t>
            </a:r>
            <a:r>
              <a:rPr lang="es-ES" dirty="0"/>
              <a:t> de </a:t>
            </a:r>
            <a:r>
              <a:rPr lang="es-ES" dirty="0" err="1"/>
              <a:t>l’aïllament</a:t>
            </a:r>
            <a:r>
              <a:rPr lang="es-ES" dirty="0"/>
              <a:t> i de la </a:t>
            </a:r>
            <a:r>
              <a:rPr lang="es-ES" dirty="0" err="1"/>
              <a:t>contenció</a:t>
            </a:r>
            <a:r>
              <a:rPr lang="es-ES" dirty="0"/>
              <a:t> </a:t>
            </a:r>
            <a:r>
              <a:rPr lang="es-ES" dirty="0" err="1"/>
              <a:t>és</a:t>
            </a:r>
            <a:r>
              <a:rPr lang="es-ES" dirty="0"/>
              <a:t> una </a:t>
            </a:r>
            <a:r>
              <a:rPr lang="es-ES" dirty="0" err="1"/>
              <a:t>vulneració</a:t>
            </a:r>
            <a:r>
              <a:rPr lang="es-ES" dirty="0"/>
              <a:t> </a:t>
            </a:r>
            <a:r>
              <a:rPr lang="es-ES" dirty="0" err="1"/>
              <a:t>dels</a:t>
            </a:r>
            <a:r>
              <a:rPr lang="es-ES" dirty="0"/>
              <a:t> </a:t>
            </a:r>
            <a:r>
              <a:rPr lang="es-ES" dirty="0" err="1"/>
              <a:t>drets</a:t>
            </a:r>
            <a:r>
              <a:rPr lang="es-ES" dirty="0"/>
              <a:t> </a:t>
            </a:r>
            <a:r>
              <a:rPr lang="es-ES" dirty="0" err="1"/>
              <a:t>humans</a:t>
            </a:r>
            <a:r>
              <a:rPr lang="es-ES" dirty="0"/>
              <a:t> </a:t>
            </a:r>
            <a:r>
              <a:rPr lang="en-GB" dirty="0"/>
              <a:t>- 3</a:t>
            </a:r>
            <a:endParaRPr lang="x-none" dirty="0"/>
          </a:p>
        </p:txBody>
      </p:sp>
    </p:spTree>
    <p:extLst>
      <p:ext uri="{BB962C8B-B14F-4D97-AF65-F5344CB8AC3E}">
        <p14:creationId xmlns:p14="http://schemas.microsoft.com/office/powerpoint/2010/main" val="27883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343BA9-105D-4BAD-A599-4DD6F0D0C0DD}"/>
              </a:ext>
            </a:extLst>
          </p:cNvPr>
          <p:cNvSpPr>
            <a:spLocks noGrp="1"/>
          </p:cNvSpPr>
          <p:nvPr>
            <p:ph sz="quarter" idx="14"/>
          </p:nvPr>
        </p:nvSpPr>
        <p:spPr>
          <a:xfrm>
            <a:off x="507195" y="1475509"/>
            <a:ext cx="11174412" cy="4535679"/>
          </a:xfrm>
        </p:spPr>
        <p:txBody>
          <a:bodyPr/>
          <a:lstStyle/>
          <a:p>
            <a:r>
              <a:rPr lang="ca-ES" dirty="0"/>
              <a:t>Els professionals de la salut mental i d’altres àmbits poden recórrer a l’aïllament i a la contenció per diversos motius</a:t>
            </a:r>
            <a:r>
              <a:rPr lang="en-GB" dirty="0"/>
              <a:t>: </a:t>
            </a:r>
          </a:p>
          <a:p>
            <a:pPr lvl="2" algn="just"/>
            <a:r>
              <a:rPr lang="ca-ES" sz="2200" dirty="0"/>
              <a:t>La legislació o la política nacional els poden permetre emprar l’aïllament i la contenció per protegir les persones d’un risc o perill percebuts.</a:t>
            </a:r>
          </a:p>
          <a:p>
            <a:pPr lvl="2" algn="just"/>
            <a:r>
              <a:rPr lang="ca-ES" sz="2200" dirty="0"/>
              <a:t>Una cultura dels serveis poc saludable o la manca de coneixements, de formació i de recursos també hi poden contribuir.</a:t>
            </a:r>
            <a:endParaRPr lang="es-ES" sz="2200" dirty="0"/>
          </a:p>
          <a:p>
            <a:pPr lvl="2" algn="just"/>
            <a:endParaRPr lang="es-ES" sz="2200" dirty="0"/>
          </a:p>
          <a:p>
            <a:pPr algn="just"/>
            <a:endParaRPr lang="x-none" dirty="0"/>
          </a:p>
        </p:txBody>
      </p:sp>
      <p:sp>
        <p:nvSpPr>
          <p:cNvPr id="2"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490228" cy="449553"/>
          </a:xfrm>
        </p:spPr>
        <p:txBody>
          <a:bodyPr/>
          <a:lstStyle/>
          <a:p>
            <a:r>
              <a:rPr lang="ca-ES" sz="2800" dirty="0"/>
              <a:t>Presentació: Quan i per què s’empren l’aïllament i la contenció? - </a:t>
            </a:r>
            <a:r>
              <a:rPr lang="en-GB" sz="2800" dirty="0"/>
              <a:t>1 </a:t>
            </a:r>
            <a:endParaRPr lang="x-none" sz="2800" dirty="0"/>
          </a:p>
        </p:txBody>
      </p:sp>
    </p:spTree>
    <p:extLst>
      <p:ext uri="{BB962C8B-B14F-4D97-AF65-F5344CB8AC3E}">
        <p14:creationId xmlns:p14="http://schemas.microsoft.com/office/powerpoint/2010/main" val="986817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1A55A-ECE6-4D5E-B29A-31B02CCDB650}"/>
              </a:ext>
            </a:extLst>
          </p:cNvPr>
          <p:cNvSpPr>
            <a:spLocks noGrp="1"/>
          </p:cNvSpPr>
          <p:nvPr>
            <p:ph sz="quarter" idx="14"/>
          </p:nvPr>
        </p:nvSpPr>
        <p:spPr/>
        <p:txBody>
          <a:bodyPr/>
          <a:lstStyle/>
          <a:p>
            <a:pPr marL="0" indent="0">
              <a:buNone/>
            </a:pPr>
            <a:endParaRPr lang="en-US" dirty="0"/>
          </a:p>
          <a:p>
            <a:pPr marL="0" indent="0">
              <a:buNone/>
            </a:pPr>
            <a:endParaRPr lang="en-US" dirty="0"/>
          </a:p>
          <a:p>
            <a:pPr marL="0" indent="0">
              <a:buNone/>
            </a:pPr>
            <a:endParaRPr lang="x-none" dirty="0"/>
          </a:p>
          <a:p>
            <a:pPr marL="0" indent="0" algn="ctr">
              <a:buNone/>
            </a:pPr>
            <a:r>
              <a:rPr lang="es-ES" sz="2500" b="1" i="1" dirty="0"/>
              <a:t>Per </a:t>
            </a:r>
            <a:r>
              <a:rPr lang="es-ES" sz="2500" b="1" i="1" dirty="0" err="1"/>
              <a:t>què</a:t>
            </a:r>
            <a:r>
              <a:rPr lang="es-ES" sz="2500" b="1" i="1" dirty="0"/>
              <a:t> </a:t>
            </a:r>
            <a:r>
              <a:rPr lang="es-ES" sz="2500" b="1" i="1" dirty="0" err="1"/>
              <a:t>penseu</a:t>
            </a:r>
            <a:r>
              <a:rPr lang="es-ES" sz="2500" b="1" i="1" dirty="0"/>
              <a:t> que </a:t>
            </a:r>
            <a:r>
              <a:rPr lang="es-ES" sz="2500" b="1" i="1" dirty="0" err="1"/>
              <a:t>l’aïllament</a:t>
            </a:r>
            <a:r>
              <a:rPr lang="es-ES" sz="2500" b="1" i="1" dirty="0"/>
              <a:t> i la </a:t>
            </a:r>
            <a:r>
              <a:rPr lang="es-ES" sz="2500" b="1" i="1" dirty="0" err="1"/>
              <a:t>contenció</a:t>
            </a:r>
            <a:r>
              <a:rPr lang="es-ES" sz="2500" b="1" i="1" dirty="0"/>
              <a:t> </a:t>
            </a:r>
            <a:r>
              <a:rPr lang="es-ES" sz="2500" b="1" i="1" dirty="0" err="1"/>
              <a:t>són</a:t>
            </a:r>
            <a:r>
              <a:rPr lang="es-ES" sz="2500" b="1" i="1" dirty="0"/>
              <a:t> </a:t>
            </a:r>
            <a:r>
              <a:rPr lang="es-ES" sz="2500" b="1" i="1" dirty="0" err="1"/>
              <a:t>pràctiques</a:t>
            </a:r>
            <a:r>
              <a:rPr lang="es-ES" sz="2500" b="1" i="1" dirty="0"/>
              <a:t> </a:t>
            </a:r>
            <a:r>
              <a:rPr lang="es-ES" sz="2500" b="1" i="1" dirty="0" err="1"/>
              <a:t>habituals</a:t>
            </a:r>
            <a:r>
              <a:rPr lang="es-ES" sz="2500" b="1" i="1" dirty="0"/>
              <a:t>? </a:t>
            </a:r>
            <a:endParaRPr lang="x-none" dirty="0"/>
          </a:p>
        </p:txBody>
      </p:sp>
      <p:sp>
        <p:nvSpPr>
          <p:cNvPr id="5"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ca-ES" sz="2800" dirty="0"/>
              <a:t>Presentació: Quan i per què s’empren l’aïllament i la contenció? - </a:t>
            </a:r>
            <a:r>
              <a:rPr lang="en-GB" sz="2800" dirty="0"/>
              <a:t>2</a:t>
            </a:r>
            <a:endParaRPr lang="x-none" sz="2800" dirty="0"/>
          </a:p>
        </p:txBody>
      </p:sp>
    </p:spTree>
    <p:extLst>
      <p:ext uri="{BB962C8B-B14F-4D97-AF65-F5344CB8AC3E}">
        <p14:creationId xmlns:p14="http://schemas.microsoft.com/office/powerpoint/2010/main" val="1345422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035662-0A5D-BE4D-B471-AAA22713EFB3}"/>
              </a:ext>
            </a:extLst>
          </p:cNvPr>
          <p:cNvSpPr>
            <a:spLocks noGrp="1"/>
          </p:cNvSpPr>
          <p:nvPr>
            <p:ph type="body" sz="quarter" idx="13"/>
          </p:nvPr>
        </p:nvSpPr>
        <p:spPr>
          <a:xfrm>
            <a:off x="527965" y="966770"/>
            <a:ext cx="11174400" cy="360000"/>
          </a:xfrm>
        </p:spPr>
        <p:txBody>
          <a:bodyPr/>
          <a:lstStyle/>
          <a:p>
            <a:pPr lvl="0" fontAlgn="base"/>
            <a:r>
              <a:rPr lang="ca-ES" dirty="0"/>
              <a:t>Per evitar lesions o situacions de perill (reals o percebudes).</a:t>
            </a:r>
            <a:endParaRPr lang="es-ES" dirty="0"/>
          </a:p>
        </p:txBody>
      </p:sp>
      <p:sp>
        <p:nvSpPr>
          <p:cNvPr id="3" name="Content Placeholder 2">
            <a:extLst>
              <a:ext uri="{FF2B5EF4-FFF2-40B4-BE49-F238E27FC236}">
                <a16:creationId xmlns:a16="http://schemas.microsoft.com/office/drawing/2014/main" id="{02EE0A97-3538-4E5C-A361-7CD4FBCFF9A7}"/>
              </a:ext>
            </a:extLst>
          </p:cNvPr>
          <p:cNvSpPr>
            <a:spLocks noGrp="1"/>
          </p:cNvSpPr>
          <p:nvPr>
            <p:ph sz="quarter" idx="14"/>
          </p:nvPr>
        </p:nvSpPr>
        <p:spPr>
          <a:xfrm>
            <a:off x="507195" y="1620982"/>
            <a:ext cx="11174412" cy="4390206"/>
          </a:xfrm>
        </p:spPr>
        <p:txBody>
          <a:bodyPr/>
          <a:lstStyle/>
          <a:p>
            <a:pPr algn="just"/>
            <a:r>
              <a:rPr lang="ca-ES" dirty="0"/>
              <a:t>Per evitar que les persones es facin mal o per garantir la seva seguretat </a:t>
            </a:r>
          </a:p>
          <a:p>
            <a:pPr algn="just"/>
            <a:r>
              <a:rPr lang="ca-ES" dirty="0"/>
              <a:t>L’eliminació de les pràctiques d’aïllament i la contenció</a:t>
            </a:r>
            <a:r>
              <a:rPr lang="es-ES" dirty="0"/>
              <a:t>:</a:t>
            </a:r>
          </a:p>
          <a:p>
            <a:pPr lvl="3" algn="just"/>
            <a:r>
              <a:rPr lang="ca-ES" dirty="0"/>
              <a:t>No comporta que el personal no hagi d’adoptar mesures per impedir que algú es faci mal a ell mateix o a altres persones.</a:t>
            </a:r>
            <a:r>
              <a:rPr lang="en-GB" dirty="0"/>
              <a:t> </a:t>
            </a:r>
          </a:p>
          <a:p>
            <a:pPr lvl="3" algn="just"/>
            <a:r>
              <a:rPr lang="ca-ES" dirty="0"/>
              <a:t>S’ha d’adoptar de la mateixa manera que s’adoptaria amb una persona sense cap discapacitat psicosocial, intel·lectual o cognitiva</a:t>
            </a:r>
            <a:r>
              <a:rPr lang="es-ES" dirty="0"/>
              <a:t>. </a:t>
            </a:r>
            <a:r>
              <a:rPr lang="en-GB" dirty="0"/>
              <a:t> </a:t>
            </a:r>
          </a:p>
          <a:p>
            <a:pPr algn="just"/>
            <a:r>
              <a:rPr lang="ca-ES" dirty="0"/>
              <a:t>A més, és important que el personal del servei reconegui que no ho pot tenir tot controlat.</a:t>
            </a:r>
          </a:p>
          <a:p>
            <a:pPr algn="just"/>
            <a:r>
              <a:rPr lang="ca-ES" dirty="0"/>
              <a:t>De vegades, la preocupació pel benestar de les persones usuàries del servei pot fer que el personal actuï d’una manera extremament restrictiva o coercitiva i, en última instància, perjudicial i contraproduent.</a:t>
            </a:r>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ca-ES" sz="2800" dirty="0"/>
              <a:t>Presentació: Quan i per què s’empren l’aïllament i la contenció? -</a:t>
            </a:r>
            <a:r>
              <a:rPr lang="es-ES" sz="2800" dirty="0"/>
              <a:t> </a:t>
            </a:r>
            <a:r>
              <a:rPr lang="en-GB" sz="2800" dirty="0"/>
              <a:t>3</a:t>
            </a:r>
            <a:endParaRPr lang="x-none" sz="2800" dirty="0"/>
          </a:p>
        </p:txBody>
      </p:sp>
    </p:spTree>
    <p:extLst>
      <p:ext uri="{BB962C8B-B14F-4D97-AF65-F5344CB8AC3E}">
        <p14:creationId xmlns:p14="http://schemas.microsoft.com/office/powerpoint/2010/main" val="3817775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7797EC-8FC4-3546-88C5-010F187DC816}"/>
              </a:ext>
            </a:extLst>
          </p:cNvPr>
          <p:cNvSpPr>
            <a:spLocks noGrp="1"/>
          </p:cNvSpPr>
          <p:nvPr>
            <p:ph type="body" sz="quarter" idx="13"/>
          </p:nvPr>
        </p:nvSpPr>
        <p:spPr>
          <a:xfrm>
            <a:off x="548771" y="971910"/>
            <a:ext cx="11174400" cy="360000"/>
          </a:xfrm>
        </p:spPr>
        <p:txBody>
          <a:bodyPr/>
          <a:lstStyle/>
          <a:p>
            <a:pPr lvl="0" fontAlgn="base"/>
            <a:r>
              <a:rPr lang="ca-ES" dirty="0"/>
              <a:t>A causa de polítiques, pràctiques o recursos inadequats als serveis </a:t>
            </a:r>
            <a:endParaRPr lang="es-ES" dirty="0"/>
          </a:p>
        </p:txBody>
      </p:sp>
      <p:sp>
        <p:nvSpPr>
          <p:cNvPr id="3" name="Content Placeholder 2">
            <a:extLst>
              <a:ext uri="{FF2B5EF4-FFF2-40B4-BE49-F238E27FC236}">
                <a16:creationId xmlns:a16="http://schemas.microsoft.com/office/drawing/2014/main" id="{622B44CA-CE71-41A0-9A6D-34468529B069}"/>
              </a:ext>
            </a:extLst>
          </p:cNvPr>
          <p:cNvSpPr>
            <a:spLocks noGrp="1"/>
          </p:cNvSpPr>
          <p:nvPr>
            <p:ph sz="quarter" idx="14"/>
          </p:nvPr>
        </p:nvSpPr>
        <p:spPr>
          <a:xfrm>
            <a:off x="507195" y="1683328"/>
            <a:ext cx="11174412" cy="4327860"/>
          </a:xfrm>
        </p:spPr>
        <p:txBody>
          <a:bodyPr/>
          <a:lstStyle/>
          <a:p>
            <a:pPr lvl="1" algn="just"/>
            <a:r>
              <a:rPr lang="ca-ES" sz="2200" dirty="0"/>
              <a:t>Les polítiques relacionades amb els serveis sovint permeten l’ús de l’aïllament i de la contenció</a:t>
            </a:r>
            <a:r>
              <a:rPr lang="en-GB" sz="2200" dirty="0"/>
              <a:t>.</a:t>
            </a:r>
            <a:endParaRPr lang="x-none" sz="2200" dirty="0"/>
          </a:p>
          <a:p>
            <a:pPr lvl="1" algn="just" fontAlgn="base"/>
            <a:r>
              <a:rPr lang="ca-ES" sz="2200" dirty="0"/>
              <a:t>La manca de personal o recursos en alguns serveis socials i de salut mental pot portar el personal a recórrer a l’aïllament i/o a la contenció per intentar gestionar el servei. </a:t>
            </a:r>
            <a:endParaRPr lang="es-ES" sz="2200" dirty="0"/>
          </a:p>
          <a:p>
            <a:pPr lvl="1" algn="just" fontAlgn="base"/>
            <a:r>
              <a:rPr lang="ca-ES" sz="2200" dirty="0"/>
              <a:t>El personal del servei es veu forçat a fer servir l’aïllament i la contenció per aplicar els rígids procediments, calendaris i normes del servei. </a:t>
            </a:r>
            <a:endParaRPr lang="es-ES" sz="2200" dirty="0"/>
          </a:p>
          <a:p>
            <a:pPr lvl="1" algn="just" fontAlgn="base"/>
            <a:r>
              <a:rPr lang="ca-ES" sz="2200" dirty="0"/>
              <a:t>Els recursos per ajudar les persones usuàries del servei o per supervisar el funcionament del servei poden ser inadequats. </a:t>
            </a:r>
            <a:endParaRPr lang="es-ES" sz="2200" dirty="0"/>
          </a:p>
          <a:p>
            <a:pPr lvl="1" algn="just"/>
            <a:r>
              <a:rPr lang="ca-ES" sz="2200" dirty="0"/>
              <a:t>Una cultura de serveis negativa pot deshumanitzar les persones usuàries del servei i insensibilitzar el personal</a:t>
            </a:r>
            <a:r>
              <a:rPr lang="en-GB" sz="2200" dirty="0"/>
              <a:t>.</a:t>
            </a:r>
            <a:endParaRPr lang="x-none" sz="2200"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ca-ES" sz="2800" dirty="0"/>
              <a:t>Presentació: Quan i per què s’empren l’aïllament i la contenció? - </a:t>
            </a:r>
            <a:r>
              <a:rPr lang="en-GB" sz="2800" dirty="0"/>
              <a:t>4</a:t>
            </a:r>
            <a:endParaRPr lang="x-none" sz="2800" dirty="0"/>
          </a:p>
        </p:txBody>
      </p:sp>
    </p:spTree>
    <p:extLst>
      <p:ext uri="{BB962C8B-B14F-4D97-AF65-F5344CB8AC3E}">
        <p14:creationId xmlns:p14="http://schemas.microsoft.com/office/powerpoint/2010/main" val="2174682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DA3FAD-ABDE-CA4A-8636-373D17B9C538}"/>
              </a:ext>
            </a:extLst>
          </p:cNvPr>
          <p:cNvSpPr>
            <a:spLocks noGrp="1"/>
          </p:cNvSpPr>
          <p:nvPr>
            <p:ph type="body" sz="quarter" idx="13"/>
          </p:nvPr>
        </p:nvSpPr>
        <p:spPr>
          <a:xfrm>
            <a:off x="527988" y="900232"/>
            <a:ext cx="11174400" cy="360000"/>
          </a:xfrm>
        </p:spPr>
        <p:txBody>
          <a:bodyPr/>
          <a:lstStyle/>
          <a:p>
            <a:pPr lvl="0" fontAlgn="base"/>
            <a:r>
              <a:rPr lang="ca-ES" dirty="0"/>
              <a:t>A causa d’unes capacitats o uns coneixements inadequats del personal </a:t>
            </a:r>
            <a:endParaRPr lang="es-ES" dirty="0"/>
          </a:p>
        </p:txBody>
      </p:sp>
      <p:sp>
        <p:nvSpPr>
          <p:cNvPr id="3" name="Content Placeholder 2">
            <a:extLst>
              <a:ext uri="{FF2B5EF4-FFF2-40B4-BE49-F238E27FC236}">
                <a16:creationId xmlns:a16="http://schemas.microsoft.com/office/drawing/2014/main" id="{EB9D94BC-6AEB-4760-A021-61A2E03993F2}"/>
              </a:ext>
            </a:extLst>
          </p:cNvPr>
          <p:cNvSpPr>
            <a:spLocks noGrp="1"/>
          </p:cNvSpPr>
          <p:nvPr>
            <p:ph sz="quarter" idx="14"/>
          </p:nvPr>
        </p:nvSpPr>
        <p:spPr>
          <a:xfrm>
            <a:off x="623455" y="1620982"/>
            <a:ext cx="11058152" cy="4390205"/>
          </a:xfrm>
        </p:spPr>
        <p:txBody>
          <a:bodyPr/>
          <a:lstStyle/>
          <a:p>
            <a:pPr algn="just" fontAlgn="base"/>
            <a:r>
              <a:rPr lang="ca-ES" dirty="0"/>
              <a:t>De vegades, aquestes pràctiques s’utilitzen com a resposta automàtica a una situació tensa o conflictiva. </a:t>
            </a:r>
            <a:endParaRPr lang="es-ES" dirty="0"/>
          </a:p>
          <a:p>
            <a:pPr algn="just"/>
            <a:r>
              <a:rPr lang="ca-ES" dirty="0"/>
              <a:t>El personal pot no tenir formació en estratègies alternatives per respondre a les situacions de tensió o per proporcionar suport a persones molt alterades. En conseqüència, no disposa de les habilitats i les eines necessàries que li permetrien desplegar tècniques no restrictives i alternatives creatives.</a:t>
            </a:r>
            <a:endParaRPr lang="es-ES" dirty="0"/>
          </a:p>
          <a:p>
            <a:pPr algn="just"/>
            <a:r>
              <a:rPr lang="ca-ES" dirty="0"/>
              <a:t>Algunes persones tenen la creença errònia que l’aïllament i la contenció funcionen com a tractament terapèutic</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ca-ES" sz="2800" dirty="0"/>
              <a:t>Presentació: Quan i per què s’empren l’aïllament i la contenció? - </a:t>
            </a:r>
            <a:r>
              <a:rPr lang="en-GB" sz="2800" dirty="0"/>
              <a:t>5</a:t>
            </a:r>
            <a:endParaRPr lang="x-none" sz="2800" dirty="0"/>
          </a:p>
        </p:txBody>
      </p:sp>
    </p:spTree>
    <p:extLst>
      <p:ext uri="{BB962C8B-B14F-4D97-AF65-F5344CB8AC3E}">
        <p14:creationId xmlns:p14="http://schemas.microsoft.com/office/powerpoint/2010/main" val="3158636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B19399-4373-DE49-A1BE-AA5154278581}"/>
              </a:ext>
            </a:extLst>
          </p:cNvPr>
          <p:cNvSpPr>
            <a:spLocks noGrp="1"/>
          </p:cNvSpPr>
          <p:nvPr>
            <p:ph type="body" sz="quarter" idx="13"/>
          </p:nvPr>
        </p:nvSpPr>
        <p:spPr>
          <a:xfrm>
            <a:off x="545295" y="1027590"/>
            <a:ext cx="11174400" cy="360000"/>
          </a:xfrm>
        </p:spPr>
        <p:txBody>
          <a:bodyPr/>
          <a:lstStyle/>
          <a:p>
            <a:endParaRPr lang="en-GB" sz="2100" dirty="0"/>
          </a:p>
          <a:p>
            <a:pPr lvl="0" fontAlgn="base"/>
            <a:r>
              <a:rPr lang="ca-ES" sz="2100" dirty="0"/>
              <a:t>A causa d’idees falses o suposicions sobre la discapacitat psicosocial, intel·lectual o cognitiva</a:t>
            </a:r>
            <a:endParaRPr lang="es-ES" sz="2100" dirty="0"/>
          </a:p>
        </p:txBody>
      </p:sp>
      <p:sp>
        <p:nvSpPr>
          <p:cNvPr id="3" name="Content Placeholder 2">
            <a:extLst>
              <a:ext uri="{FF2B5EF4-FFF2-40B4-BE49-F238E27FC236}">
                <a16:creationId xmlns:a16="http://schemas.microsoft.com/office/drawing/2014/main" id="{93FD011A-5AF1-48D9-BEE0-F2C16173634E}"/>
              </a:ext>
            </a:extLst>
          </p:cNvPr>
          <p:cNvSpPr>
            <a:spLocks noGrp="1"/>
          </p:cNvSpPr>
          <p:nvPr>
            <p:ph sz="quarter" idx="14"/>
          </p:nvPr>
        </p:nvSpPr>
        <p:spPr>
          <a:xfrm>
            <a:off x="644235" y="1704110"/>
            <a:ext cx="11037371" cy="4307078"/>
          </a:xfrm>
        </p:spPr>
        <p:txBody>
          <a:bodyPr/>
          <a:lstStyle/>
          <a:p>
            <a:pPr algn="just"/>
            <a:r>
              <a:rPr lang="ca-ES" dirty="0"/>
              <a:t>Com a reacció automàtica a una persona que té una malaltia suposada o diagnosticada perquè se sospita o es percep que es pot fer mal a ella mateixa o a altres persones </a:t>
            </a:r>
            <a:r>
              <a:rPr lang="en-GB" dirty="0"/>
              <a:t>.</a:t>
            </a:r>
          </a:p>
          <a:p>
            <a:pPr algn="just"/>
            <a:r>
              <a:rPr lang="ca-ES" dirty="0"/>
              <a:t>Prejudicis i actituds discriminatòries envers determinats grups de persones usuàries dels serveis que es poden considerar grups «problemàtics» i la presumpció que poden tenir intencions violentes o perilloses. </a:t>
            </a:r>
            <a:endParaRPr lang="es-ES" dirty="0"/>
          </a:p>
          <a:p>
            <a:pPr marL="0" indent="0" algn="just">
              <a:buNone/>
            </a:pPr>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ca-ES" sz="2800" dirty="0"/>
              <a:t>Presentació: Quan i per què s’empren l’aïllament i la contenció? - </a:t>
            </a:r>
            <a:r>
              <a:rPr lang="en-GB" sz="2800" dirty="0"/>
              <a:t>6</a:t>
            </a:r>
            <a:endParaRPr lang="x-none" sz="2800" dirty="0"/>
          </a:p>
        </p:txBody>
      </p:sp>
    </p:spTree>
    <p:extLst>
      <p:ext uri="{BB962C8B-B14F-4D97-AF65-F5344CB8AC3E}">
        <p14:creationId xmlns:p14="http://schemas.microsoft.com/office/powerpoint/2010/main" val="1508286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0B506F-AF4C-5D44-B63E-72642C69AF93}"/>
              </a:ext>
            </a:extLst>
          </p:cNvPr>
          <p:cNvSpPr>
            <a:spLocks noGrp="1"/>
          </p:cNvSpPr>
          <p:nvPr>
            <p:ph type="body" sz="quarter" idx="13"/>
          </p:nvPr>
        </p:nvSpPr>
        <p:spPr>
          <a:xfrm>
            <a:off x="569552" y="947518"/>
            <a:ext cx="11174400" cy="360000"/>
          </a:xfrm>
        </p:spPr>
        <p:txBody>
          <a:bodyPr/>
          <a:lstStyle/>
          <a:p>
            <a:pPr lvl="0" fontAlgn="base"/>
            <a:r>
              <a:rPr lang="ca-ES" dirty="0"/>
              <a:t>Per por al risc i a la responsabilitat del servei/personal </a:t>
            </a:r>
            <a:endParaRPr lang="es-ES" dirty="0"/>
          </a:p>
        </p:txBody>
      </p:sp>
      <p:sp>
        <p:nvSpPr>
          <p:cNvPr id="3" name="Content Placeholder 2">
            <a:extLst>
              <a:ext uri="{FF2B5EF4-FFF2-40B4-BE49-F238E27FC236}">
                <a16:creationId xmlns:a16="http://schemas.microsoft.com/office/drawing/2014/main" id="{4623E558-574D-435B-B45A-44DA5B36117C}"/>
              </a:ext>
            </a:extLst>
          </p:cNvPr>
          <p:cNvSpPr>
            <a:spLocks noGrp="1"/>
          </p:cNvSpPr>
          <p:nvPr>
            <p:ph sz="quarter" idx="14"/>
          </p:nvPr>
        </p:nvSpPr>
        <p:spPr>
          <a:xfrm>
            <a:off x="623455" y="1704110"/>
            <a:ext cx="11058152" cy="4307078"/>
          </a:xfrm>
        </p:spPr>
        <p:txBody>
          <a:bodyPr/>
          <a:lstStyle/>
          <a:p>
            <a:pPr algn="just" fontAlgn="base"/>
            <a:r>
              <a:rPr lang="ca-ES" dirty="0"/>
              <a:t>Sovint s’apliquen mètodes d’aïllament i de contenció com a primer recurs perquè els seus resultats es perceben com a «segurs» en comparació d’altres abordatges. </a:t>
            </a:r>
            <a:endParaRPr lang="es-ES" dirty="0"/>
          </a:p>
          <a:p>
            <a:pPr algn="just"/>
            <a:r>
              <a:rPr lang="ca-ES" dirty="0"/>
              <a:t>De vegades, al personal li preocupa que se’l consideri responsable si es produeix un incident quan no s’han aplicat tècniques d’aïllament i de contenció</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ca-ES" sz="2800" dirty="0"/>
              <a:t>Presentació: Quan i per què s’empren l’aïllament i la contenció? - </a:t>
            </a:r>
            <a:r>
              <a:rPr lang="en-GB" sz="2800" dirty="0"/>
              <a:t>7</a:t>
            </a:r>
            <a:endParaRPr lang="x-none" sz="2800" dirty="0"/>
          </a:p>
        </p:txBody>
      </p:sp>
    </p:spTree>
    <p:extLst>
      <p:ext uri="{BB962C8B-B14F-4D97-AF65-F5344CB8AC3E}">
        <p14:creationId xmlns:p14="http://schemas.microsoft.com/office/powerpoint/2010/main" val="2353558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965466-19D9-7540-95C5-E723160C274B}"/>
              </a:ext>
            </a:extLst>
          </p:cNvPr>
          <p:cNvSpPr>
            <a:spLocks noGrp="1"/>
          </p:cNvSpPr>
          <p:nvPr>
            <p:ph type="body" sz="quarter" idx="13"/>
          </p:nvPr>
        </p:nvSpPr>
        <p:spPr>
          <a:xfrm>
            <a:off x="590334" y="955047"/>
            <a:ext cx="11174400" cy="360000"/>
          </a:xfrm>
        </p:spPr>
        <p:txBody>
          <a:bodyPr/>
          <a:lstStyle/>
          <a:p>
            <a:pPr lvl="0" fontAlgn="base"/>
            <a:r>
              <a:rPr lang="ca-ES" dirty="0"/>
              <a:t>Per controlar </a:t>
            </a:r>
            <a:endParaRPr lang="es-ES" dirty="0"/>
          </a:p>
        </p:txBody>
      </p:sp>
      <p:sp>
        <p:nvSpPr>
          <p:cNvPr id="3" name="Content Placeholder 2">
            <a:extLst>
              <a:ext uri="{FF2B5EF4-FFF2-40B4-BE49-F238E27FC236}">
                <a16:creationId xmlns:a16="http://schemas.microsoft.com/office/drawing/2014/main" id="{CB3CE4DA-23BB-4261-9EE6-C5993CF140B5}"/>
              </a:ext>
            </a:extLst>
          </p:cNvPr>
          <p:cNvSpPr>
            <a:spLocks noGrp="1"/>
          </p:cNvSpPr>
          <p:nvPr>
            <p:ph sz="quarter" idx="14"/>
          </p:nvPr>
        </p:nvSpPr>
        <p:spPr>
          <a:xfrm>
            <a:off x="507195" y="1600200"/>
            <a:ext cx="11174412" cy="4410988"/>
          </a:xfrm>
        </p:spPr>
        <p:txBody>
          <a:bodyPr/>
          <a:lstStyle/>
          <a:p>
            <a:pPr lvl="1" algn="just"/>
            <a:r>
              <a:rPr lang="ca-ES" sz="2200" dirty="0"/>
              <a:t>Per controlar o mantenir l’ordre a l’entorn del servei gestionant amb fermesa les accions o comportaments desobedients</a:t>
            </a:r>
            <a:r>
              <a:rPr lang="en-GB" sz="2200" dirty="0"/>
              <a:t>. </a:t>
            </a:r>
            <a:endParaRPr lang="x-none" sz="2200" dirty="0"/>
          </a:p>
          <a:p>
            <a:pPr lvl="1" algn="just" fontAlgn="base"/>
            <a:r>
              <a:rPr lang="ca-ES" sz="2200" dirty="0"/>
              <a:t>Per coaccionar o forçar les persones usuàries dels serveis a comportar-se o actuar d’una manera determinada. </a:t>
            </a:r>
            <a:endParaRPr lang="es-ES" sz="2200" dirty="0"/>
          </a:p>
          <a:p>
            <a:pPr lvl="1" algn="just"/>
            <a:r>
              <a:rPr lang="ca-ES" sz="2200" dirty="0"/>
              <a:t>Part del personal del servei pot considerar l’ús de l’aïllament i la contenció com a mitjans necessaris per establir límits amb la finalitat de deixar clara la seva autoritat i de «controlar el comportament» </a:t>
            </a:r>
            <a:r>
              <a:rPr lang="en-GB" sz="2200" dirty="0"/>
              <a:t>. </a:t>
            </a:r>
            <a:endParaRPr lang="x-none" sz="220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ca-ES" sz="2800" dirty="0"/>
              <a:t>Presentació: Quan i per què s’empren l’aïllament i la contenció? - </a:t>
            </a:r>
            <a:r>
              <a:rPr lang="en-GB" sz="2800" dirty="0"/>
              <a:t>8</a:t>
            </a:r>
            <a:endParaRPr lang="x-none" sz="2800" dirty="0"/>
          </a:p>
        </p:txBody>
      </p:sp>
    </p:spTree>
    <p:extLst>
      <p:ext uri="{BB962C8B-B14F-4D97-AF65-F5344CB8AC3E}">
        <p14:creationId xmlns:p14="http://schemas.microsoft.com/office/powerpoint/2010/main" val="1239983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02903B-D05E-7B46-A6F7-450EA7B268BA}"/>
              </a:ext>
            </a:extLst>
          </p:cNvPr>
          <p:cNvSpPr>
            <a:spLocks noGrp="1"/>
          </p:cNvSpPr>
          <p:nvPr>
            <p:ph type="body" sz="quarter" idx="13"/>
          </p:nvPr>
        </p:nvSpPr>
        <p:spPr>
          <a:xfrm>
            <a:off x="611116" y="862584"/>
            <a:ext cx="11174400" cy="360000"/>
          </a:xfrm>
        </p:spPr>
        <p:txBody>
          <a:bodyPr/>
          <a:lstStyle/>
          <a:p>
            <a:pPr lvl="0" fontAlgn="base"/>
            <a:r>
              <a:rPr lang="ca-ES" dirty="0"/>
              <a:t>Per comoditat </a:t>
            </a:r>
            <a:endParaRPr lang="es-ES" dirty="0"/>
          </a:p>
        </p:txBody>
      </p:sp>
      <p:sp>
        <p:nvSpPr>
          <p:cNvPr id="3" name="Content Placeholder 2">
            <a:extLst>
              <a:ext uri="{FF2B5EF4-FFF2-40B4-BE49-F238E27FC236}">
                <a16:creationId xmlns:a16="http://schemas.microsoft.com/office/drawing/2014/main" id="{4006C7A4-0CFD-4656-BEEF-EB45268BFA63}"/>
              </a:ext>
            </a:extLst>
          </p:cNvPr>
          <p:cNvSpPr>
            <a:spLocks noGrp="1"/>
          </p:cNvSpPr>
          <p:nvPr>
            <p:ph sz="quarter" idx="14"/>
          </p:nvPr>
        </p:nvSpPr>
        <p:spPr>
          <a:xfrm>
            <a:off x="507195" y="1766455"/>
            <a:ext cx="11174412" cy="4244733"/>
          </a:xfrm>
        </p:spPr>
        <p:txBody>
          <a:bodyPr/>
          <a:lstStyle/>
          <a:p>
            <a:pPr lvl="0" algn="just"/>
            <a:r>
              <a:rPr lang="ca-ES" dirty="0"/>
              <a:t>El personal del servei percep que és més fàcil i ràpid fer servir mètodes restrictius, com l’aïllament i la contenció, que altres mètodes no restrictius per respondre a situacions de tensió o per donar suport a les persones molt alterades. </a:t>
            </a:r>
          </a:p>
          <a:p>
            <a:pPr lvl="0" algn="just"/>
            <a:r>
              <a:rPr lang="ca-ES" dirty="0"/>
              <a:t>En especial, això es pot produir quan els serveis no tenen prou personal.</a:t>
            </a:r>
            <a:endParaRPr lang="x-none"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59318" y="464848"/>
            <a:ext cx="11191149" cy="447745"/>
          </a:xfrm>
        </p:spPr>
        <p:txBody>
          <a:bodyPr/>
          <a:lstStyle/>
          <a:p>
            <a:r>
              <a:rPr lang="ca-ES" sz="2800" dirty="0"/>
              <a:t>Presentació: Quan i per què s’empren l’aïllament i la contenció? - </a:t>
            </a:r>
            <a:r>
              <a:rPr lang="en-GB" sz="2800" dirty="0"/>
              <a:t>9</a:t>
            </a:r>
            <a:endParaRPr lang="x-none" sz="2800" dirty="0"/>
          </a:p>
        </p:txBody>
      </p:sp>
    </p:spTree>
    <p:extLst>
      <p:ext uri="{BB962C8B-B14F-4D97-AF65-F5344CB8AC3E}">
        <p14:creationId xmlns:p14="http://schemas.microsoft.com/office/powerpoint/2010/main" val="369343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lnSpc>
                <a:spcPct val="100000"/>
              </a:lnSpc>
              <a:spcBef>
                <a:spcPts val="1200"/>
              </a:spcBef>
              <a:spcAft>
                <a:spcPts val="1200"/>
              </a:spcAft>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lnSpc>
                <a:spcPct val="100000"/>
              </a:lnSpc>
              <a:spcBef>
                <a:spcPts val="1200"/>
              </a:spcBef>
              <a:spcAft>
                <a:spcPts val="1200"/>
              </a:spcAft>
            </a:pPr>
            <a:r>
              <a:rPr lang="ca-ES" sz="2100" dirty="0"/>
              <a:t>El terme discapacitat psicosocial s’ha adoptat per incloure les persones que han rebut un diagnòstic relacionat amb la salut mental o que s’identifiquen amb aquest terme.</a:t>
            </a:r>
          </a:p>
          <a:p>
            <a:pPr algn="just">
              <a:lnSpc>
                <a:spcPct val="100000"/>
              </a:lnSpc>
              <a:spcBef>
                <a:spcPts val="1200"/>
              </a:spcBef>
              <a:spcAft>
                <a:spcPts val="1200"/>
              </a:spcAft>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lnSpc>
                <a:spcPct val="100000"/>
              </a:lnSpc>
              <a:spcBef>
                <a:spcPts val="1200"/>
              </a:spcBef>
              <a:spcAft>
                <a:spcPts val="1200"/>
              </a:spcAft>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lnSpc>
                <a:spcPct val="100000"/>
              </a:lnSpc>
              <a:spcBef>
                <a:spcPts val="1200"/>
              </a:spcBef>
              <a:spcAft>
                <a:spcPts val="1200"/>
              </a:spcAft>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4142296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ABA4670-D64F-7846-8EBF-DCD1270A2A8E}"/>
              </a:ext>
            </a:extLst>
          </p:cNvPr>
          <p:cNvSpPr>
            <a:spLocks noGrp="1"/>
          </p:cNvSpPr>
          <p:nvPr>
            <p:ph type="body" sz="quarter" idx="13"/>
          </p:nvPr>
        </p:nvSpPr>
        <p:spPr>
          <a:xfrm>
            <a:off x="569552" y="955048"/>
            <a:ext cx="11174400" cy="360000"/>
          </a:xfrm>
        </p:spPr>
        <p:txBody>
          <a:bodyPr/>
          <a:lstStyle/>
          <a:p>
            <a:r>
              <a:rPr lang="es-ES" dirty="0"/>
              <a:t> </a:t>
            </a:r>
          </a:p>
          <a:p>
            <a:pPr lvl="0" fontAlgn="base"/>
            <a:r>
              <a:rPr lang="ca-ES" dirty="0"/>
              <a:t>Per castigar </a:t>
            </a:r>
            <a:endParaRPr lang="es-ES" dirty="0"/>
          </a:p>
        </p:txBody>
      </p:sp>
      <p:sp>
        <p:nvSpPr>
          <p:cNvPr id="3" name="Content Placeholder 2">
            <a:extLst>
              <a:ext uri="{FF2B5EF4-FFF2-40B4-BE49-F238E27FC236}">
                <a16:creationId xmlns:a16="http://schemas.microsoft.com/office/drawing/2014/main" id="{2E87C84F-40F0-45D8-A55C-8DD872B9AEE3}"/>
              </a:ext>
            </a:extLst>
          </p:cNvPr>
          <p:cNvSpPr>
            <a:spLocks noGrp="1"/>
          </p:cNvSpPr>
          <p:nvPr>
            <p:ph sz="quarter" idx="14"/>
          </p:nvPr>
        </p:nvSpPr>
        <p:spPr/>
        <p:txBody>
          <a:bodyPr/>
          <a:lstStyle/>
          <a:p>
            <a:pPr lvl="1" algn="just"/>
            <a:endParaRPr lang="en-GB" sz="2200" dirty="0"/>
          </a:p>
          <a:p>
            <a:pPr lvl="1" algn="just" fontAlgn="base"/>
            <a:r>
              <a:rPr lang="ca-ES" sz="2200" dirty="0"/>
              <a:t>Com a forma de càstig per a les persones que es neguen a seguir les normes. </a:t>
            </a:r>
            <a:endParaRPr lang="es-ES" sz="2200" dirty="0"/>
          </a:p>
          <a:p>
            <a:pPr lvl="1" algn="just"/>
            <a:r>
              <a:rPr lang="ca-ES" sz="2200" dirty="0"/>
              <a:t>De vegades, el personal no percep l’ús de l’aïllament i la contenció com un càstig, sinó com una conseqüència necessària de determinades accions o conductes de les persones usuàries dels serveis</a:t>
            </a:r>
            <a:r>
              <a:rPr lang="en-GB" sz="2200" dirty="0"/>
              <a:t>.</a:t>
            </a:r>
            <a:endParaRPr lang="x-none" sz="2200" dirty="0"/>
          </a:p>
          <a:p>
            <a:pPr algn="just"/>
            <a:endParaRPr lang="x-none" dirty="0"/>
          </a:p>
        </p:txBody>
      </p:sp>
      <p:sp>
        <p:nvSpPr>
          <p:cNvPr id="7" name="Title 1">
            <a:extLst>
              <a:ext uri="{FF2B5EF4-FFF2-40B4-BE49-F238E27FC236}">
                <a16:creationId xmlns:a16="http://schemas.microsoft.com/office/drawing/2014/main" id="{02ECF70A-4C2A-487A-8BEC-9C90083C3F34}"/>
              </a:ext>
            </a:extLst>
          </p:cNvPr>
          <p:cNvSpPr>
            <a:spLocks noGrp="1"/>
          </p:cNvSpPr>
          <p:nvPr>
            <p:ph type="title"/>
          </p:nvPr>
        </p:nvSpPr>
        <p:spPr>
          <a:xfrm>
            <a:off x="417754" y="506411"/>
            <a:ext cx="11191149" cy="447745"/>
          </a:xfrm>
        </p:spPr>
        <p:txBody>
          <a:bodyPr/>
          <a:lstStyle/>
          <a:p>
            <a:r>
              <a:rPr lang="ca-ES" sz="2800" dirty="0"/>
              <a:t>Presentació: Quan i per què s’empren l’aïllament i la contenció? - </a:t>
            </a:r>
            <a:r>
              <a:rPr lang="en-GB" sz="2800" dirty="0"/>
              <a:t>10</a:t>
            </a:r>
            <a:endParaRPr lang="x-none" sz="2800" dirty="0"/>
          </a:p>
        </p:txBody>
      </p:sp>
    </p:spTree>
    <p:extLst>
      <p:ext uri="{BB962C8B-B14F-4D97-AF65-F5344CB8AC3E}">
        <p14:creationId xmlns:p14="http://schemas.microsoft.com/office/powerpoint/2010/main" val="2532380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C81A-A28A-426A-9DD4-E798C49965C6}"/>
              </a:ext>
            </a:extLst>
          </p:cNvPr>
          <p:cNvSpPr>
            <a:spLocks noGrp="1"/>
          </p:cNvSpPr>
          <p:nvPr>
            <p:ph type="title"/>
          </p:nvPr>
        </p:nvSpPr>
        <p:spPr>
          <a:xfrm>
            <a:off x="507205" y="2313945"/>
            <a:ext cx="10982429" cy="508767"/>
          </a:xfrm>
        </p:spPr>
        <p:txBody>
          <a:bodyPr>
            <a:normAutofit fontScale="90000"/>
          </a:bodyPr>
          <a:lstStyle/>
          <a:p>
            <a:pPr>
              <a:lnSpc>
                <a:spcPct val="100000"/>
              </a:lnSpc>
            </a:pPr>
            <a:r>
              <a:rPr lang="es-ES" dirty="0"/>
              <a:t>Tema 3. </a:t>
            </a:r>
            <a:r>
              <a:rPr lang="ca-ES" dirty="0"/>
              <a:t>L’experiència personal i l’impacte de l’aïllament i la contenció</a:t>
            </a:r>
            <a:endParaRPr lang="es-ES" dirty="0"/>
          </a:p>
        </p:txBody>
      </p:sp>
    </p:spTree>
    <p:extLst>
      <p:ext uri="{BB962C8B-B14F-4D97-AF65-F5344CB8AC3E}">
        <p14:creationId xmlns:p14="http://schemas.microsoft.com/office/powerpoint/2010/main" val="2395640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CA7D-AC72-4F80-A6A2-AA302BF4D0D3}"/>
              </a:ext>
            </a:extLst>
          </p:cNvPr>
          <p:cNvSpPr>
            <a:spLocks noGrp="1"/>
          </p:cNvSpPr>
          <p:nvPr>
            <p:ph type="title"/>
          </p:nvPr>
        </p:nvSpPr>
        <p:spPr>
          <a:xfrm>
            <a:off x="417754" y="506412"/>
            <a:ext cx="11449567" cy="407988"/>
          </a:xfrm>
        </p:spPr>
        <p:txBody>
          <a:bodyPr/>
          <a:lstStyle/>
          <a:p>
            <a:r>
              <a:rPr lang="es-ES" dirty="0" err="1"/>
              <a:t>Exercici</a:t>
            </a:r>
            <a:r>
              <a:rPr lang="es-ES" dirty="0"/>
              <a:t> 3.1: </a:t>
            </a:r>
            <a:r>
              <a:rPr lang="es-ES" dirty="0" err="1"/>
              <a:t>L’experiència</a:t>
            </a:r>
            <a:r>
              <a:rPr lang="es-ES" dirty="0"/>
              <a:t> personal </a:t>
            </a:r>
            <a:r>
              <a:rPr lang="es-ES" dirty="0" err="1"/>
              <a:t>d’aïllament</a:t>
            </a:r>
            <a:r>
              <a:rPr lang="es-ES" dirty="0"/>
              <a:t> i de </a:t>
            </a:r>
            <a:r>
              <a:rPr lang="es-ES" dirty="0" err="1"/>
              <a:t>contenció</a:t>
            </a:r>
            <a:r>
              <a:rPr lang="es-ES" dirty="0"/>
              <a:t> </a:t>
            </a:r>
            <a:r>
              <a:rPr lang="en-GB" dirty="0"/>
              <a:t>- 1</a:t>
            </a:r>
            <a:endParaRPr lang="x-none" dirty="0"/>
          </a:p>
        </p:txBody>
      </p:sp>
      <p:sp>
        <p:nvSpPr>
          <p:cNvPr id="3" name="2 CuadroTexto"/>
          <p:cNvSpPr txBox="1"/>
          <p:nvPr/>
        </p:nvSpPr>
        <p:spPr>
          <a:xfrm>
            <a:off x="609600" y="1454727"/>
            <a:ext cx="10858500" cy="3936423"/>
          </a:xfrm>
          <a:prstGeom prst="rect">
            <a:avLst/>
          </a:prstGeom>
          <a:noFill/>
        </p:spPr>
        <p:txBody>
          <a:bodyPr wrap="square" lIns="0" tIns="0" rIns="0" bIns="0" rtlCol="0">
            <a:noAutofit/>
          </a:bodyPr>
          <a:lstStyle/>
          <a:p>
            <a:pPr algn="just"/>
            <a:r>
              <a:rPr lang="ca-ES" sz="2000" b="1" dirty="0"/>
              <a:t>Opció 1: </a:t>
            </a:r>
            <a:r>
              <a:rPr lang="ca-ES" sz="2000" dirty="0"/>
              <a:t>El formador hauria de localitzar un o dos oradors que hagin viscut l’experiència de l’aïllament i la contenció als serveis socials o de salut mental i convidar-los a compartir les seves històries amb el grup. Convé que el formador orienti els oradors a descriure no només què va passar, sinó també com va passar. Els oradors haurien d’explicar com els va afectar aquesta vivència negativa, tant des del punt de vista emocional com físic, a més d’exposar les seves idees sobre com es podria haver previngut l’ús de l’aïllament i la contenció en la seva situació. </a:t>
            </a:r>
            <a:r>
              <a:rPr lang="ca-ES" sz="2000" b="1" dirty="0"/>
              <a:t>Abans de la sessió, el formador haurà de trobar oradors amb aquestes característiques i organitzar-ne la participació</a:t>
            </a:r>
            <a:r>
              <a:rPr lang="ca-ES" sz="2000" dirty="0"/>
              <a:t> (al començament d’aquest mòdul es donen altres instruccions per organitzar-ho). </a:t>
            </a:r>
          </a:p>
          <a:p>
            <a:pPr algn="just"/>
            <a:endParaRPr lang="es-ES" sz="2000" dirty="0"/>
          </a:p>
          <a:p>
            <a:pPr algn="just"/>
            <a:r>
              <a:rPr lang="ca-ES" sz="2000" b="1" dirty="0"/>
              <a:t>Opció 2: </a:t>
            </a:r>
            <a:r>
              <a:rPr lang="ca-ES" sz="2000" dirty="0"/>
              <a:t>El formador distribueix un fullet amb citacions de persones que han viscut experiències d’aïllament i de contenció (vegeu l’</a:t>
            </a:r>
            <a:r>
              <a:rPr lang="ca-ES" sz="2000" b="1" dirty="0"/>
              <a:t>annex 2</a:t>
            </a:r>
            <a:r>
              <a:rPr lang="ca-ES" sz="2000" dirty="0"/>
              <a:t>) i convida els participants a analitzar els sentiments i les vivències d’aquestes persones pel que fa a l’aplicació d’aquestes pràctiques. </a:t>
            </a:r>
            <a:endParaRPr lang="es-ES" sz="2000" dirty="0"/>
          </a:p>
          <a:p>
            <a:pPr algn="just"/>
            <a:r>
              <a:rPr lang="es-ES" sz="2000" dirty="0"/>
              <a:t>. </a:t>
            </a:r>
          </a:p>
          <a:p>
            <a:pPr algn="just"/>
            <a:endParaRPr lang="es-ES" sz="2000" dirty="0">
              <a:solidFill>
                <a:schemeClr val="tx1"/>
              </a:solidFill>
            </a:endParaRPr>
          </a:p>
        </p:txBody>
      </p:sp>
    </p:spTree>
    <p:extLst>
      <p:ext uri="{BB962C8B-B14F-4D97-AF65-F5344CB8AC3E}">
        <p14:creationId xmlns:p14="http://schemas.microsoft.com/office/powerpoint/2010/main" val="1474376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D7B29-E4DB-4549-B9E5-BEB0B6D1DCCD}"/>
              </a:ext>
            </a:extLst>
          </p:cNvPr>
          <p:cNvSpPr>
            <a:spLocks noGrp="1"/>
          </p:cNvSpPr>
          <p:nvPr>
            <p:ph sz="quarter" idx="14"/>
          </p:nvPr>
        </p:nvSpPr>
        <p:spPr>
          <a:xfrm>
            <a:off x="507195" y="1600200"/>
            <a:ext cx="11174412" cy="4410988"/>
          </a:xfrm>
        </p:spPr>
        <p:txBody>
          <a:bodyPr/>
          <a:lstStyle/>
          <a:p>
            <a:pPr lvl="0" algn="just" fontAlgn="base"/>
            <a:r>
              <a:rPr lang="ca-ES" dirty="0"/>
              <a:t>Què penseu i sentiu sobre el que acabeu d’escoltar i/o llegir? </a:t>
            </a:r>
            <a:endParaRPr lang="es-ES" dirty="0"/>
          </a:p>
          <a:p>
            <a:pPr lvl="0" algn="just" fontAlgn="base"/>
            <a:r>
              <a:rPr lang="ca-ES" dirty="0"/>
              <a:t>Com creieu que es poden sentir les persones quan se les sotmet a aïllament o contenció? Què podeu dir de l’impacte emocional i físic de l’aïllament i la contenció? </a:t>
            </a:r>
            <a:endParaRPr lang="es-ES" dirty="0"/>
          </a:p>
          <a:p>
            <a:pPr lvl="0" algn="just" fontAlgn="base"/>
            <a:r>
              <a:rPr lang="ca-ES" dirty="0"/>
              <a:t>A algú li agradaria comentar què hauria fet d’una manera diferent en aquestes situacions? </a:t>
            </a:r>
            <a:endParaRPr lang="es-ES" dirty="0"/>
          </a:p>
          <a:p>
            <a:pPr marL="0" indent="0" algn="just">
              <a:buNone/>
            </a:pPr>
            <a:endParaRPr lang="es-ES" dirty="0"/>
          </a:p>
          <a:p>
            <a:pPr algn="just"/>
            <a:endParaRPr lang="x-none" dirty="0"/>
          </a:p>
        </p:txBody>
      </p:sp>
      <p:sp>
        <p:nvSpPr>
          <p:cNvPr id="2" name="Title 1">
            <a:extLst>
              <a:ext uri="{FF2B5EF4-FFF2-40B4-BE49-F238E27FC236}">
                <a16:creationId xmlns:a16="http://schemas.microsoft.com/office/drawing/2014/main" id="{47D12BFE-3E8D-4DF7-AF43-BDCD491481E2}"/>
              </a:ext>
            </a:extLst>
          </p:cNvPr>
          <p:cNvSpPr>
            <a:spLocks noGrp="1"/>
          </p:cNvSpPr>
          <p:nvPr>
            <p:ph type="title"/>
          </p:nvPr>
        </p:nvSpPr>
        <p:spPr>
          <a:xfrm>
            <a:off x="417755" y="506411"/>
            <a:ext cx="11573354" cy="470333"/>
          </a:xfrm>
        </p:spPr>
        <p:txBody>
          <a:bodyPr/>
          <a:lstStyle/>
          <a:p>
            <a:r>
              <a:rPr lang="es-ES" dirty="0" err="1"/>
              <a:t>Exercici</a:t>
            </a:r>
            <a:r>
              <a:rPr lang="es-ES" dirty="0"/>
              <a:t> 3.1: </a:t>
            </a:r>
            <a:r>
              <a:rPr lang="es-ES" dirty="0" err="1"/>
              <a:t>L’experiència</a:t>
            </a:r>
            <a:r>
              <a:rPr lang="es-ES" dirty="0"/>
              <a:t> personal </a:t>
            </a:r>
            <a:r>
              <a:rPr lang="es-ES" dirty="0" err="1"/>
              <a:t>d’aïllament</a:t>
            </a:r>
            <a:r>
              <a:rPr lang="es-ES" dirty="0"/>
              <a:t> i de </a:t>
            </a:r>
            <a:r>
              <a:rPr lang="es-ES" dirty="0" err="1"/>
              <a:t>contenció</a:t>
            </a:r>
            <a:r>
              <a:rPr lang="es-ES" dirty="0"/>
              <a:t> </a:t>
            </a:r>
            <a:r>
              <a:rPr lang="en-GB" dirty="0"/>
              <a:t>- 2</a:t>
            </a:r>
            <a:endParaRPr lang="x-none" dirty="0"/>
          </a:p>
        </p:txBody>
      </p:sp>
    </p:spTree>
    <p:extLst>
      <p:ext uri="{BB962C8B-B14F-4D97-AF65-F5344CB8AC3E}">
        <p14:creationId xmlns:p14="http://schemas.microsoft.com/office/powerpoint/2010/main" val="2790030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BDDDA2-B1E0-6749-A311-057AA086B6C0}"/>
              </a:ext>
            </a:extLst>
          </p:cNvPr>
          <p:cNvSpPr>
            <a:spLocks noGrp="1"/>
          </p:cNvSpPr>
          <p:nvPr>
            <p:ph type="body" sz="quarter" idx="13"/>
          </p:nvPr>
        </p:nvSpPr>
        <p:spPr>
          <a:xfrm>
            <a:off x="569552" y="1090129"/>
            <a:ext cx="11174400" cy="360000"/>
          </a:xfrm>
        </p:spPr>
        <p:txBody>
          <a:bodyPr/>
          <a:lstStyle/>
          <a:p>
            <a:r>
              <a:rPr lang="ca-ES" dirty="0"/>
              <a:t>Impacte en el benestar psicològic i emocional </a:t>
            </a:r>
            <a:endParaRPr lang="es-ES" i="1" dirty="0"/>
          </a:p>
        </p:txBody>
      </p:sp>
      <p:sp>
        <p:nvSpPr>
          <p:cNvPr id="3" name="Content Placeholder 2">
            <a:extLst>
              <a:ext uri="{FF2B5EF4-FFF2-40B4-BE49-F238E27FC236}">
                <a16:creationId xmlns:a16="http://schemas.microsoft.com/office/drawing/2014/main" id="{2C87E08E-7BCF-4581-B6AE-64FA5F66D3C3}"/>
              </a:ext>
            </a:extLst>
          </p:cNvPr>
          <p:cNvSpPr>
            <a:spLocks noGrp="1"/>
          </p:cNvSpPr>
          <p:nvPr>
            <p:ph sz="quarter" idx="14"/>
          </p:nvPr>
        </p:nvSpPr>
        <p:spPr>
          <a:xfrm>
            <a:off x="507195" y="1537856"/>
            <a:ext cx="11174412" cy="4433576"/>
          </a:xfrm>
        </p:spPr>
        <p:txBody>
          <a:bodyPr>
            <a:noAutofit/>
          </a:bodyPr>
          <a:lstStyle/>
          <a:p>
            <a:pPr lvl="0" algn="just" fontAlgn="base">
              <a:spcAft>
                <a:spcPts val="600"/>
              </a:spcAft>
            </a:pPr>
            <a:r>
              <a:rPr lang="ca-ES" sz="1800" dirty="0"/>
              <a:t>La imposició forçosa de la voluntat d’una altra persona per sobre de la pròpia, juntament amb la pèrdua de control sobre el propi cos i l’entorn generen emocions molt negatives i tenen un profund impacte psicològic i traumàtic en les persones. </a:t>
            </a:r>
            <a:endParaRPr lang="es-ES" sz="1800" dirty="0"/>
          </a:p>
          <a:p>
            <a:pPr algn="just">
              <a:spcAft>
                <a:spcPts val="600"/>
              </a:spcAft>
            </a:pPr>
            <a:r>
              <a:rPr lang="ca-ES" sz="1800" dirty="0"/>
              <a:t>Moltes persones tenen sensacions de pèrdua de la dignitat i el respecte, degradació, desmoralització, rebuig, humiliació, por, malestar, ansietat</a:t>
            </a:r>
            <a:r>
              <a:rPr lang="es-ES" sz="1800" dirty="0"/>
              <a:t>, </a:t>
            </a:r>
            <a:r>
              <a:rPr lang="en-GB" sz="1800" dirty="0"/>
              <a:t>etc. </a:t>
            </a:r>
            <a:endParaRPr lang="x-none" sz="1800" dirty="0"/>
          </a:p>
          <a:p>
            <a:pPr lvl="0" algn="just" fontAlgn="base">
              <a:spcAft>
                <a:spcPts val="600"/>
              </a:spcAft>
            </a:pPr>
            <a:r>
              <a:rPr lang="ca-ES" sz="1800" dirty="0"/>
              <a:t>Les persones també poden sentir dissociació del jo i la sensació d’estar fora del seu propi cos.</a:t>
            </a:r>
            <a:endParaRPr lang="es-ES" sz="1800" dirty="0"/>
          </a:p>
          <a:p>
            <a:pPr algn="just">
              <a:spcAft>
                <a:spcPts val="600"/>
              </a:spcAft>
            </a:pPr>
            <a:r>
              <a:rPr lang="ca-ES" sz="1800" dirty="0"/>
              <a:t>L’aïllament i la contenció poden causar traumes i tenir repercussions a llarg termini en la vida d’una persona</a:t>
            </a:r>
            <a:r>
              <a:rPr lang="en-GB" sz="1800" dirty="0"/>
              <a:t>. </a:t>
            </a:r>
            <a:endParaRPr lang="x-none" sz="1800" dirty="0"/>
          </a:p>
          <a:p>
            <a:pPr lvl="0" algn="just" fontAlgn="base"/>
            <a:r>
              <a:rPr lang="ca-ES" sz="1800" dirty="0"/>
              <a:t>Quan es reclou o s’immobilitza una persona, la manca de poder, control i intimitat derivades poden dur-la a adoptar conductes que els professionals de la salut mental interpreten com a símptomes d’una malaltia mental. </a:t>
            </a:r>
            <a:endParaRPr lang="es-ES" sz="1800" dirty="0"/>
          </a:p>
          <a:p>
            <a:pPr algn="just"/>
            <a:r>
              <a:rPr lang="ca-ES" sz="1800" dirty="0"/>
              <a:t>L’aïllament i la contenció poden tornar a traumatitzar persones amb un historial d’abusos sexuals o de maltractament físic o amb traumes psicològics passats</a:t>
            </a:r>
            <a:r>
              <a:rPr lang="en-GB" sz="1800" dirty="0"/>
              <a:t>. </a:t>
            </a:r>
            <a:endParaRPr lang="x-none" sz="1800" dirty="0"/>
          </a:p>
          <a:p>
            <a:pPr lvl="0" algn="just" fontAlgn="base"/>
            <a:r>
              <a:rPr lang="ca-ES" sz="1800" dirty="0"/>
              <a:t>Poden potenciar les conductes </a:t>
            </a:r>
            <a:r>
              <a:rPr lang="ca-ES" sz="1800" dirty="0" err="1"/>
              <a:t>autolesives</a:t>
            </a:r>
            <a:r>
              <a:rPr lang="ca-ES" sz="1800" dirty="0"/>
              <a:t> i les autoagressions, incloses l’automutilació i els intents de suïcidi. </a:t>
            </a:r>
            <a:endParaRPr lang="es-ES" sz="1800" dirty="0"/>
          </a:p>
          <a:p>
            <a:pPr lvl="2" algn="just"/>
            <a:r>
              <a:rPr lang="ca-ES" sz="1800" dirty="0"/>
              <a:t>A més, quan es comunica als familiars o altres persones implicades en l’atenció d’una persona que ha estat reclosa o continguda, poden tenir sentiments de culpa i d’incapacitat per ajudar</a:t>
            </a:r>
            <a:r>
              <a:rPr lang="en-GB" sz="1800" dirty="0"/>
              <a:t>.</a:t>
            </a:r>
            <a:endParaRPr lang="x-none" sz="1800" dirty="0"/>
          </a:p>
        </p:txBody>
      </p:sp>
      <p:sp>
        <p:nvSpPr>
          <p:cNvPr id="2" name="Title 1">
            <a:extLst>
              <a:ext uri="{FF2B5EF4-FFF2-40B4-BE49-F238E27FC236}">
                <a16:creationId xmlns:a16="http://schemas.microsoft.com/office/drawing/2014/main" id="{A8C50796-D2F5-4EFF-9795-6E43021406D3}"/>
              </a:ext>
            </a:extLst>
          </p:cNvPr>
          <p:cNvSpPr>
            <a:spLocks noGrp="1"/>
          </p:cNvSpPr>
          <p:nvPr>
            <p:ph type="title"/>
          </p:nvPr>
        </p:nvSpPr>
        <p:spPr>
          <a:xfrm>
            <a:off x="438537" y="305520"/>
            <a:ext cx="11511008" cy="484189"/>
          </a:xfrm>
        </p:spPr>
        <p:txBody>
          <a:bodyPr>
            <a:noAutofit/>
          </a:bodyPr>
          <a:lstStyle/>
          <a:p>
            <a:pPr lvl="0">
              <a:lnSpc>
                <a:spcPct val="100000"/>
              </a:lnSpc>
            </a:pPr>
            <a:r>
              <a:rPr lang="ca-ES" sz="2500" dirty="0"/>
              <a:t>Presentació: L’impacte psicològic de l’aïllament i la contenció en les persones usuàries dels serveis </a:t>
            </a:r>
            <a:r>
              <a:rPr lang="es-ES" sz="2500" dirty="0"/>
              <a:t>-</a:t>
            </a:r>
            <a:r>
              <a:rPr lang="en-GB" sz="2500" dirty="0"/>
              <a:t> 1</a:t>
            </a:r>
            <a:endParaRPr lang="x-none" sz="2500" dirty="0"/>
          </a:p>
        </p:txBody>
      </p:sp>
    </p:spTree>
    <p:extLst>
      <p:ext uri="{BB962C8B-B14F-4D97-AF65-F5344CB8AC3E}">
        <p14:creationId xmlns:p14="http://schemas.microsoft.com/office/powerpoint/2010/main" val="1126066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E93BFA-E976-274A-BC64-E1563DC76A52}"/>
              </a:ext>
            </a:extLst>
          </p:cNvPr>
          <p:cNvSpPr>
            <a:spLocks noGrp="1"/>
          </p:cNvSpPr>
          <p:nvPr>
            <p:ph type="body" sz="quarter" idx="13"/>
          </p:nvPr>
        </p:nvSpPr>
        <p:spPr>
          <a:xfrm>
            <a:off x="507207" y="1155336"/>
            <a:ext cx="11174400" cy="360000"/>
          </a:xfrm>
        </p:spPr>
        <p:txBody>
          <a:bodyPr/>
          <a:lstStyle/>
          <a:p>
            <a:r>
              <a:rPr lang="es-ES" dirty="0"/>
              <a:t>Impacte en la </a:t>
            </a:r>
            <a:r>
              <a:rPr lang="es-ES" dirty="0" err="1"/>
              <a:t>recuperació</a:t>
            </a:r>
            <a:endParaRPr lang="en-US" dirty="0"/>
          </a:p>
        </p:txBody>
      </p:sp>
      <p:sp>
        <p:nvSpPr>
          <p:cNvPr id="3" name="Content Placeholder 2">
            <a:extLst>
              <a:ext uri="{FF2B5EF4-FFF2-40B4-BE49-F238E27FC236}">
                <a16:creationId xmlns:a16="http://schemas.microsoft.com/office/drawing/2014/main" id="{4E4FE3E1-73AB-4573-93EC-E89705B723E4}"/>
              </a:ext>
            </a:extLst>
          </p:cNvPr>
          <p:cNvSpPr>
            <a:spLocks noGrp="1"/>
          </p:cNvSpPr>
          <p:nvPr>
            <p:ph sz="quarter" idx="14"/>
          </p:nvPr>
        </p:nvSpPr>
        <p:spPr>
          <a:xfrm>
            <a:off x="507195" y="1849582"/>
            <a:ext cx="11174412" cy="4161605"/>
          </a:xfrm>
        </p:spPr>
        <p:txBody>
          <a:bodyPr/>
          <a:lstStyle/>
          <a:p>
            <a:pPr lvl="0" algn="just"/>
            <a:r>
              <a:rPr lang="ca-ES" dirty="0"/>
              <a:t>L’aïllament i la contenció són </a:t>
            </a:r>
            <a:r>
              <a:rPr lang="ca-ES" dirty="0" err="1"/>
              <a:t>contraterapèutiques</a:t>
            </a:r>
            <a:r>
              <a:rPr lang="ca-ES" dirty="0"/>
              <a:t> i impedeixen la recuperació de les persones. </a:t>
            </a:r>
          </a:p>
          <a:p>
            <a:pPr lvl="2" algn="just"/>
            <a:r>
              <a:rPr lang="ca-ES" sz="2200" dirty="0"/>
              <a:t>Alguns estudis han demostrat que les mesures restrictives, i en concret l’ús de l’aïllament, s’associen a una estada més prolongada de les persones als serveis</a:t>
            </a:r>
            <a:r>
              <a:rPr lang="en-GB" sz="2200" dirty="0"/>
              <a:t>.</a:t>
            </a:r>
            <a:endParaRPr lang="x-none" sz="2200" dirty="0"/>
          </a:p>
          <a:p>
            <a:pPr lvl="0" algn="just"/>
            <a:r>
              <a:rPr lang="ca-ES" dirty="0"/>
              <a:t>Deterioren les aliances terapèutiques i són responsables del trencament de la relació entre les persones usuàries dels serveis i el personal d’atenció sanitària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70853249-B455-45A6-B605-15DB6D951DE3}"/>
              </a:ext>
            </a:extLst>
          </p:cNvPr>
          <p:cNvSpPr>
            <a:spLocks noGrp="1"/>
          </p:cNvSpPr>
          <p:nvPr>
            <p:ph type="title"/>
          </p:nvPr>
        </p:nvSpPr>
        <p:spPr>
          <a:xfrm>
            <a:off x="417754" y="340158"/>
            <a:ext cx="11290541" cy="407988"/>
          </a:xfrm>
        </p:spPr>
        <p:txBody>
          <a:bodyPr>
            <a:noAutofit/>
          </a:bodyPr>
          <a:lstStyle/>
          <a:p>
            <a:pPr>
              <a:lnSpc>
                <a:spcPct val="100000"/>
              </a:lnSpc>
            </a:pPr>
            <a:r>
              <a:rPr lang="ca-ES" sz="2500" dirty="0"/>
              <a:t>Presentació: L’impacte psicològic de l’aïllament i la contenció en les persones usuàries dels serveis </a:t>
            </a:r>
            <a:r>
              <a:rPr lang="es-ES" sz="2500" dirty="0"/>
              <a:t>-</a:t>
            </a:r>
            <a:r>
              <a:rPr lang="en-GB" sz="2500" dirty="0"/>
              <a:t> 2</a:t>
            </a:r>
            <a:endParaRPr lang="x-none" sz="2500" dirty="0"/>
          </a:p>
        </p:txBody>
      </p:sp>
    </p:spTree>
    <p:extLst>
      <p:ext uri="{BB962C8B-B14F-4D97-AF65-F5344CB8AC3E}">
        <p14:creationId xmlns:p14="http://schemas.microsoft.com/office/powerpoint/2010/main" val="1702971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CEC0B-0067-4B93-87F3-F623B60D21FC}"/>
              </a:ext>
            </a:extLst>
          </p:cNvPr>
          <p:cNvSpPr>
            <a:spLocks noGrp="1"/>
          </p:cNvSpPr>
          <p:nvPr>
            <p:ph sz="quarter" idx="14"/>
          </p:nvPr>
        </p:nvSpPr>
        <p:spPr/>
        <p:txBody>
          <a:bodyPr/>
          <a:lstStyle/>
          <a:p>
            <a:pPr marL="0" lvl="0" indent="0">
              <a:buNone/>
            </a:pPr>
            <a:r>
              <a:rPr lang="en-GB" dirty="0"/>
              <a:t>1. Video: “</a:t>
            </a:r>
            <a:r>
              <a:rPr lang="en-GB" i="1" dirty="0"/>
              <a:t>I couldn't move. I couldn't breathe</a:t>
            </a:r>
            <a:r>
              <a:rPr lang="en-GB" dirty="0"/>
              <a:t>”: </a:t>
            </a:r>
            <a:r>
              <a:rPr lang="en-GB" dirty="0">
                <a:hlinkClick r:id="rId3">
                  <a:extLst>
                    <a:ext uri="{A12FA001-AC4F-418D-AE19-62706E023703}">
                      <ahyp:hlinkClr xmlns:ahyp="http://schemas.microsoft.com/office/drawing/2018/hyperlinkcolor" val="tx"/>
                    </a:ext>
                  </a:extLst>
                </a:hlinkClick>
              </a:rPr>
              <a:t>http://www.bbc.com/news/uk-england-37427665</a:t>
            </a:r>
            <a:r>
              <a:rPr lang="en-GB" dirty="0"/>
              <a:t>.</a:t>
            </a:r>
            <a:endParaRPr lang="x-none" dirty="0"/>
          </a:p>
          <a:p>
            <a:pPr marL="0" lvl="0" indent="0">
              <a:buNone/>
            </a:pPr>
            <a:r>
              <a:rPr lang="en-GB" dirty="0"/>
              <a:t>2. Uganda: "</a:t>
            </a:r>
            <a:r>
              <a:rPr lang="en-GB" i="1" dirty="0"/>
              <a:t>Stop the abuse</a:t>
            </a:r>
            <a:r>
              <a:rPr lang="en-GB" dirty="0"/>
              <a:t>“: </a:t>
            </a:r>
            <a:r>
              <a:rPr lang="en-GB" dirty="0">
                <a:hlinkClick r:id="rId4">
                  <a:extLst>
                    <a:ext uri="{A12FA001-AC4F-418D-AE19-62706E023703}">
                      <ahyp:hlinkClr xmlns:ahyp="http://schemas.microsoft.com/office/drawing/2018/hyperlinkcolor" val="tx"/>
                    </a:ext>
                  </a:extLst>
                </a:hlinkClick>
              </a:rPr>
              <a:t>https://youtu.be/slr_SvB1uyU</a:t>
            </a:r>
            <a:r>
              <a:rPr lang="en-GB" dirty="0"/>
              <a:t>. </a:t>
            </a:r>
            <a:endParaRPr lang="x-none" dirty="0"/>
          </a:p>
        </p:txBody>
      </p:sp>
      <p:sp>
        <p:nvSpPr>
          <p:cNvPr id="2" name="Title 1">
            <a:extLst>
              <a:ext uri="{FF2B5EF4-FFF2-40B4-BE49-F238E27FC236}">
                <a16:creationId xmlns:a16="http://schemas.microsoft.com/office/drawing/2014/main" id="{E229703F-02B9-4A2F-9CE8-8BD6C7D35C83}"/>
              </a:ext>
            </a:extLst>
          </p:cNvPr>
          <p:cNvSpPr>
            <a:spLocks noGrp="1"/>
          </p:cNvSpPr>
          <p:nvPr>
            <p:ph type="title"/>
          </p:nvPr>
        </p:nvSpPr>
        <p:spPr>
          <a:xfrm>
            <a:off x="396973" y="381721"/>
            <a:ext cx="11250784" cy="407988"/>
          </a:xfrm>
        </p:spPr>
        <p:txBody>
          <a:bodyPr>
            <a:noAutofit/>
          </a:bodyPr>
          <a:lstStyle/>
          <a:p>
            <a:pPr>
              <a:lnSpc>
                <a:spcPct val="100000"/>
              </a:lnSpc>
            </a:pPr>
            <a:r>
              <a:rPr lang="ca-ES" sz="2500" dirty="0"/>
              <a:t>Presentació: L’impacte psicològic de l’aïllament i la contenció en les persones usuàries dels serveis </a:t>
            </a:r>
            <a:r>
              <a:rPr lang="es-ES" sz="2500" dirty="0"/>
              <a:t>-</a:t>
            </a:r>
            <a:r>
              <a:rPr lang="en-GB" sz="2500" dirty="0"/>
              <a:t> 3</a:t>
            </a:r>
            <a:endParaRPr lang="x-none" sz="2500" dirty="0"/>
          </a:p>
        </p:txBody>
      </p:sp>
    </p:spTree>
    <p:extLst>
      <p:ext uri="{BB962C8B-B14F-4D97-AF65-F5344CB8AC3E}">
        <p14:creationId xmlns:p14="http://schemas.microsoft.com/office/powerpoint/2010/main" val="212699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AA469-31B5-40C0-BADA-82C2B41985F0}"/>
              </a:ext>
            </a:extLst>
          </p:cNvPr>
          <p:cNvSpPr>
            <a:spLocks noGrp="1"/>
          </p:cNvSpPr>
          <p:nvPr>
            <p:ph sz="quarter" idx="14"/>
          </p:nvPr>
        </p:nvSpPr>
        <p:spPr/>
        <p:txBody>
          <a:bodyPr/>
          <a:lstStyle/>
          <a:p>
            <a:pPr marL="0" indent="0" algn="ctr">
              <a:buNone/>
            </a:pPr>
            <a:endParaRPr lang="en-GB" sz="2500" b="1" i="1" dirty="0"/>
          </a:p>
          <a:p>
            <a:pPr marL="0" indent="0" algn="ctr">
              <a:buNone/>
            </a:pPr>
            <a:endParaRPr lang="en-GB" sz="2500" b="1" i="1" dirty="0"/>
          </a:p>
          <a:p>
            <a:pPr marL="0" indent="0" algn="ctr">
              <a:buNone/>
            </a:pPr>
            <a:r>
              <a:rPr lang="es-ES" sz="2500" b="1" i="1" dirty="0" err="1"/>
              <a:t>Què</a:t>
            </a:r>
            <a:r>
              <a:rPr lang="es-ES" sz="2500" b="1" i="1" dirty="0"/>
              <a:t> en </a:t>
            </a:r>
            <a:r>
              <a:rPr lang="es-ES" sz="2500" b="1" i="1" dirty="0" err="1"/>
              <a:t>penseu</a:t>
            </a:r>
            <a:r>
              <a:rPr lang="es-ES" sz="2500" b="1" i="1" dirty="0"/>
              <a:t>, de </a:t>
            </a:r>
            <a:r>
              <a:rPr lang="es-ES" sz="2500" b="1" i="1" dirty="0" err="1"/>
              <a:t>l’experiència</a:t>
            </a:r>
            <a:r>
              <a:rPr lang="es-ES" sz="2500" b="1" i="1" dirty="0"/>
              <a:t> de la Naomi? </a:t>
            </a:r>
            <a:r>
              <a:rPr lang="es-ES" sz="2500" b="1" i="1" dirty="0" err="1"/>
              <a:t>Quins</a:t>
            </a:r>
            <a:r>
              <a:rPr lang="es-ES" sz="2500" b="1" i="1" dirty="0"/>
              <a:t> </a:t>
            </a:r>
            <a:r>
              <a:rPr lang="es-ES" sz="2500" b="1" i="1" dirty="0" err="1"/>
              <a:t>són</a:t>
            </a:r>
            <a:r>
              <a:rPr lang="es-ES" sz="2500" b="1" i="1" dirty="0"/>
              <a:t> </a:t>
            </a:r>
            <a:r>
              <a:rPr lang="es-ES" sz="2500" b="1" i="1" dirty="0" err="1"/>
              <a:t>alguns</a:t>
            </a:r>
            <a:r>
              <a:rPr lang="es-ES" sz="2500" b="1" i="1" dirty="0"/>
              <a:t> </a:t>
            </a:r>
            <a:r>
              <a:rPr lang="es-ES" sz="2500" b="1" i="1" dirty="0" err="1"/>
              <a:t>dels</a:t>
            </a:r>
            <a:r>
              <a:rPr lang="es-ES" sz="2500" b="1" i="1" dirty="0"/>
              <a:t> termes, </a:t>
            </a:r>
            <a:r>
              <a:rPr lang="es-ES" sz="2500" b="1" i="1" dirty="0" err="1"/>
              <a:t>emocions</a:t>
            </a:r>
            <a:r>
              <a:rPr lang="es-ES" sz="2500" b="1" i="1" dirty="0"/>
              <a:t> i </a:t>
            </a:r>
            <a:r>
              <a:rPr lang="es-ES" sz="2500" b="1" i="1" dirty="0" err="1"/>
              <a:t>sentiments</a:t>
            </a:r>
            <a:r>
              <a:rPr lang="es-ES" sz="2500" b="1" i="1" dirty="0"/>
              <a:t> que la Naomi </a:t>
            </a:r>
            <a:r>
              <a:rPr lang="es-ES" sz="2500" b="1" i="1" dirty="0" err="1"/>
              <a:t>descriu</a:t>
            </a:r>
            <a:r>
              <a:rPr lang="es-ES" sz="2500" b="1" i="1" dirty="0"/>
              <a:t> </a:t>
            </a:r>
            <a:r>
              <a:rPr lang="es-ES" sz="2500" b="1" i="1" dirty="0" err="1"/>
              <a:t>com</a:t>
            </a:r>
            <a:r>
              <a:rPr lang="es-ES" sz="2500" b="1" i="1" dirty="0"/>
              <a:t> a </a:t>
            </a:r>
            <a:r>
              <a:rPr lang="es-ES" sz="2500" b="1" i="1" dirty="0" err="1"/>
              <a:t>part</a:t>
            </a:r>
            <a:r>
              <a:rPr lang="es-ES" sz="2500" b="1" i="1" dirty="0"/>
              <a:t> de la </a:t>
            </a:r>
            <a:r>
              <a:rPr lang="es-ES" sz="2500" b="1" i="1" dirty="0" err="1"/>
              <a:t>seva</a:t>
            </a:r>
            <a:r>
              <a:rPr lang="es-ES" sz="2500" b="1" i="1" dirty="0"/>
              <a:t> </a:t>
            </a:r>
            <a:r>
              <a:rPr lang="es-ES" sz="2500" b="1" i="1" dirty="0" err="1"/>
              <a:t>experiència</a:t>
            </a:r>
            <a:r>
              <a:rPr lang="es-ES" sz="2500" b="1" i="1" dirty="0"/>
              <a:t>? </a:t>
            </a:r>
            <a:endParaRPr lang="x-none" dirty="0"/>
          </a:p>
        </p:txBody>
      </p:sp>
      <p:sp>
        <p:nvSpPr>
          <p:cNvPr id="2" name="Title 1">
            <a:extLst>
              <a:ext uri="{FF2B5EF4-FFF2-40B4-BE49-F238E27FC236}">
                <a16:creationId xmlns:a16="http://schemas.microsoft.com/office/drawing/2014/main" id="{E93B8001-0069-4E34-82C4-AC19DA0620C6}"/>
              </a:ext>
            </a:extLst>
          </p:cNvPr>
          <p:cNvSpPr>
            <a:spLocks noGrp="1"/>
          </p:cNvSpPr>
          <p:nvPr>
            <p:ph type="title"/>
          </p:nvPr>
        </p:nvSpPr>
        <p:spPr>
          <a:xfrm>
            <a:off x="417754" y="506412"/>
            <a:ext cx="11290541" cy="407988"/>
          </a:xfrm>
        </p:spPr>
        <p:txBody>
          <a:bodyPr/>
          <a:lstStyle/>
          <a:p>
            <a:r>
              <a:rPr lang="ca-ES" dirty="0"/>
              <a:t>Exercici 3.2: Impacte psicològic de l’ús de l’aïllament i la contenció</a:t>
            </a:r>
            <a:endParaRPr lang="x-none" dirty="0"/>
          </a:p>
        </p:txBody>
      </p:sp>
    </p:spTree>
    <p:extLst>
      <p:ext uri="{BB962C8B-B14F-4D97-AF65-F5344CB8AC3E}">
        <p14:creationId xmlns:p14="http://schemas.microsoft.com/office/powerpoint/2010/main" val="3051086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6077F-D128-4527-9B70-2CC1AA59A66F}"/>
              </a:ext>
            </a:extLst>
          </p:cNvPr>
          <p:cNvSpPr>
            <a:spLocks noGrp="1"/>
          </p:cNvSpPr>
          <p:nvPr>
            <p:ph sz="quarter" idx="14"/>
          </p:nvPr>
        </p:nvSpPr>
        <p:spPr/>
        <p:txBody>
          <a:bodyPr/>
          <a:lstStyle/>
          <a:p>
            <a:pPr marL="0" indent="0" algn="just">
              <a:buNone/>
            </a:pPr>
            <a:r>
              <a:rPr lang="ca-ES" b="1" dirty="0"/>
              <a:t>Les contencions físiques</a:t>
            </a:r>
            <a:r>
              <a:rPr lang="ca-ES" dirty="0"/>
              <a:t> impliquen una lluita cos a cos que pot conduir a lesions físiques com ara: </a:t>
            </a:r>
            <a:endParaRPr lang="es-ES" dirty="0"/>
          </a:p>
          <a:p>
            <a:pPr lvl="1" algn="just" fontAlgn="base"/>
            <a:r>
              <a:rPr lang="ca-ES" sz="2200" dirty="0"/>
              <a:t>blaus </a:t>
            </a:r>
            <a:endParaRPr lang="es-ES" sz="2200" dirty="0"/>
          </a:p>
          <a:p>
            <a:pPr lvl="1" algn="just" fontAlgn="base"/>
            <a:r>
              <a:rPr lang="ca-ES" sz="2200" dirty="0"/>
              <a:t>fractures òssies </a:t>
            </a:r>
            <a:endParaRPr lang="es-ES" sz="2200" dirty="0"/>
          </a:p>
          <a:p>
            <a:pPr lvl="1" algn="just" fontAlgn="base"/>
            <a:r>
              <a:rPr lang="ca-ES" sz="2200" dirty="0"/>
              <a:t>atròfia muscular </a:t>
            </a:r>
            <a:endParaRPr lang="es-ES" sz="2200" dirty="0"/>
          </a:p>
          <a:p>
            <a:pPr lvl="1" algn="just" fontAlgn="base"/>
            <a:r>
              <a:rPr lang="ca-ES" sz="2200" dirty="0"/>
              <a:t>pèrdua de dents </a:t>
            </a:r>
            <a:endParaRPr lang="es-ES" sz="2200" dirty="0"/>
          </a:p>
          <a:p>
            <a:pPr lvl="1" algn="just" fontAlgn="base"/>
            <a:r>
              <a:rPr lang="ca-ES" sz="2200" dirty="0"/>
              <a:t>lesions al cap </a:t>
            </a:r>
            <a:endParaRPr lang="es-ES" sz="2200" dirty="0"/>
          </a:p>
          <a:p>
            <a:pPr lvl="1" algn="just" fontAlgn="base"/>
            <a:r>
              <a:rPr lang="ca-ES" sz="2200" dirty="0"/>
              <a:t>coma</a:t>
            </a:r>
            <a:endParaRPr lang="es-ES" sz="2200" dirty="0"/>
          </a:p>
          <a:p>
            <a:pPr lvl="1" algn="just"/>
            <a:r>
              <a:rPr lang="ca-ES" sz="2200" dirty="0"/>
              <a:t>asfíxia </a:t>
            </a:r>
            <a:endParaRPr lang="x-none" sz="2200" dirty="0"/>
          </a:p>
        </p:txBody>
      </p:sp>
      <p:sp>
        <p:nvSpPr>
          <p:cNvPr id="2" name="Title 1">
            <a:extLst>
              <a:ext uri="{FF2B5EF4-FFF2-40B4-BE49-F238E27FC236}">
                <a16:creationId xmlns:a16="http://schemas.microsoft.com/office/drawing/2014/main" id="{044DC486-8EE0-4714-8C84-BB6D142AA697}"/>
              </a:ext>
            </a:extLst>
          </p:cNvPr>
          <p:cNvSpPr>
            <a:spLocks noGrp="1"/>
          </p:cNvSpPr>
          <p:nvPr>
            <p:ph type="title"/>
          </p:nvPr>
        </p:nvSpPr>
        <p:spPr>
          <a:xfrm>
            <a:off x="417754" y="506412"/>
            <a:ext cx="11032123" cy="368231"/>
          </a:xfrm>
        </p:spPr>
        <p:txBody>
          <a:bodyPr/>
          <a:lstStyle/>
          <a:p>
            <a:r>
              <a:rPr lang="es-ES" dirty="0" err="1"/>
              <a:t>Presentació</a:t>
            </a:r>
            <a:r>
              <a:rPr lang="es-ES" dirty="0"/>
              <a:t>: </a:t>
            </a:r>
            <a:r>
              <a:rPr lang="es-ES" dirty="0" err="1"/>
              <a:t>L’impacte</a:t>
            </a:r>
            <a:r>
              <a:rPr lang="es-ES" dirty="0"/>
              <a:t> </a:t>
            </a:r>
            <a:r>
              <a:rPr lang="es-ES" dirty="0" err="1"/>
              <a:t>físic</a:t>
            </a:r>
            <a:r>
              <a:rPr lang="es-ES" dirty="0"/>
              <a:t> de </a:t>
            </a:r>
            <a:r>
              <a:rPr lang="es-ES" dirty="0" err="1"/>
              <a:t>l’aïllament</a:t>
            </a:r>
            <a:r>
              <a:rPr lang="es-ES" dirty="0"/>
              <a:t> i la </a:t>
            </a:r>
            <a:r>
              <a:rPr lang="es-ES" dirty="0" err="1"/>
              <a:t>contenció</a:t>
            </a:r>
            <a:r>
              <a:rPr lang="es-ES" dirty="0"/>
              <a:t> en les persones </a:t>
            </a:r>
            <a:r>
              <a:rPr lang="es-ES" dirty="0" err="1"/>
              <a:t>usuàries</a:t>
            </a:r>
            <a:r>
              <a:rPr lang="es-ES" dirty="0"/>
              <a:t> </a:t>
            </a:r>
            <a:r>
              <a:rPr lang="es-ES" dirty="0" err="1"/>
              <a:t>dels</a:t>
            </a:r>
            <a:r>
              <a:rPr lang="es-ES" dirty="0"/>
              <a:t> </a:t>
            </a:r>
            <a:r>
              <a:rPr lang="es-ES" dirty="0" err="1"/>
              <a:t>serveis</a:t>
            </a:r>
            <a:r>
              <a:rPr lang="es-ES" dirty="0"/>
              <a:t> </a:t>
            </a:r>
            <a:r>
              <a:rPr lang="en-GB" dirty="0"/>
              <a:t>- 1</a:t>
            </a:r>
            <a:endParaRPr lang="x-none" dirty="0"/>
          </a:p>
        </p:txBody>
      </p:sp>
    </p:spTree>
    <p:extLst>
      <p:ext uri="{BB962C8B-B14F-4D97-AF65-F5344CB8AC3E}">
        <p14:creationId xmlns:p14="http://schemas.microsoft.com/office/powerpoint/2010/main" val="836487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5CD0B-9DBF-43CE-B2A1-95C1CF7437AF}"/>
              </a:ext>
            </a:extLst>
          </p:cNvPr>
          <p:cNvSpPr>
            <a:spLocks noGrp="1"/>
          </p:cNvSpPr>
          <p:nvPr>
            <p:ph sz="quarter" idx="14"/>
          </p:nvPr>
        </p:nvSpPr>
        <p:spPr>
          <a:xfrm>
            <a:off x="507195" y="1641764"/>
            <a:ext cx="11174412" cy="4369424"/>
          </a:xfrm>
        </p:spPr>
        <p:txBody>
          <a:bodyPr/>
          <a:lstStyle/>
          <a:p>
            <a:pPr algn="just"/>
            <a:r>
              <a:rPr lang="ca-ES" b="1" dirty="0"/>
              <a:t>Les contencions mecàniques</a:t>
            </a:r>
            <a:r>
              <a:rPr lang="ca-ES" dirty="0"/>
              <a:t> poden provocar que les persones entrin en pànic i s’ofeguin amb la saliva o pateixin estrangulació durant la contenció</a:t>
            </a:r>
            <a:r>
              <a:rPr lang="en-GB" dirty="0"/>
              <a:t>. </a:t>
            </a:r>
            <a:r>
              <a:rPr lang="ca-ES" dirty="0"/>
              <a:t>Corren, a més, un risc més elevat de</a:t>
            </a:r>
            <a:r>
              <a:rPr lang="en-GB" dirty="0"/>
              <a:t>:</a:t>
            </a:r>
            <a:endParaRPr lang="x-none" dirty="0"/>
          </a:p>
          <a:p>
            <a:pPr lvl="3" algn="just"/>
            <a:r>
              <a:rPr lang="es-ES" dirty="0" err="1"/>
              <a:t>Deshidratació</a:t>
            </a:r>
            <a:r>
              <a:rPr lang="en-GB" sz="2200" i="1" dirty="0"/>
              <a:t>.</a:t>
            </a:r>
          </a:p>
          <a:p>
            <a:pPr lvl="3" algn="just"/>
            <a:r>
              <a:rPr lang="ca-ES" dirty="0"/>
              <a:t>Problemes circulatoris i cutanis: la pressió a la pell provocada per fortes contencions i immobilitzacions pot interferir en la circulació sanguínia</a:t>
            </a:r>
            <a:r>
              <a:rPr lang="en-GB" sz="2200" i="1" dirty="0"/>
              <a:t>. </a:t>
            </a:r>
            <a:endParaRPr lang="x-none" sz="2200" i="1" dirty="0"/>
          </a:p>
          <a:p>
            <a:pPr lvl="3" algn="just"/>
            <a:r>
              <a:rPr lang="es-ES" dirty="0" err="1"/>
              <a:t>Atròfia</a:t>
            </a:r>
            <a:r>
              <a:rPr lang="es-ES" dirty="0"/>
              <a:t> muscular</a:t>
            </a:r>
            <a:r>
              <a:rPr lang="en-GB" sz="2200" i="1" dirty="0"/>
              <a:t>.</a:t>
            </a:r>
            <a:endParaRPr lang="x-none" sz="2200" i="1" dirty="0"/>
          </a:p>
          <a:p>
            <a:pPr algn="just"/>
            <a:endParaRPr lang="x-none" dirty="0"/>
          </a:p>
        </p:txBody>
      </p:sp>
      <p:sp>
        <p:nvSpPr>
          <p:cNvPr id="2" name="Title 1">
            <a:extLst>
              <a:ext uri="{FF2B5EF4-FFF2-40B4-BE49-F238E27FC236}">
                <a16:creationId xmlns:a16="http://schemas.microsoft.com/office/drawing/2014/main" id="{AB2F0233-8255-4DB1-AC30-BACED593BDEE}"/>
              </a:ext>
            </a:extLst>
          </p:cNvPr>
          <p:cNvSpPr>
            <a:spLocks noGrp="1"/>
          </p:cNvSpPr>
          <p:nvPr>
            <p:ph type="title"/>
          </p:nvPr>
        </p:nvSpPr>
        <p:spPr>
          <a:xfrm>
            <a:off x="417754" y="506412"/>
            <a:ext cx="11171271" cy="348353"/>
          </a:xfrm>
        </p:spPr>
        <p:txBody>
          <a:bodyPr/>
          <a:lstStyle/>
          <a:p>
            <a:r>
              <a:rPr lang="es-ES" dirty="0" err="1"/>
              <a:t>Presentació</a:t>
            </a:r>
            <a:r>
              <a:rPr lang="es-ES" dirty="0"/>
              <a:t>: </a:t>
            </a:r>
            <a:r>
              <a:rPr lang="es-ES" dirty="0" err="1"/>
              <a:t>L’impacte</a:t>
            </a:r>
            <a:r>
              <a:rPr lang="es-ES" dirty="0"/>
              <a:t> </a:t>
            </a:r>
            <a:r>
              <a:rPr lang="es-ES" dirty="0" err="1"/>
              <a:t>físic</a:t>
            </a:r>
            <a:r>
              <a:rPr lang="es-ES" dirty="0"/>
              <a:t> de </a:t>
            </a:r>
            <a:r>
              <a:rPr lang="es-ES" dirty="0" err="1"/>
              <a:t>l’aïllament</a:t>
            </a:r>
            <a:r>
              <a:rPr lang="es-ES" dirty="0"/>
              <a:t> i la </a:t>
            </a:r>
            <a:r>
              <a:rPr lang="es-ES" dirty="0" err="1"/>
              <a:t>contenció</a:t>
            </a:r>
            <a:r>
              <a:rPr lang="es-ES" dirty="0"/>
              <a:t> en les persones </a:t>
            </a:r>
            <a:r>
              <a:rPr lang="es-ES" dirty="0" err="1"/>
              <a:t>usuàries</a:t>
            </a:r>
            <a:r>
              <a:rPr lang="es-ES" dirty="0"/>
              <a:t> </a:t>
            </a:r>
            <a:r>
              <a:rPr lang="es-ES" dirty="0" err="1"/>
              <a:t>dels</a:t>
            </a:r>
            <a:r>
              <a:rPr lang="es-ES" dirty="0"/>
              <a:t> </a:t>
            </a:r>
            <a:r>
              <a:rPr lang="es-ES" dirty="0" err="1"/>
              <a:t>serveis</a:t>
            </a:r>
            <a:r>
              <a:rPr lang="es-ES" dirty="0"/>
              <a:t> </a:t>
            </a:r>
            <a:r>
              <a:rPr lang="en-GB" dirty="0"/>
              <a:t>- 2</a:t>
            </a:r>
            <a:endParaRPr lang="x-none" dirty="0"/>
          </a:p>
        </p:txBody>
      </p:sp>
    </p:spTree>
    <p:extLst>
      <p:ext uri="{BB962C8B-B14F-4D97-AF65-F5344CB8AC3E}">
        <p14:creationId xmlns:p14="http://schemas.microsoft.com/office/powerpoint/2010/main" val="82376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lnSpc>
                <a:spcPct val="100000"/>
              </a:lnSpc>
              <a:spcBef>
                <a:spcPts val="600"/>
              </a:spcBef>
              <a:spcAft>
                <a:spcPts val="1200"/>
              </a:spcAft>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lnSpc>
                <a:spcPct val="100000"/>
              </a:lnSpc>
              <a:spcBef>
                <a:spcPts val="600"/>
              </a:spcBef>
              <a:spcAft>
                <a:spcPts val="1200"/>
              </a:spcAft>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lnSpc>
                <a:spcPct val="100000"/>
              </a:lnSpc>
              <a:spcBef>
                <a:spcPts val="600"/>
              </a:spcBef>
              <a:spcAft>
                <a:spcPts val="1200"/>
              </a:spcAft>
            </a:pPr>
            <a:r>
              <a:rPr lang="ca-ES" sz="2100" dirty="0"/>
              <a:t>La terminologia adoptada en aquest document s’ha seleccionat per motius d’inclusió.</a:t>
            </a:r>
          </a:p>
          <a:p>
            <a:pPr lvl="3" algn="just">
              <a:lnSpc>
                <a:spcPct val="100000"/>
              </a:lnSpc>
              <a:spcBef>
                <a:spcPts val="600"/>
              </a:spcBef>
              <a:spcAft>
                <a:spcPts val="1200"/>
              </a:spcAft>
            </a:pPr>
            <a:r>
              <a:rPr lang="ca-ES" sz="2100" dirty="0"/>
              <a:t>És una opció individual identificar-se amb unes expressions o conceptes determinats, però els drets humans continuen sent aplicables a tothom, a tot arreu.  </a:t>
            </a:r>
          </a:p>
          <a:p>
            <a:pPr lvl="3" algn="just">
              <a:lnSpc>
                <a:spcPct val="100000"/>
              </a:lnSpc>
              <a:spcBef>
                <a:spcPts val="600"/>
              </a:spcBef>
              <a:spcAft>
                <a:spcPts val="1200"/>
              </a:spcAft>
            </a:pPr>
            <a:r>
              <a:rPr lang="ca-ES" sz="2100" dirty="0"/>
              <a:t>Mai no hem de deixar que un diagnòstic o una discapacitat defineixin una persona. </a:t>
            </a:r>
          </a:p>
          <a:p>
            <a:pPr lvl="3" algn="just">
              <a:lnSpc>
                <a:spcPct val="100000"/>
              </a:lnSpc>
              <a:spcBef>
                <a:spcPts val="600"/>
              </a:spcBef>
              <a:spcAft>
                <a:spcPts val="1200"/>
              </a:spcAft>
            </a:pPr>
            <a:r>
              <a:rPr lang="ca-ES" sz="2100" dirty="0"/>
              <a:t>Tots som individus, amb un context social, personalitat, autonomia, somnis, objectius, aspiracions i relacions amb els altres que són únics. </a:t>
            </a:r>
          </a:p>
          <a:p>
            <a:pPr marL="0" indent="0" algn="just">
              <a:lnSpc>
                <a:spcPct val="100000"/>
              </a:lnSpc>
              <a:spcBef>
                <a:spcPts val="600"/>
              </a:spcBef>
              <a:spcAft>
                <a:spcPts val="1200"/>
              </a:spcAft>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ca-ES" dirty="0"/>
              <a:t>Nota preliminar sobre el llenguatge - 2</a:t>
            </a:r>
          </a:p>
        </p:txBody>
      </p:sp>
    </p:spTree>
    <p:extLst>
      <p:ext uri="{BB962C8B-B14F-4D97-AF65-F5344CB8AC3E}">
        <p14:creationId xmlns:p14="http://schemas.microsoft.com/office/powerpoint/2010/main" val="1295355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BEAA9-DC6B-4805-BAC1-1FD964A604CF}"/>
              </a:ext>
            </a:extLst>
          </p:cNvPr>
          <p:cNvSpPr>
            <a:spLocks noGrp="1"/>
          </p:cNvSpPr>
          <p:nvPr>
            <p:ph sz="quarter" idx="14"/>
          </p:nvPr>
        </p:nvSpPr>
        <p:spPr/>
        <p:txBody>
          <a:bodyPr/>
          <a:lstStyle/>
          <a:p>
            <a:pPr algn="just"/>
            <a:r>
              <a:rPr lang="ca-ES" b="1" dirty="0"/>
              <a:t>La contenció farmacològica</a:t>
            </a:r>
            <a:r>
              <a:rPr lang="ca-ES" dirty="0"/>
              <a:t> pot provocar dolor a causa de la injecció de la medicació. A més, els efectes negatius de la medicació poden ser:</a:t>
            </a:r>
            <a:endParaRPr lang="x-none"/>
          </a:p>
          <a:p>
            <a:pPr lvl="3" algn="just"/>
            <a:r>
              <a:rPr lang="es-ES" dirty="0" err="1"/>
              <a:t>Problemes</a:t>
            </a:r>
            <a:r>
              <a:rPr lang="es-ES" dirty="0"/>
              <a:t> </a:t>
            </a:r>
            <a:r>
              <a:rPr lang="es-ES" dirty="0" err="1"/>
              <a:t>musculars</a:t>
            </a:r>
            <a:r>
              <a:rPr lang="en-GB" i="1" dirty="0"/>
              <a:t>.</a:t>
            </a:r>
            <a:endParaRPr lang="x-none" i="1" dirty="0"/>
          </a:p>
          <a:p>
            <a:pPr lvl="3" algn="just"/>
            <a:r>
              <a:rPr lang="es-ES" dirty="0" err="1"/>
              <a:t>Efectes</a:t>
            </a:r>
            <a:r>
              <a:rPr lang="es-ES" dirty="0"/>
              <a:t> </a:t>
            </a:r>
            <a:r>
              <a:rPr lang="es-ES" dirty="0" err="1"/>
              <a:t>cardíacs</a:t>
            </a:r>
            <a:r>
              <a:rPr lang="en-GB" i="1" dirty="0"/>
              <a:t>.</a:t>
            </a:r>
            <a:endParaRPr lang="x-none" i="1" dirty="0"/>
          </a:p>
          <a:p>
            <a:pPr lvl="3" algn="just"/>
            <a:r>
              <a:rPr lang="ca-ES" dirty="0"/>
              <a:t>Boca seca, visió borrosa, restrenyiment, al·lucinacions, dificultat per memoritzar i dificultat per orinar</a:t>
            </a:r>
            <a:r>
              <a:rPr lang="en-GB" i="1" dirty="0"/>
              <a:t>.</a:t>
            </a:r>
            <a:endParaRPr lang="x-none" i="1" dirty="0"/>
          </a:p>
          <a:p>
            <a:pPr lvl="3" algn="just" fontAlgn="base"/>
            <a:r>
              <a:rPr lang="ca-ES" dirty="0"/>
              <a:t>Descens del llindar en què es poden produir crisis. </a:t>
            </a:r>
            <a:endParaRPr lang="es-ES" dirty="0"/>
          </a:p>
          <a:p>
            <a:pPr lvl="3" algn="just"/>
            <a:r>
              <a:rPr lang="ca-ES" dirty="0"/>
              <a:t>Síndrome neurolèptica maligna</a:t>
            </a:r>
            <a:r>
              <a:rPr lang="en-GB" i="1" dirty="0"/>
              <a:t>.</a:t>
            </a:r>
            <a:endParaRPr lang="x-none" i="1" dirty="0"/>
          </a:p>
          <a:p>
            <a:pPr lvl="3" algn="just">
              <a:spcAft>
                <a:spcPts val="600"/>
              </a:spcAft>
            </a:pPr>
            <a:r>
              <a:rPr lang="pt-BR" dirty="0" err="1"/>
              <a:t>Alentiment</a:t>
            </a:r>
            <a:r>
              <a:rPr lang="pt-BR" dirty="0"/>
              <a:t> i </a:t>
            </a:r>
            <a:r>
              <a:rPr lang="pt-BR" dirty="0" err="1"/>
              <a:t>entorpiment</a:t>
            </a:r>
            <a:r>
              <a:rPr lang="pt-BR" dirty="0"/>
              <a:t> </a:t>
            </a:r>
            <a:r>
              <a:rPr lang="pt-BR" dirty="0" err="1"/>
              <a:t>dels</a:t>
            </a:r>
            <a:r>
              <a:rPr lang="pt-BR" dirty="0"/>
              <a:t> processos de </a:t>
            </a:r>
            <a:r>
              <a:rPr lang="pt-BR" dirty="0" err="1"/>
              <a:t>pensament</a:t>
            </a:r>
            <a:r>
              <a:rPr lang="pt-BR" dirty="0"/>
              <a:t>, apatia, manca de </a:t>
            </a:r>
            <a:r>
              <a:rPr lang="pt-BR" dirty="0" err="1"/>
              <a:t>motivació</a:t>
            </a:r>
            <a:r>
              <a:rPr lang="pt-BR" dirty="0"/>
              <a:t> per </a:t>
            </a:r>
            <a:r>
              <a:rPr lang="pt-BR" dirty="0" err="1"/>
              <a:t>fer</a:t>
            </a:r>
            <a:r>
              <a:rPr lang="pt-BR" dirty="0"/>
              <a:t> res i </a:t>
            </a:r>
            <a:r>
              <a:rPr lang="pt-BR" dirty="0" err="1"/>
              <a:t>indiferència</a:t>
            </a:r>
            <a:r>
              <a:rPr lang="pt-BR" dirty="0"/>
              <a:t> emocional </a:t>
            </a:r>
            <a:r>
              <a:rPr lang="en-GB" i="1" dirty="0"/>
              <a:t>.</a:t>
            </a:r>
            <a:endParaRPr lang="x-none" i="1" dirty="0"/>
          </a:p>
          <a:p>
            <a:pPr algn="just"/>
            <a:endParaRPr lang="x-none" dirty="0"/>
          </a:p>
        </p:txBody>
      </p:sp>
      <p:sp>
        <p:nvSpPr>
          <p:cNvPr id="2" name="Title 1">
            <a:extLst>
              <a:ext uri="{FF2B5EF4-FFF2-40B4-BE49-F238E27FC236}">
                <a16:creationId xmlns:a16="http://schemas.microsoft.com/office/drawing/2014/main" id="{C33A8ABD-9F2E-4540-9770-E607C4206A7E}"/>
              </a:ext>
            </a:extLst>
          </p:cNvPr>
          <p:cNvSpPr>
            <a:spLocks noGrp="1"/>
          </p:cNvSpPr>
          <p:nvPr>
            <p:ph type="title"/>
          </p:nvPr>
        </p:nvSpPr>
        <p:spPr>
          <a:xfrm>
            <a:off x="417754" y="506411"/>
            <a:ext cx="11151393" cy="447745"/>
          </a:xfrm>
        </p:spPr>
        <p:txBody>
          <a:bodyPr/>
          <a:lstStyle/>
          <a:p>
            <a:r>
              <a:rPr lang="es-ES" dirty="0" err="1"/>
              <a:t>Presentació</a:t>
            </a:r>
            <a:r>
              <a:rPr lang="es-ES" dirty="0"/>
              <a:t>: </a:t>
            </a:r>
            <a:r>
              <a:rPr lang="es-ES" dirty="0" err="1"/>
              <a:t>L’impacte</a:t>
            </a:r>
            <a:r>
              <a:rPr lang="es-ES" dirty="0"/>
              <a:t> </a:t>
            </a:r>
            <a:r>
              <a:rPr lang="es-ES" dirty="0" err="1"/>
              <a:t>físic</a:t>
            </a:r>
            <a:r>
              <a:rPr lang="es-ES" dirty="0"/>
              <a:t> de </a:t>
            </a:r>
            <a:r>
              <a:rPr lang="es-ES" dirty="0" err="1"/>
              <a:t>l’aïllament</a:t>
            </a:r>
            <a:r>
              <a:rPr lang="es-ES" dirty="0"/>
              <a:t> i la </a:t>
            </a:r>
            <a:r>
              <a:rPr lang="es-ES" dirty="0" err="1"/>
              <a:t>contenció</a:t>
            </a:r>
            <a:r>
              <a:rPr lang="es-ES" dirty="0"/>
              <a:t> en les persones </a:t>
            </a:r>
            <a:r>
              <a:rPr lang="es-ES" dirty="0" err="1"/>
              <a:t>usuàries</a:t>
            </a:r>
            <a:r>
              <a:rPr lang="es-ES" dirty="0"/>
              <a:t> </a:t>
            </a:r>
            <a:r>
              <a:rPr lang="es-ES" dirty="0" err="1"/>
              <a:t>dels</a:t>
            </a:r>
            <a:r>
              <a:rPr lang="es-ES" dirty="0"/>
              <a:t> </a:t>
            </a:r>
            <a:r>
              <a:rPr lang="es-ES" dirty="0" err="1"/>
              <a:t>serveis</a:t>
            </a:r>
            <a:r>
              <a:rPr lang="es-ES" dirty="0"/>
              <a:t> </a:t>
            </a:r>
            <a:r>
              <a:rPr lang="en-GB" dirty="0"/>
              <a:t>- 3</a:t>
            </a:r>
            <a:endParaRPr lang="x-none" dirty="0"/>
          </a:p>
        </p:txBody>
      </p:sp>
    </p:spTree>
    <p:extLst>
      <p:ext uri="{BB962C8B-B14F-4D97-AF65-F5344CB8AC3E}">
        <p14:creationId xmlns:p14="http://schemas.microsoft.com/office/powerpoint/2010/main" val="836051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AD4F6-5646-4BA5-B6B4-DE9FD56A3BB6}"/>
              </a:ext>
            </a:extLst>
          </p:cNvPr>
          <p:cNvSpPr>
            <a:spLocks noGrp="1"/>
          </p:cNvSpPr>
          <p:nvPr>
            <p:ph sz="quarter" idx="14"/>
          </p:nvPr>
        </p:nvSpPr>
        <p:spPr>
          <a:xfrm>
            <a:off x="507195" y="1620982"/>
            <a:ext cx="11174412" cy="4390206"/>
          </a:xfrm>
        </p:spPr>
        <p:txBody>
          <a:bodyPr/>
          <a:lstStyle/>
          <a:p>
            <a:pPr algn="just"/>
            <a:r>
              <a:rPr lang="ca-ES" b="1" dirty="0"/>
              <a:t>L’aïllament</a:t>
            </a:r>
            <a:r>
              <a:rPr lang="ca-ES" dirty="0"/>
              <a:t> pot provocar que una persona entri en pànic o acabi lesionada</a:t>
            </a:r>
            <a:r>
              <a:rPr lang="en-GB" dirty="0"/>
              <a:t>.</a:t>
            </a:r>
          </a:p>
          <a:p>
            <a:pPr lvl="2" algn="just"/>
            <a:r>
              <a:rPr lang="ca-ES" sz="2200" dirty="0"/>
              <a:t>Pot requerir atenció mèdica immediata i pot no ser atesa o escoltada a temps, la qual cosa pot derivar en alteracions permanents. </a:t>
            </a:r>
          </a:p>
          <a:p>
            <a:pPr lvl="2" algn="just"/>
            <a:r>
              <a:rPr lang="ca-ES" sz="2200" dirty="0"/>
              <a:t>La persona també pateix risc de deshidratació o col·lapse cardiovascular. </a:t>
            </a:r>
            <a:endParaRPr lang="es-ES" sz="2200" dirty="0"/>
          </a:p>
          <a:p>
            <a:pPr algn="just"/>
            <a:r>
              <a:rPr lang="ca-ES" dirty="0"/>
              <a:t>Quan es combinen diverses formes d’aïllament i/o de contenció, es multipliquen els riscos per a la salut de la persona</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D292EE92-4C1C-4714-8064-C107FF51DB3C}"/>
              </a:ext>
            </a:extLst>
          </p:cNvPr>
          <p:cNvSpPr>
            <a:spLocks noGrp="1"/>
          </p:cNvSpPr>
          <p:nvPr>
            <p:ph type="title"/>
          </p:nvPr>
        </p:nvSpPr>
        <p:spPr>
          <a:xfrm>
            <a:off x="417755" y="506412"/>
            <a:ext cx="11270662" cy="348353"/>
          </a:xfrm>
        </p:spPr>
        <p:txBody>
          <a:bodyPr/>
          <a:lstStyle/>
          <a:p>
            <a:r>
              <a:rPr lang="es-ES" dirty="0" err="1"/>
              <a:t>Presentació</a:t>
            </a:r>
            <a:r>
              <a:rPr lang="es-ES" dirty="0"/>
              <a:t>: </a:t>
            </a:r>
            <a:r>
              <a:rPr lang="es-ES" dirty="0" err="1"/>
              <a:t>L’impacte</a:t>
            </a:r>
            <a:r>
              <a:rPr lang="es-ES" dirty="0"/>
              <a:t> </a:t>
            </a:r>
            <a:r>
              <a:rPr lang="es-ES" dirty="0" err="1"/>
              <a:t>físic</a:t>
            </a:r>
            <a:r>
              <a:rPr lang="es-ES" dirty="0"/>
              <a:t> de </a:t>
            </a:r>
            <a:r>
              <a:rPr lang="es-ES" dirty="0" err="1"/>
              <a:t>l’aïllament</a:t>
            </a:r>
            <a:r>
              <a:rPr lang="es-ES" dirty="0"/>
              <a:t> i la </a:t>
            </a:r>
            <a:r>
              <a:rPr lang="es-ES" dirty="0" err="1"/>
              <a:t>contenció</a:t>
            </a:r>
            <a:r>
              <a:rPr lang="es-ES" dirty="0"/>
              <a:t> en les persones </a:t>
            </a:r>
            <a:r>
              <a:rPr lang="es-ES" dirty="0" err="1"/>
              <a:t>usuàries</a:t>
            </a:r>
            <a:r>
              <a:rPr lang="es-ES" dirty="0"/>
              <a:t> </a:t>
            </a:r>
            <a:r>
              <a:rPr lang="es-ES" dirty="0" err="1"/>
              <a:t>dels</a:t>
            </a:r>
            <a:r>
              <a:rPr lang="es-ES" dirty="0"/>
              <a:t> </a:t>
            </a:r>
            <a:r>
              <a:rPr lang="es-ES" dirty="0" err="1"/>
              <a:t>serveis</a:t>
            </a:r>
            <a:r>
              <a:rPr lang="es-ES" dirty="0"/>
              <a:t> </a:t>
            </a:r>
            <a:r>
              <a:rPr lang="en-GB" dirty="0"/>
              <a:t>- 4</a:t>
            </a:r>
            <a:endParaRPr lang="x-none" dirty="0"/>
          </a:p>
        </p:txBody>
      </p:sp>
    </p:spTree>
    <p:extLst>
      <p:ext uri="{BB962C8B-B14F-4D97-AF65-F5344CB8AC3E}">
        <p14:creationId xmlns:p14="http://schemas.microsoft.com/office/powerpoint/2010/main" val="414810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129C4-4C75-4F3D-961E-D0D941A70E74}"/>
              </a:ext>
            </a:extLst>
          </p:cNvPr>
          <p:cNvSpPr>
            <a:spLocks noGrp="1"/>
          </p:cNvSpPr>
          <p:nvPr>
            <p:ph sz="quarter" idx="14"/>
          </p:nvPr>
        </p:nvSpPr>
        <p:spPr>
          <a:xfrm>
            <a:off x="507195" y="1350818"/>
            <a:ext cx="11174412" cy="4660370"/>
          </a:xfrm>
        </p:spPr>
        <p:txBody>
          <a:bodyPr>
            <a:noAutofit/>
          </a:bodyPr>
          <a:lstStyle/>
          <a:p>
            <a:pPr algn="just"/>
            <a:r>
              <a:rPr lang="ca-ES" b="1" dirty="0"/>
              <a:t>Totes les formes d’aïllament i de contenció poden comportar la mort </a:t>
            </a:r>
          </a:p>
          <a:p>
            <a:pPr lvl="2" algn="just" fontAlgn="base"/>
            <a:r>
              <a:rPr lang="ca-ES" sz="2200" dirty="0"/>
              <a:t>Les causes de mort per contenció i aïllament hi ha, entre d’altres, l’asfíxia, complicacions cardíaques, sobredosi o interacció medicamentosa, contusió, estrangulació o ofegament, inhalació de foc o fum i aspiració. </a:t>
            </a:r>
            <a:endParaRPr lang="es-ES" sz="2200" dirty="0"/>
          </a:p>
          <a:p>
            <a:pPr lvl="2" algn="just"/>
            <a:r>
              <a:rPr lang="ca-ES" sz="2200" dirty="0"/>
              <a:t>L’aïllament i la contenció també posen les persones en risc perquè obstaculitzen la seva capacitat de fugir durant les emergències</a:t>
            </a:r>
            <a:r>
              <a:rPr lang="en-GB" sz="2200" dirty="0"/>
              <a:t>.</a:t>
            </a:r>
            <a:endParaRPr lang="x-none" sz="2200" dirty="0"/>
          </a:p>
          <a:p>
            <a:pPr lvl="2" algn="just"/>
            <a:r>
              <a:rPr lang="ca-ES" sz="2200" dirty="0"/>
              <a:t>Determinades contencions físiques o mecàniques és especialment perillós, pel fet que limiten la funció respiratòria </a:t>
            </a:r>
            <a:r>
              <a:rPr lang="en-GB" sz="2200" dirty="0"/>
              <a:t>.</a:t>
            </a:r>
            <a:endParaRPr lang="x-none" sz="2200" dirty="0"/>
          </a:p>
          <a:p>
            <a:pPr lvl="2" algn="just"/>
            <a:r>
              <a:rPr lang="ca-ES" sz="2200" dirty="0"/>
              <a:t>La contenció farmacològica pot interaccionar o interferir amb altres medicacions i posar la persona en risc de </a:t>
            </a:r>
            <a:r>
              <a:rPr lang="ca-ES" sz="2200" dirty="0" err="1"/>
              <a:t>sobremedicació</a:t>
            </a:r>
            <a:r>
              <a:rPr lang="ca-ES" sz="2200" dirty="0"/>
              <a:t> i mort sobtada</a:t>
            </a:r>
            <a:r>
              <a:rPr lang="en-GB" sz="2200" dirty="0"/>
              <a:t>.</a:t>
            </a:r>
            <a:endParaRPr lang="x-none" sz="2200" dirty="0"/>
          </a:p>
          <a:p>
            <a:pPr lvl="2" algn="just"/>
            <a:r>
              <a:rPr lang="ca-ES" sz="2200" dirty="0"/>
              <a:t>Gairebé no es disposa de dades recents sobre el nombre de morts relacionades amb l’aïllament o la contenció</a:t>
            </a:r>
            <a:r>
              <a:rPr lang="en-GB" sz="2200" dirty="0"/>
              <a:t>.  </a:t>
            </a:r>
            <a:endParaRPr lang="x-none" sz="2200" dirty="0"/>
          </a:p>
          <a:p>
            <a:pPr algn="just"/>
            <a:endParaRPr lang="x-none" dirty="0"/>
          </a:p>
        </p:txBody>
      </p:sp>
      <p:sp>
        <p:nvSpPr>
          <p:cNvPr id="2" name="Title 1">
            <a:extLst>
              <a:ext uri="{FF2B5EF4-FFF2-40B4-BE49-F238E27FC236}">
                <a16:creationId xmlns:a16="http://schemas.microsoft.com/office/drawing/2014/main" id="{0CEE0FB7-0275-4A34-AF52-019D0A0E0C73}"/>
              </a:ext>
            </a:extLst>
          </p:cNvPr>
          <p:cNvSpPr>
            <a:spLocks noGrp="1"/>
          </p:cNvSpPr>
          <p:nvPr>
            <p:ph type="title"/>
          </p:nvPr>
        </p:nvSpPr>
        <p:spPr>
          <a:xfrm>
            <a:off x="459319" y="381722"/>
            <a:ext cx="11071880" cy="368231"/>
          </a:xfrm>
        </p:spPr>
        <p:txBody>
          <a:bodyPr/>
          <a:lstStyle/>
          <a:p>
            <a:r>
              <a:rPr lang="es-ES" dirty="0" err="1"/>
              <a:t>Presentació</a:t>
            </a:r>
            <a:r>
              <a:rPr lang="es-ES" dirty="0"/>
              <a:t>: </a:t>
            </a:r>
            <a:r>
              <a:rPr lang="es-ES" dirty="0" err="1"/>
              <a:t>L’impacte</a:t>
            </a:r>
            <a:r>
              <a:rPr lang="es-ES" dirty="0"/>
              <a:t> </a:t>
            </a:r>
            <a:r>
              <a:rPr lang="es-ES" dirty="0" err="1"/>
              <a:t>físic</a:t>
            </a:r>
            <a:r>
              <a:rPr lang="es-ES" dirty="0"/>
              <a:t> de </a:t>
            </a:r>
            <a:r>
              <a:rPr lang="es-ES" dirty="0" err="1"/>
              <a:t>l’aïllament</a:t>
            </a:r>
            <a:r>
              <a:rPr lang="es-ES" dirty="0"/>
              <a:t> i la </a:t>
            </a:r>
            <a:r>
              <a:rPr lang="es-ES" dirty="0" err="1"/>
              <a:t>contenció</a:t>
            </a:r>
            <a:r>
              <a:rPr lang="es-ES" dirty="0"/>
              <a:t> en les persones </a:t>
            </a:r>
            <a:r>
              <a:rPr lang="es-ES" dirty="0" err="1"/>
              <a:t>usuàries</a:t>
            </a:r>
            <a:r>
              <a:rPr lang="es-ES" dirty="0"/>
              <a:t> </a:t>
            </a:r>
            <a:r>
              <a:rPr lang="es-ES" dirty="0" err="1"/>
              <a:t>dels</a:t>
            </a:r>
            <a:r>
              <a:rPr lang="es-ES" dirty="0"/>
              <a:t> </a:t>
            </a:r>
            <a:r>
              <a:rPr lang="es-ES" dirty="0" err="1"/>
              <a:t>serveis</a:t>
            </a:r>
            <a:r>
              <a:rPr lang="es-ES" dirty="0"/>
              <a:t> </a:t>
            </a:r>
            <a:r>
              <a:rPr lang="en-GB" dirty="0"/>
              <a:t>- 5</a:t>
            </a:r>
            <a:endParaRPr lang="x-none" dirty="0"/>
          </a:p>
        </p:txBody>
      </p:sp>
    </p:spTree>
    <p:extLst>
      <p:ext uri="{BB962C8B-B14F-4D97-AF65-F5344CB8AC3E}">
        <p14:creationId xmlns:p14="http://schemas.microsoft.com/office/powerpoint/2010/main" val="1552404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7DAA8-0D4B-4393-99B5-389BC3DF1783}"/>
              </a:ext>
            </a:extLst>
          </p:cNvPr>
          <p:cNvSpPr>
            <a:spLocks noGrp="1"/>
          </p:cNvSpPr>
          <p:nvPr>
            <p:ph sz="quarter" idx="14"/>
          </p:nvPr>
        </p:nvSpPr>
        <p:spPr>
          <a:xfrm>
            <a:off x="507195" y="1143000"/>
            <a:ext cx="11174412" cy="4868188"/>
          </a:xfrm>
        </p:spPr>
        <p:txBody>
          <a:bodyPr>
            <a:noAutofit/>
          </a:bodyPr>
          <a:lstStyle/>
          <a:p>
            <a:pPr lvl="0" fontAlgn="base">
              <a:spcAft>
                <a:spcPts val="600"/>
              </a:spcAft>
            </a:pPr>
            <a:r>
              <a:rPr lang="ca-ES" dirty="0"/>
              <a:t>Incendi a </a:t>
            </a:r>
            <a:r>
              <a:rPr lang="ca-ES" dirty="0" err="1"/>
              <a:t>Erwadi</a:t>
            </a:r>
            <a:r>
              <a:rPr lang="ca-ES" dirty="0"/>
              <a:t> </a:t>
            </a:r>
            <a:endParaRPr lang="es-ES" dirty="0"/>
          </a:p>
          <a:p>
            <a:pPr lvl="1" fontAlgn="base">
              <a:spcAft>
                <a:spcPts val="600"/>
              </a:spcAft>
            </a:pPr>
            <a:r>
              <a:rPr lang="ca-ES" dirty="0"/>
              <a:t>6 d’agost de 2001 </a:t>
            </a:r>
            <a:endParaRPr lang="es-ES" dirty="0"/>
          </a:p>
          <a:p>
            <a:pPr lvl="1" fontAlgn="base">
              <a:spcAft>
                <a:spcPts val="600"/>
              </a:spcAft>
            </a:pPr>
            <a:r>
              <a:rPr lang="ca-ES" dirty="0" err="1"/>
              <a:t>Ramanathapuram</a:t>
            </a:r>
            <a:r>
              <a:rPr lang="ca-ES" dirty="0"/>
              <a:t>, </a:t>
            </a:r>
            <a:r>
              <a:rPr lang="ca-ES" dirty="0" err="1"/>
              <a:t>Tamil</a:t>
            </a:r>
            <a:r>
              <a:rPr lang="ca-ES" dirty="0"/>
              <a:t> </a:t>
            </a:r>
            <a:r>
              <a:rPr lang="ca-ES" dirty="0" err="1"/>
              <a:t>Nadu</a:t>
            </a:r>
            <a:r>
              <a:rPr lang="ca-ES" dirty="0"/>
              <a:t>, Índia</a:t>
            </a:r>
            <a:endParaRPr lang="es-ES" dirty="0"/>
          </a:p>
          <a:p>
            <a:pPr lvl="1" fontAlgn="base">
              <a:spcAft>
                <a:spcPts val="600"/>
              </a:spcAft>
            </a:pPr>
            <a:r>
              <a:rPr lang="ca-ES" dirty="0"/>
              <a:t>Almenys 25 víctimes mortals </a:t>
            </a:r>
            <a:endParaRPr lang="es-ES" dirty="0"/>
          </a:p>
          <a:p>
            <a:pPr lvl="1" fontAlgn="base">
              <a:spcAft>
                <a:spcPts val="600"/>
              </a:spcAft>
            </a:pPr>
            <a:r>
              <a:rPr lang="ca-ES" dirty="0"/>
              <a:t>Quan es va calar foc, tots els usuaris del servei van morir cremats vius perquè estaven lligats amb cadenes. </a:t>
            </a:r>
            <a:endParaRPr lang="es-ES" dirty="0"/>
          </a:p>
          <a:p>
            <a:pPr>
              <a:spcAft>
                <a:spcPts val="600"/>
              </a:spcAft>
            </a:pPr>
            <a:endParaRPr lang="es-ES" sz="2000" dirty="0"/>
          </a:p>
          <a:p>
            <a:pPr lvl="0" fontAlgn="base">
              <a:spcAft>
                <a:spcPts val="600"/>
              </a:spcAft>
            </a:pPr>
            <a:r>
              <a:rPr lang="ca-ES" dirty="0"/>
              <a:t>Incendi a </a:t>
            </a:r>
            <a:r>
              <a:rPr lang="ca-ES" dirty="0" err="1"/>
              <a:t>Ramensky</a:t>
            </a:r>
            <a:r>
              <a:rPr lang="ca-ES" dirty="0"/>
              <a:t>, Moscou  </a:t>
            </a:r>
            <a:endParaRPr lang="es-ES" dirty="0"/>
          </a:p>
          <a:p>
            <a:pPr lvl="1" fontAlgn="base">
              <a:spcAft>
                <a:spcPts val="600"/>
              </a:spcAft>
            </a:pPr>
            <a:r>
              <a:rPr lang="ca-ES" dirty="0"/>
              <a:t>26 d’abril de 2013	 </a:t>
            </a:r>
            <a:endParaRPr lang="es-ES" dirty="0"/>
          </a:p>
          <a:p>
            <a:pPr lvl="1" fontAlgn="base">
              <a:spcAft>
                <a:spcPts val="600"/>
              </a:spcAft>
            </a:pPr>
            <a:r>
              <a:rPr lang="ca-ES" dirty="0" err="1"/>
              <a:t>Ramensky</a:t>
            </a:r>
            <a:r>
              <a:rPr lang="ca-ES" dirty="0"/>
              <a:t>, Rússia </a:t>
            </a:r>
            <a:endParaRPr lang="es-ES" dirty="0"/>
          </a:p>
          <a:p>
            <a:pPr lvl="1" fontAlgn="base">
              <a:spcAft>
                <a:spcPts val="600"/>
              </a:spcAft>
            </a:pPr>
            <a:r>
              <a:rPr lang="ca-ES" dirty="0"/>
              <a:t>38 víctimes mortals </a:t>
            </a:r>
            <a:endParaRPr lang="es-ES" dirty="0"/>
          </a:p>
          <a:p>
            <a:pPr lvl="1" fontAlgn="base">
              <a:spcAft>
                <a:spcPts val="600"/>
              </a:spcAft>
            </a:pPr>
            <a:r>
              <a:rPr lang="ca-ES" dirty="0"/>
              <a:t>Un incendi en plena nit va acabar amb la vida de les persones usuàries del servei, que se suposa que havien estat immobilitzades físicament i farmacològicament en unes instal·lacions tancades amb clau. </a:t>
            </a:r>
            <a:endParaRPr lang="es-ES" dirty="0"/>
          </a:p>
          <a:p>
            <a:pPr marL="530225" lvl="3" indent="0" algn="just">
              <a:spcAft>
                <a:spcPts val="600"/>
              </a:spcAft>
              <a:buNone/>
            </a:pPr>
            <a:endParaRPr lang="x-none" sz="2000" dirty="0"/>
          </a:p>
          <a:p>
            <a:pPr algn="just">
              <a:spcAft>
                <a:spcPts val="600"/>
              </a:spcAft>
            </a:pPr>
            <a:endParaRPr lang="x-none" sz="2000" dirty="0"/>
          </a:p>
        </p:txBody>
      </p:sp>
      <p:sp>
        <p:nvSpPr>
          <p:cNvPr id="2" name="Title 1">
            <a:extLst>
              <a:ext uri="{FF2B5EF4-FFF2-40B4-BE49-F238E27FC236}">
                <a16:creationId xmlns:a16="http://schemas.microsoft.com/office/drawing/2014/main" id="{CC13A7FB-7CC6-4102-9352-588F700CCAB9}"/>
              </a:ext>
            </a:extLst>
          </p:cNvPr>
          <p:cNvSpPr>
            <a:spLocks noGrp="1"/>
          </p:cNvSpPr>
          <p:nvPr>
            <p:ph type="title"/>
          </p:nvPr>
        </p:nvSpPr>
        <p:spPr>
          <a:xfrm>
            <a:off x="417754" y="506412"/>
            <a:ext cx="11344755" cy="511897"/>
          </a:xfrm>
        </p:spPr>
        <p:txBody>
          <a:bodyPr/>
          <a:lstStyle/>
          <a:p>
            <a:r>
              <a:rPr lang="ca-ES" dirty="0"/>
              <a:t>Presentació: Impacte dràstic de l’ús de l’aïllament i la contenció</a:t>
            </a:r>
            <a:endParaRPr lang="x-none" dirty="0"/>
          </a:p>
        </p:txBody>
      </p:sp>
    </p:spTree>
    <p:extLst>
      <p:ext uri="{BB962C8B-B14F-4D97-AF65-F5344CB8AC3E}">
        <p14:creationId xmlns:p14="http://schemas.microsoft.com/office/powerpoint/2010/main" val="1385522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884A-0B2C-4CAE-9D18-69163639A662}"/>
              </a:ext>
            </a:extLst>
          </p:cNvPr>
          <p:cNvSpPr>
            <a:spLocks noGrp="1"/>
          </p:cNvSpPr>
          <p:nvPr>
            <p:ph type="title"/>
          </p:nvPr>
        </p:nvSpPr>
        <p:spPr>
          <a:xfrm>
            <a:off x="417754" y="506411"/>
            <a:ext cx="11171271" cy="447745"/>
          </a:xfrm>
        </p:spPr>
        <p:txBody>
          <a:bodyPr>
            <a:noAutofit/>
          </a:bodyPr>
          <a:lstStyle/>
          <a:p>
            <a:r>
              <a:rPr lang="es-ES" dirty="0" err="1"/>
              <a:t>Exercici</a:t>
            </a:r>
            <a:r>
              <a:rPr lang="es-ES" dirty="0"/>
              <a:t> 3.3: Impacte </a:t>
            </a:r>
            <a:r>
              <a:rPr lang="es-ES" dirty="0" err="1"/>
              <a:t>psicològic</a:t>
            </a:r>
            <a:r>
              <a:rPr lang="es-ES" dirty="0"/>
              <a:t> de </a:t>
            </a:r>
            <a:r>
              <a:rPr lang="es-ES" dirty="0" err="1"/>
              <a:t>l’ús</a:t>
            </a:r>
            <a:r>
              <a:rPr lang="es-ES" dirty="0"/>
              <a:t> de </a:t>
            </a:r>
            <a:r>
              <a:rPr lang="es-ES" dirty="0" err="1"/>
              <a:t>l’aïllament</a:t>
            </a:r>
            <a:r>
              <a:rPr lang="es-ES" dirty="0"/>
              <a:t> i la </a:t>
            </a:r>
            <a:r>
              <a:rPr lang="es-ES" dirty="0" err="1"/>
              <a:t>contenció</a:t>
            </a:r>
            <a:r>
              <a:rPr lang="es-ES" dirty="0"/>
              <a:t> en el personal </a:t>
            </a:r>
            <a:r>
              <a:rPr lang="es-ES" dirty="0" err="1"/>
              <a:t>dels</a:t>
            </a:r>
            <a:r>
              <a:rPr lang="es-ES" dirty="0"/>
              <a:t> </a:t>
            </a:r>
            <a:r>
              <a:rPr lang="es-ES" dirty="0" err="1"/>
              <a:t>serveis</a:t>
            </a:r>
            <a:r>
              <a:rPr lang="es-ES" dirty="0"/>
              <a:t> -</a:t>
            </a:r>
            <a:r>
              <a:rPr lang="en-GB" dirty="0"/>
              <a:t> </a:t>
            </a:r>
            <a:r>
              <a:rPr lang="en-GB" dirty="0" err="1"/>
              <a:t>Opció</a:t>
            </a:r>
            <a:r>
              <a:rPr lang="en-GB" dirty="0"/>
              <a:t> 1</a:t>
            </a:r>
            <a:endParaRPr lang="x-none" dirty="0"/>
          </a:p>
        </p:txBody>
      </p:sp>
      <p:sp>
        <p:nvSpPr>
          <p:cNvPr id="3" name="2 CuadroTexto"/>
          <p:cNvSpPr txBox="1"/>
          <p:nvPr/>
        </p:nvSpPr>
        <p:spPr>
          <a:xfrm>
            <a:off x="581891" y="1849583"/>
            <a:ext cx="10952019" cy="2680854"/>
          </a:xfrm>
          <a:prstGeom prst="rect">
            <a:avLst/>
          </a:prstGeom>
          <a:noFill/>
        </p:spPr>
        <p:txBody>
          <a:bodyPr wrap="square" lIns="0" tIns="0" rIns="0" bIns="0" rtlCol="0">
            <a:noAutofit/>
          </a:bodyPr>
          <a:lstStyle/>
          <a:p>
            <a:pPr marL="342900" indent="-342900" algn="just">
              <a:buClr>
                <a:schemeClr val="accent1"/>
              </a:buClr>
              <a:buFont typeface="Arial" panose="020B0604020202020204" pitchFamily="34" charset="0"/>
              <a:buChar char="•"/>
            </a:pPr>
            <a:r>
              <a:rPr lang="ca-ES" sz="2200" dirty="0"/>
              <a:t>Localitzar un professional que se senti còmode explicant experiències negatives relacionades amb l’ús de l’aïllament i la contenció i convidar-lo a compartir les seves vivències amb el grup.</a:t>
            </a:r>
          </a:p>
          <a:p>
            <a:pPr marL="342900" indent="-342900" algn="just">
              <a:buClr>
                <a:schemeClr val="accent1"/>
              </a:buClr>
              <a:buFont typeface="Arial" panose="020B0604020202020204" pitchFamily="34" charset="0"/>
              <a:buChar char="•"/>
            </a:pPr>
            <a:endParaRPr lang="ca-ES" sz="2200" dirty="0"/>
          </a:p>
          <a:p>
            <a:pPr marL="342900" indent="-342900" algn="just">
              <a:buClr>
                <a:schemeClr val="accent1"/>
              </a:buClr>
              <a:buFont typeface="Arial" panose="020B0604020202020204" pitchFamily="34" charset="0"/>
              <a:buChar char="•"/>
            </a:pPr>
            <a:r>
              <a:rPr lang="ca-ES" sz="2200" dirty="0"/>
              <a:t>Oferir als participants l’oportunitat de fer preguntes a l’orador relacionades amb la seva xerrada.</a:t>
            </a:r>
            <a:endParaRPr lang="es-ES" sz="2200" dirty="0"/>
          </a:p>
          <a:p>
            <a:pPr algn="just">
              <a:buClr>
                <a:schemeClr val="accent1"/>
              </a:buClr>
            </a:pPr>
            <a:endParaRPr lang="ca-ES" sz="2200" dirty="0">
              <a:solidFill>
                <a:schemeClr val="tx1"/>
              </a:solidFill>
            </a:endParaRPr>
          </a:p>
        </p:txBody>
      </p:sp>
    </p:spTree>
    <p:extLst>
      <p:ext uri="{BB962C8B-B14F-4D97-AF65-F5344CB8AC3E}">
        <p14:creationId xmlns:p14="http://schemas.microsoft.com/office/powerpoint/2010/main" val="676819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16B85A-EB02-4954-A9DB-06216110315C}"/>
              </a:ext>
            </a:extLst>
          </p:cNvPr>
          <p:cNvSpPr>
            <a:spLocks noGrp="1"/>
          </p:cNvSpPr>
          <p:nvPr>
            <p:ph sz="quarter" idx="14"/>
          </p:nvPr>
        </p:nvSpPr>
        <p:spPr>
          <a:xfrm>
            <a:off x="507195" y="1537854"/>
            <a:ext cx="11174412" cy="4473333"/>
          </a:xfrm>
        </p:spPr>
        <p:txBody>
          <a:bodyPr/>
          <a:lstStyle/>
          <a:p>
            <a:pPr marL="0" indent="0" algn="just">
              <a:buNone/>
            </a:pPr>
            <a:r>
              <a:rPr lang="en" b="1" dirty="0"/>
              <a:t>“Finger prints and foot prints”:</a:t>
            </a:r>
            <a:r>
              <a:rPr lang="en-GB" b="1" dirty="0"/>
              <a:t> </a:t>
            </a:r>
            <a:r>
              <a:rPr lang="en-US" dirty="0">
                <a:hlinkClick r:id="rId3"/>
              </a:rPr>
              <a:t>https://youtu.be/X8T2NEfUb3s</a:t>
            </a:r>
            <a:r>
              <a:rPr lang="en-US" dirty="0"/>
              <a:t> </a:t>
            </a:r>
            <a:endParaRPr lang="x-none" dirty="0"/>
          </a:p>
          <a:p>
            <a:pPr lvl="0" algn="just" fontAlgn="base"/>
            <a:r>
              <a:rPr lang="ca-ES" dirty="0"/>
              <a:t>Què en penseu, d’aquesta experiència? </a:t>
            </a:r>
            <a:endParaRPr lang="es-ES" dirty="0"/>
          </a:p>
          <a:p>
            <a:pPr lvl="0" algn="just" fontAlgn="base"/>
            <a:r>
              <a:rPr lang="ca-ES" dirty="0"/>
              <a:t>Quins són alguns dels termes, emocions i sentiments que l’orador fa servir per descriure la seva experiència? </a:t>
            </a:r>
            <a:endParaRPr lang="es-ES" dirty="0"/>
          </a:p>
          <a:p>
            <a:pPr lvl="0" algn="just" fontAlgn="base"/>
            <a:r>
              <a:rPr lang="ca-ES" dirty="0"/>
              <a:t>Quins són alguns dels impactes en la persona que va patir la mesura restrictiva? I en la relació terapèutica? </a:t>
            </a:r>
            <a:endParaRPr lang="es-ES" dirty="0"/>
          </a:p>
          <a:p>
            <a:pPr lvl="0" algn="just" fontAlgn="base"/>
            <a:r>
              <a:rPr lang="ca-ES" dirty="0"/>
              <a:t>Què es podria haver fet d’una altra manera per canviar el curs dels esdeveniments i evitar que aquesta situació es produís? </a:t>
            </a:r>
            <a:endParaRPr lang="es-ES" dirty="0"/>
          </a:p>
          <a:p>
            <a:pPr marL="0" lvl="0" indent="0" algn="just" fontAlgn="base">
              <a:buNone/>
            </a:pPr>
            <a:endParaRPr lang="es-ES" dirty="0"/>
          </a:p>
          <a:p>
            <a:pPr algn="just"/>
            <a:endParaRPr lang="x-none" dirty="0"/>
          </a:p>
        </p:txBody>
      </p:sp>
      <p:sp>
        <p:nvSpPr>
          <p:cNvPr id="2" name="Title 1">
            <a:extLst>
              <a:ext uri="{FF2B5EF4-FFF2-40B4-BE49-F238E27FC236}">
                <a16:creationId xmlns:a16="http://schemas.microsoft.com/office/drawing/2014/main" id="{A4DA89A6-618B-4E58-A590-C2C616E067BC}"/>
              </a:ext>
            </a:extLst>
          </p:cNvPr>
          <p:cNvSpPr>
            <a:spLocks noGrp="1"/>
          </p:cNvSpPr>
          <p:nvPr>
            <p:ph type="title"/>
          </p:nvPr>
        </p:nvSpPr>
        <p:spPr>
          <a:xfrm>
            <a:off x="417754" y="506412"/>
            <a:ext cx="11171271" cy="388110"/>
          </a:xfrm>
        </p:spPr>
        <p:txBody>
          <a:bodyPr>
            <a:noAutofit/>
          </a:bodyPr>
          <a:lstStyle/>
          <a:p>
            <a:r>
              <a:rPr lang="es-ES" dirty="0" err="1"/>
              <a:t>Exercici</a:t>
            </a:r>
            <a:r>
              <a:rPr lang="es-ES" dirty="0"/>
              <a:t> 3.3: Impacte </a:t>
            </a:r>
            <a:r>
              <a:rPr lang="es-ES" dirty="0" err="1"/>
              <a:t>psicològic</a:t>
            </a:r>
            <a:r>
              <a:rPr lang="es-ES" dirty="0"/>
              <a:t> de </a:t>
            </a:r>
            <a:r>
              <a:rPr lang="es-ES" dirty="0" err="1"/>
              <a:t>l’ús</a:t>
            </a:r>
            <a:r>
              <a:rPr lang="es-ES" dirty="0"/>
              <a:t> de </a:t>
            </a:r>
            <a:r>
              <a:rPr lang="es-ES" dirty="0" err="1"/>
              <a:t>l’aïllament</a:t>
            </a:r>
            <a:r>
              <a:rPr lang="es-ES" dirty="0"/>
              <a:t> i la </a:t>
            </a:r>
            <a:r>
              <a:rPr lang="es-ES" dirty="0" err="1"/>
              <a:t>contenció</a:t>
            </a:r>
            <a:r>
              <a:rPr lang="es-ES" dirty="0"/>
              <a:t> en el personal </a:t>
            </a:r>
            <a:r>
              <a:rPr lang="es-ES" dirty="0" err="1"/>
              <a:t>dels</a:t>
            </a:r>
            <a:r>
              <a:rPr lang="es-ES" dirty="0"/>
              <a:t> </a:t>
            </a:r>
            <a:r>
              <a:rPr lang="es-ES" dirty="0" err="1"/>
              <a:t>serveis</a:t>
            </a:r>
            <a:r>
              <a:rPr lang="es-ES" dirty="0"/>
              <a:t> -</a:t>
            </a:r>
            <a:r>
              <a:rPr lang="en-GB" dirty="0"/>
              <a:t> </a:t>
            </a:r>
            <a:r>
              <a:rPr lang="en-GB" dirty="0" err="1"/>
              <a:t>Opció</a:t>
            </a:r>
            <a:r>
              <a:rPr lang="en-GB" dirty="0"/>
              <a:t> 2</a:t>
            </a:r>
            <a:endParaRPr lang="x-none" dirty="0"/>
          </a:p>
        </p:txBody>
      </p:sp>
    </p:spTree>
    <p:extLst>
      <p:ext uri="{BB962C8B-B14F-4D97-AF65-F5344CB8AC3E}">
        <p14:creationId xmlns:p14="http://schemas.microsoft.com/office/powerpoint/2010/main" val="918314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264EB-52DF-4DFC-9DC1-91F1EBA33E88}"/>
              </a:ext>
            </a:extLst>
          </p:cNvPr>
          <p:cNvSpPr>
            <a:spLocks noGrp="1"/>
          </p:cNvSpPr>
          <p:nvPr>
            <p:ph sz="quarter" idx="14"/>
          </p:nvPr>
        </p:nvSpPr>
        <p:spPr>
          <a:xfrm>
            <a:off x="507195" y="1309255"/>
            <a:ext cx="11174412" cy="4958195"/>
          </a:xfrm>
        </p:spPr>
        <p:txBody>
          <a:bodyPr>
            <a:noAutofit/>
          </a:bodyPr>
          <a:lstStyle/>
          <a:p>
            <a:pPr marL="0" lvl="0" indent="0" algn="just">
              <a:buNone/>
            </a:pPr>
            <a:r>
              <a:rPr lang="ca-ES" sz="1900" dirty="0"/>
              <a:t>L’ús de la contenció o de l’aïllament també pot tenir un impacte negatiu en els professionals de la salut</a:t>
            </a:r>
            <a:r>
              <a:rPr lang="en-GB" sz="1900" dirty="0"/>
              <a:t>.</a:t>
            </a:r>
            <a:endParaRPr lang="x-none" sz="1900" dirty="0"/>
          </a:p>
          <a:p>
            <a:pPr lvl="1" algn="just"/>
            <a:r>
              <a:rPr lang="ca-ES" sz="1900" dirty="0"/>
              <a:t>Les dades indiquen que l’ús de mètodes restrictius està vinculat amb lesions físiques del personal</a:t>
            </a:r>
            <a:r>
              <a:rPr lang="en-GB" sz="1900" dirty="0"/>
              <a:t>. </a:t>
            </a:r>
            <a:endParaRPr lang="x-none" sz="1900" dirty="0"/>
          </a:p>
          <a:p>
            <a:pPr lvl="1" algn="just"/>
            <a:r>
              <a:rPr lang="ca-ES" sz="1900" dirty="0"/>
              <a:t>Els professionals de la salut mental i altres àmbits relacionats que fan servir mesures restrictives com l’aïllament i la contenció també poden patir traumes</a:t>
            </a:r>
            <a:r>
              <a:rPr lang="en-GB" sz="1900" dirty="0"/>
              <a:t>.</a:t>
            </a:r>
            <a:endParaRPr lang="x-none" sz="1900" dirty="0"/>
          </a:p>
          <a:p>
            <a:pPr lvl="1" algn="just"/>
            <a:r>
              <a:rPr lang="ca-ES" sz="1900" dirty="0"/>
              <a:t>L’ús de la força i la coacció alimenten el ressentiment, la culpa, la frustració i la pèrdua de confiança entre les persones usuàries dels serveis i el personal</a:t>
            </a:r>
            <a:r>
              <a:rPr lang="en-GB" sz="1900" dirty="0"/>
              <a:t>. </a:t>
            </a:r>
            <a:endParaRPr lang="x-none" sz="1900" dirty="0"/>
          </a:p>
          <a:p>
            <a:pPr lvl="1" algn="just"/>
            <a:r>
              <a:rPr lang="ca-ES" sz="1900" dirty="0"/>
              <a:t>El personal dels serveis pot tenir conflictes morals entre el seu desig de, d’una banda, proporcionar una atenció i un acompanyament adequats a les persones i, de l’altra, veure’s forçats a actuar d’una manera coactiva i intimidadora envers persones a qui volen ajudar</a:t>
            </a:r>
            <a:r>
              <a:rPr lang="es-ES" sz="1900" dirty="0"/>
              <a:t>. </a:t>
            </a:r>
            <a:r>
              <a:rPr lang="en-GB" sz="1900" dirty="0"/>
              <a:t> </a:t>
            </a:r>
            <a:endParaRPr lang="x-none" sz="1900" dirty="0"/>
          </a:p>
          <a:p>
            <a:pPr lvl="1" algn="just"/>
            <a:r>
              <a:rPr lang="ca-ES" sz="1900" dirty="0"/>
              <a:t>L’ús d’aquestes pràctiques també pot derivar en demandes civils o penals contra els serveis i/o el personal</a:t>
            </a:r>
            <a:r>
              <a:rPr lang="es-ES" sz="1900" dirty="0"/>
              <a:t>.</a:t>
            </a:r>
          </a:p>
          <a:p>
            <a:pPr lvl="1" algn="just"/>
            <a:r>
              <a:rPr lang="ca-ES" sz="1900" dirty="0"/>
              <a:t>Malgrat la idea equivocada que l’ús de l’aïllament i la contenció és rendible, aquesta afirmació no està demostrada amb dades de recerca</a:t>
            </a:r>
            <a:r>
              <a:rPr lang="en-GB" sz="1900" dirty="0"/>
              <a:t>. </a:t>
            </a:r>
            <a:endParaRPr lang="x-none" sz="1900" dirty="0"/>
          </a:p>
          <a:p>
            <a:pPr lvl="2" algn="just"/>
            <a:r>
              <a:rPr lang="ca-ES" sz="1900" dirty="0"/>
              <a:t>L’ús de l’aïllament i la contenció incrementa les despeses</a:t>
            </a:r>
            <a:r>
              <a:rPr lang="en-GB" sz="1900" dirty="0"/>
              <a:t>.</a:t>
            </a:r>
            <a:endParaRPr lang="x-none" sz="1900" dirty="0"/>
          </a:p>
          <a:p>
            <a:pPr algn="just"/>
            <a:endParaRPr lang="x-none" sz="1900" dirty="0"/>
          </a:p>
        </p:txBody>
      </p:sp>
      <p:sp>
        <p:nvSpPr>
          <p:cNvPr id="2" name="Title 1">
            <a:extLst>
              <a:ext uri="{FF2B5EF4-FFF2-40B4-BE49-F238E27FC236}">
                <a16:creationId xmlns:a16="http://schemas.microsoft.com/office/drawing/2014/main" id="{4E32A687-7B8F-4BE7-B9D5-02C4DDEF3E5B}"/>
              </a:ext>
            </a:extLst>
          </p:cNvPr>
          <p:cNvSpPr>
            <a:spLocks noGrp="1"/>
          </p:cNvSpPr>
          <p:nvPr>
            <p:ph type="title"/>
          </p:nvPr>
        </p:nvSpPr>
        <p:spPr>
          <a:xfrm>
            <a:off x="438537" y="319375"/>
            <a:ext cx="11389932" cy="487501"/>
          </a:xfrm>
        </p:spPr>
        <p:txBody>
          <a:bodyPr>
            <a:noAutofit/>
          </a:bodyPr>
          <a:lstStyle/>
          <a:p>
            <a:r>
              <a:rPr lang="ca-ES" sz="2500" dirty="0"/>
              <a:t>Presentació: L’impacte de l’aïllament i la contenció en els professionals de la salut mental i dels serveis que s’hi relacionen</a:t>
            </a:r>
            <a:endParaRPr lang="x-none" sz="2500" dirty="0"/>
          </a:p>
        </p:txBody>
      </p:sp>
    </p:spTree>
    <p:extLst>
      <p:ext uri="{BB962C8B-B14F-4D97-AF65-F5344CB8AC3E}">
        <p14:creationId xmlns:p14="http://schemas.microsoft.com/office/powerpoint/2010/main" val="4045408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113D-D5B7-4BF9-8C4C-804D8444FBF3}"/>
              </a:ext>
            </a:extLst>
          </p:cNvPr>
          <p:cNvSpPr>
            <a:spLocks noGrp="1"/>
          </p:cNvSpPr>
          <p:nvPr>
            <p:ph type="title"/>
          </p:nvPr>
        </p:nvSpPr>
        <p:spPr>
          <a:xfrm>
            <a:off x="507206" y="2313945"/>
            <a:ext cx="11042064" cy="469011"/>
          </a:xfrm>
        </p:spPr>
        <p:txBody>
          <a:bodyPr>
            <a:normAutofit fontScale="90000"/>
          </a:bodyPr>
          <a:lstStyle/>
          <a:p>
            <a:pPr>
              <a:lnSpc>
                <a:spcPct val="100000"/>
              </a:lnSpc>
            </a:pPr>
            <a:r>
              <a:rPr lang="es-ES" dirty="0"/>
              <a:t>Tema 4. </a:t>
            </a:r>
            <a:r>
              <a:rPr lang="ca-ES" dirty="0"/>
              <a:t>Qüestionar-se les pressuposicions amb relació a l’aïllament i la contenció</a:t>
            </a:r>
            <a:br>
              <a:rPr lang="es-ES" dirty="0"/>
            </a:br>
            <a:br>
              <a:rPr lang="x-none" dirty="0"/>
            </a:br>
            <a:endParaRPr lang="x-none" dirty="0"/>
          </a:p>
        </p:txBody>
      </p:sp>
    </p:spTree>
    <p:extLst>
      <p:ext uri="{BB962C8B-B14F-4D97-AF65-F5344CB8AC3E}">
        <p14:creationId xmlns:p14="http://schemas.microsoft.com/office/powerpoint/2010/main" val="2764704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74126-E4D8-4E4F-AF24-D7D0E4CA5C64}"/>
              </a:ext>
            </a:extLst>
          </p:cNvPr>
          <p:cNvSpPr>
            <a:spLocks noGrp="1"/>
          </p:cNvSpPr>
          <p:nvPr>
            <p:ph sz="quarter" idx="14"/>
          </p:nvPr>
        </p:nvSpPr>
        <p:spPr>
          <a:xfrm>
            <a:off x="507195" y="1641764"/>
            <a:ext cx="11174412" cy="4369424"/>
          </a:xfrm>
        </p:spPr>
        <p:txBody>
          <a:bodyPr/>
          <a:lstStyle/>
          <a:p>
            <a:pPr marL="0" indent="0">
              <a:buNone/>
            </a:pPr>
            <a:r>
              <a:rPr lang="ca-ES" b="1" dirty="0"/>
              <a:t>Quines són les </a:t>
            </a:r>
            <a:r>
              <a:rPr lang="ca-ES" b="1" u="sng" dirty="0"/>
              <a:t>pressuposicions</a:t>
            </a:r>
            <a:r>
              <a:rPr lang="ca-ES" b="1" dirty="0"/>
              <a:t> que cal qüestionar-se en relació amb l’aïllament i la contenció? </a:t>
            </a:r>
          </a:p>
          <a:p>
            <a:pPr marL="0" indent="0">
              <a:buNone/>
            </a:pPr>
            <a:endParaRPr lang="es-ES" dirty="0"/>
          </a:p>
          <a:p>
            <a:pPr lvl="0" fontAlgn="base"/>
            <a:r>
              <a:rPr lang="ca-ES" b="1" dirty="0"/>
              <a:t>Pressuposició 1: L’aïllament i la contenció es poden aplicar en benefici terapèutic de les persones usuàries dels serveis socials i de salut mental. </a:t>
            </a:r>
            <a:endParaRPr lang="es-ES" dirty="0"/>
          </a:p>
          <a:p>
            <a:pPr lvl="2"/>
            <a:r>
              <a:rPr lang="ca-ES" sz="2200" dirty="0"/>
              <a:t>No hi ha cap evidència basada en la recerca que avali la idea que l’aïllament o la contenció siguin terapèutiques. </a:t>
            </a:r>
          </a:p>
          <a:p>
            <a:pPr lvl="2"/>
            <a:r>
              <a:rPr lang="ca-ES" sz="2200" dirty="0"/>
              <a:t>L’evidència indica que aquestes pràctiques poden ser lesives per al benestar físic i mental d’una persona</a:t>
            </a:r>
            <a:r>
              <a:rPr lang="es-ES" sz="2200" dirty="0"/>
              <a:t>. </a:t>
            </a:r>
          </a:p>
          <a:p>
            <a:pPr algn="just"/>
            <a:endParaRPr lang="x-none" dirty="0"/>
          </a:p>
        </p:txBody>
      </p:sp>
      <p:sp>
        <p:nvSpPr>
          <p:cNvPr id="2" name="Title 1">
            <a:extLst>
              <a:ext uri="{FF2B5EF4-FFF2-40B4-BE49-F238E27FC236}">
                <a16:creationId xmlns:a16="http://schemas.microsoft.com/office/drawing/2014/main" id="{8BCA2F57-A9FB-4BDA-B200-68C9B7C5433A}"/>
              </a:ext>
            </a:extLst>
          </p:cNvPr>
          <p:cNvSpPr>
            <a:spLocks noGrp="1"/>
          </p:cNvSpPr>
          <p:nvPr>
            <p:ph type="title"/>
          </p:nvPr>
        </p:nvSpPr>
        <p:spPr>
          <a:xfrm>
            <a:off x="417754" y="506412"/>
            <a:ext cx="11290541" cy="368231"/>
          </a:xfrm>
        </p:spPr>
        <p:txBody>
          <a:bodyPr/>
          <a:lstStyle/>
          <a:p>
            <a:r>
              <a:rPr lang="es-ES" dirty="0" err="1"/>
              <a:t>Presentació</a:t>
            </a:r>
            <a:r>
              <a:rPr lang="es-ES" dirty="0"/>
              <a:t>: </a:t>
            </a:r>
            <a:r>
              <a:rPr lang="es-ES" dirty="0" err="1"/>
              <a:t>Qüestionar</a:t>
            </a:r>
            <a:r>
              <a:rPr lang="es-ES" dirty="0"/>
              <a:t>-se les </a:t>
            </a:r>
            <a:r>
              <a:rPr lang="es-ES" dirty="0" err="1"/>
              <a:t>pressuposicions</a:t>
            </a:r>
            <a:r>
              <a:rPr lang="es-ES" dirty="0"/>
              <a:t> sobre </a:t>
            </a:r>
            <a:r>
              <a:rPr lang="es-ES" dirty="0" err="1"/>
              <a:t>l’aïllament</a:t>
            </a:r>
            <a:r>
              <a:rPr lang="es-ES" dirty="0"/>
              <a:t> i la </a:t>
            </a:r>
            <a:r>
              <a:rPr lang="es-ES" dirty="0" err="1"/>
              <a:t>contenció</a:t>
            </a:r>
            <a:r>
              <a:rPr lang="es-ES" dirty="0"/>
              <a:t> </a:t>
            </a:r>
            <a:r>
              <a:rPr lang="en-GB" dirty="0"/>
              <a:t>- 1</a:t>
            </a:r>
            <a:endParaRPr lang="x-none" dirty="0"/>
          </a:p>
        </p:txBody>
      </p:sp>
    </p:spTree>
    <p:extLst>
      <p:ext uri="{BB962C8B-B14F-4D97-AF65-F5344CB8AC3E}">
        <p14:creationId xmlns:p14="http://schemas.microsoft.com/office/powerpoint/2010/main" val="3001525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482C36-DD35-42BF-94E5-6B0F6FFFE1E2}"/>
              </a:ext>
            </a:extLst>
          </p:cNvPr>
          <p:cNvSpPr>
            <a:spLocks noGrp="1"/>
          </p:cNvSpPr>
          <p:nvPr>
            <p:ph sz="quarter" idx="14"/>
          </p:nvPr>
        </p:nvSpPr>
        <p:spPr/>
        <p:txBody>
          <a:bodyPr/>
          <a:lstStyle/>
          <a:p>
            <a:pPr algn="just"/>
            <a:r>
              <a:rPr lang="ca-ES" b="1" dirty="0"/>
              <a:t>Pressuposició 2: L’aïllament i la contenció garanteixen la seguretat de les persones</a:t>
            </a:r>
          </a:p>
          <a:p>
            <a:pPr lvl="2" algn="just"/>
            <a:r>
              <a:rPr lang="ca-ES" sz="2200" dirty="0"/>
              <a:t>L’aïllament i la contenció provoquen lesions físiques, emocionals i mentals</a:t>
            </a:r>
            <a:r>
              <a:rPr lang="en-GB" sz="2200" dirty="0"/>
              <a:t>. </a:t>
            </a:r>
            <a:endParaRPr lang="x-none" sz="2200" dirty="0"/>
          </a:p>
          <a:p>
            <a:pPr lvl="2" algn="just"/>
            <a:r>
              <a:rPr lang="ca-ES" sz="2200" dirty="0"/>
              <a:t>De vegades les contencions provoquen lesions físiques, com fractures òssies i fins i tot la mort</a:t>
            </a:r>
            <a:r>
              <a:rPr lang="en-GB" sz="2200" dirty="0"/>
              <a:t>. </a:t>
            </a:r>
          </a:p>
          <a:p>
            <a:pPr lvl="2" algn="just"/>
            <a:r>
              <a:rPr lang="ca-ES" sz="2200" dirty="0"/>
              <a:t>L’impacte psicològic i el trauma derivats de l’aïllament i la contenció poden ser profunds i de llarga durada</a:t>
            </a:r>
            <a:r>
              <a:rPr lang="en-GB" sz="2200" dirty="0"/>
              <a:t>. </a:t>
            </a:r>
            <a:endParaRPr lang="x-none" sz="2200" dirty="0"/>
          </a:p>
          <a:p>
            <a:pPr lvl="2" algn="just"/>
            <a:r>
              <a:rPr lang="ca-ES" sz="2200" dirty="0"/>
              <a:t>Els estudis que avaluen l’impacte del «Programa de reducció de l’ús de l’aïllament i la contenció a </a:t>
            </a:r>
            <a:r>
              <a:rPr lang="ca-ES" sz="2200" dirty="0" err="1"/>
              <a:t>Pennsilvània</a:t>
            </a:r>
            <a:r>
              <a:rPr lang="ca-ES" sz="2200" dirty="0"/>
              <a:t>» (Estats Units) han demostrat que reduir significativament l’ús d’aquestes pràctiques als hospitals psiquiàtrics públics no va comportar un augment de les agressions al personal, sinó que, en alguns casos, fins i tot es van reduir </a:t>
            </a:r>
            <a:r>
              <a:rPr lang="es-ES" sz="2200" dirty="0"/>
              <a:t>.</a:t>
            </a:r>
            <a:endParaRPr lang="x-none" sz="2200" dirty="0"/>
          </a:p>
          <a:p>
            <a:pPr algn="just"/>
            <a:endParaRPr lang="x-none" dirty="0"/>
          </a:p>
        </p:txBody>
      </p:sp>
      <p:sp>
        <p:nvSpPr>
          <p:cNvPr id="2" name="Title 1">
            <a:extLst>
              <a:ext uri="{FF2B5EF4-FFF2-40B4-BE49-F238E27FC236}">
                <a16:creationId xmlns:a16="http://schemas.microsoft.com/office/drawing/2014/main" id="{C0C676DA-B3ED-4D01-91F9-514F3CDF1A35}"/>
              </a:ext>
            </a:extLst>
          </p:cNvPr>
          <p:cNvSpPr>
            <a:spLocks noGrp="1"/>
          </p:cNvSpPr>
          <p:nvPr>
            <p:ph type="title"/>
          </p:nvPr>
        </p:nvSpPr>
        <p:spPr>
          <a:xfrm>
            <a:off x="417755" y="506412"/>
            <a:ext cx="11323972" cy="428770"/>
          </a:xfrm>
        </p:spPr>
        <p:txBody>
          <a:bodyPr/>
          <a:lstStyle/>
          <a:p>
            <a:r>
              <a:rPr lang="es-ES" dirty="0" err="1"/>
              <a:t>Presentació</a:t>
            </a:r>
            <a:r>
              <a:rPr lang="es-ES" dirty="0"/>
              <a:t>: </a:t>
            </a:r>
            <a:r>
              <a:rPr lang="es-ES" dirty="0" err="1"/>
              <a:t>Qüestionar</a:t>
            </a:r>
            <a:r>
              <a:rPr lang="es-ES" dirty="0"/>
              <a:t>-se les </a:t>
            </a:r>
            <a:r>
              <a:rPr lang="es-ES" dirty="0" err="1"/>
              <a:t>pressuposicions</a:t>
            </a:r>
            <a:r>
              <a:rPr lang="es-ES" dirty="0"/>
              <a:t> sobre </a:t>
            </a:r>
            <a:r>
              <a:rPr lang="es-ES" dirty="0" err="1"/>
              <a:t>l’aïllament</a:t>
            </a:r>
            <a:r>
              <a:rPr lang="es-ES" dirty="0"/>
              <a:t> i la </a:t>
            </a:r>
            <a:r>
              <a:rPr lang="es-ES" dirty="0" err="1"/>
              <a:t>contenció</a:t>
            </a:r>
            <a:r>
              <a:rPr lang="es-ES" dirty="0"/>
              <a:t> </a:t>
            </a:r>
            <a:r>
              <a:rPr lang="en-GB" dirty="0"/>
              <a:t>- 2</a:t>
            </a:r>
            <a:endParaRPr lang="x-none" dirty="0"/>
          </a:p>
        </p:txBody>
      </p:sp>
    </p:spTree>
    <p:extLst>
      <p:ext uri="{BB962C8B-B14F-4D97-AF65-F5344CB8AC3E}">
        <p14:creationId xmlns:p14="http://schemas.microsoft.com/office/powerpoint/2010/main" val="411187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111AE-9CB3-EB4A-A2B2-222DB6C602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a:xfrm>
            <a:off x="574115" y="946614"/>
            <a:ext cx="11174400" cy="360000"/>
          </a:xfrm>
        </p:spPr>
        <p:txBody>
          <a:bodyPr/>
          <a:lstStyle/>
          <a:p>
            <a:r>
              <a:rPr lang="ca-ES" dirty="0"/>
              <a:t>En acabar la formació, els participants han de poder</a:t>
            </a:r>
            <a:r>
              <a:rPr lang="en-US" dirty="0"/>
              <a:t>: </a:t>
            </a:r>
          </a:p>
        </p:txBody>
      </p:sp>
      <p:sp>
        <p:nvSpPr>
          <p:cNvPr id="4" name="Content Placeholder 3">
            <a:extLst>
              <a:ext uri="{FF2B5EF4-FFF2-40B4-BE49-F238E27FC236}">
                <a16:creationId xmlns:a16="http://schemas.microsoft.com/office/drawing/2014/main" id="{ECC38F5A-E003-4641-9DE1-DC84362400C9}"/>
              </a:ext>
            </a:extLst>
          </p:cNvPr>
          <p:cNvSpPr>
            <a:spLocks noGrp="1"/>
          </p:cNvSpPr>
          <p:nvPr>
            <p:ph sz="quarter" idx="14"/>
          </p:nvPr>
        </p:nvSpPr>
        <p:spPr/>
        <p:txBody>
          <a:bodyPr/>
          <a:lstStyle/>
          <a:p>
            <a:pPr lvl="0" fontAlgn="base"/>
            <a:r>
              <a:rPr lang="ca-ES" dirty="0"/>
              <a:t>definir les pràctiques en els serveis de salut que constitueixen aïllament i contenció;</a:t>
            </a:r>
            <a:endParaRPr lang="es-ES" dirty="0"/>
          </a:p>
          <a:p>
            <a:pPr lvl="0" fontAlgn="base"/>
            <a:r>
              <a:rPr lang="ca-ES" dirty="0"/>
              <a:t>analitzar l’impacte físic i psicològic de l’aïllament i la contenció en les persones usuàries dels serveis i en els professionals dels serveis socials i de salut mental; </a:t>
            </a:r>
            <a:endParaRPr lang="es-ES" dirty="0"/>
          </a:p>
          <a:p>
            <a:pPr lvl="0" fontAlgn="base"/>
            <a:r>
              <a:rPr lang="ca-ES" dirty="0"/>
              <a:t>entendre la manera en què l’aïllament i la contenció violen els drets humans;</a:t>
            </a:r>
            <a:endParaRPr lang="es-ES" dirty="0"/>
          </a:p>
          <a:p>
            <a:pPr lvl="0" fontAlgn="base"/>
            <a:r>
              <a:rPr lang="ca-ES" dirty="0"/>
              <a:t>entendre i qüestionar els motius d’utilitzar l’aïllament i la contenció en els serveis socials i de salut mental; </a:t>
            </a:r>
            <a:endParaRPr lang="es-ES" dirty="0"/>
          </a:p>
          <a:p>
            <a:r>
              <a:rPr lang="ca-ES" dirty="0"/>
              <a:t>proporcionar coneixements i competències en les diverses estratègies que es poden posar en pràctica en els serveis socials i de salut mental per posar fi a l’aïllament i la contenció</a:t>
            </a:r>
            <a:r>
              <a:rPr lang="en-GB" dirty="0"/>
              <a:t>.</a:t>
            </a:r>
            <a:endParaRPr lang="x-none"/>
          </a:p>
          <a:p>
            <a:pPr marL="0" indent="0" algn="just">
              <a:lnSpc>
                <a:spcPct val="100000"/>
              </a:lnSpc>
              <a:buNone/>
            </a:pPr>
            <a:endParaRPr lang="en-US" dirty="0"/>
          </a:p>
          <a:p>
            <a:pPr algn="just">
              <a:lnSpc>
                <a:spcPct val="100000"/>
              </a:lnSpc>
            </a:pPr>
            <a:endParaRPr lang="en-US" dirty="0"/>
          </a:p>
        </p:txBody>
      </p:sp>
      <p:sp>
        <p:nvSpPr>
          <p:cNvPr id="5" name="Title 4">
            <a:extLst>
              <a:ext uri="{FF2B5EF4-FFF2-40B4-BE49-F238E27FC236}">
                <a16:creationId xmlns:a16="http://schemas.microsoft.com/office/drawing/2014/main" id="{E54A7942-A8A6-C046-8B42-90372B2CB12A}"/>
              </a:ext>
            </a:extLst>
          </p:cNvPr>
          <p:cNvSpPr>
            <a:spLocks noGrp="1"/>
          </p:cNvSpPr>
          <p:nvPr>
            <p:ph type="title"/>
          </p:nvPr>
        </p:nvSpPr>
        <p:spPr/>
        <p:txBody>
          <a:bodyPr/>
          <a:lstStyle/>
          <a:p>
            <a:r>
              <a:rPr lang="ca-ES" dirty="0"/>
              <a:t>Objectius d’aprenentatge</a:t>
            </a:r>
            <a:endParaRPr lang="es-ES" dirty="0"/>
          </a:p>
        </p:txBody>
      </p:sp>
    </p:spTree>
    <p:extLst>
      <p:ext uri="{BB962C8B-B14F-4D97-AF65-F5344CB8AC3E}">
        <p14:creationId xmlns:p14="http://schemas.microsoft.com/office/powerpoint/2010/main" val="94423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F0871-C96F-4E24-8441-15347425F435}"/>
              </a:ext>
            </a:extLst>
          </p:cNvPr>
          <p:cNvSpPr>
            <a:spLocks noGrp="1"/>
          </p:cNvSpPr>
          <p:nvPr>
            <p:ph sz="quarter" idx="14"/>
          </p:nvPr>
        </p:nvSpPr>
        <p:spPr>
          <a:xfrm>
            <a:off x="507195" y="1600200"/>
            <a:ext cx="11174412" cy="4410988"/>
          </a:xfrm>
        </p:spPr>
        <p:txBody>
          <a:bodyPr/>
          <a:lstStyle/>
          <a:p>
            <a:pPr lvl="0" algn="just" fontAlgn="base"/>
            <a:r>
              <a:rPr lang="ca-ES" b="1" dirty="0"/>
              <a:t>Pressuposició 3: L’aïllament i la contenció eviten comportaments violents. </a:t>
            </a:r>
            <a:endParaRPr lang="es-ES" dirty="0"/>
          </a:p>
          <a:p>
            <a:pPr lvl="2" algn="just"/>
            <a:r>
              <a:rPr lang="ca-ES" sz="2200" dirty="0"/>
              <a:t>L’evidència demostra que l’aïllament i la contenció poden empitjorar els sentiments de frustració i còlera, cosa que dona lloc a conductes més lesives</a:t>
            </a:r>
            <a:r>
              <a:rPr lang="en-GB" sz="2200" dirty="0"/>
              <a:t>.</a:t>
            </a:r>
            <a:endParaRPr lang="x-none" sz="2200" dirty="0"/>
          </a:p>
          <a:p>
            <a:pPr lvl="2" algn="just"/>
            <a:r>
              <a:rPr lang="ca-ES" sz="2200" dirty="0"/>
              <a:t>Les persones que ja han patit mesures restrictives com l’aïllament i la contenció poden tenir la sensació que tenen molt poques opcions, tret de defensar-se</a:t>
            </a:r>
            <a:r>
              <a:rPr lang="en-GB" sz="2200" dirty="0"/>
              <a:t>. </a:t>
            </a:r>
          </a:p>
          <a:p>
            <a:pPr lvl="2" algn="just"/>
            <a:r>
              <a:rPr lang="ca-ES" sz="2200" dirty="0"/>
              <a:t>«Si volem que la gent deixi de comportar-se violentament, potser hauríem de deixar de tractar-la violentament».</a:t>
            </a:r>
            <a:r>
              <a:rPr lang="es-ES" sz="2200" dirty="0"/>
              <a:t> </a:t>
            </a:r>
          </a:p>
          <a:p>
            <a:pPr lvl="2" algn="just"/>
            <a:r>
              <a:rPr lang="ca-ES" sz="2200" dirty="0"/>
              <a:t>Les persones usuàries dels serveis acostumen a veure l’aïllament i la contenció com un càstig disciplinari</a:t>
            </a:r>
            <a:r>
              <a:rPr lang="es-ES" sz="2200" dirty="0"/>
              <a:t>, </a:t>
            </a:r>
            <a:r>
              <a:rPr lang="ca-ES" sz="2200" dirty="0"/>
              <a:t>la qual cosa pot incrementar la sensació de frustració envers els professionals de la salut mental</a:t>
            </a:r>
            <a:r>
              <a:rPr lang="en-GB" sz="2200" dirty="0"/>
              <a:t>. </a:t>
            </a:r>
            <a:endParaRPr lang="x-none" sz="2200" dirty="0"/>
          </a:p>
          <a:p>
            <a:pPr algn="just"/>
            <a:endParaRPr lang="x-none" dirty="0"/>
          </a:p>
        </p:txBody>
      </p:sp>
      <p:sp>
        <p:nvSpPr>
          <p:cNvPr id="2" name="Title 1">
            <a:extLst>
              <a:ext uri="{FF2B5EF4-FFF2-40B4-BE49-F238E27FC236}">
                <a16:creationId xmlns:a16="http://schemas.microsoft.com/office/drawing/2014/main" id="{2789BD2F-56A5-441A-BD04-8C874E5C8C2B}"/>
              </a:ext>
            </a:extLst>
          </p:cNvPr>
          <p:cNvSpPr>
            <a:spLocks noGrp="1"/>
          </p:cNvSpPr>
          <p:nvPr>
            <p:ph type="title"/>
          </p:nvPr>
        </p:nvSpPr>
        <p:spPr>
          <a:xfrm>
            <a:off x="417755" y="506412"/>
            <a:ext cx="11407100" cy="449552"/>
          </a:xfrm>
        </p:spPr>
        <p:txBody>
          <a:bodyPr/>
          <a:lstStyle/>
          <a:p>
            <a:r>
              <a:rPr lang="es-ES" dirty="0" err="1"/>
              <a:t>Presentació</a:t>
            </a:r>
            <a:r>
              <a:rPr lang="es-ES" dirty="0"/>
              <a:t>: </a:t>
            </a:r>
            <a:r>
              <a:rPr lang="es-ES" dirty="0" err="1"/>
              <a:t>Qüestionar</a:t>
            </a:r>
            <a:r>
              <a:rPr lang="es-ES" dirty="0"/>
              <a:t>-se les </a:t>
            </a:r>
            <a:r>
              <a:rPr lang="es-ES" dirty="0" err="1"/>
              <a:t>pressuposicions</a:t>
            </a:r>
            <a:r>
              <a:rPr lang="es-ES" dirty="0"/>
              <a:t> sobre </a:t>
            </a:r>
            <a:r>
              <a:rPr lang="es-ES" dirty="0" err="1"/>
              <a:t>l’aïllament</a:t>
            </a:r>
            <a:r>
              <a:rPr lang="es-ES" dirty="0"/>
              <a:t> i la </a:t>
            </a:r>
            <a:r>
              <a:rPr lang="es-ES" dirty="0" err="1"/>
              <a:t>contenció</a:t>
            </a:r>
            <a:r>
              <a:rPr lang="es-ES" dirty="0"/>
              <a:t> </a:t>
            </a:r>
            <a:r>
              <a:rPr lang="en-GB" dirty="0"/>
              <a:t>- 3</a:t>
            </a:r>
            <a:endParaRPr lang="x-none" dirty="0"/>
          </a:p>
        </p:txBody>
      </p:sp>
    </p:spTree>
    <p:extLst>
      <p:ext uri="{BB962C8B-B14F-4D97-AF65-F5344CB8AC3E}">
        <p14:creationId xmlns:p14="http://schemas.microsoft.com/office/powerpoint/2010/main" val="3459708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DBF929-46C2-429F-8F36-C44826A28BC7}"/>
              </a:ext>
            </a:extLst>
          </p:cNvPr>
          <p:cNvSpPr>
            <a:spLocks noGrp="1"/>
          </p:cNvSpPr>
          <p:nvPr>
            <p:ph sz="quarter" idx="14"/>
          </p:nvPr>
        </p:nvSpPr>
        <p:spPr/>
        <p:txBody>
          <a:bodyPr>
            <a:noAutofit/>
          </a:bodyPr>
          <a:lstStyle/>
          <a:p>
            <a:pPr lvl="0" algn="just"/>
            <a:r>
              <a:rPr lang="ca-ES" b="1" dirty="0"/>
              <a:t>Pressuposició 4: El personal està capacitat per identificar amb precisió les situacions potencialment violentes.</a:t>
            </a:r>
          </a:p>
          <a:p>
            <a:pPr lvl="2" algn="just" fontAlgn="base"/>
            <a:r>
              <a:rPr lang="ca-ES" sz="2200" dirty="0"/>
              <a:t>La creença que és possible predir conductes i situacions potencialment violentes amb precisió és una altra de les raons per les quals els professionals recorren a l’ús de l’aïllament i la contenció. </a:t>
            </a:r>
            <a:endParaRPr lang="es-ES" sz="2200" dirty="0"/>
          </a:p>
          <a:p>
            <a:pPr lvl="2" algn="just" fontAlgn="base"/>
            <a:r>
              <a:rPr lang="ca-ES" sz="2200" dirty="0"/>
              <a:t>Però predir la violència i possibles riscos futurs amb precisió és extremament difícil.</a:t>
            </a:r>
            <a:endParaRPr lang="es-ES" sz="2200" dirty="0"/>
          </a:p>
          <a:p>
            <a:pPr lvl="2" algn="just">
              <a:lnSpc>
                <a:spcPct val="110000"/>
              </a:lnSpc>
              <a:spcAft>
                <a:spcPts val="600"/>
              </a:spcAft>
            </a:pPr>
            <a:r>
              <a:rPr lang="ca-ES" sz="2200" dirty="0"/>
              <a:t>Sovint el personal no és capaç de diferenciar entre un comportament imprevisible/inesperat i un comportament de risc/perillós</a:t>
            </a:r>
            <a:r>
              <a:rPr lang="en-GB" sz="2200" dirty="0"/>
              <a:t>. </a:t>
            </a:r>
            <a:endParaRPr lang="x-none" sz="2200" dirty="0"/>
          </a:p>
          <a:p>
            <a:pPr lvl="2" algn="just"/>
            <a:r>
              <a:rPr lang="ca-ES" sz="2200" dirty="0"/>
              <a:t>La incertesa sobre quin risc de danys o violència envers un mateix o altres persones poden anticipar els professionals ha donat lloc a una cultura de pràctiques excessivament defensives i a un augment de les pràctiques restrictives</a:t>
            </a:r>
            <a:r>
              <a:rPr lang="en-GB" sz="2200" dirty="0"/>
              <a:t>.</a:t>
            </a:r>
            <a:endParaRPr lang="x-none" sz="2200" dirty="0"/>
          </a:p>
          <a:p>
            <a:pPr algn="just"/>
            <a:endParaRPr lang="x-none" dirty="0"/>
          </a:p>
        </p:txBody>
      </p:sp>
      <p:sp>
        <p:nvSpPr>
          <p:cNvPr id="2" name="Title 1">
            <a:extLst>
              <a:ext uri="{FF2B5EF4-FFF2-40B4-BE49-F238E27FC236}">
                <a16:creationId xmlns:a16="http://schemas.microsoft.com/office/drawing/2014/main" id="{9C4CC911-A7FF-441F-8A1B-179FA71815D4}"/>
              </a:ext>
            </a:extLst>
          </p:cNvPr>
          <p:cNvSpPr>
            <a:spLocks noGrp="1"/>
          </p:cNvSpPr>
          <p:nvPr>
            <p:ph type="title"/>
          </p:nvPr>
        </p:nvSpPr>
        <p:spPr>
          <a:xfrm>
            <a:off x="417755" y="506412"/>
            <a:ext cx="11407100" cy="449552"/>
          </a:xfrm>
        </p:spPr>
        <p:txBody>
          <a:bodyPr/>
          <a:lstStyle/>
          <a:p>
            <a:r>
              <a:rPr lang="es-ES" dirty="0" err="1"/>
              <a:t>Presentació</a:t>
            </a:r>
            <a:r>
              <a:rPr lang="es-ES" dirty="0"/>
              <a:t>: </a:t>
            </a:r>
            <a:r>
              <a:rPr lang="es-ES" dirty="0" err="1"/>
              <a:t>Qüestionar</a:t>
            </a:r>
            <a:r>
              <a:rPr lang="es-ES" dirty="0"/>
              <a:t>-se les </a:t>
            </a:r>
            <a:r>
              <a:rPr lang="es-ES" dirty="0" err="1"/>
              <a:t>pressuposicions</a:t>
            </a:r>
            <a:r>
              <a:rPr lang="es-ES" dirty="0"/>
              <a:t> sobre </a:t>
            </a:r>
            <a:r>
              <a:rPr lang="es-ES" dirty="0" err="1"/>
              <a:t>l’aïllament</a:t>
            </a:r>
            <a:r>
              <a:rPr lang="es-ES" dirty="0"/>
              <a:t> i la </a:t>
            </a:r>
            <a:r>
              <a:rPr lang="es-ES" dirty="0" err="1"/>
              <a:t>contenció</a:t>
            </a:r>
            <a:r>
              <a:rPr lang="es-ES" dirty="0"/>
              <a:t> </a:t>
            </a:r>
            <a:r>
              <a:rPr lang="en-GB" dirty="0"/>
              <a:t>- 4</a:t>
            </a:r>
            <a:endParaRPr lang="x-none" dirty="0"/>
          </a:p>
        </p:txBody>
      </p:sp>
    </p:spTree>
    <p:extLst>
      <p:ext uri="{BB962C8B-B14F-4D97-AF65-F5344CB8AC3E}">
        <p14:creationId xmlns:p14="http://schemas.microsoft.com/office/powerpoint/2010/main" val="2025955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3AE5A-4619-477A-853C-2E964B7E41D2}"/>
              </a:ext>
            </a:extLst>
          </p:cNvPr>
          <p:cNvSpPr>
            <a:spLocks noGrp="1"/>
          </p:cNvSpPr>
          <p:nvPr>
            <p:ph sz="quarter" idx="14"/>
          </p:nvPr>
        </p:nvSpPr>
        <p:spPr/>
        <p:txBody>
          <a:bodyPr/>
          <a:lstStyle/>
          <a:p>
            <a:pPr lvl="0" algn="just" fontAlgn="base"/>
            <a:r>
              <a:rPr lang="ca-ES" b="1" dirty="0"/>
              <a:t>Pressuposició 5: Les persones amb discapacitat psicosocial, intel·lectual o cognitiva acostumen a ser irracionals, violentes i imprevisibles</a:t>
            </a:r>
            <a:r>
              <a:rPr lang="es-ES" b="1" dirty="0"/>
              <a:t>. </a:t>
            </a:r>
            <a:endParaRPr lang="es-ES" dirty="0"/>
          </a:p>
          <a:p>
            <a:pPr lvl="2" algn="just" fontAlgn="base"/>
            <a:r>
              <a:rPr lang="ca-ES" sz="2200" dirty="0"/>
              <a:t>Hi ha la idea equivocada que les persones amb discapacitat psicosocial estan governades per les seves psicosis i/o al·lucinacions, la qual cosa les fa violentes, imprevisibles i irracionals. </a:t>
            </a:r>
            <a:endParaRPr lang="es-ES" sz="2200" dirty="0"/>
          </a:p>
          <a:p>
            <a:pPr lvl="2" algn="just"/>
            <a:r>
              <a:rPr lang="ca-ES" sz="2200" dirty="0"/>
              <a:t>Hi ha una evidència sòlida que demostra que aquestes persones no són més violentes que la resta de la població i que, de fet, tenen més probabilitats de ser víctimes de la violència que agressores.</a:t>
            </a:r>
            <a:endParaRPr lang="x-none" sz="2200" dirty="0"/>
          </a:p>
          <a:p>
            <a:pPr algn="just"/>
            <a:endParaRPr lang="x-none" dirty="0"/>
          </a:p>
        </p:txBody>
      </p:sp>
      <p:sp>
        <p:nvSpPr>
          <p:cNvPr id="2" name="Title 1">
            <a:extLst>
              <a:ext uri="{FF2B5EF4-FFF2-40B4-BE49-F238E27FC236}">
                <a16:creationId xmlns:a16="http://schemas.microsoft.com/office/drawing/2014/main" id="{2E0A885C-02DD-4F59-B9D5-C47F8C83717B}"/>
              </a:ext>
            </a:extLst>
          </p:cNvPr>
          <p:cNvSpPr>
            <a:spLocks noGrp="1"/>
          </p:cNvSpPr>
          <p:nvPr>
            <p:ph type="title"/>
          </p:nvPr>
        </p:nvSpPr>
        <p:spPr>
          <a:xfrm>
            <a:off x="417755" y="506412"/>
            <a:ext cx="11344754" cy="407988"/>
          </a:xfrm>
        </p:spPr>
        <p:txBody>
          <a:bodyPr/>
          <a:lstStyle/>
          <a:p>
            <a:r>
              <a:rPr lang="es-ES" dirty="0" err="1"/>
              <a:t>Presentació</a:t>
            </a:r>
            <a:r>
              <a:rPr lang="es-ES" dirty="0"/>
              <a:t>: </a:t>
            </a:r>
            <a:r>
              <a:rPr lang="es-ES" dirty="0" err="1"/>
              <a:t>Qüestionar</a:t>
            </a:r>
            <a:r>
              <a:rPr lang="es-ES" dirty="0"/>
              <a:t>-se les </a:t>
            </a:r>
            <a:r>
              <a:rPr lang="es-ES" dirty="0" err="1"/>
              <a:t>pressuposicions</a:t>
            </a:r>
            <a:r>
              <a:rPr lang="es-ES" dirty="0"/>
              <a:t> sobre </a:t>
            </a:r>
            <a:r>
              <a:rPr lang="es-ES" dirty="0" err="1"/>
              <a:t>l’aïllament</a:t>
            </a:r>
            <a:r>
              <a:rPr lang="es-ES" dirty="0"/>
              <a:t> i la </a:t>
            </a:r>
            <a:r>
              <a:rPr lang="es-ES" dirty="0" err="1"/>
              <a:t>contenció</a:t>
            </a:r>
            <a:r>
              <a:rPr lang="es-ES" dirty="0"/>
              <a:t> </a:t>
            </a:r>
            <a:r>
              <a:rPr lang="en-GB" dirty="0"/>
              <a:t>- 5</a:t>
            </a:r>
            <a:endParaRPr lang="x-none" dirty="0"/>
          </a:p>
        </p:txBody>
      </p:sp>
    </p:spTree>
    <p:extLst>
      <p:ext uri="{BB962C8B-B14F-4D97-AF65-F5344CB8AC3E}">
        <p14:creationId xmlns:p14="http://schemas.microsoft.com/office/powerpoint/2010/main" val="2934122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CCE7EA-1F35-474C-89D3-298E45E0C390}"/>
              </a:ext>
            </a:extLst>
          </p:cNvPr>
          <p:cNvSpPr>
            <a:spLocks noGrp="1"/>
          </p:cNvSpPr>
          <p:nvPr>
            <p:ph sz="quarter" idx="14"/>
          </p:nvPr>
        </p:nvSpPr>
        <p:spPr>
          <a:xfrm>
            <a:off x="507195" y="1579418"/>
            <a:ext cx="11174412" cy="4431770"/>
          </a:xfrm>
        </p:spPr>
        <p:txBody>
          <a:bodyPr/>
          <a:lstStyle/>
          <a:p>
            <a:pPr lvl="0" algn="just" fontAlgn="base"/>
            <a:r>
              <a:rPr lang="ca-ES" b="1" dirty="0"/>
              <a:t>Pressuposició 6: Hi ha circumstàncies en què no és possible evitar l’ús de l’aïllament i de la contenció. </a:t>
            </a:r>
            <a:endParaRPr lang="es-ES" dirty="0"/>
          </a:p>
          <a:p>
            <a:pPr lvl="2" algn="just"/>
            <a:r>
              <a:rPr lang="ca-ES" sz="2200" dirty="0"/>
              <a:t>És una de les assumpcions clau sobre l’aïllament i la contenció</a:t>
            </a:r>
            <a:r>
              <a:rPr lang="en-GB" sz="2200" dirty="0"/>
              <a:t>.  </a:t>
            </a:r>
            <a:endParaRPr lang="x-none" sz="2200" dirty="0"/>
          </a:p>
        </p:txBody>
      </p:sp>
      <p:sp>
        <p:nvSpPr>
          <p:cNvPr id="2" name="Title 1">
            <a:extLst>
              <a:ext uri="{FF2B5EF4-FFF2-40B4-BE49-F238E27FC236}">
                <a16:creationId xmlns:a16="http://schemas.microsoft.com/office/drawing/2014/main" id="{DE86A393-BB1B-4E0C-BBB7-C5F33F95A7DE}"/>
              </a:ext>
            </a:extLst>
          </p:cNvPr>
          <p:cNvSpPr>
            <a:spLocks noGrp="1"/>
          </p:cNvSpPr>
          <p:nvPr>
            <p:ph type="title"/>
          </p:nvPr>
        </p:nvSpPr>
        <p:spPr>
          <a:xfrm>
            <a:off x="417754" y="506412"/>
            <a:ext cx="11407101" cy="449552"/>
          </a:xfrm>
        </p:spPr>
        <p:txBody>
          <a:bodyPr/>
          <a:lstStyle/>
          <a:p>
            <a:r>
              <a:rPr lang="es-ES" dirty="0" err="1"/>
              <a:t>Presentació</a:t>
            </a:r>
            <a:r>
              <a:rPr lang="es-ES" dirty="0"/>
              <a:t>: </a:t>
            </a:r>
            <a:r>
              <a:rPr lang="es-ES" dirty="0" err="1"/>
              <a:t>Qüestionar</a:t>
            </a:r>
            <a:r>
              <a:rPr lang="es-ES" dirty="0"/>
              <a:t>-se les </a:t>
            </a:r>
            <a:r>
              <a:rPr lang="es-ES" dirty="0" err="1"/>
              <a:t>pressuposicions</a:t>
            </a:r>
            <a:r>
              <a:rPr lang="es-ES" dirty="0"/>
              <a:t> sobre </a:t>
            </a:r>
            <a:r>
              <a:rPr lang="es-ES" dirty="0" err="1"/>
              <a:t>l’aïllament</a:t>
            </a:r>
            <a:r>
              <a:rPr lang="es-ES" dirty="0"/>
              <a:t> i la </a:t>
            </a:r>
            <a:r>
              <a:rPr lang="es-ES" dirty="0" err="1"/>
              <a:t>contenció</a:t>
            </a:r>
            <a:r>
              <a:rPr lang="es-ES" dirty="0"/>
              <a:t> </a:t>
            </a:r>
            <a:r>
              <a:rPr lang="en-GB" dirty="0"/>
              <a:t>- 6</a:t>
            </a:r>
            <a:endParaRPr lang="x-none" dirty="0"/>
          </a:p>
        </p:txBody>
      </p:sp>
    </p:spTree>
    <p:extLst>
      <p:ext uri="{BB962C8B-B14F-4D97-AF65-F5344CB8AC3E}">
        <p14:creationId xmlns:p14="http://schemas.microsoft.com/office/powerpoint/2010/main" val="4174616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7B06F-17D6-4290-A1E2-60FD598C4DBB}"/>
              </a:ext>
            </a:extLst>
          </p:cNvPr>
          <p:cNvSpPr>
            <a:spLocks noGrp="1"/>
          </p:cNvSpPr>
          <p:nvPr>
            <p:ph sz="quarter" idx="14"/>
          </p:nvPr>
        </p:nvSpPr>
        <p:spPr/>
        <p:txBody>
          <a:bodyPr/>
          <a:lstStyle/>
          <a:p>
            <a:pPr lvl="0"/>
            <a:endParaRPr lang="en-GB" dirty="0"/>
          </a:p>
          <a:p>
            <a:pPr marL="0" lvl="0" indent="0" algn="ctr">
              <a:buNone/>
            </a:pPr>
            <a:endParaRPr lang="en-GB" sz="2500" b="1" i="1" dirty="0"/>
          </a:p>
          <a:p>
            <a:pPr marL="0" lvl="0" indent="0" algn="ctr">
              <a:buNone/>
            </a:pPr>
            <a:r>
              <a:rPr lang="es-ES" sz="2500" b="1" i="1" dirty="0"/>
              <a:t>Hi ha </a:t>
            </a:r>
            <a:r>
              <a:rPr lang="es-ES" sz="2500" b="1" i="1" dirty="0" err="1"/>
              <a:t>circumstàncies</a:t>
            </a:r>
            <a:r>
              <a:rPr lang="es-ES" sz="2500" b="1" i="1" dirty="0"/>
              <a:t> en </a:t>
            </a:r>
            <a:r>
              <a:rPr lang="es-ES" sz="2500" b="1" i="1" dirty="0" err="1"/>
              <a:t>què</a:t>
            </a:r>
            <a:r>
              <a:rPr lang="es-ES" sz="2500" b="1" i="1" dirty="0"/>
              <a:t> </a:t>
            </a:r>
            <a:r>
              <a:rPr lang="es-ES" sz="2500" b="1" i="1" dirty="0" err="1"/>
              <a:t>l’ús</a:t>
            </a:r>
            <a:r>
              <a:rPr lang="es-ES" sz="2500" b="1" i="1" dirty="0"/>
              <a:t> de </a:t>
            </a:r>
            <a:r>
              <a:rPr lang="es-ES" sz="2500" b="1" i="1" dirty="0" err="1"/>
              <a:t>l’aïllament</a:t>
            </a:r>
            <a:r>
              <a:rPr lang="es-ES" sz="2500" b="1" i="1" dirty="0"/>
              <a:t> i la </a:t>
            </a:r>
            <a:r>
              <a:rPr lang="es-ES" sz="2500" b="1" i="1" dirty="0" err="1"/>
              <a:t>contenció</a:t>
            </a:r>
            <a:r>
              <a:rPr lang="es-ES" sz="2500" b="1" i="1" dirty="0"/>
              <a:t> </a:t>
            </a:r>
            <a:r>
              <a:rPr lang="es-ES" sz="2500" b="1" i="1" dirty="0" err="1"/>
              <a:t>és</a:t>
            </a:r>
            <a:r>
              <a:rPr lang="es-ES" sz="2500" b="1" i="1" dirty="0"/>
              <a:t> inevitable. </a:t>
            </a:r>
          </a:p>
          <a:p>
            <a:pPr marL="0" lvl="0" indent="0" algn="ctr">
              <a:buNone/>
            </a:pPr>
            <a:endParaRPr lang="es-ES" dirty="0"/>
          </a:p>
          <a:p>
            <a:pPr marL="457200" lvl="0" indent="-457200" fontAlgn="base">
              <a:buFont typeface="+mj-lt"/>
              <a:buAutoNum type="arabicPeriod"/>
            </a:pPr>
            <a:r>
              <a:rPr lang="ca-ES" dirty="0"/>
              <a:t>Esteu d’acord o en desacord amb aquesta afirmació? Per què? </a:t>
            </a:r>
            <a:endParaRPr lang="es-ES" dirty="0"/>
          </a:p>
          <a:p>
            <a:pPr marL="457200" lvl="0" indent="-457200" fontAlgn="base">
              <a:buFont typeface="+mj-lt"/>
              <a:buAutoNum type="arabicPeriod"/>
            </a:pPr>
            <a:r>
              <a:rPr lang="ca-ES" dirty="0"/>
              <a:t>En quines circumstàncies creieu que l’aïllament i la contenció </a:t>
            </a:r>
            <a:r>
              <a:rPr lang="ca-ES" u="sng" dirty="0"/>
              <a:t>són inevitables</a:t>
            </a:r>
            <a:r>
              <a:rPr lang="ca-ES" dirty="0"/>
              <a:t>? </a:t>
            </a:r>
            <a:endParaRPr lang="es-ES" dirty="0"/>
          </a:p>
        </p:txBody>
      </p:sp>
      <p:sp>
        <p:nvSpPr>
          <p:cNvPr id="2" name="Title 1">
            <a:extLst>
              <a:ext uri="{FF2B5EF4-FFF2-40B4-BE49-F238E27FC236}">
                <a16:creationId xmlns:a16="http://schemas.microsoft.com/office/drawing/2014/main" id="{670232AF-3EB8-409A-9ED3-46108104EB11}"/>
              </a:ext>
            </a:extLst>
          </p:cNvPr>
          <p:cNvSpPr>
            <a:spLocks noGrp="1"/>
          </p:cNvSpPr>
          <p:nvPr>
            <p:ph type="title"/>
          </p:nvPr>
        </p:nvSpPr>
        <p:spPr>
          <a:xfrm>
            <a:off x="417754" y="506412"/>
            <a:ext cx="11774246" cy="366424"/>
          </a:xfrm>
        </p:spPr>
        <p:txBody>
          <a:bodyPr>
            <a:noAutofit/>
          </a:bodyPr>
          <a:lstStyle/>
          <a:p>
            <a:r>
              <a:rPr lang="ca-ES" sz="2800" dirty="0"/>
              <a:t>Exercici 4.1: Qüestionem la idea que, en circumstàncies excepcionals, hi ha raons vàlides per fer servir l’aïllament i la contenció </a:t>
            </a:r>
            <a:r>
              <a:rPr lang="es-ES" sz="2800" dirty="0"/>
              <a:t>-</a:t>
            </a:r>
            <a:r>
              <a:rPr lang="en-GB" sz="2800" dirty="0"/>
              <a:t> 1</a:t>
            </a:r>
            <a:endParaRPr lang="x-none" sz="2800" dirty="0"/>
          </a:p>
        </p:txBody>
      </p:sp>
    </p:spTree>
    <p:extLst>
      <p:ext uri="{BB962C8B-B14F-4D97-AF65-F5344CB8AC3E}">
        <p14:creationId xmlns:p14="http://schemas.microsoft.com/office/powerpoint/2010/main" val="2241524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EFC01-E89A-4AF0-8751-D88EE307CBEB}"/>
              </a:ext>
            </a:extLst>
          </p:cNvPr>
          <p:cNvSpPr>
            <a:spLocks noGrp="1"/>
          </p:cNvSpPr>
          <p:nvPr>
            <p:ph sz="quarter" idx="14"/>
          </p:nvPr>
        </p:nvSpPr>
        <p:spPr>
          <a:xfrm>
            <a:off x="507195" y="1620982"/>
            <a:ext cx="11174412" cy="4390205"/>
          </a:xfrm>
        </p:spPr>
        <p:txBody>
          <a:bodyPr>
            <a:normAutofit/>
          </a:bodyPr>
          <a:lstStyle/>
          <a:p>
            <a:pPr algn="just"/>
            <a:r>
              <a:rPr lang="ca-ES" b="1" dirty="0"/>
              <a:t>L’aïllament i la contenció s’han d’evitar sempre en el cas de les persones amb discapacitat psicosocial, intel·lectual o cognitiva, fins i tot en circumstàncies extremes. </a:t>
            </a:r>
            <a:endParaRPr lang="es-ES" dirty="0"/>
          </a:p>
          <a:p>
            <a:pPr lvl="1" algn="just" fontAlgn="base"/>
            <a:r>
              <a:rPr lang="ca-ES" sz="2200" dirty="0"/>
              <a:t>L’aïllament i la contenció no són intervencions d’últim recurs. </a:t>
            </a:r>
            <a:endParaRPr lang="es-ES" sz="2200" dirty="0"/>
          </a:p>
          <a:p>
            <a:pPr lvl="1" algn="just" fontAlgn="base"/>
            <a:r>
              <a:rPr lang="ca-ES" sz="2200" u="sng" dirty="0"/>
              <a:t>Sempre</a:t>
            </a:r>
            <a:r>
              <a:rPr lang="ca-ES" sz="2200" dirty="0"/>
              <a:t> s’han de buscar alternatives a l’aïllament i la contenció per protegir el benestar de les persones. </a:t>
            </a:r>
            <a:endParaRPr lang="es-ES" sz="2200" dirty="0"/>
          </a:p>
          <a:p>
            <a:pPr lvl="1" algn="just"/>
            <a:r>
              <a:rPr lang="ca-ES" sz="2200" dirty="0"/>
              <a:t>Això no obstant, quan algú es comporta d’una manera molt perillosa envers altres persones, cal aturar-lo de la mateixa manera que aturaríem qualsevol altra persona, amb o sense discapacitat</a:t>
            </a:r>
            <a:r>
              <a:rPr lang="en-GB" sz="2200" dirty="0"/>
              <a:t>.</a:t>
            </a:r>
          </a:p>
          <a:p>
            <a:pPr lvl="1" algn="just"/>
            <a:r>
              <a:rPr lang="ca-ES" sz="2200" dirty="0"/>
              <a:t>Cal que les forces de seguretat de l’estat encarregades de respondre a aquestes crisis tinguin formació per entendre les necessitats específiques de les persones amb discapacitat</a:t>
            </a:r>
            <a:r>
              <a:rPr lang="en-GB" sz="2200" dirty="0"/>
              <a:t>.  </a:t>
            </a:r>
            <a:endParaRPr lang="x-none" sz="2200" dirty="0"/>
          </a:p>
          <a:p>
            <a:pPr lvl="2" algn="just"/>
            <a:endParaRPr lang="x-none" sz="2200" dirty="0"/>
          </a:p>
          <a:p>
            <a:pPr algn="just"/>
            <a:endParaRPr lang="x-none"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4" y="506412"/>
            <a:ext cx="11774245" cy="449552"/>
          </a:xfrm>
        </p:spPr>
        <p:txBody>
          <a:bodyPr>
            <a:noAutofit/>
          </a:bodyPr>
          <a:lstStyle/>
          <a:p>
            <a:r>
              <a:rPr lang="ca-ES" sz="2800" dirty="0"/>
              <a:t>Exercici 4.1: Qüestionem la idea que, en circumstàncies excepcionals, hi ha raons vàlides per fer servir l’aïllament i la contenció </a:t>
            </a:r>
            <a:r>
              <a:rPr lang="es-ES" sz="2800" dirty="0"/>
              <a:t>-</a:t>
            </a:r>
            <a:r>
              <a:rPr lang="en-GB" sz="2800" dirty="0"/>
              <a:t> 2</a:t>
            </a:r>
            <a:endParaRPr lang="x-none" sz="2800" dirty="0"/>
          </a:p>
        </p:txBody>
      </p:sp>
    </p:spTree>
    <p:extLst>
      <p:ext uri="{BB962C8B-B14F-4D97-AF65-F5344CB8AC3E}">
        <p14:creationId xmlns:p14="http://schemas.microsoft.com/office/powerpoint/2010/main" val="4024300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0C5BE8-42AF-4DFD-8807-08C5EF894A60}"/>
              </a:ext>
            </a:extLst>
          </p:cNvPr>
          <p:cNvSpPr>
            <a:spLocks noGrp="1"/>
          </p:cNvSpPr>
          <p:nvPr>
            <p:ph sz="quarter" idx="14"/>
          </p:nvPr>
        </p:nvSpPr>
        <p:spPr>
          <a:xfrm>
            <a:off x="507195" y="1745674"/>
            <a:ext cx="11174412" cy="4265514"/>
          </a:xfrm>
        </p:spPr>
        <p:txBody>
          <a:bodyPr/>
          <a:lstStyle/>
          <a:p>
            <a:pPr algn="just"/>
            <a:r>
              <a:rPr lang="ca-ES" b="1" dirty="0"/>
              <a:t>El personal creu que, en determinats casos, és impossible trobar alternatives a l’aïllament i la contenció</a:t>
            </a:r>
            <a:r>
              <a:rPr lang="en-GB" b="1" dirty="0"/>
              <a:t>.</a:t>
            </a:r>
            <a:endParaRPr lang="x-none" b="1" dirty="0"/>
          </a:p>
          <a:p>
            <a:pPr lvl="2" algn="just" fontAlgn="base"/>
            <a:r>
              <a:rPr lang="ca-ES" sz="2200" dirty="0"/>
              <a:t>Sempre hem de considerar l’ús de l’aïllament i de la contenció com un fracàs, un resultat negatiu i una vulneració dels drets humans</a:t>
            </a:r>
            <a:r>
              <a:rPr lang="es-ES" sz="2200" dirty="0"/>
              <a:t>.</a:t>
            </a:r>
          </a:p>
          <a:p>
            <a:pPr lvl="2" algn="just" fontAlgn="base"/>
            <a:r>
              <a:rPr lang="ca-ES" sz="2200" dirty="0"/>
              <a:t>Sempre hi ha alternatives a l’aïllament i a la contenció. </a:t>
            </a:r>
            <a:endParaRPr lang="es-ES" sz="2200" dirty="0"/>
          </a:p>
          <a:p>
            <a:pPr lvl="2" algn="just"/>
            <a:r>
              <a:rPr lang="ca-ES" sz="2200" dirty="0"/>
              <a:t>Algunes d’aquestes alternatives s’analitzaran al tema següent</a:t>
            </a:r>
            <a:r>
              <a:rPr lang="en-GB" sz="2200" dirty="0"/>
              <a:t>. </a:t>
            </a:r>
            <a:endParaRPr lang="x-none" sz="2200" dirty="0"/>
          </a:p>
          <a:p>
            <a:pPr algn="just"/>
            <a:endParaRPr lang="x-none"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4" y="506412"/>
            <a:ext cx="11774245" cy="449552"/>
          </a:xfrm>
        </p:spPr>
        <p:txBody>
          <a:bodyPr>
            <a:noAutofit/>
          </a:bodyPr>
          <a:lstStyle/>
          <a:p>
            <a:r>
              <a:rPr lang="ca-ES" sz="2800" dirty="0"/>
              <a:t>Exercici 4.1: Qüestionem la idea que, en circumstàncies excepcionals, hi ha raons vàlides per fer servir l’aïllament i la contenció </a:t>
            </a:r>
            <a:r>
              <a:rPr lang="es-ES" sz="2800" dirty="0"/>
              <a:t>-</a:t>
            </a:r>
            <a:r>
              <a:rPr lang="en-GB" sz="2800" dirty="0"/>
              <a:t> 3</a:t>
            </a:r>
            <a:endParaRPr lang="x-none" sz="2800" dirty="0"/>
          </a:p>
        </p:txBody>
      </p:sp>
    </p:spTree>
    <p:extLst>
      <p:ext uri="{BB962C8B-B14F-4D97-AF65-F5344CB8AC3E}">
        <p14:creationId xmlns:p14="http://schemas.microsoft.com/office/powerpoint/2010/main" val="2463663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BD288-68AE-4444-93B0-7384850E0F61}"/>
              </a:ext>
            </a:extLst>
          </p:cNvPr>
          <p:cNvSpPr>
            <a:spLocks noGrp="1"/>
          </p:cNvSpPr>
          <p:nvPr>
            <p:ph sz="quarter" idx="14"/>
          </p:nvPr>
        </p:nvSpPr>
        <p:spPr>
          <a:xfrm>
            <a:off x="507195" y="1828800"/>
            <a:ext cx="11174412" cy="4182388"/>
          </a:xfrm>
        </p:spPr>
        <p:txBody>
          <a:bodyPr/>
          <a:lstStyle/>
          <a:p>
            <a:pPr algn="just"/>
            <a:r>
              <a:rPr lang="ca-ES" b="1" dirty="0"/>
              <a:t>L’ús de l’aïllament i la contenció també és un fracàs del servei, el fracàs de tot un sistema i, fins i tot, el fracàs de membres concrets del personal</a:t>
            </a:r>
            <a:r>
              <a:rPr lang="en-GB" b="1" dirty="0"/>
              <a:t>. </a:t>
            </a:r>
            <a:endParaRPr lang="x-none" dirty="0"/>
          </a:p>
          <a:p>
            <a:pPr lvl="1" algn="just" fontAlgn="base"/>
            <a:r>
              <a:rPr lang="ca-ES" sz="2200" dirty="0"/>
              <a:t>Cal un espai de reflexió perquè cada membre del personal pugui reflexionar amb deteniment sobre si pot haver tingut algun paper en els esdeveniments que han comportat l’ús de l’aïllament o les mesures restrictives. </a:t>
            </a:r>
            <a:endParaRPr lang="es-ES" sz="2200" dirty="0"/>
          </a:p>
          <a:p>
            <a:pPr lvl="1" algn="just"/>
            <a:r>
              <a:rPr lang="ca-ES" sz="2200" dirty="0"/>
              <a:t>També cal considerar si l’ús de l’aïllament o les mesures restrictives ha pogut constituir un acte delictiu. </a:t>
            </a:r>
          </a:p>
          <a:p>
            <a:pPr lvl="1" algn="just"/>
            <a:r>
              <a:rPr lang="ca-ES" sz="2200" dirty="0"/>
              <a:t>En aquest cas, cal exercir les accions pertinents davant el sistema penal</a:t>
            </a:r>
            <a:r>
              <a:rPr lang="en-GB" sz="2200" dirty="0"/>
              <a:t>.</a:t>
            </a:r>
            <a:endParaRPr lang="x-none" sz="2200" dirty="0"/>
          </a:p>
          <a:p>
            <a:pPr algn="just"/>
            <a:endParaRPr lang="x-none"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4" y="506411"/>
            <a:ext cx="11774245" cy="470333"/>
          </a:xfrm>
        </p:spPr>
        <p:txBody>
          <a:bodyPr>
            <a:noAutofit/>
          </a:bodyPr>
          <a:lstStyle/>
          <a:p>
            <a:r>
              <a:rPr lang="ca-ES" sz="2800" dirty="0"/>
              <a:t>Exercici 4.1: Qüestionem la idea que, en circumstàncies excepcionals, hi ha raons vàlides per fer servir l’aïllament i la contenció </a:t>
            </a:r>
            <a:r>
              <a:rPr lang="es-ES" sz="2800" dirty="0"/>
              <a:t>-</a:t>
            </a:r>
            <a:r>
              <a:rPr lang="en-GB" sz="2800" dirty="0"/>
              <a:t> 4</a:t>
            </a:r>
            <a:endParaRPr lang="x-none" sz="2800" dirty="0"/>
          </a:p>
        </p:txBody>
      </p:sp>
    </p:spTree>
    <p:extLst>
      <p:ext uri="{BB962C8B-B14F-4D97-AF65-F5344CB8AC3E}">
        <p14:creationId xmlns:p14="http://schemas.microsoft.com/office/powerpoint/2010/main" val="4429394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D4C3B-8EFF-4A9F-8E90-EFEB45CDA750}"/>
              </a:ext>
            </a:extLst>
          </p:cNvPr>
          <p:cNvSpPr>
            <a:spLocks noGrp="1"/>
          </p:cNvSpPr>
          <p:nvPr>
            <p:ph sz="quarter" idx="14"/>
          </p:nvPr>
        </p:nvSpPr>
        <p:spPr>
          <a:xfrm>
            <a:off x="507195" y="1849582"/>
            <a:ext cx="11174412" cy="4161606"/>
          </a:xfrm>
        </p:spPr>
        <p:txBody>
          <a:bodyPr/>
          <a:lstStyle/>
          <a:p>
            <a:pPr algn="just"/>
            <a:r>
              <a:rPr lang="ca-ES" b="1" dirty="0"/>
              <a:t>Cada fracàs s’ha de considerar un esdeveniment advers. </a:t>
            </a:r>
            <a:endParaRPr lang="es-ES" dirty="0"/>
          </a:p>
          <a:p>
            <a:pPr lvl="1" algn="just" fontAlgn="base"/>
            <a:r>
              <a:rPr lang="ca-ES" sz="2200" dirty="0"/>
              <a:t>S’ha de veure com una oportunitat per entendre els errors i corregir-los. </a:t>
            </a:r>
            <a:endParaRPr lang="es-ES" sz="2200" dirty="0"/>
          </a:p>
          <a:p>
            <a:pPr lvl="1" algn="just"/>
            <a:r>
              <a:rPr lang="ca-ES" sz="2200" dirty="0"/>
              <a:t>També hauria de permetre una reflexió crítica sobre com persones individuals poden contribuir sense voler a l’aplicació de l’aïllament i de la contenció.</a:t>
            </a:r>
            <a:endParaRPr lang="x-none" sz="2200" dirty="0"/>
          </a:p>
          <a:p>
            <a:pPr lvl="1" algn="just"/>
            <a:r>
              <a:rPr lang="ca-ES" sz="2200" dirty="0"/>
              <a:t>Hauria d’animar el personal a revisar i millorar totes les estratègies adoptades per posar fi a l’aïllament i a la contenció</a:t>
            </a:r>
            <a:r>
              <a:rPr lang="es-ES" sz="2200" dirty="0"/>
              <a:t>. </a:t>
            </a:r>
          </a:p>
          <a:p>
            <a:pPr algn="just"/>
            <a:endParaRPr lang="x-none"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5" y="506412"/>
            <a:ext cx="11594136" cy="345643"/>
          </a:xfrm>
        </p:spPr>
        <p:txBody>
          <a:bodyPr>
            <a:noAutofit/>
          </a:bodyPr>
          <a:lstStyle/>
          <a:p>
            <a:r>
              <a:rPr lang="ca-ES" sz="2800" dirty="0"/>
              <a:t>Exercici 4.1: Qüestionem la idea que, en circumstàncies excepcionals, hi ha raons vàlides per fer servir l’aïllament i la contenció </a:t>
            </a:r>
            <a:r>
              <a:rPr lang="es-ES" sz="2800" dirty="0"/>
              <a:t>-</a:t>
            </a:r>
            <a:r>
              <a:rPr lang="en-GB" sz="2800" dirty="0"/>
              <a:t> 5</a:t>
            </a:r>
            <a:endParaRPr lang="x-none" sz="2800" dirty="0"/>
          </a:p>
        </p:txBody>
      </p:sp>
    </p:spTree>
    <p:extLst>
      <p:ext uri="{BB962C8B-B14F-4D97-AF65-F5344CB8AC3E}">
        <p14:creationId xmlns:p14="http://schemas.microsoft.com/office/powerpoint/2010/main" val="1118257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534D7-8367-4928-839F-45245B6EE2C7}"/>
              </a:ext>
            </a:extLst>
          </p:cNvPr>
          <p:cNvSpPr>
            <a:spLocks noGrp="1"/>
          </p:cNvSpPr>
          <p:nvPr>
            <p:ph sz="quarter" idx="14"/>
          </p:nvPr>
        </p:nvSpPr>
        <p:spPr>
          <a:xfrm>
            <a:off x="507195" y="1662546"/>
            <a:ext cx="11174412" cy="4348642"/>
          </a:xfrm>
        </p:spPr>
        <p:txBody>
          <a:bodyPr/>
          <a:lstStyle/>
          <a:p>
            <a:pPr algn="just"/>
            <a:r>
              <a:rPr lang="ca-ES" b="1" dirty="0"/>
              <a:t>Cal redactar un informe sobre l’incident concret</a:t>
            </a:r>
            <a:r>
              <a:rPr lang="en-GB" b="1" dirty="0"/>
              <a:t>. </a:t>
            </a:r>
          </a:p>
          <a:p>
            <a:pPr lvl="1" algn="just"/>
            <a:r>
              <a:rPr lang="ca-ES" sz="2200" dirty="0"/>
              <a:t>En aquest informe, s’ha d’oferir a la persona que va patir l’aïllament o les mesures restrictives l’oportunitat d’expressar la seva perspectiva sobre: </a:t>
            </a:r>
            <a:endParaRPr lang="en-US" sz="2200" dirty="0"/>
          </a:p>
          <a:p>
            <a:pPr lvl="2" algn="just" fontAlgn="base"/>
            <a:r>
              <a:rPr lang="ca-ES" sz="2200" dirty="0"/>
              <a:t>els esdeveniments que van conduir a l’ús de l’aïllament i/o de la contenció; </a:t>
            </a:r>
            <a:endParaRPr lang="es-ES" sz="2200" dirty="0"/>
          </a:p>
          <a:p>
            <a:pPr lvl="2" algn="just" fontAlgn="base"/>
            <a:r>
              <a:rPr lang="ca-ES" sz="2200" dirty="0"/>
              <a:t>l’ús de l’aïllament i/o de la contenció i les seves conseqüències; </a:t>
            </a:r>
            <a:endParaRPr lang="es-ES" sz="2200" dirty="0"/>
          </a:p>
          <a:p>
            <a:pPr lvl="2" algn="just"/>
            <a:r>
              <a:rPr lang="ca-ES" sz="2200" dirty="0"/>
              <a:t>què considera que cal fer per evitar l’ús d’aquestes pràctiques en el futur</a:t>
            </a:r>
            <a:r>
              <a:rPr lang="en-GB" sz="2200" dirty="0"/>
              <a:t>. </a:t>
            </a:r>
            <a:endParaRPr lang="en-US" sz="2200" dirty="0"/>
          </a:p>
          <a:p>
            <a:pPr lvl="1" algn="just" fontAlgn="base"/>
            <a:r>
              <a:rPr lang="ca-ES" sz="2200" dirty="0"/>
              <a:t>És convenient que la situació sigui revisada per organismes i mecanismes independents del servei. </a:t>
            </a:r>
            <a:endParaRPr lang="es-ES" sz="2200" dirty="0"/>
          </a:p>
          <a:p>
            <a:pPr lvl="1" algn="just"/>
            <a:r>
              <a:rPr lang="ca-ES" sz="2200" dirty="0"/>
              <a:t>En casos de dubte jurídic seriós, cal una investigació criminal i, si escau, el processament corresponent.</a:t>
            </a:r>
            <a:endParaRPr lang="x-none" sz="2200"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4" y="506412"/>
            <a:ext cx="11774245" cy="387206"/>
          </a:xfrm>
        </p:spPr>
        <p:txBody>
          <a:bodyPr>
            <a:noAutofit/>
          </a:bodyPr>
          <a:lstStyle/>
          <a:p>
            <a:r>
              <a:rPr lang="ca-ES" sz="2800" dirty="0"/>
              <a:t>Exercici 4.1: Qüestionem la idea que, en circumstàncies excepcionals, hi ha raons vàlides per fer servir l’aïllament i la contenció </a:t>
            </a:r>
            <a:r>
              <a:rPr lang="es-ES" sz="2800" dirty="0"/>
              <a:t>-</a:t>
            </a:r>
            <a:r>
              <a:rPr lang="en-GB" sz="2800" dirty="0"/>
              <a:t> 6</a:t>
            </a:r>
            <a:endParaRPr lang="x-none" sz="2800" dirty="0"/>
          </a:p>
        </p:txBody>
      </p:sp>
    </p:spTree>
    <p:extLst>
      <p:ext uri="{BB962C8B-B14F-4D97-AF65-F5344CB8AC3E}">
        <p14:creationId xmlns:p14="http://schemas.microsoft.com/office/powerpoint/2010/main" val="26084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a:xfrm>
            <a:off x="507195" y="1232452"/>
            <a:ext cx="11174412" cy="4778736"/>
          </a:xfrm>
        </p:spPr>
        <p:txBody>
          <a:bodyPr>
            <a:normAutofit lnSpcReduction="10000"/>
          </a:bodyPr>
          <a:lstStyle/>
          <a:p>
            <a:r>
              <a:rPr lang="ca-ES" sz="2000" b="1" dirty="0"/>
              <a:t>Tema 1. </a:t>
            </a:r>
            <a:r>
              <a:rPr lang="ca-ES" sz="2000" dirty="0"/>
              <a:t>Què és la recuperació? </a:t>
            </a:r>
          </a:p>
          <a:p>
            <a:r>
              <a:rPr lang="ca-ES" sz="2000" b="1" dirty="0"/>
              <a:t>Tema 2. </a:t>
            </a:r>
            <a:r>
              <a:rPr lang="ca-ES" sz="2000" dirty="0"/>
              <a:t>Definir l’aïllament i la contenció </a:t>
            </a:r>
          </a:p>
          <a:p>
            <a:r>
              <a:rPr lang="ca-ES" sz="2000" b="1" dirty="0"/>
              <a:t>Tema 3.</a:t>
            </a:r>
            <a:r>
              <a:rPr lang="ca-ES" sz="2000" dirty="0"/>
              <a:t> L’experiència personal i l’impacte de l’aïllament i la contenció  </a:t>
            </a:r>
            <a:endParaRPr lang="es-ES" sz="2000" dirty="0"/>
          </a:p>
          <a:p>
            <a:r>
              <a:rPr lang="ca-ES" sz="2000" b="1" dirty="0"/>
              <a:t>Tema 4. </a:t>
            </a:r>
            <a:r>
              <a:rPr lang="ca-ES" sz="2000" dirty="0"/>
              <a:t>Qüestionar-se les pressuposicions sobre l’aïllament i la contenció  </a:t>
            </a:r>
            <a:endParaRPr lang="es-ES" sz="2000" dirty="0"/>
          </a:p>
          <a:p>
            <a:r>
              <a:rPr lang="ca-ES" sz="2000" b="1" dirty="0"/>
              <a:t>Tema 5.</a:t>
            </a:r>
            <a:r>
              <a:rPr lang="ca-ES" sz="2000" dirty="0"/>
              <a:t> Identificar les situacions de tensió i els elements d’una resposta eficaç  </a:t>
            </a:r>
            <a:endParaRPr lang="es-ES" sz="2000" dirty="0"/>
          </a:p>
          <a:p>
            <a:r>
              <a:rPr lang="ca-ES" sz="2000" b="1" dirty="0"/>
              <a:t>Tema 6. </a:t>
            </a:r>
            <a:r>
              <a:rPr lang="ca-ES" sz="2000" dirty="0"/>
              <a:t>Plans individualitzats per explorar i respondre a les sensibilitats i als signes de malestar </a:t>
            </a:r>
            <a:r>
              <a:rPr lang="ca-ES" sz="2000" b="1" dirty="0"/>
              <a:t> </a:t>
            </a:r>
            <a:endParaRPr lang="es-ES" sz="2000" dirty="0"/>
          </a:p>
          <a:p>
            <a:r>
              <a:rPr lang="ca-ES" sz="2000" b="1" dirty="0"/>
              <a:t>Tema 7. </a:t>
            </a:r>
            <a:r>
              <a:rPr lang="ca-ES" sz="2000" dirty="0"/>
              <a:t>Establir una cultura del «sí» i del «sí que es pot» </a:t>
            </a:r>
            <a:r>
              <a:rPr lang="ca-ES" sz="2000" b="1" dirty="0"/>
              <a:t> </a:t>
            </a:r>
            <a:endParaRPr lang="es-ES" sz="2000" dirty="0"/>
          </a:p>
          <a:p>
            <a:r>
              <a:rPr lang="ca-ES" sz="2000" b="1" dirty="0"/>
              <a:t>Tema 8. </a:t>
            </a:r>
            <a:r>
              <a:rPr lang="ca-ES" sz="2000" dirty="0"/>
              <a:t>Entorns d’acompanyament i ús de sales de benestar </a:t>
            </a:r>
            <a:r>
              <a:rPr lang="ca-ES" sz="2000" b="1" dirty="0"/>
              <a:t> </a:t>
            </a:r>
            <a:endParaRPr lang="es-ES" sz="2000" dirty="0"/>
          </a:p>
          <a:p>
            <a:r>
              <a:rPr lang="ca-ES" sz="2000" b="1" dirty="0"/>
              <a:t>Tema 9. </a:t>
            </a:r>
            <a:r>
              <a:rPr lang="ca-ES" sz="2000" dirty="0" err="1"/>
              <a:t>Desescalada</a:t>
            </a:r>
            <a:r>
              <a:rPr lang="ca-ES" sz="2000" dirty="0"/>
              <a:t> de les situacions de conflictivitat i de tensió </a:t>
            </a:r>
            <a:r>
              <a:rPr lang="ca-ES" sz="2000" b="1" dirty="0"/>
              <a:t> </a:t>
            </a:r>
            <a:endParaRPr lang="es-ES" sz="2000" dirty="0"/>
          </a:p>
          <a:p>
            <a:r>
              <a:rPr lang="ca-ES" sz="2000" b="1" dirty="0"/>
              <a:t>Tema 10. </a:t>
            </a:r>
            <a:r>
              <a:rPr lang="ca-ES" sz="2000" dirty="0"/>
              <a:t>Equips de resposta </a:t>
            </a:r>
            <a:r>
              <a:rPr lang="ca-ES" sz="2000" b="1" dirty="0"/>
              <a:t> </a:t>
            </a:r>
            <a:endParaRPr lang="es-ES" sz="2000" dirty="0"/>
          </a:p>
          <a:p>
            <a:r>
              <a:rPr lang="ca-ES" sz="2000" b="1" dirty="0"/>
              <a:t>Tema 11. </a:t>
            </a:r>
            <a:r>
              <a:rPr lang="ca-ES" sz="2000" dirty="0"/>
              <a:t>Accions que es poden emprendre per </a:t>
            </a:r>
            <a:r>
              <a:rPr lang="ca-ES" sz="2000" dirty="0" err="1"/>
              <a:t>erradicar</a:t>
            </a:r>
            <a:r>
              <a:rPr lang="ca-ES" sz="2000" dirty="0"/>
              <a:t> l’aïllament i la contenció </a:t>
            </a:r>
            <a:endParaRPr lang="x-none" sz="2000" dirty="0"/>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p:txBody>
          <a:bodyPr/>
          <a:lstStyle/>
          <a:p>
            <a:r>
              <a:rPr lang="en-US" dirty="0" err="1"/>
              <a:t>Temes</a:t>
            </a:r>
            <a:r>
              <a:rPr lang="en-US" dirty="0"/>
              <a:t> </a:t>
            </a:r>
            <a:r>
              <a:rPr lang="en-US" dirty="0" err="1"/>
              <a:t>tractats</a:t>
            </a:r>
            <a:r>
              <a:rPr lang="en-US" dirty="0"/>
              <a:t> </a:t>
            </a:r>
            <a:r>
              <a:rPr lang="en-US" dirty="0" err="1"/>
              <a:t>en</a:t>
            </a:r>
            <a:r>
              <a:rPr lang="en-US" dirty="0"/>
              <a:t> </a:t>
            </a:r>
            <a:r>
              <a:rPr lang="en-US" dirty="0" err="1"/>
              <a:t>aquest</a:t>
            </a:r>
            <a:r>
              <a:rPr lang="en-US" dirty="0"/>
              <a:t> </a:t>
            </a:r>
            <a:r>
              <a:rPr lang="en-US" dirty="0" err="1"/>
              <a:t>mòdul</a:t>
            </a:r>
            <a:endParaRPr lang="x-none" dirty="0"/>
          </a:p>
        </p:txBody>
      </p:sp>
    </p:spTree>
    <p:extLst>
      <p:ext uri="{BB962C8B-B14F-4D97-AF65-F5344CB8AC3E}">
        <p14:creationId xmlns:p14="http://schemas.microsoft.com/office/powerpoint/2010/main" val="3947176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5E0CE-878A-43BA-BED0-7FBBC8B46063}"/>
              </a:ext>
            </a:extLst>
          </p:cNvPr>
          <p:cNvSpPr>
            <a:spLocks noGrp="1"/>
          </p:cNvSpPr>
          <p:nvPr>
            <p:ph sz="quarter" idx="14"/>
          </p:nvPr>
        </p:nvSpPr>
        <p:spPr>
          <a:xfrm>
            <a:off x="507195" y="1620982"/>
            <a:ext cx="11174412" cy="4390206"/>
          </a:xfrm>
        </p:spPr>
        <p:txBody>
          <a:bodyPr/>
          <a:lstStyle/>
          <a:p>
            <a:pPr lvl="0" algn="just"/>
            <a:r>
              <a:rPr lang="ca-ES" sz="2100" b="1" dirty="0"/>
              <a:t>És recomanable redactar periòdicament informes sobre l’ús de l’aïllament i de la contenció al servei</a:t>
            </a:r>
          </a:p>
          <a:p>
            <a:pPr lvl="0" algn="just"/>
            <a:r>
              <a:rPr lang="ca-ES" sz="2100" dirty="0"/>
              <a:t>L’informe també hauria de descriure i analitzar les estratègies vigents per </a:t>
            </a:r>
            <a:r>
              <a:rPr lang="ca-ES" sz="2100" dirty="0" err="1"/>
              <a:t>erradicar</a:t>
            </a:r>
            <a:r>
              <a:rPr lang="ca-ES" sz="2100" dirty="0"/>
              <a:t> l’ús de l’aïllament i de la contenció</a:t>
            </a:r>
            <a:r>
              <a:rPr lang="en-GB" sz="2100" dirty="0"/>
              <a:t>. </a:t>
            </a:r>
            <a:endParaRPr lang="x-none" sz="2100" dirty="0"/>
          </a:p>
          <a:p>
            <a:pPr lvl="0" algn="just"/>
            <a:r>
              <a:rPr lang="ca-ES" sz="2100" dirty="0"/>
              <a:t>La informació que conté l’informe ha de ser anònima i sense dades </a:t>
            </a:r>
            <a:r>
              <a:rPr lang="ca-ES" sz="2100" dirty="0" err="1"/>
              <a:t>identificatives</a:t>
            </a:r>
            <a:r>
              <a:rPr lang="ca-ES" sz="2100" dirty="0"/>
              <a:t>; és a dir, no ha d’especificar la identitat de les persones implicades</a:t>
            </a:r>
            <a:r>
              <a:rPr lang="en-GB" sz="2100" dirty="0"/>
              <a:t>.</a:t>
            </a:r>
            <a:endParaRPr lang="en-US" sz="2100" dirty="0"/>
          </a:p>
          <a:p>
            <a:pPr lvl="0" algn="just"/>
            <a:r>
              <a:rPr lang="ca-ES" sz="2100" dirty="0"/>
              <a:t>Aquests informes sobre l’ús de l’aïllament i de la contenció s’haurien de posar a disposició del públic. Això permetria a les persones adoptar decisions més informades relatives al seu professional de l’atenció sanitària alhora que incitaria els governs a investigar els serveis amb taxes especialment elevades d’aïllament i de contenció.</a:t>
            </a:r>
            <a:endParaRPr lang="es-ES" sz="2100" dirty="0"/>
          </a:p>
          <a:p>
            <a:pPr lvl="0" algn="just"/>
            <a:r>
              <a:rPr lang="ca-ES" sz="2100" dirty="0"/>
              <a:t>L’afavoriment d’una cultura de la transparència mitjançant la redacció regular d’informes motivés la direcció i el personal a canviar i millorar les seves pràctiques</a:t>
            </a:r>
            <a:r>
              <a:rPr lang="en-GB" sz="2100" dirty="0"/>
              <a:t>.</a:t>
            </a:r>
            <a:endParaRPr lang="x-none" sz="2100" dirty="0"/>
          </a:p>
          <a:p>
            <a:pPr algn="just"/>
            <a:endParaRPr lang="x-none" sz="2100" dirty="0"/>
          </a:p>
        </p:txBody>
      </p:sp>
      <p:sp>
        <p:nvSpPr>
          <p:cNvPr id="5" name="Title 1">
            <a:extLst>
              <a:ext uri="{FF2B5EF4-FFF2-40B4-BE49-F238E27FC236}">
                <a16:creationId xmlns:a16="http://schemas.microsoft.com/office/drawing/2014/main" id="{670232AF-3EB8-409A-9ED3-46108104EB11}"/>
              </a:ext>
            </a:extLst>
          </p:cNvPr>
          <p:cNvSpPr>
            <a:spLocks noGrp="1"/>
          </p:cNvSpPr>
          <p:nvPr>
            <p:ph type="title"/>
          </p:nvPr>
        </p:nvSpPr>
        <p:spPr>
          <a:xfrm>
            <a:off x="417754" y="506412"/>
            <a:ext cx="11774246" cy="407988"/>
          </a:xfrm>
        </p:spPr>
        <p:txBody>
          <a:bodyPr>
            <a:noAutofit/>
          </a:bodyPr>
          <a:lstStyle/>
          <a:p>
            <a:r>
              <a:rPr lang="ca-ES" sz="2800" dirty="0"/>
              <a:t>Exercici 4.1: Qüestionem la idea que, en circumstàncies excepcionals, hi ha raons vàlides per fer servir l’aïllament i la contenció </a:t>
            </a:r>
            <a:r>
              <a:rPr lang="es-ES" sz="2800" dirty="0"/>
              <a:t>-</a:t>
            </a:r>
            <a:r>
              <a:rPr lang="en-GB" sz="2800" dirty="0"/>
              <a:t> 7</a:t>
            </a:r>
            <a:endParaRPr lang="x-none" sz="2800" dirty="0"/>
          </a:p>
        </p:txBody>
      </p:sp>
    </p:spTree>
    <p:extLst>
      <p:ext uri="{BB962C8B-B14F-4D97-AF65-F5344CB8AC3E}">
        <p14:creationId xmlns:p14="http://schemas.microsoft.com/office/powerpoint/2010/main" val="4269231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D07FB5-78A9-4342-A693-FBE0ACC82151}"/>
              </a:ext>
            </a:extLst>
          </p:cNvPr>
          <p:cNvSpPr>
            <a:spLocks noGrp="1"/>
          </p:cNvSpPr>
          <p:nvPr>
            <p:ph type="body" sz="quarter" idx="13"/>
          </p:nvPr>
        </p:nvSpPr>
        <p:spPr>
          <a:xfrm>
            <a:off x="569553" y="1215875"/>
            <a:ext cx="11174400" cy="360000"/>
          </a:xfrm>
        </p:spPr>
        <p:txBody>
          <a:bodyPr/>
          <a:lstStyle/>
          <a:p>
            <a:r>
              <a:rPr lang="ca-ES" dirty="0"/>
              <a:t>Cas 1. L’experiència d’en Tom </a:t>
            </a:r>
            <a:endParaRPr lang="es-ES" dirty="0"/>
          </a:p>
        </p:txBody>
      </p:sp>
      <p:sp>
        <p:nvSpPr>
          <p:cNvPr id="3" name="Content Placeholder 2">
            <a:extLst>
              <a:ext uri="{FF2B5EF4-FFF2-40B4-BE49-F238E27FC236}">
                <a16:creationId xmlns:a16="http://schemas.microsoft.com/office/drawing/2014/main" id="{B92232F8-3523-4945-B155-3E236213D9F7}"/>
              </a:ext>
            </a:extLst>
          </p:cNvPr>
          <p:cNvSpPr>
            <a:spLocks noGrp="1"/>
          </p:cNvSpPr>
          <p:nvPr>
            <p:ph sz="quarter" idx="14"/>
          </p:nvPr>
        </p:nvSpPr>
        <p:spPr>
          <a:xfrm>
            <a:off x="507195" y="1724891"/>
            <a:ext cx="11174412" cy="4220037"/>
          </a:xfrm>
        </p:spPr>
        <p:txBody>
          <a:bodyPr>
            <a:noAutofit/>
          </a:bodyPr>
          <a:lstStyle/>
          <a:p>
            <a:pPr marL="0" indent="0" algn="just">
              <a:buNone/>
            </a:pPr>
            <a:r>
              <a:rPr lang="es-ES" sz="2000" dirty="0"/>
              <a:t>En Tom </a:t>
            </a:r>
            <a:r>
              <a:rPr lang="es-ES" sz="2000" dirty="0" err="1"/>
              <a:t>viu</a:t>
            </a:r>
            <a:r>
              <a:rPr lang="es-ES" sz="2000" dirty="0"/>
              <a:t> en una </a:t>
            </a:r>
            <a:r>
              <a:rPr lang="es-ES" sz="2000" dirty="0" err="1"/>
              <a:t>residència</a:t>
            </a:r>
            <a:r>
              <a:rPr lang="es-ES" sz="2000" dirty="0"/>
              <a:t> </a:t>
            </a:r>
            <a:r>
              <a:rPr lang="es-ES" sz="2000" dirty="0" err="1"/>
              <a:t>dels</a:t>
            </a:r>
            <a:r>
              <a:rPr lang="es-ES" sz="2000" dirty="0"/>
              <a:t> </a:t>
            </a:r>
            <a:r>
              <a:rPr lang="es-ES" sz="2000" dirty="0" err="1"/>
              <a:t>serveis</a:t>
            </a:r>
            <a:r>
              <a:rPr lang="es-ES" sz="2000" dirty="0"/>
              <a:t> </a:t>
            </a:r>
            <a:r>
              <a:rPr lang="es-ES" sz="2000" dirty="0" err="1"/>
              <a:t>socials</a:t>
            </a:r>
            <a:r>
              <a:rPr lang="es-ES" sz="2000" dirty="0"/>
              <a:t> per a persones </a:t>
            </a:r>
            <a:r>
              <a:rPr lang="es-ES" sz="2000" dirty="0" err="1"/>
              <a:t>amb</a:t>
            </a:r>
            <a:r>
              <a:rPr lang="es-ES" sz="2000" dirty="0"/>
              <a:t> </a:t>
            </a:r>
            <a:r>
              <a:rPr lang="es-ES" sz="2000" dirty="0" err="1"/>
              <a:t>demència</a:t>
            </a:r>
            <a:r>
              <a:rPr lang="es-ES" sz="2000" dirty="0"/>
              <a:t>. </a:t>
            </a:r>
            <a:r>
              <a:rPr lang="es-ES" sz="2000" dirty="0" err="1"/>
              <a:t>Vol</a:t>
            </a:r>
            <a:r>
              <a:rPr lang="es-ES" sz="2000" dirty="0"/>
              <a:t> </a:t>
            </a:r>
            <a:r>
              <a:rPr lang="es-ES" sz="2000" dirty="0" err="1"/>
              <a:t>fer</a:t>
            </a:r>
            <a:r>
              <a:rPr lang="es-ES" sz="2000" dirty="0"/>
              <a:t> una trucada </a:t>
            </a:r>
            <a:r>
              <a:rPr lang="es-ES" sz="2000" dirty="0" err="1"/>
              <a:t>telefònica</a:t>
            </a:r>
            <a:r>
              <a:rPr lang="es-ES" sz="2000" dirty="0"/>
              <a:t> a la </a:t>
            </a:r>
            <a:r>
              <a:rPr lang="es-ES" sz="2000" dirty="0" err="1"/>
              <a:t>seva</a:t>
            </a:r>
            <a:r>
              <a:rPr lang="es-ES" sz="2000" dirty="0"/>
              <a:t> germana i </a:t>
            </a:r>
            <a:r>
              <a:rPr lang="es-ES" sz="2000" dirty="0" err="1"/>
              <a:t>necessita</a:t>
            </a:r>
            <a:r>
              <a:rPr lang="es-ES" sz="2000" dirty="0"/>
              <a:t> </a:t>
            </a:r>
            <a:r>
              <a:rPr lang="es-ES" sz="2000" dirty="0" err="1"/>
              <a:t>obtenir</a:t>
            </a:r>
            <a:r>
              <a:rPr lang="es-ES" sz="2000" dirty="0"/>
              <a:t> una </a:t>
            </a:r>
            <a:r>
              <a:rPr lang="es-ES" sz="2000" dirty="0" err="1"/>
              <a:t>targeta</a:t>
            </a:r>
            <a:r>
              <a:rPr lang="es-ES" sz="2000" dirty="0"/>
              <a:t> </a:t>
            </a:r>
            <a:r>
              <a:rPr lang="es-ES" sz="2000" dirty="0" err="1"/>
              <a:t>telefònica</a:t>
            </a:r>
            <a:r>
              <a:rPr lang="es-ES" sz="2000" dirty="0"/>
              <a:t> de la </a:t>
            </a:r>
            <a:r>
              <a:rPr lang="es-ES" sz="2000" dirty="0" err="1"/>
              <a:t>infermera</a:t>
            </a:r>
            <a:r>
              <a:rPr lang="es-ES" sz="2000" dirty="0"/>
              <a:t> per </a:t>
            </a:r>
            <a:r>
              <a:rPr lang="es-ES" sz="2000" dirty="0" err="1"/>
              <a:t>fer</a:t>
            </a:r>
            <a:r>
              <a:rPr lang="es-ES" sz="2000" dirty="0"/>
              <a:t>-la. La </a:t>
            </a:r>
            <a:r>
              <a:rPr lang="es-ES" sz="2000" dirty="0" err="1"/>
              <a:t>infermera</a:t>
            </a:r>
            <a:r>
              <a:rPr lang="es-ES" sz="2000" dirty="0"/>
              <a:t> li </a:t>
            </a:r>
            <a:r>
              <a:rPr lang="es-ES" sz="2000" dirty="0" err="1"/>
              <a:t>diu</a:t>
            </a:r>
            <a:r>
              <a:rPr lang="es-ES" sz="2000" dirty="0"/>
              <a:t> que </a:t>
            </a:r>
            <a:r>
              <a:rPr lang="es-ES" sz="2000" dirty="0" err="1"/>
              <a:t>atendrà</a:t>
            </a:r>
            <a:r>
              <a:rPr lang="es-ES" sz="2000" dirty="0"/>
              <a:t> la </a:t>
            </a:r>
            <a:r>
              <a:rPr lang="es-ES" sz="2000" dirty="0" err="1"/>
              <a:t>seva</a:t>
            </a:r>
            <a:r>
              <a:rPr lang="es-ES" sz="2000" dirty="0"/>
              <a:t> </a:t>
            </a:r>
            <a:r>
              <a:rPr lang="es-ES" sz="2000" dirty="0" err="1"/>
              <a:t>petició</a:t>
            </a:r>
            <a:r>
              <a:rPr lang="es-ES" sz="2000" dirty="0"/>
              <a:t> al </a:t>
            </a:r>
            <a:r>
              <a:rPr lang="es-ES" sz="2000" dirty="0" err="1"/>
              <a:t>cap</a:t>
            </a:r>
            <a:r>
              <a:rPr lang="es-ES" sz="2000" dirty="0"/>
              <a:t> </a:t>
            </a:r>
            <a:r>
              <a:rPr lang="es-ES" sz="2000" dirty="0" err="1"/>
              <a:t>d’una</a:t>
            </a:r>
            <a:r>
              <a:rPr lang="es-ES" sz="2000" dirty="0"/>
              <a:t> </a:t>
            </a:r>
            <a:r>
              <a:rPr lang="es-ES" sz="2000" dirty="0" err="1"/>
              <a:t>estona</a:t>
            </a:r>
            <a:r>
              <a:rPr lang="es-ES" sz="2000" dirty="0"/>
              <a:t> </a:t>
            </a:r>
            <a:r>
              <a:rPr lang="es-ES" sz="2000" dirty="0" err="1"/>
              <a:t>perquè</a:t>
            </a:r>
            <a:r>
              <a:rPr lang="es-ES" sz="2000" dirty="0"/>
              <a:t> ara </a:t>
            </a:r>
            <a:r>
              <a:rPr lang="es-ES" sz="2000" dirty="0" err="1"/>
              <a:t>està</a:t>
            </a:r>
            <a:r>
              <a:rPr lang="es-ES" sz="2000" dirty="0"/>
              <a:t> </a:t>
            </a:r>
            <a:r>
              <a:rPr lang="es-ES" sz="2000" dirty="0" err="1"/>
              <a:t>molt</a:t>
            </a:r>
            <a:r>
              <a:rPr lang="es-ES" sz="2000" dirty="0"/>
              <a:t> ocupada.</a:t>
            </a:r>
          </a:p>
          <a:p>
            <a:pPr marL="0" indent="0" algn="just">
              <a:buNone/>
            </a:pPr>
            <a:r>
              <a:rPr lang="es-ES" sz="2000" dirty="0" err="1"/>
              <a:t>Com</a:t>
            </a:r>
            <a:r>
              <a:rPr lang="es-ES" sz="2000" dirty="0"/>
              <a:t> que la </a:t>
            </a:r>
            <a:r>
              <a:rPr lang="es-ES" sz="2000" dirty="0" err="1"/>
              <a:t>infermera</a:t>
            </a:r>
            <a:r>
              <a:rPr lang="es-ES" sz="2000" dirty="0"/>
              <a:t> </a:t>
            </a:r>
            <a:r>
              <a:rPr lang="es-ES" sz="2000" dirty="0" err="1"/>
              <a:t>està</a:t>
            </a:r>
            <a:r>
              <a:rPr lang="es-ES" sz="2000" dirty="0"/>
              <a:t> desbordada de </a:t>
            </a:r>
            <a:r>
              <a:rPr lang="es-ES" sz="2000" dirty="0" err="1"/>
              <a:t>feina</a:t>
            </a:r>
            <a:r>
              <a:rPr lang="es-ES" sz="2000" dirty="0"/>
              <a:t>, el Tom ha </a:t>
            </a:r>
            <a:r>
              <a:rPr lang="es-ES" sz="2000" dirty="0" err="1"/>
              <a:t>d’esperar</a:t>
            </a:r>
            <a:r>
              <a:rPr lang="es-ES" sz="2000" dirty="0"/>
              <a:t> </a:t>
            </a:r>
            <a:r>
              <a:rPr lang="es-ES" sz="2000" dirty="0" err="1"/>
              <a:t>durant</a:t>
            </a:r>
            <a:r>
              <a:rPr lang="es-ES" sz="2000" dirty="0"/>
              <a:t> </a:t>
            </a:r>
            <a:r>
              <a:rPr lang="es-ES" sz="2000" dirty="0" err="1"/>
              <a:t>més</a:t>
            </a:r>
            <a:r>
              <a:rPr lang="es-ES" sz="2000" dirty="0"/>
              <a:t> </a:t>
            </a:r>
            <a:r>
              <a:rPr lang="es-ES" sz="2000" dirty="0" err="1"/>
              <a:t>d’una</a:t>
            </a:r>
            <a:r>
              <a:rPr lang="es-ES" sz="2000" dirty="0"/>
              <a:t> hora. Cada </a:t>
            </a:r>
            <a:r>
              <a:rPr lang="es-ES" sz="2000" dirty="0" err="1"/>
              <a:t>cop</a:t>
            </a:r>
            <a:r>
              <a:rPr lang="es-ES" sz="2000" dirty="0"/>
              <a:t> </a:t>
            </a:r>
            <a:r>
              <a:rPr lang="es-ES" sz="2000" dirty="0" err="1"/>
              <a:t>s’agita</a:t>
            </a:r>
            <a:r>
              <a:rPr lang="es-ES" sz="2000" dirty="0"/>
              <a:t> </a:t>
            </a:r>
            <a:r>
              <a:rPr lang="es-ES" sz="2000" dirty="0" err="1"/>
              <a:t>més</a:t>
            </a:r>
            <a:r>
              <a:rPr lang="es-ES" sz="2000" dirty="0"/>
              <a:t> i acaba </a:t>
            </a:r>
            <a:r>
              <a:rPr lang="es-ES" sz="2000" dirty="0" err="1"/>
              <a:t>colpejant</a:t>
            </a:r>
            <a:r>
              <a:rPr lang="es-ES" sz="2000" dirty="0"/>
              <a:t> </a:t>
            </a:r>
            <a:r>
              <a:rPr lang="es-ES" sz="2000" dirty="0" err="1"/>
              <a:t>enfadat</a:t>
            </a:r>
            <a:r>
              <a:rPr lang="es-ES" sz="2000" dirty="0"/>
              <a:t> la porta de la </a:t>
            </a:r>
            <a:r>
              <a:rPr lang="es-ES" sz="2000" dirty="0" err="1"/>
              <a:t>infermeria</a:t>
            </a:r>
            <a:r>
              <a:rPr lang="es-ES" sz="2000" dirty="0"/>
              <a:t>. La </a:t>
            </a:r>
            <a:r>
              <a:rPr lang="es-ES" sz="2000" dirty="0" err="1"/>
              <a:t>infermera</a:t>
            </a:r>
            <a:r>
              <a:rPr lang="es-ES" sz="2000" dirty="0"/>
              <a:t> li </a:t>
            </a:r>
            <a:r>
              <a:rPr lang="es-ES" sz="2000" dirty="0" err="1"/>
              <a:t>demana</a:t>
            </a:r>
            <a:r>
              <a:rPr lang="es-ES" sz="2000" dirty="0"/>
              <a:t> que «es </a:t>
            </a:r>
            <a:r>
              <a:rPr lang="es-ES" sz="2000" dirty="0" err="1"/>
              <a:t>calmi</a:t>
            </a:r>
            <a:r>
              <a:rPr lang="es-ES" sz="2000" dirty="0"/>
              <a:t>», la </a:t>
            </a:r>
            <a:r>
              <a:rPr lang="es-ES" sz="2000" dirty="0" err="1"/>
              <a:t>qual</a:t>
            </a:r>
            <a:r>
              <a:rPr lang="es-ES" sz="2000" dirty="0"/>
              <a:t> cosa </a:t>
            </a:r>
            <a:r>
              <a:rPr lang="es-ES" sz="2000" dirty="0" err="1"/>
              <a:t>només</a:t>
            </a:r>
            <a:r>
              <a:rPr lang="es-ES" sz="2000" dirty="0"/>
              <a:t> </a:t>
            </a:r>
            <a:r>
              <a:rPr lang="es-ES" sz="2000" dirty="0" err="1"/>
              <a:t>agreuja</a:t>
            </a:r>
            <a:r>
              <a:rPr lang="es-ES" sz="2000" dirty="0"/>
              <a:t> la </a:t>
            </a:r>
            <a:r>
              <a:rPr lang="es-ES" sz="2000" dirty="0" err="1"/>
              <a:t>sensació</a:t>
            </a:r>
            <a:r>
              <a:rPr lang="es-ES" sz="2000" dirty="0"/>
              <a:t> de </a:t>
            </a:r>
            <a:r>
              <a:rPr lang="es-ES" sz="2000" dirty="0" err="1"/>
              <a:t>frustració</a:t>
            </a:r>
            <a:r>
              <a:rPr lang="es-ES" sz="2000" dirty="0"/>
              <a:t> del Tom.</a:t>
            </a:r>
          </a:p>
          <a:p>
            <a:pPr marL="0" indent="0" algn="just">
              <a:buNone/>
            </a:pPr>
            <a:r>
              <a:rPr lang="es-ES" sz="2000" dirty="0" err="1"/>
              <a:t>Llavors</a:t>
            </a:r>
            <a:r>
              <a:rPr lang="es-ES" sz="2000" dirty="0"/>
              <a:t> la </a:t>
            </a:r>
            <a:r>
              <a:rPr lang="es-ES" sz="2000" dirty="0" err="1"/>
              <a:t>infermera</a:t>
            </a:r>
            <a:r>
              <a:rPr lang="es-ES" sz="2000" dirty="0"/>
              <a:t> li </a:t>
            </a:r>
            <a:r>
              <a:rPr lang="es-ES" sz="2000" dirty="0" err="1"/>
              <a:t>respon</a:t>
            </a:r>
            <a:r>
              <a:rPr lang="es-ES" sz="2000" dirty="0"/>
              <a:t>: «Si et </a:t>
            </a:r>
            <a:r>
              <a:rPr lang="es-ES" sz="2000" dirty="0" err="1"/>
              <a:t>continues</a:t>
            </a:r>
            <a:r>
              <a:rPr lang="es-ES" sz="2000" dirty="0"/>
              <a:t> </a:t>
            </a:r>
            <a:r>
              <a:rPr lang="es-ES" sz="2000" dirty="0" err="1"/>
              <a:t>comportant</a:t>
            </a:r>
            <a:r>
              <a:rPr lang="es-ES" sz="2000" dirty="0"/>
              <a:t> </a:t>
            </a:r>
            <a:r>
              <a:rPr lang="es-ES" sz="2000" dirty="0" err="1"/>
              <a:t>així</a:t>
            </a:r>
            <a:r>
              <a:rPr lang="es-ES" sz="2000" dirty="0"/>
              <a:t>, no et </a:t>
            </a:r>
            <a:r>
              <a:rPr lang="es-ES" sz="2000" dirty="0" err="1"/>
              <a:t>permetré</a:t>
            </a:r>
            <a:r>
              <a:rPr lang="es-ES" sz="2000" dirty="0"/>
              <a:t> </a:t>
            </a:r>
            <a:r>
              <a:rPr lang="es-ES" sz="2000" dirty="0" err="1"/>
              <a:t>fer</a:t>
            </a:r>
            <a:r>
              <a:rPr lang="es-ES" sz="2000" dirty="0"/>
              <a:t> la trucada </a:t>
            </a:r>
            <a:r>
              <a:rPr lang="es-ES" sz="2000" dirty="0" err="1"/>
              <a:t>telefònica</a:t>
            </a:r>
            <a:r>
              <a:rPr lang="es-ES" sz="2000" dirty="0"/>
              <a:t>.»</a:t>
            </a:r>
          </a:p>
          <a:p>
            <a:pPr marL="0" indent="0" algn="just">
              <a:buNone/>
            </a:pPr>
            <a:r>
              <a:rPr lang="es-ES" sz="2000" dirty="0"/>
              <a:t>El Tom </a:t>
            </a:r>
            <a:r>
              <a:rPr lang="es-ES" sz="2000" dirty="0" err="1"/>
              <a:t>arrenca</a:t>
            </a:r>
            <a:r>
              <a:rPr lang="es-ES" sz="2000" dirty="0"/>
              <a:t> a caminar </a:t>
            </a:r>
            <a:r>
              <a:rPr lang="es-ES" sz="2000" dirty="0" err="1"/>
              <a:t>amunt</a:t>
            </a:r>
            <a:r>
              <a:rPr lang="es-ES" sz="2000" dirty="0"/>
              <a:t> i </a:t>
            </a:r>
            <a:r>
              <a:rPr lang="es-ES" sz="2000" dirty="0" err="1"/>
              <a:t>avall</a:t>
            </a:r>
            <a:r>
              <a:rPr lang="es-ES" sz="2000" dirty="0"/>
              <a:t> del </a:t>
            </a:r>
            <a:r>
              <a:rPr lang="es-ES" sz="2000" dirty="0" err="1"/>
              <a:t>passadís</a:t>
            </a:r>
            <a:r>
              <a:rPr lang="es-ES" sz="2000" dirty="0"/>
              <a:t>, cada vegada </a:t>
            </a:r>
            <a:r>
              <a:rPr lang="es-ES" sz="2000" dirty="0" err="1"/>
              <a:t>més</a:t>
            </a:r>
            <a:r>
              <a:rPr lang="es-ES" sz="2000" dirty="0"/>
              <a:t> </a:t>
            </a:r>
            <a:r>
              <a:rPr lang="es-ES" sz="2000" dirty="0" err="1"/>
              <a:t>agitat</a:t>
            </a:r>
            <a:r>
              <a:rPr lang="es-ES" sz="2000" dirty="0"/>
              <a:t>, i </a:t>
            </a:r>
            <a:r>
              <a:rPr lang="es-ES" sz="2000" dirty="0" err="1"/>
              <a:t>comença</a:t>
            </a:r>
            <a:r>
              <a:rPr lang="es-ES" sz="2000" dirty="0"/>
              <a:t> a donar </a:t>
            </a:r>
            <a:r>
              <a:rPr lang="es-ES" sz="2000" dirty="0" err="1"/>
              <a:t>cops</a:t>
            </a:r>
            <a:r>
              <a:rPr lang="es-ES" sz="2000" dirty="0"/>
              <a:t> de </a:t>
            </a:r>
            <a:r>
              <a:rPr lang="es-ES" sz="2000" dirty="0" err="1"/>
              <a:t>peu</a:t>
            </a:r>
            <a:r>
              <a:rPr lang="es-ES" sz="2000" dirty="0"/>
              <a:t> a la porta i a insultar el personal que </a:t>
            </a:r>
            <a:r>
              <a:rPr lang="es-ES" sz="2000" dirty="0" err="1"/>
              <a:t>passa</a:t>
            </a:r>
            <a:r>
              <a:rPr lang="es-ES" sz="2000" dirty="0"/>
              <a:t> </a:t>
            </a:r>
            <a:r>
              <a:rPr lang="es-ES" sz="2000" dirty="0" err="1"/>
              <a:t>pel</a:t>
            </a:r>
            <a:r>
              <a:rPr lang="es-ES" sz="2000" dirty="0"/>
              <a:t> </a:t>
            </a:r>
            <a:r>
              <a:rPr lang="es-ES" sz="2000" dirty="0" err="1"/>
              <a:t>seu</a:t>
            </a:r>
            <a:r>
              <a:rPr lang="es-ES" sz="2000" dirty="0"/>
              <a:t> </a:t>
            </a:r>
            <a:r>
              <a:rPr lang="es-ES" sz="2000" dirty="0" err="1"/>
              <a:t>costat</a:t>
            </a:r>
            <a:r>
              <a:rPr lang="es-ES" sz="2000" dirty="0"/>
              <a:t>. </a:t>
            </a:r>
          </a:p>
          <a:p>
            <a:pPr marL="0" indent="0" algn="just">
              <a:buNone/>
            </a:pPr>
            <a:r>
              <a:rPr lang="es-ES" sz="2000" dirty="0" err="1"/>
              <a:t>L’agitació</a:t>
            </a:r>
            <a:r>
              <a:rPr lang="es-ES" sz="2000" dirty="0"/>
              <a:t> del Tom fa que li </a:t>
            </a:r>
            <a:r>
              <a:rPr lang="es-ES" sz="2000" dirty="0" err="1"/>
              <a:t>acabin</a:t>
            </a:r>
            <a:r>
              <a:rPr lang="es-ES" sz="2000" dirty="0"/>
              <a:t> </a:t>
            </a:r>
            <a:r>
              <a:rPr lang="es-ES" sz="2000" dirty="0" err="1"/>
              <a:t>aplicant</a:t>
            </a:r>
            <a:r>
              <a:rPr lang="es-ES" sz="2000" dirty="0"/>
              <a:t> mesures de </a:t>
            </a:r>
            <a:r>
              <a:rPr lang="es-ES" sz="2000" dirty="0" err="1"/>
              <a:t>contenció</a:t>
            </a:r>
            <a:r>
              <a:rPr lang="es-ES" sz="2000" dirty="0"/>
              <a:t> </a:t>
            </a:r>
            <a:r>
              <a:rPr lang="es-ES" sz="2000" dirty="0" err="1"/>
              <a:t>mecànica</a:t>
            </a:r>
            <a:r>
              <a:rPr lang="es-ES" sz="2000" dirty="0"/>
              <a:t> i </a:t>
            </a:r>
            <a:r>
              <a:rPr lang="es-ES" sz="2000" dirty="0" err="1"/>
              <a:t>farmacològica</a:t>
            </a:r>
            <a:r>
              <a:rPr lang="es-ES" sz="2000" dirty="0"/>
              <a:t>. El personal justifica </a:t>
            </a:r>
            <a:r>
              <a:rPr lang="es-ES" sz="2000" dirty="0" err="1"/>
              <a:t>aquesta</a:t>
            </a:r>
            <a:r>
              <a:rPr lang="es-ES" sz="2000" dirty="0"/>
              <a:t> </a:t>
            </a:r>
            <a:r>
              <a:rPr lang="es-ES" sz="2000" dirty="0" err="1"/>
              <a:t>actuació</a:t>
            </a:r>
            <a:r>
              <a:rPr lang="es-ES" sz="2000" dirty="0"/>
              <a:t> </a:t>
            </a:r>
            <a:r>
              <a:rPr lang="es-ES" sz="2000" dirty="0" err="1"/>
              <a:t>com</a:t>
            </a:r>
            <a:r>
              <a:rPr lang="es-ES" sz="2000" dirty="0"/>
              <a:t> a </a:t>
            </a:r>
            <a:r>
              <a:rPr lang="es-ES" sz="2000" dirty="0" err="1"/>
              <a:t>necessària</a:t>
            </a:r>
            <a:r>
              <a:rPr lang="es-ES" sz="2000" dirty="0"/>
              <a:t> per </a:t>
            </a:r>
            <a:r>
              <a:rPr lang="es-ES" sz="2000" dirty="0" err="1"/>
              <a:t>vetllar</a:t>
            </a:r>
            <a:r>
              <a:rPr lang="es-ES" sz="2000" dirty="0"/>
              <a:t> per la </a:t>
            </a:r>
            <a:r>
              <a:rPr lang="es-ES" sz="2000" dirty="0" err="1"/>
              <a:t>seguretat</a:t>
            </a:r>
            <a:r>
              <a:rPr lang="es-ES" sz="2000" dirty="0"/>
              <a:t> del Tom i de les </a:t>
            </a:r>
            <a:r>
              <a:rPr lang="es-ES" sz="2000" dirty="0" err="1"/>
              <a:t>altres</a:t>
            </a:r>
            <a:r>
              <a:rPr lang="es-ES" sz="2000" dirty="0"/>
              <a:t> persones.</a:t>
            </a:r>
          </a:p>
          <a:p>
            <a:pPr marL="0" indent="0" algn="just">
              <a:buNone/>
            </a:pPr>
            <a:r>
              <a:rPr lang="es-ES" sz="2000" dirty="0"/>
              <a:t>.</a:t>
            </a:r>
          </a:p>
          <a:p>
            <a:pPr marL="0" indent="0" algn="just">
              <a:buNone/>
            </a:pPr>
            <a:endParaRPr lang="x-none" sz="2000" dirty="0"/>
          </a:p>
        </p:txBody>
      </p:sp>
      <p:sp>
        <p:nvSpPr>
          <p:cNvPr id="2" name="Title 1">
            <a:extLst>
              <a:ext uri="{FF2B5EF4-FFF2-40B4-BE49-F238E27FC236}">
                <a16:creationId xmlns:a16="http://schemas.microsoft.com/office/drawing/2014/main" id="{036467EC-48D2-4B78-A440-BAA57E50530C}"/>
              </a:ext>
            </a:extLst>
          </p:cNvPr>
          <p:cNvSpPr>
            <a:spLocks noGrp="1"/>
          </p:cNvSpPr>
          <p:nvPr>
            <p:ph type="title"/>
          </p:nvPr>
        </p:nvSpPr>
        <p:spPr>
          <a:xfrm>
            <a:off x="459317" y="319375"/>
            <a:ext cx="11429689" cy="368231"/>
          </a:xfrm>
        </p:spPr>
        <p:txBody>
          <a:bodyPr>
            <a:noAutofit/>
          </a:bodyPr>
          <a:lstStyle/>
          <a:p>
            <a:pPr>
              <a:lnSpc>
                <a:spcPct val="100000"/>
              </a:lnSpc>
            </a:pPr>
            <a:r>
              <a:rPr lang="ca-ES" sz="2800" dirty="0"/>
              <a:t>Exercici 4.2: És possible canviar el curs dels esdeveniments que condueixen a l’ús de l’aïllament i de les contencions? </a:t>
            </a:r>
            <a:r>
              <a:rPr lang="en-GB" sz="2800" dirty="0"/>
              <a:t>- 1</a:t>
            </a:r>
            <a:endParaRPr lang="x-none" sz="2800" dirty="0"/>
          </a:p>
        </p:txBody>
      </p:sp>
    </p:spTree>
    <p:extLst>
      <p:ext uri="{BB962C8B-B14F-4D97-AF65-F5344CB8AC3E}">
        <p14:creationId xmlns:p14="http://schemas.microsoft.com/office/powerpoint/2010/main" val="243878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6854A-F7FF-423F-B433-B1845DE9973B}"/>
              </a:ext>
            </a:extLst>
          </p:cNvPr>
          <p:cNvSpPr>
            <a:spLocks noGrp="1"/>
          </p:cNvSpPr>
          <p:nvPr>
            <p:ph sz="quarter" idx="14"/>
          </p:nvPr>
        </p:nvSpPr>
        <p:spPr/>
        <p:txBody>
          <a:bodyPr/>
          <a:lstStyle/>
          <a:p>
            <a:pPr lvl="0"/>
            <a:endParaRPr lang="en-GB" dirty="0"/>
          </a:p>
          <a:p>
            <a:r>
              <a:rPr lang="es-ES" dirty="0" err="1"/>
              <a:t>Què</a:t>
            </a:r>
            <a:r>
              <a:rPr lang="es-ES" dirty="0"/>
              <a:t> </a:t>
            </a:r>
            <a:r>
              <a:rPr lang="es-ES" dirty="0" err="1"/>
              <a:t>n’opineu</a:t>
            </a:r>
            <a:r>
              <a:rPr lang="es-ES" dirty="0"/>
              <a:t>, </a:t>
            </a:r>
            <a:r>
              <a:rPr lang="es-ES" dirty="0" err="1"/>
              <a:t>d’aquest</a:t>
            </a:r>
            <a:r>
              <a:rPr lang="es-ES" dirty="0"/>
              <a:t> cas? </a:t>
            </a:r>
          </a:p>
          <a:p>
            <a:r>
              <a:rPr lang="es-ES" dirty="0" err="1"/>
              <a:t>Amb</a:t>
            </a:r>
            <a:r>
              <a:rPr lang="es-ES" dirty="0"/>
              <a:t> quina </a:t>
            </a:r>
            <a:r>
              <a:rPr lang="es-ES" dirty="0" err="1"/>
              <a:t>freqüència</a:t>
            </a:r>
            <a:r>
              <a:rPr lang="es-ES" dirty="0"/>
              <a:t> es </a:t>
            </a:r>
            <a:r>
              <a:rPr lang="es-ES" dirty="0" err="1"/>
              <a:t>produeix</a:t>
            </a:r>
            <a:r>
              <a:rPr lang="es-ES" dirty="0"/>
              <a:t> al </a:t>
            </a:r>
            <a:r>
              <a:rPr lang="es-ES" dirty="0" err="1"/>
              <a:t>vostre</a:t>
            </a:r>
            <a:r>
              <a:rPr lang="es-ES" dirty="0"/>
              <a:t> </a:t>
            </a:r>
            <a:r>
              <a:rPr lang="es-ES" dirty="0" err="1"/>
              <a:t>servei</a:t>
            </a:r>
            <a:r>
              <a:rPr lang="es-ES" dirty="0"/>
              <a:t>? </a:t>
            </a:r>
          </a:p>
          <a:p>
            <a:r>
              <a:rPr lang="es-ES" dirty="0"/>
              <a:t>Era inevitable </a:t>
            </a:r>
            <a:r>
              <a:rPr lang="es-ES" dirty="0" err="1"/>
              <a:t>l’ús</a:t>
            </a:r>
            <a:r>
              <a:rPr lang="es-ES" dirty="0"/>
              <a:t> de </a:t>
            </a:r>
            <a:r>
              <a:rPr lang="es-ES" dirty="0" err="1"/>
              <a:t>contencions</a:t>
            </a:r>
            <a:r>
              <a:rPr lang="es-ES" dirty="0"/>
              <a:t> en el cas del Tom? </a:t>
            </a:r>
            <a:r>
              <a:rPr lang="es-ES" dirty="0" err="1"/>
              <a:t>Què</a:t>
            </a:r>
            <a:r>
              <a:rPr lang="es-ES" dirty="0"/>
              <a:t> es </a:t>
            </a:r>
            <a:r>
              <a:rPr lang="es-ES" dirty="0" err="1"/>
              <a:t>podria</a:t>
            </a:r>
            <a:r>
              <a:rPr lang="es-ES" dirty="0"/>
              <a:t> </a:t>
            </a:r>
            <a:r>
              <a:rPr lang="es-ES" dirty="0" err="1"/>
              <a:t>haver</a:t>
            </a:r>
            <a:r>
              <a:rPr lang="es-ES" dirty="0"/>
              <a:t> </a:t>
            </a:r>
            <a:r>
              <a:rPr lang="es-ES" dirty="0" err="1"/>
              <a:t>fet</a:t>
            </a:r>
            <a:r>
              <a:rPr lang="es-ES" dirty="0"/>
              <a:t> per evitar-</a:t>
            </a:r>
            <a:r>
              <a:rPr lang="es-ES" dirty="0" err="1"/>
              <a:t>ho</a:t>
            </a:r>
            <a:r>
              <a:rPr lang="es-ES" dirty="0"/>
              <a:t>? </a:t>
            </a:r>
          </a:p>
          <a:p>
            <a:r>
              <a:rPr lang="es-ES" dirty="0"/>
              <a:t>De </a:t>
            </a:r>
            <a:r>
              <a:rPr lang="es-ES" dirty="0" err="1"/>
              <a:t>qui</a:t>
            </a:r>
            <a:r>
              <a:rPr lang="es-ES" dirty="0"/>
              <a:t> va ser la </a:t>
            </a:r>
            <a:r>
              <a:rPr lang="es-ES" dirty="0" err="1"/>
              <a:t>responsabilitat</a:t>
            </a:r>
            <a:r>
              <a:rPr lang="es-ES" dirty="0"/>
              <a:t>? La </a:t>
            </a:r>
            <a:r>
              <a:rPr lang="es-ES" dirty="0" err="1"/>
              <a:t>infermera</a:t>
            </a:r>
            <a:r>
              <a:rPr lang="es-ES" dirty="0"/>
              <a:t> en va ser </a:t>
            </a:r>
            <a:r>
              <a:rPr lang="es-ES" dirty="0" err="1"/>
              <a:t>l’única</a:t>
            </a:r>
            <a:r>
              <a:rPr lang="es-ES" dirty="0"/>
              <a:t> responsable? </a:t>
            </a:r>
          </a:p>
          <a:p>
            <a:r>
              <a:rPr lang="es-ES" dirty="0" err="1"/>
              <a:t>Quin</a:t>
            </a:r>
            <a:r>
              <a:rPr lang="es-ES" dirty="0"/>
              <a:t> impacte </a:t>
            </a:r>
            <a:r>
              <a:rPr lang="es-ES" dirty="0" err="1"/>
              <a:t>creus</a:t>
            </a:r>
            <a:r>
              <a:rPr lang="es-ES" dirty="0"/>
              <a:t> que va </a:t>
            </a:r>
            <a:r>
              <a:rPr lang="es-ES" dirty="0" err="1"/>
              <a:t>tenir</a:t>
            </a:r>
            <a:r>
              <a:rPr lang="es-ES" dirty="0"/>
              <a:t> </a:t>
            </a:r>
            <a:r>
              <a:rPr lang="es-ES" dirty="0" err="1"/>
              <a:t>aquest</a:t>
            </a:r>
            <a:r>
              <a:rPr lang="es-ES" dirty="0"/>
              <a:t> </a:t>
            </a:r>
            <a:r>
              <a:rPr lang="es-ES" dirty="0" err="1"/>
              <a:t>episodi</a:t>
            </a:r>
            <a:r>
              <a:rPr lang="es-ES" dirty="0"/>
              <a:t> en el </a:t>
            </a:r>
            <a:r>
              <a:rPr lang="es-ES" dirty="0" err="1"/>
              <a:t>benestar</a:t>
            </a:r>
            <a:r>
              <a:rPr lang="es-ES" dirty="0"/>
              <a:t> del Tom? </a:t>
            </a:r>
          </a:p>
          <a:p>
            <a:pPr marL="0" indent="0">
              <a:buNone/>
            </a:pPr>
            <a:endParaRPr lang="es-ES" dirty="0"/>
          </a:p>
          <a:p>
            <a:endParaRPr lang="x-none" dirty="0"/>
          </a:p>
        </p:txBody>
      </p:sp>
      <p:sp>
        <p:nvSpPr>
          <p:cNvPr id="5" name="Title 1">
            <a:extLst>
              <a:ext uri="{FF2B5EF4-FFF2-40B4-BE49-F238E27FC236}">
                <a16:creationId xmlns:a16="http://schemas.microsoft.com/office/drawing/2014/main" id="{036467EC-48D2-4B78-A440-BAA57E50530C}"/>
              </a:ext>
            </a:extLst>
          </p:cNvPr>
          <p:cNvSpPr txBox="1">
            <a:spLocks/>
          </p:cNvSpPr>
          <p:nvPr/>
        </p:nvSpPr>
        <p:spPr>
          <a:xfrm>
            <a:off x="417754" y="506412"/>
            <a:ext cx="11429689" cy="368231"/>
          </a:xfrm>
          <a:prstGeom prst="rect">
            <a:avLst/>
          </a:prstGeom>
        </p:spPr>
        <p:txBody>
          <a:bodyPr>
            <a:noAutofit/>
          </a:bodyPr>
          <a:lstStyle>
            <a:lvl1pPr algn="l" defTabSz="914400" rtl="0" eaLnBrk="1" latinLnBrk="0" hangingPunct="1">
              <a:lnSpc>
                <a:spcPts val="3300"/>
              </a:lnSpc>
              <a:spcBef>
                <a:spcPct val="0"/>
              </a:spcBef>
              <a:buNone/>
              <a:defRPr sz="3000" b="1" kern="1200" spc="-100" baseline="0">
                <a:solidFill>
                  <a:schemeClr val="accent1"/>
                </a:solidFill>
                <a:latin typeface="+mj-lt"/>
                <a:ea typeface="+mj-ea"/>
                <a:cs typeface="+mj-cs"/>
              </a:defRPr>
            </a:lvl1pPr>
          </a:lstStyle>
          <a:p>
            <a:r>
              <a:rPr lang="ca-ES" sz="2800" dirty="0"/>
              <a:t>Exercici 4.2: És possible canviar el curs dels esdeveniments que condueixen a l’ús de l’aïllament i de les contencions? </a:t>
            </a:r>
            <a:r>
              <a:rPr lang="en-GB" sz="2800" dirty="0"/>
              <a:t>- 2</a:t>
            </a:r>
            <a:endParaRPr lang="x-none" sz="2800" dirty="0"/>
          </a:p>
        </p:txBody>
      </p:sp>
    </p:spTree>
    <p:extLst>
      <p:ext uri="{BB962C8B-B14F-4D97-AF65-F5344CB8AC3E}">
        <p14:creationId xmlns:p14="http://schemas.microsoft.com/office/powerpoint/2010/main" val="4130431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95DDCC-D59C-E643-B63F-CF29FCF2FCF1}"/>
              </a:ext>
            </a:extLst>
          </p:cNvPr>
          <p:cNvSpPr>
            <a:spLocks noGrp="1"/>
          </p:cNvSpPr>
          <p:nvPr>
            <p:ph type="body" sz="quarter" idx="13"/>
          </p:nvPr>
        </p:nvSpPr>
        <p:spPr>
          <a:xfrm>
            <a:off x="631898" y="1245993"/>
            <a:ext cx="11174400" cy="360000"/>
          </a:xfrm>
        </p:spPr>
        <p:txBody>
          <a:bodyPr/>
          <a:lstStyle/>
          <a:p>
            <a:r>
              <a:rPr lang="ca-ES" dirty="0"/>
              <a:t>Reflexions sobre la situació del Tom</a:t>
            </a:r>
            <a:r>
              <a:rPr lang="es-ES" dirty="0"/>
              <a:t> </a:t>
            </a:r>
            <a:r>
              <a:rPr lang="en-GB" dirty="0"/>
              <a:t>(1):</a:t>
            </a:r>
            <a:endParaRPr lang="x-none"/>
          </a:p>
        </p:txBody>
      </p:sp>
      <p:sp>
        <p:nvSpPr>
          <p:cNvPr id="3" name="Content Placeholder 2">
            <a:extLst>
              <a:ext uri="{FF2B5EF4-FFF2-40B4-BE49-F238E27FC236}">
                <a16:creationId xmlns:a16="http://schemas.microsoft.com/office/drawing/2014/main" id="{86B71421-73DB-4BD1-9790-E8F16B3E4068}"/>
              </a:ext>
            </a:extLst>
          </p:cNvPr>
          <p:cNvSpPr>
            <a:spLocks noGrp="1"/>
          </p:cNvSpPr>
          <p:nvPr>
            <p:ph sz="quarter" idx="14"/>
          </p:nvPr>
        </p:nvSpPr>
        <p:spPr>
          <a:xfrm>
            <a:off x="507195" y="1724891"/>
            <a:ext cx="11174412" cy="4286297"/>
          </a:xfrm>
        </p:spPr>
        <p:txBody>
          <a:bodyPr>
            <a:normAutofit fontScale="85000" lnSpcReduction="20000"/>
          </a:bodyPr>
          <a:lstStyle/>
          <a:p>
            <a:pPr lvl="0" fontAlgn="base"/>
            <a:r>
              <a:rPr lang="ca-ES" dirty="0"/>
              <a:t>El resultat d’aquesta situació és bastant habitual en molts serveis d’atenció social i de salut mental i, tanmateix, es podria haver evitat.</a:t>
            </a:r>
            <a:endParaRPr lang="es-ES" dirty="0"/>
          </a:p>
          <a:p>
            <a:r>
              <a:rPr lang="ca-ES" dirty="0"/>
              <a:t>El nivell de dependència del servei i de personal patit pel Tom i el fet que no tingui control sobre la seva comunicació, que és un aspecte vital important, el porta a reaccionar a aquesta situació</a:t>
            </a:r>
            <a:r>
              <a:rPr lang="en-GB" dirty="0"/>
              <a:t>.</a:t>
            </a:r>
            <a:endParaRPr lang="x-none" dirty="0"/>
          </a:p>
          <a:p>
            <a:pPr lvl="0" algn="just"/>
            <a:r>
              <a:rPr lang="ca-ES" dirty="0"/>
              <a:t>El fet que la rutina del personal sigui prioritària per damunt de les necessitats del Tom</a:t>
            </a:r>
            <a:r>
              <a:rPr lang="en-GB" dirty="0"/>
              <a:t>, in</a:t>
            </a:r>
            <a:r>
              <a:rPr lang="ca-ES" dirty="0"/>
              <a:t>indica que el personal té actituds deshumanitzadores envers els usuaris. Així ho reflecteix també la resposta humiliant i ofensiva de la infermera al Tom</a:t>
            </a:r>
            <a:r>
              <a:rPr lang="es-ES" dirty="0"/>
              <a:t>.</a:t>
            </a:r>
          </a:p>
          <a:p>
            <a:pPr lvl="0" algn="just"/>
            <a:r>
              <a:rPr lang="ca-ES" dirty="0"/>
              <a:t>En aquest cas, la infermera hauria d’haver donat prioritat a les necessitats del Tom per damunt de la resta de tasques, que podia haver posposat uns minuts, i haver-li lliurat la targeta telefònica. D’aquesta manera, es podria haver evitat la crisi</a:t>
            </a:r>
            <a:r>
              <a:rPr lang="en-GB" dirty="0"/>
              <a:t>. </a:t>
            </a:r>
            <a:endParaRPr lang="x-none" dirty="0"/>
          </a:p>
          <a:p>
            <a:pPr lvl="0" algn="just"/>
            <a:r>
              <a:rPr lang="ca-ES" dirty="0"/>
              <a:t>Altres membres del personal mèdic, d’infermeria i altres departaments que van passar pel davant del Tom probablement sabien que s’esperava per fer una trucada telefònica i li van detectar signes inicials de malestar a causa d’una espera innecessària. Tan sols els hauria costat uns minuts de la jornada laboral ajudar el Tom i, en canvi, ningú no ho va fer. Al final, el curs dels esdeveniments va comportar una inversió de temps significativament superior per part del personal</a:t>
            </a:r>
            <a:r>
              <a:rPr lang="en-GB" dirty="0"/>
              <a:t>.  </a:t>
            </a:r>
            <a:endParaRPr lang="x-none" dirty="0"/>
          </a:p>
        </p:txBody>
      </p:sp>
      <p:sp>
        <p:nvSpPr>
          <p:cNvPr id="7" name="Title 1">
            <a:extLst>
              <a:ext uri="{FF2B5EF4-FFF2-40B4-BE49-F238E27FC236}">
                <a16:creationId xmlns:a16="http://schemas.microsoft.com/office/drawing/2014/main" id="{036467EC-48D2-4B78-A440-BAA57E50530C}"/>
              </a:ext>
            </a:extLst>
          </p:cNvPr>
          <p:cNvSpPr>
            <a:spLocks noGrp="1"/>
          </p:cNvSpPr>
          <p:nvPr>
            <p:ph type="title"/>
          </p:nvPr>
        </p:nvSpPr>
        <p:spPr>
          <a:xfrm>
            <a:off x="459318" y="360940"/>
            <a:ext cx="11429689" cy="368231"/>
          </a:xfrm>
        </p:spPr>
        <p:txBody>
          <a:bodyPr>
            <a:noAutofit/>
          </a:bodyPr>
          <a:lstStyle/>
          <a:p>
            <a:pPr>
              <a:lnSpc>
                <a:spcPct val="100000"/>
              </a:lnSpc>
            </a:pPr>
            <a:r>
              <a:rPr lang="ca-ES" sz="2800" dirty="0"/>
              <a:t>Exercici 4.2: És possible canviar el curs dels esdeveniments que condueixen a l’ús de l’aïllament i de les contencions? </a:t>
            </a:r>
            <a:r>
              <a:rPr lang="en-GB" sz="2800" dirty="0"/>
              <a:t>- 3</a:t>
            </a:r>
            <a:endParaRPr lang="x-none" sz="2800" dirty="0"/>
          </a:p>
        </p:txBody>
      </p:sp>
    </p:spTree>
    <p:extLst>
      <p:ext uri="{BB962C8B-B14F-4D97-AF65-F5344CB8AC3E}">
        <p14:creationId xmlns:p14="http://schemas.microsoft.com/office/powerpoint/2010/main" val="2451309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0F7B4BC-649D-1242-A9C8-FDF52A92F95C}"/>
              </a:ext>
            </a:extLst>
          </p:cNvPr>
          <p:cNvSpPr>
            <a:spLocks noGrp="1"/>
          </p:cNvSpPr>
          <p:nvPr>
            <p:ph type="body" sz="quarter" idx="13"/>
          </p:nvPr>
        </p:nvSpPr>
        <p:spPr>
          <a:xfrm>
            <a:off x="590334" y="1245993"/>
            <a:ext cx="11174400" cy="360000"/>
          </a:xfrm>
        </p:spPr>
        <p:txBody>
          <a:bodyPr/>
          <a:lstStyle/>
          <a:p>
            <a:r>
              <a:rPr lang="ca-ES" dirty="0"/>
              <a:t>Reflexions sobre la situació del Tom</a:t>
            </a:r>
            <a:r>
              <a:rPr lang="es-ES" dirty="0"/>
              <a:t> </a:t>
            </a:r>
            <a:r>
              <a:rPr lang="en-GB" dirty="0"/>
              <a:t>(2):</a:t>
            </a:r>
            <a:endParaRPr lang="x-none"/>
          </a:p>
        </p:txBody>
      </p:sp>
      <p:sp>
        <p:nvSpPr>
          <p:cNvPr id="3" name="Content Placeholder 2">
            <a:extLst>
              <a:ext uri="{FF2B5EF4-FFF2-40B4-BE49-F238E27FC236}">
                <a16:creationId xmlns:a16="http://schemas.microsoft.com/office/drawing/2014/main" id="{6F3E8895-A0B1-4270-96C1-4006DC7C3197}"/>
              </a:ext>
            </a:extLst>
          </p:cNvPr>
          <p:cNvSpPr>
            <a:spLocks noGrp="1"/>
          </p:cNvSpPr>
          <p:nvPr>
            <p:ph sz="quarter" idx="14"/>
          </p:nvPr>
        </p:nvSpPr>
        <p:spPr>
          <a:xfrm>
            <a:off x="507195" y="1724891"/>
            <a:ext cx="11174412" cy="4286297"/>
          </a:xfrm>
        </p:spPr>
        <p:txBody>
          <a:bodyPr>
            <a:normAutofit fontScale="92500" lnSpcReduction="20000"/>
          </a:bodyPr>
          <a:lstStyle/>
          <a:p>
            <a:pPr lvl="0" algn="just"/>
            <a:r>
              <a:rPr lang="ca-ES" dirty="0"/>
              <a:t>L’ús de la contenció mecànica i farmacològica afectés negativament el Tom tingués repercussions negatives en el seu benestar i augmentés, d’una banda, el cost del servei i, de l’altra, la demanda de temps invertit pel personal del servei</a:t>
            </a:r>
            <a:r>
              <a:rPr lang="en-GB" dirty="0"/>
              <a:t>.</a:t>
            </a:r>
            <a:endParaRPr lang="x-none" dirty="0"/>
          </a:p>
          <a:p>
            <a:pPr lvl="0" algn="just"/>
            <a:r>
              <a:rPr lang="ca-ES" dirty="0"/>
              <a:t>Tothom que va mirar cap a una altra banda quan podia haver ajudat el Tom es podria considerar personalment responsable de permetre que la situació s’agreugés</a:t>
            </a:r>
            <a:r>
              <a:rPr lang="en-GB" dirty="0"/>
              <a:t>.</a:t>
            </a:r>
            <a:endParaRPr lang="x-none"/>
          </a:p>
          <a:p>
            <a:pPr lvl="0" algn="just"/>
            <a:r>
              <a:rPr lang="ca-ES" dirty="0"/>
              <a:t>Un altre factor que podria haver contribuït al resultat és que la direcció del servei no tingués contractat tot el personal necessari per evitar sobrecarregar de feina els seus treballadors i, així, permetre’ls respondre d’una manera adequada a les necessitats de les persones usuàries del servei</a:t>
            </a:r>
            <a:r>
              <a:rPr lang="en-GB" dirty="0"/>
              <a:t>. </a:t>
            </a:r>
          </a:p>
          <a:p>
            <a:pPr lvl="2" algn="just"/>
            <a:r>
              <a:rPr lang="ca-ES" dirty="0"/>
              <a:t>Altres persones poden i haurien d’adoptar mesures d’una manera proactiva per influir en el curs dels esdeveniments </a:t>
            </a:r>
            <a:r>
              <a:rPr lang="en-GB" dirty="0"/>
              <a:t>. </a:t>
            </a:r>
          </a:p>
          <a:p>
            <a:pPr lvl="2" algn="just"/>
            <a:r>
              <a:rPr lang="ca-ES" dirty="0"/>
              <a:t>Tothom pot complir una funció en la prevenció de l’ús de l’aïllament i la contenció</a:t>
            </a:r>
            <a:r>
              <a:rPr lang="en-GB" dirty="0"/>
              <a:t>. </a:t>
            </a:r>
            <a:endParaRPr lang="x-none" dirty="0"/>
          </a:p>
          <a:p>
            <a:pPr lvl="0" algn="just"/>
            <a:r>
              <a:rPr lang="ca-ES" dirty="0"/>
              <a:t>El Tom va ser castigat per un servei que va permetre l’ús de l’aïllament i de la contenció i també pel personal del servei, que va passar per alt la seva petició i els seus drets humans bàsics</a:t>
            </a:r>
            <a:r>
              <a:rPr lang="en-GB" dirty="0"/>
              <a:t>.</a:t>
            </a:r>
            <a:endParaRPr lang="x-none" dirty="0"/>
          </a:p>
          <a:p>
            <a:pPr algn="just"/>
            <a:endParaRPr lang="x-none" dirty="0"/>
          </a:p>
        </p:txBody>
      </p:sp>
      <p:sp>
        <p:nvSpPr>
          <p:cNvPr id="7" name="Title 1">
            <a:extLst>
              <a:ext uri="{FF2B5EF4-FFF2-40B4-BE49-F238E27FC236}">
                <a16:creationId xmlns:a16="http://schemas.microsoft.com/office/drawing/2014/main" id="{036467EC-48D2-4B78-A440-BAA57E50530C}"/>
              </a:ext>
            </a:extLst>
          </p:cNvPr>
          <p:cNvSpPr>
            <a:spLocks noGrp="1"/>
          </p:cNvSpPr>
          <p:nvPr>
            <p:ph type="title"/>
          </p:nvPr>
        </p:nvSpPr>
        <p:spPr>
          <a:xfrm>
            <a:off x="417754" y="340157"/>
            <a:ext cx="11429689" cy="368231"/>
          </a:xfrm>
        </p:spPr>
        <p:txBody>
          <a:bodyPr>
            <a:noAutofit/>
          </a:bodyPr>
          <a:lstStyle/>
          <a:p>
            <a:pPr>
              <a:lnSpc>
                <a:spcPct val="100000"/>
              </a:lnSpc>
            </a:pPr>
            <a:r>
              <a:rPr lang="ca-ES" sz="2800" dirty="0"/>
              <a:t>Exercici 4.2: És possible canviar el curs dels esdeveniments que condueixen a l’ús de l’aïllament i de les contencions? </a:t>
            </a:r>
            <a:r>
              <a:rPr lang="en-GB" sz="2800" dirty="0"/>
              <a:t>- 4</a:t>
            </a:r>
            <a:endParaRPr lang="x-none" sz="2800" dirty="0"/>
          </a:p>
        </p:txBody>
      </p:sp>
    </p:spTree>
    <p:extLst>
      <p:ext uri="{BB962C8B-B14F-4D97-AF65-F5344CB8AC3E}">
        <p14:creationId xmlns:p14="http://schemas.microsoft.com/office/powerpoint/2010/main" val="127847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C8E98E-15D5-984E-8039-2257A81F2235}"/>
              </a:ext>
            </a:extLst>
          </p:cNvPr>
          <p:cNvSpPr>
            <a:spLocks noGrp="1"/>
          </p:cNvSpPr>
          <p:nvPr>
            <p:ph type="body" sz="quarter" idx="13"/>
          </p:nvPr>
        </p:nvSpPr>
        <p:spPr>
          <a:xfrm>
            <a:off x="590334" y="1210152"/>
            <a:ext cx="11174400" cy="360000"/>
          </a:xfrm>
        </p:spPr>
        <p:txBody>
          <a:bodyPr/>
          <a:lstStyle/>
          <a:p>
            <a:r>
              <a:rPr lang="ca-ES" dirty="0"/>
              <a:t>Cas 2 . L’experiència de la Fàtima</a:t>
            </a:r>
            <a:endParaRPr lang="es-ES" dirty="0"/>
          </a:p>
        </p:txBody>
      </p:sp>
      <p:sp>
        <p:nvSpPr>
          <p:cNvPr id="3" name="Content Placeholder 2">
            <a:extLst>
              <a:ext uri="{FF2B5EF4-FFF2-40B4-BE49-F238E27FC236}">
                <a16:creationId xmlns:a16="http://schemas.microsoft.com/office/drawing/2014/main" id="{C8D9453A-AF7B-453B-BC2B-4E36BB4668A4}"/>
              </a:ext>
            </a:extLst>
          </p:cNvPr>
          <p:cNvSpPr>
            <a:spLocks noGrp="1"/>
          </p:cNvSpPr>
          <p:nvPr>
            <p:ph sz="quarter" idx="14"/>
          </p:nvPr>
        </p:nvSpPr>
        <p:spPr>
          <a:xfrm>
            <a:off x="561109" y="1662545"/>
            <a:ext cx="11120498" cy="3982881"/>
          </a:xfrm>
        </p:spPr>
        <p:txBody>
          <a:bodyPr>
            <a:noAutofit/>
          </a:bodyPr>
          <a:lstStyle/>
          <a:p>
            <a:pPr marL="0" indent="0" algn="just">
              <a:spcAft>
                <a:spcPts val="600"/>
              </a:spcAft>
              <a:buNone/>
            </a:pPr>
            <a:r>
              <a:rPr lang="es-ES" sz="1800" dirty="0"/>
              <a:t>La </a:t>
            </a:r>
            <a:r>
              <a:rPr lang="es-ES" sz="1800" dirty="0" err="1"/>
              <a:t>Fàtima</a:t>
            </a:r>
            <a:r>
              <a:rPr lang="es-ES" sz="1800" dirty="0"/>
              <a:t> </a:t>
            </a:r>
            <a:r>
              <a:rPr lang="es-ES" sz="1800" dirty="0" err="1"/>
              <a:t>és</a:t>
            </a:r>
            <a:r>
              <a:rPr lang="es-ES" sz="1800" dirty="0"/>
              <a:t> una </a:t>
            </a:r>
            <a:r>
              <a:rPr lang="es-ES" sz="1800" dirty="0" err="1"/>
              <a:t>estudiant</a:t>
            </a:r>
            <a:r>
              <a:rPr lang="es-ES" sz="1800" dirty="0"/>
              <a:t> </a:t>
            </a:r>
            <a:r>
              <a:rPr lang="es-ES" sz="1800" dirty="0" err="1"/>
              <a:t>universitària</a:t>
            </a:r>
            <a:r>
              <a:rPr lang="es-ES" sz="1800" dirty="0"/>
              <a:t> de primer </a:t>
            </a:r>
            <a:r>
              <a:rPr lang="es-ES" sz="1800" dirty="0" err="1"/>
              <a:t>any</a:t>
            </a:r>
            <a:r>
              <a:rPr lang="es-ES" sz="1800" dirty="0"/>
              <a:t> de carrera i </a:t>
            </a:r>
            <a:r>
              <a:rPr lang="es-ES" sz="1800" dirty="0" err="1"/>
              <a:t>comparteix</a:t>
            </a:r>
            <a:r>
              <a:rPr lang="es-ES" sz="1800" dirty="0"/>
              <a:t> pis </a:t>
            </a:r>
            <a:r>
              <a:rPr lang="es-ES" sz="1800" dirty="0" err="1"/>
              <a:t>amb</a:t>
            </a:r>
            <a:r>
              <a:rPr lang="es-ES" sz="1800" dirty="0"/>
              <a:t> </a:t>
            </a:r>
            <a:r>
              <a:rPr lang="es-ES" sz="1800" dirty="0" err="1"/>
              <a:t>altres</a:t>
            </a:r>
            <a:r>
              <a:rPr lang="es-ES" sz="1800" dirty="0"/>
              <a:t> </a:t>
            </a:r>
            <a:r>
              <a:rPr lang="es-ES" sz="1800" dirty="0" err="1"/>
              <a:t>estudiants</a:t>
            </a:r>
            <a:r>
              <a:rPr lang="es-ES" sz="1800" dirty="0"/>
              <a:t>. </a:t>
            </a:r>
            <a:r>
              <a:rPr lang="es-ES" sz="1800" dirty="0" err="1"/>
              <a:t>Pateix</a:t>
            </a:r>
            <a:r>
              <a:rPr lang="es-ES" sz="1800" dirty="0"/>
              <a:t> falta de son </a:t>
            </a:r>
            <a:r>
              <a:rPr lang="es-ES" sz="1800" dirty="0" err="1"/>
              <a:t>perquè</a:t>
            </a:r>
            <a:r>
              <a:rPr lang="es-ES" sz="1800" dirty="0"/>
              <a:t> ha </a:t>
            </a:r>
            <a:r>
              <a:rPr lang="es-ES" sz="1800" dirty="0" err="1"/>
              <a:t>estat</a:t>
            </a:r>
            <a:r>
              <a:rPr lang="es-ES" sz="1800" dirty="0"/>
              <a:t> </a:t>
            </a:r>
            <a:r>
              <a:rPr lang="es-ES" sz="1800" dirty="0" err="1"/>
              <a:t>estudiant</a:t>
            </a:r>
            <a:r>
              <a:rPr lang="es-ES" sz="1800" dirty="0"/>
              <a:t> </a:t>
            </a:r>
            <a:r>
              <a:rPr lang="es-ES" sz="1800" dirty="0" err="1"/>
              <a:t>moltes</a:t>
            </a:r>
            <a:r>
              <a:rPr lang="es-ES" sz="1800" dirty="0"/>
              <a:t> </a:t>
            </a:r>
            <a:r>
              <a:rPr lang="es-ES" sz="1800" dirty="0" err="1"/>
              <a:t>hores</a:t>
            </a:r>
            <a:r>
              <a:rPr lang="es-ES" sz="1800" dirty="0"/>
              <a:t> per </a:t>
            </a:r>
            <a:r>
              <a:rPr lang="es-ES" sz="1800" dirty="0" err="1"/>
              <a:t>aprovar</a:t>
            </a:r>
            <a:r>
              <a:rPr lang="es-ES" sz="1800" dirty="0"/>
              <a:t> </a:t>
            </a:r>
            <a:r>
              <a:rPr lang="es-ES" sz="1800" dirty="0" err="1"/>
              <a:t>els</a:t>
            </a:r>
            <a:r>
              <a:rPr lang="es-ES" sz="1800" dirty="0"/>
              <a:t> </a:t>
            </a:r>
            <a:r>
              <a:rPr lang="es-ES" sz="1800" dirty="0" err="1"/>
              <a:t>exàmens</a:t>
            </a:r>
            <a:r>
              <a:rPr lang="es-ES" sz="1800" dirty="0"/>
              <a:t>. La perspectiva de </a:t>
            </a:r>
            <a:r>
              <a:rPr lang="es-ES" sz="1800" dirty="0" err="1"/>
              <a:t>suspendre</a:t>
            </a:r>
            <a:r>
              <a:rPr lang="es-ES" sz="1800" dirty="0"/>
              <a:t> li provoca una </a:t>
            </a:r>
            <a:r>
              <a:rPr lang="es-ES" sz="1800" dirty="0" err="1"/>
              <a:t>angoixa</a:t>
            </a:r>
            <a:r>
              <a:rPr lang="es-ES" sz="1800" dirty="0"/>
              <a:t> </a:t>
            </a:r>
            <a:r>
              <a:rPr lang="es-ES" sz="1800" dirty="0" err="1"/>
              <a:t>creixent</a:t>
            </a:r>
            <a:r>
              <a:rPr lang="es-ES" sz="1800" dirty="0"/>
              <a:t>. </a:t>
            </a:r>
          </a:p>
          <a:p>
            <a:pPr marL="0" indent="0" algn="just">
              <a:spcAft>
                <a:spcPts val="600"/>
              </a:spcAft>
              <a:buNone/>
            </a:pPr>
            <a:r>
              <a:rPr lang="es-ES" sz="1800" dirty="0"/>
              <a:t> </a:t>
            </a:r>
            <a:r>
              <a:rPr lang="es-ES" sz="1800" dirty="0" err="1"/>
              <a:t>Acudeix</a:t>
            </a:r>
            <a:r>
              <a:rPr lang="es-ES" sz="1800" dirty="0"/>
              <a:t> al </a:t>
            </a:r>
            <a:r>
              <a:rPr lang="es-ES" sz="1800" dirty="0" err="1"/>
              <a:t>metge</a:t>
            </a:r>
            <a:r>
              <a:rPr lang="es-ES" sz="1800" dirty="0"/>
              <a:t> del centre </a:t>
            </a:r>
            <a:r>
              <a:rPr lang="es-ES" sz="1800" dirty="0" err="1"/>
              <a:t>d’atenció</a:t>
            </a:r>
            <a:r>
              <a:rPr lang="es-ES" sz="1800" dirty="0"/>
              <a:t> </a:t>
            </a:r>
            <a:r>
              <a:rPr lang="es-ES" sz="1800" dirty="0" err="1"/>
              <a:t>primària</a:t>
            </a:r>
            <a:r>
              <a:rPr lang="es-ES" sz="1800" dirty="0"/>
              <a:t> per parlar </a:t>
            </a:r>
            <a:r>
              <a:rPr lang="es-ES" sz="1800" dirty="0" err="1"/>
              <a:t>dels</a:t>
            </a:r>
            <a:r>
              <a:rPr lang="es-ES" sz="1800" dirty="0"/>
              <a:t> </a:t>
            </a:r>
            <a:r>
              <a:rPr lang="es-ES" sz="1800" dirty="0" err="1"/>
              <a:t>seus</a:t>
            </a:r>
            <a:r>
              <a:rPr lang="es-ES" sz="1800" dirty="0"/>
              <a:t> </a:t>
            </a:r>
            <a:r>
              <a:rPr lang="es-ES" sz="1800" dirty="0" err="1"/>
              <a:t>problemes</a:t>
            </a:r>
            <a:r>
              <a:rPr lang="es-ES" sz="1800" dirty="0"/>
              <a:t> de son. També explica que té </a:t>
            </a:r>
            <a:r>
              <a:rPr lang="es-ES" sz="1800" dirty="0" err="1"/>
              <a:t>mals</a:t>
            </a:r>
            <a:r>
              <a:rPr lang="es-ES" sz="1800" dirty="0"/>
              <a:t> de </a:t>
            </a:r>
            <a:r>
              <a:rPr lang="es-ES" sz="1800" dirty="0" err="1"/>
              <a:t>panxa</a:t>
            </a:r>
            <a:r>
              <a:rPr lang="es-ES" sz="1800" dirty="0"/>
              <a:t> i </a:t>
            </a:r>
            <a:r>
              <a:rPr lang="es-ES" sz="1800" dirty="0" err="1"/>
              <a:t>atacs</a:t>
            </a:r>
            <a:r>
              <a:rPr lang="es-ES" sz="1800" dirty="0"/>
              <a:t> de </a:t>
            </a:r>
            <a:r>
              <a:rPr lang="es-ES" sz="1800" dirty="0" err="1"/>
              <a:t>pànic</a:t>
            </a:r>
            <a:r>
              <a:rPr lang="es-ES" sz="1800" dirty="0"/>
              <a:t>, i que cada vegada li resulta </a:t>
            </a:r>
            <a:r>
              <a:rPr lang="es-ES" sz="1800" dirty="0" err="1"/>
              <a:t>més</a:t>
            </a:r>
            <a:r>
              <a:rPr lang="es-ES" sz="1800" dirty="0"/>
              <a:t> difícil llevar-se al </a:t>
            </a:r>
            <a:r>
              <a:rPr lang="es-ES" sz="1800" dirty="0" err="1"/>
              <a:t>matí</a:t>
            </a:r>
            <a:r>
              <a:rPr lang="es-ES" sz="1800" dirty="0"/>
              <a:t>. </a:t>
            </a:r>
          </a:p>
          <a:p>
            <a:pPr marL="0" indent="0" algn="just">
              <a:spcAft>
                <a:spcPts val="600"/>
              </a:spcAft>
              <a:buNone/>
            </a:pPr>
            <a:r>
              <a:rPr lang="es-ES" sz="1800" dirty="0"/>
              <a:t> El </a:t>
            </a:r>
            <a:r>
              <a:rPr lang="es-ES" sz="1800" dirty="0" err="1"/>
              <a:t>metge</a:t>
            </a:r>
            <a:r>
              <a:rPr lang="es-ES" sz="1800" dirty="0"/>
              <a:t> la deriva a un </a:t>
            </a:r>
            <a:r>
              <a:rPr lang="es-ES" sz="1800" dirty="0" err="1"/>
              <a:t>psicòleg</a:t>
            </a:r>
            <a:r>
              <a:rPr lang="es-ES" sz="1800" dirty="0"/>
              <a:t>, </a:t>
            </a:r>
            <a:r>
              <a:rPr lang="es-ES" sz="1800" dirty="0" err="1"/>
              <a:t>però</a:t>
            </a:r>
            <a:r>
              <a:rPr lang="es-ES" sz="1800" dirty="0"/>
              <a:t>, </a:t>
            </a:r>
            <a:r>
              <a:rPr lang="es-ES" sz="1800" dirty="0" err="1"/>
              <a:t>com</a:t>
            </a:r>
            <a:r>
              <a:rPr lang="es-ES" sz="1800" dirty="0"/>
              <a:t> que la </a:t>
            </a:r>
            <a:r>
              <a:rPr lang="es-ES" sz="1800" dirty="0" err="1"/>
              <a:t>seva</a:t>
            </a:r>
            <a:r>
              <a:rPr lang="es-ES" sz="1800" dirty="0"/>
              <a:t> </a:t>
            </a:r>
            <a:r>
              <a:rPr lang="es-ES" sz="1800" dirty="0" err="1"/>
              <a:t>situació</a:t>
            </a:r>
            <a:r>
              <a:rPr lang="es-ES" sz="1800" dirty="0"/>
              <a:t> no es considera </a:t>
            </a:r>
            <a:r>
              <a:rPr lang="es-ES" sz="1800" dirty="0" err="1"/>
              <a:t>prioritària</a:t>
            </a:r>
            <a:r>
              <a:rPr lang="es-ES" sz="1800" dirty="0"/>
              <a:t> en </a:t>
            </a:r>
            <a:r>
              <a:rPr lang="es-ES" sz="1800" dirty="0" err="1"/>
              <a:t>comparació</a:t>
            </a:r>
            <a:r>
              <a:rPr lang="es-ES" sz="1800" dirty="0"/>
              <a:t> de la </a:t>
            </a:r>
            <a:r>
              <a:rPr lang="es-ES" sz="1800" dirty="0" err="1"/>
              <a:t>d’altres</a:t>
            </a:r>
            <a:r>
              <a:rPr lang="es-ES" sz="1800" dirty="0"/>
              <a:t> persones, li donen hora per al </a:t>
            </a:r>
            <a:r>
              <a:rPr lang="es-ES" sz="1800" dirty="0" err="1"/>
              <a:t>cap</a:t>
            </a:r>
            <a:r>
              <a:rPr lang="es-ES" sz="1800" dirty="0"/>
              <a:t> de tres </a:t>
            </a:r>
            <a:r>
              <a:rPr lang="es-ES" sz="1800" dirty="0" err="1"/>
              <a:t>setmanes</a:t>
            </a:r>
            <a:r>
              <a:rPr lang="es-ES" sz="1800" dirty="0"/>
              <a:t>. </a:t>
            </a:r>
          </a:p>
          <a:p>
            <a:pPr marL="0" indent="0" algn="just">
              <a:spcAft>
                <a:spcPts val="600"/>
              </a:spcAft>
              <a:buNone/>
            </a:pPr>
            <a:r>
              <a:rPr lang="es-ES" sz="1800" dirty="0"/>
              <a:t> </a:t>
            </a:r>
            <a:r>
              <a:rPr lang="es-ES" sz="1800" dirty="0" err="1"/>
              <a:t>Quan</a:t>
            </a:r>
            <a:r>
              <a:rPr lang="es-ES" sz="1800" dirty="0"/>
              <a:t> arriba el </a:t>
            </a:r>
            <a:r>
              <a:rPr lang="es-ES" sz="1800" dirty="0" err="1"/>
              <a:t>dia</a:t>
            </a:r>
            <a:r>
              <a:rPr lang="es-ES" sz="1800" dirty="0"/>
              <a:t> de la visita, la </a:t>
            </a:r>
            <a:r>
              <a:rPr lang="es-ES" sz="1800" dirty="0" err="1"/>
              <a:t>Fàtima</a:t>
            </a:r>
            <a:r>
              <a:rPr lang="es-ES" sz="1800" dirty="0"/>
              <a:t> ja es </a:t>
            </a:r>
            <a:r>
              <a:rPr lang="es-ES" sz="1800" dirty="0" err="1"/>
              <a:t>troba</a:t>
            </a:r>
            <a:r>
              <a:rPr lang="es-ES" sz="1800" dirty="0"/>
              <a:t> </a:t>
            </a:r>
            <a:r>
              <a:rPr lang="es-ES" sz="1800" dirty="0" err="1"/>
              <a:t>molt</a:t>
            </a:r>
            <a:r>
              <a:rPr lang="es-ES" sz="1800" dirty="0"/>
              <a:t> </a:t>
            </a:r>
            <a:r>
              <a:rPr lang="es-ES" sz="1800" dirty="0" err="1"/>
              <a:t>malament</a:t>
            </a:r>
            <a:r>
              <a:rPr lang="es-ES" sz="1800" dirty="0"/>
              <a:t>, cada vegada </a:t>
            </a:r>
            <a:r>
              <a:rPr lang="es-ES" sz="1800" dirty="0" err="1"/>
              <a:t>està</a:t>
            </a:r>
            <a:r>
              <a:rPr lang="es-ES" sz="1800" dirty="0"/>
              <a:t> </a:t>
            </a:r>
            <a:r>
              <a:rPr lang="es-ES" sz="1800" dirty="0" err="1"/>
              <a:t>més</a:t>
            </a:r>
            <a:r>
              <a:rPr lang="es-ES" sz="1800" dirty="0"/>
              <a:t> nerviosa i agitada. No es presenta a la visita </a:t>
            </a:r>
            <a:r>
              <a:rPr lang="es-ES" sz="1800" dirty="0" err="1"/>
              <a:t>amb</a:t>
            </a:r>
            <a:r>
              <a:rPr lang="es-ES" sz="1800" dirty="0"/>
              <a:t> el </a:t>
            </a:r>
            <a:r>
              <a:rPr lang="es-ES" sz="1800" dirty="0" err="1"/>
              <a:t>psicòleg</a:t>
            </a:r>
            <a:r>
              <a:rPr lang="es-ES" sz="1800" dirty="0"/>
              <a:t>, </a:t>
            </a:r>
            <a:r>
              <a:rPr lang="es-ES" sz="1800" dirty="0" err="1"/>
              <a:t>però</a:t>
            </a:r>
            <a:r>
              <a:rPr lang="es-ES" sz="1800" dirty="0"/>
              <a:t> </a:t>
            </a:r>
            <a:r>
              <a:rPr lang="es-ES" sz="1800" dirty="0" err="1"/>
              <a:t>ningú</a:t>
            </a:r>
            <a:r>
              <a:rPr lang="es-ES" sz="1800" dirty="0"/>
              <a:t> no en fa </a:t>
            </a:r>
            <a:r>
              <a:rPr lang="es-ES" sz="1800" dirty="0" err="1"/>
              <a:t>cap</a:t>
            </a:r>
            <a:r>
              <a:rPr lang="es-ES" sz="1800" dirty="0"/>
              <a:t> </a:t>
            </a:r>
            <a:r>
              <a:rPr lang="es-ES" sz="1800" dirty="0" err="1"/>
              <a:t>seguiment</a:t>
            </a:r>
            <a:r>
              <a:rPr lang="es-ES" sz="1800" dirty="0"/>
              <a:t>. </a:t>
            </a:r>
          </a:p>
          <a:p>
            <a:pPr marL="0" indent="0" algn="just">
              <a:spcAft>
                <a:spcPts val="600"/>
              </a:spcAft>
              <a:buNone/>
            </a:pPr>
            <a:r>
              <a:rPr lang="es-ES" sz="1800" dirty="0"/>
              <a:t> Un </a:t>
            </a:r>
            <a:r>
              <a:rPr lang="es-ES" sz="1800" dirty="0" err="1"/>
              <a:t>dia</a:t>
            </a:r>
            <a:r>
              <a:rPr lang="es-ES" sz="1800" dirty="0"/>
              <a:t>, </a:t>
            </a:r>
            <a:r>
              <a:rPr lang="es-ES" sz="1800" dirty="0" err="1"/>
              <a:t>els</a:t>
            </a:r>
            <a:r>
              <a:rPr lang="es-ES" sz="1800" dirty="0"/>
              <a:t> </a:t>
            </a:r>
            <a:r>
              <a:rPr lang="es-ES" sz="1800" dirty="0" err="1"/>
              <a:t>seus</a:t>
            </a:r>
            <a:r>
              <a:rPr lang="es-ES" sz="1800" dirty="0"/>
              <a:t> </a:t>
            </a:r>
            <a:r>
              <a:rPr lang="es-ES" sz="1800" dirty="0" err="1"/>
              <a:t>companys</a:t>
            </a:r>
            <a:r>
              <a:rPr lang="es-ES" sz="1800" dirty="0"/>
              <a:t> de pis, </a:t>
            </a:r>
            <a:r>
              <a:rPr lang="es-ES" sz="1800" dirty="0" err="1"/>
              <a:t>preocupats</a:t>
            </a:r>
            <a:r>
              <a:rPr lang="es-ES" sz="1800" dirty="0"/>
              <a:t>, truquen a la </a:t>
            </a:r>
            <a:r>
              <a:rPr lang="es-ES" sz="1800" dirty="0" err="1"/>
              <a:t>policia</a:t>
            </a:r>
            <a:r>
              <a:rPr lang="es-ES" sz="1800" dirty="0"/>
              <a:t> </a:t>
            </a:r>
            <a:r>
              <a:rPr lang="es-ES" sz="1800" dirty="0" err="1"/>
              <a:t>perquè</a:t>
            </a:r>
            <a:r>
              <a:rPr lang="es-ES" sz="1800" dirty="0"/>
              <a:t> la </a:t>
            </a:r>
            <a:r>
              <a:rPr lang="es-ES" sz="1800" dirty="0" err="1"/>
              <a:t>Fàtima</a:t>
            </a:r>
            <a:r>
              <a:rPr lang="es-ES" sz="1800" dirty="0"/>
              <a:t> no </a:t>
            </a:r>
            <a:r>
              <a:rPr lang="es-ES" sz="1800" dirty="0" err="1"/>
              <a:t>els</a:t>
            </a:r>
            <a:r>
              <a:rPr lang="es-ES" sz="1800" dirty="0"/>
              <a:t> </a:t>
            </a:r>
            <a:r>
              <a:rPr lang="es-ES" sz="1800" dirty="0" err="1"/>
              <a:t>deixa</a:t>
            </a:r>
            <a:r>
              <a:rPr lang="es-ES" sz="1800" dirty="0"/>
              <a:t> entrar a casa i no </a:t>
            </a:r>
            <a:r>
              <a:rPr lang="es-ES" sz="1800" dirty="0" err="1"/>
              <a:t>respon</a:t>
            </a:r>
            <a:r>
              <a:rPr lang="es-ES" sz="1800" dirty="0"/>
              <a:t> a les </a:t>
            </a:r>
            <a:r>
              <a:rPr lang="es-ES" sz="1800" dirty="0" err="1"/>
              <a:t>seves</a:t>
            </a:r>
            <a:r>
              <a:rPr lang="es-ES" sz="1800" dirty="0"/>
              <a:t> </a:t>
            </a:r>
            <a:r>
              <a:rPr lang="es-ES" sz="1800" dirty="0" err="1"/>
              <a:t>trucades</a:t>
            </a:r>
            <a:r>
              <a:rPr lang="es-ES" sz="1800" dirty="0"/>
              <a:t> </a:t>
            </a:r>
            <a:r>
              <a:rPr lang="es-ES" sz="1800" dirty="0" err="1"/>
              <a:t>telefòniques</a:t>
            </a:r>
            <a:r>
              <a:rPr lang="es-ES" sz="1800" dirty="0"/>
              <a:t>. </a:t>
            </a:r>
            <a:r>
              <a:rPr lang="es-ES" sz="1800" dirty="0" err="1"/>
              <a:t>Tenen</a:t>
            </a:r>
            <a:r>
              <a:rPr lang="es-ES" sz="1800" dirty="0"/>
              <a:t> por que </a:t>
            </a:r>
            <a:r>
              <a:rPr lang="es-ES" sz="1800" dirty="0" err="1"/>
              <a:t>tingui</a:t>
            </a:r>
            <a:r>
              <a:rPr lang="es-ES" sz="1800" dirty="0"/>
              <a:t> idees </a:t>
            </a:r>
            <a:r>
              <a:rPr lang="es-ES" sz="1800" dirty="0" err="1"/>
              <a:t>suïcides</a:t>
            </a:r>
            <a:r>
              <a:rPr lang="es-ES" sz="1800" dirty="0"/>
              <a:t> o es </a:t>
            </a:r>
            <a:r>
              <a:rPr lang="es-ES" sz="1800" dirty="0" err="1"/>
              <a:t>pugui</a:t>
            </a:r>
            <a:r>
              <a:rPr lang="es-ES" sz="1800" dirty="0"/>
              <a:t> </a:t>
            </a:r>
            <a:r>
              <a:rPr lang="es-ES" sz="1800" dirty="0" err="1"/>
              <a:t>fer</a:t>
            </a:r>
            <a:r>
              <a:rPr lang="es-ES" sz="1800" dirty="0"/>
              <a:t> mal si </a:t>
            </a:r>
            <a:r>
              <a:rPr lang="es-ES" sz="1800" dirty="0" err="1"/>
              <a:t>ningú</a:t>
            </a:r>
            <a:r>
              <a:rPr lang="es-ES" sz="1800" dirty="0"/>
              <a:t> no </a:t>
            </a:r>
            <a:r>
              <a:rPr lang="es-ES" sz="1800" dirty="0" err="1"/>
              <a:t>aconsegueix</a:t>
            </a:r>
            <a:r>
              <a:rPr lang="es-ES" sz="1800" dirty="0"/>
              <a:t> entrar-hi. </a:t>
            </a:r>
          </a:p>
          <a:p>
            <a:pPr marL="346075" lvl="2" indent="0" algn="just">
              <a:spcAft>
                <a:spcPts val="600"/>
              </a:spcAft>
              <a:buNone/>
            </a:pPr>
            <a:r>
              <a:rPr lang="es-ES" sz="1600" dirty="0"/>
              <a:t>La </a:t>
            </a:r>
            <a:r>
              <a:rPr lang="es-ES" sz="1600" dirty="0" err="1"/>
              <a:t>policia</a:t>
            </a:r>
            <a:r>
              <a:rPr lang="es-ES" sz="1600" dirty="0"/>
              <a:t> arriba i tira la porta a </a:t>
            </a:r>
            <a:r>
              <a:rPr lang="es-ES" sz="1600" dirty="0" err="1"/>
              <a:t>terra</a:t>
            </a:r>
            <a:r>
              <a:rPr lang="es-ES" sz="1600" dirty="0"/>
              <a:t>. Es </a:t>
            </a:r>
            <a:r>
              <a:rPr lang="es-ES" sz="1600" dirty="0" err="1"/>
              <a:t>produeix</a:t>
            </a:r>
            <a:r>
              <a:rPr lang="es-ES" sz="1600" dirty="0"/>
              <a:t> una </a:t>
            </a:r>
            <a:r>
              <a:rPr lang="es-ES" sz="1600" dirty="0" err="1"/>
              <a:t>batussa</a:t>
            </a:r>
            <a:r>
              <a:rPr lang="es-ES" sz="1600" dirty="0"/>
              <a:t> entre la </a:t>
            </a:r>
            <a:r>
              <a:rPr lang="es-ES" sz="1600" dirty="0" err="1"/>
              <a:t>Fàtima</a:t>
            </a:r>
            <a:r>
              <a:rPr lang="es-ES" sz="1600" dirty="0"/>
              <a:t> i </a:t>
            </a:r>
            <a:r>
              <a:rPr lang="es-ES" sz="1600" dirty="0" err="1"/>
              <a:t>els</a:t>
            </a:r>
            <a:r>
              <a:rPr lang="es-ES" sz="1600" dirty="0"/>
              <a:t> </a:t>
            </a:r>
            <a:r>
              <a:rPr lang="es-ES" sz="1600" dirty="0" err="1"/>
              <a:t>agents</a:t>
            </a:r>
            <a:r>
              <a:rPr lang="es-ES" sz="1600" dirty="0"/>
              <a:t> de </a:t>
            </a:r>
            <a:r>
              <a:rPr lang="es-ES" sz="1600" dirty="0" err="1"/>
              <a:t>policia</a:t>
            </a:r>
            <a:r>
              <a:rPr lang="es-ES" sz="1600" dirty="0"/>
              <a:t> i la </a:t>
            </a:r>
            <a:r>
              <a:rPr lang="es-ES" sz="1600" dirty="0" err="1"/>
              <a:t>Fàtima</a:t>
            </a:r>
            <a:r>
              <a:rPr lang="es-ES" sz="1600" dirty="0"/>
              <a:t> acaba </a:t>
            </a:r>
            <a:r>
              <a:rPr lang="es-ES" sz="1600" dirty="0" err="1"/>
              <a:t>essent</a:t>
            </a:r>
            <a:r>
              <a:rPr lang="es-ES" sz="1600" dirty="0"/>
              <a:t> </a:t>
            </a:r>
            <a:r>
              <a:rPr lang="es-ES" sz="1600" dirty="0" err="1"/>
              <a:t>continguda</a:t>
            </a:r>
            <a:r>
              <a:rPr lang="es-ES" sz="1600" dirty="0"/>
              <a:t> i </a:t>
            </a:r>
            <a:r>
              <a:rPr lang="es-ES" sz="1600" dirty="0" err="1"/>
              <a:t>ingressada</a:t>
            </a:r>
            <a:r>
              <a:rPr lang="es-ES" sz="1600" dirty="0"/>
              <a:t> </a:t>
            </a:r>
            <a:r>
              <a:rPr lang="es-ES" sz="1600" dirty="0" err="1"/>
              <a:t>involuntàriament</a:t>
            </a:r>
            <a:r>
              <a:rPr lang="es-ES" sz="1600" dirty="0"/>
              <a:t> en un </a:t>
            </a:r>
            <a:r>
              <a:rPr lang="es-ES" sz="1600" dirty="0" err="1"/>
              <a:t>servei</a:t>
            </a:r>
            <a:r>
              <a:rPr lang="es-ES" sz="1600" dirty="0"/>
              <a:t> de </a:t>
            </a:r>
            <a:r>
              <a:rPr lang="es-ES" sz="1600" dirty="0" err="1"/>
              <a:t>salut</a:t>
            </a:r>
            <a:r>
              <a:rPr lang="es-ES" sz="1600" dirty="0"/>
              <a:t> mental. </a:t>
            </a:r>
          </a:p>
        </p:txBody>
      </p:sp>
      <p:sp>
        <p:nvSpPr>
          <p:cNvPr id="7" name="Title 1">
            <a:extLst>
              <a:ext uri="{FF2B5EF4-FFF2-40B4-BE49-F238E27FC236}">
                <a16:creationId xmlns:a16="http://schemas.microsoft.com/office/drawing/2014/main" id="{036467EC-48D2-4B78-A440-BAA57E50530C}"/>
              </a:ext>
            </a:extLst>
          </p:cNvPr>
          <p:cNvSpPr>
            <a:spLocks noGrp="1"/>
          </p:cNvSpPr>
          <p:nvPr>
            <p:ph type="title"/>
          </p:nvPr>
        </p:nvSpPr>
        <p:spPr>
          <a:xfrm>
            <a:off x="459318" y="340157"/>
            <a:ext cx="11429689" cy="368231"/>
          </a:xfrm>
        </p:spPr>
        <p:txBody>
          <a:bodyPr>
            <a:noAutofit/>
          </a:bodyPr>
          <a:lstStyle/>
          <a:p>
            <a:pPr>
              <a:lnSpc>
                <a:spcPct val="100000"/>
              </a:lnSpc>
            </a:pPr>
            <a:r>
              <a:rPr lang="ca-ES" sz="2800" dirty="0"/>
              <a:t>Exercici 4.2: És possible canviar el curs dels esdeveniments que condueixen a l’ús de l’aïllament i de les contencions? </a:t>
            </a:r>
            <a:r>
              <a:rPr lang="en-GB" sz="2800" dirty="0"/>
              <a:t>- 5</a:t>
            </a:r>
            <a:endParaRPr lang="x-none" sz="2800" dirty="0"/>
          </a:p>
        </p:txBody>
      </p:sp>
    </p:spTree>
    <p:extLst>
      <p:ext uri="{BB962C8B-B14F-4D97-AF65-F5344CB8AC3E}">
        <p14:creationId xmlns:p14="http://schemas.microsoft.com/office/powerpoint/2010/main" val="560852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7648F-D26A-483E-A7DD-38AEF6281043}"/>
              </a:ext>
            </a:extLst>
          </p:cNvPr>
          <p:cNvSpPr>
            <a:spLocks noGrp="1"/>
          </p:cNvSpPr>
          <p:nvPr>
            <p:ph sz="quarter" idx="14"/>
          </p:nvPr>
        </p:nvSpPr>
        <p:spPr/>
        <p:txBody>
          <a:bodyPr/>
          <a:lstStyle/>
          <a:p>
            <a:endParaRPr lang="en-US" dirty="0"/>
          </a:p>
          <a:p>
            <a:r>
              <a:rPr lang="es-ES" dirty="0" err="1"/>
              <a:t>Què</a:t>
            </a:r>
            <a:r>
              <a:rPr lang="es-ES" dirty="0"/>
              <a:t> en </a:t>
            </a:r>
            <a:r>
              <a:rPr lang="es-ES" dirty="0" err="1"/>
              <a:t>penseu</a:t>
            </a:r>
            <a:r>
              <a:rPr lang="es-ES" dirty="0"/>
              <a:t>, </a:t>
            </a:r>
            <a:r>
              <a:rPr lang="es-ES" dirty="0" err="1"/>
              <a:t>d’aquesta</a:t>
            </a:r>
            <a:r>
              <a:rPr lang="es-ES" dirty="0"/>
              <a:t> </a:t>
            </a:r>
            <a:r>
              <a:rPr lang="es-ES" dirty="0" err="1"/>
              <a:t>situació</a:t>
            </a:r>
            <a:r>
              <a:rPr lang="es-ES" dirty="0"/>
              <a:t>? </a:t>
            </a:r>
          </a:p>
          <a:p>
            <a:r>
              <a:rPr lang="es-ES" dirty="0" err="1"/>
              <a:t>Amb</a:t>
            </a:r>
            <a:r>
              <a:rPr lang="es-ES" dirty="0"/>
              <a:t> quina </a:t>
            </a:r>
            <a:r>
              <a:rPr lang="es-ES" dirty="0" err="1"/>
              <a:t>freqüència</a:t>
            </a:r>
            <a:r>
              <a:rPr lang="es-ES" dirty="0"/>
              <a:t> </a:t>
            </a:r>
            <a:r>
              <a:rPr lang="es-ES" dirty="0" err="1"/>
              <a:t>creieu</a:t>
            </a:r>
            <a:r>
              <a:rPr lang="es-ES" dirty="0"/>
              <a:t> que es </a:t>
            </a:r>
            <a:r>
              <a:rPr lang="es-ES" dirty="0" err="1"/>
              <a:t>produeix</a:t>
            </a:r>
            <a:r>
              <a:rPr lang="es-ES" dirty="0"/>
              <a:t>? </a:t>
            </a:r>
          </a:p>
          <a:p>
            <a:r>
              <a:rPr lang="es-ES" dirty="0"/>
              <a:t>Era inevitable </a:t>
            </a:r>
            <a:r>
              <a:rPr lang="es-ES" dirty="0" err="1"/>
              <a:t>l’ús</a:t>
            </a:r>
            <a:r>
              <a:rPr lang="es-ES" dirty="0"/>
              <a:t> de mesures </a:t>
            </a:r>
            <a:r>
              <a:rPr lang="es-ES" dirty="0" err="1"/>
              <a:t>restrictives</a:t>
            </a:r>
            <a:r>
              <a:rPr lang="es-ES" dirty="0"/>
              <a:t> en la </a:t>
            </a:r>
            <a:r>
              <a:rPr lang="es-ES" dirty="0" err="1"/>
              <a:t>situació</a:t>
            </a:r>
            <a:r>
              <a:rPr lang="es-ES" dirty="0"/>
              <a:t> de la </a:t>
            </a:r>
            <a:r>
              <a:rPr lang="es-ES" dirty="0" err="1"/>
              <a:t>Fàtima</a:t>
            </a:r>
            <a:r>
              <a:rPr lang="es-ES" dirty="0"/>
              <a:t>? </a:t>
            </a:r>
          </a:p>
          <a:p>
            <a:r>
              <a:rPr lang="es-ES" dirty="0" err="1"/>
              <a:t>Què</a:t>
            </a:r>
            <a:r>
              <a:rPr lang="es-ES" dirty="0"/>
              <a:t> es </a:t>
            </a:r>
            <a:r>
              <a:rPr lang="es-ES" dirty="0" err="1"/>
              <a:t>podria</a:t>
            </a:r>
            <a:r>
              <a:rPr lang="es-ES" dirty="0"/>
              <a:t> </a:t>
            </a:r>
            <a:r>
              <a:rPr lang="es-ES" dirty="0" err="1"/>
              <a:t>haver</a:t>
            </a:r>
            <a:r>
              <a:rPr lang="es-ES" dirty="0"/>
              <a:t> </a:t>
            </a:r>
            <a:r>
              <a:rPr lang="es-ES" dirty="0" err="1"/>
              <a:t>fet</a:t>
            </a:r>
            <a:r>
              <a:rPr lang="es-ES" dirty="0"/>
              <a:t> per evitar-</a:t>
            </a:r>
            <a:r>
              <a:rPr lang="es-ES" dirty="0" err="1"/>
              <a:t>ho</a:t>
            </a:r>
            <a:r>
              <a:rPr lang="es-ES" dirty="0"/>
              <a:t>? </a:t>
            </a:r>
          </a:p>
          <a:p>
            <a:pPr marL="0" indent="0">
              <a:buNone/>
            </a:pPr>
            <a:endParaRPr lang="es-ES" dirty="0"/>
          </a:p>
          <a:p>
            <a:endParaRPr lang="x-none" dirty="0"/>
          </a:p>
        </p:txBody>
      </p:sp>
      <p:sp>
        <p:nvSpPr>
          <p:cNvPr id="5" name="Title 1">
            <a:extLst>
              <a:ext uri="{FF2B5EF4-FFF2-40B4-BE49-F238E27FC236}">
                <a16:creationId xmlns:a16="http://schemas.microsoft.com/office/drawing/2014/main" id="{036467EC-48D2-4B78-A440-BAA57E50530C}"/>
              </a:ext>
            </a:extLst>
          </p:cNvPr>
          <p:cNvSpPr>
            <a:spLocks noGrp="1"/>
          </p:cNvSpPr>
          <p:nvPr>
            <p:ph type="title"/>
          </p:nvPr>
        </p:nvSpPr>
        <p:spPr>
          <a:xfrm>
            <a:off x="417754" y="506412"/>
            <a:ext cx="11429689" cy="368231"/>
          </a:xfrm>
        </p:spPr>
        <p:txBody>
          <a:bodyPr>
            <a:noAutofit/>
          </a:bodyPr>
          <a:lstStyle/>
          <a:p>
            <a:r>
              <a:rPr lang="ca-ES" sz="2800" dirty="0"/>
              <a:t>Exercici 4.2: És possible canviar el curs dels esdeveniments que condueixen a l’ús de l’aïllament i de les contencions? </a:t>
            </a:r>
            <a:r>
              <a:rPr lang="en-GB" sz="2800" dirty="0"/>
              <a:t>- 6</a:t>
            </a:r>
            <a:endParaRPr lang="x-none" sz="2800" dirty="0"/>
          </a:p>
        </p:txBody>
      </p:sp>
    </p:spTree>
    <p:extLst>
      <p:ext uri="{BB962C8B-B14F-4D97-AF65-F5344CB8AC3E}">
        <p14:creationId xmlns:p14="http://schemas.microsoft.com/office/powerpoint/2010/main" val="21154328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FE4311-8333-DF44-90D0-565206119889}"/>
              </a:ext>
            </a:extLst>
          </p:cNvPr>
          <p:cNvSpPr>
            <a:spLocks noGrp="1"/>
          </p:cNvSpPr>
          <p:nvPr>
            <p:ph type="body" sz="quarter" idx="13"/>
          </p:nvPr>
        </p:nvSpPr>
        <p:spPr>
          <a:xfrm>
            <a:off x="548770" y="1234850"/>
            <a:ext cx="11174400" cy="360000"/>
          </a:xfrm>
        </p:spPr>
        <p:txBody>
          <a:bodyPr/>
          <a:lstStyle/>
          <a:p>
            <a:r>
              <a:rPr lang="ca-ES" dirty="0"/>
              <a:t>Reflexions sobre l’experiència de la Fàtima</a:t>
            </a:r>
            <a:r>
              <a:rPr lang="en-GB" dirty="0"/>
              <a:t>:</a:t>
            </a:r>
            <a:endParaRPr lang="x-none"/>
          </a:p>
        </p:txBody>
      </p:sp>
      <p:sp>
        <p:nvSpPr>
          <p:cNvPr id="3" name="Content Placeholder 2">
            <a:extLst>
              <a:ext uri="{FF2B5EF4-FFF2-40B4-BE49-F238E27FC236}">
                <a16:creationId xmlns:a16="http://schemas.microsoft.com/office/drawing/2014/main" id="{43CCFAE5-DEAA-4561-BF1D-F7EF75986D89}"/>
              </a:ext>
            </a:extLst>
          </p:cNvPr>
          <p:cNvSpPr>
            <a:spLocks noGrp="1"/>
          </p:cNvSpPr>
          <p:nvPr>
            <p:ph sz="quarter" idx="14"/>
          </p:nvPr>
        </p:nvSpPr>
        <p:spPr>
          <a:xfrm>
            <a:off x="507195" y="1766455"/>
            <a:ext cx="11174412" cy="4178473"/>
          </a:xfrm>
        </p:spPr>
        <p:txBody>
          <a:bodyPr>
            <a:normAutofit/>
          </a:bodyPr>
          <a:lstStyle/>
          <a:p>
            <a:pPr lvl="0" algn="just"/>
            <a:r>
              <a:rPr lang="ca-ES" dirty="0"/>
              <a:t>La manca de recursos humans va comportar que no es donés a la Fàtima l’atenció i l’acompanyament que necessitava quan ho va sol·licitar</a:t>
            </a:r>
            <a:r>
              <a:rPr lang="en-GB" dirty="0"/>
              <a:t>. </a:t>
            </a:r>
            <a:endParaRPr lang="x-none" dirty="0"/>
          </a:p>
          <a:p>
            <a:pPr lvl="0" algn="just"/>
            <a:r>
              <a:rPr lang="ca-ES" dirty="0"/>
              <a:t>Hi va haver oportunitats al llarg de l’experiència de la Fàtima en què podria haver rebut suport</a:t>
            </a:r>
            <a:r>
              <a:rPr lang="en-GB" dirty="0"/>
              <a:t>.</a:t>
            </a:r>
            <a:endParaRPr lang="x-none" dirty="0"/>
          </a:p>
          <a:p>
            <a:pPr lvl="0" algn="just"/>
            <a:r>
              <a:rPr lang="ca-ES" dirty="0"/>
              <a:t>El fet de trucar a la policia va fer que la situació derivés en l’adopció de mesures restrictives envers la Fàtima</a:t>
            </a:r>
            <a:r>
              <a:rPr lang="en-GB" dirty="0"/>
              <a:t>. </a:t>
            </a:r>
          </a:p>
          <a:p>
            <a:pPr lvl="0" algn="just"/>
            <a:r>
              <a:rPr lang="ca-ES" dirty="0"/>
              <a:t>En la seva intervenció, la policia hauria d’haver demostrat una preocupació sincera per la Fàtima i haver desplegat tècniques no restrictives per ajudar-la </a:t>
            </a:r>
            <a:r>
              <a:rPr lang="en-GB" dirty="0"/>
              <a:t>.  </a:t>
            </a:r>
            <a:endParaRPr lang="x-none" dirty="0"/>
          </a:p>
          <a:p>
            <a:pPr lvl="0" algn="just" fontAlgn="base"/>
            <a:r>
              <a:rPr lang="ca-ES" dirty="0"/>
              <a:t>És probable que les contencions tinguessin efectes adversos en la Fàtima</a:t>
            </a:r>
            <a:r>
              <a:rPr lang="es-ES" dirty="0"/>
              <a:t>. </a:t>
            </a:r>
          </a:p>
          <a:p>
            <a:pPr algn="just" fontAlgn="base"/>
            <a:r>
              <a:rPr lang="es-ES" dirty="0"/>
              <a:t>El </a:t>
            </a:r>
            <a:r>
              <a:rPr lang="ca-ES" dirty="0"/>
              <a:t>servei de salut mental la va castigar encara més ingressant-la involuntàriament. </a:t>
            </a:r>
            <a:endParaRPr lang="es-ES" dirty="0"/>
          </a:p>
          <a:p>
            <a:pPr marL="0" lvl="0" indent="0" algn="just" fontAlgn="base">
              <a:buNone/>
            </a:pPr>
            <a:endParaRPr lang="es-ES" dirty="0"/>
          </a:p>
          <a:p>
            <a:pPr algn="just"/>
            <a:endParaRPr lang="x-none" dirty="0"/>
          </a:p>
        </p:txBody>
      </p:sp>
      <p:sp>
        <p:nvSpPr>
          <p:cNvPr id="7" name="Title 1">
            <a:extLst>
              <a:ext uri="{FF2B5EF4-FFF2-40B4-BE49-F238E27FC236}">
                <a16:creationId xmlns:a16="http://schemas.microsoft.com/office/drawing/2014/main" id="{036467EC-48D2-4B78-A440-BAA57E50530C}"/>
              </a:ext>
            </a:extLst>
          </p:cNvPr>
          <p:cNvSpPr>
            <a:spLocks noGrp="1"/>
          </p:cNvSpPr>
          <p:nvPr>
            <p:ph type="title"/>
          </p:nvPr>
        </p:nvSpPr>
        <p:spPr>
          <a:xfrm>
            <a:off x="396972" y="360939"/>
            <a:ext cx="11429689" cy="368231"/>
          </a:xfrm>
        </p:spPr>
        <p:txBody>
          <a:bodyPr>
            <a:noAutofit/>
          </a:bodyPr>
          <a:lstStyle/>
          <a:p>
            <a:pPr>
              <a:lnSpc>
                <a:spcPct val="100000"/>
              </a:lnSpc>
            </a:pPr>
            <a:r>
              <a:rPr lang="ca-ES" sz="2800" dirty="0"/>
              <a:t>Exercici 4.2: És possible canviar el curs dels esdeveniments que condueixen a l’ús de l’aïllament i de les contencions? </a:t>
            </a:r>
            <a:r>
              <a:rPr lang="en-GB" sz="2800" dirty="0"/>
              <a:t>- 7</a:t>
            </a:r>
            <a:endParaRPr lang="x-none" sz="2800" dirty="0"/>
          </a:p>
        </p:txBody>
      </p:sp>
    </p:spTree>
    <p:extLst>
      <p:ext uri="{BB962C8B-B14F-4D97-AF65-F5344CB8AC3E}">
        <p14:creationId xmlns:p14="http://schemas.microsoft.com/office/powerpoint/2010/main" val="2813301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98FC4-7657-4520-8E2D-524877DAF2B4}"/>
              </a:ext>
            </a:extLst>
          </p:cNvPr>
          <p:cNvSpPr>
            <a:spLocks noGrp="1"/>
          </p:cNvSpPr>
          <p:nvPr>
            <p:ph sz="quarter" idx="14"/>
          </p:nvPr>
        </p:nvSpPr>
        <p:spPr>
          <a:xfrm>
            <a:off x="507195" y="1184564"/>
            <a:ext cx="11174412" cy="4826624"/>
          </a:xfrm>
        </p:spPr>
        <p:txBody>
          <a:bodyPr>
            <a:normAutofit/>
          </a:bodyPr>
          <a:lstStyle/>
          <a:p>
            <a:pPr lvl="0" fontAlgn="base"/>
            <a:r>
              <a:rPr lang="ca-ES" dirty="0"/>
              <a:t>Recórrer a l’aïllament i a la contenció és una vulneració dels drets humans. </a:t>
            </a:r>
            <a:endParaRPr lang="es-ES" dirty="0"/>
          </a:p>
          <a:p>
            <a:r>
              <a:rPr lang="ca-ES" dirty="0"/>
              <a:t>Tothom té un paper en l’oportunitat de canviar el curs dels esdeveniments</a:t>
            </a:r>
            <a:r>
              <a:rPr lang="en-GB" dirty="0"/>
              <a:t>. </a:t>
            </a:r>
            <a:endParaRPr lang="x-none" dirty="0"/>
          </a:p>
          <a:p>
            <a:pPr lvl="0" fontAlgn="base"/>
            <a:r>
              <a:rPr lang="ca-ES" dirty="0"/>
              <a:t>El personal dels serveis hauria d’actuar respectant els drets humans i la dignitat de les persones a qui presten serveis en tot moment. </a:t>
            </a:r>
            <a:endParaRPr lang="es-ES" dirty="0"/>
          </a:p>
          <a:p>
            <a:pPr lvl="0" fontAlgn="base"/>
            <a:r>
              <a:rPr lang="ca-ES" dirty="0"/>
              <a:t>Les situacions de tensió o de conflictivitat es poden evitar mostrant-se reactiu a les necessitats de les persones. </a:t>
            </a:r>
            <a:endParaRPr lang="es-ES" dirty="0"/>
          </a:p>
          <a:p>
            <a:r>
              <a:rPr lang="ca-ES" dirty="0"/>
              <a:t>Cal que els professionals de la salut mental i altres àmbits relacionats dins dels serveis reflexionin sobre si les seves pràctiques contribueixen a la coacció i a una escalada de violència</a:t>
            </a:r>
            <a:r>
              <a:rPr lang="en-GB" dirty="0"/>
              <a:t>. </a:t>
            </a:r>
            <a:endParaRPr lang="x-none" dirty="0"/>
          </a:p>
          <a:p>
            <a:pPr lvl="0" algn="just"/>
            <a:r>
              <a:rPr lang="ca-ES" dirty="0"/>
              <a:t>Cada fracàs s’hauria de considerar una oportunitat per entendre què ha sortit malament i què es pot fer millor la propera vegada</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03FE54E3-4B55-43DB-903A-B8692B77BCE4}"/>
              </a:ext>
            </a:extLst>
          </p:cNvPr>
          <p:cNvSpPr>
            <a:spLocks noGrp="1"/>
          </p:cNvSpPr>
          <p:nvPr>
            <p:ph type="title"/>
          </p:nvPr>
        </p:nvSpPr>
        <p:spPr/>
        <p:txBody>
          <a:bodyPr/>
          <a:lstStyle/>
          <a:p>
            <a:r>
              <a:rPr lang="ca-ES" dirty="0"/>
              <a:t>Presentació: El ventall d’oportunitats perdudes</a:t>
            </a:r>
            <a:endParaRPr lang="x-none" dirty="0"/>
          </a:p>
        </p:txBody>
      </p:sp>
    </p:spTree>
    <p:extLst>
      <p:ext uri="{BB962C8B-B14F-4D97-AF65-F5344CB8AC3E}">
        <p14:creationId xmlns:p14="http://schemas.microsoft.com/office/powerpoint/2010/main" val="14812878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9944-963A-41B4-BD2C-BA16B1043356}"/>
              </a:ext>
            </a:extLst>
          </p:cNvPr>
          <p:cNvSpPr>
            <a:spLocks noGrp="1"/>
          </p:cNvSpPr>
          <p:nvPr>
            <p:ph type="title"/>
          </p:nvPr>
        </p:nvSpPr>
        <p:spPr>
          <a:xfrm>
            <a:off x="507206" y="2313946"/>
            <a:ext cx="11303794" cy="638804"/>
          </a:xfrm>
        </p:spPr>
        <p:txBody>
          <a:bodyPr>
            <a:normAutofit fontScale="90000"/>
          </a:bodyPr>
          <a:lstStyle/>
          <a:p>
            <a:pPr>
              <a:lnSpc>
                <a:spcPct val="100000"/>
              </a:lnSpc>
            </a:pPr>
            <a:r>
              <a:rPr lang="es-ES" dirty="0"/>
              <a:t>Tema 5. </a:t>
            </a:r>
            <a:r>
              <a:rPr lang="ca-ES" dirty="0"/>
              <a:t>Identificar les situacions de tensió i els elements d’una resposta eficaç</a:t>
            </a:r>
            <a:br>
              <a:rPr lang="es-ES" i="1" dirty="0"/>
            </a:br>
            <a:endParaRPr lang="x-none" dirty="0"/>
          </a:p>
        </p:txBody>
      </p:sp>
    </p:spTree>
    <p:extLst>
      <p:ext uri="{BB962C8B-B14F-4D97-AF65-F5344CB8AC3E}">
        <p14:creationId xmlns:p14="http://schemas.microsoft.com/office/powerpoint/2010/main" val="31237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C362-7AC8-4AD9-86A3-5C1AA5DFD8AB}"/>
              </a:ext>
            </a:extLst>
          </p:cNvPr>
          <p:cNvSpPr>
            <a:spLocks noGrp="1"/>
          </p:cNvSpPr>
          <p:nvPr>
            <p:ph type="title"/>
          </p:nvPr>
        </p:nvSpPr>
        <p:spPr/>
        <p:txBody>
          <a:bodyPr/>
          <a:lstStyle/>
          <a:p>
            <a:r>
              <a:rPr lang="es-ES" dirty="0"/>
              <a:t>Tema 1. </a:t>
            </a:r>
            <a:r>
              <a:rPr lang="ca-ES" dirty="0"/>
              <a:t>Què és la recuperació</a:t>
            </a:r>
            <a:endParaRPr lang="es-ES" dirty="0"/>
          </a:p>
        </p:txBody>
      </p:sp>
    </p:spTree>
    <p:extLst>
      <p:ext uri="{BB962C8B-B14F-4D97-AF65-F5344CB8AC3E}">
        <p14:creationId xmlns:p14="http://schemas.microsoft.com/office/powerpoint/2010/main" val="15663923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3BA2A-A8D3-4546-A6F4-A5B0D7A9116C}"/>
              </a:ext>
            </a:extLst>
          </p:cNvPr>
          <p:cNvSpPr>
            <a:spLocks noGrp="1"/>
          </p:cNvSpPr>
          <p:nvPr>
            <p:ph sz="quarter" idx="14"/>
          </p:nvPr>
        </p:nvSpPr>
        <p:spPr/>
        <p:txBody>
          <a:bodyPr/>
          <a:lstStyle/>
          <a:p>
            <a:pPr marL="0" indent="0" algn="ctr">
              <a:buNone/>
            </a:pPr>
            <a:endParaRPr lang="en-GB" sz="2500" b="1" i="1" dirty="0"/>
          </a:p>
          <a:p>
            <a:pPr marL="0" indent="0" algn="ctr">
              <a:buNone/>
            </a:pPr>
            <a:r>
              <a:rPr lang="es-ES" sz="2500" b="1" i="1" dirty="0"/>
              <a:t>Ha </a:t>
            </a:r>
            <a:r>
              <a:rPr lang="es-ES" sz="2500" b="1" i="1" dirty="0" err="1"/>
              <a:t>canviat</a:t>
            </a:r>
            <a:r>
              <a:rPr lang="es-ES" sz="2500" b="1" i="1" dirty="0"/>
              <a:t> la </a:t>
            </a:r>
            <a:r>
              <a:rPr lang="es-ES" sz="2500" b="1" i="1" dirty="0" err="1"/>
              <a:t>vostra</a:t>
            </a:r>
            <a:r>
              <a:rPr lang="es-ES" sz="2500" b="1" i="1" dirty="0"/>
              <a:t> </a:t>
            </a:r>
            <a:r>
              <a:rPr lang="es-ES" sz="2500" b="1" i="1" dirty="0" err="1"/>
              <a:t>opinió</a:t>
            </a:r>
            <a:r>
              <a:rPr lang="es-ES" sz="2500" b="1" i="1" dirty="0"/>
              <a:t> sobre </a:t>
            </a:r>
            <a:r>
              <a:rPr lang="es-ES" sz="2500" b="1" i="1" dirty="0" err="1"/>
              <a:t>l’aïllament</a:t>
            </a:r>
            <a:r>
              <a:rPr lang="es-ES" sz="2500" b="1" i="1" dirty="0"/>
              <a:t> i la </a:t>
            </a:r>
            <a:r>
              <a:rPr lang="es-ES" sz="2500" b="1" i="1" dirty="0" err="1"/>
              <a:t>contenció</a:t>
            </a:r>
            <a:r>
              <a:rPr lang="es-ES" sz="2500" b="1" i="1" dirty="0"/>
              <a:t>? </a:t>
            </a:r>
          </a:p>
          <a:p>
            <a:pPr marL="0" indent="0" algn="ctr">
              <a:buNone/>
            </a:pPr>
            <a:r>
              <a:rPr lang="es-ES" sz="2500" b="1" i="1" dirty="0"/>
              <a:t>En cas </a:t>
            </a:r>
            <a:r>
              <a:rPr lang="es-ES" sz="2500" b="1" i="1" dirty="0" err="1"/>
              <a:t>afirmatiu</a:t>
            </a:r>
            <a:r>
              <a:rPr lang="es-ES" sz="2500" b="1" i="1" dirty="0"/>
              <a:t>, en </a:t>
            </a:r>
            <a:r>
              <a:rPr lang="es-ES" sz="2500" b="1" i="1" dirty="0" err="1"/>
              <a:t>quin</a:t>
            </a:r>
            <a:r>
              <a:rPr lang="es-ES" sz="2500" b="1" i="1" dirty="0"/>
              <a:t> </a:t>
            </a:r>
            <a:r>
              <a:rPr lang="es-ES" sz="2500" b="1" i="1" dirty="0" err="1"/>
              <a:t>sentit</a:t>
            </a:r>
            <a:r>
              <a:rPr lang="es-ES" sz="2500" b="1" i="1" dirty="0"/>
              <a:t>? </a:t>
            </a:r>
          </a:p>
          <a:p>
            <a:pPr marL="0" indent="0" algn="ctr">
              <a:buNone/>
            </a:pPr>
            <a:r>
              <a:rPr lang="es-ES" sz="2500" b="1" i="1" dirty="0" err="1"/>
              <a:t>Com</a:t>
            </a:r>
            <a:r>
              <a:rPr lang="es-ES" sz="2500" b="1" i="1" dirty="0"/>
              <a:t> </a:t>
            </a:r>
            <a:r>
              <a:rPr lang="es-ES" sz="2500" b="1" i="1" dirty="0" err="1"/>
              <a:t>podem</a:t>
            </a:r>
            <a:r>
              <a:rPr lang="es-ES" sz="2500" b="1" i="1" dirty="0"/>
              <a:t> evitar </a:t>
            </a:r>
            <a:r>
              <a:rPr lang="es-ES" sz="2500" b="1" i="1" dirty="0" err="1"/>
              <a:t>recórrer</a:t>
            </a:r>
            <a:r>
              <a:rPr lang="es-ES" sz="2500" b="1" i="1" dirty="0"/>
              <a:t> a </a:t>
            </a:r>
            <a:r>
              <a:rPr lang="es-ES" sz="2500" b="1" i="1" dirty="0" err="1"/>
              <a:t>l’aïllament</a:t>
            </a:r>
            <a:r>
              <a:rPr lang="es-ES" sz="2500" b="1" i="1" dirty="0"/>
              <a:t> i a la </a:t>
            </a:r>
            <a:r>
              <a:rPr lang="es-ES" sz="2500" b="1" i="1" dirty="0" err="1"/>
              <a:t>contenció</a:t>
            </a:r>
            <a:r>
              <a:rPr lang="es-ES" sz="2500" b="1" i="1" dirty="0"/>
              <a:t>? </a:t>
            </a:r>
            <a:endParaRPr lang="x-none" dirty="0"/>
          </a:p>
        </p:txBody>
      </p:sp>
      <p:sp>
        <p:nvSpPr>
          <p:cNvPr id="2" name="Title 1">
            <a:extLst>
              <a:ext uri="{FF2B5EF4-FFF2-40B4-BE49-F238E27FC236}">
                <a16:creationId xmlns:a16="http://schemas.microsoft.com/office/drawing/2014/main" id="{B55DC341-02EA-4BBA-BE5F-767521937D57}"/>
              </a:ext>
            </a:extLst>
          </p:cNvPr>
          <p:cNvSpPr>
            <a:spLocks noGrp="1"/>
          </p:cNvSpPr>
          <p:nvPr>
            <p:ph type="title"/>
          </p:nvPr>
        </p:nvSpPr>
        <p:spPr/>
        <p:txBody>
          <a:bodyPr/>
          <a:lstStyle/>
          <a:p>
            <a:r>
              <a:rPr lang="ca-ES" dirty="0"/>
              <a:t>Reflexió a partir dels temes previs </a:t>
            </a:r>
            <a:r>
              <a:rPr lang="en-GB" dirty="0"/>
              <a:t>- 1</a:t>
            </a:r>
            <a:endParaRPr lang="x-none" dirty="0"/>
          </a:p>
        </p:txBody>
      </p:sp>
      <p:sp>
        <p:nvSpPr>
          <p:cNvPr id="4" name="Rectangle 2">
            <a:extLst>
              <a:ext uri="{FF2B5EF4-FFF2-40B4-BE49-F238E27FC236}">
                <a16:creationId xmlns:a16="http://schemas.microsoft.com/office/drawing/2014/main" id="{6949143F-BE0A-46D3-BA60-4FD5B18A49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Tree>
    <p:extLst>
      <p:ext uri="{BB962C8B-B14F-4D97-AF65-F5344CB8AC3E}">
        <p14:creationId xmlns:p14="http://schemas.microsoft.com/office/powerpoint/2010/main" val="41082651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9EA02-8395-4B79-BF9D-D15588766871}"/>
              </a:ext>
            </a:extLst>
          </p:cNvPr>
          <p:cNvSpPr>
            <a:spLocks noGrp="1"/>
          </p:cNvSpPr>
          <p:nvPr>
            <p:ph sz="quarter" idx="14"/>
          </p:nvPr>
        </p:nvSpPr>
        <p:spPr/>
        <p:txBody>
          <a:bodyPr/>
          <a:lstStyle/>
          <a:p>
            <a:r>
              <a:rPr lang="en" dirty="0"/>
              <a:t>“Chained and locked up in Somaliland”: </a:t>
            </a:r>
            <a:r>
              <a:rPr lang="en-GB" dirty="0">
                <a:hlinkClick r:id="rId3"/>
              </a:rPr>
              <a:t>https://youtu.be/mbjxRgRFb88</a:t>
            </a:r>
            <a:r>
              <a:rPr lang="en-GB" dirty="0"/>
              <a:t> </a:t>
            </a:r>
            <a:endParaRPr lang="x-none" dirty="0"/>
          </a:p>
        </p:txBody>
      </p:sp>
      <p:sp>
        <p:nvSpPr>
          <p:cNvPr id="2" name="Title 1">
            <a:extLst>
              <a:ext uri="{FF2B5EF4-FFF2-40B4-BE49-F238E27FC236}">
                <a16:creationId xmlns:a16="http://schemas.microsoft.com/office/drawing/2014/main" id="{40039C8A-D1CB-4737-98D3-A95F1C723F27}"/>
              </a:ext>
            </a:extLst>
          </p:cNvPr>
          <p:cNvSpPr>
            <a:spLocks noGrp="1"/>
          </p:cNvSpPr>
          <p:nvPr>
            <p:ph type="title"/>
          </p:nvPr>
        </p:nvSpPr>
        <p:spPr/>
        <p:txBody>
          <a:bodyPr/>
          <a:lstStyle/>
          <a:p>
            <a:r>
              <a:rPr lang="ca-ES" dirty="0"/>
              <a:t>Reflexió a partir dels temes previs </a:t>
            </a:r>
            <a:r>
              <a:rPr lang="en-GB" dirty="0"/>
              <a:t>- 2</a:t>
            </a:r>
            <a:endParaRPr lang="x-none" dirty="0"/>
          </a:p>
        </p:txBody>
      </p:sp>
    </p:spTree>
    <p:extLst>
      <p:ext uri="{BB962C8B-B14F-4D97-AF65-F5344CB8AC3E}">
        <p14:creationId xmlns:p14="http://schemas.microsoft.com/office/powerpoint/2010/main" val="39690461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B431A7A-CD43-2044-81D2-0C2B83AF7F01}"/>
              </a:ext>
            </a:extLst>
          </p:cNvPr>
          <p:cNvSpPr>
            <a:spLocks noGrp="1"/>
          </p:cNvSpPr>
          <p:nvPr>
            <p:ph type="body" sz="quarter" idx="13"/>
          </p:nvPr>
        </p:nvSpPr>
        <p:spPr>
          <a:xfrm>
            <a:off x="508800" y="1402626"/>
            <a:ext cx="11174400" cy="360000"/>
          </a:xfrm>
        </p:spPr>
        <p:txBody>
          <a:bodyPr/>
          <a:lstStyle/>
          <a:p>
            <a:r>
              <a:rPr lang="ca-ES" dirty="0"/>
              <a:t>Estratègies per prevenir i evitar l’aïllament i la contenció</a:t>
            </a:r>
            <a:endParaRPr lang="x-none"/>
          </a:p>
        </p:txBody>
      </p:sp>
      <p:sp>
        <p:nvSpPr>
          <p:cNvPr id="3" name="Content Placeholder 2">
            <a:extLst>
              <a:ext uri="{FF2B5EF4-FFF2-40B4-BE49-F238E27FC236}">
                <a16:creationId xmlns:a16="http://schemas.microsoft.com/office/drawing/2014/main" id="{585FAE87-2438-4A9A-959D-D249E9301E25}"/>
              </a:ext>
            </a:extLst>
          </p:cNvPr>
          <p:cNvSpPr>
            <a:spLocks noGrp="1"/>
          </p:cNvSpPr>
          <p:nvPr>
            <p:ph sz="quarter" idx="14"/>
          </p:nvPr>
        </p:nvSpPr>
        <p:spPr>
          <a:xfrm>
            <a:off x="507195" y="2014330"/>
            <a:ext cx="11174412" cy="3996858"/>
          </a:xfrm>
        </p:spPr>
        <p:txBody>
          <a:bodyPr/>
          <a:lstStyle/>
          <a:p>
            <a:pPr algn="just"/>
            <a:r>
              <a:rPr lang="ca-ES" dirty="0"/>
              <a:t>Hi ha algunes estratègies clau per respondre d’una manera eficaç a les situacions de tensió o de conflictivitat i posar fi a l’ús de l’aïllament i la contenció. Entre d’altres, són: </a:t>
            </a:r>
            <a:endParaRPr lang="es-ES" dirty="0"/>
          </a:p>
          <a:p>
            <a:pPr lvl="2" algn="just" fontAlgn="base"/>
            <a:r>
              <a:rPr lang="ca-ES" sz="2200" dirty="0"/>
              <a:t>els plans individualitzats per explorar les sensibilitats i els signes de malestar; </a:t>
            </a:r>
            <a:endParaRPr lang="es-ES" sz="2200" dirty="0"/>
          </a:p>
          <a:p>
            <a:pPr lvl="2" algn="just" fontAlgn="base"/>
            <a:r>
              <a:rPr lang="ca-ES" sz="2200" dirty="0"/>
              <a:t>la </a:t>
            </a:r>
            <a:r>
              <a:rPr lang="ca-ES" sz="2200" dirty="0" err="1"/>
              <a:t>desescalada</a:t>
            </a:r>
            <a:r>
              <a:rPr lang="ca-ES" sz="2200" dirty="0"/>
              <a:t>; </a:t>
            </a:r>
            <a:endParaRPr lang="es-ES" sz="2200" dirty="0"/>
          </a:p>
          <a:p>
            <a:pPr lvl="2" algn="just" fontAlgn="base"/>
            <a:r>
              <a:rPr lang="ca-ES" sz="2200" dirty="0"/>
              <a:t>l’establiment d’una cultura del «sí» i del «sí que es pot»; </a:t>
            </a:r>
            <a:endParaRPr lang="es-ES" sz="2200" dirty="0"/>
          </a:p>
          <a:p>
            <a:pPr lvl="2" algn="just" fontAlgn="base"/>
            <a:r>
              <a:rPr lang="ca-ES" sz="2200" dirty="0"/>
              <a:t>sales de benestar; </a:t>
            </a:r>
            <a:endParaRPr lang="es-ES" sz="2200" dirty="0"/>
          </a:p>
          <a:p>
            <a:pPr lvl="2" algn="just" fontAlgn="base"/>
            <a:r>
              <a:rPr lang="ca-ES" sz="2200" dirty="0"/>
              <a:t>equips de resposta. </a:t>
            </a:r>
            <a:endParaRPr lang="es-ES" sz="2200" dirty="0"/>
          </a:p>
          <a:p>
            <a:pPr marL="346075" lvl="2" indent="0" algn="just">
              <a:buNone/>
            </a:pPr>
            <a:endParaRPr lang="en-GB" sz="2200" dirty="0"/>
          </a:p>
          <a:p>
            <a:pPr lvl="2" algn="just"/>
            <a:endParaRPr lang="en-US" sz="2200" dirty="0"/>
          </a:p>
          <a:p>
            <a:pPr lvl="2" algn="just"/>
            <a:endParaRPr lang="x-none" sz="2200" dirty="0"/>
          </a:p>
          <a:p>
            <a:pPr algn="just"/>
            <a:endParaRPr lang="x-none" dirty="0"/>
          </a:p>
        </p:txBody>
      </p:sp>
      <p:sp>
        <p:nvSpPr>
          <p:cNvPr id="2" name="Title 1">
            <a:extLst>
              <a:ext uri="{FF2B5EF4-FFF2-40B4-BE49-F238E27FC236}">
                <a16:creationId xmlns:a16="http://schemas.microsoft.com/office/drawing/2014/main" id="{E7F9591D-E192-4E12-AB86-0AD25E6BFCF2}"/>
              </a:ext>
            </a:extLst>
          </p:cNvPr>
          <p:cNvSpPr>
            <a:spLocks noGrp="1"/>
          </p:cNvSpPr>
          <p:nvPr>
            <p:ph type="title"/>
          </p:nvPr>
        </p:nvSpPr>
        <p:spPr>
          <a:xfrm>
            <a:off x="398704" y="506412"/>
            <a:ext cx="11069395" cy="427038"/>
          </a:xfrm>
        </p:spPr>
        <p:txBody>
          <a:bodyPr/>
          <a:lstStyle/>
          <a:p>
            <a:r>
              <a:rPr lang="ca-ES" dirty="0"/>
              <a:t>Presentació: Identificació de les situacions de tensió i elements d’una resposta eficaç </a:t>
            </a:r>
            <a:r>
              <a:rPr lang="en-GB" dirty="0"/>
              <a:t>- 1</a:t>
            </a:r>
            <a:endParaRPr lang="x-none" dirty="0"/>
          </a:p>
        </p:txBody>
      </p:sp>
    </p:spTree>
    <p:extLst>
      <p:ext uri="{BB962C8B-B14F-4D97-AF65-F5344CB8AC3E}">
        <p14:creationId xmlns:p14="http://schemas.microsoft.com/office/powerpoint/2010/main" val="28132721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FE32D4C-6D0F-BB4B-822F-8533E339FA1B}"/>
              </a:ext>
            </a:extLst>
          </p:cNvPr>
          <p:cNvSpPr>
            <a:spLocks noGrp="1"/>
          </p:cNvSpPr>
          <p:nvPr>
            <p:ph type="body" sz="quarter" idx="13"/>
          </p:nvPr>
        </p:nvSpPr>
        <p:spPr>
          <a:xfrm>
            <a:off x="548758" y="1393574"/>
            <a:ext cx="11174400" cy="360000"/>
          </a:xfrm>
        </p:spPr>
        <p:txBody>
          <a:bodyPr/>
          <a:lstStyle/>
          <a:p>
            <a:r>
              <a:rPr lang="ca-ES" dirty="0"/>
              <a:t>Reconeixement i resposta a les sensibilitats i als signes de malestar </a:t>
            </a:r>
            <a:endParaRPr lang="es-ES" dirty="0"/>
          </a:p>
        </p:txBody>
      </p:sp>
      <p:sp>
        <p:nvSpPr>
          <p:cNvPr id="3" name="Content Placeholder 2">
            <a:extLst>
              <a:ext uri="{FF2B5EF4-FFF2-40B4-BE49-F238E27FC236}">
                <a16:creationId xmlns:a16="http://schemas.microsoft.com/office/drawing/2014/main" id="{47ABB13F-7759-44AD-8358-EDDC3CD0C702}"/>
              </a:ext>
            </a:extLst>
          </p:cNvPr>
          <p:cNvSpPr>
            <a:spLocks noGrp="1"/>
          </p:cNvSpPr>
          <p:nvPr>
            <p:ph sz="quarter" idx="14"/>
          </p:nvPr>
        </p:nvSpPr>
        <p:spPr>
          <a:xfrm>
            <a:off x="507195" y="2040836"/>
            <a:ext cx="11174412" cy="3970352"/>
          </a:xfrm>
        </p:spPr>
        <p:txBody>
          <a:bodyPr/>
          <a:lstStyle/>
          <a:p>
            <a:pPr lvl="0" fontAlgn="base"/>
            <a:r>
              <a:rPr lang="ca-ES" dirty="0"/>
              <a:t>Sovint, el personal dels serveis fa servir l’aïllament i la contenció en resposta a situacions de tensió o de conflictivitat. </a:t>
            </a:r>
            <a:endParaRPr lang="es-ES" dirty="0"/>
          </a:p>
          <a:p>
            <a:r>
              <a:rPr lang="ca-ES" dirty="0"/>
              <a:t>Les situacions de tensió o de conflictivitat poden tenir moltes causes, incloent-hi malentesos, una mala comunicació o persones «que es limiten a fer la seva feina».</a:t>
            </a:r>
          </a:p>
          <a:p>
            <a:r>
              <a:rPr lang="ca-ES" dirty="0"/>
              <a:t>Identificar i respondre a les necessitats i el malestar de les persones en un primer moment i d’una manera no restrictiva evita que la situació s’agreugi</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FAA01511-A653-4D56-A536-014D9A9CA820}"/>
              </a:ext>
            </a:extLst>
          </p:cNvPr>
          <p:cNvSpPr>
            <a:spLocks noGrp="1"/>
          </p:cNvSpPr>
          <p:nvPr>
            <p:ph type="title"/>
          </p:nvPr>
        </p:nvSpPr>
        <p:spPr>
          <a:xfrm>
            <a:off x="417754" y="506412"/>
            <a:ext cx="11278945" cy="446088"/>
          </a:xfrm>
        </p:spPr>
        <p:txBody>
          <a:bodyPr/>
          <a:lstStyle/>
          <a:p>
            <a:r>
              <a:rPr lang="ca-ES" dirty="0"/>
              <a:t>Presentació: Identificació de les situacions de tensió i elements d’una resposta eficaç </a:t>
            </a:r>
            <a:r>
              <a:rPr lang="en-GB" dirty="0"/>
              <a:t>- 2</a:t>
            </a:r>
            <a:endParaRPr lang="x-none" dirty="0"/>
          </a:p>
        </p:txBody>
      </p:sp>
    </p:spTree>
    <p:extLst>
      <p:ext uri="{BB962C8B-B14F-4D97-AF65-F5344CB8AC3E}">
        <p14:creationId xmlns:p14="http://schemas.microsoft.com/office/powerpoint/2010/main" val="20662899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FBC2AD-16E9-D84B-AB0E-18E0B73083B8}"/>
              </a:ext>
            </a:extLst>
          </p:cNvPr>
          <p:cNvSpPr>
            <a:spLocks noGrp="1"/>
          </p:cNvSpPr>
          <p:nvPr>
            <p:ph type="body" sz="quarter" idx="13"/>
          </p:nvPr>
        </p:nvSpPr>
        <p:spPr>
          <a:xfrm>
            <a:off x="569552" y="1242004"/>
            <a:ext cx="11174400" cy="360000"/>
          </a:xfrm>
        </p:spPr>
        <p:txBody>
          <a:bodyPr/>
          <a:lstStyle/>
          <a:p>
            <a:r>
              <a:rPr lang="ca-ES" dirty="0"/>
              <a:t>Sensibilitats</a:t>
            </a:r>
            <a:endParaRPr lang="en-US" dirty="0"/>
          </a:p>
        </p:txBody>
      </p:sp>
      <p:sp>
        <p:nvSpPr>
          <p:cNvPr id="3" name="Content Placeholder 2">
            <a:extLst>
              <a:ext uri="{FF2B5EF4-FFF2-40B4-BE49-F238E27FC236}">
                <a16:creationId xmlns:a16="http://schemas.microsoft.com/office/drawing/2014/main" id="{4D6F0D96-2704-4D86-9136-CF512BF74FF8}"/>
              </a:ext>
            </a:extLst>
          </p:cNvPr>
          <p:cNvSpPr>
            <a:spLocks noGrp="1"/>
          </p:cNvSpPr>
          <p:nvPr>
            <p:ph sz="quarter" idx="14"/>
          </p:nvPr>
        </p:nvSpPr>
        <p:spPr>
          <a:xfrm>
            <a:off x="507195" y="1789042"/>
            <a:ext cx="11174412" cy="4222145"/>
          </a:xfrm>
        </p:spPr>
        <p:txBody>
          <a:bodyPr>
            <a:normAutofit/>
          </a:bodyPr>
          <a:lstStyle/>
          <a:p>
            <a:pPr algn="just"/>
            <a:r>
              <a:rPr lang="ca-ES" dirty="0"/>
              <a:t>Tothom té sensibilitats, que són situacions o estímuls que poden derivar en un ampli ventall d’emocions</a:t>
            </a:r>
            <a:r>
              <a:rPr lang="en-GB" dirty="0"/>
              <a:t>.</a:t>
            </a:r>
            <a:endParaRPr lang="x-none" dirty="0"/>
          </a:p>
          <a:p>
            <a:pPr lvl="0" algn="just"/>
            <a:r>
              <a:rPr lang="ca-ES" dirty="0"/>
              <a:t>Cadascú té la seva pròpia sensibilitat</a:t>
            </a:r>
            <a:r>
              <a:rPr lang="en-GB" dirty="0"/>
              <a:t>.</a:t>
            </a:r>
            <a:endParaRPr lang="x-none" dirty="0"/>
          </a:p>
          <a:p>
            <a:pPr lvl="0" algn="just"/>
            <a:r>
              <a:rPr lang="es-ES" dirty="0"/>
              <a:t>Los puntos sensibles y los patrones de reacciones se pueden originar en los pensamientos y sentimientos internos de cada persona o estar inducidos por eventos externos</a:t>
            </a:r>
            <a:r>
              <a:rPr lang="en-GB" dirty="0"/>
              <a:t>.</a:t>
            </a:r>
          </a:p>
          <a:p>
            <a:pPr lvl="0" algn="just" fontAlgn="base"/>
            <a:r>
              <a:rPr lang="ca-ES" dirty="0"/>
              <a:t>A tothom li resulta difícil anticipar quan una altra persona pot tenir una reacció als seus propis sentiments i pensaments.</a:t>
            </a:r>
            <a:r>
              <a:rPr lang="ca-ES" b="1" dirty="0"/>
              <a:t> </a:t>
            </a:r>
            <a:endParaRPr lang="es-ES" dirty="0"/>
          </a:p>
          <a:p>
            <a:pPr algn="just"/>
            <a:r>
              <a:rPr lang="ca-ES" dirty="0"/>
              <a:t>L’activació de múltiples sensibilitats en un breu espai de temps pot provocar que una persona senti un gran malestar</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01AEE8F9-06E7-4037-AAA1-062C7D12BCC9}"/>
              </a:ext>
            </a:extLst>
          </p:cNvPr>
          <p:cNvSpPr>
            <a:spLocks noGrp="1"/>
          </p:cNvSpPr>
          <p:nvPr>
            <p:ph type="title"/>
          </p:nvPr>
        </p:nvSpPr>
        <p:spPr>
          <a:xfrm>
            <a:off x="417754" y="360939"/>
            <a:ext cx="11336095" cy="407988"/>
          </a:xfrm>
        </p:spPr>
        <p:txBody>
          <a:bodyPr/>
          <a:lstStyle/>
          <a:p>
            <a:r>
              <a:rPr lang="ca-ES" dirty="0"/>
              <a:t>Presentació: Identificació de les situacions de tensió i elements d’una resposta eficaç </a:t>
            </a:r>
            <a:r>
              <a:rPr lang="en-GB" dirty="0"/>
              <a:t>- 3</a:t>
            </a:r>
            <a:endParaRPr lang="x-none" dirty="0"/>
          </a:p>
        </p:txBody>
      </p:sp>
    </p:spTree>
    <p:extLst>
      <p:ext uri="{BB962C8B-B14F-4D97-AF65-F5344CB8AC3E}">
        <p14:creationId xmlns:p14="http://schemas.microsoft.com/office/powerpoint/2010/main" val="6909802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7A41B87-7921-6B47-9A51-01AC8DE3D2D0}"/>
              </a:ext>
            </a:extLst>
          </p:cNvPr>
          <p:cNvSpPr>
            <a:spLocks noGrp="1"/>
          </p:cNvSpPr>
          <p:nvPr>
            <p:ph sz="quarter" idx="17"/>
          </p:nvPr>
        </p:nvSpPr>
        <p:spPr>
          <a:xfrm>
            <a:off x="477981" y="1579418"/>
            <a:ext cx="11441803" cy="3990109"/>
          </a:xfrm>
        </p:spPr>
        <p:txBody>
          <a:bodyPr numCol="2" spcCol="360000"/>
          <a:lstStyle/>
          <a:p>
            <a:pPr lvl="1" fontAlgn="base"/>
            <a:r>
              <a:rPr lang="ca-ES" sz="1800" dirty="0"/>
              <a:t>sentir crits o ser escridassades </a:t>
            </a:r>
            <a:endParaRPr lang="es-ES" sz="1800" dirty="0"/>
          </a:p>
          <a:p>
            <a:pPr lvl="1" fontAlgn="base"/>
            <a:r>
              <a:rPr lang="ca-ES" sz="1800" dirty="0"/>
              <a:t>que no les escoltin  </a:t>
            </a:r>
            <a:endParaRPr lang="es-ES" sz="1800" dirty="0"/>
          </a:p>
          <a:p>
            <a:pPr lvl="1" fontAlgn="base"/>
            <a:r>
              <a:rPr lang="ca-ES" sz="1800" dirty="0"/>
              <a:t>que altres persones se’ls acostin massa </a:t>
            </a:r>
            <a:endParaRPr lang="es-ES" sz="1800" dirty="0"/>
          </a:p>
          <a:p>
            <a:pPr lvl="1" fontAlgn="base"/>
            <a:r>
              <a:rPr lang="ca-ES" sz="1800" dirty="0"/>
              <a:t>que els parlin sense respecte </a:t>
            </a:r>
            <a:endParaRPr lang="es-ES" sz="1800" dirty="0"/>
          </a:p>
          <a:p>
            <a:pPr lvl="1" fontAlgn="base"/>
            <a:r>
              <a:rPr lang="ca-ES" sz="1800" dirty="0"/>
              <a:t>sentir-se pressionades a fer quelcom que no volen fer </a:t>
            </a:r>
            <a:endParaRPr lang="es-ES" sz="1800" dirty="0"/>
          </a:p>
          <a:p>
            <a:pPr lvl="1" fontAlgn="base"/>
            <a:r>
              <a:rPr lang="ca-ES" sz="1800" dirty="0"/>
              <a:t>que algú interfereixi amb les seves pertinences personals </a:t>
            </a:r>
            <a:endParaRPr lang="es-ES" sz="1800" dirty="0"/>
          </a:p>
          <a:p>
            <a:pPr lvl="1" fontAlgn="base"/>
            <a:r>
              <a:rPr lang="ca-ES" sz="1800" dirty="0"/>
              <a:t>el soroll </a:t>
            </a:r>
            <a:endParaRPr lang="es-ES" sz="1800" dirty="0"/>
          </a:p>
          <a:p>
            <a:pPr lvl="1" fontAlgn="base"/>
            <a:r>
              <a:rPr lang="ca-ES" sz="1800" dirty="0"/>
              <a:t>l’agitació al seu voltant </a:t>
            </a:r>
            <a:endParaRPr lang="es-ES" sz="1800" dirty="0"/>
          </a:p>
          <a:p>
            <a:pPr lvl="1" fontAlgn="base"/>
            <a:r>
              <a:rPr lang="ca-ES" sz="1800" dirty="0"/>
              <a:t>que la gent parli massa de pressa</a:t>
            </a:r>
            <a:endParaRPr lang="es-ES" sz="1800" dirty="0"/>
          </a:p>
          <a:p>
            <a:pPr fontAlgn="base"/>
            <a:r>
              <a:rPr lang="ca-ES" sz="1800" dirty="0"/>
              <a:t>no entendre què els passa o què passa al seu voltant </a:t>
            </a:r>
            <a:endParaRPr lang="es-ES" sz="1800" dirty="0"/>
          </a:p>
          <a:p>
            <a:pPr lvl="0" fontAlgn="base"/>
            <a:r>
              <a:rPr lang="ca-ES" sz="1800" dirty="0"/>
              <a:t>estar aïllades </a:t>
            </a:r>
            <a:endParaRPr lang="es-ES" sz="1800" dirty="0"/>
          </a:p>
          <a:p>
            <a:pPr lvl="0" fontAlgn="base"/>
            <a:r>
              <a:rPr lang="ca-ES" sz="1800" dirty="0"/>
              <a:t>sentir-se soles</a:t>
            </a:r>
            <a:endParaRPr lang="es-ES" sz="1800" dirty="0"/>
          </a:p>
          <a:p>
            <a:pPr lvl="0" fontAlgn="base"/>
            <a:r>
              <a:rPr lang="ca-ES" sz="1800" dirty="0"/>
              <a:t>sentir-se desconnectades de la seva família i amistats </a:t>
            </a:r>
            <a:endParaRPr lang="es-ES" sz="1800" dirty="0"/>
          </a:p>
          <a:p>
            <a:pPr lvl="0" fontAlgn="base"/>
            <a:r>
              <a:rPr lang="ca-ES" sz="1800" dirty="0"/>
              <a:t>recordar coses dolentes </a:t>
            </a:r>
            <a:endParaRPr lang="es-ES" sz="1800" dirty="0"/>
          </a:p>
          <a:p>
            <a:pPr lvl="0" fontAlgn="base"/>
            <a:r>
              <a:rPr lang="ca-ES" sz="1800" dirty="0"/>
              <a:t>la manca d’intimitat </a:t>
            </a:r>
            <a:endParaRPr lang="es-ES" sz="1800" dirty="0"/>
          </a:p>
          <a:p>
            <a:pPr lvl="0" fontAlgn="base"/>
            <a:r>
              <a:rPr lang="ca-ES" sz="1800" dirty="0"/>
              <a:t>la foscor </a:t>
            </a:r>
            <a:endParaRPr lang="es-ES" sz="1800" dirty="0"/>
          </a:p>
          <a:p>
            <a:pPr lvl="0" fontAlgn="base"/>
            <a:r>
              <a:rPr lang="ca-ES" sz="1800" dirty="0"/>
              <a:t>no tenir elecció, control o informació</a:t>
            </a:r>
            <a:endParaRPr lang="es-ES" sz="1800" dirty="0"/>
          </a:p>
          <a:p>
            <a:pPr lvl="0" fontAlgn="base"/>
            <a:r>
              <a:rPr lang="ca-ES" sz="1800" dirty="0"/>
              <a:t>discussions</a:t>
            </a:r>
            <a:endParaRPr lang="es-ES" sz="1800" dirty="0"/>
          </a:p>
          <a:p>
            <a:pPr lvl="0" fontAlgn="base">
              <a:spcAft>
                <a:spcPts val="0"/>
              </a:spcAft>
            </a:pPr>
            <a:r>
              <a:rPr lang="ca-ES" sz="1800" dirty="0"/>
              <a:t>que les mirin fixament </a:t>
            </a:r>
            <a:endParaRPr lang="es-ES" sz="1800" dirty="0"/>
          </a:p>
        </p:txBody>
      </p:sp>
      <p:sp>
        <p:nvSpPr>
          <p:cNvPr id="3" name="Content Placeholder 2">
            <a:extLst>
              <a:ext uri="{FF2B5EF4-FFF2-40B4-BE49-F238E27FC236}">
                <a16:creationId xmlns:a16="http://schemas.microsoft.com/office/drawing/2014/main" id="{5D62B21D-0956-429C-ABBE-BB7ED4052DDF}"/>
              </a:ext>
            </a:extLst>
          </p:cNvPr>
          <p:cNvSpPr>
            <a:spLocks noGrp="1"/>
          </p:cNvSpPr>
          <p:nvPr>
            <p:ph sz="quarter" idx="16"/>
          </p:nvPr>
        </p:nvSpPr>
        <p:spPr>
          <a:xfrm>
            <a:off x="519546" y="1122217"/>
            <a:ext cx="10328563" cy="519545"/>
          </a:xfrm>
        </p:spPr>
        <p:txBody>
          <a:bodyPr/>
          <a:lstStyle/>
          <a:p>
            <a:pPr marL="0" indent="0">
              <a:buNone/>
            </a:pPr>
            <a:r>
              <a:rPr lang="es-ES" sz="2000" b="1" dirty="0"/>
              <a:t>Factores que pueden activar los puntos sensibles de las personas</a:t>
            </a:r>
            <a:r>
              <a:rPr lang="en-GB" sz="2000" b="1" dirty="0"/>
              <a:t>:</a:t>
            </a:r>
            <a:endParaRPr lang="x-none"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x-none" sz="2000" dirty="0"/>
          </a:p>
          <a:p>
            <a:endParaRPr lang="x-none" sz="2000" dirty="0"/>
          </a:p>
        </p:txBody>
      </p:sp>
      <p:sp>
        <p:nvSpPr>
          <p:cNvPr id="2" name="Title 1">
            <a:extLst>
              <a:ext uri="{FF2B5EF4-FFF2-40B4-BE49-F238E27FC236}">
                <a16:creationId xmlns:a16="http://schemas.microsoft.com/office/drawing/2014/main" id="{5BC66932-C946-4AA0-B96A-A23A3688BFEB}"/>
              </a:ext>
            </a:extLst>
          </p:cNvPr>
          <p:cNvSpPr>
            <a:spLocks noGrp="1"/>
          </p:cNvSpPr>
          <p:nvPr>
            <p:ph type="title"/>
          </p:nvPr>
        </p:nvSpPr>
        <p:spPr>
          <a:xfrm>
            <a:off x="507206" y="360939"/>
            <a:ext cx="11075194" cy="465138"/>
          </a:xfrm>
        </p:spPr>
        <p:txBody>
          <a:bodyPr/>
          <a:lstStyle/>
          <a:p>
            <a:pPr>
              <a:lnSpc>
                <a:spcPct val="100000"/>
              </a:lnSpc>
            </a:pPr>
            <a:r>
              <a:rPr lang="ca-ES" sz="2500" dirty="0"/>
              <a:t>Presentació: Identificació de les situacions de tensió i elements d’una resposta eficaç </a:t>
            </a:r>
            <a:r>
              <a:rPr lang="en-GB" sz="2500" dirty="0"/>
              <a:t>- 4</a:t>
            </a:r>
            <a:endParaRPr lang="x-none" sz="2500" dirty="0"/>
          </a:p>
        </p:txBody>
      </p:sp>
      <p:sp>
        <p:nvSpPr>
          <p:cNvPr id="4" name="TextBox 3">
            <a:extLst>
              <a:ext uri="{FF2B5EF4-FFF2-40B4-BE49-F238E27FC236}">
                <a16:creationId xmlns:a16="http://schemas.microsoft.com/office/drawing/2014/main" id="{12FAC4F1-9B13-46EC-BC68-429DC1F161F8}"/>
              </a:ext>
            </a:extLst>
          </p:cNvPr>
          <p:cNvSpPr txBox="1"/>
          <p:nvPr/>
        </p:nvSpPr>
        <p:spPr>
          <a:xfrm>
            <a:off x="1047750" y="5761248"/>
            <a:ext cx="8972550" cy="369332"/>
          </a:xfrm>
          <a:prstGeom prst="rect">
            <a:avLst/>
          </a:prstGeom>
          <a:noFill/>
        </p:spPr>
        <p:txBody>
          <a:bodyPr wrap="square" rtlCol="0">
            <a:spAutoFit/>
          </a:bodyPr>
          <a:lstStyle/>
          <a:p>
            <a:r>
              <a:rPr lang="es-ES" b="1" dirty="0" err="1"/>
              <a:t>Molts</a:t>
            </a:r>
            <a:r>
              <a:rPr lang="es-ES" b="1" dirty="0"/>
              <a:t> </a:t>
            </a:r>
            <a:r>
              <a:rPr lang="es-ES" b="1" dirty="0" err="1"/>
              <a:t>d’aquests</a:t>
            </a:r>
            <a:r>
              <a:rPr lang="es-ES" b="1" dirty="0"/>
              <a:t> </a:t>
            </a:r>
            <a:r>
              <a:rPr lang="es-ES" b="1" dirty="0" err="1"/>
              <a:t>factors</a:t>
            </a:r>
            <a:r>
              <a:rPr lang="es-ES" b="1" dirty="0"/>
              <a:t>, de </a:t>
            </a:r>
            <a:r>
              <a:rPr lang="es-ES" b="1" dirty="0" err="1"/>
              <a:t>fet</a:t>
            </a:r>
            <a:r>
              <a:rPr lang="es-ES" b="1" dirty="0"/>
              <a:t>, es </a:t>
            </a:r>
            <a:r>
              <a:rPr lang="es-ES" b="1" dirty="0" err="1"/>
              <a:t>produeixen</a:t>
            </a:r>
            <a:r>
              <a:rPr lang="es-ES" b="1" dirty="0"/>
              <a:t> en </a:t>
            </a:r>
            <a:r>
              <a:rPr lang="es-ES" b="1" dirty="0" err="1"/>
              <a:t>l’entorn</a:t>
            </a:r>
            <a:r>
              <a:rPr lang="es-ES" b="1" dirty="0"/>
              <a:t> </a:t>
            </a:r>
            <a:r>
              <a:rPr lang="es-ES" b="1" dirty="0" err="1"/>
              <a:t>dels</a:t>
            </a:r>
            <a:r>
              <a:rPr lang="es-ES" b="1" dirty="0"/>
              <a:t> </a:t>
            </a:r>
            <a:r>
              <a:rPr lang="es-ES" b="1" dirty="0" err="1"/>
              <a:t>serveis</a:t>
            </a:r>
            <a:r>
              <a:rPr lang="es-ES" b="1" dirty="0"/>
              <a:t> </a:t>
            </a:r>
            <a:r>
              <a:rPr lang="es-ES" b="1" dirty="0" err="1"/>
              <a:t>socials</a:t>
            </a:r>
            <a:r>
              <a:rPr lang="es-ES" b="1" dirty="0"/>
              <a:t> i la </a:t>
            </a:r>
            <a:r>
              <a:rPr lang="es-ES" b="1" dirty="0" err="1"/>
              <a:t>salut</a:t>
            </a:r>
            <a:r>
              <a:rPr lang="es-ES" b="1" dirty="0"/>
              <a:t> mental</a:t>
            </a:r>
            <a:endParaRPr lang="en-GB" sz="1400" b="1" dirty="0"/>
          </a:p>
        </p:txBody>
      </p:sp>
    </p:spTree>
    <p:extLst>
      <p:ext uri="{BB962C8B-B14F-4D97-AF65-F5344CB8AC3E}">
        <p14:creationId xmlns:p14="http://schemas.microsoft.com/office/powerpoint/2010/main" val="30356969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5C960-8B0A-4BFA-91EF-E0CCDE7798C4}"/>
              </a:ext>
            </a:extLst>
          </p:cNvPr>
          <p:cNvSpPr>
            <a:spLocks noGrp="1"/>
          </p:cNvSpPr>
          <p:nvPr>
            <p:ph sz="quarter" idx="14"/>
          </p:nvPr>
        </p:nvSpPr>
        <p:spPr>
          <a:xfrm>
            <a:off x="507195" y="1246910"/>
            <a:ext cx="11174412" cy="2057400"/>
          </a:xfrm>
        </p:spPr>
        <p:txBody>
          <a:bodyPr/>
          <a:lstStyle/>
          <a:p>
            <a:pPr marL="0" indent="0" algn="just">
              <a:buNone/>
            </a:pPr>
            <a:r>
              <a:rPr lang="ca-ES" b="1" dirty="0"/>
              <a:t>Com es pot identificar el malestar:</a:t>
            </a:r>
            <a:endParaRPr lang="es-ES" dirty="0"/>
          </a:p>
          <a:p>
            <a:pPr algn="just"/>
            <a:r>
              <a:rPr lang="ca-ES" dirty="0"/>
              <a:t>Els senyals físics de malestar requereixen una resposta reflexiva i acompanyament, amb l’objectiu d’identificar-ne i eliminar-ne la causa, de tranquil·litzar la persona o d’ajudar-la d’alguna altra manera. </a:t>
            </a:r>
          </a:p>
          <a:p>
            <a:pPr algn="just"/>
            <a:r>
              <a:rPr lang="ca-ES" dirty="0"/>
              <a:t>Alguns exemples habituals de signes de malestar són:</a:t>
            </a:r>
            <a:r>
              <a:rPr lang="en-GB" dirty="0"/>
              <a:t> </a:t>
            </a:r>
            <a:endParaRPr lang="x-none" dirty="0"/>
          </a:p>
        </p:txBody>
      </p:sp>
      <p:sp>
        <p:nvSpPr>
          <p:cNvPr id="2" name="Title 1">
            <a:extLst>
              <a:ext uri="{FF2B5EF4-FFF2-40B4-BE49-F238E27FC236}">
                <a16:creationId xmlns:a16="http://schemas.microsoft.com/office/drawing/2014/main" id="{55BD6A73-09D6-455E-81A1-2485ECCB08BF}"/>
              </a:ext>
            </a:extLst>
          </p:cNvPr>
          <p:cNvSpPr>
            <a:spLocks noGrp="1"/>
          </p:cNvSpPr>
          <p:nvPr>
            <p:ph type="title"/>
          </p:nvPr>
        </p:nvSpPr>
        <p:spPr>
          <a:xfrm>
            <a:off x="417755" y="236248"/>
            <a:ext cx="11040464" cy="388938"/>
          </a:xfrm>
        </p:spPr>
        <p:txBody>
          <a:bodyPr/>
          <a:lstStyle/>
          <a:p>
            <a:pPr>
              <a:lnSpc>
                <a:spcPct val="100000"/>
              </a:lnSpc>
            </a:pPr>
            <a:r>
              <a:rPr lang="ca-ES" sz="2800" dirty="0"/>
              <a:t>Presentació: Identificació de les situacions de tensió i elements d’una resposta eficaç </a:t>
            </a:r>
            <a:r>
              <a:rPr lang="en-GB" sz="2800" dirty="0"/>
              <a:t>- 5</a:t>
            </a:r>
            <a:endParaRPr lang="x-none" sz="2800" dirty="0"/>
          </a:p>
        </p:txBody>
      </p:sp>
      <p:sp>
        <p:nvSpPr>
          <p:cNvPr id="5" name="TextBox 4">
            <a:extLst>
              <a:ext uri="{FF2B5EF4-FFF2-40B4-BE49-F238E27FC236}">
                <a16:creationId xmlns:a16="http://schemas.microsoft.com/office/drawing/2014/main" id="{F9427F90-BFF4-45FA-B521-79D80C26EDFF}"/>
              </a:ext>
            </a:extLst>
          </p:cNvPr>
          <p:cNvSpPr txBox="1"/>
          <p:nvPr/>
        </p:nvSpPr>
        <p:spPr>
          <a:xfrm>
            <a:off x="942619" y="3480997"/>
            <a:ext cx="10515600" cy="2554545"/>
          </a:xfrm>
          <a:prstGeom prst="rect">
            <a:avLst/>
          </a:prstGeom>
          <a:noFill/>
        </p:spPr>
        <p:txBody>
          <a:bodyPr wrap="square" numCol="2" rtlCol="0">
            <a:spAutoFit/>
          </a:bodyPr>
          <a:lstStyle/>
          <a:p>
            <a:pPr marL="342900" lvl="0" indent="-342900" fontAlgn="base">
              <a:buClr>
                <a:schemeClr val="accent1"/>
              </a:buClr>
              <a:buFont typeface="Arial" panose="020B0604020202020204" pitchFamily="34" charset="0"/>
              <a:buChar char="•"/>
            </a:pPr>
            <a:r>
              <a:rPr lang="ca-ES" sz="2000" dirty="0"/>
              <a:t>intranquil·litat </a:t>
            </a:r>
            <a:endParaRPr lang="es-ES" sz="2000" dirty="0"/>
          </a:p>
          <a:p>
            <a:pPr marL="342900" lvl="0" indent="-342900" fontAlgn="base">
              <a:buClr>
                <a:schemeClr val="accent1"/>
              </a:buClr>
              <a:buFont typeface="Arial" panose="020B0604020202020204" pitchFamily="34" charset="0"/>
              <a:buChar char="•"/>
            </a:pPr>
            <a:r>
              <a:rPr lang="ca-ES" sz="2000" dirty="0"/>
              <a:t>agitació </a:t>
            </a:r>
            <a:endParaRPr lang="es-ES" sz="2000" dirty="0"/>
          </a:p>
          <a:p>
            <a:pPr marL="342900" lvl="0" indent="-342900" fontAlgn="base">
              <a:buClr>
                <a:schemeClr val="accent1"/>
              </a:buClr>
              <a:buFont typeface="Arial" panose="020B0604020202020204" pitchFamily="34" charset="0"/>
              <a:buChar char="•"/>
            </a:pPr>
            <a:r>
              <a:rPr lang="ca-ES" sz="2000" dirty="0"/>
              <a:t>caminar amunt i avall </a:t>
            </a:r>
            <a:endParaRPr lang="es-ES" sz="2000" dirty="0"/>
          </a:p>
          <a:p>
            <a:pPr marL="342900" lvl="0" indent="-342900" fontAlgn="base">
              <a:buClr>
                <a:schemeClr val="accent1"/>
              </a:buClr>
              <a:buFont typeface="Arial" panose="020B0604020202020204" pitchFamily="34" charset="0"/>
              <a:buChar char="•"/>
            </a:pPr>
            <a:r>
              <a:rPr lang="ca-ES" sz="2000" dirty="0"/>
              <a:t>respiració dificultosa o ràpida </a:t>
            </a:r>
            <a:endParaRPr lang="es-ES" sz="2000" dirty="0"/>
          </a:p>
          <a:p>
            <a:pPr marL="342900" lvl="0" indent="-342900" fontAlgn="base">
              <a:buClr>
                <a:schemeClr val="accent1"/>
              </a:buClr>
              <a:buFont typeface="Arial" panose="020B0604020202020204" pitchFamily="34" charset="0"/>
              <a:buChar char="•"/>
            </a:pPr>
            <a:r>
              <a:rPr lang="ca-ES" sz="2000" dirty="0"/>
              <a:t>suor </a:t>
            </a:r>
            <a:endParaRPr lang="es-ES" sz="2000" dirty="0"/>
          </a:p>
          <a:p>
            <a:pPr marL="342900" lvl="0" indent="-342900" fontAlgn="base">
              <a:buClr>
                <a:schemeClr val="accent1"/>
              </a:buClr>
              <a:buFont typeface="Arial" panose="020B0604020202020204" pitchFamily="34" charset="0"/>
              <a:buChar char="•"/>
            </a:pPr>
            <a:r>
              <a:rPr lang="ca-ES" sz="2000" dirty="0"/>
              <a:t>serrar les dents</a:t>
            </a:r>
            <a:endParaRPr lang="es-ES" sz="2000" dirty="0"/>
          </a:p>
          <a:p>
            <a:pPr marL="342900" lvl="0" indent="-342900" fontAlgn="base">
              <a:buClr>
                <a:schemeClr val="accent1"/>
              </a:buClr>
              <a:buFont typeface="Arial" panose="020B0604020202020204" pitchFamily="34" charset="0"/>
              <a:buChar char="•"/>
            </a:pPr>
            <a:r>
              <a:rPr lang="ca-ES" sz="2000" dirty="0"/>
              <a:t>plor </a:t>
            </a:r>
          </a:p>
          <a:p>
            <a:pPr marL="342900" lvl="0" indent="-342900" fontAlgn="base">
              <a:buClr>
                <a:schemeClr val="accent1"/>
              </a:buClr>
              <a:buFont typeface="Arial" panose="020B0604020202020204" pitchFamily="34" charset="0"/>
              <a:buChar char="•"/>
            </a:pPr>
            <a:endParaRPr lang="es-ES" sz="2000" dirty="0"/>
          </a:p>
          <a:p>
            <a:pPr marL="342900" lvl="0" indent="-342900" fontAlgn="base">
              <a:buClr>
                <a:schemeClr val="accent1"/>
              </a:buClr>
              <a:buFont typeface="Arial" panose="020B0604020202020204" pitchFamily="34" charset="0"/>
              <a:buChar char="•"/>
            </a:pPr>
            <a:r>
              <a:rPr lang="ca-ES" sz="2000" dirty="0"/>
              <a:t>retorçar-se les mans </a:t>
            </a:r>
            <a:endParaRPr lang="es-ES" sz="2000" dirty="0"/>
          </a:p>
          <a:p>
            <a:pPr marL="342900" lvl="0" indent="-342900" fontAlgn="base">
              <a:buClr>
                <a:schemeClr val="accent1"/>
              </a:buClr>
              <a:buFont typeface="Arial" panose="020B0604020202020204" pitchFamily="34" charset="0"/>
              <a:buChar char="•"/>
            </a:pPr>
            <a:r>
              <a:rPr lang="ca-ES" sz="2000" dirty="0"/>
              <a:t>balancejar-se </a:t>
            </a:r>
            <a:endParaRPr lang="es-ES" sz="2000" dirty="0"/>
          </a:p>
          <a:p>
            <a:pPr marL="342900" lvl="0" indent="-342900" fontAlgn="base">
              <a:buClr>
                <a:schemeClr val="accent1"/>
              </a:buClr>
              <a:buFont typeface="Arial" panose="020B0604020202020204" pitchFamily="34" charset="0"/>
              <a:buChar char="•"/>
            </a:pPr>
            <a:r>
              <a:rPr lang="ca-ES" sz="2000" dirty="0"/>
              <a:t>introspecció </a:t>
            </a:r>
            <a:endParaRPr lang="es-ES" sz="2000" dirty="0"/>
          </a:p>
          <a:p>
            <a:pPr marL="342900" lvl="0" indent="-342900" fontAlgn="base">
              <a:buClr>
                <a:schemeClr val="accent1"/>
              </a:buClr>
              <a:buFont typeface="Arial" panose="020B0604020202020204" pitchFamily="34" charset="0"/>
              <a:buChar char="•"/>
            </a:pPr>
            <a:r>
              <a:rPr lang="ca-ES" sz="2000" dirty="0"/>
              <a:t>contacte ocular perllongat </a:t>
            </a:r>
            <a:endParaRPr lang="es-ES" sz="2000" dirty="0"/>
          </a:p>
          <a:p>
            <a:pPr marL="342900" lvl="0" indent="-342900" fontAlgn="base">
              <a:buClr>
                <a:schemeClr val="accent1"/>
              </a:buClr>
              <a:buFont typeface="Arial" panose="020B0604020202020204" pitchFamily="34" charset="0"/>
              <a:buChar char="•"/>
            </a:pPr>
            <a:r>
              <a:rPr lang="ca-ES" sz="2000" dirty="0"/>
              <a:t>alçar el to de veu </a:t>
            </a:r>
            <a:endParaRPr lang="es-ES" sz="2000" dirty="0"/>
          </a:p>
          <a:p>
            <a:pPr marL="342900" lvl="0" indent="-342900" fontAlgn="base">
              <a:buClr>
                <a:schemeClr val="accent1"/>
              </a:buClr>
              <a:buFont typeface="Arial" panose="020B0604020202020204" pitchFamily="34" charset="0"/>
              <a:buChar char="•"/>
            </a:pPr>
            <a:r>
              <a:rPr lang="ca-ES" sz="2000" dirty="0"/>
              <a:t>agressió </a:t>
            </a:r>
            <a:endParaRPr lang="es-ES" sz="2000" dirty="0"/>
          </a:p>
          <a:p>
            <a:pPr marL="342900" indent="-342900">
              <a:buClr>
                <a:schemeClr val="accent1"/>
              </a:buClr>
              <a:buFont typeface="Arial" panose="020B0604020202020204" pitchFamily="34" charset="0"/>
              <a:buChar char="•"/>
            </a:pPr>
            <a:r>
              <a:rPr lang="ca-ES" sz="2000" dirty="0"/>
              <a:t>amenaçar de fer mal </a:t>
            </a:r>
            <a:endParaRPr lang="es-ES" sz="2000" dirty="0">
              <a:solidFill>
                <a:prstClr val="black"/>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257314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7EA9D4-F605-4BB5-8420-C6B8580B9E5D}"/>
              </a:ext>
            </a:extLst>
          </p:cNvPr>
          <p:cNvSpPr>
            <a:spLocks noGrp="1"/>
          </p:cNvSpPr>
          <p:nvPr>
            <p:ph sz="quarter" idx="14"/>
          </p:nvPr>
        </p:nvSpPr>
        <p:spPr/>
        <p:txBody>
          <a:bodyPr/>
          <a:lstStyle/>
          <a:p>
            <a:endParaRPr lang="en-US" dirty="0"/>
          </a:p>
          <a:p>
            <a:endParaRPr lang="en-US" dirty="0"/>
          </a:p>
          <a:p>
            <a:pPr marL="0" indent="0" algn="ctr">
              <a:buNone/>
            </a:pPr>
            <a:r>
              <a:rPr lang="es-ES" sz="2500" b="1" i="1" dirty="0" err="1"/>
              <a:t>Què</a:t>
            </a:r>
            <a:r>
              <a:rPr lang="es-ES" sz="2500" b="1" i="1" dirty="0"/>
              <a:t> </a:t>
            </a:r>
            <a:r>
              <a:rPr lang="es-ES" sz="2500" b="1" i="1" dirty="0" err="1"/>
              <a:t>us</a:t>
            </a:r>
            <a:r>
              <a:rPr lang="es-ES" sz="2500" b="1" i="1" dirty="0"/>
              <a:t> fa sentir </a:t>
            </a:r>
            <a:r>
              <a:rPr lang="es-ES" sz="2500" b="1" i="1" dirty="0" err="1"/>
              <a:t>espantats</a:t>
            </a:r>
            <a:r>
              <a:rPr lang="es-ES" sz="2500" b="1" i="1" dirty="0"/>
              <a:t>, </a:t>
            </a:r>
            <a:r>
              <a:rPr lang="es-ES" sz="2500" b="1" i="1" dirty="0" err="1"/>
              <a:t>tristos</a:t>
            </a:r>
            <a:r>
              <a:rPr lang="es-ES" sz="2500" b="1" i="1" dirty="0"/>
              <a:t>, </a:t>
            </a:r>
            <a:r>
              <a:rPr lang="es-ES" sz="2500" b="1" i="1" dirty="0" err="1"/>
              <a:t>enfadats</a:t>
            </a:r>
            <a:r>
              <a:rPr lang="es-ES" sz="2500" b="1" i="1" dirty="0"/>
              <a:t>, nerviosos o </a:t>
            </a:r>
            <a:r>
              <a:rPr lang="es-ES" sz="2500" b="1" i="1" dirty="0" err="1"/>
              <a:t>agitats</a:t>
            </a:r>
            <a:r>
              <a:rPr lang="es-ES" sz="2500" b="1" i="1" dirty="0"/>
              <a:t> i en </a:t>
            </a:r>
            <a:r>
              <a:rPr lang="es-ES" sz="2500" b="1" i="1" dirty="0" err="1"/>
              <a:t>quin</a:t>
            </a:r>
            <a:r>
              <a:rPr lang="es-ES" sz="2500" b="1" i="1" dirty="0"/>
              <a:t> </a:t>
            </a:r>
            <a:r>
              <a:rPr lang="es-ES" sz="2500" b="1" i="1" dirty="0" err="1"/>
              <a:t>sentit</a:t>
            </a:r>
            <a:r>
              <a:rPr lang="es-ES" sz="2500" b="1" i="1" dirty="0"/>
              <a:t> </a:t>
            </a:r>
            <a:r>
              <a:rPr lang="es-ES" sz="2500" b="1" i="1" dirty="0" err="1"/>
              <a:t>aquestes</a:t>
            </a:r>
            <a:r>
              <a:rPr lang="es-ES" sz="2500" b="1" i="1" dirty="0"/>
              <a:t> </a:t>
            </a:r>
            <a:r>
              <a:rPr lang="es-ES" sz="2500" b="1" i="1" dirty="0" err="1"/>
              <a:t>sensacions</a:t>
            </a:r>
            <a:r>
              <a:rPr lang="es-ES" sz="2500" b="1" i="1" dirty="0"/>
              <a:t> </a:t>
            </a:r>
            <a:r>
              <a:rPr lang="es-ES" sz="2500" b="1" i="1" dirty="0" err="1"/>
              <a:t>podrien</a:t>
            </a:r>
            <a:r>
              <a:rPr lang="es-ES" sz="2500" b="1" i="1" dirty="0"/>
              <a:t> </a:t>
            </a:r>
            <a:r>
              <a:rPr lang="es-ES" sz="2500" b="1" i="1" dirty="0" err="1"/>
              <a:t>fer</a:t>
            </a:r>
            <a:r>
              <a:rPr lang="es-ES" sz="2500" b="1" i="1" dirty="0"/>
              <a:t> que </a:t>
            </a:r>
            <a:r>
              <a:rPr lang="es-ES" sz="2500" b="1" i="1" dirty="0" err="1"/>
              <a:t>actuéssiu</a:t>
            </a:r>
            <a:r>
              <a:rPr lang="es-ES" sz="2500" b="1" i="1" dirty="0"/>
              <a:t> </a:t>
            </a:r>
            <a:r>
              <a:rPr lang="es-ES" sz="2500" b="1" i="1" dirty="0" err="1"/>
              <a:t>d’una</a:t>
            </a:r>
            <a:r>
              <a:rPr lang="es-ES" sz="2500" b="1" i="1" dirty="0"/>
              <a:t> manera que </a:t>
            </a:r>
            <a:r>
              <a:rPr lang="es-ES" sz="2500" b="1" i="1" dirty="0" err="1"/>
              <a:t>podria</a:t>
            </a:r>
            <a:r>
              <a:rPr lang="es-ES" sz="2500" b="1" i="1" dirty="0"/>
              <a:t> alterar </a:t>
            </a:r>
            <a:r>
              <a:rPr lang="es-ES" sz="2500" b="1" i="1" dirty="0" err="1"/>
              <a:t>altres</a:t>
            </a:r>
            <a:r>
              <a:rPr lang="es-ES" sz="2500" b="1" i="1" dirty="0"/>
              <a:t> persones </a:t>
            </a:r>
            <a:r>
              <a:rPr lang="en-US" sz="2500" b="1" i="1" dirty="0"/>
              <a:t>?</a:t>
            </a:r>
          </a:p>
          <a:p>
            <a:endParaRPr lang="x-none" dirty="0"/>
          </a:p>
        </p:txBody>
      </p:sp>
      <p:sp>
        <p:nvSpPr>
          <p:cNvPr id="2" name="Title 1">
            <a:extLst>
              <a:ext uri="{FF2B5EF4-FFF2-40B4-BE49-F238E27FC236}">
                <a16:creationId xmlns:a16="http://schemas.microsoft.com/office/drawing/2014/main" id="{86E3FB5C-87B9-42A3-91EB-FF1E2A22413F}"/>
              </a:ext>
            </a:extLst>
          </p:cNvPr>
          <p:cNvSpPr>
            <a:spLocks noGrp="1"/>
          </p:cNvSpPr>
          <p:nvPr>
            <p:ph type="title"/>
          </p:nvPr>
        </p:nvSpPr>
        <p:spPr>
          <a:xfrm>
            <a:off x="417754" y="506412"/>
            <a:ext cx="11240845" cy="598488"/>
          </a:xfrm>
        </p:spPr>
        <p:txBody>
          <a:bodyPr/>
          <a:lstStyle/>
          <a:p>
            <a:r>
              <a:rPr lang="ca-ES" dirty="0"/>
              <a:t>Exercici 5.1: Debat: entendre les sensibilitats i els patrons de reaccions</a:t>
            </a:r>
            <a:endParaRPr lang="x-none" dirty="0"/>
          </a:p>
        </p:txBody>
      </p:sp>
    </p:spTree>
    <p:extLst>
      <p:ext uri="{BB962C8B-B14F-4D97-AF65-F5344CB8AC3E}">
        <p14:creationId xmlns:p14="http://schemas.microsoft.com/office/powerpoint/2010/main" val="1981003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327C4-E3DF-4B42-9E1E-ECCE07EE0BA3}"/>
              </a:ext>
            </a:extLst>
          </p:cNvPr>
          <p:cNvSpPr>
            <a:spLocks noGrp="1"/>
          </p:cNvSpPr>
          <p:nvPr>
            <p:ph sz="quarter" idx="14"/>
          </p:nvPr>
        </p:nvSpPr>
        <p:spPr/>
        <p:txBody>
          <a:bodyPr/>
          <a:lstStyle/>
          <a:p>
            <a:endParaRPr lang="en-GB" dirty="0"/>
          </a:p>
          <a:p>
            <a:endParaRPr lang="en-GB" dirty="0"/>
          </a:p>
          <a:p>
            <a:pPr marL="0" indent="0" algn="ctr">
              <a:buNone/>
            </a:pPr>
            <a:r>
              <a:rPr lang="es-ES" sz="2500" b="1" i="1" dirty="0" err="1"/>
              <a:t>Què</a:t>
            </a:r>
            <a:r>
              <a:rPr lang="es-ES" sz="2500" b="1" i="1" dirty="0"/>
              <a:t> </a:t>
            </a:r>
            <a:r>
              <a:rPr lang="es-ES" sz="2500" b="1" i="1" dirty="0" err="1"/>
              <a:t>feu</a:t>
            </a:r>
            <a:r>
              <a:rPr lang="es-ES" sz="2500" b="1" i="1" dirty="0"/>
              <a:t> </a:t>
            </a:r>
            <a:r>
              <a:rPr lang="es-ES" sz="2500" b="1" i="1" dirty="0" err="1"/>
              <a:t>quan</a:t>
            </a:r>
            <a:r>
              <a:rPr lang="es-ES" sz="2500" b="1" i="1" dirty="0"/>
              <a:t> </a:t>
            </a:r>
            <a:r>
              <a:rPr lang="es-ES" sz="2500" b="1" i="1" dirty="0" err="1"/>
              <a:t>us</a:t>
            </a:r>
            <a:r>
              <a:rPr lang="es-ES" sz="2500" b="1" i="1" dirty="0"/>
              <a:t> </a:t>
            </a:r>
            <a:r>
              <a:rPr lang="es-ES" sz="2500" b="1" i="1" dirty="0" err="1"/>
              <a:t>sentiu</a:t>
            </a:r>
            <a:r>
              <a:rPr lang="es-ES" sz="2500" b="1" i="1" dirty="0"/>
              <a:t> </a:t>
            </a:r>
            <a:r>
              <a:rPr lang="es-ES" sz="2500" b="1" i="1" dirty="0" err="1"/>
              <a:t>frustrats</a:t>
            </a:r>
            <a:r>
              <a:rPr lang="es-ES" sz="2500" b="1" i="1" dirty="0"/>
              <a:t> o </a:t>
            </a:r>
            <a:r>
              <a:rPr lang="es-ES" sz="2500" b="1" i="1" dirty="0" err="1"/>
              <a:t>trasbalsats</a:t>
            </a:r>
            <a:r>
              <a:rPr lang="es-ES" sz="2500" b="1" i="1" dirty="0"/>
              <a:t>? Hi ha alguna cosa que </a:t>
            </a:r>
            <a:r>
              <a:rPr lang="es-ES" sz="2500" b="1" i="1" dirty="0" err="1"/>
              <a:t>us</a:t>
            </a:r>
            <a:r>
              <a:rPr lang="es-ES" sz="2500" b="1" i="1" dirty="0"/>
              <a:t> </a:t>
            </a:r>
            <a:r>
              <a:rPr lang="es-ES" sz="2500" b="1" i="1" dirty="0" err="1"/>
              <a:t>agradi</a:t>
            </a:r>
            <a:r>
              <a:rPr lang="es-ES" sz="2500" b="1" i="1" dirty="0"/>
              <a:t> </a:t>
            </a:r>
            <a:r>
              <a:rPr lang="es-ES" sz="2500" b="1" i="1" dirty="0" err="1"/>
              <a:t>fer</a:t>
            </a:r>
            <a:r>
              <a:rPr lang="es-ES" sz="2500" b="1" i="1" dirty="0"/>
              <a:t>, o que </a:t>
            </a:r>
            <a:r>
              <a:rPr lang="es-ES" sz="2500" b="1" i="1" dirty="0" err="1"/>
              <a:t>els</a:t>
            </a:r>
            <a:r>
              <a:rPr lang="es-ES" sz="2500" b="1" i="1" dirty="0"/>
              <a:t> </a:t>
            </a:r>
            <a:r>
              <a:rPr lang="es-ES" sz="2500" b="1" i="1" dirty="0" err="1"/>
              <a:t>altres</a:t>
            </a:r>
            <a:r>
              <a:rPr lang="es-ES" sz="2500" b="1" i="1" dirty="0"/>
              <a:t> </a:t>
            </a:r>
            <a:r>
              <a:rPr lang="es-ES" sz="2500" b="1" i="1" dirty="0" err="1"/>
              <a:t>facin</a:t>
            </a:r>
            <a:r>
              <a:rPr lang="es-ES" sz="2500" b="1" i="1" dirty="0"/>
              <a:t>, per </a:t>
            </a:r>
            <a:r>
              <a:rPr lang="es-ES" sz="2500" b="1" i="1" dirty="0" err="1"/>
              <a:t>ajudar</a:t>
            </a:r>
            <a:r>
              <a:rPr lang="es-ES" sz="2500" b="1" i="1" dirty="0"/>
              <a:t>-vos en </a:t>
            </a:r>
            <a:r>
              <a:rPr lang="es-ES" sz="2500" b="1" i="1" dirty="0" err="1"/>
              <a:t>aquests</a:t>
            </a:r>
            <a:r>
              <a:rPr lang="es-ES" sz="2500" b="1" i="1" dirty="0"/>
              <a:t> </a:t>
            </a:r>
            <a:r>
              <a:rPr lang="es-ES" sz="2500" b="1" i="1" dirty="0" err="1"/>
              <a:t>moments</a:t>
            </a:r>
            <a:r>
              <a:rPr lang="es-ES" sz="2500" b="1" i="1" dirty="0"/>
              <a:t>? </a:t>
            </a:r>
            <a:endParaRPr lang="x-none" dirty="0"/>
          </a:p>
        </p:txBody>
      </p:sp>
      <p:sp>
        <p:nvSpPr>
          <p:cNvPr id="2" name="Title 1">
            <a:extLst>
              <a:ext uri="{FF2B5EF4-FFF2-40B4-BE49-F238E27FC236}">
                <a16:creationId xmlns:a16="http://schemas.microsoft.com/office/drawing/2014/main" id="{58430663-6B18-42A5-A247-63C67FED78DC}"/>
              </a:ext>
            </a:extLst>
          </p:cNvPr>
          <p:cNvSpPr>
            <a:spLocks noGrp="1"/>
          </p:cNvSpPr>
          <p:nvPr>
            <p:ph type="title"/>
          </p:nvPr>
        </p:nvSpPr>
        <p:spPr/>
        <p:txBody>
          <a:bodyPr/>
          <a:lstStyle/>
          <a:p>
            <a:r>
              <a:rPr lang="ca-ES" dirty="0"/>
              <a:t>Exercici 5.2: Accions tranquil·litzadores</a:t>
            </a:r>
            <a:endParaRPr lang="x-none" dirty="0"/>
          </a:p>
        </p:txBody>
      </p:sp>
    </p:spTree>
    <p:extLst>
      <p:ext uri="{BB962C8B-B14F-4D97-AF65-F5344CB8AC3E}">
        <p14:creationId xmlns:p14="http://schemas.microsoft.com/office/powerpoint/2010/main" val="23450167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3C4A20-5CCE-C74F-9728-FBA3837FFFFA}"/>
              </a:ext>
            </a:extLst>
          </p:cNvPr>
          <p:cNvSpPr>
            <a:spLocks noGrp="1"/>
          </p:cNvSpPr>
          <p:nvPr>
            <p:ph type="body" sz="quarter" idx="13"/>
          </p:nvPr>
        </p:nvSpPr>
        <p:spPr>
          <a:xfrm>
            <a:off x="602672" y="759578"/>
            <a:ext cx="11099716" cy="424986"/>
          </a:xfrm>
        </p:spPr>
        <p:txBody>
          <a:bodyPr/>
          <a:lstStyle/>
          <a:p>
            <a:r>
              <a:rPr lang="ca-ES" dirty="0"/>
              <a:t>El cas de la Susan</a:t>
            </a:r>
            <a:endParaRPr lang="es-ES" dirty="0"/>
          </a:p>
        </p:txBody>
      </p:sp>
      <p:sp>
        <p:nvSpPr>
          <p:cNvPr id="3" name="Content Placeholder 2">
            <a:extLst>
              <a:ext uri="{FF2B5EF4-FFF2-40B4-BE49-F238E27FC236}">
                <a16:creationId xmlns:a16="http://schemas.microsoft.com/office/drawing/2014/main" id="{58C4CC53-61E9-407A-B919-BD596456A1BB}"/>
              </a:ext>
            </a:extLst>
          </p:cNvPr>
          <p:cNvSpPr>
            <a:spLocks noGrp="1"/>
          </p:cNvSpPr>
          <p:nvPr>
            <p:ph sz="quarter" idx="14"/>
          </p:nvPr>
        </p:nvSpPr>
        <p:spPr>
          <a:xfrm>
            <a:off x="507195" y="1484684"/>
            <a:ext cx="11174412" cy="4500000"/>
          </a:xfrm>
        </p:spPr>
        <p:txBody>
          <a:bodyPr>
            <a:normAutofit/>
          </a:bodyPr>
          <a:lstStyle/>
          <a:p>
            <a:pPr marL="0" indent="0" algn="just">
              <a:buNone/>
            </a:pPr>
            <a:r>
              <a:rPr lang="es-ES" dirty="0"/>
              <a:t>La </a:t>
            </a:r>
            <a:r>
              <a:rPr lang="es-ES" dirty="0" err="1"/>
              <a:t>Susan</a:t>
            </a:r>
            <a:r>
              <a:rPr lang="es-ES" dirty="0"/>
              <a:t> </a:t>
            </a:r>
            <a:r>
              <a:rPr lang="es-ES" dirty="0" err="1"/>
              <a:t>és</a:t>
            </a:r>
            <a:r>
              <a:rPr lang="es-ES" dirty="0"/>
              <a:t> una dona </a:t>
            </a:r>
            <a:r>
              <a:rPr lang="es-ES" dirty="0" err="1"/>
              <a:t>jove</a:t>
            </a:r>
            <a:r>
              <a:rPr lang="es-ES" dirty="0"/>
              <a:t> </a:t>
            </a:r>
            <a:r>
              <a:rPr lang="es-ES" dirty="0" err="1"/>
              <a:t>amb</a:t>
            </a:r>
            <a:r>
              <a:rPr lang="es-ES" dirty="0"/>
              <a:t> un </a:t>
            </a:r>
            <a:r>
              <a:rPr lang="es-ES" dirty="0" err="1"/>
              <a:t>diagnòstic</a:t>
            </a:r>
            <a:r>
              <a:rPr lang="es-ES" dirty="0"/>
              <a:t> de </a:t>
            </a:r>
            <a:r>
              <a:rPr lang="es-ES" dirty="0" err="1"/>
              <a:t>trastorn</a:t>
            </a:r>
            <a:r>
              <a:rPr lang="es-ES" dirty="0"/>
              <a:t> bipolar i un historial </a:t>
            </a:r>
            <a:r>
              <a:rPr lang="es-ES" dirty="0" err="1"/>
              <a:t>d’abusos</a:t>
            </a:r>
            <a:r>
              <a:rPr lang="es-ES" dirty="0"/>
              <a:t> </a:t>
            </a:r>
            <a:r>
              <a:rPr lang="es-ES" dirty="0" err="1"/>
              <a:t>sexuals</a:t>
            </a:r>
            <a:r>
              <a:rPr lang="es-ES" dirty="0"/>
              <a:t>. </a:t>
            </a:r>
            <a:r>
              <a:rPr lang="es-ES" dirty="0" err="1"/>
              <a:t>L’han</a:t>
            </a:r>
            <a:r>
              <a:rPr lang="es-ES" dirty="0"/>
              <a:t> portada en </a:t>
            </a:r>
            <a:r>
              <a:rPr lang="es-ES" dirty="0" err="1"/>
              <a:t>ambulància</a:t>
            </a:r>
            <a:r>
              <a:rPr lang="es-ES" dirty="0"/>
              <a:t> i </a:t>
            </a:r>
            <a:r>
              <a:rPr lang="es-ES" dirty="0" err="1"/>
              <a:t>l’han</a:t>
            </a:r>
            <a:r>
              <a:rPr lang="es-ES" dirty="0"/>
              <a:t> </a:t>
            </a:r>
            <a:r>
              <a:rPr lang="es-ES" dirty="0" err="1"/>
              <a:t>ingressat</a:t>
            </a:r>
            <a:r>
              <a:rPr lang="es-ES" dirty="0"/>
              <a:t> en un </a:t>
            </a:r>
            <a:r>
              <a:rPr lang="es-ES" dirty="0" err="1"/>
              <a:t>servei</a:t>
            </a:r>
            <a:r>
              <a:rPr lang="es-ES" dirty="0"/>
              <a:t> en </a:t>
            </a:r>
            <a:r>
              <a:rPr lang="es-ES" dirty="0" err="1"/>
              <a:t>què</a:t>
            </a:r>
            <a:r>
              <a:rPr lang="es-ES" dirty="0"/>
              <a:t> </a:t>
            </a:r>
            <a:r>
              <a:rPr lang="es-ES" dirty="0" err="1"/>
              <a:t>treballes</a:t>
            </a:r>
            <a:r>
              <a:rPr lang="es-ES" dirty="0"/>
              <a:t> </a:t>
            </a:r>
            <a:r>
              <a:rPr lang="es-ES" dirty="0" err="1"/>
              <a:t>com</a:t>
            </a:r>
            <a:r>
              <a:rPr lang="es-ES" dirty="0"/>
              <a:t> a </a:t>
            </a:r>
            <a:r>
              <a:rPr lang="es-ES" dirty="0" err="1"/>
              <a:t>professional</a:t>
            </a:r>
            <a:r>
              <a:rPr lang="es-ES" dirty="0"/>
              <a:t> de la </a:t>
            </a:r>
            <a:r>
              <a:rPr lang="es-ES" dirty="0" err="1"/>
              <a:t>salut</a:t>
            </a:r>
            <a:r>
              <a:rPr lang="es-ES" dirty="0"/>
              <a:t> mental </a:t>
            </a:r>
            <a:r>
              <a:rPr lang="es-ES" dirty="0" err="1"/>
              <a:t>perquè</a:t>
            </a:r>
            <a:r>
              <a:rPr lang="es-ES" dirty="0"/>
              <a:t> fa </a:t>
            </a:r>
            <a:r>
              <a:rPr lang="es-ES" dirty="0" err="1"/>
              <a:t>dies</a:t>
            </a:r>
            <a:r>
              <a:rPr lang="es-ES" dirty="0"/>
              <a:t> que no </a:t>
            </a:r>
            <a:r>
              <a:rPr lang="es-ES" dirty="0" err="1"/>
              <a:t>dorm</a:t>
            </a:r>
            <a:r>
              <a:rPr lang="es-ES" dirty="0"/>
              <a:t> i es nota </a:t>
            </a:r>
            <a:r>
              <a:rPr lang="es-ES" dirty="0" err="1"/>
              <a:t>amb</a:t>
            </a:r>
            <a:r>
              <a:rPr lang="es-ES" dirty="0"/>
              <a:t> una </a:t>
            </a:r>
            <a:r>
              <a:rPr lang="es-ES" dirty="0" err="1"/>
              <a:t>energia</a:t>
            </a:r>
            <a:r>
              <a:rPr lang="es-ES" dirty="0"/>
              <a:t> </a:t>
            </a:r>
            <a:r>
              <a:rPr lang="es-ES" dirty="0" err="1"/>
              <a:t>excessiva</a:t>
            </a:r>
            <a:r>
              <a:rPr lang="es-ES" dirty="0"/>
              <a:t>, </a:t>
            </a:r>
            <a:r>
              <a:rPr lang="es-ES" dirty="0" err="1"/>
              <a:t>intranquil·la</a:t>
            </a:r>
            <a:r>
              <a:rPr lang="es-ES" dirty="0"/>
              <a:t> i irritada </a:t>
            </a:r>
            <a:r>
              <a:rPr lang="es-ES" dirty="0" err="1"/>
              <a:t>amb</a:t>
            </a:r>
            <a:r>
              <a:rPr lang="es-ES" dirty="0"/>
              <a:t> </a:t>
            </a:r>
            <a:r>
              <a:rPr lang="es-ES" dirty="0" err="1"/>
              <a:t>tothom</a:t>
            </a:r>
            <a:r>
              <a:rPr lang="es-ES" dirty="0"/>
              <a:t> </a:t>
            </a:r>
            <a:r>
              <a:rPr lang="es-ES" dirty="0" err="1"/>
              <a:t>qui</a:t>
            </a:r>
            <a:r>
              <a:rPr lang="es-ES" dirty="0"/>
              <a:t> </a:t>
            </a:r>
            <a:r>
              <a:rPr lang="es-ES" dirty="0" err="1"/>
              <a:t>l’envolta</a:t>
            </a:r>
            <a:r>
              <a:rPr lang="es-ES" dirty="0"/>
              <a:t>. </a:t>
            </a:r>
            <a:r>
              <a:rPr lang="es-ES" dirty="0" err="1"/>
              <a:t>Durant</a:t>
            </a:r>
            <a:r>
              <a:rPr lang="es-ES" dirty="0"/>
              <a:t> el </a:t>
            </a:r>
            <a:r>
              <a:rPr lang="es-ES" dirty="0" err="1"/>
              <a:t>procés</a:t>
            </a:r>
            <a:r>
              <a:rPr lang="es-ES" dirty="0"/>
              <a:t> </a:t>
            </a:r>
            <a:r>
              <a:rPr lang="es-ES" dirty="0" err="1"/>
              <a:t>d’ingrés</a:t>
            </a:r>
            <a:r>
              <a:rPr lang="es-ES" dirty="0"/>
              <a:t> ha </a:t>
            </a:r>
            <a:r>
              <a:rPr lang="es-ES" dirty="0" err="1"/>
              <a:t>acceptat</a:t>
            </a:r>
            <a:r>
              <a:rPr lang="es-ES" dirty="0"/>
              <a:t> </a:t>
            </a:r>
            <a:r>
              <a:rPr lang="es-ES" dirty="0" err="1"/>
              <a:t>romandre</a:t>
            </a:r>
            <a:r>
              <a:rPr lang="es-ES" dirty="0"/>
              <a:t>-hi internada </a:t>
            </a:r>
            <a:r>
              <a:rPr lang="es-ES" dirty="0" err="1"/>
              <a:t>durant</a:t>
            </a:r>
            <a:r>
              <a:rPr lang="es-ES" dirty="0"/>
              <a:t> </a:t>
            </a:r>
            <a:r>
              <a:rPr lang="es-ES" dirty="0" err="1"/>
              <a:t>uns</a:t>
            </a:r>
            <a:r>
              <a:rPr lang="es-ES" dirty="0"/>
              <a:t> </a:t>
            </a:r>
            <a:r>
              <a:rPr lang="es-ES" dirty="0" err="1"/>
              <a:t>dies</a:t>
            </a:r>
            <a:r>
              <a:rPr lang="es-ES" dirty="0"/>
              <a:t>. </a:t>
            </a:r>
            <a:r>
              <a:rPr lang="es-ES" dirty="0" err="1"/>
              <a:t>T’explica</a:t>
            </a:r>
            <a:r>
              <a:rPr lang="es-ES" dirty="0"/>
              <a:t> que </a:t>
            </a:r>
            <a:r>
              <a:rPr lang="es-ES" dirty="0" err="1"/>
              <a:t>quan</a:t>
            </a:r>
            <a:r>
              <a:rPr lang="es-ES" dirty="0"/>
              <a:t> se </a:t>
            </a:r>
            <a:r>
              <a:rPr lang="es-ES" dirty="0" err="1"/>
              <a:t>sent</a:t>
            </a:r>
            <a:r>
              <a:rPr lang="es-ES" dirty="0"/>
              <a:t> </a:t>
            </a:r>
            <a:r>
              <a:rPr lang="es-ES" dirty="0" err="1"/>
              <a:t>així</a:t>
            </a:r>
            <a:r>
              <a:rPr lang="es-ES" dirty="0"/>
              <a:t> </a:t>
            </a:r>
            <a:r>
              <a:rPr lang="es-ES" dirty="0" err="1"/>
              <a:t>l’espanten</a:t>
            </a:r>
            <a:r>
              <a:rPr lang="es-ES" dirty="0"/>
              <a:t> </a:t>
            </a:r>
            <a:r>
              <a:rPr lang="es-ES" dirty="0" err="1"/>
              <a:t>els</a:t>
            </a:r>
            <a:r>
              <a:rPr lang="es-ES" dirty="0"/>
              <a:t> </a:t>
            </a:r>
            <a:r>
              <a:rPr lang="es-ES" dirty="0" err="1"/>
              <a:t>llocs</a:t>
            </a:r>
            <a:r>
              <a:rPr lang="es-ES" dirty="0"/>
              <a:t> </a:t>
            </a:r>
            <a:r>
              <a:rPr lang="es-ES" dirty="0" err="1"/>
              <a:t>tancats</a:t>
            </a:r>
            <a:r>
              <a:rPr lang="es-ES" dirty="0"/>
              <a:t>. </a:t>
            </a:r>
          </a:p>
          <a:p>
            <a:pPr marL="0" indent="0" algn="just">
              <a:buNone/>
            </a:pPr>
            <a:r>
              <a:rPr lang="es-ES" dirty="0"/>
              <a:t>Les </a:t>
            </a:r>
            <a:r>
              <a:rPr lang="es-ES" dirty="0" err="1"/>
              <a:t>ocasions</a:t>
            </a:r>
            <a:r>
              <a:rPr lang="es-ES" dirty="0"/>
              <a:t> </a:t>
            </a:r>
            <a:r>
              <a:rPr lang="es-ES" dirty="0" err="1"/>
              <a:t>anteriors</a:t>
            </a:r>
            <a:r>
              <a:rPr lang="es-ES" dirty="0"/>
              <a:t> en </a:t>
            </a:r>
            <a:r>
              <a:rPr lang="es-ES" dirty="0" err="1"/>
              <a:t>què</a:t>
            </a:r>
            <a:r>
              <a:rPr lang="es-ES" dirty="0"/>
              <a:t> la </a:t>
            </a:r>
            <a:r>
              <a:rPr lang="es-ES" dirty="0" err="1"/>
              <a:t>Susan</a:t>
            </a:r>
            <a:r>
              <a:rPr lang="es-ES" dirty="0"/>
              <a:t> ha </a:t>
            </a:r>
            <a:r>
              <a:rPr lang="es-ES" dirty="0" err="1"/>
              <a:t>utilitzat</a:t>
            </a:r>
            <a:r>
              <a:rPr lang="es-ES" dirty="0"/>
              <a:t> el </a:t>
            </a:r>
            <a:r>
              <a:rPr lang="es-ES" dirty="0" err="1"/>
              <a:t>servei</a:t>
            </a:r>
            <a:r>
              <a:rPr lang="es-ES" dirty="0"/>
              <a:t> </a:t>
            </a:r>
            <a:r>
              <a:rPr lang="es-ES" dirty="0" err="1"/>
              <a:t>deixen</a:t>
            </a:r>
            <a:r>
              <a:rPr lang="es-ES" dirty="0"/>
              <a:t> </a:t>
            </a:r>
            <a:r>
              <a:rPr lang="es-ES" dirty="0" err="1"/>
              <a:t>clar</a:t>
            </a:r>
            <a:r>
              <a:rPr lang="es-ES" dirty="0"/>
              <a:t> que </a:t>
            </a:r>
            <a:r>
              <a:rPr lang="es-ES" dirty="0" err="1"/>
              <a:t>sovint</a:t>
            </a:r>
            <a:r>
              <a:rPr lang="es-ES" dirty="0"/>
              <a:t> se </a:t>
            </a:r>
            <a:r>
              <a:rPr lang="es-ES" dirty="0" err="1"/>
              <a:t>sent</a:t>
            </a:r>
            <a:r>
              <a:rPr lang="es-ES" dirty="0"/>
              <a:t> alterada </a:t>
            </a:r>
            <a:r>
              <a:rPr lang="es-ES" dirty="0" err="1"/>
              <a:t>abans</a:t>
            </a:r>
            <a:r>
              <a:rPr lang="es-ES" dirty="0"/>
              <a:t> </a:t>
            </a:r>
            <a:r>
              <a:rPr lang="es-ES" dirty="0" err="1"/>
              <a:t>d’anar</a:t>
            </a:r>
            <a:r>
              <a:rPr lang="es-ES" dirty="0"/>
              <a:t> a dormir. Es tapa les </a:t>
            </a:r>
            <a:r>
              <a:rPr lang="es-ES" dirty="0" err="1"/>
              <a:t>orelles</a:t>
            </a:r>
            <a:r>
              <a:rPr lang="es-ES" dirty="0"/>
              <a:t> </a:t>
            </a:r>
            <a:r>
              <a:rPr lang="es-ES" dirty="0" err="1"/>
              <a:t>amb</a:t>
            </a:r>
            <a:r>
              <a:rPr lang="es-ES" dirty="0"/>
              <a:t> les </a:t>
            </a:r>
            <a:r>
              <a:rPr lang="es-ES" dirty="0" err="1"/>
              <a:t>mans</a:t>
            </a:r>
            <a:r>
              <a:rPr lang="es-ES" dirty="0"/>
              <a:t>, </a:t>
            </a:r>
            <a:r>
              <a:rPr lang="es-ES" dirty="0" err="1"/>
              <a:t>deixa</a:t>
            </a:r>
            <a:r>
              <a:rPr lang="es-ES" dirty="0"/>
              <a:t> </a:t>
            </a:r>
            <a:r>
              <a:rPr lang="es-ES" dirty="0" err="1"/>
              <a:t>d’escoltar</a:t>
            </a:r>
            <a:r>
              <a:rPr lang="es-ES" dirty="0"/>
              <a:t> i, de </a:t>
            </a:r>
            <a:r>
              <a:rPr lang="es-ES" dirty="0" err="1"/>
              <a:t>vegades</a:t>
            </a:r>
            <a:r>
              <a:rPr lang="es-ES" dirty="0"/>
              <a:t>, parla </a:t>
            </a:r>
            <a:r>
              <a:rPr lang="es-ES" dirty="0" err="1"/>
              <a:t>amb</a:t>
            </a:r>
            <a:r>
              <a:rPr lang="es-ES" dirty="0"/>
              <a:t> </a:t>
            </a:r>
            <a:r>
              <a:rPr lang="es-ES" dirty="0" err="1"/>
              <a:t>agressivitat</a:t>
            </a:r>
            <a:r>
              <a:rPr lang="es-ES" dirty="0"/>
              <a:t> al personal i a </a:t>
            </a:r>
            <a:r>
              <a:rPr lang="es-ES" dirty="0" err="1"/>
              <a:t>altres</a:t>
            </a:r>
            <a:r>
              <a:rPr lang="es-ES" dirty="0"/>
              <a:t> persones del </a:t>
            </a:r>
            <a:r>
              <a:rPr lang="es-ES" dirty="0" err="1"/>
              <a:t>servei</a:t>
            </a:r>
            <a:r>
              <a:rPr lang="es-ES" dirty="0"/>
              <a:t>. El </a:t>
            </a:r>
            <a:r>
              <a:rPr lang="es-ES" dirty="0" err="1"/>
              <a:t>servei</a:t>
            </a:r>
            <a:r>
              <a:rPr lang="es-ES" dirty="0"/>
              <a:t> té la norma que </a:t>
            </a:r>
            <a:r>
              <a:rPr lang="es-ES" dirty="0" err="1"/>
              <a:t>tothom</a:t>
            </a:r>
            <a:r>
              <a:rPr lang="es-ES" dirty="0"/>
              <a:t> ha de ser a la </a:t>
            </a:r>
            <a:r>
              <a:rPr lang="es-ES" dirty="0" err="1"/>
              <a:t>seva</a:t>
            </a:r>
            <a:r>
              <a:rPr lang="es-ES" dirty="0"/>
              <a:t> </a:t>
            </a:r>
            <a:r>
              <a:rPr lang="es-ES" dirty="0" err="1"/>
              <a:t>habitació</a:t>
            </a:r>
            <a:r>
              <a:rPr lang="es-ES" dirty="0"/>
              <a:t> a les 21 </a:t>
            </a:r>
            <a:r>
              <a:rPr lang="es-ES" dirty="0" err="1"/>
              <a:t>hores</a:t>
            </a:r>
            <a:r>
              <a:rPr lang="es-ES" dirty="0"/>
              <a:t> i, a partir </a:t>
            </a:r>
            <a:r>
              <a:rPr lang="es-ES" dirty="0" err="1"/>
              <a:t>d’aquesta</a:t>
            </a:r>
            <a:r>
              <a:rPr lang="es-ES" dirty="0"/>
              <a:t> hora, les persones </a:t>
            </a:r>
            <a:r>
              <a:rPr lang="es-ES" dirty="0" err="1"/>
              <a:t>usuàries</a:t>
            </a:r>
            <a:r>
              <a:rPr lang="es-ES" dirty="0"/>
              <a:t> del </a:t>
            </a:r>
            <a:r>
              <a:rPr lang="es-ES" dirty="0" err="1"/>
              <a:t>servei</a:t>
            </a:r>
            <a:r>
              <a:rPr lang="es-ES" dirty="0"/>
              <a:t> no </a:t>
            </a:r>
            <a:r>
              <a:rPr lang="es-ES" dirty="0" err="1"/>
              <a:t>tenen</a:t>
            </a:r>
            <a:r>
              <a:rPr lang="es-ES" dirty="0"/>
              <a:t> </a:t>
            </a:r>
            <a:r>
              <a:rPr lang="es-ES" dirty="0" err="1"/>
              <a:t>accés</a:t>
            </a:r>
            <a:r>
              <a:rPr lang="es-ES" dirty="0"/>
              <a:t> </a:t>
            </a:r>
            <a:r>
              <a:rPr lang="es-ES" dirty="0" err="1"/>
              <a:t>als</a:t>
            </a:r>
            <a:r>
              <a:rPr lang="es-ES" dirty="0"/>
              <a:t> </a:t>
            </a:r>
            <a:r>
              <a:rPr lang="es-ES" dirty="0" err="1"/>
              <a:t>espais</a:t>
            </a:r>
            <a:r>
              <a:rPr lang="es-ES" dirty="0"/>
              <a:t> </a:t>
            </a:r>
            <a:r>
              <a:rPr lang="es-ES" dirty="0" err="1"/>
              <a:t>exteriors</a:t>
            </a:r>
            <a:r>
              <a:rPr lang="es-ES" dirty="0"/>
              <a:t> </a:t>
            </a:r>
            <a:r>
              <a:rPr lang="es-ES" dirty="0" err="1"/>
              <a:t>comuns</a:t>
            </a:r>
            <a:r>
              <a:rPr lang="es-ES" dirty="0"/>
              <a:t> (</a:t>
            </a:r>
            <a:r>
              <a:rPr lang="es-ES" dirty="0" err="1"/>
              <a:t>com</a:t>
            </a:r>
            <a:r>
              <a:rPr lang="es-ES" dirty="0"/>
              <a:t> ara la sala de </a:t>
            </a:r>
            <a:r>
              <a:rPr lang="es-ES" dirty="0" err="1"/>
              <a:t>televisió</a:t>
            </a:r>
            <a:r>
              <a:rPr lang="es-ES" dirty="0"/>
              <a:t>). </a:t>
            </a:r>
          </a:p>
          <a:p>
            <a:pPr algn="just"/>
            <a:endParaRPr lang="x-none" dirty="0"/>
          </a:p>
        </p:txBody>
      </p:sp>
      <p:sp>
        <p:nvSpPr>
          <p:cNvPr id="2" name="Title 1">
            <a:extLst>
              <a:ext uri="{FF2B5EF4-FFF2-40B4-BE49-F238E27FC236}">
                <a16:creationId xmlns:a16="http://schemas.microsoft.com/office/drawing/2014/main" id="{B4BF05B3-E40D-4118-8C2D-1FF02839ECF8}"/>
              </a:ext>
            </a:extLst>
          </p:cNvPr>
          <p:cNvSpPr>
            <a:spLocks noGrp="1"/>
          </p:cNvSpPr>
          <p:nvPr>
            <p:ph type="title"/>
          </p:nvPr>
        </p:nvSpPr>
        <p:spPr>
          <a:xfrm>
            <a:off x="480100" y="360939"/>
            <a:ext cx="11297996" cy="446088"/>
          </a:xfrm>
        </p:spPr>
        <p:txBody>
          <a:bodyPr/>
          <a:lstStyle/>
          <a:p>
            <a:r>
              <a:rPr lang="ca-ES" sz="2800" dirty="0"/>
              <a:t>Exercici 5.3: Respondre a les sensibilitats i al malestar </a:t>
            </a:r>
            <a:r>
              <a:rPr lang="en-GB" sz="2700" dirty="0"/>
              <a:t>- 1</a:t>
            </a:r>
            <a:endParaRPr lang="x-none" sz="2700" dirty="0"/>
          </a:p>
        </p:txBody>
      </p:sp>
    </p:spTree>
    <p:extLst>
      <p:ext uri="{BB962C8B-B14F-4D97-AF65-F5344CB8AC3E}">
        <p14:creationId xmlns:p14="http://schemas.microsoft.com/office/powerpoint/2010/main" val="101994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3FFDF-39B5-4160-9410-07B55DD7845B}"/>
              </a:ext>
            </a:extLst>
          </p:cNvPr>
          <p:cNvSpPr>
            <a:spLocks noGrp="1"/>
          </p:cNvSpPr>
          <p:nvPr>
            <p:ph sz="quarter" idx="14"/>
          </p:nvPr>
        </p:nvSpPr>
        <p:spPr>
          <a:xfrm>
            <a:off x="507195" y="1257300"/>
            <a:ext cx="11174412" cy="4753888"/>
          </a:xfrm>
        </p:spPr>
        <p:txBody>
          <a:bodyPr>
            <a:normAutofit fontScale="92500" lnSpcReduction="20000"/>
          </a:bodyPr>
          <a:lstStyle/>
          <a:p>
            <a:pPr lvl="0" algn="just"/>
            <a:r>
              <a:rPr lang="es-ES" b="1" dirty="0"/>
              <a:t>El </a:t>
            </a:r>
            <a:r>
              <a:rPr lang="es-ES" b="1" dirty="0" err="1"/>
              <a:t>terme</a:t>
            </a:r>
            <a:r>
              <a:rPr lang="es-ES" b="1" dirty="0"/>
              <a:t> </a:t>
            </a:r>
            <a:r>
              <a:rPr lang="es-ES" b="1" dirty="0" err="1"/>
              <a:t>recuperació</a:t>
            </a:r>
            <a:r>
              <a:rPr lang="es-ES" b="1" dirty="0"/>
              <a:t> té </a:t>
            </a:r>
            <a:r>
              <a:rPr lang="es-ES" b="1" dirty="0" err="1"/>
              <a:t>diferents</a:t>
            </a:r>
            <a:r>
              <a:rPr lang="es-ES" b="1" dirty="0"/>
              <a:t> </a:t>
            </a:r>
            <a:r>
              <a:rPr lang="es-ES" b="1" dirty="0" err="1"/>
              <a:t>significats</a:t>
            </a:r>
            <a:r>
              <a:rPr lang="es-ES" b="1" dirty="0"/>
              <a:t> per a </a:t>
            </a:r>
            <a:r>
              <a:rPr lang="es-ES" b="1" dirty="0" err="1"/>
              <a:t>diferents</a:t>
            </a:r>
            <a:r>
              <a:rPr lang="es-ES" b="1" dirty="0"/>
              <a:t> persones. En general, </a:t>
            </a:r>
            <a:r>
              <a:rPr lang="es-ES" b="1" dirty="0" err="1"/>
              <a:t>s’entén</a:t>
            </a:r>
            <a:r>
              <a:rPr lang="es-ES" b="1" dirty="0"/>
              <a:t> per </a:t>
            </a:r>
            <a:r>
              <a:rPr lang="es-ES" b="1" dirty="0" err="1"/>
              <a:t>recuperació</a:t>
            </a:r>
            <a:r>
              <a:rPr lang="es-ES" b="1" dirty="0"/>
              <a:t> el </a:t>
            </a:r>
            <a:r>
              <a:rPr lang="es-ES" b="1" dirty="0" err="1"/>
              <a:t>fet</a:t>
            </a:r>
            <a:r>
              <a:rPr lang="es-ES" b="1" dirty="0"/>
              <a:t> que una persona </a:t>
            </a:r>
            <a:r>
              <a:rPr lang="es-ES" b="1" dirty="0" err="1"/>
              <a:t>reprèn</a:t>
            </a:r>
            <a:r>
              <a:rPr lang="es-ES" b="1" dirty="0"/>
              <a:t> el control de la </a:t>
            </a:r>
            <a:r>
              <a:rPr lang="es-ES" b="1" dirty="0" err="1"/>
              <a:t>seva</a:t>
            </a:r>
            <a:r>
              <a:rPr lang="es-ES" b="1" dirty="0"/>
              <a:t> </a:t>
            </a:r>
            <a:r>
              <a:rPr lang="es-ES" b="1" dirty="0" err="1"/>
              <a:t>identitat</a:t>
            </a:r>
            <a:r>
              <a:rPr lang="es-ES" b="1" dirty="0"/>
              <a:t> i de la </a:t>
            </a:r>
            <a:r>
              <a:rPr lang="es-ES" b="1" dirty="0" err="1"/>
              <a:t>seva</a:t>
            </a:r>
            <a:r>
              <a:rPr lang="es-ES" b="1" dirty="0"/>
              <a:t> vida, </a:t>
            </a:r>
            <a:r>
              <a:rPr lang="es-ES" b="1" dirty="0" err="1"/>
              <a:t>veu</a:t>
            </a:r>
            <a:r>
              <a:rPr lang="es-ES" b="1" dirty="0"/>
              <a:t> el </a:t>
            </a:r>
            <a:r>
              <a:rPr lang="es-ES" b="1" dirty="0" err="1"/>
              <a:t>futur</a:t>
            </a:r>
            <a:r>
              <a:rPr lang="es-ES" b="1" dirty="0"/>
              <a:t> </a:t>
            </a:r>
            <a:r>
              <a:rPr lang="es-ES" b="1" dirty="0" err="1"/>
              <a:t>amb</a:t>
            </a:r>
            <a:r>
              <a:rPr lang="es-ES" b="1" dirty="0"/>
              <a:t> </a:t>
            </a:r>
            <a:r>
              <a:rPr lang="es-ES" b="1" dirty="0" err="1"/>
              <a:t>esperança</a:t>
            </a:r>
            <a:r>
              <a:rPr lang="es-ES" b="1" dirty="0"/>
              <a:t> i </a:t>
            </a:r>
            <a:r>
              <a:rPr lang="es-ES" b="1" dirty="0" err="1"/>
              <a:t>viu</a:t>
            </a:r>
            <a:r>
              <a:rPr lang="es-ES" b="1" dirty="0"/>
              <a:t> una vida que té </a:t>
            </a:r>
            <a:r>
              <a:rPr lang="es-ES" b="1" dirty="0" err="1"/>
              <a:t>significat</a:t>
            </a:r>
            <a:r>
              <a:rPr lang="es-ES" b="1" dirty="0"/>
              <a:t> per a ella</a:t>
            </a:r>
            <a:r>
              <a:rPr lang="en-GB" b="1" dirty="0"/>
              <a:t>.</a:t>
            </a:r>
          </a:p>
          <a:p>
            <a:pPr lvl="0" algn="just"/>
            <a:r>
              <a:rPr lang="es-ES" dirty="0" err="1"/>
              <a:t>Algunes</a:t>
            </a:r>
            <a:r>
              <a:rPr lang="es-ES" dirty="0"/>
              <a:t> </a:t>
            </a:r>
            <a:r>
              <a:rPr lang="es-ES" dirty="0" err="1"/>
              <a:t>citacions</a:t>
            </a:r>
            <a:r>
              <a:rPr lang="es-ES" dirty="0"/>
              <a:t> i </a:t>
            </a:r>
            <a:r>
              <a:rPr lang="es-ES" dirty="0" err="1"/>
              <a:t>definicions</a:t>
            </a:r>
            <a:r>
              <a:rPr lang="es-ES" dirty="0"/>
              <a:t> </a:t>
            </a:r>
            <a:r>
              <a:rPr lang="es-ES" dirty="0" err="1"/>
              <a:t>relatives</a:t>
            </a:r>
            <a:r>
              <a:rPr lang="es-ES" dirty="0"/>
              <a:t> a la </a:t>
            </a:r>
            <a:r>
              <a:rPr lang="es-ES" dirty="0" err="1"/>
              <a:t>recuperació</a:t>
            </a:r>
            <a:r>
              <a:rPr lang="en-GB" dirty="0"/>
              <a:t>: </a:t>
            </a:r>
            <a:endParaRPr lang="x-none"/>
          </a:p>
          <a:p>
            <a:pPr marL="0" lvl="0" indent="0" algn="just" fontAlgn="base">
              <a:buNone/>
            </a:pPr>
            <a:r>
              <a:rPr lang="es-ES" dirty="0"/>
              <a:t>«La </a:t>
            </a:r>
            <a:r>
              <a:rPr lang="es-ES" dirty="0" err="1"/>
              <a:t>recuperació</a:t>
            </a:r>
            <a:r>
              <a:rPr lang="es-ES" dirty="0"/>
              <a:t> </a:t>
            </a:r>
            <a:r>
              <a:rPr lang="es-ES" dirty="0" err="1"/>
              <a:t>és</a:t>
            </a:r>
            <a:r>
              <a:rPr lang="es-ES" dirty="0"/>
              <a:t> un </a:t>
            </a:r>
            <a:r>
              <a:rPr lang="es-ES" dirty="0" err="1"/>
              <a:t>viatge</a:t>
            </a:r>
            <a:r>
              <a:rPr lang="es-ES" dirty="0"/>
              <a:t> global i </a:t>
            </a:r>
            <a:r>
              <a:rPr lang="es-ES" dirty="0" err="1"/>
              <a:t>definit</a:t>
            </a:r>
            <a:r>
              <a:rPr lang="es-ES" dirty="0"/>
              <a:t> per un </a:t>
            </a:r>
            <a:r>
              <a:rPr lang="es-ES" dirty="0" err="1"/>
              <a:t>mateix</a:t>
            </a:r>
            <a:r>
              <a:rPr lang="es-ES" dirty="0"/>
              <a:t> que la persona </a:t>
            </a:r>
            <a:r>
              <a:rPr lang="es-ES" dirty="0" err="1"/>
              <a:t>emprèn</a:t>
            </a:r>
            <a:r>
              <a:rPr lang="es-ES" dirty="0"/>
              <a:t> per curar-se i </a:t>
            </a:r>
            <a:r>
              <a:rPr lang="es-ES" dirty="0" err="1"/>
              <a:t>créixer</a:t>
            </a:r>
            <a:r>
              <a:rPr lang="es-ES" dirty="0"/>
              <a:t>. La </a:t>
            </a:r>
            <a:r>
              <a:rPr lang="es-ES" dirty="0" err="1"/>
              <a:t>recuperació</a:t>
            </a:r>
            <a:r>
              <a:rPr lang="es-ES" dirty="0"/>
              <a:t> la propicien les </a:t>
            </a:r>
            <a:r>
              <a:rPr lang="es-ES" dirty="0" err="1"/>
              <a:t>relacions</a:t>
            </a:r>
            <a:r>
              <a:rPr lang="es-ES" dirty="0"/>
              <a:t> i </a:t>
            </a:r>
            <a:r>
              <a:rPr lang="es-ES" dirty="0" err="1"/>
              <a:t>els</a:t>
            </a:r>
            <a:r>
              <a:rPr lang="es-ES" dirty="0"/>
              <a:t> </a:t>
            </a:r>
            <a:r>
              <a:rPr lang="es-ES" dirty="0" err="1"/>
              <a:t>entorns</a:t>
            </a:r>
            <a:r>
              <a:rPr lang="es-ES" dirty="0"/>
              <a:t> que proporcionen </a:t>
            </a:r>
            <a:r>
              <a:rPr lang="es-ES" dirty="0" err="1"/>
              <a:t>esperança</a:t>
            </a:r>
            <a:r>
              <a:rPr lang="es-ES" dirty="0"/>
              <a:t>, </a:t>
            </a:r>
            <a:r>
              <a:rPr lang="es-ES" dirty="0" err="1"/>
              <a:t>empoderament</a:t>
            </a:r>
            <a:r>
              <a:rPr lang="es-ES" dirty="0"/>
              <a:t>, </a:t>
            </a:r>
            <a:r>
              <a:rPr lang="es-ES" dirty="0" err="1"/>
              <a:t>alternatives</a:t>
            </a:r>
            <a:r>
              <a:rPr lang="es-ES" dirty="0"/>
              <a:t> i </a:t>
            </a:r>
            <a:r>
              <a:rPr lang="es-ES" dirty="0" err="1"/>
              <a:t>oportunitats</a:t>
            </a:r>
            <a:r>
              <a:rPr lang="es-ES" dirty="0"/>
              <a:t> per fomentar que les persones </a:t>
            </a:r>
            <a:r>
              <a:rPr lang="es-ES" dirty="0" err="1"/>
              <a:t>assoleixin</a:t>
            </a:r>
            <a:r>
              <a:rPr lang="es-ES" dirty="0"/>
              <a:t> el </a:t>
            </a:r>
            <a:r>
              <a:rPr lang="es-ES" dirty="0" err="1"/>
              <a:t>seu</a:t>
            </a:r>
            <a:r>
              <a:rPr lang="es-ES" dirty="0"/>
              <a:t> potencial </a:t>
            </a:r>
            <a:r>
              <a:rPr lang="es-ES" dirty="0" err="1"/>
              <a:t>com</a:t>
            </a:r>
            <a:r>
              <a:rPr lang="es-ES" dirty="0"/>
              <a:t> a </a:t>
            </a:r>
            <a:r>
              <a:rPr lang="es-ES" dirty="0" err="1"/>
              <a:t>individus</a:t>
            </a:r>
            <a:r>
              <a:rPr lang="es-ES" dirty="0"/>
              <a:t> i </a:t>
            </a:r>
            <a:r>
              <a:rPr lang="es-ES" dirty="0" err="1"/>
              <a:t>com</a:t>
            </a:r>
            <a:r>
              <a:rPr lang="es-ES" dirty="0"/>
              <a:t> a </a:t>
            </a:r>
            <a:r>
              <a:rPr lang="es-ES" dirty="0" err="1"/>
              <a:t>membres</a:t>
            </a:r>
            <a:r>
              <a:rPr lang="es-ES" dirty="0"/>
              <a:t> </a:t>
            </a:r>
            <a:r>
              <a:rPr lang="es-ES" dirty="0" err="1"/>
              <a:t>d’una</a:t>
            </a:r>
            <a:r>
              <a:rPr lang="es-ES" dirty="0"/>
              <a:t> </a:t>
            </a:r>
            <a:r>
              <a:rPr lang="es-ES" dirty="0" err="1"/>
              <a:t>comunitat</a:t>
            </a:r>
            <a:r>
              <a:rPr lang="es-ES" dirty="0"/>
              <a:t>.» </a:t>
            </a:r>
          </a:p>
          <a:p>
            <a:pPr marL="0" lvl="0" indent="0" algn="just" fontAlgn="base">
              <a:buNone/>
            </a:pPr>
            <a:r>
              <a:rPr lang="es-ES" dirty="0"/>
              <a:t>«</a:t>
            </a:r>
            <a:r>
              <a:rPr lang="es-ES" dirty="0" err="1"/>
              <a:t>L’important</a:t>
            </a:r>
            <a:r>
              <a:rPr lang="es-ES" dirty="0"/>
              <a:t> en la </a:t>
            </a:r>
            <a:r>
              <a:rPr lang="es-ES" dirty="0" err="1"/>
              <a:t>recuperació</a:t>
            </a:r>
            <a:r>
              <a:rPr lang="es-ES" dirty="0"/>
              <a:t> no </a:t>
            </a:r>
            <a:r>
              <a:rPr lang="es-ES" dirty="0" err="1"/>
              <a:t>és</a:t>
            </a:r>
            <a:r>
              <a:rPr lang="es-ES" dirty="0"/>
              <a:t> si es fa </a:t>
            </a:r>
            <a:r>
              <a:rPr lang="es-ES" dirty="0" err="1"/>
              <a:t>ús</a:t>
            </a:r>
            <a:r>
              <a:rPr lang="es-ES" dirty="0"/>
              <a:t> o no </a:t>
            </a:r>
            <a:r>
              <a:rPr lang="es-ES" dirty="0" err="1"/>
              <a:t>dels</a:t>
            </a:r>
            <a:r>
              <a:rPr lang="es-ES" dirty="0"/>
              <a:t> </a:t>
            </a:r>
            <a:r>
              <a:rPr lang="es-ES" dirty="0" err="1"/>
              <a:t>serveis</a:t>
            </a:r>
            <a:r>
              <a:rPr lang="es-ES" dirty="0"/>
              <a:t> ni si es </a:t>
            </a:r>
            <a:r>
              <a:rPr lang="es-ES" dirty="0" err="1"/>
              <a:t>pren</a:t>
            </a:r>
            <a:r>
              <a:rPr lang="es-ES" dirty="0"/>
              <a:t> o no </a:t>
            </a:r>
            <a:r>
              <a:rPr lang="es-ES" dirty="0" err="1"/>
              <a:t>medicació</a:t>
            </a:r>
            <a:r>
              <a:rPr lang="es-ES" dirty="0"/>
              <a:t>. </a:t>
            </a:r>
            <a:r>
              <a:rPr lang="es-ES" dirty="0" err="1"/>
              <a:t>L’important</a:t>
            </a:r>
            <a:r>
              <a:rPr lang="es-ES" dirty="0"/>
              <a:t> a </a:t>
            </a:r>
            <a:r>
              <a:rPr lang="es-ES" dirty="0" err="1"/>
              <a:t>l’hora</a:t>
            </a:r>
            <a:r>
              <a:rPr lang="es-ES" dirty="0"/>
              <a:t> </a:t>
            </a:r>
            <a:r>
              <a:rPr lang="es-ES" dirty="0" err="1"/>
              <a:t>d’orientar</a:t>
            </a:r>
            <a:r>
              <a:rPr lang="es-ES" dirty="0"/>
              <a:t> una </a:t>
            </a:r>
            <a:r>
              <a:rPr lang="es-ES" dirty="0" err="1"/>
              <a:t>recuperació</a:t>
            </a:r>
            <a:r>
              <a:rPr lang="es-ES" dirty="0"/>
              <a:t> </a:t>
            </a:r>
            <a:r>
              <a:rPr lang="es-ES" dirty="0" err="1"/>
              <a:t>és</a:t>
            </a:r>
            <a:r>
              <a:rPr lang="es-ES" dirty="0"/>
              <a:t> preguntar-se si </a:t>
            </a:r>
            <a:r>
              <a:rPr lang="es-ES" dirty="0" err="1"/>
              <a:t>estem</a:t>
            </a:r>
            <a:r>
              <a:rPr lang="es-ES" dirty="0"/>
              <a:t> </a:t>
            </a:r>
            <a:r>
              <a:rPr lang="es-ES" dirty="0" err="1"/>
              <a:t>vivint</a:t>
            </a:r>
            <a:r>
              <a:rPr lang="es-ES" dirty="0"/>
              <a:t> la vida que </a:t>
            </a:r>
            <a:r>
              <a:rPr lang="es-ES" dirty="0" err="1"/>
              <a:t>volem</a:t>
            </a:r>
            <a:r>
              <a:rPr lang="es-ES" dirty="0"/>
              <a:t> </a:t>
            </a:r>
            <a:r>
              <a:rPr lang="es-ES" dirty="0" err="1"/>
              <a:t>viure</a:t>
            </a:r>
            <a:r>
              <a:rPr lang="es-ES" dirty="0"/>
              <a:t>. </a:t>
            </a:r>
            <a:r>
              <a:rPr lang="es-ES" dirty="0" err="1"/>
              <a:t>Estem</a:t>
            </a:r>
            <a:r>
              <a:rPr lang="es-ES" dirty="0"/>
              <a:t> </a:t>
            </a:r>
            <a:r>
              <a:rPr lang="es-ES" dirty="0" err="1"/>
              <a:t>assolint</a:t>
            </a:r>
            <a:r>
              <a:rPr lang="es-ES" dirty="0"/>
              <a:t> </a:t>
            </a:r>
            <a:r>
              <a:rPr lang="es-ES" dirty="0" err="1"/>
              <a:t>els</a:t>
            </a:r>
            <a:r>
              <a:rPr lang="es-ES" dirty="0"/>
              <a:t> </a:t>
            </a:r>
            <a:r>
              <a:rPr lang="es-ES" dirty="0" err="1"/>
              <a:t>nostres</a:t>
            </a:r>
            <a:r>
              <a:rPr lang="es-ES" dirty="0"/>
              <a:t> </a:t>
            </a:r>
            <a:r>
              <a:rPr lang="es-ES" dirty="0" err="1"/>
              <a:t>objectius</a:t>
            </a:r>
            <a:r>
              <a:rPr lang="es-ES" dirty="0"/>
              <a:t> </a:t>
            </a:r>
            <a:r>
              <a:rPr lang="es-ES" dirty="0" err="1"/>
              <a:t>personals</a:t>
            </a:r>
            <a:r>
              <a:rPr lang="es-ES" dirty="0"/>
              <a:t>? </a:t>
            </a:r>
            <a:r>
              <a:rPr lang="es-ES" dirty="0" err="1"/>
              <a:t>Tenim</a:t>
            </a:r>
            <a:r>
              <a:rPr lang="es-ES" dirty="0"/>
              <a:t> </a:t>
            </a:r>
            <a:r>
              <a:rPr lang="es-ES" dirty="0" err="1"/>
              <a:t>amics</a:t>
            </a:r>
            <a:r>
              <a:rPr lang="es-ES" dirty="0"/>
              <a:t>? </a:t>
            </a:r>
            <a:r>
              <a:rPr lang="es-ES" dirty="0" err="1"/>
              <a:t>Tenim</a:t>
            </a:r>
            <a:r>
              <a:rPr lang="es-ES" dirty="0"/>
              <a:t> </a:t>
            </a:r>
            <a:r>
              <a:rPr lang="es-ES" dirty="0" err="1"/>
              <a:t>vincles</a:t>
            </a:r>
            <a:r>
              <a:rPr lang="es-ES" dirty="0"/>
              <a:t> </a:t>
            </a:r>
            <a:r>
              <a:rPr lang="es-ES" dirty="0" err="1"/>
              <a:t>amb</a:t>
            </a:r>
            <a:r>
              <a:rPr lang="es-ES" dirty="0"/>
              <a:t> la </a:t>
            </a:r>
            <a:r>
              <a:rPr lang="es-ES" dirty="0" err="1"/>
              <a:t>comunitat</a:t>
            </a:r>
            <a:r>
              <a:rPr lang="es-ES" dirty="0"/>
              <a:t>?» </a:t>
            </a:r>
          </a:p>
          <a:p>
            <a:pPr marL="0" indent="0" algn="just">
              <a:buNone/>
            </a:pPr>
            <a:r>
              <a:rPr lang="es-ES" dirty="0"/>
              <a:t>«La </a:t>
            </a:r>
            <a:r>
              <a:rPr lang="es-ES" dirty="0" err="1"/>
              <a:t>recuperació</a:t>
            </a:r>
            <a:r>
              <a:rPr lang="es-ES" dirty="0"/>
              <a:t> té </a:t>
            </a:r>
            <a:r>
              <a:rPr lang="es-ES" dirty="0" err="1"/>
              <a:t>lloc</a:t>
            </a:r>
            <a:r>
              <a:rPr lang="es-ES" dirty="0"/>
              <a:t> </a:t>
            </a:r>
            <a:r>
              <a:rPr lang="es-ES" dirty="0" err="1"/>
              <a:t>quan</a:t>
            </a:r>
            <a:r>
              <a:rPr lang="es-ES" dirty="0"/>
              <a:t> les persones poden </a:t>
            </a:r>
            <a:r>
              <a:rPr lang="es-ES" dirty="0" err="1"/>
              <a:t>viure</a:t>
            </a:r>
            <a:r>
              <a:rPr lang="es-ES" dirty="0"/>
              <a:t> </a:t>
            </a:r>
            <a:r>
              <a:rPr lang="es-ES" dirty="0" err="1"/>
              <a:t>bé</a:t>
            </a:r>
            <a:r>
              <a:rPr lang="es-ES" dirty="0"/>
              <a:t> en </a:t>
            </a:r>
            <a:r>
              <a:rPr lang="es-ES" dirty="0" err="1"/>
              <a:t>presència</a:t>
            </a:r>
            <a:r>
              <a:rPr lang="es-ES" dirty="0"/>
              <a:t> o </a:t>
            </a:r>
            <a:r>
              <a:rPr lang="es-ES" dirty="0" err="1"/>
              <a:t>absència</a:t>
            </a:r>
            <a:r>
              <a:rPr lang="es-ES" dirty="0"/>
              <a:t> de la </a:t>
            </a:r>
            <a:r>
              <a:rPr lang="es-ES" dirty="0" err="1"/>
              <a:t>seva</a:t>
            </a:r>
            <a:r>
              <a:rPr lang="es-ES" dirty="0"/>
              <a:t> </a:t>
            </a:r>
            <a:r>
              <a:rPr lang="es-ES" dirty="0" err="1"/>
              <a:t>malaltia</a:t>
            </a:r>
            <a:r>
              <a:rPr lang="es-ES" dirty="0"/>
              <a:t> mental i de les múltiples </a:t>
            </a:r>
            <a:r>
              <a:rPr lang="es-ES" dirty="0" err="1"/>
              <a:t>dificultats</a:t>
            </a:r>
            <a:r>
              <a:rPr lang="es-ES" dirty="0"/>
              <a:t> que </a:t>
            </a:r>
            <a:r>
              <a:rPr lang="es-ES" dirty="0" err="1"/>
              <a:t>se’n</a:t>
            </a:r>
            <a:r>
              <a:rPr lang="es-ES" dirty="0"/>
              <a:t> poden derivar, </a:t>
            </a:r>
            <a:r>
              <a:rPr lang="es-ES" dirty="0" err="1"/>
              <a:t>com</a:t>
            </a:r>
            <a:r>
              <a:rPr lang="es-ES" dirty="0"/>
              <a:t> </a:t>
            </a:r>
            <a:r>
              <a:rPr lang="es-ES" dirty="0" err="1"/>
              <a:t>són</a:t>
            </a:r>
            <a:r>
              <a:rPr lang="es-ES" dirty="0"/>
              <a:t> </a:t>
            </a:r>
            <a:r>
              <a:rPr lang="es-ES" dirty="0" err="1"/>
              <a:t>l’aïllament</a:t>
            </a:r>
            <a:r>
              <a:rPr lang="es-ES" dirty="0"/>
              <a:t>, la </a:t>
            </a:r>
            <a:r>
              <a:rPr lang="es-ES" dirty="0" err="1"/>
              <a:t>pobresa</a:t>
            </a:r>
            <a:r>
              <a:rPr lang="es-ES" dirty="0"/>
              <a:t>, </a:t>
            </a:r>
            <a:r>
              <a:rPr lang="es-ES" dirty="0" err="1"/>
              <a:t>l’atur</a:t>
            </a:r>
            <a:r>
              <a:rPr lang="es-ES" dirty="0"/>
              <a:t> i la </a:t>
            </a:r>
            <a:r>
              <a:rPr lang="es-ES" dirty="0" err="1"/>
              <a:t>discriminació</a:t>
            </a:r>
            <a:r>
              <a:rPr lang="es-ES" dirty="0"/>
              <a:t>. La </a:t>
            </a:r>
            <a:r>
              <a:rPr lang="es-ES" dirty="0" err="1"/>
              <a:t>recuperació</a:t>
            </a:r>
            <a:r>
              <a:rPr lang="es-ES" dirty="0"/>
              <a:t> no </a:t>
            </a:r>
            <a:r>
              <a:rPr lang="es-ES" dirty="0" err="1"/>
              <a:t>sempre</a:t>
            </a:r>
            <a:r>
              <a:rPr lang="es-ES" dirty="0"/>
              <a:t> implica que les persones </a:t>
            </a:r>
            <a:r>
              <a:rPr lang="es-ES" dirty="0" err="1"/>
              <a:t>recuperin</a:t>
            </a:r>
            <a:r>
              <a:rPr lang="es-ES" dirty="0"/>
              <a:t> </a:t>
            </a:r>
            <a:r>
              <a:rPr lang="es-ES" dirty="0" err="1"/>
              <a:t>plenament</a:t>
            </a:r>
            <a:r>
              <a:rPr lang="es-ES" dirty="0"/>
              <a:t> la </a:t>
            </a:r>
            <a:r>
              <a:rPr lang="es-ES" dirty="0" err="1"/>
              <a:t>salut</a:t>
            </a:r>
            <a:r>
              <a:rPr lang="es-ES" dirty="0"/>
              <a:t> o el que han </a:t>
            </a:r>
            <a:r>
              <a:rPr lang="es-ES" dirty="0" err="1"/>
              <a:t>perdut</a:t>
            </a:r>
            <a:r>
              <a:rPr lang="es-ES" dirty="0"/>
              <a:t>, </a:t>
            </a:r>
            <a:r>
              <a:rPr lang="es-ES" dirty="0" err="1"/>
              <a:t>sinó</a:t>
            </a:r>
            <a:r>
              <a:rPr lang="es-ES" dirty="0"/>
              <a:t> que </a:t>
            </a:r>
            <a:r>
              <a:rPr lang="es-ES" dirty="0" err="1"/>
              <a:t>són</a:t>
            </a:r>
            <a:r>
              <a:rPr lang="es-ES" dirty="0"/>
              <a:t> capaces de </a:t>
            </a:r>
            <a:r>
              <a:rPr lang="es-ES" dirty="0" err="1"/>
              <a:t>viure</a:t>
            </a:r>
            <a:r>
              <a:rPr lang="es-ES" dirty="0"/>
              <a:t> </a:t>
            </a:r>
            <a:r>
              <a:rPr lang="es-ES" dirty="0" err="1"/>
              <a:t>bé</a:t>
            </a:r>
            <a:r>
              <a:rPr lang="es-ES" dirty="0"/>
              <a:t> </a:t>
            </a:r>
            <a:r>
              <a:rPr lang="es-ES" dirty="0" err="1"/>
              <a:t>malgrat</a:t>
            </a:r>
            <a:r>
              <a:rPr lang="es-ES" dirty="0"/>
              <a:t> </a:t>
            </a:r>
            <a:r>
              <a:rPr lang="es-ES" dirty="0" err="1"/>
              <a:t>això</a:t>
            </a:r>
            <a:r>
              <a:rPr lang="es-ES" dirty="0"/>
              <a:t>.» </a:t>
            </a:r>
            <a:endParaRPr lang="x-none" i="1" dirty="0"/>
          </a:p>
        </p:txBody>
      </p:sp>
      <p:sp>
        <p:nvSpPr>
          <p:cNvPr id="2" name="Title 1">
            <a:extLst>
              <a:ext uri="{FF2B5EF4-FFF2-40B4-BE49-F238E27FC236}">
                <a16:creationId xmlns:a16="http://schemas.microsoft.com/office/drawing/2014/main" id="{B643C362-7AC8-4AD9-86A3-5C1AA5DFD8AB}"/>
              </a:ext>
            </a:extLst>
          </p:cNvPr>
          <p:cNvSpPr>
            <a:spLocks noGrp="1"/>
          </p:cNvSpPr>
          <p:nvPr>
            <p:ph type="title"/>
          </p:nvPr>
        </p:nvSpPr>
        <p:spPr/>
        <p:txBody>
          <a:bodyPr/>
          <a:lstStyle/>
          <a:p>
            <a:r>
              <a:rPr lang="es-ES" dirty="0" err="1"/>
              <a:t>Presentació</a:t>
            </a:r>
            <a:r>
              <a:rPr lang="es-ES" dirty="0"/>
              <a:t> 1.1. </a:t>
            </a:r>
            <a:r>
              <a:rPr lang="es-ES" dirty="0" err="1"/>
              <a:t>Què</a:t>
            </a:r>
            <a:r>
              <a:rPr lang="es-ES" dirty="0"/>
              <a:t> </a:t>
            </a:r>
            <a:r>
              <a:rPr lang="es-ES" dirty="0" err="1"/>
              <a:t>és</a:t>
            </a:r>
            <a:r>
              <a:rPr lang="es-ES" dirty="0"/>
              <a:t> la </a:t>
            </a:r>
            <a:r>
              <a:rPr lang="es-ES" dirty="0" err="1"/>
              <a:t>recuperació</a:t>
            </a:r>
            <a:r>
              <a:rPr lang="es-ES" dirty="0"/>
              <a:t>? </a:t>
            </a:r>
            <a:r>
              <a:rPr lang="en-GB" dirty="0"/>
              <a:t>- 1</a:t>
            </a:r>
            <a:endParaRPr lang="x-none" dirty="0"/>
          </a:p>
        </p:txBody>
      </p:sp>
    </p:spTree>
    <p:extLst>
      <p:ext uri="{BB962C8B-B14F-4D97-AF65-F5344CB8AC3E}">
        <p14:creationId xmlns:p14="http://schemas.microsoft.com/office/powerpoint/2010/main" val="31597153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FC2A3-85C9-47F4-A7DD-91C57FDE1900}"/>
              </a:ext>
            </a:extLst>
          </p:cNvPr>
          <p:cNvSpPr>
            <a:spLocks noGrp="1"/>
          </p:cNvSpPr>
          <p:nvPr>
            <p:ph sz="quarter" idx="14"/>
          </p:nvPr>
        </p:nvSpPr>
        <p:spPr/>
        <p:txBody>
          <a:bodyPr/>
          <a:lstStyle/>
          <a:p>
            <a:pPr marL="0" indent="0" algn="ctr">
              <a:buNone/>
            </a:pPr>
            <a:r>
              <a:rPr lang="es-ES" sz="2500" b="1" i="1" dirty="0" err="1"/>
              <a:t>Tenint</a:t>
            </a:r>
            <a:r>
              <a:rPr lang="es-ES" sz="2500" b="1" i="1" dirty="0"/>
              <a:t> en </a:t>
            </a:r>
            <a:r>
              <a:rPr lang="es-ES" sz="2500" b="1" i="1" dirty="0" err="1"/>
              <a:t>compte</a:t>
            </a:r>
            <a:r>
              <a:rPr lang="es-ES" sz="2500" b="1" i="1" dirty="0"/>
              <a:t> </a:t>
            </a:r>
            <a:r>
              <a:rPr lang="es-ES" sz="2500" b="1" i="1" dirty="0" err="1"/>
              <a:t>aquesta</a:t>
            </a:r>
            <a:r>
              <a:rPr lang="es-ES" sz="2500" b="1" i="1" dirty="0"/>
              <a:t> </a:t>
            </a:r>
            <a:r>
              <a:rPr lang="es-ES" sz="2500" b="1" i="1" dirty="0" err="1"/>
              <a:t>descripció</a:t>
            </a:r>
            <a:r>
              <a:rPr lang="es-ES" sz="2500" b="1" i="1" dirty="0"/>
              <a:t>, quina </a:t>
            </a:r>
            <a:r>
              <a:rPr lang="es-ES" sz="2500" b="1" i="1" dirty="0" err="1"/>
              <a:t>informació</a:t>
            </a:r>
            <a:r>
              <a:rPr lang="es-ES" sz="2500" b="1" i="1" dirty="0"/>
              <a:t> </a:t>
            </a:r>
            <a:r>
              <a:rPr lang="es-ES" sz="2500" b="1" i="1" dirty="0" err="1"/>
              <a:t>us</a:t>
            </a:r>
            <a:r>
              <a:rPr lang="es-ES" sz="2500" b="1" i="1" dirty="0"/>
              <a:t> resulta útil per </a:t>
            </a:r>
            <a:r>
              <a:rPr lang="es-ES" sz="2500" b="1" i="1" dirty="0" err="1"/>
              <a:t>plantejar</a:t>
            </a:r>
            <a:r>
              <a:rPr lang="es-ES" sz="2500" b="1" i="1" dirty="0"/>
              <a:t> les </a:t>
            </a:r>
            <a:r>
              <a:rPr lang="es-ES" sz="2500" b="1" i="1" dirty="0" err="1"/>
              <a:t>necessitats</a:t>
            </a:r>
            <a:r>
              <a:rPr lang="es-ES" sz="2500" b="1" i="1" dirty="0"/>
              <a:t> </a:t>
            </a:r>
            <a:r>
              <a:rPr lang="es-ES" sz="2500" b="1" i="1" dirty="0" err="1"/>
              <a:t>d’acompanyament</a:t>
            </a:r>
            <a:r>
              <a:rPr lang="es-ES" sz="2500" b="1" i="1" dirty="0"/>
              <a:t> de la </a:t>
            </a:r>
            <a:r>
              <a:rPr lang="es-ES" sz="2500" b="1" i="1" dirty="0" err="1"/>
              <a:t>Susan</a:t>
            </a:r>
            <a:r>
              <a:rPr lang="es-ES" sz="2500" b="1" i="1" dirty="0"/>
              <a:t>? </a:t>
            </a:r>
          </a:p>
          <a:p>
            <a:pPr marL="0" indent="0" algn="ctr">
              <a:buNone/>
            </a:pPr>
            <a:r>
              <a:rPr lang="es-ES" sz="2500" b="1" i="1" dirty="0"/>
              <a:t> </a:t>
            </a:r>
          </a:p>
          <a:p>
            <a:pPr marL="0" indent="0" algn="ctr">
              <a:buNone/>
            </a:pPr>
            <a:r>
              <a:rPr lang="es-ES" sz="2500" b="1" i="1" dirty="0"/>
              <a:t>Hi ha alguna </a:t>
            </a:r>
            <a:r>
              <a:rPr lang="es-ES" sz="2500" b="1" i="1" dirty="0" err="1"/>
              <a:t>altra</a:t>
            </a:r>
            <a:r>
              <a:rPr lang="es-ES" sz="2500" b="1" i="1" dirty="0"/>
              <a:t> cosa que </a:t>
            </a:r>
            <a:r>
              <a:rPr lang="es-ES" sz="2500" b="1" i="1" dirty="0" err="1"/>
              <a:t>penseu</a:t>
            </a:r>
            <a:r>
              <a:rPr lang="es-ES" sz="2500" b="1" i="1" dirty="0"/>
              <a:t> que </a:t>
            </a:r>
            <a:r>
              <a:rPr lang="es-ES" sz="2500" b="1" i="1" dirty="0" err="1"/>
              <a:t>podria</a:t>
            </a:r>
            <a:r>
              <a:rPr lang="es-ES" sz="2500" b="1" i="1" dirty="0"/>
              <a:t> ser útil explorar </a:t>
            </a:r>
            <a:r>
              <a:rPr lang="es-ES" sz="2500" b="1" i="1" dirty="0" err="1"/>
              <a:t>amb</a:t>
            </a:r>
            <a:r>
              <a:rPr lang="es-ES" sz="2500" b="1" i="1" dirty="0"/>
              <a:t> la </a:t>
            </a:r>
            <a:r>
              <a:rPr lang="es-ES" sz="2500" b="1" i="1" dirty="0" err="1"/>
              <a:t>Susan</a:t>
            </a:r>
            <a:r>
              <a:rPr lang="es-ES" sz="2500" b="1" i="1" dirty="0"/>
              <a:t>? </a:t>
            </a:r>
          </a:p>
          <a:p>
            <a:pPr marL="0" indent="0" algn="ctr">
              <a:buNone/>
            </a:pPr>
            <a:r>
              <a:rPr lang="es-ES" sz="2500" b="1" i="1" dirty="0"/>
              <a:t> </a:t>
            </a:r>
          </a:p>
          <a:p>
            <a:pPr marL="0" indent="0" algn="ctr">
              <a:buNone/>
            </a:pPr>
            <a:r>
              <a:rPr lang="es-ES" sz="2500" b="1" i="1" dirty="0"/>
              <a:t>Si la </a:t>
            </a:r>
            <a:r>
              <a:rPr lang="es-ES" sz="2500" b="1" i="1" dirty="0" err="1"/>
              <a:t>Susan</a:t>
            </a:r>
            <a:r>
              <a:rPr lang="es-ES" sz="2500" b="1" i="1" dirty="0"/>
              <a:t> torna a mostrar-se agitada </a:t>
            </a:r>
            <a:r>
              <a:rPr lang="es-ES" sz="2500" b="1" i="1" dirty="0" err="1"/>
              <a:t>abans</a:t>
            </a:r>
            <a:r>
              <a:rPr lang="es-ES" sz="2500" b="1" i="1" dirty="0"/>
              <a:t> </a:t>
            </a:r>
            <a:r>
              <a:rPr lang="es-ES" sz="2500" b="1" i="1" dirty="0" err="1"/>
              <a:t>d’anar</a:t>
            </a:r>
            <a:r>
              <a:rPr lang="es-ES" sz="2500" b="1" i="1" dirty="0"/>
              <a:t> a dormir, </a:t>
            </a:r>
            <a:r>
              <a:rPr lang="es-ES" sz="2500" b="1" i="1" dirty="0" err="1"/>
              <a:t>com</a:t>
            </a:r>
            <a:r>
              <a:rPr lang="es-ES" sz="2500" b="1" i="1" dirty="0"/>
              <a:t> </a:t>
            </a:r>
            <a:r>
              <a:rPr lang="es-ES" sz="2500" b="1" i="1" dirty="0" err="1"/>
              <a:t>podríeu</a:t>
            </a:r>
            <a:r>
              <a:rPr lang="es-ES" sz="2500" b="1" i="1" dirty="0"/>
              <a:t> </a:t>
            </a:r>
            <a:r>
              <a:rPr lang="es-ES" sz="2500" b="1" i="1" dirty="0" err="1"/>
              <a:t>respondre</a:t>
            </a:r>
            <a:r>
              <a:rPr lang="es-ES" sz="2500" b="1" i="1" dirty="0"/>
              <a:t>-hi? </a:t>
            </a:r>
          </a:p>
          <a:p>
            <a:pPr marL="0" indent="0" algn="ctr">
              <a:buNone/>
            </a:pPr>
            <a:endParaRPr lang="x-none" sz="2500" b="1" i="1" dirty="0"/>
          </a:p>
        </p:txBody>
      </p:sp>
      <p:sp>
        <p:nvSpPr>
          <p:cNvPr id="5"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ca-ES" sz="2800" dirty="0"/>
              <a:t>Exercici 5.3: Respondre a les sensibilitats i al malestar </a:t>
            </a:r>
            <a:r>
              <a:rPr lang="en-GB" sz="2700" dirty="0"/>
              <a:t>- 2</a:t>
            </a:r>
            <a:endParaRPr lang="x-none" sz="2700" dirty="0"/>
          </a:p>
        </p:txBody>
      </p:sp>
    </p:spTree>
    <p:extLst>
      <p:ext uri="{BB962C8B-B14F-4D97-AF65-F5344CB8AC3E}">
        <p14:creationId xmlns:p14="http://schemas.microsoft.com/office/powerpoint/2010/main" val="31655615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590B4-C8C3-44F8-855F-8D4A5FDCE6A4}"/>
              </a:ext>
            </a:extLst>
          </p:cNvPr>
          <p:cNvSpPr>
            <a:spLocks noGrp="1"/>
          </p:cNvSpPr>
          <p:nvPr>
            <p:ph sz="quarter" idx="14"/>
          </p:nvPr>
        </p:nvSpPr>
        <p:spPr>
          <a:xfrm>
            <a:off x="507195" y="1371600"/>
            <a:ext cx="11174412" cy="4639588"/>
          </a:xfrm>
        </p:spPr>
        <p:txBody>
          <a:bodyPr/>
          <a:lstStyle/>
          <a:p>
            <a:pPr algn="just"/>
            <a:r>
              <a:rPr lang="ca-ES" dirty="0"/>
              <a:t>Després de parlar amb el personal, la Susan va identificar les estratègies següents per encaixar les seves preferències personals amb una rutina diària i respondre a les seves necessitats: </a:t>
            </a:r>
            <a:endParaRPr lang="es-ES" dirty="0"/>
          </a:p>
          <a:p>
            <a:pPr lvl="2" algn="just" fontAlgn="base"/>
            <a:r>
              <a:rPr lang="ca-ES" sz="2200" dirty="0"/>
              <a:t>Li oferiran suport per tractar el trauma provocat pels abusos que va patir i ajudar-la a superar la por als espais tancats. </a:t>
            </a:r>
            <a:endParaRPr lang="es-ES" sz="2200" dirty="0"/>
          </a:p>
          <a:p>
            <a:pPr lvl="2" algn="just"/>
            <a:r>
              <a:rPr lang="ca-ES" sz="2200" dirty="0"/>
              <a:t>No l’obligaran a anar-se’n al llit; serà ella qui decideixi quan vol anar a dormir.</a:t>
            </a:r>
            <a:endParaRPr lang="en-GB" sz="2200" dirty="0"/>
          </a:p>
          <a:p>
            <a:pPr lvl="2" algn="just" fontAlgn="base"/>
            <a:r>
              <a:rPr lang="ca-ES" sz="2200" dirty="0"/>
              <a:t>La Susan pot mirar la televisió a la sala comuna fins que es noti cansada, relaxada i preparada per anar-se’n a dormir. </a:t>
            </a:r>
            <a:endParaRPr lang="es-ES" sz="2200" dirty="0"/>
          </a:p>
          <a:p>
            <a:pPr lvl="2" algn="just"/>
            <a:r>
              <a:rPr lang="ca-ES" sz="2200" dirty="0"/>
              <a:t>Si vol, té la possibilitat de fer un passeig a l’exterior, sola o acompanyada d’un membre del personal.</a:t>
            </a:r>
            <a:endParaRPr lang="x-none" sz="2200" dirty="0"/>
          </a:p>
          <a:p>
            <a:pPr algn="just"/>
            <a:endParaRPr lang="x-none" dirty="0"/>
          </a:p>
        </p:txBody>
      </p:sp>
      <p:sp>
        <p:nvSpPr>
          <p:cNvPr id="5"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ca-ES" sz="2800" dirty="0"/>
              <a:t>Exercici 5.3: Respondre a les sensibilitats i al malestar </a:t>
            </a:r>
            <a:r>
              <a:rPr lang="en-GB" sz="2700" dirty="0"/>
              <a:t>- 3</a:t>
            </a:r>
            <a:endParaRPr lang="x-none" sz="2700" dirty="0"/>
          </a:p>
        </p:txBody>
      </p:sp>
    </p:spTree>
    <p:extLst>
      <p:ext uri="{BB962C8B-B14F-4D97-AF65-F5344CB8AC3E}">
        <p14:creationId xmlns:p14="http://schemas.microsoft.com/office/powerpoint/2010/main" val="5459094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EB7CA3-AD19-6D47-B6B4-BEAE6914D4D3}"/>
              </a:ext>
            </a:extLst>
          </p:cNvPr>
          <p:cNvSpPr>
            <a:spLocks noGrp="1"/>
          </p:cNvSpPr>
          <p:nvPr>
            <p:ph type="body" sz="quarter" idx="13"/>
          </p:nvPr>
        </p:nvSpPr>
        <p:spPr>
          <a:xfrm>
            <a:off x="581891" y="946613"/>
            <a:ext cx="11099716" cy="362641"/>
          </a:xfrm>
        </p:spPr>
        <p:txBody>
          <a:bodyPr/>
          <a:lstStyle/>
          <a:p>
            <a:r>
              <a:rPr lang="ca-ES" dirty="0"/>
              <a:t>El cas de l’Abdu </a:t>
            </a:r>
            <a:endParaRPr lang="es-ES" dirty="0"/>
          </a:p>
        </p:txBody>
      </p:sp>
      <p:sp>
        <p:nvSpPr>
          <p:cNvPr id="3" name="Content Placeholder 2">
            <a:extLst>
              <a:ext uri="{FF2B5EF4-FFF2-40B4-BE49-F238E27FC236}">
                <a16:creationId xmlns:a16="http://schemas.microsoft.com/office/drawing/2014/main" id="{33B8F9A3-7E1B-4141-9418-08D57D979CED}"/>
              </a:ext>
            </a:extLst>
          </p:cNvPr>
          <p:cNvSpPr>
            <a:spLocks noGrp="1"/>
          </p:cNvSpPr>
          <p:nvPr>
            <p:ph sz="quarter" idx="14"/>
          </p:nvPr>
        </p:nvSpPr>
        <p:spPr>
          <a:xfrm>
            <a:off x="507195" y="1511188"/>
            <a:ext cx="11174412" cy="1917812"/>
          </a:xfrm>
        </p:spPr>
        <p:txBody>
          <a:bodyPr/>
          <a:lstStyle/>
          <a:p>
            <a:pPr marL="0" indent="0" algn="just">
              <a:buNone/>
            </a:pPr>
            <a:r>
              <a:rPr lang="ca-ES" dirty="0" err="1"/>
              <a:t>L’Abdu</a:t>
            </a:r>
            <a:r>
              <a:rPr lang="ca-ES" dirty="0"/>
              <a:t> és un home de 68 anys amb diagnòstic de demència. Li costa tenir-se dret i té tendència a caure. Li agrada passejar pels passadissos i els jardins de la residència i no li agrada que li diguin que no és segur per a ell caminar sense ajuda. Quan li ho diuen, comença a cridar i colpeja la persona que l’impedeix fer el que vol. També escridassa el personal i camina amb gest frustrat.</a:t>
            </a:r>
            <a:endParaRPr lang="x-none" dirty="0"/>
          </a:p>
        </p:txBody>
      </p:sp>
      <p:sp>
        <p:nvSpPr>
          <p:cNvPr id="7"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ca-ES" sz="2800" dirty="0"/>
              <a:t>Exercici 5.3: Respondre a les sensibilitats i al malestar </a:t>
            </a:r>
            <a:r>
              <a:rPr lang="en-GB" sz="2700" dirty="0"/>
              <a:t>- 4</a:t>
            </a:r>
            <a:endParaRPr lang="x-none" sz="2700" dirty="0"/>
          </a:p>
        </p:txBody>
      </p:sp>
    </p:spTree>
    <p:extLst>
      <p:ext uri="{BB962C8B-B14F-4D97-AF65-F5344CB8AC3E}">
        <p14:creationId xmlns:p14="http://schemas.microsoft.com/office/powerpoint/2010/main" val="40310053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4311B-F540-4DE5-AC7A-30C89AC5DD41}"/>
              </a:ext>
            </a:extLst>
          </p:cNvPr>
          <p:cNvSpPr>
            <a:spLocks noGrp="1"/>
          </p:cNvSpPr>
          <p:nvPr>
            <p:ph sz="quarter" idx="14"/>
          </p:nvPr>
        </p:nvSpPr>
        <p:spPr/>
        <p:txBody>
          <a:bodyPr/>
          <a:lstStyle/>
          <a:p>
            <a:pPr lvl="0"/>
            <a:endParaRPr lang="en-GB" dirty="0"/>
          </a:p>
          <a:p>
            <a:pPr lvl="0"/>
            <a:endParaRPr lang="en-GB" dirty="0"/>
          </a:p>
          <a:p>
            <a:pPr marL="0" lvl="0" indent="0" algn="ctr">
              <a:buNone/>
            </a:pPr>
            <a:r>
              <a:rPr lang="es-ES" sz="2500" b="1" i="1" dirty="0" err="1"/>
              <a:t>Què</a:t>
            </a:r>
            <a:r>
              <a:rPr lang="es-ES" sz="2500" b="1" i="1" dirty="0"/>
              <a:t> </a:t>
            </a:r>
            <a:r>
              <a:rPr lang="es-ES" sz="2500" b="1" i="1" dirty="0" err="1"/>
              <a:t>és</a:t>
            </a:r>
            <a:r>
              <a:rPr lang="es-ES" sz="2500" b="1" i="1" dirty="0"/>
              <a:t> el que </a:t>
            </a:r>
            <a:r>
              <a:rPr lang="es-ES" sz="2500" b="1" i="1" dirty="0" err="1"/>
              <a:t>més</a:t>
            </a:r>
            <a:r>
              <a:rPr lang="es-ES" sz="2500" b="1" i="1" dirty="0"/>
              <a:t> molesta </a:t>
            </a:r>
            <a:r>
              <a:rPr lang="es-ES" sz="2500" b="1" i="1" dirty="0" err="1"/>
              <a:t>l’Abdu</a:t>
            </a:r>
            <a:r>
              <a:rPr lang="es-ES" sz="2500" b="1" i="1" dirty="0"/>
              <a:t>? </a:t>
            </a:r>
          </a:p>
          <a:p>
            <a:pPr marL="0" lvl="0" indent="0" algn="ctr">
              <a:buNone/>
            </a:pPr>
            <a:r>
              <a:rPr lang="es-ES" sz="2500" b="1" i="1" dirty="0" err="1"/>
              <a:t>Què</a:t>
            </a:r>
            <a:r>
              <a:rPr lang="es-ES" sz="2500" b="1" i="1" dirty="0"/>
              <a:t> </a:t>
            </a:r>
            <a:r>
              <a:rPr lang="es-ES" sz="2500" b="1" i="1" dirty="0" err="1"/>
              <a:t>pot</a:t>
            </a:r>
            <a:r>
              <a:rPr lang="es-ES" sz="2500" b="1" i="1" dirty="0"/>
              <a:t> </a:t>
            </a:r>
            <a:r>
              <a:rPr lang="es-ES" sz="2500" b="1" i="1" dirty="0" err="1"/>
              <a:t>fer</a:t>
            </a:r>
            <a:r>
              <a:rPr lang="es-ES" sz="2500" b="1" i="1" dirty="0"/>
              <a:t> el personal del </a:t>
            </a:r>
            <a:r>
              <a:rPr lang="es-ES" sz="2500" b="1" i="1" dirty="0" err="1"/>
              <a:t>servei</a:t>
            </a:r>
            <a:r>
              <a:rPr lang="es-ES" sz="2500" b="1" i="1" dirty="0"/>
              <a:t> per adaptar-se a les </a:t>
            </a:r>
            <a:r>
              <a:rPr lang="es-ES" sz="2500" b="1" i="1" dirty="0" err="1"/>
              <a:t>seves</a:t>
            </a:r>
            <a:r>
              <a:rPr lang="es-ES" sz="2500" b="1" i="1" dirty="0"/>
              <a:t> </a:t>
            </a:r>
            <a:r>
              <a:rPr lang="es-ES" sz="2500" b="1" i="1" dirty="0" err="1"/>
              <a:t>necessitats</a:t>
            </a:r>
            <a:r>
              <a:rPr lang="es-ES" sz="2500" b="1" i="1" dirty="0"/>
              <a:t>? </a:t>
            </a:r>
          </a:p>
          <a:p>
            <a:endParaRPr lang="x-none" dirty="0"/>
          </a:p>
        </p:txBody>
      </p:sp>
      <p:sp>
        <p:nvSpPr>
          <p:cNvPr id="5"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ca-ES" sz="2800" dirty="0"/>
              <a:t>Exercici 5.3: Respondre a les sensibilitats i al malestar </a:t>
            </a:r>
            <a:r>
              <a:rPr lang="en-GB" sz="2700" dirty="0"/>
              <a:t>- 5</a:t>
            </a:r>
            <a:endParaRPr lang="x-none" sz="2700" dirty="0"/>
          </a:p>
        </p:txBody>
      </p:sp>
    </p:spTree>
    <p:extLst>
      <p:ext uri="{BB962C8B-B14F-4D97-AF65-F5344CB8AC3E}">
        <p14:creationId xmlns:p14="http://schemas.microsoft.com/office/powerpoint/2010/main" val="16442842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EDE21-5F84-4CF1-A6A6-9202E87C7B19}"/>
              </a:ext>
            </a:extLst>
          </p:cNvPr>
          <p:cNvSpPr>
            <a:spLocks noGrp="1"/>
          </p:cNvSpPr>
          <p:nvPr>
            <p:ph sz="quarter" idx="14"/>
          </p:nvPr>
        </p:nvSpPr>
        <p:spPr/>
        <p:txBody>
          <a:bodyPr/>
          <a:lstStyle/>
          <a:p>
            <a:pPr algn="just"/>
            <a:r>
              <a:rPr lang="ca-ES" dirty="0" err="1"/>
              <a:t>L’Abdu</a:t>
            </a:r>
            <a:r>
              <a:rPr lang="ca-ES" dirty="0"/>
              <a:t> i el personal de la residència van ser capaços d’identificar les estratègies següents per acompanyar i adaptar-se a les seves preferències i no alterar-lo. </a:t>
            </a:r>
            <a:endParaRPr lang="es-ES" dirty="0"/>
          </a:p>
          <a:p>
            <a:pPr lvl="2" algn="just" fontAlgn="base"/>
            <a:r>
              <a:rPr lang="ca-ES" sz="2200" dirty="0"/>
              <a:t>Li faciliten un caminador perquè pugui caminar lliurement i sense ajut per la residència i els jardins.</a:t>
            </a:r>
            <a:endParaRPr lang="es-ES" sz="2200" dirty="0"/>
          </a:p>
          <a:p>
            <a:pPr lvl="2" algn="just" fontAlgn="base"/>
            <a:r>
              <a:rPr lang="ca-ES" sz="2200" dirty="0"/>
              <a:t>A més, el personal organitza voluntaris d’un grup de suport local per acompanyar-lo a passejar per la ciutat un o dos cops a la setmana. </a:t>
            </a:r>
            <a:endParaRPr lang="es-ES" sz="2200" dirty="0"/>
          </a:p>
        </p:txBody>
      </p:sp>
      <p:sp>
        <p:nvSpPr>
          <p:cNvPr id="5" name="Title 1">
            <a:extLst>
              <a:ext uri="{FF2B5EF4-FFF2-40B4-BE49-F238E27FC236}">
                <a16:creationId xmlns:a16="http://schemas.microsoft.com/office/drawing/2014/main" id="{B4BF05B3-E40D-4118-8C2D-1FF02839ECF8}"/>
              </a:ext>
            </a:extLst>
          </p:cNvPr>
          <p:cNvSpPr>
            <a:spLocks noGrp="1"/>
          </p:cNvSpPr>
          <p:nvPr>
            <p:ph type="title"/>
          </p:nvPr>
        </p:nvSpPr>
        <p:spPr>
          <a:xfrm>
            <a:off x="417754" y="506412"/>
            <a:ext cx="11297996" cy="446088"/>
          </a:xfrm>
        </p:spPr>
        <p:txBody>
          <a:bodyPr/>
          <a:lstStyle/>
          <a:p>
            <a:r>
              <a:rPr lang="ca-ES" sz="2800" dirty="0"/>
              <a:t>Exercici 5.3: Respondre a les sensibilitats i al malestar </a:t>
            </a:r>
            <a:r>
              <a:rPr lang="en-GB" sz="2700" dirty="0"/>
              <a:t>- 6</a:t>
            </a:r>
            <a:endParaRPr lang="x-none" sz="2700" dirty="0"/>
          </a:p>
        </p:txBody>
      </p:sp>
    </p:spTree>
    <p:extLst>
      <p:ext uri="{BB962C8B-B14F-4D97-AF65-F5344CB8AC3E}">
        <p14:creationId xmlns:p14="http://schemas.microsoft.com/office/powerpoint/2010/main" val="9160195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5312-F03D-4DCE-A07F-3013DF559EBA}"/>
              </a:ext>
            </a:extLst>
          </p:cNvPr>
          <p:cNvSpPr>
            <a:spLocks noGrp="1"/>
          </p:cNvSpPr>
          <p:nvPr>
            <p:ph type="title"/>
          </p:nvPr>
        </p:nvSpPr>
        <p:spPr>
          <a:xfrm>
            <a:off x="507206" y="2313946"/>
            <a:ext cx="11227594" cy="467354"/>
          </a:xfrm>
        </p:spPr>
        <p:txBody>
          <a:bodyPr>
            <a:normAutofit fontScale="90000"/>
          </a:bodyPr>
          <a:lstStyle/>
          <a:p>
            <a:pPr>
              <a:lnSpc>
                <a:spcPct val="100000"/>
              </a:lnSpc>
            </a:pPr>
            <a:r>
              <a:rPr lang="es-ES" dirty="0"/>
              <a:t>6. </a:t>
            </a:r>
            <a:r>
              <a:rPr lang="ca-ES" dirty="0"/>
              <a:t>Plans individualitzats per explorar i respondre a les sensibilitats i  als signes de malestar</a:t>
            </a:r>
            <a:endParaRPr lang="x-none" dirty="0"/>
          </a:p>
        </p:txBody>
      </p:sp>
    </p:spTree>
    <p:extLst>
      <p:ext uri="{BB962C8B-B14F-4D97-AF65-F5344CB8AC3E}">
        <p14:creationId xmlns:p14="http://schemas.microsoft.com/office/powerpoint/2010/main" val="22122593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190082-266C-E14D-8FB5-5EE7AD9E463B}"/>
              </a:ext>
            </a:extLst>
          </p:cNvPr>
          <p:cNvSpPr>
            <a:spLocks noGrp="1"/>
          </p:cNvSpPr>
          <p:nvPr>
            <p:ph type="body" sz="quarter" idx="13"/>
          </p:nvPr>
        </p:nvSpPr>
        <p:spPr>
          <a:xfrm>
            <a:off x="507207" y="1431676"/>
            <a:ext cx="11174400" cy="360000"/>
          </a:xfrm>
        </p:spPr>
        <p:txBody>
          <a:bodyPr/>
          <a:lstStyle/>
          <a:p>
            <a:r>
              <a:rPr lang="ca-ES" dirty="0"/>
              <a:t>Què és un pla individualitzat</a:t>
            </a:r>
            <a:r>
              <a:rPr lang="es-ES" dirty="0"/>
              <a:t>? </a:t>
            </a:r>
          </a:p>
        </p:txBody>
      </p:sp>
      <p:sp>
        <p:nvSpPr>
          <p:cNvPr id="3" name="Content Placeholder 2">
            <a:extLst>
              <a:ext uri="{FF2B5EF4-FFF2-40B4-BE49-F238E27FC236}">
                <a16:creationId xmlns:a16="http://schemas.microsoft.com/office/drawing/2014/main" id="{14F6F335-C7F2-46CF-A5BB-C27B04C64191}"/>
              </a:ext>
            </a:extLst>
          </p:cNvPr>
          <p:cNvSpPr>
            <a:spLocks noGrp="1"/>
          </p:cNvSpPr>
          <p:nvPr>
            <p:ph sz="quarter" idx="14"/>
          </p:nvPr>
        </p:nvSpPr>
        <p:spPr>
          <a:xfrm>
            <a:off x="507195" y="2093842"/>
            <a:ext cx="11174412" cy="3917345"/>
          </a:xfrm>
        </p:spPr>
        <p:txBody>
          <a:bodyPr>
            <a:normAutofit/>
          </a:bodyPr>
          <a:lstStyle/>
          <a:p>
            <a:pPr algn="just"/>
            <a:r>
              <a:rPr lang="ca-ES" dirty="0"/>
              <a:t>És un pla que esbossa les accions que poden ajudar una persona a calmar-se i relaxar-se en moments d’augment de l’angoixa</a:t>
            </a:r>
            <a:r>
              <a:rPr lang="en-US" dirty="0"/>
              <a:t>.</a:t>
            </a:r>
          </a:p>
          <a:p>
            <a:pPr algn="just"/>
            <a:r>
              <a:rPr lang="ca-ES" dirty="0"/>
              <a:t>Es tracta d’un pla únic per a cada persona</a:t>
            </a:r>
            <a:r>
              <a:rPr lang="en-US" dirty="0"/>
              <a:t>.</a:t>
            </a:r>
          </a:p>
          <a:p>
            <a:pPr lvl="0" algn="just" fontAlgn="base"/>
            <a:r>
              <a:rPr lang="ca-ES" dirty="0"/>
              <a:t>El pla prioritza les necessitats de l’individu per sobre de les del servei</a:t>
            </a:r>
            <a:r>
              <a:rPr lang="es-ES" dirty="0"/>
              <a:t>. </a:t>
            </a:r>
          </a:p>
          <a:p>
            <a:pPr lvl="0" algn="just" fontAlgn="base"/>
            <a:r>
              <a:rPr lang="ca-ES" dirty="0"/>
              <a:t>Aquests plans inclouen estratègies per identificar signes de malestar i respondre a les sensibilitats abans que la situació s’agreugi. </a:t>
            </a:r>
            <a:endParaRPr lang="es-ES" dirty="0"/>
          </a:p>
          <a:p>
            <a:pPr algn="just"/>
            <a:r>
              <a:rPr lang="ca-ES" dirty="0"/>
              <a:t>Dissenyar un pla amb una persona ofereix als altres l’oportunitat d’entendre les emocions i els sentiments de la persona davant determinades situacions</a:t>
            </a:r>
            <a:r>
              <a:rPr lang="en-US" dirty="0"/>
              <a:t>.</a:t>
            </a:r>
          </a:p>
          <a:p>
            <a:pPr algn="just"/>
            <a:endParaRPr lang="x-none" dirty="0"/>
          </a:p>
        </p:txBody>
      </p:sp>
      <p:sp>
        <p:nvSpPr>
          <p:cNvPr id="2" name="Title 1">
            <a:extLst>
              <a:ext uri="{FF2B5EF4-FFF2-40B4-BE49-F238E27FC236}">
                <a16:creationId xmlns:a16="http://schemas.microsoft.com/office/drawing/2014/main" id="{47B52F20-8C83-40EF-97EF-2278CEEECFF8}"/>
              </a:ext>
            </a:extLst>
          </p:cNvPr>
          <p:cNvSpPr>
            <a:spLocks noGrp="1"/>
          </p:cNvSpPr>
          <p:nvPr>
            <p:ph type="title"/>
          </p:nvPr>
        </p:nvSpPr>
        <p:spPr>
          <a:xfrm>
            <a:off x="417754" y="506412"/>
            <a:ext cx="11317045" cy="465138"/>
          </a:xfrm>
        </p:spPr>
        <p:txBody>
          <a:bodyPr/>
          <a:lstStyle/>
          <a:p>
            <a:r>
              <a:rPr lang="ca-ES" dirty="0"/>
              <a:t>Presentació: Plans individualitzats per explorar les sensibilitats i els signes de malestar </a:t>
            </a:r>
            <a:r>
              <a:rPr lang="en-GB" dirty="0"/>
              <a:t>- 1</a:t>
            </a:r>
            <a:endParaRPr lang="x-none" dirty="0"/>
          </a:p>
        </p:txBody>
      </p:sp>
    </p:spTree>
    <p:extLst>
      <p:ext uri="{BB962C8B-B14F-4D97-AF65-F5344CB8AC3E}">
        <p14:creationId xmlns:p14="http://schemas.microsoft.com/office/powerpoint/2010/main" val="19075790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B9AA6D-EE80-0D44-A9E6-70CC47E1D220}"/>
              </a:ext>
            </a:extLst>
          </p:cNvPr>
          <p:cNvSpPr>
            <a:spLocks noGrp="1"/>
          </p:cNvSpPr>
          <p:nvPr>
            <p:ph type="body" sz="quarter" idx="13"/>
          </p:nvPr>
        </p:nvSpPr>
        <p:spPr>
          <a:xfrm>
            <a:off x="507207" y="1423693"/>
            <a:ext cx="11174400" cy="360000"/>
          </a:xfrm>
        </p:spPr>
        <p:txBody>
          <a:bodyPr/>
          <a:lstStyle/>
          <a:p>
            <a:r>
              <a:rPr lang="ca-ES" dirty="0"/>
              <a:t>A qui van destinats els plans individualitzats?</a:t>
            </a:r>
            <a:r>
              <a:rPr lang="es-ES" dirty="0"/>
              <a:t> </a:t>
            </a:r>
          </a:p>
        </p:txBody>
      </p:sp>
      <p:sp>
        <p:nvSpPr>
          <p:cNvPr id="3" name="Content Placeholder 2">
            <a:extLst>
              <a:ext uri="{FF2B5EF4-FFF2-40B4-BE49-F238E27FC236}">
                <a16:creationId xmlns:a16="http://schemas.microsoft.com/office/drawing/2014/main" id="{FB1A6970-F074-4ACF-8E41-A784AE7419A8}"/>
              </a:ext>
            </a:extLst>
          </p:cNvPr>
          <p:cNvSpPr>
            <a:spLocks noGrp="1"/>
          </p:cNvSpPr>
          <p:nvPr>
            <p:ph sz="quarter" idx="14"/>
          </p:nvPr>
        </p:nvSpPr>
        <p:spPr>
          <a:xfrm>
            <a:off x="507195" y="1924050"/>
            <a:ext cx="11174412" cy="4087137"/>
          </a:xfrm>
        </p:spPr>
        <p:txBody>
          <a:bodyPr>
            <a:noAutofit/>
          </a:bodyPr>
          <a:lstStyle/>
          <a:p>
            <a:pPr algn="just"/>
            <a:r>
              <a:rPr lang="ca-ES" dirty="0"/>
              <a:t>Pot no ser rellevant dissenyar un pla individualitzat per a cada persona. No tothom els vol o els necessita</a:t>
            </a:r>
            <a:r>
              <a:rPr lang="en-GB" dirty="0"/>
              <a:t>. </a:t>
            </a:r>
          </a:p>
          <a:p>
            <a:pPr lvl="0" algn="just"/>
            <a:r>
              <a:rPr lang="ca-ES" dirty="0"/>
              <a:t>En el cas d’algunes persones, dissenyar un pla individualitzat pot resultar útil per entendre què les fa sentir agitades, nervioses o enfadades i com poden respondre els altres</a:t>
            </a:r>
            <a:r>
              <a:rPr lang="en-GB" dirty="0"/>
              <a:t>. </a:t>
            </a:r>
          </a:p>
          <a:p>
            <a:pPr lvl="0" algn="just"/>
            <a:r>
              <a:rPr lang="ca-ES" dirty="0"/>
              <a:t>Els plans individualitzats no només van destinats a persones amb discapacitat psicosocial, intel·lectual o cognitiva</a:t>
            </a:r>
            <a:r>
              <a:rPr lang="en-GB" dirty="0"/>
              <a:t>. </a:t>
            </a:r>
          </a:p>
          <a:p>
            <a:pPr lvl="2" algn="just"/>
            <a:r>
              <a:rPr lang="ca-ES" sz="2200" dirty="0"/>
              <a:t>L’ús dels plans individualitzats s’aplica també als membres del personal, familiars i altres cuidadors</a:t>
            </a:r>
            <a:r>
              <a:rPr lang="es-ES" sz="2200" dirty="0"/>
              <a:t>. </a:t>
            </a:r>
            <a:r>
              <a:rPr lang="ca-ES" sz="2200" dirty="0"/>
              <a:t>I tothom hauria d’intentar conèixer i entendre les seves pròpies sensibilitats i estratègies per calmar-se</a:t>
            </a:r>
            <a:r>
              <a:rPr lang="en-GB" sz="2200" dirty="0"/>
              <a:t>. </a:t>
            </a:r>
            <a:endParaRPr lang="x-none" sz="2200" dirty="0"/>
          </a:p>
          <a:p>
            <a:pPr algn="just"/>
            <a:endParaRPr lang="x-none" dirty="0"/>
          </a:p>
        </p:txBody>
      </p:sp>
      <p:sp>
        <p:nvSpPr>
          <p:cNvPr id="2" name="Title 1">
            <a:extLst>
              <a:ext uri="{FF2B5EF4-FFF2-40B4-BE49-F238E27FC236}">
                <a16:creationId xmlns:a16="http://schemas.microsoft.com/office/drawing/2014/main" id="{9D5F84DF-79ED-492E-898F-0697ED6108F5}"/>
              </a:ext>
            </a:extLst>
          </p:cNvPr>
          <p:cNvSpPr>
            <a:spLocks noGrp="1"/>
          </p:cNvSpPr>
          <p:nvPr>
            <p:ph type="title"/>
          </p:nvPr>
        </p:nvSpPr>
        <p:spPr>
          <a:xfrm>
            <a:off x="417754" y="506412"/>
            <a:ext cx="11259895" cy="407988"/>
          </a:xfrm>
        </p:spPr>
        <p:txBody>
          <a:bodyPr/>
          <a:lstStyle/>
          <a:p>
            <a:r>
              <a:rPr lang="ca-ES" dirty="0"/>
              <a:t>Presentació: Plans individualitzats per explorar les sensibilitats i els signes de malestar </a:t>
            </a:r>
            <a:r>
              <a:rPr lang="en-GB" dirty="0"/>
              <a:t>- 2</a:t>
            </a:r>
            <a:endParaRPr lang="x-none" dirty="0"/>
          </a:p>
        </p:txBody>
      </p:sp>
    </p:spTree>
    <p:extLst>
      <p:ext uri="{BB962C8B-B14F-4D97-AF65-F5344CB8AC3E}">
        <p14:creationId xmlns:p14="http://schemas.microsoft.com/office/powerpoint/2010/main" val="28570752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FCA963-7BDE-D546-B32C-0FAF452D3EB0}"/>
              </a:ext>
            </a:extLst>
          </p:cNvPr>
          <p:cNvSpPr>
            <a:spLocks noGrp="1"/>
          </p:cNvSpPr>
          <p:nvPr>
            <p:ph type="body" sz="quarter" idx="13"/>
          </p:nvPr>
        </p:nvSpPr>
        <p:spPr>
          <a:xfrm>
            <a:off x="561109" y="1383936"/>
            <a:ext cx="11120498" cy="361737"/>
          </a:xfrm>
        </p:spPr>
        <p:txBody>
          <a:bodyPr/>
          <a:lstStyle/>
          <a:p>
            <a:r>
              <a:rPr lang="ca-ES" dirty="0"/>
              <a:t>Com s’ha d’elaborar i utilitzar un pla individualitzat?</a:t>
            </a:r>
            <a:r>
              <a:rPr lang="es-ES" dirty="0"/>
              <a:t> </a:t>
            </a:r>
          </a:p>
        </p:txBody>
      </p:sp>
      <p:sp>
        <p:nvSpPr>
          <p:cNvPr id="3" name="Content Placeholder 2">
            <a:extLst>
              <a:ext uri="{FF2B5EF4-FFF2-40B4-BE49-F238E27FC236}">
                <a16:creationId xmlns:a16="http://schemas.microsoft.com/office/drawing/2014/main" id="{6539DCCD-7409-44F1-A324-A4C06EB9225C}"/>
              </a:ext>
            </a:extLst>
          </p:cNvPr>
          <p:cNvSpPr>
            <a:spLocks noGrp="1"/>
          </p:cNvSpPr>
          <p:nvPr>
            <p:ph sz="quarter" idx="14"/>
          </p:nvPr>
        </p:nvSpPr>
        <p:spPr>
          <a:xfrm>
            <a:off x="507195" y="1895062"/>
            <a:ext cx="11174412" cy="4116126"/>
          </a:xfrm>
        </p:spPr>
        <p:txBody>
          <a:bodyPr>
            <a:normAutofit/>
          </a:bodyPr>
          <a:lstStyle/>
          <a:p>
            <a:pPr lvl="0" algn="just"/>
            <a:r>
              <a:rPr lang="ca-ES" sz="2100" dirty="0"/>
              <a:t>Cal que el pla el desenvolupi la persona implicada i, si vol, amb l’ajuda d’altres persones que vulguin participar</a:t>
            </a:r>
            <a:r>
              <a:rPr lang="en-GB" sz="2100" dirty="0"/>
              <a:t>.</a:t>
            </a:r>
            <a:endParaRPr lang="x-none" sz="2100" dirty="0"/>
          </a:p>
          <a:p>
            <a:pPr lvl="0" algn="just" fontAlgn="base"/>
            <a:r>
              <a:rPr lang="ca-ES" sz="2100" dirty="0"/>
              <a:t>És la persona per a qui es crea el pla qui decideix què hi figura, i no els altres. </a:t>
            </a:r>
            <a:endParaRPr lang="es-ES" sz="2100" dirty="0"/>
          </a:p>
          <a:p>
            <a:pPr lvl="0" algn="just" fontAlgn="base"/>
            <a:r>
              <a:rPr lang="ca-ES" sz="2100" dirty="0"/>
              <a:t>El pla s’ha de dissenyar quan la persona es troba en un estat mental calmat i relaxat. </a:t>
            </a:r>
            <a:endParaRPr lang="es-ES" sz="2100" dirty="0"/>
          </a:p>
          <a:p>
            <a:pPr algn="just"/>
            <a:r>
              <a:rPr lang="ca-ES" sz="2100" dirty="0"/>
              <a:t>Si escau, el pla es pot integrar en el pla de recuperació general de la persona</a:t>
            </a:r>
            <a:r>
              <a:rPr lang="en-GB" sz="2100" dirty="0"/>
              <a:t>. </a:t>
            </a:r>
            <a:endParaRPr lang="x-none" sz="2100" dirty="0"/>
          </a:p>
          <a:p>
            <a:pPr lvl="0" algn="just"/>
            <a:r>
              <a:rPr lang="ca-ES" sz="2100" dirty="0"/>
              <a:t>Si la persona ho desitja, els plans es poden posar a disposició del personal sanitari, els equips de resposta i altres persones rellevants </a:t>
            </a:r>
            <a:r>
              <a:rPr lang="en-GB" sz="2100" dirty="0"/>
              <a:t>.</a:t>
            </a:r>
            <a:endParaRPr lang="x-none" sz="2100" dirty="0"/>
          </a:p>
          <a:p>
            <a:pPr lvl="0" algn="just"/>
            <a:r>
              <a:rPr lang="ca-ES" sz="2100" dirty="0"/>
              <a:t>Els plans individualitzats s’han d’actualitzar i revisar amb regularitat</a:t>
            </a:r>
            <a:r>
              <a:rPr lang="en-GB" sz="2100" dirty="0"/>
              <a:t>.</a:t>
            </a:r>
            <a:endParaRPr lang="x-none" sz="2100" dirty="0"/>
          </a:p>
          <a:p>
            <a:pPr algn="just"/>
            <a:endParaRPr lang="x-none" sz="2100" dirty="0"/>
          </a:p>
        </p:txBody>
      </p:sp>
      <p:sp>
        <p:nvSpPr>
          <p:cNvPr id="2" name="Title 1">
            <a:extLst>
              <a:ext uri="{FF2B5EF4-FFF2-40B4-BE49-F238E27FC236}">
                <a16:creationId xmlns:a16="http://schemas.microsoft.com/office/drawing/2014/main" id="{E04BF001-2F17-4484-9C13-BEC914911934}"/>
              </a:ext>
            </a:extLst>
          </p:cNvPr>
          <p:cNvSpPr>
            <a:spLocks noGrp="1"/>
          </p:cNvSpPr>
          <p:nvPr>
            <p:ph type="title"/>
          </p:nvPr>
        </p:nvSpPr>
        <p:spPr>
          <a:xfrm>
            <a:off x="417754" y="506412"/>
            <a:ext cx="11278945" cy="446088"/>
          </a:xfrm>
        </p:spPr>
        <p:txBody>
          <a:bodyPr/>
          <a:lstStyle/>
          <a:p>
            <a:r>
              <a:rPr lang="ca-ES" dirty="0"/>
              <a:t>Presentació: Plans individualitzats per explorar les sensibilitats i els signes de malestar </a:t>
            </a:r>
            <a:r>
              <a:rPr lang="en-GB" dirty="0"/>
              <a:t>- 3</a:t>
            </a:r>
            <a:endParaRPr lang="x-none" dirty="0"/>
          </a:p>
        </p:txBody>
      </p:sp>
    </p:spTree>
    <p:extLst>
      <p:ext uri="{BB962C8B-B14F-4D97-AF65-F5344CB8AC3E}">
        <p14:creationId xmlns:p14="http://schemas.microsoft.com/office/powerpoint/2010/main" val="25576985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AC900-22C1-EB4B-9902-4C4D93277ADA}"/>
              </a:ext>
            </a:extLst>
          </p:cNvPr>
          <p:cNvSpPr>
            <a:spLocks noGrp="1"/>
          </p:cNvSpPr>
          <p:nvPr>
            <p:ph type="body" sz="quarter" idx="13"/>
          </p:nvPr>
        </p:nvSpPr>
        <p:spPr>
          <a:xfrm>
            <a:off x="569541" y="1414355"/>
            <a:ext cx="11174400" cy="360000"/>
          </a:xfrm>
        </p:spPr>
        <p:txBody>
          <a:bodyPr/>
          <a:lstStyle/>
          <a:p>
            <a:r>
              <a:rPr lang="ca-ES" dirty="0"/>
              <a:t>Elaboració d’un pla individualitzat</a:t>
            </a:r>
            <a:endParaRPr lang="es-ES" dirty="0"/>
          </a:p>
        </p:txBody>
      </p:sp>
      <p:sp>
        <p:nvSpPr>
          <p:cNvPr id="3" name="Content Placeholder 2">
            <a:extLst>
              <a:ext uri="{FF2B5EF4-FFF2-40B4-BE49-F238E27FC236}">
                <a16:creationId xmlns:a16="http://schemas.microsoft.com/office/drawing/2014/main" id="{0AD9A8FD-5180-43B8-AF38-076D0D19EB38}"/>
              </a:ext>
            </a:extLst>
          </p:cNvPr>
          <p:cNvSpPr>
            <a:spLocks noGrp="1"/>
          </p:cNvSpPr>
          <p:nvPr>
            <p:ph sz="quarter" idx="14"/>
          </p:nvPr>
        </p:nvSpPr>
        <p:spPr>
          <a:xfrm>
            <a:off x="507195" y="1849582"/>
            <a:ext cx="11174412" cy="1620982"/>
          </a:xfrm>
        </p:spPr>
        <p:txBody>
          <a:bodyPr>
            <a:noAutofit/>
          </a:bodyPr>
          <a:lstStyle/>
          <a:p>
            <a:pPr algn="just"/>
            <a:r>
              <a:rPr lang="ca-ES" dirty="0"/>
              <a:t>La persona identifica i elabora una llista de què la fa sentir frustrada, enfadada o alterada. Si vol, pot demanar que algú l’ajudi</a:t>
            </a:r>
            <a:r>
              <a:rPr lang="en-GB" dirty="0"/>
              <a:t>.  </a:t>
            </a:r>
            <a:endParaRPr lang="x-none" dirty="0"/>
          </a:p>
          <a:p>
            <a:pPr algn="just"/>
            <a:r>
              <a:rPr lang="ca-ES" dirty="0"/>
              <a:t>La persona identifica possibles estratègies per abordar la causa o causes subjacents al seu malestar</a:t>
            </a:r>
            <a:r>
              <a:rPr lang="en-GB" dirty="0"/>
              <a:t>. A</a:t>
            </a:r>
            <a:r>
              <a:rPr lang="ca-ES" dirty="0" err="1"/>
              <a:t>lguns</a:t>
            </a:r>
            <a:r>
              <a:rPr lang="ca-ES" dirty="0"/>
              <a:t> exemples són</a:t>
            </a:r>
            <a:r>
              <a:rPr lang="en-GB" dirty="0"/>
              <a:t>:</a:t>
            </a:r>
          </a:p>
          <a:p>
            <a:pPr algn="just"/>
            <a:endParaRPr lang="x-none" dirty="0"/>
          </a:p>
        </p:txBody>
      </p:sp>
      <p:sp>
        <p:nvSpPr>
          <p:cNvPr id="2" name="Title 1">
            <a:extLst>
              <a:ext uri="{FF2B5EF4-FFF2-40B4-BE49-F238E27FC236}">
                <a16:creationId xmlns:a16="http://schemas.microsoft.com/office/drawing/2014/main" id="{641E0A2A-9487-4EAF-9D74-4F4E0202A119}"/>
              </a:ext>
            </a:extLst>
          </p:cNvPr>
          <p:cNvSpPr>
            <a:spLocks noGrp="1"/>
          </p:cNvSpPr>
          <p:nvPr>
            <p:ph type="title"/>
          </p:nvPr>
        </p:nvSpPr>
        <p:spPr>
          <a:xfrm>
            <a:off x="417754" y="506412"/>
            <a:ext cx="11221795" cy="484188"/>
          </a:xfrm>
        </p:spPr>
        <p:txBody>
          <a:bodyPr/>
          <a:lstStyle/>
          <a:p>
            <a:r>
              <a:rPr lang="ca-ES" dirty="0"/>
              <a:t>Presentació: Plans individualitzats per explorar les sensibilitats i els signes de malestar </a:t>
            </a:r>
            <a:r>
              <a:rPr lang="en-GB" dirty="0"/>
              <a:t>- 4</a:t>
            </a:r>
            <a:endParaRPr lang="x-none" dirty="0"/>
          </a:p>
        </p:txBody>
      </p:sp>
      <p:sp>
        <p:nvSpPr>
          <p:cNvPr id="7" name="Rectangle 6">
            <a:extLst>
              <a:ext uri="{FF2B5EF4-FFF2-40B4-BE49-F238E27FC236}">
                <a16:creationId xmlns:a16="http://schemas.microsoft.com/office/drawing/2014/main" id="{C280011C-9DA2-3F46-A7EB-1E82A816A737}"/>
              </a:ext>
            </a:extLst>
          </p:cNvPr>
          <p:cNvSpPr/>
          <p:nvPr/>
        </p:nvSpPr>
        <p:spPr>
          <a:xfrm>
            <a:off x="795130" y="3629288"/>
            <a:ext cx="10416210" cy="1938992"/>
          </a:xfrm>
          <a:prstGeom prst="rect">
            <a:avLst/>
          </a:prstGeom>
        </p:spPr>
        <p:txBody>
          <a:bodyPr wrap="square" numCol="2">
            <a:spAutoFit/>
          </a:bodyPr>
          <a:lstStyle/>
          <a:p>
            <a:pPr marL="342900" lvl="0" indent="-342900" fontAlgn="base">
              <a:buFont typeface="Arial" panose="020B0604020202020204" pitchFamily="34" charset="0"/>
              <a:buChar char="•"/>
            </a:pPr>
            <a:r>
              <a:rPr lang="ca-ES" sz="2000" dirty="0"/>
              <a:t>fer un passeig </a:t>
            </a:r>
            <a:endParaRPr lang="es-ES" sz="2000" dirty="0"/>
          </a:p>
          <a:p>
            <a:pPr marL="342900" lvl="0" indent="-342900" fontAlgn="base">
              <a:buFont typeface="Arial" panose="020B0604020202020204" pitchFamily="34" charset="0"/>
              <a:buChar char="•"/>
            </a:pPr>
            <a:r>
              <a:rPr lang="ca-ES" sz="2000" dirty="0"/>
              <a:t>que algú reconegui els seus sentiments</a:t>
            </a:r>
            <a:endParaRPr lang="es-ES" sz="2000" dirty="0"/>
          </a:p>
          <a:p>
            <a:pPr marL="342900" lvl="0" indent="-342900" fontAlgn="base">
              <a:buFont typeface="Arial" panose="020B0604020202020204" pitchFamily="34" charset="0"/>
              <a:buChar char="•"/>
            </a:pPr>
            <a:r>
              <a:rPr lang="ca-ES" sz="2000" dirty="0"/>
              <a:t>fer respiracions lentes i profundes </a:t>
            </a:r>
            <a:endParaRPr lang="es-ES" sz="2000" dirty="0"/>
          </a:p>
          <a:p>
            <a:pPr marL="342900" lvl="0" indent="-342900" fontAlgn="base">
              <a:buFont typeface="Arial" panose="020B0604020202020204" pitchFamily="34" charset="0"/>
              <a:buChar char="•"/>
            </a:pPr>
            <a:r>
              <a:rPr lang="ca-ES" sz="2000" dirty="0"/>
              <a:t>estrènyer una pilota o una manta </a:t>
            </a:r>
            <a:endParaRPr lang="es-ES" sz="2000" dirty="0"/>
          </a:p>
          <a:p>
            <a:pPr marL="342900" lvl="0" indent="-342900" fontAlgn="base">
              <a:buFont typeface="Arial" panose="020B0604020202020204" pitchFamily="34" charset="0"/>
              <a:buChar char="•"/>
            </a:pPr>
            <a:r>
              <a:rPr lang="ca-ES" sz="2000" dirty="0"/>
              <a:t>cridar o plorar </a:t>
            </a:r>
          </a:p>
          <a:p>
            <a:pPr marL="342900" lvl="0" indent="-342900" fontAlgn="base">
              <a:buFont typeface="Arial" panose="020B0604020202020204" pitchFamily="34" charset="0"/>
              <a:buChar char="•"/>
            </a:pPr>
            <a:endParaRPr lang="es-ES" sz="2000" dirty="0"/>
          </a:p>
          <a:p>
            <a:pPr marL="342900" lvl="0" indent="-342900" fontAlgn="base">
              <a:buFont typeface="Arial" panose="020B0604020202020204" pitchFamily="34" charset="0"/>
              <a:buChar char="•"/>
            </a:pPr>
            <a:r>
              <a:rPr lang="ca-ES" sz="2000" dirty="0"/>
              <a:t>passar una estona en una sala de benestar </a:t>
            </a:r>
            <a:endParaRPr lang="es-ES" sz="2000" dirty="0"/>
          </a:p>
          <a:p>
            <a:pPr marL="342900" lvl="0" indent="-342900" fontAlgn="base">
              <a:buFont typeface="Arial" panose="020B0604020202020204" pitchFamily="34" charset="0"/>
              <a:buChar char="•"/>
            </a:pPr>
            <a:r>
              <a:rPr lang="ca-ES" sz="2000" dirty="0"/>
              <a:t>trucar a un amic o familiar </a:t>
            </a:r>
            <a:endParaRPr lang="es-ES" sz="2000" dirty="0"/>
          </a:p>
          <a:p>
            <a:pPr marL="342900" lvl="0" indent="-342900" fontAlgn="base">
              <a:buFont typeface="Arial" panose="020B0604020202020204" pitchFamily="34" charset="0"/>
              <a:buChar char="•"/>
            </a:pPr>
            <a:r>
              <a:rPr lang="ca-ES" sz="2000" dirty="0"/>
              <a:t>fer exercici </a:t>
            </a:r>
            <a:endParaRPr lang="es-ES" sz="2000" dirty="0"/>
          </a:p>
          <a:p>
            <a:pPr marL="342900" lvl="0" indent="-342900" fontAlgn="base">
              <a:buFont typeface="Arial" panose="020B0604020202020204" pitchFamily="34" charset="0"/>
              <a:buChar char="•"/>
            </a:pPr>
            <a:r>
              <a:rPr lang="ca-ES" sz="2000" dirty="0"/>
              <a:t>dutxar-se</a:t>
            </a:r>
            <a:endParaRPr lang="es-ES" sz="2000" dirty="0"/>
          </a:p>
          <a:p>
            <a:pPr marL="800100" lvl="1" indent="-342900">
              <a:buFont typeface="Arial" panose="020B0604020202020204" pitchFamily="34" charset="0"/>
              <a:buChar char="•"/>
            </a:pPr>
            <a:endParaRPr lang="x-none" sz="2400"/>
          </a:p>
        </p:txBody>
      </p:sp>
    </p:spTree>
    <p:extLst>
      <p:ext uri="{BB962C8B-B14F-4D97-AF65-F5344CB8AC3E}">
        <p14:creationId xmlns:p14="http://schemas.microsoft.com/office/powerpoint/2010/main" val="1019708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6836</TotalTime>
  <Words>36667</Words>
  <Application>Microsoft Office PowerPoint</Application>
  <PresentationFormat>Pantalla panoràmica</PresentationFormat>
  <Paragraphs>2216</Paragraphs>
  <Slides>154</Slides>
  <Notes>154</Notes>
  <HiddenSlides>0</HiddenSlides>
  <MMClips>0</MMClips>
  <ScaleCrop>false</ScaleCrop>
  <HeadingPairs>
    <vt:vector size="8" baseType="variant">
      <vt:variant>
        <vt:lpstr>Tipus de lletra utilitzats</vt:lpstr>
      </vt:variant>
      <vt:variant>
        <vt:i4>5</vt:i4>
      </vt:variant>
      <vt:variant>
        <vt:lpstr>Tema</vt:lpstr>
      </vt:variant>
      <vt:variant>
        <vt:i4>1</vt:i4>
      </vt:variant>
      <vt:variant>
        <vt:lpstr>Servidors OLE incrustats</vt:lpstr>
      </vt:variant>
      <vt:variant>
        <vt:i4>1</vt:i4>
      </vt:variant>
      <vt:variant>
        <vt:lpstr>Títols de les diapositives</vt:lpstr>
      </vt:variant>
      <vt:variant>
        <vt:i4>154</vt:i4>
      </vt:variant>
    </vt:vector>
  </HeadingPairs>
  <TitlesOfParts>
    <vt:vector size="161" baseType="lpstr">
      <vt:lpstr>Arial</vt:lpstr>
      <vt:lpstr>Calibri</vt:lpstr>
      <vt:lpstr>Calibri Light</vt:lpstr>
      <vt:lpstr>Century Gothic</vt:lpstr>
      <vt:lpstr>Symbol</vt:lpstr>
      <vt:lpstr>LPB</vt:lpstr>
      <vt:lpstr>think-cell Slide</vt:lpstr>
      <vt:lpstr>Presentació del PowerPoint</vt:lpstr>
      <vt:lpstr>Presentació del PowerPoint</vt:lpstr>
      <vt:lpstr>Quality Rights de l’OMS: objectius i propòsits</vt:lpstr>
      <vt:lpstr>Nota preliminar sobre el llenguatge - 1</vt:lpstr>
      <vt:lpstr>Nota preliminar sobre el llenguatge - 2</vt:lpstr>
      <vt:lpstr>Objectius d’aprenentatge</vt:lpstr>
      <vt:lpstr>Temes tractats en aquest mòdul</vt:lpstr>
      <vt:lpstr>Tema 1. Què és la recuperació</vt:lpstr>
      <vt:lpstr>Presentació 1.1. Què és la recuperació? - 1</vt:lpstr>
      <vt:lpstr>Presentació 1.1. Què és la recuperació? - 2</vt:lpstr>
      <vt:lpstr>Presentació 1.1. Què és la recuperació? - 3</vt:lpstr>
      <vt:lpstr>Tema 2. Definir l’aïllament i la contenció</vt:lpstr>
      <vt:lpstr>Exercici 2.1: Significat d’aïllament i de contenció </vt:lpstr>
      <vt:lpstr>Exercici 2.2: Identificar l’aïllament i la contenció </vt:lpstr>
      <vt:lpstr>Presentació: Formes d’aïllament i de contenció - 1</vt:lpstr>
      <vt:lpstr>Presentació: Formes d’aïllament i de contenció - 2</vt:lpstr>
      <vt:lpstr>Presentació: Formes d’aïllament i de contenció - 3</vt:lpstr>
      <vt:lpstr>Presentació: Formes d’aïllament i de contenció - 4</vt:lpstr>
      <vt:lpstr>Presentació: Formes d’aïllament i de contenció - 5</vt:lpstr>
      <vt:lpstr>Presentació: Formes d’aïllament i de contenció - 6</vt:lpstr>
      <vt:lpstr>Exercici 2.3: Formes d’aïllament i de contenció - 1</vt:lpstr>
      <vt:lpstr>Exercici 2.3: Formes d’aïllament i de contenció - 2</vt:lpstr>
      <vt:lpstr>Exercici 2.4: Imatges d’aïllament i de contenció </vt:lpstr>
      <vt:lpstr>Presentació del PowerPoint</vt:lpstr>
      <vt:lpstr>Presentació del PowerPoint</vt:lpstr>
      <vt:lpstr>Presentació del PowerPoint</vt:lpstr>
      <vt:lpstr>Presentació del PowerPoint</vt:lpstr>
      <vt:lpstr>Presentació: L’ús de l’aïllament i de la contenció és una vulneració dels drets humans - 1</vt:lpstr>
      <vt:lpstr>Presentació: L’ús de l’aïllament i de la contenció és una vulneració dels drets humans - 2</vt:lpstr>
      <vt:lpstr>Presentació: L’ús de l’aïllament i de la contenció és una vulneració dels drets humans - 3</vt:lpstr>
      <vt:lpstr>Presentació: Quan i per què s’empren l’aïllament i la contenció? - 1 </vt:lpstr>
      <vt:lpstr>Presentació: Quan i per què s’empren l’aïllament i la contenció? - 2</vt:lpstr>
      <vt:lpstr>Presentació: Quan i per què s’empren l’aïllament i la contenció? - 3</vt:lpstr>
      <vt:lpstr>Presentació: Quan i per què s’empren l’aïllament i la contenció? - 4</vt:lpstr>
      <vt:lpstr>Presentació: Quan i per què s’empren l’aïllament i la contenció? - 5</vt:lpstr>
      <vt:lpstr>Presentació: Quan i per què s’empren l’aïllament i la contenció? - 6</vt:lpstr>
      <vt:lpstr>Presentació: Quan i per què s’empren l’aïllament i la contenció? - 7</vt:lpstr>
      <vt:lpstr>Presentació: Quan i per què s’empren l’aïllament i la contenció? - 8</vt:lpstr>
      <vt:lpstr>Presentació: Quan i per què s’empren l’aïllament i la contenció? - 9</vt:lpstr>
      <vt:lpstr>Presentació: Quan i per què s’empren l’aïllament i la contenció? - 10</vt:lpstr>
      <vt:lpstr>Tema 3. L’experiència personal i l’impacte de l’aïllament i la contenció</vt:lpstr>
      <vt:lpstr>Exercici 3.1: L’experiència personal d’aïllament i de contenció - 1</vt:lpstr>
      <vt:lpstr>Exercici 3.1: L’experiència personal d’aïllament i de contenció - 2</vt:lpstr>
      <vt:lpstr>Presentació: L’impacte psicològic de l’aïllament i la contenció en les persones usuàries dels serveis - 1</vt:lpstr>
      <vt:lpstr>Presentació: L’impacte psicològic de l’aïllament i la contenció en les persones usuàries dels serveis - 2</vt:lpstr>
      <vt:lpstr>Presentació: L’impacte psicològic de l’aïllament i la contenció en les persones usuàries dels serveis - 3</vt:lpstr>
      <vt:lpstr>Exercici 3.2: Impacte psicològic de l’ús de l’aïllament i la contenció</vt:lpstr>
      <vt:lpstr>Presentació: L’impacte físic de l’aïllament i la contenció en les persones usuàries dels serveis - 1</vt:lpstr>
      <vt:lpstr>Presentació: L’impacte físic de l’aïllament i la contenció en les persones usuàries dels serveis - 2</vt:lpstr>
      <vt:lpstr>Presentació: L’impacte físic de l’aïllament i la contenció en les persones usuàries dels serveis - 3</vt:lpstr>
      <vt:lpstr>Presentació: L’impacte físic de l’aïllament i la contenció en les persones usuàries dels serveis - 4</vt:lpstr>
      <vt:lpstr>Presentació: L’impacte físic de l’aïllament i la contenció en les persones usuàries dels serveis - 5</vt:lpstr>
      <vt:lpstr>Presentació: Impacte dràstic de l’ús de l’aïllament i la contenció</vt:lpstr>
      <vt:lpstr>Exercici 3.3: Impacte psicològic de l’ús de l’aïllament i la contenció en el personal dels serveis - Opció 1</vt:lpstr>
      <vt:lpstr>Exercici 3.3: Impacte psicològic de l’ús de l’aïllament i la contenció en el personal dels serveis - Opció 2</vt:lpstr>
      <vt:lpstr>Presentació: L’impacte de l’aïllament i la contenció en els professionals de la salut mental i dels serveis que s’hi relacionen</vt:lpstr>
      <vt:lpstr>Tema 4. Qüestionar-se les pressuposicions amb relació a l’aïllament i la contenció  </vt:lpstr>
      <vt:lpstr>Presentació: Qüestionar-se les pressuposicions sobre l’aïllament i la contenció - 1</vt:lpstr>
      <vt:lpstr>Presentació: Qüestionar-se les pressuposicions sobre l’aïllament i la contenció - 2</vt:lpstr>
      <vt:lpstr>Presentació: Qüestionar-se les pressuposicions sobre l’aïllament i la contenció - 3</vt:lpstr>
      <vt:lpstr>Presentació: Qüestionar-se les pressuposicions sobre l’aïllament i la contenció - 4</vt:lpstr>
      <vt:lpstr>Presentació: Qüestionar-se les pressuposicions sobre l’aïllament i la contenció - 5</vt:lpstr>
      <vt:lpstr>Presentació: Qüestionar-se les pressuposicions sobre l’aïllament i la contenció - 6</vt:lpstr>
      <vt:lpstr>Exercici 4.1: Qüestionem la idea que, en circumstàncies excepcionals, hi ha raons vàlides per fer servir l’aïllament i la contenció - 1</vt:lpstr>
      <vt:lpstr>Exercici 4.1: Qüestionem la idea que, en circumstàncies excepcionals, hi ha raons vàlides per fer servir l’aïllament i la contenció - 2</vt:lpstr>
      <vt:lpstr>Exercici 4.1: Qüestionem la idea que, en circumstàncies excepcionals, hi ha raons vàlides per fer servir l’aïllament i la contenció - 3</vt:lpstr>
      <vt:lpstr>Exercici 4.1: Qüestionem la idea que, en circumstàncies excepcionals, hi ha raons vàlides per fer servir l’aïllament i la contenció - 4</vt:lpstr>
      <vt:lpstr>Exercici 4.1: Qüestionem la idea que, en circumstàncies excepcionals, hi ha raons vàlides per fer servir l’aïllament i la contenció - 5</vt:lpstr>
      <vt:lpstr>Exercici 4.1: Qüestionem la idea que, en circumstàncies excepcionals, hi ha raons vàlides per fer servir l’aïllament i la contenció - 6</vt:lpstr>
      <vt:lpstr>Exercici 4.1: Qüestionem la idea que, en circumstàncies excepcionals, hi ha raons vàlides per fer servir l’aïllament i la contenció - 7</vt:lpstr>
      <vt:lpstr>Exercici 4.2: És possible canviar el curs dels esdeveniments que condueixen a l’ús de l’aïllament i de les contencions? - 1</vt:lpstr>
      <vt:lpstr>Presentació del PowerPoint</vt:lpstr>
      <vt:lpstr>Exercici 4.2: És possible canviar el curs dels esdeveniments que condueixen a l’ús de l’aïllament i de les contencions? - 3</vt:lpstr>
      <vt:lpstr>Exercici 4.2: És possible canviar el curs dels esdeveniments que condueixen a l’ús de l’aïllament i de les contencions? - 4</vt:lpstr>
      <vt:lpstr>Exercici 4.2: És possible canviar el curs dels esdeveniments que condueixen a l’ús de l’aïllament i de les contencions? - 5</vt:lpstr>
      <vt:lpstr>Exercici 4.2: És possible canviar el curs dels esdeveniments que condueixen a l’ús de l’aïllament i de les contencions? - 6</vt:lpstr>
      <vt:lpstr>Exercici 4.2: És possible canviar el curs dels esdeveniments que condueixen a l’ús de l’aïllament i de les contencions? - 7</vt:lpstr>
      <vt:lpstr>Presentació: El ventall d’oportunitats perdudes</vt:lpstr>
      <vt:lpstr>Tema 5. Identificar les situacions de tensió i els elements d’una resposta eficaç </vt:lpstr>
      <vt:lpstr>Reflexió a partir dels temes previs - 1</vt:lpstr>
      <vt:lpstr>Reflexió a partir dels temes previs - 2</vt:lpstr>
      <vt:lpstr>Presentació: Identificació de les situacions de tensió i elements d’una resposta eficaç - 1</vt:lpstr>
      <vt:lpstr>Presentació: Identificació de les situacions de tensió i elements d’una resposta eficaç - 2</vt:lpstr>
      <vt:lpstr>Presentació: Identificació de les situacions de tensió i elements d’una resposta eficaç - 3</vt:lpstr>
      <vt:lpstr>Presentació: Identificació de les situacions de tensió i elements d’una resposta eficaç - 4</vt:lpstr>
      <vt:lpstr>Presentació: Identificació de les situacions de tensió i elements d’una resposta eficaç - 5</vt:lpstr>
      <vt:lpstr>Exercici 5.1: Debat: entendre les sensibilitats i els patrons de reaccions</vt:lpstr>
      <vt:lpstr>Exercici 5.2: Accions tranquil·litzadores</vt:lpstr>
      <vt:lpstr>Exercici 5.3: Respondre a les sensibilitats i al malestar - 1</vt:lpstr>
      <vt:lpstr>Exercici 5.3: Respondre a les sensibilitats i al malestar - 2</vt:lpstr>
      <vt:lpstr>Exercici 5.3: Respondre a les sensibilitats i al malestar - 3</vt:lpstr>
      <vt:lpstr>Exercici 5.3: Respondre a les sensibilitats i al malestar - 4</vt:lpstr>
      <vt:lpstr>Exercici 5.3: Respondre a les sensibilitats i al malestar - 5</vt:lpstr>
      <vt:lpstr>Exercici 5.3: Respondre a les sensibilitats i al malestar - 6</vt:lpstr>
      <vt:lpstr>6. Plans individualitzats per explorar i respondre a les sensibilitats i  als signes de malestar</vt:lpstr>
      <vt:lpstr>Presentació: Plans individualitzats per explorar les sensibilitats i els signes de malestar - 1</vt:lpstr>
      <vt:lpstr>Presentació: Plans individualitzats per explorar les sensibilitats i els signes de malestar - 2</vt:lpstr>
      <vt:lpstr>Presentació: Plans individualitzats per explorar les sensibilitats i els signes de malestar - 3</vt:lpstr>
      <vt:lpstr>Presentació: Plans individualitzats per explorar les sensibilitats i els signes de malestar - 4</vt:lpstr>
      <vt:lpstr>Presentació: Plans individualitzats per explorar les sensibilitats i els signes de malestar - 5</vt:lpstr>
      <vt:lpstr>Exercici 6.1: Elaborar un pla individualitzat</vt:lpstr>
      <vt:lpstr>Tema 7. Establir una cultura del «sí» i del «sí que es pot»</vt:lpstr>
      <vt:lpstr>Presentació: Establiment d’una cultura del «sí» i del «sí que es pot» - 1</vt:lpstr>
      <vt:lpstr>Presentació: Establiment d’una cultura del «sí» i del «sí que es pot» - 2</vt:lpstr>
      <vt:lpstr>Presentació: Establiment d’una cultura del «sí» i del «sí que es pot» - 3</vt:lpstr>
      <vt:lpstr>Presentació: Establiment d’una cultura del «sí» i del «sí que es pot» - 4</vt:lpstr>
      <vt:lpstr>Presentació: Establiment d’una cultura del «sí» i del «sí que es pot» - 5</vt:lpstr>
      <vt:lpstr>Presentació: Establiment d’una cultura del «sí» i del «sí que es pot» - 6</vt:lpstr>
      <vt:lpstr>Presentació: Establiment d’una cultura del «sí» i del «sí que es pot» - 7</vt:lpstr>
      <vt:lpstr>Exercici 7.1: Establir una cultura del «sí» i del «sí que es pot» en el nostre servei social i de salut mental - 1</vt:lpstr>
      <vt:lpstr>Exercici 7.1: Establir una cultura del «sí» i del «sí que es pot» en el nostre servei social i de salut mental - 2</vt:lpstr>
      <vt:lpstr>Tema 8. Entorns d’acompanyament i ús de sales de benestar</vt:lpstr>
      <vt:lpstr>Presentació: Entorns d’acompanyament i sales de benestar - 1</vt:lpstr>
      <vt:lpstr>Presentació: Entorns d’acompanyament i sales de benestar - 2</vt:lpstr>
      <vt:lpstr>Presentació: Entorns d’acompanyament i sales de benestar - 3</vt:lpstr>
      <vt:lpstr>Presentació: Entorns d’acompanyament i sales de benestar - 4</vt:lpstr>
      <vt:lpstr>Presentació: Entorns d’acompanyament i sales de benestar - 5</vt:lpstr>
      <vt:lpstr>Exercici 8.1: Estratègies sensorials</vt:lpstr>
      <vt:lpstr>Presentació: Sales de benestar en unitats d’urgències d’hospitals generals o en altres llocs de cures intensives</vt:lpstr>
      <vt:lpstr>Exercici 8.2: Sales de benestar al vostre servei</vt:lpstr>
      <vt:lpstr>Tema 9. Desescalada de les situacions de conflictivitat i de tensió</vt:lpstr>
      <vt:lpstr>Presentació: Introducció a la desescalada - 1</vt:lpstr>
      <vt:lpstr>Presentació: Introducció a la desescalada - 2</vt:lpstr>
      <vt:lpstr>Presentació: Introducció a la desescalada - 3</vt:lpstr>
      <vt:lpstr>Presentació: Introducció a la desescalada - 4</vt:lpstr>
      <vt:lpstr>Presentació: Introducció a la desescalada - 5</vt:lpstr>
      <vt:lpstr>Tema 10. Equips de resposta </vt:lpstr>
      <vt:lpstr>Presentació: La constitució d’un equip de resposta - 1</vt:lpstr>
      <vt:lpstr>Presentació: La constitució d’un equip de resposta - 2</vt:lpstr>
      <vt:lpstr>Presentació: La constitució d’un equip de resposta - 3</vt:lpstr>
      <vt:lpstr>Presentació: La constitució d’un equip de resposta - 4</vt:lpstr>
      <vt:lpstr>Presentació: La constitució d’un equip de resposta - 5</vt:lpstr>
      <vt:lpstr>Presentació: La constitució d’un equip de resposta - 6</vt:lpstr>
      <vt:lpstr>Presentació: La constitució d’un equip de resposta - 7</vt:lpstr>
      <vt:lpstr>Presentació: La constitució d’un equip de resposta - 8</vt:lpstr>
      <vt:lpstr>Presentació: La constitució d’un equip de resposta - 9</vt:lpstr>
      <vt:lpstr>Presentació: La constitució d’un equip de resposta - 10</vt:lpstr>
      <vt:lpstr>Presentació: La constitució d’un equip de resposta - 11</vt:lpstr>
      <vt:lpstr>Presentació: La constitució d’un equip de resposta - 12</vt:lpstr>
      <vt:lpstr>Presentació: La constitució d’un equip de resposta - 13</vt:lpstr>
      <vt:lpstr>Exercici 10.1: Constituir un equip de resposta</vt:lpstr>
      <vt:lpstr>Exercici per reflexionar</vt:lpstr>
      <vt:lpstr>Tema 11. Accions que es poden emprendre per erradicar l’aïllament i la contenció </vt:lpstr>
      <vt:lpstr>Exercici 11.1: Pràctiques actuals per respondre a situacions de tensió i de conflictivitat al servei</vt:lpstr>
      <vt:lpstr>Exercici 11.2: Accions personals per eliminar l’aïllament i la contenció</vt:lpstr>
      <vt:lpstr>Exercici 11.3: Accions en l’àmbit del servei per erradicar l’aïllament i la contenció</vt:lpstr>
      <vt:lpstr>Presentació: Accions en l’àmbit del servei per erradicar l’aïllament i la contenció - 1 </vt:lpstr>
      <vt:lpstr>Presentació: Accions en l’àmbit del servei per erradicar l’aïllament i la contenció - 2</vt:lpstr>
      <vt:lpstr>Presentació: Accions en l’àmbit del servei per erradicar l’aïllament i la contenció - 3</vt:lpstr>
      <vt:lpstr>Presentació: Accions en l’àmbit del servei per erradicar l’aïllament i la contenció - 4</vt:lpstr>
      <vt:lpstr>Presentació: Accions en l’àmbit del servei per erradicar l’aïllament i la contenció - 5</vt:lpstr>
      <vt:lpstr>Presentació: Conclusions - 1</vt:lpstr>
      <vt:lpstr>Presentació: Conclusions - 2</vt:lpstr>
      <vt:lpstr>Reconeixements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469</cp:revision>
  <cp:lastPrinted>2019-10-27T15:38:15Z</cp:lastPrinted>
  <dcterms:created xsi:type="dcterms:W3CDTF">2018-12-18T16:11:13Z</dcterms:created>
  <dcterms:modified xsi:type="dcterms:W3CDTF">2023-04-12T22:11:16Z</dcterms:modified>
</cp:coreProperties>
</file>