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ags/tag6.xml" ContentType="application/vnd.openxmlformats-officedocument.presentationml.tags+xml"/>
  <Override PartName="/ppt/theme/themeOverride5.xml" ContentType="application/vnd.openxmlformats-officedocument.themeOverride+xml"/>
  <Override PartName="/ppt/tags/tag7.xml" ContentType="application/vnd.openxmlformats-officedocument.presentationml.tags+xml"/>
  <Override PartName="/ppt/theme/themeOverride6.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Override7.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heme/themeOverride8.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heme/themeOverride9.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heme/themeOverride10.xml" ContentType="application/vnd.openxmlformats-officedocument.themeOverride+xml"/>
  <Override PartName="/ppt/theme/themeOverride11.xml" ContentType="application/vnd.openxmlformats-officedocument.themeOverride+xml"/>
  <Override PartName="/ppt/tags/tag17.xml" ContentType="application/vnd.openxmlformats-officedocument.presentationml.tags+xml"/>
  <Override PartName="/ppt/theme/themeOverride12.xml" ContentType="application/vnd.openxmlformats-officedocument.themeOverride+xml"/>
  <Override PartName="/ppt/tags/tag18.xml" ContentType="application/vnd.openxmlformats-officedocument.presentationml.tags+xml"/>
  <Override PartName="/ppt/theme/themeOverride13.xml" ContentType="application/vnd.openxmlformats-officedocument.themeOverride+xml"/>
  <Override PartName="/ppt/theme/themeOverride14.xml" ContentType="application/vnd.openxmlformats-officedocument.themeOverride+xml"/>
  <Override PartName="/ppt/tags/tag19.xml" ContentType="application/vnd.openxmlformats-officedocument.presentationml.tags+xml"/>
  <Override PartName="/ppt/theme/themeOverride15.xml" ContentType="application/vnd.openxmlformats-officedocument.themeOverride+xml"/>
  <Override PartName="/ppt/tags/tag20.xml" ContentType="application/vnd.openxmlformats-officedocument.presentationml.tags+xml"/>
  <Override PartName="/ppt/theme/themeOverride16.xml" ContentType="application/vnd.openxmlformats-officedocument.themeOverride+xml"/>
  <Override PartName="/ppt/theme/themeOverride17.xml" ContentType="application/vnd.openxmlformats-officedocument.themeOverride+xml"/>
  <Override PartName="/ppt/tags/tag21.xml" ContentType="application/vnd.openxmlformats-officedocument.presentationml.tags+xml"/>
  <Override PartName="/ppt/theme/themeOverride18.xml" ContentType="application/vnd.openxmlformats-officedocument.themeOverride+xml"/>
  <Override PartName="/ppt/theme/themeOverride19.xml" ContentType="application/vnd.openxmlformats-officedocument.themeOverride+xml"/>
  <Override PartName="/ppt/tags/tag22.xml" ContentType="application/vnd.openxmlformats-officedocument.presentationml.tags+xml"/>
  <Override PartName="/ppt/theme/themeOverride20.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8"/>
  </p:notesMasterIdLst>
  <p:sldIdLst>
    <p:sldId id="260" r:id="rId2"/>
    <p:sldId id="421" r:id="rId3"/>
    <p:sldId id="422" r:id="rId4"/>
    <p:sldId id="423" r:id="rId5"/>
    <p:sldId id="424" r:id="rId6"/>
    <p:sldId id="263" r:id="rId7"/>
    <p:sldId id="289" r:id="rId8"/>
    <p:sldId id="290" r:id="rId9"/>
    <p:sldId id="291" r:id="rId10"/>
    <p:sldId id="292" r:id="rId11"/>
    <p:sldId id="293"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30" r:id="rId41"/>
    <p:sldId id="331" r:id="rId42"/>
    <p:sldId id="332" r:id="rId43"/>
    <p:sldId id="333" r:id="rId44"/>
    <p:sldId id="334" r:id="rId45"/>
    <p:sldId id="335" r:id="rId46"/>
    <p:sldId id="336" r:id="rId47"/>
    <p:sldId id="337" r:id="rId48"/>
    <p:sldId id="362" r:id="rId49"/>
    <p:sldId id="363" r:id="rId50"/>
    <p:sldId id="364" r:id="rId51"/>
    <p:sldId id="365" r:id="rId52"/>
    <p:sldId id="366" r:id="rId53"/>
    <p:sldId id="367" r:id="rId54"/>
    <p:sldId id="368" r:id="rId55"/>
    <p:sldId id="36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38" r:id="rId69"/>
    <p:sldId id="339" r:id="rId70"/>
    <p:sldId id="340" r:id="rId71"/>
    <p:sldId id="341" r:id="rId72"/>
    <p:sldId id="416" r:id="rId73"/>
    <p:sldId id="342" r:id="rId74"/>
    <p:sldId id="343" r:id="rId75"/>
    <p:sldId id="344" r:id="rId76"/>
    <p:sldId id="370" r:id="rId77"/>
    <p:sldId id="371" r:id="rId78"/>
    <p:sldId id="372" r:id="rId79"/>
    <p:sldId id="373" r:id="rId80"/>
    <p:sldId id="345" r:id="rId81"/>
    <p:sldId id="346" r:id="rId82"/>
    <p:sldId id="347" r:id="rId83"/>
    <p:sldId id="349" r:id="rId84"/>
    <p:sldId id="323" r:id="rId85"/>
    <p:sldId id="324" r:id="rId86"/>
    <p:sldId id="325" r:id="rId87"/>
    <p:sldId id="374" r:id="rId88"/>
    <p:sldId id="375" r:id="rId89"/>
    <p:sldId id="376" r:id="rId90"/>
    <p:sldId id="377" r:id="rId91"/>
    <p:sldId id="378" r:id="rId92"/>
    <p:sldId id="379" r:id="rId93"/>
    <p:sldId id="380" r:id="rId94"/>
    <p:sldId id="381" r:id="rId95"/>
    <p:sldId id="382" r:id="rId96"/>
    <p:sldId id="383" r:id="rId97"/>
    <p:sldId id="384" r:id="rId98"/>
    <p:sldId id="385" r:id="rId99"/>
    <p:sldId id="387" r:id="rId100"/>
    <p:sldId id="395" r:id="rId101"/>
    <p:sldId id="394" r:id="rId102"/>
    <p:sldId id="388" r:id="rId103"/>
    <p:sldId id="390" r:id="rId104"/>
    <p:sldId id="391" r:id="rId105"/>
    <p:sldId id="392" r:id="rId106"/>
    <p:sldId id="393" r:id="rId107"/>
    <p:sldId id="326" r:id="rId108"/>
    <p:sldId id="327" r:id="rId109"/>
    <p:sldId id="328" r:id="rId110"/>
    <p:sldId id="329" r:id="rId111"/>
    <p:sldId id="396" r:id="rId112"/>
    <p:sldId id="397" r:id="rId113"/>
    <p:sldId id="398" r:id="rId114"/>
    <p:sldId id="399" r:id="rId115"/>
    <p:sldId id="400" r:id="rId116"/>
    <p:sldId id="401" r:id="rId117"/>
    <p:sldId id="402" r:id="rId118"/>
    <p:sldId id="403" r:id="rId119"/>
    <p:sldId id="404" r:id="rId120"/>
    <p:sldId id="405" r:id="rId121"/>
    <p:sldId id="406" r:id="rId122"/>
    <p:sldId id="408" r:id="rId123"/>
    <p:sldId id="409" r:id="rId124"/>
    <p:sldId id="410" r:id="rId125"/>
    <p:sldId id="411" r:id="rId126"/>
    <p:sldId id="413" r:id="rId12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56"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89" autoAdjust="0"/>
    <p:restoredTop sz="95853" autoAdjust="0"/>
  </p:normalViewPr>
  <p:slideViewPr>
    <p:cSldViewPr snapToGrid="0" showGuides="1">
      <p:cViewPr varScale="1">
        <p:scale>
          <a:sx n="106" d="100"/>
          <a:sy n="106" d="100"/>
        </p:scale>
        <p:origin x="612"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5" d="100"/>
          <a:sy n="85" d="100"/>
        </p:scale>
        <p:origin x="3928" y="184"/>
      </p:cViewPr>
      <p:guideLst>
        <p:guide orient="horz" pos="2856"/>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66CC-0C90-442C-BE13-1ADB0319D9DA}" type="datetimeFigureOut">
              <a:rPr lang="x-none" smtClean="0"/>
              <a:t>27/3/2023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70AF2-C819-47A0-A399-EA1272036C6D}" type="slidenum">
              <a:rPr lang="x-none" smtClean="0"/>
              <a:t>‹#›</a:t>
            </a:fld>
            <a:endParaRPr lang="x-none"/>
          </a:p>
        </p:txBody>
      </p:sp>
    </p:spTree>
    <p:extLst>
      <p:ext uri="{BB962C8B-B14F-4D97-AF65-F5344CB8AC3E}">
        <p14:creationId xmlns:p14="http://schemas.microsoft.com/office/powerpoint/2010/main" val="3091154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103.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3" Type="http://schemas.openxmlformats.org/officeDocument/2006/relationships/hyperlink" Target="#_ENREF_40"/><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3" Type="http://schemas.openxmlformats.org/officeDocument/2006/relationships/hyperlink" Target="#_ENREF_41"/><Relationship Id="rId2" Type="http://schemas.openxmlformats.org/officeDocument/2006/relationships/slide" Target="../slides/slide121.xml"/><Relationship Id="rId1" Type="http://schemas.openxmlformats.org/officeDocument/2006/relationships/notesMaster" Target="../notesMasters/notesMaster1.xml"/><Relationship Id="rId4" Type="http://schemas.openxmlformats.org/officeDocument/2006/relationships/hyperlink" Target="#_ENREF_42"/></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_ENREF_7"/><Relationship Id="rId3" Type="http://schemas.openxmlformats.org/officeDocument/2006/relationships/hyperlink" Target="#_ENREF_2"/><Relationship Id="rId7" Type="http://schemas.openxmlformats.org/officeDocument/2006/relationships/hyperlink" Target="#_ENREF_6"/><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_ENREF_5"/><Relationship Id="rId5" Type="http://schemas.openxmlformats.org/officeDocument/2006/relationships/hyperlink" Target="#_ENREF_4"/><Relationship Id="rId4" Type="http://schemas.openxmlformats.org/officeDocument/2006/relationships/hyperlink" Target="#_ENREF_3"/><Relationship Id="rId9" Type="http://schemas.openxmlformats.org/officeDocument/2006/relationships/hyperlink" Target="#_ENREF_8"/></Relationships>
</file>

<file path=ppt/notesSlides/_rels/notesSlide16.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_ENREF_11"/><Relationship Id="rId7" Type="http://schemas.openxmlformats.org/officeDocument/2006/relationships/hyperlink" Target="#_ENREF_15"/><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_ENREF_14"/><Relationship Id="rId5" Type="http://schemas.openxmlformats.org/officeDocument/2006/relationships/hyperlink" Target="#_ENREF_13"/><Relationship Id="rId4" Type="http://schemas.openxmlformats.org/officeDocument/2006/relationships/hyperlink" Target="#_ENREF_12"/></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_ENREF_16"/><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_ENREF_6"/></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www.abc.net.au/news/2017-05-01/bupa-adelaide-nursing-home-accused-of-poor-care/8487694" TargetMode="External"/><Relationship Id="rId3" Type="http://schemas.openxmlformats.org/officeDocument/2006/relationships/hyperlink" Target="https://youtu.be/NZBxI9pNYHw" TargetMode="External"/><Relationship Id="rId7" Type="http://schemas.openxmlformats.org/officeDocument/2006/relationships/hyperlink" Target="https://youtu.be/slr_SvB1uyU"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youtu.be/wTGV4s2fktQ" TargetMode="External"/><Relationship Id="rId5" Type="http://schemas.openxmlformats.org/officeDocument/2006/relationships/hyperlink" Target="https://youtu.be/8kZMaUZ7wm0" TargetMode="External"/><Relationship Id="rId4" Type="http://schemas.openxmlformats.org/officeDocument/2006/relationships/hyperlink" Target="http://www.bbc.com/news/uk-england-37427665"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_ENREF_22"/><Relationship Id="rId3" Type="http://schemas.openxmlformats.org/officeDocument/2006/relationships/hyperlink" Target="#_ENREF_17"/><Relationship Id="rId7" Type="http://schemas.openxmlformats.org/officeDocument/2006/relationships/hyperlink" Target="#_ENREF_21"/><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_ENREF_20"/><Relationship Id="rId5" Type="http://schemas.openxmlformats.org/officeDocument/2006/relationships/hyperlink" Target="#_ENREF_19"/><Relationship Id="rId4" Type="http://schemas.openxmlformats.org/officeDocument/2006/relationships/hyperlink" Target="#_ENREF_18"/></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_ENREF_25"/><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_ENREF_26"/><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_ENREF_28"/><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_ENREF_29"/><Relationship Id="rId2" Type="http://schemas.openxmlformats.org/officeDocument/2006/relationships/slide" Target="../slides/slide78.xml"/><Relationship Id="rId1" Type="http://schemas.openxmlformats.org/officeDocument/2006/relationships/notesMaster" Target="../notesMasters/notesMaster1.xml"/><Relationship Id="rId5" Type="http://schemas.openxmlformats.org/officeDocument/2006/relationships/hyperlink" Target="#_ENREF_31"/><Relationship Id="rId4" Type="http://schemas.openxmlformats.org/officeDocument/2006/relationships/hyperlink" Target="#_ENREF_30"/></Relationships>
</file>

<file path=ppt/notesSlides/_rels/notesSlide79.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_ENREF_36"/><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A70AF2-C819-47A0-A399-EA1272036C6D}" type="slidenum">
              <a:rPr lang="x-none" smtClean="0"/>
              <a:t>1</a:t>
            </a:fld>
            <a:endParaRPr lang="x-none"/>
          </a:p>
        </p:txBody>
      </p:sp>
    </p:spTree>
    <p:extLst>
      <p:ext uri="{BB962C8B-B14F-4D97-AF65-F5344CB8AC3E}">
        <p14:creationId xmlns:p14="http://schemas.microsoft.com/office/powerpoint/2010/main" val="216908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need to address the issues of violence, coercion and abuse in mental health and social services does not imply that</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are inherently violent.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Nor does it mean that all types of services and all mental health and related practitioners are systematically abusive and violent.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lvl="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this module, “violence, coercion and abuse” are considered together as variations of general maltreatment of individuals within mental health and social settings. The training module will first explore what violence, coercion and abuse are, and how these practices are seen and experienced in the context of a mental health or social service.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a:t>
            </a:fld>
            <a:endParaRPr lang="x-none"/>
          </a:p>
        </p:txBody>
      </p:sp>
    </p:spTree>
    <p:extLst>
      <p:ext uri="{BB962C8B-B14F-4D97-AF65-F5344CB8AC3E}">
        <p14:creationId xmlns:p14="http://schemas.microsoft.com/office/powerpoint/2010/main" val="31189911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u="sng" dirty="0">
                <a:latin typeface="Calibri" panose="020F0502020204030204" pitchFamily="34" charset="0"/>
                <a:ea typeface="SimSun" panose="02010600030101010101" pitchFamily="2" charset="-122"/>
                <a:cs typeface="Arial" panose="020B0604020202020204" pitchFamily="34" charset="0"/>
              </a:rPr>
              <a:t>Interview your partner: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mj-lt"/>
              <a:buAutoNum type="alphaUcPeriod"/>
            </a:pPr>
            <a:r>
              <a:rPr lang="en-GB" b="1" dirty="0">
                <a:latin typeface="Calibri" panose="020F0502020204030204" pitchFamily="34" charset="0"/>
                <a:ea typeface="SimSun" panose="02010600030101010101" pitchFamily="2" charset="-122"/>
                <a:cs typeface="Arial" panose="020B0604020202020204" pitchFamily="34" charset="0"/>
              </a:rPr>
              <a:t>What makes you feel frustrated, anxious or angry?</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E.g. People not addressing me by my full name, not making my own decisions, not being listened to, my views being ignored, a request being ignored or postponed, loud music, feeling crowded with too many people around.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mj-lt"/>
              <a:buAutoNum type="alphaUcPeriod"/>
            </a:pPr>
            <a:r>
              <a:rPr lang="en-GB" b="1" dirty="0">
                <a:latin typeface="Calibri" panose="020F0502020204030204" pitchFamily="34" charset="0"/>
                <a:ea typeface="SimSun" panose="02010600030101010101" pitchFamily="2" charset="-122"/>
                <a:cs typeface="Arial" panose="020B0604020202020204" pitchFamily="34" charset="0"/>
              </a:rPr>
              <a:t>What helps you to calm down in stressful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prompt the discussion, the following questions can also be asked: What do you like to hear from people in these situations? With whom do you want to be? What strategies do you use to calm down? E.g. Going into a quiet room to relax, talking with my sister, relaxing music and a cup of tea.</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100</a:t>
            </a:fld>
            <a:endParaRPr lang="x-none"/>
          </a:p>
        </p:txBody>
      </p:sp>
    </p:spTree>
    <p:extLst>
      <p:ext uri="{BB962C8B-B14F-4D97-AF65-F5344CB8AC3E}">
        <p14:creationId xmlns:p14="http://schemas.microsoft.com/office/powerpoint/2010/main" val="2358017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Finally, fill in the table provided in Annex 2.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After discussing strategies like the ones mentioned above, use Annex 2 to make an individualized plan with your partner.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List the sensitivities and signs of distress.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List the calming strategies.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first round, have the pairs switch roles and repeat the exercise.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101</a:t>
            </a:fld>
            <a:endParaRPr lang="x-none"/>
          </a:p>
        </p:txBody>
      </p:sp>
    </p:spTree>
    <p:extLst>
      <p:ext uri="{BB962C8B-B14F-4D97-AF65-F5344CB8AC3E}">
        <p14:creationId xmlns:p14="http://schemas.microsoft.com/office/powerpoint/2010/main" val="21720276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1A70AF2-C819-47A0-A399-EA1272036C6D}" type="slidenum">
              <a:rPr lang="x-none" smtClean="0"/>
              <a:t>102</a:t>
            </a:fld>
            <a:endParaRPr lang="x-none"/>
          </a:p>
        </p:txBody>
      </p:sp>
    </p:spTree>
    <p:extLst>
      <p:ext uri="{BB962C8B-B14F-4D97-AF65-F5344CB8AC3E}">
        <p14:creationId xmlns:p14="http://schemas.microsoft.com/office/powerpoint/2010/main" val="70126721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a:xfrm>
            <a:off x="544509" y="3726179"/>
            <a:ext cx="5799142" cy="4959033"/>
          </a:xfrm>
        </p:spPr>
        <p:txBody>
          <a:bodyPr/>
          <a:lstStyle/>
          <a:p>
            <a:pPr>
              <a:lnSpc>
                <a:spcPct val="115000"/>
              </a:lnSpc>
            </a:pPr>
            <a:r>
              <a:rPr lang="en-GB" b="1" i="1" dirty="0">
                <a:latin typeface="Calibri" panose="020F0502020204030204" pitchFamily="34" charset="0"/>
                <a:ea typeface="MS Mincho" panose="02020609040205080304" pitchFamily="49" charset="-128"/>
                <a:cs typeface="Arial" panose="020B0604020202020204" pitchFamily="34" charset="0"/>
              </a:rPr>
              <a:t>Presentation: Response teams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Smith, 2005 #196"/>
              </a:rPr>
              <a:t>37</a:t>
            </a:r>
            <a:r>
              <a:rPr lang="en-GB" i="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MS Mincho" panose="02020609040205080304" pitchFamily="49" charset="-128"/>
                <a:cs typeface="Arial" panose="020B0604020202020204" pitchFamily="34" charset="0"/>
              </a:rPr>
              <a:t>(15 min.</a:t>
            </a:r>
            <a:r>
              <a:rPr lang="en-GB" i="1" dirty="0">
                <a:latin typeface="Calibri" panose="020F0502020204030204" pitchFamily="34" charset="0"/>
                <a:ea typeface="MS Mincho" panose="02020609040205080304" pitchFamily="49" charset="-128"/>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400" b="1" i="1" dirty="0">
                <a:solidFill>
                  <a:srgbClr val="FF0000"/>
                </a:solidFill>
                <a:latin typeface="Cambria" panose="02040503050406030204" pitchFamily="18"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Now we will explore </a:t>
            </a:r>
            <a:r>
              <a:rPr lang="en-GB" dirty="0">
                <a:latin typeface="Calibri" panose="020F0502020204030204" pitchFamily="34" charset="0"/>
                <a:ea typeface="MS Mincho" panose="02020609040205080304" pitchFamily="49" charset="-128"/>
                <a:cs typeface="Arial" panose="020B0604020202020204" pitchFamily="34" charset="0"/>
              </a:rPr>
              <a:t>response teams as a key strategy for managing tense situations. </a:t>
            </a: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MS Mincho" panose="02020609040205080304" pitchFamily="49" charset="-128"/>
                <a:cs typeface="Arial" panose="020B0604020202020204" pitchFamily="34" charset="0"/>
              </a:rPr>
              <a:t>What is a response team?</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gn="just" defTabSz="914400" rtl="0" eaLnBrk="1" fontAlgn="auto" latinLnBrk="0" hangingPunct="1">
              <a:lnSpc>
                <a:spcPct val="115000"/>
              </a:lnSpc>
              <a:spcBef>
                <a:spcPts val="0"/>
              </a:spcBef>
              <a:spcAft>
                <a:spcPts val="1200"/>
              </a:spcAft>
              <a:buClrTx/>
              <a:buSzTx/>
              <a:buFont typeface="Arial" panose="020B0604020202020204" pitchFamily="34" charset="0"/>
              <a:buChar char="•"/>
              <a:tabLst/>
              <a:defRPr/>
            </a:pPr>
            <a:r>
              <a:rPr lang="en-GB" dirty="0">
                <a:latin typeface="Calibri" panose="020F0502020204030204" pitchFamily="34" charset="0"/>
                <a:ea typeface="MS Mincho" panose="02020609040205080304" pitchFamily="49" charset="-128"/>
                <a:cs typeface="Arial" panose="020B0604020202020204" pitchFamily="34" charset="0"/>
              </a:rPr>
              <a:t>Response teams are being used in different countries – e.g. in Pennsylvania’s hospitals in the USA – where they have achieved a massive reduction in the use of coercive measures within psychiatric hospitals as well as forensic units (This example is described later in Topic 13 </a:t>
            </a:r>
            <a:r>
              <a:rPr lang="en-GB" i="1" dirty="0">
                <a:latin typeface="Calibri" panose="020F0502020204030204" pitchFamily="34" charset="0"/>
                <a:ea typeface="MS Mincho" panose="02020609040205080304" pitchFamily="49" charset="-128"/>
                <a:cs typeface="Arial" panose="020B0604020202020204" pitchFamily="34" charset="0"/>
              </a:rPr>
              <a:t>(</a:t>
            </a:r>
            <a:r>
              <a:rPr lang="en-GB" i="1" dirty="0">
                <a:latin typeface="Calibri" panose="020F0502020204030204" pitchFamily="34" charset="0"/>
                <a:ea typeface="MS Mincho" panose="02020609040205080304" pitchFamily="49" charset="-128"/>
                <a:cs typeface="Arial" panose="020B0604020202020204" pitchFamily="34" charset="0"/>
                <a:hlinkClick r:id="rId4" action="ppaction://hlinkfile" tooltip="Pennsylvania Department of Human Services, 2017 #146"/>
              </a:rPr>
              <a:t>38</a:t>
            </a:r>
            <a:r>
              <a:rPr lang="en-GB" i="1" dirty="0">
                <a:latin typeface="Calibri" panose="020F0502020204030204" pitchFamily="34" charset="0"/>
                <a:ea typeface="MS Mincho" panose="02020609040205080304" pitchFamily="49" charset="-128"/>
                <a:cs typeface="Arial" panose="020B0604020202020204" pitchFamily="34" charset="0"/>
              </a:rPr>
              <a:t>)</a:t>
            </a:r>
            <a:r>
              <a:rPr lang="en-GB" dirty="0">
                <a:latin typeface="Calibri" panose="020F0502020204030204" pitchFamily="34" charset="0"/>
                <a:ea typeface="MS Mincho" panose="02020609040205080304" pitchFamily="49" charset="-128"/>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A response team is a core group of trained people responsible for intervening/responding when there is likely to be an emergency situation considered to be unmanageable by those present.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Response teams are trained to respond to conflictual situations by using communication and de-escalation skills to defuse and safely resolve the situation.</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As response teams gain more practical experience, their effectiveness in defusing conflictual situations increases over time.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103</a:t>
            </a:fld>
            <a:endParaRPr lang="x-none"/>
          </a:p>
        </p:txBody>
      </p:sp>
    </p:spTree>
    <p:extLst>
      <p:ext uri="{BB962C8B-B14F-4D97-AF65-F5344CB8AC3E}">
        <p14:creationId xmlns:p14="http://schemas.microsoft.com/office/powerpoint/2010/main" val="339558644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GB" b="0" dirty="0">
                <a:latin typeface="Calibri" panose="020F0502020204030204" pitchFamily="34" charset="0"/>
                <a:ea typeface="MS Mincho" panose="02020609040205080304" pitchFamily="49" charset="-128"/>
                <a:cs typeface="Arial" panose="020B0604020202020204" pitchFamily="34" charset="0"/>
              </a:rPr>
              <a:t>The purpose of the teams is </a:t>
            </a:r>
            <a:r>
              <a:rPr lang="en-GB" b="0" u="sng" dirty="0">
                <a:latin typeface="Calibri" panose="020F0502020204030204" pitchFamily="34" charset="0"/>
                <a:ea typeface="MS Mincho" panose="02020609040205080304" pitchFamily="49" charset="-128"/>
                <a:cs typeface="Arial" panose="020B0604020202020204" pitchFamily="34" charset="0"/>
              </a:rPr>
              <a:t>always</a:t>
            </a:r>
            <a:r>
              <a:rPr lang="en-GB" b="0" dirty="0">
                <a:latin typeface="Calibri" panose="020F0502020204030204" pitchFamily="34" charset="0"/>
                <a:ea typeface="MS Mincho" panose="02020609040205080304" pitchFamily="49" charset="-128"/>
                <a:cs typeface="Arial" panose="020B0604020202020204" pitchFamily="34" charset="0"/>
              </a:rPr>
              <a:t> to respond to conflictual situations in a nonviolent and non-coercive way. </a:t>
            </a:r>
          </a:p>
          <a:p>
            <a:pPr marL="628650" lvl="1" indent="-171450" algn="just">
              <a:lnSpc>
                <a:spcPct val="115000"/>
              </a:lnSpc>
              <a:spcAft>
                <a:spcPts val="600"/>
              </a:spcAft>
              <a:buFont typeface="Arial" panose="020B0604020202020204" pitchFamily="34" charset="0"/>
              <a:buChar char="•"/>
            </a:pPr>
            <a:r>
              <a:rPr lang="en-GB" b="0" dirty="0">
                <a:latin typeface="Calibri" panose="020F0502020204030204" pitchFamily="34" charset="0"/>
                <a:ea typeface="MS Mincho" panose="02020609040205080304" pitchFamily="49" charset="-128"/>
                <a:cs typeface="Arial" panose="020B0604020202020204" pitchFamily="34" charset="0"/>
              </a:rPr>
              <a:t>It is important to ensure that the response team does not evolve over time into a team that itself uses coercive and violent measures to manage tense and conflictual situations.  </a:t>
            </a:r>
            <a:endParaRPr lang="x-none" b="0"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It is important to note, however, that the intervention of a response team is necessary only in certain crisis situations where other strategies are not appropriate or have not worked. </a:t>
            </a:r>
          </a:p>
          <a:p>
            <a:pPr marL="628650" lvl="1"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In many instances, people may simply need some time and space to overcome their distress by themselves or with support from staff and others.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104</a:t>
            </a:fld>
            <a:endParaRPr lang="x-none"/>
          </a:p>
        </p:txBody>
      </p:sp>
    </p:spTree>
    <p:extLst>
      <p:ext uri="{BB962C8B-B14F-4D97-AF65-F5344CB8AC3E}">
        <p14:creationId xmlns:p14="http://schemas.microsoft.com/office/powerpoint/2010/main" val="25635964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b="1" dirty="0">
                <a:latin typeface="Calibri" panose="020F0502020204030204" pitchFamily="34" charset="0"/>
                <a:ea typeface="MS Mincho" panose="02020609040205080304" pitchFamily="49" charset="-128"/>
                <a:cs typeface="Arial" panose="020B0604020202020204" pitchFamily="34" charset="0"/>
              </a:rPr>
              <a:t>Who can be part of a response team?</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The group can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lvl="0" indent="-342900" algn="just">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Mental health and other practitioners (aides, nurses, doctors, and others).</a:t>
            </a:r>
            <a:endParaRPr lang="x-none" dirty="0"/>
          </a:p>
          <a:p>
            <a:pPr marL="342900" lvl="0" indent="-342900">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Other members (including peer supporters, community advocates and family members/ care partners).</a:t>
            </a:r>
            <a:endParaRPr lang="x-none" dirty="0"/>
          </a:p>
          <a:p>
            <a:pPr marL="342900" lvl="0" indent="-342900">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One core group is assigned to the service on a day-to-day basis, covering days and nights.</a:t>
            </a:r>
            <a:endParaRPr lang="x-none" dirty="0"/>
          </a:p>
          <a:p>
            <a:pPr marL="342900" lvl="0" indent="-342900">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In addition, there are also on-call members: </a:t>
            </a:r>
            <a:endParaRPr lang="x-none" dirty="0"/>
          </a:p>
          <a:p>
            <a:pPr marL="800100" marR="0" lvl="0" indent="-342900">
              <a:lnSpc>
                <a:spcPct val="115000"/>
              </a:lnSpc>
              <a:spcBef>
                <a:spcPts val="0"/>
              </a:spcBef>
              <a:spcAft>
                <a:spcPts val="0"/>
              </a:spcAft>
              <a:buFont typeface="Symbol" panose="05050102010706020507" pitchFamily="18" charset="2"/>
              <a:buChar char=""/>
            </a:pPr>
            <a:r>
              <a:rPr lang="en-GB" sz="900" dirty="0">
                <a:latin typeface="Calibri" panose="020F0502020204030204" pitchFamily="34" charset="0"/>
                <a:ea typeface="MS Mincho" panose="02020609040205080304" pitchFamily="49" charset="-128"/>
                <a:cs typeface="Arial" panose="020B0604020202020204" pitchFamily="34" charset="0"/>
              </a:rPr>
              <a:t>these do not stay permanently at the service;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800100" marR="0" lvl="0" indent="-342900">
              <a:lnSpc>
                <a:spcPct val="115000"/>
              </a:lnSpc>
              <a:spcBef>
                <a:spcPts val="0"/>
              </a:spcBef>
              <a:spcAft>
                <a:spcPts val="0"/>
              </a:spcAft>
              <a:buFont typeface="Symbol" panose="05050102010706020507" pitchFamily="18" charset="2"/>
              <a:buChar char=""/>
            </a:pPr>
            <a:r>
              <a:rPr lang="en-GB" sz="900" dirty="0">
                <a:latin typeface="Calibri" panose="020F0502020204030204" pitchFamily="34" charset="0"/>
                <a:ea typeface="MS Mincho" panose="02020609040205080304" pitchFamily="49" charset="-128"/>
                <a:cs typeface="Arial" panose="020B0604020202020204" pitchFamily="34" charset="0"/>
              </a:rPr>
              <a:t>they are called in on a needs basis;</a:t>
            </a:r>
            <a:endParaRPr lang="en-GB" sz="900" dirty="0">
              <a:latin typeface="Calibri" panose="020F0502020204030204" pitchFamily="34" charset="0"/>
              <a:ea typeface="SimSun" panose="02010600030101010101" pitchFamily="2" charset="-122"/>
              <a:cs typeface="Arial" panose="020B0604020202020204" pitchFamily="34" charset="0"/>
            </a:endParaRPr>
          </a:p>
          <a:p>
            <a:pPr marL="800100" marR="0" lvl="0" indent="-342900">
              <a:lnSpc>
                <a:spcPct val="115000"/>
              </a:lnSpc>
              <a:spcBef>
                <a:spcPts val="0"/>
              </a:spcBef>
              <a:spcAft>
                <a:spcPts val="0"/>
              </a:spcAft>
              <a:buFont typeface="Symbol" panose="05050102010706020507" pitchFamily="18" charset="2"/>
              <a:buChar char=""/>
            </a:pPr>
            <a:r>
              <a:rPr lang="en-GB" sz="900" dirty="0">
                <a:latin typeface="Calibri" panose="020F0502020204030204" pitchFamily="34" charset="0"/>
                <a:ea typeface="MS Mincho" panose="02020609040205080304" pitchFamily="49" charset="-128"/>
                <a:cs typeface="Arial" panose="020B0604020202020204" pitchFamily="34" charset="0"/>
              </a:rPr>
              <a:t>they can be called in at short notice and should be able to report to the emergency location quickly.</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indent="-171450">
              <a:spcAft>
                <a:spcPts val="0"/>
              </a:spcAft>
              <a:buFont typeface="Arial" panose="020B0604020202020204" pitchFamily="34" charset="0"/>
              <a:buChar char="•"/>
            </a:pPr>
            <a:r>
              <a:rPr lang="en-GB" dirty="0">
                <a:ea typeface="MS Mincho" panose="02020609040205080304" pitchFamily="49" charset="-128"/>
                <a:cs typeface="Arial" panose="020B0604020202020204" pitchFamily="34" charset="0"/>
              </a:rPr>
              <a:t>It is important to make sure that the composition of the response team is </a:t>
            </a:r>
            <a:r>
              <a:rPr lang="en-US" dirty="0">
                <a:ea typeface="MS Mincho" panose="02020609040205080304" pitchFamily="49" charset="-128"/>
                <a:cs typeface="Arial" panose="020B0604020202020204" pitchFamily="34" charset="0"/>
              </a:rPr>
              <a:t>tailored to the needs of the person(s) (e.g. sensitive to age, gender, culture, particular needs).</a:t>
            </a:r>
            <a:endParaRPr lang="x-none" dirty="0"/>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105</a:t>
            </a:fld>
            <a:endParaRPr lang="x-none"/>
          </a:p>
        </p:txBody>
      </p:sp>
    </p:spTree>
    <p:extLst>
      <p:ext uri="{BB962C8B-B14F-4D97-AF65-F5344CB8AC3E}">
        <p14:creationId xmlns:p14="http://schemas.microsoft.com/office/powerpoint/2010/main" val="11518244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b="1" dirty="0">
                <a:ea typeface="MS Mincho" panose="02020609040205080304" pitchFamily="49" charset="-128"/>
                <a:cs typeface="Arial" panose="020B0604020202020204" pitchFamily="34" charset="0"/>
              </a:rPr>
              <a:t>How does a response team work? </a:t>
            </a:r>
            <a:endParaRPr lang="x-none" dirty="0"/>
          </a:p>
          <a:p>
            <a:pPr>
              <a:lnSpc>
                <a:spcPct val="115000"/>
              </a:lnSpc>
            </a:pPr>
            <a:r>
              <a:rPr lang="en-GB" b="1" dirty="0">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Response teams come to the scene of the emergency situation in a short period of time.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Their core intervention is the development of a non-intrusive, non-controlling, non-confrontational and actively empathic relationship with the persons involved </a:t>
            </a:r>
            <a:r>
              <a:rPr lang="en-GB" u="sng" dirty="0">
                <a:latin typeface="Calibri" panose="020F0502020204030204" pitchFamily="34" charset="0"/>
                <a:ea typeface="MS Mincho" panose="02020609040205080304" pitchFamily="49" charset="-128"/>
                <a:cs typeface="Arial" panose="020B0604020202020204" pitchFamily="34" charset="0"/>
              </a:rPr>
              <a:t>without the use of </a:t>
            </a:r>
            <a:r>
              <a:rPr lang="en-GB" dirty="0">
                <a:latin typeface="Calibri" panose="020F0502020204030204" pitchFamily="34" charset="0"/>
                <a:ea typeface="MS Mincho" panose="02020609040205080304" pitchFamily="49" charset="-128"/>
                <a:cs typeface="Arial" panose="020B0604020202020204" pitchFamily="34" charset="0"/>
              </a:rPr>
              <a:t>coercive measures (i.e. not using seclusion, restraints, forced medication, sedatives or tranquilizers).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The </a:t>
            </a:r>
            <a:r>
              <a:rPr lang="en-GB" dirty="0">
                <a:latin typeface="Calibri" panose="020F0502020204030204" pitchFamily="34" charset="0"/>
                <a:ea typeface="MS Mincho" panose="02020609040205080304" pitchFamily="49" charset="-128"/>
                <a:cs typeface="Arial" panose="020B0604020202020204" pitchFamily="34" charset="0"/>
              </a:rPr>
              <a:t>response team </a:t>
            </a:r>
            <a:r>
              <a:rPr lang="en-US" dirty="0">
                <a:latin typeface="Calibri" panose="020F0502020204030204" pitchFamily="34" charset="0"/>
                <a:ea typeface="MS Mincho" panose="02020609040205080304" pitchFamily="49" charset="-128"/>
                <a:cs typeface="Arial" panose="020B0604020202020204" pitchFamily="34" charset="0"/>
              </a:rPr>
              <a:t>starts with a recovery approach immediately. The team demonstrates hope, calmness, positive affirmation and confidence in its ability to avert, prevent and de-escalate a crisis situation professionally without violence.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Members of the team work towards building a relationship with the persons involved, working with them to understand the immediate circumstances and relevant background that precipitated the crisis.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106</a:t>
            </a:fld>
            <a:endParaRPr lang="x-none"/>
          </a:p>
        </p:txBody>
      </p:sp>
    </p:spTree>
    <p:extLst>
      <p:ext uri="{BB962C8B-B14F-4D97-AF65-F5344CB8AC3E}">
        <p14:creationId xmlns:p14="http://schemas.microsoft.com/office/powerpoint/2010/main" val="25615181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Persons can choose to give the </a:t>
            </a:r>
            <a:r>
              <a:rPr lang="en-GB" dirty="0">
                <a:latin typeface="Calibri" panose="020F0502020204030204" pitchFamily="34" charset="0"/>
                <a:ea typeface="MS Mincho" panose="02020609040205080304" pitchFamily="49" charset="-128"/>
                <a:cs typeface="Arial" panose="020B0604020202020204" pitchFamily="34" charset="0"/>
              </a:rPr>
              <a:t>response team access to individualized plans, advance plans and/or recovery plans so they can determine what is the most effective response according to people’s will and preferences.. </a:t>
            </a:r>
          </a:p>
          <a:p>
            <a:pPr marL="171450"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The </a:t>
            </a:r>
            <a:r>
              <a:rPr lang="en-GB" dirty="0">
                <a:latin typeface="Calibri" panose="020F0502020204030204" pitchFamily="34" charset="0"/>
                <a:ea typeface="MS Mincho" panose="02020609040205080304" pitchFamily="49" charset="-128"/>
                <a:cs typeface="Arial" panose="020B0604020202020204" pitchFamily="34" charset="0"/>
              </a:rPr>
              <a:t>response team</a:t>
            </a:r>
            <a:r>
              <a:rPr lang="en-US" dirty="0">
                <a:latin typeface="Calibri" panose="020F0502020204030204" pitchFamily="34" charset="0"/>
                <a:ea typeface="MS Mincho" panose="02020609040205080304" pitchFamily="49" charset="-128"/>
                <a:cs typeface="Arial" panose="020B0604020202020204" pitchFamily="34" charset="0"/>
              </a:rPr>
              <a:t> should also ask if the person has advance plans, or if there is a preferred person who could be contacted.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Response teams should be allowed to take as much time as it is necessary to solve a particular situation.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107</a:t>
            </a:fld>
            <a:endParaRPr lang="x-none"/>
          </a:p>
        </p:txBody>
      </p:sp>
    </p:spTree>
    <p:extLst>
      <p:ext uri="{BB962C8B-B14F-4D97-AF65-F5344CB8AC3E}">
        <p14:creationId xmlns:p14="http://schemas.microsoft.com/office/powerpoint/2010/main" val="21230022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Once the situation has been resolved:</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900" dirty="0">
                <a:latin typeface="Calibri" panose="020F0502020204030204" pitchFamily="34" charset="0"/>
                <a:ea typeface="MS Mincho" panose="02020609040205080304" pitchFamily="49" charset="-128"/>
                <a:cs typeface="Arial" panose="020B0604020202020204" pitchFamily="34" charset="0"/>
              </a:rPr>
              <a:t>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lvl="0" indent="-342900">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A debriefing session should be held between members of the Team to discuss the response, review the outcome and to determine what worked, what did not work and how things can be managed better if a similar situation emerges.</a:t>
            </a:r>
            <a:endParaRPr lang="x-none" dirty="0"/>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108</a:t>
            </a:fld>
            <a:endParaRPr lang="x-none"/>
          </a:p>
        </p:txBody>
      </p:sp>
    </p:spTree>
    <p:extLst>
      <p:ext uri="{BB962C8B-B14F-4D97-AF65-F5344CB8AC3E}">
        <p14:creationId xmlns:p14="http://schemas.microsoft.com/office/powerpoint/2010/main" val="82220767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A separate debriefing session should be offered to the person who is in crisis, when they are feeling ready, in order to better understand what the person went through, what provoked their distress, the reasons behind their reaction, how appropriately they think the team dealt with the situation and how they can improve.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persons concerned should have the opportunity to write their own personal perspective of the incident and what should happen in similar situations in the future.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This is also an opportunity to develop or review </a:t>
            </a:r>
            <a:r>
              <a:rPr lang="en-GB" dirty="0">
                <a:latin typeface="Calibri" panose="020F0502020204030204" pitchFamily="34" charset="0"/>
                <a:ea typeface="SimSun" panose="02010600030101010101" pitchFamily="2" charset="-122"/>
                <a:cs typeface="Arial" panose="020B0604020202020204" pitchFamily="34" charset="0"/>
              </a:rPr>
              <a:t>individualized plans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This presents a valuable opportunity for mutual learning.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109</a:t>
            </a:fld>
            <a:endParaRPr lang="x-none"/>
          </a:p>
        </p:txBody>
      </p:sp>
    </p:spTree>
    <p:extLst>
      <p:ext uri="{BB962C8B-B14F-4D97-AF65-F5344CB8AC3E}">
        <p14:creationId xmlns:p14="http://schemas.microsoft.com/office/powerpoint/2010/main" val="2838658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4725" y="363538"/>
            <a:ext cx="2368550" cy="1333500"/>
          </a:xfrm>
        </p:spPr>
      </p:sp>
      <p:sp>
        <p:nvSpPr>
          <p:cNvPr id="3" name="Notes Placeholder 2"/>
          <p:cNvSpPr>
            <a:spLocks noGrp="1"/>
          </p:cNvSpPr>
          <p:nvPr>
            <p:ph type="body" idx="1"/>
          </p:nvPr>
        </p:nvSpPr>
        <p:spPr>
          <a:xfrm>
            <a:off x="628650" y="1759764"/>
            <a:ext cx="5868823" cy="6560142"/>
          </a:xfrm>
        </p:spPr>
        <p:txBody>
          <a:bodyPr/>
          <a:lstStyle/>
          <a:p>
            <a:pPr>
              <a:lnSpc>
                <a:spcPct val="95000"/>
              </a:lnSpc>
              <a:spcAft>
                <a:spcPts val="600"/>
              </a:spcAft>
            </a:pPr>
            <a:r>
              <a:rPr lang="en-GB" sz="1100" b="1" i="1" dirty="0">
                <a:latin typeface="Calibri" panose="020F0502020204030204" pitchFamily="34" charset="0"/>
                <a:ea typeface="SimSun" panose="02010600030101010101" pitchFamily="2" charset="-122"/>
                <a:cs typeface="Arial" panose="020B0604020202020204" pitchFamily="34" charset="0"/>
              </a:rPr>
              <a:t>Exercise 1.1: Forms of violence, coercion and abuse (10 min.)</a:t>
            </a:r>
            <a:endParaRPr lang="x-none" sz="1100" dirty="0">
              <a:latin typeface="Calibri" panose="020F0502020204030204" pitchFamily="34" charset="0"/>
              <a:ea typeface="SimSun" panose="02010600030101010101" pitchFamily="2" charset="-122"/>
              <a:cs typeface="Arial" panose="020B0604020202020204" pitchFamily="34" charset="0"/>
            </a:endParaRPr>
          </a:p>
          <a:p>
            <a:pPr>
              <a:lnSpc>
                <a:spcPct val="9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For this exercise, use a flipchart to create a spider chart (see Figure 1 below as an example).</a:t>
            </a:r>
          </a:p>
          <a:p>
            <a:pPr>
              <a:lnSpc>
                <a:spcPct val="9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Start by writing “Violence, coercion and abuse” in the centre. </a:t>
            </a:r>
            <a:endParaRPr lang="x-none" sz="1100" dirty="0">
              <a:latin typeface="Calibri" panose="020F0502020204030204" pitchFamily="34" charset="0"/>
              <a:ea typeface="SimSun" panose="02010600030101010101" pitchFamily="2" charset="-122"/>
              <a:cs typeface="Arial" panose="020B0604020202020204" pitchFamily="34" charset="0"/>
            </a:endParaRPr>
          </a:p>
          <a:p>
            <a:pPr>
              <a:lnSpc>
                <a:spcPct val="9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Then ask participants:</a:t>
            </a:r>
            <a:endParaRPr lang="x-none" sz="1100" dirty="0">
              <a:latin typeface="Calibri" panose="020F0502020204030204" pitchFamily="34" charset="0"/>
              <a:ea typeface="SimSun" panose="02010600030101010101" pitchFamily="2" charset="-122"/>
              <a:cs typeface="Arial" panose="020B0604020202020204" pitchFamily="34" charset="0"/>
            </a:endParaRPr>
          </a:p>
          <a:p>
            <a:pPr>
              <a:lnSpc>
                <a:spcPct val="95000"/>
              </a:lnSpc>
              <a:spcAft>
                <a:spcPts val="600"/>
              </a:spcAft>
            </a:pP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Can you give examples of violence, coercion and abuse that occur in service settings that you are familiar with?</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If participants answer by giving a broad category of violence, coercion and abuse (e.g. physical abuse), connect that category to the central bubble and then ask others to provide examples of this category of abuse (e.g. hitting, pushing, etc.).</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Link these examples to the relevant categories of violence, coercion and abuse in the spider chart. One example may be relevant to more than one category (e.g. inappropriate touching can be both sexual and physical abuse).</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If participants first answer by directly providing an example of abuse (e.g. “hitting”), explain that this type of abuse belongs to the broad category of physical abuse (e.g. “hitting is an example of physical abuse”) and then write both the broad category (i.e. “physical abuse”) and the example (i.e. “hitting”) underneath it, in the spider chart. </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In addition to contributions from participants, please be sure to include forced medication, </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electro-convulsive therapy (ECT) without informed consent</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as well as </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seclusion and restraint</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among other examples of coercive practices, violence and abuse. In addition, neglect is often overlooked as a form of abuse and so it is important that this should also be explored with participants. </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It may be necessary to encourage participants to go beyond general words and categories to describe the actual experiences and feelings that these practices may provoke. For instance, forced treatment with medication may be felt by some as a violent and unwanted intrusion into someone’s body and mind. </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If different groups of stakeholders are represented, disagreement may emerge during this exercise. The facilitator should facilitate the discussion and encourage everyone to speak openly.</a:t>
            </a:r>
            <a:endParaRPr lang="x-none" sz="100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a:t>
            </a:fld>
            <a:endParaRPr lang="x-none"/>
          </a:p>
        </p:txBody>
      </p:sp>
      <p:pic>
        <p:nvPicPr>
          <p:cNvPr id="5" name="Picture 4">
            <a:extLst>
              <a:ext uri="{FF2B5EF4-FFF2-40B4-BE49-F238E27FC236}">
                <a16:creationId xmlns:a16="http://schemas.microsoft.com/office/drawing/2014/main" id="{F033F485-C2E7-4675-9145-3EC7F7CD1E4B}"/>
              </a:ext>
            </a:extLst>
          </p:cNvPr>
          <p:cNvPicPr>
            <a:picLocks noChangeAspect="1"/>
          </p:cNvPicPr>
          <p:nvPr/>
        </p:nvPicPr>
        <p:blipFill>
          <a:blip r:embed="rId3"/>
          <a:stretch>
            <a:fillRect/>
          </a:stretch>
        </p:blipFill>
        <p:spPr>
          <a:xfrm>
            <a:off x="1186381" y="6232935"/>
            <a:ext cx="4152382" cy="2023747"/>
          </a:xfrm>
          <a:prstGeom prst="rect">
            <a:avLst/>
          </a:prstGeom>
        </p:spPr>
      </p:pic>
    </p:spTree>
    <p:extLst>
      <p:ext uri="{BB962C8B-B14F-4D97-AF65-F5344CB8AC3E}">
        <p14:creationId xmlns:p14="http://schemas.microsoft.com/office/powerpoint/2010/main" val="19847079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1143000"/>
            <a:ext cx="4244975" cy="2389188"/>
          </a:xfrm>
        </p:spPr>
      </p:sp>
      <p:sp>
        <p:nvSpPr>
          <p:cNvPr id="3" name="Notes Placeholder 2"/>
          <p:cNvSpPr>
            <a:spLocks noGrp="1"/>
          </p:cNvSpPr>
          <p:nvPr>
            <p:ph type="body" idx="1"/>
          </p:nvPr>
        </p:nvSpPr>
        <p:spPr>
          <a:xfrm>
            <a:off x="685800" y="3886200"/>
            <a:ext cx="5486400" cy="4114800"/>
          </a:xfrm>
        </p:spPr>
        <p:txBody>
          <a:bodyPr/>
          <a:lstStyle/>
          <a:p>
            <a:pPr>
              <a:lnSpc>
                <a:spcPct val="115000"/>
              </a:lnSpc>
              <a:spcAft>
                <a:spcPts val="600"/>
              </a:spcAft>
            </a:pPr>
            <a:r>
              <a:rPr lang="en-GB" b="1" i="1" dirty="0">
                <a:latin typeface="Calibri" panose="020F0502020204030204" pitchFamily="34" charset="0"/>
                <a:ea typeface="MS Mincho" panose="02020609040205080304" pitchFamily="49" charset="-128"/>
                <a:cs typeface="Arial" panose="020B0604020202020204" pitchFamily="34" charset="0"/>
              </a:rPr>
              <a:t>Exercise 11.1: Creating a response team (45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This exercise is meant to help participants come up with a list of steps that can be taken to create a response team in their service.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Ask participants to split into groups of 3 or 4 members.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Allocate each group one or two of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Who can you involve (be sure to consider gender, ethnic and age balance)?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How can people who are not staff members be included as part of the response? (e.g. can they be available at the service on a daily basis or they can be “on call” to come quickly to the service?)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What skills do you think would be necessary for the members of the response team?</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How can you organize the training for this team?</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60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Are there costs involved in setting up a response team and, if so, how can it be funded?	</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each group 30 minutes to discuss the questions.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discussion, ask one person in each group to volunteer to share their answer with other participants.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110</a:t>
            </a:fld>
            <a:endParaRPr lang="x-none"/>
          </a:p>
        </p:txBody>
      </p:sp>
    </p:spTree>
    <p:extLst>
      <p:ext uri="{BB962C8B-B14F-4D97-AF65-F5344CB8AC3E}">
        <p14:creationId xmlns:p14="http://schemas.microsoft.com/office/powerpoint/2010/main" val="49517891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35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to introduce complaints and reporting policies and procedures as a way of preventing and responding to violence, coercion and abuse in mental health and social services. It is important to make sure that people have a way of speaking out against violence, coercion and abuse. Accountability is an essential part of a rights-based approach in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following presentation introduces key information about complaints and reporting procedures. The presentation is followed by prompts for discussion about how participants can implement these procedures in their service.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111</a:t>
            </a:fld>
            <a:endParaRPr lang="x-none"/>
          </a:p>
        </p:txBody>
      </p:sp>
    </p:spTree>
    <p:extLst>
      <p:ext uri="{BB962C8B-B14F-4D97-AF65-F5344CB8AC3E}">
        <p14:creationId xmlns:p14="http://schemas.microsoft.com/office/powerpoint/2010/main" val="333305827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Procedure for reporting complaints, coercion, violence and abuse (20 min.)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Establishing a procedure for reporting complaints, coercion, violence and abuse is central to preventing and stopping abuse from occurring.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Complaints and reporting procedures should uphold the rights of the CRPD and ensure that practices such as involuntary admission and treatment, seclusion and restraints are prohibited.</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Many complaints and reporting mechanisms in countries do not fully protect the rights of the CRPD. </a:t>
            </a:r>
          </a:p>
          <a:p>
            <a:pPr marL="628650" lvl="1"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advocate for these bodies and mechanisms to fully embrace the principles of the CRPD in order to guarantee an effective protection of people’s rights.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112</a:t>
            </a:fld>
            <a:endParaRPr lang="x-none"/>
          </a:p>
        </p:txBody>
      </p:sp>
    </p:spTree>
    <p:extLst>
      <p:ext uri="{BB962C8B-B14F-4D97-AF65-F5344CB8AC3E}">
        <p14:creationId xmlns:p14="http://schemas.microsoft.com/office/powerpoint/2010/main" val="269954291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Any procedure should be independent of the mental health or social services and from government.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will be reluctant to make a complaint or to report abuse, no matter how minor or serious the incident, because of the potential negative repercussions on their treatment and care and concerns about retaliation.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Independent bodies could include ombudsperson offices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Clwyd, 2013 #122"/>
              </a:rPr>
              <a:t>39</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human rights institutions/commissions or other appropriate bodies</a:t>
            </a:r>
            <a:r>
              <a:rPr lang="en-GB">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600"/>
              </a:spcAft>
              <a:buFont typeface="Arial" panose="020B0604020202020204" pitchFamily="34" charset="0"/>
              <a:buChar char="•"/>
            </a:pPr>
            <a:r>
              <a:rPr lang="en-GB">
                <a:latin typeface="Calibri" panose="020F0502020204030204" pitchFamily="34" charset="0"/>
                <a:ea typeface="SimSun" panose="02010600030101010101" pitchFamily="2" charset="-122"/>
                <a:cs typeface="Arial" panose="020B0604020202020204" pitchFamily="34" charset="0"/>
              </a:rPr>
              <a:t>An </a:t>
            </a:r>
            <a:r>
              <a:rPr lang="en-GB" dirty="0">
                <a:latin typeface="Calibri" panose="020F0502020204030204" pitchFamily="34" charset="0"/>
                <a:ea typeface="SimSun" panose="02010600030101010101" pitchFamily="2" charset="-122"/>
                <a:cs typeface="Arial" panose="020B0604020202020204" pitchFamily="34" charset="0"/>
              </a:rPr>
              <a:t>independent body or person can also be effective when based within the mental health service itself.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key is that the body or person remains truly independent and is not pressured by staff or influenced by the surroundings to handle complaints in a certain way.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113</a:t>
            </a:fld>
            <a:endParaRPr lang="x-none"/>
          </a:p>
        </p:txBody>
      </p:sp>
    </p:spTree>
    <p:extLst>
      <p:ext uri="{BB962C8B-B14F-4D97-AF65-F5344CB8AC3E}">
        <p14:creationId xmlns:p14="http://schemas.microsoft.com/office/powerpoint/2010/main" val="4466477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to independence, other important features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Accessibility to the complaints mechanism.</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Assistance by trusted persons (e.g. family, peer workers, independent advocacy services) to support someone, in line with their preferences and needs, to file a complaint or report violence or abusive practices.</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Real and effective investigation of the complaint.</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lvl="1" indent="-342900">
              <a:lnSpc>
                <a:spcPct val="115000"/>
              </a:lnSpc>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Timely processing and response to complaints.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the option to raise complaints directly with the service should also be available, as it enables improvement.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114</a:t>
            </a:fld>
            <a:endParaRPr lang="x-none"/>
          </a:p>
        </p:txBody>
      </p:sp>
    </p:spTree>
    <p:extLst>
      <p:ext uri="{BB962C8B-B14F-4D97-AF65-F5344CB8AC3E}">
        <p14:creationId xmlns:p14="http://schemas.microsoft.com/office/powerpoint/2010/main" val="284898373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2313"/>
            <a:ext cx="5486400" cy="3086100"/>
          </a:xfrm>
        </p:spPr>
      </p:sp>
      <p:sp>
        <p:nvSpPr>
          <p:cNvPr id="3" name="Notes Placeholder 2"/>
          <p:cNvSpPr>
            <a:spLocks noGrp="1"/>
          </p:cNvSpPr>
          <p:nvPr>
            <p:ph type="body" idx="1"/>
          </p:nvPr>
        </p:nvSpPr>
        <p:spPr>
          <a:xfrm>
            <a:off x="685800" y="3808413"/>
            <a:ext cx="5486400" cy="5020794"/>
          </a:xfrm>
        </p:spPr>
        <p:txBody>
          <a:bodyPr/>
          <a:lstStyle/>
          <a:p>
            <a:pPr>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Cases of serious legal concern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These slides are designed to remind participants that, in serious cases of violence, coercion and abuse, complaints should be managed externally by the criminal justice system.</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 reports of violence, coercion and abuse are criminal (e.g. physical abuse, rape, torture and other ill-treatment) and require criminal investigations and proceedings.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These</a:t>
            </a:r>
            <a:r>
              <a:rPr lang="en-GB" b="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should be reported directly to the police, in addition to being reported to the independent body dealing with violence, coercion and complaints.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Criminal and civil legislation within the country must also be applied to incidents occurring in mental health and social services in order to protect people who are using services from violence and abuse. Accountability is very important. Every person has the right to be free from violence and abuse, and all citizens must be protected equally.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Police, courts and other bodies should be trained in dealing with complaints from persons with psychosocial, intellectual or cognitive disabilities (e.g. raise awareness on the rights of these groups, on the barriers posed by substitute decision-making measures, involuntary hospitalization, social context or other factors).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115</a:t>
            </a:fld>
            <a:endParaRPr lang="x-none"/>
          </a:p>
        </p:txBody>
      </p:sp>
    </p:spTree>
    <p:extLst>
      <p:ext uri="{BB962C8B-B14F-4D97-AF65-F5344CB8AC3E}">
        <p14:creationId xmlns:p14="http://schemas.microsoft.com/office/powerpoint/2010/main" val="407722114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Presentation: Complementary strategies for addressing complaints, coercion, violence and abuse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Victorian Government Department of Health, 2009 #147"/>
              </a:rPr>
              <a:t>40</a:t>
            </a:r>
            <a:r>
              <a:rPr lang="en-GB" b="1" i="1" dirty="0">
                <a:latin typeface="Calibri" panose="020F0502020204030204" pitchFamily="34" charset="0"/>
                <a:ea typeface="SimSun" panose="02010600030101010101" pitchFamily="2" charset="-122"/>
                <a:cs typeface="Arial" panose="020B0604020202020204" pitchFamily="34" charset="0"/>
              </a:rPr>
              <a:t>) (5 min.)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to having a body that receives and investigates complaints and reports of violence, coercion and abuse, it is useful to invite an independent body or service to conduct periodic but regular checks at which members of the investigative body talk to people who are using the service, as well as to families and staff members.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Mental health and social services can be creative in introducing other mechanisms to allow people to make complaints in a way that they feel safe, such as by placing a “Suggestion box” in an accessible, but relatively private area for people to place complaints anonymously.</a:t>
            </a:r>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116</a:t>
            </a:fld>
            <a:endParaRPr lang="x-none"/>
          </a:p>
        </p:txBody>
      </p:sp>
    </p:spTree>
    <p:extLst>
      <p:ext uri="{BB962C8B-B14F-4D97-AF65-F5344CB8AC3E}">
        <p14:creationId xmlns:p14="http://schemas.microsoft.com/office/powerpoint/2010/main" val="166505019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2540" y="4400550"/>
            <a:ext cx="5819660" cy="4490062"/>
          </a:xfrm>
        </p:spPr>
        <p:txBody>
          <a:bodyPr/>
          <a:lstStyle/>
          <a:p>
            <a:pPr algn="just">
              <a:spcAft>
                <a:spcPts val="600"/>
              </a:spcAft>
            </a:pPr>
            <a:r>
              <a:rPr lang="en-GB" u="sng" dirty="0">
                <a:latin typeface="Calibri" panose="020F0502020204030204" pitchFamily="34" charset="0"/>
                <a:ea typeface="SimSun" panose="02010600030101010101" pitchFamily="2" charset="-122"/>
                <a:cs typeface="Arial" panose="020B0604020202020204" pitchFamily="34" charset="0"/>
              </a:rPr>
              <a:t>Service culture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reporting mechanism for complaints, violence, coercion and abuse must be supported by a culture of improvement in the mental health and social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culture of quality improvement in the services means: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Ensuring that persons are aware of their rights and of how and where they can complain.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Proactively seeking and learning through feedback from people. Any review process should always include feedback from the person(s) who has experienced violence, coercion or abuse.</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Encouraging people to share their feedback, and providing them with assurances that their opinions are valued.</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Providing additional support to persons who have complaints or disagreements with the service they use, if they want this.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Establishing complaints processes that are fair and transparent.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Creating a service culture that values the safety and well-being of all people in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Instilling attitudes among mental health and other practitioners that consider complaints as opportunities for growth and improvement of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Ensuring that people can access independent advocacy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Providing appropriate and relevant education (e.g. education around preventing violence, recognizing the signs of abuse, active listening and so on).</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117</a:t>
            </a:fld>
            <a:endParaRPr lang="x-none"/>
          </a:p>
        </p:txBody>
      </p:sp>
    </p:spTree>
    <p:extLst>
      <p:ext uri="{BB962C8B-B14F-4D97-AF65-F5344CB8AC3E}">
        <p14:creationId xmlns:p14="http://schemas.microsoft.com/office/powerpoint/2010/main" val="86269591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 can mental health and social services facilitate access to external complaints mechanisms?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tabLst>
                <a:tab pos="1010920" algn="l"/>
              </a:tabLst>
            </a:pPr>
            <a:r>
              <a:rPr lang="en-GB"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answers may include: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tabLst>
                <a:tab pos="101092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Post telephone numbers, contact addresses and websites of public agencies or NGOs that deal with violence, coercion and abuse next to a phone or computer that is accessible to people.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tabLst>
                <a:tab pos="101092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Include relevant telephone numbers, websites and contact addresses in a leaflet provided to all persons in the service and to their supporters.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tabLst>
                <a:tab pos="101092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people have access to telephones that are reasonably private (e.g. not next to the nurse station or in the middle of a corridor).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tabLst>
                <a:tab pos="101092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Partner with local agencies or NGOs who specialize in handling violence, coercion and abuse to have regular visits in the service during which people can meet with NGO or agency members anonymously.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118</a:t>
            </a:fld>
            <a:endParaRPr lang="x-none"/>
          </a:p>
        </p:txBody>
      </p:sp>
    </p:spTree>
    <p:extLst>
      <p:ext uri="{BB962C8B-B14F-4D97-AF65-F5344CB8AC3E}">
        <p14:creationId xmlns:p14="http://schemas.microsoft.com/office/powerpoint/2010/main" val="322982720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25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for participants to apply the concepts and strategies discussed in this training module for preventing violence, coercion and abuse in their own service.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119</a:t>
            </a:fld>
            <a:endParaRPr lang="x-none"/>
          </a:p>
        </p:txBody>
      </p:sp>
    </p:spTree>
    <p:extLst>
      <p:ext uri="{BB962C8B-B14F-4D97-AF65-F5344CB8AC3E}">
        <p14:creationId xmlns:p14="http://schemas.microsoft.com/office/powerpoint/2010/main" val="49886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Calibri" panose="020F0502020204030204" pitchFamily="34" charset="0"/>
              </a:rPr>
              <a:t>Presentation: What are violence, coercion and abuse? (15 min.)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Violence is the intentional use of physical force or power – threatened or actual – which either results in or has a high likelihood of resulting in injury, death, psychological harm or deprivation. </a:t>
            </a:r>
            <a:endParaRPr lang="x-none" sz="1400" dirty="0">
              <a:latin typeface="Times New Roman" panose="02020603050405020304" pitchFamily="18" charset="0"/>
              <a:ea typeface="SimSun" panose="02010600030101010101" pitchFamily="2" charset="-122"/>
            </a:endParaRP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Coercion can be understood as any action or practice undertaken which is inconsistent with the wishes of the person in question (i.e. undertaken without the person’s informed consent) to make the person behave or stop behaving in a certain way. </a:t>
            </a:r>
          </a:p>
          <a:p>
            <a:pPr marL="628650" lvl="1"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In some cases, coercion may be authorized by national laws (e.g. a law allowing for involuntary admission and treatment of people in mental health services).</a:t>
            </a:r>
            <a:endParaRPr lang="x-none" sz="1400" dirty="0">
              <a:latin typeface="Times New Roman" panose="02020603050405020304" pitchFamily="18" charset="0"/>
              <a:ea typeface="SimSun" panose="02010600030101010101" pitchFamily="2" charset="-122"/>
            </a:endParaRP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There is an important overlap between the notions of violence and coercion. </a:t>
            </a: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Actions carried out coercively are often felt as violent. </a:t>
            </a: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Similarly, enacting coercion generally requires a degree of violence. </a:t>
            </a:r>
            <a:endParaRPr lang="x-none" sz="1400" dirty="0">
              <a:latin typeface="Times New Roman" panose="02020603050405020304" pitchFamily="18" charset="0"/>
              <a:ea typeface="SimSun" panose="02010600030101010101" pitchFamily="2" charset="-122"/>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12</a:t>
            </a:fld>
            <a:endParaRPr lang="x-none"/>
          </a:p>
        </p:txBody>
      </p:sp>
    </p:spTree>
    <p:extLst>
      <p:ext uri="{BB962C8B-B14F-4D97-AF65-F5344CB8AC3E}">
        <p14:creationId xmlns:p14="http://schemas.microsoft.com/office/powerpoint/2010/main" val="77953941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Ending abusive practices in services is possible! Example (40 min.)</a:t>
            </a:r>
            <a:endParaRPr lang="x-none"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600"/>
              </a:spcAft>
            </a:pPr>
            <a:r>
              <a:rPr lang="en-GB" b="1" dirty="0">
                <a:latin typeface="Calibri" panose="020F0502020204030204" pitchFamily="34" charset="0"/>
                <a:ea typeface="MS Mincho" panose="02020609040205080304" pitchFamily="49" charset="-128"/>
                <a:cs typeface="Arial" panose="020B0604020202020204" pitchFamily="34" charset="0"/>
              </a:rPr>
              <a:t>The Pennsylvania example </a:t>
            </a:r>
            <a:r>
              <a:rPr lang="en-GB" b="1" i="1" dirty="0">
                <a:latin typeface="Calibri" panose="020F0502020204030204" pitchFamily="34" charset="0"/>
                <a:ea typeface="MS Mincho" panose="02020609040205080304" pitchFamily="49" charset="-128"/>
                <a:cs typeface="Arial" panose="020B0604020202020204" pitchFamily="34" charset="0"/>
              </a:rPr>
              <a:t>(</a:t>
            </a:r>
            <a:r>
              <a:rPr lang="en-GB"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Pennsylvania Department of Human Services, 2017 #146"/>
              </a:rPr>
              <a:t>38</a:t>
            </a:r>
            <a:r>
              <a:rPr lang="en-GB" b="1" i="1" dirty="0">
                <a:latin typeface="Calibri" panose="020F0502020204030204" pitchFamily="34" charset="0"/>
                <a:ea typeface="MS Mincho" panose="02020609040205080304" pitchFamily="49" charset="-128"/>
                <a:cs typeface="Arial" panose="020B0604020202020204" pitchFamily="34" charset="0"/>
              </a:rPr>
              <a:t>)</a:t>
            </a:r>
            <a:r>
              <a:rPr lang="en-GB" b="1" dirty="0">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In the 1990s, the Pennsylvania Department of Public Welfare in the USA instituted an active programme to reduce, and ultimately eliminate, seclusion and restraints in mental health and forensic hospitals. </a:t>
            </a: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All the hospitals have been seclusion-free for several years and are approaching zero use of restraints.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The programme was realized through a combination of training, monitoring, policy revisions, cultural change, data transparency, use of response teams and by adopting a recovery approach.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120</a:t>
            </a:fld>
            <a:endParaRPr lang="x-none"/>
          </a:p>
        </p:txBody>
      </p:sp>
    </p:spTree>
    <p:extLst>
      <p:ext uri="{BB962C8B-B14F-4D97-AF65-F5344CB8AC3E}">
        <p14:creationId xmlns:p14="http://schemas.microsoft.com/office/powerpoint/2010/main" val="103932719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Research evaluating the impact of the programme from 2001 to 2010 </a:t>
            </a:r>
            <a:r>
              <a:rPr lang="en-GB" i="1" dirty="0">
                <a:latin typeface="Calibri" panose="020F0502020204030204" pitchFamily="34" charset="0"/>
                <a:ea typeface="MS Mincho" panose="02020609040205080304" pitchFamily="49" charset="-128"/>
                <a:cs typeface="Arial" panose="020B0604020202020204" pitchFamily="34" charset="0"/>
              </a:rPr>
              <a:t>(</a:t>
            </a:r>
            <a:r>
              <a:rPr lang="en-GB" i="1" dirty="0">
                <a:latin typeface="Calibri" panose="020F0502020204030204" pitchFamily="34" charset="0"/>
                <a:ea typeface="MS Mincho" panose="02020609040205080304" pitchFamily="49" charset="-128"/>
                <a:cs typeface="Arial" panose="020B0604020202020204" pitchFamily="34" charset="0"/>
                <a:hlinkClick r:id="rId3" action="ppaction://hlinkfile" tooltip="Smith, 2015 #123"/>
              </a:rPr>
              <a:t>41</a:t>
            </a:r>
            <a:r>
              <a:rPr lang="en-GB" i="1" dirty="0">
                <a:latin typeface="Calibri" panose="020F0502020204030204" pitchFamily="34" charset="0"/>
                <a:ea typeface="MS Mincho" panose="02020609040205080304" pitchFamily="49" charset="-128"/>
                <a:cs typeface="Arial" panose="020B0604020202020204" pitchFamily="34" charset="0"/>
              </a:rPr>
              <a:t>, </a:t>
            </a:r>
            <a:r>
              <a:rPr lang="en-GB" i="1" dirty="0">
                <a:latin typeface="Calibri" panose="020F0502020204030204" pitchFamily="34" charset="0"/>
                <a:ea typeface="MS Mincho" panose="02020609040205080304" pitchFamily="49" charset="-128"/>
                <a:cs typeface="Arial" panose="020B0604020202020204" pitchFamily="34" charset="0"/>
                <a:hlinkClick r:id="rId4" action="ppaction://hlinkfile" tooltip="Smith, 2015 #124"/>
              </a:rPr>
              <a:t>42</a:t>
            </a:r>
            <a:r>
              <a:rPr lang="en-GB" i="1" dirty="0">
                <a:latin typeface="Calibri" panose="020F0502020204030204" pitchFamily="34" charset="0"/>
                <a:ea typeface="MS Mincho" panose="02020609040205080304" pitchFamily="49" charset="-128"/>
                <a:cs typeface="Arial" panose="020B0604020202020204" pitchFamily="34" charset="0"/>
              </a:rPr>
              <a:t>)</a:t>
            </a:r>
            <a:r>
              <a:rPr lang="en-GB" dirty="0">
                <a:latin typeface="Calibri" panose="020F0502020204030204" pitchFamily="34" charset="0"/>
                <a:ea typeface="MS Mincho" panose="02020609040205080304" pitchFamily="49" charset="-128"/>
                <a:cs typeface="Arial" panose="020B0604020202020204" pitchFamily="34" charset="0"/>
              </a:rPr>
              <a:t> showed significant reductions in the use of seclusion and restraint over this period across the state.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During the span of the study, the use of unscheduled medication an indicator of the use of chemical restraint also declined.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Furthermore, contrary to fears, there was no increase in assaults on staff; in some cases, the number of assaults on staff even decreased. </a:t>
            </a:r>
          </a:p>
          <a:p>
            <a:pPr marL="171450" indent="-171450" algn="just">
              <a:lnSpc>
                <a:spcPct val="115000"/>
              </a:lnSpc>
              <a:spcAft>
                <a:spcPts val="1000"/>
              </a:spcAft>
              <a:buFont typeface="Arial" panose="020B0604020202020204" pitchFamily="34" charset="0"/>
              <a:buChar char="•"/>
            </a:pPr>
            <a:endParaRPr lang="en-US" dirty="0">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initial presentation, show the slide summarizing the topics covered so far in order to provide a reference point for the brainstorming session. Encourage participants to think of strategies, policies and procedures that can be used to stop violence, coercion and abuse in their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121</a:t>
            </a:fld>
            <a:endParaRPr lang="x-none"/>
          </a:p>
        </p:txBody>
      </p:sp>
    </p:spTree>
    <p:extLst>
      <p:ext uri="{BB962C8B-B14F-4D97-AF65-F5344CB8AC3E}">
        <p14:creationId xmlns:p14="http://schemas.microsoft.com/office/powerpoint/2010/main" val="425757644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Recap of strategies for understanding and stopping violence, coercion and abuse (5 min.)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Addressing power dynamics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Strategies to avoid coercion, violence and abuse: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Communication techniques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Supportive environment, including comfort rooms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Creating a saying yes” and “can do” culture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Individualized plans to explore sensitivities and signs of distress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Response teams.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122</a:t>
            </a:fld>
            <a:endParaRPr lang="x-none"/>
          </a:p>
        </p:txBody>
      </p:sp>
    </p:spTree>
    <p:extLst>
      <p:ext uri="{BB962C8B-B14F-4D97-AF65-F5344CB8AC3E}">
        <p14:creationId xmlns:p14="http://schemas.microsoft.com/office/powerpoint/2010/main" val="301616478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9438" y="319088"/>
            <a:ext cx="3187700" cy="1793875"/>
          </a:xfrm>
        </p:spPr>
      </p:sp>
      <p:sp>
        <p:nvSpPr>
          <p:cNvPr id="3" name="Notes Placeholder 2"/>
          <p:cNvSpPr>
            <a:spLocks noGrp="1"/>
          </p:cNvSpPr>
          <p:nvPr>
            <p:ph type="body" idx="1"/>
          </p:nvPr>
        </p:nvSpPr>
        <p:spPr>
          <a:xfrm>
            <a:off x="440657" y="2215144"/>
            <a:ext cx="5976685" cy="6609768"/>
          </a:xfrm>
        </p:spPr>
        <p:txBody>
          <a:bodyPr/>
          <a:lstStyle/>
          <a:p>
            <a:pPr>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13.1: What can you do to prevent violence, coercion and abuse? (10 min.)</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to think about their service (that they are using, or that they are working in) or a service they know:</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What can you do to prevent abuse in your service?</a:t>
            </a:r>
            <a:endParaRPr lang="x-none" b="1"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Brainstorm with participants a list of ways by which violence, coercion and abuse can be prevented within their mental health or related service.</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from participants may include, but are not limited to:</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adopt a clear policy of no coercion, violence and abuse and of systematic improvement of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report incidences of violence, coercion or abuse which we witness.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become more aware of how we may create, contribute or exacerbate situations of violence, coercion or abuse and can encourage others to do the same.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let people decide to try treatment options that work for them and we should not try to impose ones that they don’t want.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establish a response ream.</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create/strengthen mechanisms by which people can report harmful practices.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give staff the opportunity to have more training, including training on good communication techniques and understanding the intersections between violence and mental health for diverse people using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start to implement individualized plans for staff and people using the service to prevent and respond to tense situations.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have open discussions with all the people concerned about what constitutes coercion, abuse and violence and how best it can be addressed.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lobby for repealing laws that allow for coercion, violence and abuse to occur in mental health and social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help building a culture of trust between all the stakeholders.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organize regular meetings to discuss the different strategies and make sure that they are implemented</a:t>
            </a:r>
            <a:r>
              <a:rPr lang="en-GB">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21A70AF2-C819-47A0-A399-EA1272036C6D}" type="slidenum">
              <a:rPr lang="x-none" smtClean="0"/>
              <a:t>123</a:t>
            </a:fld>
            <a:endParaRPr lang="x-none"/>
          </a:p>
        </p:txBody>
      </p:sp>
    </p:spTree>
    <p:extLst>
      <p:ext uri="{BB962C8B-B14F-4D97-AF65-F5344CB8AC3E}">
        <p14:creationId xmlns:p14="http://schemas.microsoft.com/office/powerpoint/2010/main" val="265232074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Concluding the session (5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2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2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are 3 key points that you have learned from this session?</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2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discussion, show the slide on take home messages.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124</a:t>
            </a:fld>
            <a:endParaRPr lang="x-none"/>
          </a:p>
        </p:txBody>
      </p:sp>
    </p:spTree>
    <p:extLst>
      <p:ext uri="{BB962C8B-B14F-4D97-AF65-F5344CB8AC3E}">
        <p14:creationId xmlns:p14="http://schemas.microsoft.com/office/powerpoint/2010/main" val="103326819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80460"/>
          </a:xfrm>
        </p:spPr>
        <p:txBody>
          <a:bodyPr/>
          <a:lstStyle/>
          <a:p>
            <a:pPr marL="228600" marR="0" lvl="0" indent="-228600">
              <a:lnSpc>
                <a:spcPct val="115000"/>
              </a:lnSpc>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Every person deserves to be treated with respect and dignity at all times.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Coercion, violence and abuse are a violation of the CRPD and should never occur in mental health and social services. Everyone should work creatively to end these practices.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Unequal power dynamics exist in every mental health and social service. Mental health and other practitioners need to be mindful of this and should try to counter this imbalance when they interact with people using the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Many things can be done to prevent violence, coercion and abuse in mental health or social services, such as giving people a way to safely report these abusive practices, and making sure that their complaints are effectively and appropriately managed and addressed.</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We can all play a role in preventing violence, coercion and abuse in mental health and social services. Doing so will help create an environment in which the rights, well-being and recovery of people are promoted, as well as a safer and better working environment for service staff. Everyone in the service will benefit!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125</a:t>
            </a:fld>
            <a:endParaRPr lang="x-none"/>
          </a:p>
        </p:txBody>
      </p:sp>
    </p:spTree>
    <p:extLst>
      <p:ext uri="{BB962C8B-B14F-4D97-AF65-F5344CB8AC3E}">
        <p14:creationId xmlns:p14="http://schemas.microsoft.com/office/powerpoint/2010/main" val="413032758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126</a:t>
            </a:fld>
            <a:endParaRPr lang="en-GB"/>
          </a:p>
        </p:txBody>
      </p:sp>
      <p:sp>
        <p:nvSpPr>
          <p:cNvPr id="6" name="Notes Placeholder 2">
            <a:extLst>
              <a:ext uri="{FF2B5EF4-FFF2-40B4-BE49-F238E27FC236}">
                <a16:creationId xmlns:a16="http://schemas.microsoft.com/office/drawing/2014/main" id="{EDBB2BF1-7635-AF4A-97DF-9755EC267247}"/>
              </a:ext>
            </a:extLst>
          </p:cNvPr>
          <p:cNvSpPr txBox="1">
            <a:spLocks/>
          </p:cNvSpPr>
          <p:nvPr/>
        </p:nvSpPr>
        <p:spPr>
          <a:xfrm>
            <a:off x="310842" y="239161"/>
            <a:ext cx="5862577" cy="94285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a:t>Conceptualization </a:t>
            </a:r>
          </a:p>
          <a:p>
            <a:r>
              <a:rPr lang="en-US" sz="1100"/>
              <a:t>Michelle Funk (Coordinator) and Natalie Drew Bold (Technical Officer) Mental Health Policy and Service Development, Department of Mental Health and Substance Abuse (WHO, Geneva)</a:t>
            </a:r>
          </a:p>
          <a:p>
            <a:endParaRPr lang="en-US" sz="1100"/>
          </a:p>
          <a:p>
            <a:r>
              <a:rPr lang="en-US" sz="1100" b="1"/>
              <a:t>Writing and editorial team</a:t>
            </a:r>
          </a:p>
          <a:p>
            <a:r>
              <a:rPr lang="en-US" sz="1100"/>
              <a:t>Dr Michelle Funk, (WHO, Geneva), Natalie Drew Bold (WHO, Geneva); Marie Baudel, Université de Nantes, France</a:t>
            </a:r>
          </a:p>
          <a:p>
            <a:endParaRPr lang="en-US" sz="1100"/>
          </a:p>
          <a:p>
            <a:r>
              <a:rPr lang="en-US" sz="1100" b="1"/>
              <a:t>Key international experts</a:t>
            </a:r>
          </a:p>
          <a:p>
            <a:r>
              <a:rPr lang="en-US" sz="1100"/>
              <a:t>Celia Brown, MindFreedom International, (United States of America); Mauro Giovanni Carta, Università degli studi di Cagliari (Italy); Yeni Rosa Damayanti, Indonesia Mental Health Association (Indonesia); Sera Davidow, Western Mass Recovery Learning Community (United Sates of America); Catalina Devandas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Levav, Department of Community Mental Health, University of Haifa (Israel); Peter McGovern, Modum Bad (Norway); David McGrath, International consultant (Australia); Tina Minkowitz, Center for the Human Rights of Users and Survivors of Psychiatry (United Sates of America); Peter Mittler, Dementia Alliance International (United Kingdom); Maria Francesca Moro, Columbia University (United Sates of America), ; Fiona Morrissey, Disability Law Research Consultant (Ireland); Michael Njenga, Users and Survivors of Psychiatry in Kenya (Kenya); David W. Oaks, Aciu Insitute, LLC (United States of America); Soumitra Pathare, Centre for Mental Health Law and Policy, Indian Law Society (India); Dainius Pūras, Special Rapporteur on the right of everyone to the enjoyment of the highest attainable standard of health (Switzerland); Jolijn Santegoeds, World Network of Users and Survivors of Psychiatry (the Netherlands); Sashi Sashidharan, University of Glasgow (United Kingdom); Gregory Smith, International consultant, (United States of America); Kate Swaffer, Dementia International Alliance(Australia); Carmen Valle, CBM International (Thailand); Alberto Vásquez Encalada, Office of the UN Special Rapporteur on the rights of persons with disabilities (Switzerland)</a:t>
            </a:r>
          </a:p>
          <a:p>
            <a:endParaRPr lang="en-US" sz="1100"/>
          </a:p>
          <a:p>
            <a:r>
              <a:rPr lang="en-US" sz="1100" b="1"/>
              <a:t>Contributions</a:t>
            </a:r>
          </a:p>
          <a:p>
            <a:r>
              <a:rPr lang="en-US" sz="1100">
                <a:solidFill>
                  <a:schemeClr val="accent2"/>
                </a:solidFill>
              </a:rPr>
              <a:t>Technical reviewers</a:t>
            </a:r>
          </a:p>
          <a:p>
            <a:r>
              <a:rPr lang="en-US" sz="1100"/>
              <a:t>Abu Bakar Abdul Kadir, Hospital Permai (Malaysia); Robinah Nakanwagi Alambuya, Pan African Network of People with Psychosocial Disabilities. (Uganda); Anna Arstein-Kerslake, Melbourne Law School, University of Melbourne (Australia); Lori Ashcraft, Resilience Inc. (United States of America); Rod Astbury, Western Australia Association for Mental Health (Australia); Joseph Atukunda, Heartsounds, Uganda (Uganda); David Axworthy, Western Australian Mental Health Commission (Australia); Simon Vasseur Bacle, EPSM Lille Metropole, WHO Collaborating Centre, Lille (France); Sam Badege, National Organization of Users and Survivors of Psychiatry in Rwanda (Rwanda); Amrit Bakhshy, Schizophrenia Awareness Association (India); Anja Baumann, Action Mental Health Germany (Germany); Jerome Bickenbach,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Tree>
    <p:extLst>
      <p:ext uri="{BB962C8B-B14F-4D97-AF65-F5344CB8AC3E}">
        <p14:creationId xmlns:p14="http://schemas.microsoft.com/office/powerpoint/2010/main" val="177851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solidFill>
                  <a:srgbClr val="000000"/>
                </a:solidFill>
                <a:latin typeface="Calibri" panose="020F0502020204030204" pitchFamily="34" charset="0"/>
                <a:ea typeface="SimSun" panose="02010600030101010101" pitchFamily="2" charset="-122"/>
              </a:rPr>
              <a:t>Examples of violence and coercion against people with psychosocial, cognitive and intellectual disabilities may include:</a:t>
            </a:r>
            <a:endParaRPr lang="x-none" sz="1400" dirty="0">
              <a:latin typeface="Times New Roman" panose="02020603050405020304" pitchFamily="18" charset="0"/>
              <a:ea typeface="SimSun" panose="02010600030101010101" pitchFamily="2" charset="-122"/>
            </a:endParaRPr>
          </a:p>
          <a:p>
            <a:pPr marL="171450" lvl="0" indent="-171450">
              <a:lnSpc>
                <a:spcPct val="115000"/>
              </a:lnSpc>
              <a:buSzPts val="800"/>
              <a:buFont typeface="Arial" panose="020B0604020202020204" pitchFamily="34" charset="0"/>
              <a:buChar char="•"/>
            </a:pPr>
            <a:r>
              <a:rPr lang="en-GB" dirty="0"/>
              <a:t>Seclusion such as isolating some in a room or confined space and preventing them from leaving.</a:t>
            </a:r>
          </a:p>
          <a:p>
            <a:pPr marL="171450" lvl="0" indent="-171450">
              <a:lnSpc>
                <a:spcPct val="115000"/>
              </a:lnSpc>
              <a:buSzPts val="800"/>
              <a:buFont typeface="Arial" panose="020B0604020202020204" pitchFamily="34" charset="0"/>
              <a:buChar char="•"/>
            </a:pPr>
            <a:r>
              <a:rPr lang="en-GB" dirty="0"/>
              <a:t>Restraint, including hands-on physical restraint, mechanical restraint or using medication to control someone’s behaviour (chemical restraint). </a:t>
            </a:r>
          </a:p>
          <a:p>
            <a:pPr marL="171450" indent="-171450">
              <a:lnSpc>
                <a:spcPct val="115000"/>
              </a:lnSpc>
              <a:buSzPts val="800"/>
              <a:buFont typeface="Arial" panose="020B0604020202020204" pitchFamily="34" charset="0"/>
              <a:buChar char="•"/>
            </a:pPr>
            <a:r>
              <a:rPr lang="en-GB" dirty="0"/>
              <a:t>Forced admission to, and treatment in, mental health and social services.</a:t>
            </a:r>
            <a:endParaRPr lang="x-none" dirty="0"/>
          </a:p>
          <a:p>
            <a:pPr marL="171450" indent="-171450">
              <a:lnSpc>
                <a:spcPct val="115000"/>
              </a:lnSpc>
              <a:buSzPts val="800"/>
              <a:buFont typeface="Arial" panose="020B0604020202020204" pitchFamily="34" charset="0"/>
              <a:buChar char="•"/>
            </a:pPr>
            <a:r>
              <a:rPr lang="en-GB" dirty="0"/>
              <a:t>Forced treatment in the community. </a:t>
            </a:r>
            <a:endParaRPr lang="x-none" dirty="0"/>
          </a:p>
          <a:p>
            <a:pPr marL="171450" indent="-171450">
              <a:lnSpc>
                <a:spcPct val="115000"/>
              </a:lnSpc>
              <a:buSzPts val="800"/>
              <a:buFont typeface="Arial" panose="020B0604020202020204" pitchFamily="34" charset="0"/>
              <a:buChar char="•"/>
            </a:pPr>
            <a:r>
              <a:rPr lang="en-GB" dirty="0"/>
              <a:t>Economic violence and coercion (i.e. controlling a person’s resources to compel the person to do things he or she does not want to do). </a:t>
            </a:r>
            <a:endParaRPr lang="x-none" dirty="0"/>
          </a:p>
          <a:p>
            <a:pPr marL="171450" indent="-171450">
              <a:lnSpc>
                <a:spcPct val="115000"/>
              </a:lnSpc>
              <a:buSzPts val="800"/>
              <a:buFont typeface="Arial" panose="020B0604020202020204" pitchFamily="34" charset="0"/>
              <a:buChar char="•"/>
            </a:pPr>
            <a:r>
              <a:rPr lang="en-GB" dirty="0"/>
              <a:t>Involuntary sterilization, contraception or abortion.</a:t>
            </a:r>
            <a:endParaRPr lang="x-none" dirty="0"/>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13</a:t>
            </a:fld>
            <a:endParaRPr lang="x-none"/>
          </a:p>
        </p:txBody>
      </p:sp>
    </p:spTree>
    <p:extLst>
      <p:ext uri="{BB962C8B-B14F-4D97-AF65-F5344CB8AC3E}">
        <p14:creationId xmlns:p14="http://schemas.microsoft.com/office/powerpoint/2010/main" val="2749139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800"/>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Violence and coercion can be more subtle. For instance: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Making people think that there may be negative repercussions or actions taken against them, or that certain things may be refused to them (e.g. access to food, newspapers, television) if they do not comply with a treatment.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Giving someone medication without their knowledge (e.g. hidden in their food).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14</a:t>
            </a:fld>
            <a:endParaRPr lang="x-none"/>
          </a:p>
        </p:txBody>
      </p:sp>
    </p:spTree>
    <p:extLst>
      <p:ext uri="{BB962C8B-B14F-4D97-AF65-F5344CB8AC3E}">
        <p14:creationId xmlns:p14="http://schemas.microsoft.com/office/powerpoint/2010/main" val="234925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is important to note that United Nations bodies and experts have said that coercive practices in the mental health context – such as forced treatment, seclusion and restraint, ECT and psychosurgery without informed consent – can be considered as a form of torture and ill-treatment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Committee on the Rights of Persons with Disabilities, 2014 #400">
                  <a:extLst>
                    <a:ext uri="{A12FA001-AC4F-418D-AE19-62706E023703}">
                      <ahyp:hlinkClr xmlns:ahyp="http://schemas.microsoft.com/office/drawing/2018/hyperlinkcolor" val="tx"/>
                    </a:ext>
                  </a:extLst>
                </a:hlinkClick>
              </a:rPr>
              <a:t>2</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ction="ppaction://hlinkfile" tooltip="Committee on the Rights of Persons with Disabilities, 2016 #103">
                  <a:extLst>
                    <a:ext uri="{A12FA001-AC4F-418D-AE19-62706E023703}">
                      <ahyp:hlinkClr xmlns:ahyp="http://schemas.microsoft.com/office/drawing/2018/hyperlinkcolor" val="tx"/>
                    </a:ext>
                  </a:extLst>
                </a:hlinkClick>
              </a:rPr>
              <a:t>3</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5" action="ppaction://hlinkfile" tooltip="Committee on the Rights of Persons with Disabilities, 2015 #102">
                  <a:extLst>
                    <a:ext uri="{A12FA001-AC4F-418D-AE19-62706E023703}">
                      <ahyp:hlinkClr xmlns:ahyp="http://schemas.microsoft.com/office/drawing/2018/hyperlinkcolor" val="tx"/>
                    </a:ext>
                  </a:extLst>
                </a:hlinkClick>
              </a:rPr>
              <a:t>4</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6" action="ppaction://hlinkfile" tooltip="United Nations (UN) General Assembly, 2008 #54">
                  <a:extLst>
                    <a:ext uri="{A12FA001-AC4F-418D-AE19-62706E023703}">
                      <ahyp:hlinkClr xmlns:ahyp="http://schemas.microsoft.com/office/drawing/2018/hyperlinkcolor" val="tx"/>
                    </a:ext>
                  </a:extLst>
                </a:hlinkClick>
              </a:rPr>
              <a:t>5</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7" action="ppaction://hlinkfile" tooltip="United Nations Human Rights Council (UNHRC), 2013 #55">
                  <a:extLst>
                    <a:ext uri="{A12FA001-AC4F-418D-AE19-62706E023703}">
                      <ahyp:hlinkClr xmlns:ahyp="http://schemas.microsoft.com/office/drawing/2018/hyperlinkcolor" val="tx"/>
                    </a:ext>
                  </a:extLst>
                </a:hlinkClick>
              </a:rPr>
              <a:t>6</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p>
          <a:p>
            <a:pPr marL="342900" marR="0" lvl="0" indent="-3429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For example the United Nations Special Rapporteur on Torture has stated that solitary confinement “of any duration to a person with mental disabilities constitutes cruel, inhuman and a degrading treatment” and that any restraint for even a short period of time may constitute torture and ill-treatment.</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Special Rapporteur has called for “an absolute ban on restraints and seclusion</a:t>
            </a:r>
            <a:r>
              <a:rPr lang="en-GB" sz="9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8" action="ppaction://hlinkfile" tooltip="United Nations (UN) General Assembly, 2011 #156">
                  <a:extLst>
                    <a:ext uri="{A12FA001-AC4F-418D-AE19-62706E023703}">
                      <ahyp:hlinkClr xmlns:ahyp="http://schemas.microsoft.com/office/drawing/2018/hyperlinkcolor" val="tx"/>
                    </a:ext>
                  </a:extLst>
                </a:hlinkClick>
              </a:rPr>
              <a:t>7</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9" action="ppaction://hlinkfile" tooltip="United Nations Human Rights Council (UNHRC), 2013 #256">
                  <a:extLst>
                    <a:ext uri="{A12FA001-AC4F-418D-AE19-62706E023703}">
                      <ahyp:hlinkClr xmlns:ahyp="http://schemas.microsoft.com/office/drawing/2018/hyperlinkcolor" val="tx"/>
                    </a:ext>
                  </a:extLst>
                </a:hlinkClick>
              </a:rPr>
              <a:t>8</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ECT should never be given without informed consent and never in its unmodified form (i.e. without </a:t>
            </a:r>
            <a:r>
              <a:rPr lang="en-GB" dirty="0" err="1">
                <a:latin typeface="Calibri" panose="020F0502020204030204" pitchFamily="34" charset="0"/>
                <a:ea typeface="SimSun" panose="02010600030101010101" pitchFamily="2" charset="-122"/>
                <a:cs typeface="Arial" panose="020B0604020202020204" pitchFamily="34" charset="0"/>
              </a:rPr>
              <a:t>anaesthesic</a:t>
            </a:r>
            <a:r>
              <a:rPr lang="en-GB" dirty="0">
                <a:latin typeface="Calibri" panose="020F0502020204030204" pitchFamily="34" charset="0"/>
                <a:ea typeface="SimSun" panose="02010600030101010101" pitchFamily="2" charset="-122"/>
                <a:cs typeface="Arial" panose="020B0604020202020204" pitchFamily="34" charset="0"/>
              </a:rPr>
              <a:t> and muscle relaxant).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15</a:t>
            </a:fld>
            <a:endParaRPr lang="x-none"/>
          </a:p>
        </p:txBody>
      </p:sp>
    </p:spTree>
    <p:extLst>
      <p:ext uri="{BB962C8B-B14F-4D97-AF65-F5344CB8AC3E}">
        <p14:creationId xmlns:p14="http://schemas.microsoft.com/office/powerpoint/2010/main" val="95829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following are working definitions that are likely to cover issues and examples identified by participants in the previous exercise. These categories are only indicative. Acts of violence and abuse identified in exercise 1.1. may fall under more than one category.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Physical violence and abuse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Love Is Respect, 2016 #105"/>
              </a:rPr>
              <a:t>9</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Any intentional and unwanted contact against any person that may or may not inflict injury or harm on the body, including hitting, pushing, pulling, kicking, scratching, slapping, grabbing at clothing or the face, throwing objects, and forcefully preventing movement.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16</a:t>
            </a:fld>
            <a:endParaRPr lang="x-none"/>
          </a:p>
        </p:txBody>
      </p:sp>
    </p:spTree>
    <p:extLst>
      <p:ext uri="{BB962C8B-B14F-4D97-AF65-F5344CB8AC3E}">
        <p14:creationId xmlns:p14="http://schemas.microsoft.com/office/powerpoint/2010/main" val="578757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Mental/emotional violence and abuse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Counseling Center University of Illinois, 2015 #126"/>
              </a:rPr>
              <a:t>10</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Behaviour that is designed to control and subjugate another person through fear, humiliation, intimidation, punishment, and emotional trauma;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behaviour that wears away at the victim’s sense of self-worth through, for example, berating and belittling, intimidation, threats, deception, misinformation, manipulation, privation of decision-making power, restricting access to family and friends, removing a ramp or assistive device (such as a white cane) or mobility devices (such as a wheelchair), removing or controlling communication aids or refusal of assistance to communicate.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note that just because mental or emotional abuse does not involve physical contact or force, this does not mean it is not extremely harmful.</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17</a:t>
            </a:fld>
            <a:endParaRPr lang="x-none"/>
          </a:p>
        </p:txBody>
      </p:sp>
    </p:spTree>
    <p:extLst>
      <p:ext uri="{BB962C8B-B14F-4D97-AF65-F5344CB8AC3E}">
        <p14:creationId xmlns:p14="http://schemas.microsoft.com/office/powerpoint/2010/main" val="1859280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Verbal violence and abuse:</a:t>
            </a:r>
            <a:r>
              <a:rPr lang="en-GB" dirty="0">
                <a:latin typeface="Calibri" panose="020F0502020204030204" pitchFamily="34" charset="0"/>
                <a:ea typeface="SimSun" panose="02010600030101010101" pitchFamily="2" charset="-122"/>
                <a:cs typeface="Arial" panose="020B0604020202020204" pitchFamily="34" charset="0"/>
              </a:rPr>
              <a:t> Demeaning, destructive, infantilizing, condescending and aggressive language, including name-calling, yelling, aggressive, discriminatory or disrespectful speech, using profanities or threats, deliberately triggering anger or fear in the person.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18</a:t>
            </a:fld>
            <a:endParaRPr lang="x-none"/>
          </a:p>
        </p:txBody>
      </p:sp>
    </p:spTree>
    <p:extLst>
      <p:ext uri="{BB962C8B-B14F-4D97-AF65-F5344CB8AC3E}">
        <p14:creationId xmlns:p14="http://schemas.microsoft.com/office/powerpoint/2010/main" val="414533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Sexual violence and abuse:</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Any unwanted action involving a sexual element. For instance: rape (i.e. penetration with any body parts or objects), sexual assault, unwanted sexual touching of any part of the body (clothed or unclothed); harassment, encouraging a vulnerable individual to engage in sexual activity, including sexual acts with someone else; or intentionally engaging in sexual activity in front of a vulnerable individual.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Other practices such as strip searches and forcing people to stand naked in front of others (e.g. for showers) may also constitute sexual violence.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19</a:t>
            </a:fld>
            <a:endParaRPr lang="x-none"/>
          </a:p>
        </p:txBody>
      </p:sp>
    </p:spTree>
    <p:extLst>
      <p:ext uri="{BB962C8B-B14F-4D97-AF65-F5344CB8AC3E}">
        <p14:creationId xmlns:p14="http://schemas.microsoft.com/office/powerpoint/2010/main" val="243088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A70AF2-C819-47A0-A399-EA1272036C6D}" type="slidenum">
              <a:rPr lang="x-none" smtClean="0"/>
              <a:t>2</a:t>
            </a:fld>
            <a:endParaRPr lang="x-none"/>
          </a:p>
        </p:txBody>
      </p:sp>
    </p:spTree>
    <p:extLst>
      <p:ext uri="{BB962C8B-B14F-4D97-AF65-F5344CB8AC3E}">
        <p14:creationId xmlns:p14="http://schemas.microsoft.com/office/powerpoint/2010/main" val="624811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Neglect:</a:t>
            </a:r>
            <a:r>
              <a:rPr lang="en-GB" dirty="0">
                <a:latin typeface="Calibri" panose="020F0502020204030204" pitchFamily="34" charset="0"/>
                <a:ea typeface="SimSun" panose="02010600030101010101" pitchFamily="2" charset="-122"/>
                <a:cs typeface="Arial" panose="020B0604020202020204" pitchFamily="34" charset="0"/>
              </a:rPr>
              <a:t> The failure, whether deliberate or inadvertent, to provide for a person’s basic needs, whether physical, emotional, social or medical – for instance ignoring a person, failing to assist with needs of daily living (hygiene, dressing, eating), failing to provide food, water or sanitation, failing to provide access to services and support.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20</a:t>
            </a:fld>
            <a:endParaRPr lang="x-none"/>
          </a:p>
        </p:txBody>
      </p:sp>
    </p:spTree>
    <p:extLst>
      <p:ext uri="{BB962C8B-B14F-4D97-AF65-F5344CB8AC3E}">
        <p14:creationId xmlns:p14="http://schemas.microsoft.com/office/powerpoint/2010/main" val="1181581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Intersections of gender with violence, coercion and abuse</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A number of social factors, including gender, can increase the risk of violence, coercion and abuse within and beyond mental health services.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Women and girls can experience high rates of intimate partner violence and sexual assault, including in mental health </a:t>
            </a:r>
            <a:r>
              <a:rPr lang="en-GB" u="sng" dirty="0">
                <a:latin typeface="Calibri" panose="020F0502020204030204" pitchFamily="34" charset="0"/>
                <a:ea typeface="SimSun" panose="02010600030101010101" pitchFamily="2" charset="-122"/>
                <a:cs typeface="Arial" panose="020B0604020202020204" pitchFamily="34" charset="0"/>
              </a:rPr>
              <a:t>facilities</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Weller P, 2016 #401">
                  <a:extLst>
                    <a:ext uri="{A12FA001-AC4F-418D-AE19-62706E023703}">
                      <ahyp:hlinkClr xmlns:ahyp="http://schemas.microsoft.com/office/drawing/2018/hyperlinkcolor" val="tx"/>
                    </a:ext>
                  </a:extLst>
                </a:hlinkClick>
              </a:rPr>
              <a:t>11</a:t>
            </a:r>
            <a:r>
              <a:rPr lang="en-GB" i="1" dirty="0">
                <a:latin typeface="Calibri" panose="020F0502020204030204" pitchFamily="34" charset="0"/>
                <a:ea typeface="SimSun" panose="02010600030101010101" pitchFamily="2" charset="-122"/>
                <a:cs typeface="Arial" panose="020B0604020202020204" pitchFamily="34" charset="0"/>
              </a:rPr>
              <a:t>)</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 </a:t>
            </a:r>
            <a:r>
              <a:rPr lang="en-GB" u="sng" dirty="0">
                <a:latin typeface="Calibri" panose="020F0502020204030204" pitchFamily="34" charset="0"/>
                <a:ea typeface="SimSun" panose="02010600030101010101" pitchFamily="2" charset="-122"/>
                <a:cs typeface="Arial" panose="020B0604020202020204" pitchFamily="34" charset="0"/>
              </a:rPr>
              <a:t>and </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women and girls with psychosocial disabilities are at increased risk of violence both in community and domestic settings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Khalifeh H, 2015 #402">
                  <a:extLst>
                    <a:ext uri="{A12FA001-AC4F-418D-AE19-62706E023703}">
                      <ahyp:hlinkClr xmlns:ahyp="http://schemas.microsoft.com/office/drawing/2018/hyperlinkcolor" val="tx"/>
                    </a:ext>
                  </a:extLst>
                </a:hlinkClick>
              </a:rPr>
              <a:t>12</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Transgender populations can experience high rates of violence, harassment and abuse, including when accessing health services and within mental health service settings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Ellis SJ, 2015 #404">
                  <a:extLst>
                    <a:ext uri="{A12FA001-AC4F-418D-AE19-62706E023703}">
                      <ahyp:hlinkClr xmlns:ahyp="http://schemas.microsoft.com/office/drawing/2018/hyperlinkcolor" val="tx"/>
                    </a:ext>
                  </a:extLst>
                </a:hlinkClick>
              </a:rPr>
              <a:t>13</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6" action="ppaction://hlinkfile" tooltip="Operario D, 2017 #405">
                  <a:extLst>
                    <a:ext uri="{A12FA001-AC4F-418D-AE19-62706E023703}">
                      <ahyp:hlinkClr xmlns:ahyp="http://schemas.microsoft.com/office/drawing/2018/hyperlinkcolor" val="tx"/>
                    </a:ext>
                  </a:extLst>
                </a:hlinkClick>
              </a:rPr>
              <a:t>14</a:t>
            </a:r>
            <a:r>
              <a:rPr lang="en-GB"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use of coercive measures such as restraint can vary across gender within services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7" action="ppaction://hlinkfile" tooltip="Kotze A, 2015 #403">
                  <a:extLst>
                    <a:ext uri="{A12FA001-AC4F-418D-AE19-62706E023703}">
                      <ahyp:hlinkClr xmlns:ahyp="http://schemas.microsoft.com/office/drawing/2018/hyperlinkcolor" val="tx"/>
                    </a:ext>
                  </a:extLst>
                </a:hlinkClick>
              </a:rPr>
              <a:t>15</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As seen in the previous exercise, many of these forms of violence and abuse are happening in mental health and social services.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21</a:t>
            </a:fld>
            <a:endParaRPr lang="x-none"/>
          </a:p>
        </p:txBody>
      </p:sp>
    </p:spTree>
    <p:extLst>
      <p:ext uri="{BB962C8B-B14F-4D97-AF65-F5344CB8AC3E}">
        <p14:creationId xmlns:p14="http://schemas.microsoft.com/office/powerpoint/2010/main" val="2222714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20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to encourage participants to recall the articles of the CRPD that relate to violence, coercion and abuse.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22</a:t>
            </a:fld>
            <a:endParaRPr lang="x-none"/>
          </a:p>
        </p:txBody>
      </p:sp>
    </p:spTree>
    <p:extLst>
      <p:ext uri="{BB962C8B-B14F-4D97-AF65-F5344CB8AC3E}">
        <p14:creationId xmlns:p14="http://schemas.microsoft.com/office/powerpoint/2010/main" val="2509082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2.1: Recalling the CRPD (5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take their copies of the CRPD (Annex 1). Then ask the group: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What does the CRPD say about violence, coercion and abuse?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This question is meant to re-introduce the content and relevance of the CRPD to the topic of violence, abuse and coercion in mental health and social services. Encourage participants to share their thoughts, or even guesses, as this will help them re-engage with the CRPD. After a few minutes of participants sharing ideas, continue with the following presentations.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23</a:t>
            </a:fld>
            <a:endParaRPr lang="x-none"/>
          </a:p>
        </p:txBody>
      </p:sp>
    </p:spTree>
    <p:extLst>
      <p:ext uri="{BB962C8B-B14F-4D97-AF65-F5344CB8AC3E}">
        <p14:creationId xmlns:p14="http://schemas.microsoft.com/office/powerpoint/2010/main" val="2822200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Calibri" panose="020F0502020204030204" pitchFamily="34" charset="0"/>
              </a:rPr>
              <a:t>Presentation: Articles of the </a:t>
            </a:r>
            <a:r>
              <a:rPr lang="en-GB" b="1" dirty="0">
                <a:latin typeface="Calibri" panose="020F0502020204030204" pitchFamily="34" charset="0"/>
                <a:ea typeface="SimSun" panose="02010600030101010101" pitchFamily="2" charset="-122"/>
                <a:cs typeface="Calibri" panose="020F0502020204030204" pitchFamily="34" charset="0"/>
              </a:rPr>
              <a:t>United Nations Convention on the Rights of Persons with Disabilities </a:t>
            </a:r>
            <a:r>
              <a:rPr lang="en-GB" b="1" i="1" dirty="0">
                <a:latin typeface="Calibri" panose="020F0502020204030204" pitchFamily="34" charset="0"/>
                <a:ea typeface="SimSun" panose="02010600030101010101" pitchFamily="2" charset="-122"/>
                <a:cs typeface="Calibri" panose="020F0502020204030204" pitchFamily="34" charset="0"/>
              </a:rPr>
              <a:t>(15 min.)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CRPD protects people against violence, exploitation, abuse, neglect and coercion.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All the articles of the Convention are interrelated and are relevant to this topic. However, only the most directly relevant articles are presented here.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24</a:t>
            </a:fld>
            <a:endParaRPr lang="x-none"/>
          </a:p>
        </p:txBody>
      </p:sp>
    </p:spTree>
    <p:extLst>
      <p:ext uri="{BB962C8B-B14F-4D97-AF65-F5344CB8AC3E}">
        <p14:creationId xmlns:p14="http://schemas.microsoft.com/office/powerpoint/2010/main" val="72264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10: The right to life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10 requires countries to take measures to protect the right to life of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Ending violence, coercion and abuse, which can lead to death, is an important measure for protecting the right to life.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25</a:t>
            </a:fld>
            <a:endParaRPr lang="x-none"/>
          </a:p>
        </p:txBody>
      </p:sp>
    </p:spTree>
    <p:extLst>
      <p:ext uri="{BB962C8B-B14F-4D97-AF65-F5344CB8AC3E}">
        <p14:creationId xmlns:p14="http://schemas.microsoft.com/office/powerpoint/2010/main" val="4105196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a:xfrm>
            <a:off x="685800" y="4206240"/>
            <a:ext cx="5486400" cy="4772868"/>
          </a:xfrm>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12: Equal recognition before the law</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12 recognizes that people with disabilities have the right to legal capacity – that is, the right to make their own decisions and to have their decisions respected by others. </a:t>
            </a: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By recognizing this right, and ensuring that people’s choices are respected, the CRPD protects people with disabilities against many forms of violence, coercion and abuse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12 is particularly important in creating equality and protecting against any discrimination, exclusion or forced treatment or intervention against one’s will by giving people the right to decide in any area of life.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Laws in countries often allow coercive practices to be carried out against people with disabilities on the basis that the practices are considered “beneficial” to the person and/or that the person is seen as having poor decision-making skills.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However, article 12 requires States Parties to ensure that service providers, family members and others respect the person’s choices and refrain from carrying out interventions against the person’s will.</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 provisions of article 12 are explained in more depth in the modules on </a:t>
            </a:r>
            <a:r>
              <a:rPr lang="en-US"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Legal capacity and the right to decide </a:t>
            </a: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and</a:t>
            </a:r>
            <a:r>
              <a:rPr lang="en-US"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 Supported decision-making and advance planning</a:t>
            </a: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26</a:t>
            </a:fld>
            <a:endParaRPr lang="x-none"/>
          </a:p>
        </p:txBody>
      </p:sp>
    </p:spTree>
    <p:extLst>
      <p:ext uri="{BB962C8B-B14F-4D97-AF65-F5344CB8AC3E}">
        <p14:creationId xmlns:p14="http://schemas.microsoft.com/office/powerpoint/2010/main" val="599345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14: Liberty and security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Committee on the Rights of Persons with Disabilities, which oversees the implementation of the CRPD by States Parties, has clearly established that article 14 prohibits involuntary detention in mental health and social services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Committee on the Rights of Persons with Disabilities, 2015 #200">
                  <a:extLst>
                    <a:ext uri="{A12FA001-AC4F-418D-AE19-62706E023703}">
                      <ahyp:hlinkClr xmlns:ahyp="http://schemas.microsoft.com/office/drawing/2018/hyperlinkcolor" val="tx"/>
                    </a:ext>
                  </a:extLst>
                </a:hlinkClick>
              </a:rPr>
              <a:t>16</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is extremely important because detention in these services is often accompanied by – and is the setting for – violence, coercion and abuse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4" action="ppaction://hlinkfile" tooltip="United Nations Human Rights Council (UNHRC), 2013 #55">
                  <a:extLst>
                    <a:ext uri="{A12FA001-AC4F-418D-AE19-62706E023703}">
                      <ahyp:hlinkClr xmlns:ahyp="http://schemas.microsoft.com/office/drawing/2018/hyperlinkcolor" val="tx"/>
                    </a:ext>
                  </a:extLst>
                </a:hlinkClick>
              </a:rPr>
              <a:t>6</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Detention is harmful as it deprives people of their liberty and places them under the control of others, breaking their links with the community. </a:t>
            </a: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Behind closed doors, violence and abuse can go unnoticed and unhindered. </a:t>
            </a: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Prohibiting involuntary detention in mental health and related settings, therefore, prevents many forms of violence, coercion and abuse from occurring in mental health settings.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27</a:t>
            </a:fld>
            <a:endParaRPr lang="x-none"/>
          </a:p>
        </p:txBody>
      </p:sp>
    </p:spTree>
    <p:extLst>
      <p:ext uri="{BB962C8B-B14F-4D97-AF65-F5344CB8AC3E}">
        <p14:creationId xmlns:p14="http://schemas.microsoft.com/office/powerpoint/2010/main" val="2280813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latin typeface="Calibri" panose="020F0502020204030204" pitchFamily="34" charset="0"/>
                <a:ea typeface="Times New Roman" panose="02020603050405020304" pitchFamily="18" charset="0"/>
                <a:cs typeface="Calibri" panose="020F0502020204030204" pitchFamily="34" charset="0"/>
              </a:rPr>
              <a:t>Article 15: </a:t>
            </a:r>
            <a:r>
              <a:rPr lang="en-GB" b="1" u="sng" dirty="0">
                <a:latin typeface="Calibri" panose="020F0502020204030204" pitchFamily="34" charset="0"/>
                <a:ea typeface="Times New Roman" panose="02020603050405020304" pitchFamily="18" charset="0"/>
                <a:cs typeface="Calibri" panose="020F0502020204030204" pitchFamily="34" charset="0"/>
              </a:rPr>
              <a:t>Freedom from torture or cruel, inhuman or degrading treatment or punishment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15 states that people with disabilities must not be:</a:t>
            </a:r>
          </a:p>
          <a:p>
            <a:pPr marL="628650" lvl="1"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treated cruelly or tortured (e.g. beaten, sexually abused or forcibly given medication or ECT).</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must not be subjected to medical or scientific experimentation, unless they provide free and informed consent (e.g. in relation to a clinical trial where people are administered drugs that are being tested).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28</a:t>
            </a:fld>
            <a:endParaRPr lang="x-none"/>
          </a:p>
        </p:txBody>
      </p:sp>
    </p:spTree>
    <p:extLst>
      <p:ext uri="{BB962C8B-B14F-4D97-AF65-F5344CB8AC3E}">
        <p14:creationId xmlns:p14="http://schemas.microsoft.com/office/powerpoint/2010/main" val="3773823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9338" y="1143000"/>
            <a:ext cx="4573587" cy="2573338"/>
          </a:xfrm>
        </p:spPr>
      </p:sp>
      <p:sp>
        <p:nvSpPr>
          <p:cNvPr id="3" name="Notes Placeholder 2"/>
          <p:cNvSpPr>
            <a:spLocks noGrp="1"/>
          </p:cNvSpPr>
          <p:nvPr>
            <p:ph type="body" idx="1"/>
          </p:nvPr>
        </p:nvSpPr>
        <p:spPr>
          <a:xfrm>
            <a:off x="220337" y="3943349"/>
            <a:ext cx="5951863" cy="4741863"/>
          </a:xfrm>
        </p:spPr>
        <p:txBody>
          <a:bodyPr/>
          <a:lstStyle/>
          <a:p>
            <a:pPr>
              <a:lnSpc>
                <a:spcPct val="115000"/>
              </a:lnSpc>
              <a:spcAft>
                <a:spcPts val="1000"/>
              </a:spcAft>
            </a:pPr>
            <a:r>
              <a:rPr lang="en-US" b="1" u="sng" dirty="0">
                <a:latin typeface="Calibri" panose="020F0502020204030204" pitchFamily="34" charset="0"/>
                <a:ea typeface="Times New Roman" panose="02020603050405020304" pitchFamily="18" charset="0"/>
                <a:cs typeface="Calibri" panose="020F0502020204030204" pitchFamily="34" charset="0"/>
              </a:rPr>
              <a:t>Article 16: Freedom from </a:t>
            </a: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exploitation, violence and abuse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Exploitation, violence and abuse can take many forms and can occur in health-care settings as well as within the community. </a:t>
            </a: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16 recognizes that attention to gender, age and disability-related concerns needs to occur in order to provide protection from exploitation, violence and abuse and to provide services and supports that promote recovery for people who have experienced them.</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16 requires that:</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Countries implement laws and rules and take other necessary measures to protect people with disabilities from exploitation, violence and abuse in the home and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Countries provide support and information to people with disabilities, their families and carers to enable them to recognize and report exploitation, violence and abuse.</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Countries ensure that services for people with disabilities are properly checked and monitored to make sure that abuses do not occur.</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spcAft>
                <a:spcPts val="100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Countries must put in place policies, laws and other measures to ensure that abuses are investigated and that abusers are brought before the courts.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29</a:t>
            </a:fld>
            <a:endParaRPr lang="x-none"/>
          </a:p>
        </p:txBody>
      </p:sp>
    </p:spTree>
    <p:extLst>
      <p:ext uri="{BB962C8B-B14F-4D97-AF65-F5344CB8AC3E}">
        <p14:creationId xmlns:p14="http://schemas.microsoft.com/office/powerpoint/2010/main" val="131173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9525" cy="2862263"/>
          </a:xfrm>
        </p:spPr>
      </p:sp>
      <p:sp>
        <p:nvSpPr>
          <p:cNvPr id="3" name="Notes Placeholder 2"/>
          <p:cNvSpPr>
            <a:spLocks noGrp="1"/>
          </p:cNvSpPr>
          <p:nvPr>
            <p:ph type="body" idx="1"/>
          </p:nvPr>
        </p:nvSpPr>
        <p:spPr>
          <a:xfrm>
            <a:off x="394336" y="3330099"/>
            <a:ext cx="6069330" cy="5584507"/>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u="sng" dirty="0">
                <a:latin typeface="Calibri" panose="020F0502020204030204" pitchFamily="34" charset="0"/>
                <a:ea typeface="Times New Roman" panose="02020603050405020304" pitchFamily="18" charset="0"/>
                <a:cs typeface="Calibri" panose="020F0502020204030204" pitchFamily="34" charset="0"/>
              </a:rPr>
              <a:t>Article 17: Protecting the integrity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Article 17 states that people with disabilities must have their physical and mental integrity respected on an equal basis with the physical and mental integrity of others.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This means that their body and mind must be respected.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indent="-228600">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For example, they should not be beaten or raped, and they should not be subjected to treatment or intervention without their consent.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800"/>
              </a:spcAft>
            </a:pPr>
            <a:r>
              <a:rPr lang="en-GB" dirty="0">
                <a:solidFill>
                  <a:srgbClr val="000000"/>
                </a:solidFill>
                <a:latin typeface="Calibri" panose="020F0502020204030204" pitchFamily="34" charset="0"/>
                <a:ea typeface="SimSun" panose="02010600030101010101" pitchFamily="2" charset="-122"/>
              </a:rPr>
              <a:t>In any form, violence, coercion and abuse violate human rights and profoundly negatively affect individual health and well-being. </a:t>
            </a:r>
            <a:endParaRPr lang="x-none" sz="1400" dirty="0">
              <a:latin typeface="Times New Roman" panose="02020603050405020304" pitchFamily="18" charset="0"/>
              <a:ea typeface="SimSun" panose="02010600030101010101" pitchFamily="2" charset="-122"/>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30</a:t>
            </a:fld>
            <a:endParaRPr lang="x-none"/>
          </a:p>
        </p:txBody>
      </p:sp>
    </p:spTree>
    <p:extLst>
      <p:ext uri="{BB962C8B-B14F-4D97-AF65-F5344CB8AC3E}">
        <p14:creationId xmlns:p14="http://schemas.microsoft.com/office/powerpoint/2010/main" val="3767098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Option 1: approximately  1 hour and 50 minutes</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Option 2: approximately 45 minutes</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Option 3: approximately 20 minutes</a:t>
            </a:r>
            <a:endParaRPr lang="en-GB" dirty="0">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endParaRPr lang="en-GB"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endParaRPr lang="en-GB"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endParaRPr lang="en-GB"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Warning</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This activity may provoke strong emotional responses from some people.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Facilitators should be mindful of this. Prior to this activity, facilitators should let participants know that they should feel free to voice their emotions, or take a pause or step out of the training session until the end of the activity. The facilitator should also be mindful of any sign of distress shown by participants and should be prepared to provide support.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31</a:t>
            </a:fld>
            <a:endParaRPr lang="x-none"/>
          </a:p>
        </p:txBody>
      </p:sp>
      <p:pic>
        <p:nvPicPr>
          <p:cNvPr id="5" name="Picture 4">
            <a:extLst>
              <a:ext uri="{FF2B5EF4-FFF2-40B4-BE49-F238E27FC236}">
                <a16:creationId xmlns:a16="http://schemas.microsoft.com/office/drawing/2014/main" id="{A42C0C5C-AE74-4703-9FFD-DB8E750AD615}"/>
              </a:ext>
            </a:extLst>
          </p:cNvPr>
          <p:cNvPicPr>
            <a:picLocks noChangeAspect="1"/>
          </p:cNvPicPr>
          <p:nvPr/>
        </p:nvPicPr>
        <p:blipFill>
          <a:blip r:embed="rId3"/>
          <a:stretch>
            <a:fillRect/>
          </a:stretch>
        </p:blipFill>
        <p:spPr>
          <a:xfrm>
            <a:off x="813869" y="5615985"/>
            <a:ext cx="225572" cy="225572"/>
          </a:xfrm>
          <a:prstGeom prst="rect">
            <a:avLst/>
          </a:prstGeom>
        </p:spPr>
      </p:pic>
    </p:spTree>
    <p:extLst>
      <p:ext uri="{BB962C8B-B14F-4D97-AF65-F5344CB8AC3E}">
        <p14:creationId xmlns:p14="http://schemas.microsoft.com/office/powerpoint/2010/main" val="4027925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2175" y="334963"/>
            <a:ext cx="2533650" cy="1425575"/>
          </a:xfrm>
        </p:spPr>
      </p:sp>
      <p:sp>
        <p:nvSpPr>
          <p:cNvPr id="3" name="Notes Placeholder 2"/>
          <p:cNvSpPr>
            <a:spLocks noGrp="1"/>
          </p:cNvSpPr>
          <p:nvPr>
            <p:ph type="body" idx="1"/>
          </p:nvPr>
        </p:nvSpPr>
        <p:spPr>
          <a:xfrm>
            <a:off x="454514" y="1846264"/>
            <a:ext cx="5948971" cy="6962773"/>
          </a:xfrm>
        </p:spPr>
        <p:txBody>
          <a:bodyPr/>
          <a:lstStyle/>
          <a:p>
            <a:pPr>
              <a:spcAft>
                <a:spcPts val="600"/>
              </a:spcAft>
            </a:pPr>
            <a:r>
              <a:rPr lang="en-GB" sz="1050" b="1" i="1" dirty="0">
                <a:latin typeface="Calibri" panose="020F0502020204030204" pitchFamily="34" charset="0"/>
                <a:ea typeface="SimSun" panose="02010600030101010101" pitchFamily="2" charset="-122"/>
                <a:cs typeface="Arial" panose="020B0604020202020204" pitchFamily="34" charset="0"/>
              </a:rPr>
              <a:t>Exercise 3.1: Personal experiences of violence, coercion and abuse have impacts (50 min.)</a:t>
            </a:r>
            <a:endParaRPr lang="x-none"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to present participants with real examples of the negative impacts of violence, coercion and abuse in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Highlight to participants that: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As we saw, the CRPD has many articles which protect people against violence, abuse and coercive practices.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The CRPD also explains what countries need to do to prevent and protect people from these practices.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Very often, people undertake these practices without any real thought or idea about the actual consequences of their actions on the person concerned.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60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In order to end these practices (and the attitudes and beliefs that facilitate them), it is important to consider, understand and internalize the impact that violence, coercion and abuse have on people.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Three options are given below, in order of preference, based on the potential for impact on participants that each option can have. One or more of the options will be followed by group exercise 3.1.</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Exercise options:</a:t>
            </a:r>
            <a:endParaRPr lang="x-none" dirty="0">
              <a:latin typeface="Calibri" panose="020F0502020204030204" pitchFamily="34" charset="0"/>
              <a:ea typeface="SimSun" panose="02010600030101010101" pitchFamily="2" charset="-122"/>
              <a:cs typeface="Arial" panose="020B0604020202020204" pitchFamily="34" charset="0"/>
            </a:endParaRPr>
          </a:p>
          <a:p>
            <a:pPr marL="270510" marR="0" lvl="0" indent="0" algn="l" defTabSz="914400" rtl="0" eaLnBrk="1" fontAlgn="auto" latinLnBrk="0" hangingPunct="1">
              <a:lnSpc>
                <a:spcPct val="115000"/>
              </a:lnSpc>
              <a:spcBef>
                <a:spcPts val="0"/>
              </a:spcBef>
              <a:spcAft>
                <a:spcPts val="300"/>
              </a:spcAft>
              <a:buClrTx/>
              <a:buSzTx/>
              <a:buFontTx/>
              <a:buNone/>
              <a:tabLst/>
              <a:defRPr/>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Option 1: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 person or panel of people who have experienced violence, coercion or abuse in mental health or social services to talk about their experience and the impact it had on their lives. </a:t>
            </a:r>
          </a:p>
          <a:p>
            <a:pPr marL="270510" marR="0">
              <a:lnSpc>
                <a:spcPct val="115000"/>
              </a:lnSpc>
              <a:spcBef>
                <a:spcPts val="0"/>
              </a:spcBef>
              <a:spcAft>
                <a:spcPts val="30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Option 2: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Videos on violence, coercion and abuse and persons who have survived these experiences..</a:t>
            </a:r>
            <a:endParaRPr lang="en-US"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a:lnSpc>
                <a:spcPct val="115000"/>
              </a:lnSpc>
              <a:spcBef>
                <a:spcPts val="0"/>
              </a:spcBef>
              <a:spcAft>
                <a:spcPts val="30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Option 3: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Quotes from people who have experienced  violence, coercion and abuse.</a:t>
            </a: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All three options may create an opportunity for participants who have experienced coercion, violence and abuse to speak about it. If participants feel comfortable enough to share their experience with the rest of the participants they should be allowed and supported to do so. It may be necessary to adjust the time of the session to make sure that participants who wish to share their experience are given the appropriate time and space to do so.</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32</a:t>
            </a:fld>
            <a:endParaRPr lang="x-none"/>
          </a:p>
        </p:txBody>
      </p:sp>
    </p:spTree>
    <p:extLst>
      <p:ext uri="{BB962C8B-B14F-4D97-AF65-F5344CB8AC3E}">
        <p14:creationId xmlns:p14="http://schemas.microsoft.com/office/powerpoint/2010/main" val="3222306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8913" y="503238"/>
            <a:ext cx="3692525" cy="2078037"/>
          </a:xfrm>
        </p:spPr>
      </p:sp>
      <p:sp>
        <p:nvSpPr>
          <p:cNvPr id="3" name="Notes Placeholder 2"/>
          <p:cNvSpPr>
            <a:spLocks noGrp="1"/>
          </p:cNvSpPr>
          <p:nvPr>
            <p:ph type="body" idx="1"/>
          </p:nvPr>
        </p:nvSpPr>
        <p:spPr>
          <a:xfrm>
            <a:off x="440675" y="2842351"/>
            <a:ext cx="5916058" cy="5842861"/>
          </a:xfrm>
        </p:spPr>
        <p:txBody>
          <a:bodyPr/>
          <a:lstStyle/>
          <a:p>
            <a:pPr>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Option 1</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i="1" dirty="0"/>
              <a:t>Face-to-face discussion with people who have experienced coercion, violence and abuse</a:t>
            </a:r>
            <a:endParaRPr lang="en-GB" dirty="0"/>
          </a:p>
          <a:p>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Option 1 is the </a:t>
            </a:r>
            <a:r>
              <a:rPr lang="en-GB" u="sng" dirty="0">
                <a:solidFill>
                  <a:srgbClr val="4F81BD"/>
                </a:solidFill>
                <a:latin typeface="Calibri" panose="020F0502020204030204" pitchFamily="34" charset="0"/>
                <a:ea typeface="SimSun" panose="02010600030101010101" pitchFamily="2" charset="-122"/>
                <a:cs typeface="Arial" panose="020B0604020202020204" pitchFamily="34" charset="0"/>
              </a:rPr>
              <a:t>preferred option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The facilitator should try to arrange for one or more people who have experienced coercion, violence and abuse in mental health and social services to tell their story during this training. </a:t>
            </a: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careful selection of a speaker (or speakers) who can bring their perspective to the issue is key to this process. Some people may not be ready to speak publicly about their experience or may have a tendency to minimize or justify the abuse that they have suffered.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Invite people with experience of violence, coercion and abuse to attend the session and share their experiences with the participants.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If a person(s) who has experienced violence, coercion or abuse is identified and willing to speak, the following format may be used: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Introduction to the session and speaker(s) by the facilitator.</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person(s) share their stories (as much or as little as they feel comfortable with). Encourage the person(s) to talk about the types of abuse they have experienced, as well as the impact it had on them.</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 period for questions, answers and discussion with the participants. The facilitator is encouraged to mediate questions to ensure that the speaker(s) feel comfortable and supported in sharing their story with the group. The speaker(s) should by no means be made to feel obliged to respond to uncomfortable, inappropriate or intrusive questions. Speakers should also not be made to feel that they are being interrogated by the group.</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33</a:t>
            </a:fld>
            <a:endParaRPr lang="x-none" dirty="0"/>
          </a:p>
        </p:txBody>
      </p:sp>
    </p:spTree>
    <p:extLst>
      <p:ext uri="{BB962C8B-B14F-4D97-AF65-F5344CB8AC3E}">
        <p14:creationId xmlns:p14="http://schemas.microsoft.com/office/powerpoint/2010/main" val="184672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6725" y="871538"/>
            <a:ext cx="3302000" cy="1858962"/>
          </a:xfrm>
        </p:spPr>
      </p:sp>
      <p:sp>
        <p:nvSpPr>
          <p:cNvPr id="3" name="Notes Placeholder 2"/>
          <p:cNvSpPr>
            <a:spLocks noGrp="1"/>
          </p:cNvSpPr>
          <p:nvPr>
            <p:ph type="body" idx="1"/>
          </p:nvPr>
        </p:nvSpPr>
        <p:spPr>
          <a:xfrm>
            <a:off x="330506" y="3040380"/>
            <a:ext cx="6115538" cy="5644832"/>
          </a:xfrm>
        </p:spPr>
        <p:txBody>
          <a:bodyPr/>
          <a:lstStyle/>
          <a:p>
            <a:pPr>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Option 2</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Videos of violence, coercion and abuse in services (45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Show videos of interviews/testimonials of persons who have experienced violence, coercion or abuse in mental health settings. Examples include the following:</a:t>
            </a:r>
          </a:p>
          <a:p>
            <a:pPr algn="just">
              <a:spcAft>
                <a:spcPts val="600"/>
              </a:spcAft>
            </a:pP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Women institutionalized against their will in India. (4.15) December 2013.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rPr>
              <a:t>https://youtu.be/NZBxI9pNYHw</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703096"/>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 couldn't move. I couldn't breathe</a:t>
            </a:r>
            <a:r>
              <a:rPr lang="en-GB" b="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(52 seconds). BBC News. </a:t>
            </a:r>
            <a:r>
              <a:rPr lang="en-GB" b="1" dirty="0">
                <a:solidFill>
                  <a:srgbClr val="7030A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http://www.bbc.com/news/uk-england-37427665</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4 December 2018).</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Open Paradigm Project – Dorothy Dundas (12:22). May 2013.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rPr>
              <a:t>https://youtu.be/8kZMaUZ7wm0</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Ghana: abuse of people with disabilities (3:45).  Human Rights Watch, October 2012. </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hlinkClick r:id="rId6"/>
              </a:rPr>
              <a:t>https://youtu.be/wTGV4s2fktQ</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Uganda: people with psychosocial disabilities demand, “End the abuse!” (4.57). MDAC, April 2016</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hlinkClick r:id="rId7"/>
              </a:rPr>
              <a:t>https://youtu.be/slr_SvB1uyU</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Bupa Adelaide nursing home accused of poor care following death of resident (7:28 min.). ABC Australia, 1 May 2017</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8">
                  <a:extLst>
                    <a:ext uri="{A12FA001-AC4F-418D-AE19-62706E023703}">
                      <ahyp:hlinkClr xmlns:ahyp="http://schemas.microsoft.com/office/drawing/2018/hyperlinkcolor" val="tx"/>
                    </a:ext>
                  </a:extLst>
                </a:hlinkClick>
              </a:rPr>
              <a:t>http://www.abc.net.au/news/2017-05-01/bupa-adelaide-nursing-home-accused-of-poor-care/8487694</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23 February 2017).</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necessary to emphasize to participants that: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 abuses shown in these videos are obvious and extreme. However, it is important to understand that violence and abuse can take many forms, including more subtle forms, and can happen anywhere.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Remind participants of the different forms of violence, coercion and abuse discussed in Topic 1.</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21A70AF2-C819-47A0-A399-EA1272036C6D}" type="slidenum">
              <a:rPr lang="x-none" smtClean="0"/>
              <a:t>34</a:t>
            </a:fld>
            <a:endParaRPr lang="x-none"/>
          </a:p>
        </p:txBody>
      </p:sp>
    </p:spTree>
    <p:extLst>
      <p:ext uri="{BB962C8B-B14F-4D97-AF65-F5344CB8AC3E}">
        <p14:creationId xmlns:p14="http://schemas.microsoft.com/office/powerpoint/2010/main" val="2409075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1413" y="307975"/>
            <a:ext cx="2120900" cy="1193800"/>
          </a:xfrm>
        </p:spPr>
      </p:sp>
      <p:sp>
        <p:nvSpPr>
          <p:cNvPr id="3" name="Notes Placeholder 2"/>
          <p:cNvSpPr>
            <a:spLocks noGrp="1"/>
          </p:cNvSpPr>
          <p:nvPr>
            <p:ph type="body" idx="1"/>
          </p:nvPr>
        </p:nvSpPr>
        <p:spPr>
          <a:xfrm>
            <a:off x="599621" y="1502151"/>
            <a:ext cx="5718718" cy="7333873"/>
          </a:xfrm>
        </p:spPr>
        <p:txBody>
          <a:bodyPr/>
          <a:lstStyle/>
          <a:p>
            <a:pPr>
              <a:lnSpc>
                <a:spcPct val="115000"/>
              </a:lnSpc>
            </a:pPr>
            <a:r>
              <a:rPr lang="en-GB" sz="1000" b="1" u="sng" dirty="0">
                <a:solidFill>
                  <a:srgbClr val="000000"/>
                </a:solidFill>
                <a:latin typeface="Calibri" panose="020F0502020204030204" pitchFamily="34" charset="0"/>
                <a:ea typeface="SimSun" panose="02010600030101010101" pitchFamily="2" charset="-122"/>
                <a:cs typeface="Arial" panose="020B0604020202020204" pitchFamily="34" charset="0"/>
              </a:rPr>
              <a:t>Option 3</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300"/>
              </a:spcAft>
            </a:pPr>
            <a:r>
              <a:rPr lang="en-GB" sz="1000" dirty="0">
                <a:solidFill>
                  <a:srgbClr val="7030A0"/>
                </a:solidFill>
                <a:latin typeface="Calibri" panose="020F0502020204030204" pitchFamily="34" charset="0"/>
                <a:ea typeface="SimSun" panose="02010600030101010101" pitchFamily="2" charset="-122"/>
                <a:cs typeface="Arial" panose="020B0604020202020204" pitchFamily="34" charset="0"/>
              </a:rPr>
              <a:t>Show the following quotes about violence, coercion or abuse in services. This option may be combined with Option 1 and/or Option 2 for a more comprehensive session.</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000" b="1" i="1" kern="1200" dirty="0">
                <a:solidFill>
                  <a:schemeClr val="tx1"/>
                </a:solidFill>
                <a:latin typeface="Calibri" panose="020F0502020204030204" pitchFamily="34" charset="0"/>
                <a:ea typeface="SimSun" panose="02010600030101010101" pitchFamily="2" charset="-122"/>
                <a:cs typeface="Arial" panose="020B0604020202020204" pitchFamily="34" charset="0"/>
              </a:rPr>
              <a:t>Quotes from people who have experienced v</a:t>
            </a:r>
            <a:r>
              <a:rPr lang="en-GB" sz="1000" b="1" i="1" dirty="0">
                <a:latin typeface="Calibri" panose="020F0502020204030204" pitchFamily="34" charset="0"/>
                <a:ea typeface="SimSun" panose="02010600030101010101" pitchFamily="2" charset="-122"/>
                <a:cs typeface="Arial" panose="020B0604020202020204" pitchFamily="34" charset="0"/>
              </a:rPr>
              <a:t>iolence, coercion or abuse (20 min.)</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Arial" panose="020B0604020202020204" pitchFamily="34" charset="0"/>
              </a:rPr>
              <a:t>“I was on a very heavy amount of Valium, not to where I was unconscious, but add the sedative effect to my already defeated self and I was putty… I was like an abused dog that, if you went up to her and gave another kick she wouldn’t have flinched. I was in a bad way, and therefore I was hugely open to abuse… There was no point me telling anybody. Who’s going to believe a mental patient – a mental inpatient – over a longstanding member of staff who was seemingly highly respected and regarded by his colleagues? It is an open playing field for predators in that environment. Who is going to speak up when they have been in a mental health institution?” </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3" action="ppaction://hlinkfile" tooltip="Wells, 13 January 2014 #106"/>
              </a:rPr>
              <a:t>17</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dirty="0">
                <a:latin typeface="Calibri" panose="020F0502020204030204" pitchFamily="34" charset="0"/>
                <a:ea typeface="SimSun" panose="02010600030101010101" pitchFamily="2" charset="-122"/>
                <a:cs typeface="Arial" panose="020B0604020202020204" pitchFamily="34" charset="0"/>
              </a:rPr>
              <a:t> </a:t>
            </a:r>
            <a:r>
              <a:rPr lang="en-GB" sz="1000" i="1" dirty="0">
                <a:latin typeface="Calibri" panose="020F0502020204030204" pitchFamily="34" charset="0"/>
                <a:ea typeface="SimSun" panose="02010600030101010101" pitchFamily="2" charset="-122"/>
                <a:cs typeface="Arial" panose="020B0604020202020204" pitchFamily="34" charset="0"/>
              </a:rPr>
              <a:t>Catherine, ex-mental health service user.</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GB" sz="1000" dirty="0">
                <a:latin typeface="Calibri" panose="020F0502020204030204" pitchFamily="34" charset="0"/>
                <a:ea typeface="SimSun" panose="02010600030101010101" pitchFamily="2" charset="-122"/>
                <a:cs typeface="Arial" panose="020B0604020202020204" pitchFamily="34" charset="0"/>
              </a:rPr>
              <a:t>“The ECT was a violent and damaging assault on my brain and my very soul. It made me emotionally worse, not better. I became catatonic and desperately in fear for my life”</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4" action="ppaction://hlinkfile" tooltip="Dundas, 2011 #107"/>
              </a:rPr>
              <a:t>18</a:t>
            </a:r>
            <a:r>
              <a:rPr lang="en-GB" sz="1000" i="1" dirty="0">
                <a:latin typeface="Calibri" panose="020F0502020204030204" pitchFamily="34" charset="0"/>
                <a:ea typeface="SimSun" panose="02010600030101010101" pitchFamily="2" charset="-122"/>
                <a:cs typeface="Arial" panose="020B060402020202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i="1" dirty="0">
                <a:latin typeface="Calibri" panose="020F0502020204030204" pitchFamily="34" charset="0"/>
                <a:ea typeface="SimSun" panose="02010600030101010101" pitchFamily="2" charset="-122"/>
                <a:cs typeface="Arial" panose="020B0604020202020204" pitchFamily="34" charset="0"/>
              </a:rPr>
              <a:t>Dorothy</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US" sz="1000" dirty="0">
                <a:latin typeface="Calibri" panose="020F0502020204030204" pitchFamily="34" charset="0"/>
                <a:ea typeface="SimSun" panose="02010600030101010101" pitchFamily="2" charset="-122"/>
                <a:cs typeface="Arial" panose="020B0604020202020204" pitchFamily="34" charset="0"/>
              </a:rPr>
              <a:t>“After they unlocked the door and they dragged me in there, they said, ‘well you can’t keep your clothes for danger issues’. And they made strip me down. They kept a video on me the whole time. For a girl who is awkward and is in there for issues of abuse at home, all that did </a:t>
            </a:r>
            <a:r>
              <a:rPr lang="en-GB" sz="1000" dirty="0">
                <a:latin typeface="Calibri" panose="020F0502020204030204" pitchFamily="34" charset="0"/>
                <a:ea typeface="SimSun" panose="02010600030101010101" pitchFamily="2" charset="-122"/>
                <a:cs typeface="Arial" panose="020B0604020202020204" pitchFamily="34" charset="0"/>
              </a:rPr>
              <a:t>was extend my hate”</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5" action="ppaction://hlinkfile" tooltip="Substance Abuse and Mental Health Servies Administration (SAMHSA), 2005 #108"/>
              </a:rPr>
              <a:t>19</a:t>
            </a:r>
            <a:r>
              <a:rPr lang="en-GB" sz="1000" i="1" dirty="0">
                <a:latin typeface="Calibri" panose="020F0502020204030204" pitchFamily="34" charset="0"/>
                <a:ea typeface="SimSun" panose="02010600030101010101" pitchFamily="2" charset="-122"/>
                <a:cs typeface="Arial" panose="020B060402020202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US" sz="1000" i="1" dirty="0">
                <a:latin typeface="Calibri" panose="020F0502020204030204" pitchFamily="34" charset="0"/>
                <a:ea typeface="SimSun" panose="02010600030101010101" pitchFamily="2" charset="-122"/>
                <a:cs typeface="Arial" panose="020B0604020202020204" pitchFamily="34" charset="0"/>
              </a:rPr>
              <a:t>A woman in seclusion and restraint as an adolescent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US" sz="1000" dirty="0">
                <a:latin typeface="Calibri" panose="020F0502020204030204" pitchFamily="34" charset="0"/>
                <a:ea typeface="Times New Roman" panose="02020603050405020304" pitchFamily="18" charset="0"/>
                <a:cs typeface="Calibri" panose="020F0502020204030204" pitchFamily="34" charset="0"/>
              </a:rPr>
              <a:t>“The nurses would make us have the medications in front of them. If I complained that there were too many tablets, the nurse would sometimes forcefully put the pills in my mouth and stroke my throat to send them down, the way I feed my dogs….I woke up one night and I couldn’t move; my body was in intense physical pain. A nurse came and jabbed an injection into my body, without even taking off my clothes. You are treated worse than animals; it’s an alternate reality.”</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US" sz="1000" i="1" dirty="0">
                <a:latin typeface="Calibri" panose="020F0502020204030204" pitchFamily="34" charset="0"/>
                <a:ea typeface="Times New Roman" panose="02020603050405020304" pitchFamily="18" charset="0"/>
                <a:cs typeface="Calibri" panose="020F0502020204030204" pitchFamily="34" charset="0"/>
              </a:rPr>
              <a:t>46-year-old woman with a perceived psychosocial disability,</a:t>
            </a:r>
            <a:r>
              <a:rPr lang="en-US" sz="1000" dirty="0">
                <a:latin typeface="Calibri" panose="020F0502020204030204" pitchFamily="34" charset="0"/>
                <a:ea typeface="Times New Roman" panose="02020603050405020304" pitchFamily="18" charset="0"/>
                <a:cs typeface="Calibri" panose="020F0502020204030204" pitchFamily="34" charset="0"/>
              </a:rPr>
              <a:t> Delhi, 25 August 2013 </a:t>
            </a:r>
            <a:r>
              <a:rPr lang="en-US" sz="1000" i="1" dirty="0">
                <a:latin typeface="Calibri" panose="020F0502020204030204" pitchFamily="34" charset="0"/>
                <a:ea typeface="Times New Roman" panose="02020603050405020304" pitchFamily="18" charset="0"/>
                <a:cs typeface="Calibri" panose="020F0502020204030204" pitchFamily="34" charset="0"/>
              </a:rPr>
              <a:t>(</a:t>
            </a:r>
            <a:r>
              <a:rPr lang="en-US" sz="1000" i="1" dirty="0">
                <a:latin typeface="Calibri" panose="020F0502020204030204" pitchFamily="34" charset="0"/>
                <a:ea typeface="Times New Roman" panose="02020603050405020304" pitchFamily="18" charset="0"/>
                <a:cs typeface="Calibri" panose="020F0502020204030204" pitchFamily="34" charset="0"/>
                <a:hlinkClick r:id="rId6" action="ppaction://hlinkfile" tooltip="Human Rights Watch (HRW), 2014 #109"/>
              </a:rPr>
              <a:t>20</a:t>
            </a:r>
            <a:r>
              <a:rPr lang="en-US" sz="1000" i="1" dirty="0">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GB" sz="1000" dirty="0">
                <a:latin typeface="Calibri" panose="020F0502020204030204" pitchFamily="34" charset="0"/>
                <a:ea typeface="SimSun" panose="02010600030101010101" pitchFamily="2" charset="-122"/>
                <a:cs typeface="Arial" panose="020B0604020202020204" pitchFamily="34" charset="0"/>
              </a:rPr>
              <a:t>“I was locked up at</a:t>
            </a:r>
            <a:r>
              <a:rPr lang="en-GB" sz="1000" dirty="0">
                <a:latin typeface="Calibri" panose="020F0502020204030204" pitchFamily="34" charset="0"/>
                <a:ea typeface="SimSun" panose="02010600030101010101" pitchFamily="2" charset="-122"/>
                <a:cs typeface="Calibri" panose="020F0502020204030204" pitchFamily="34" charset="0"/>
              </a:rPr>
              <a:t>…[the] </a:t>
            </a:r>
            <a:r>
              <a:rPr lang="en-GB" sz="1000" dirty="0">
                <a:latin typeface="Calibri" panose="020F0502020204030204" pitchFamily="34" charset="0"/>
                <a:ea typeface="SimSun" panose="02010600030101010101" pitchFamily="2" charset="-122"/>
                <a:cs typeface="Arial" panose="020B0604020202020204" pitchFamily="34" charset="0"/>
              </a:rPr>
              <a:t>hospital for one year, during which time I spent one month forcibly restrained to a chair facing the wall. Why? Because I was a ‘danger’ to myself. I was taken out of restraints for 20 minutes a day and led in circles around the chair on a leash. I was stripped of all personal effects, including my wedding band. I wore only a white sheet. The psychiatrist and staff mocked me, calling me… a ‘dog’. I was broken eventually. I began babbling to myself. [The psychiatrist] placed me in the quiet room. There were faeces on the walls and floor so they gave me a mop and said clean it up. I tried to escape, but was tackled and put back in restraints... Eventually I learned the catch phrases and behaviour required for discharge. I faked my way out. That was 20 years ago. To this day, I am traumatized...”</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7" action="ppaction://hlinkfile" tooltip="Martin, 2013 #110"/>
              </a:rPr>
              <a:t>21</a:t>
            </a:r>
            <a:r>
              <a:rPr lang="en-GB" sz="1000" i="1" dirty="0">
                <a:latin typeface="Calibri" panose="020F0502020204030204" pitchFamily="34" charset="0"/>
                <a:ea typeface="SimSun" panose="02010600030101010101" pitchFamily="2" charset="-122"/>
                <a:cs typeface="Arial" panose="020B0604020202020204" pitchFamily="34" charset="0"/>
              </a:rPr>
              <a:t>). </a:t>
            </a:r>
            <a:endParaRPr lang="x-none" sz="10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000" i="1" dirty="0">
                <a:latin typeface="Calibri" panose="020F0502020204030204" pitchFamily="34" charset="0"/>
                <a:ea typeface="SimSun" panose="02010600030101010101" pitchFamily="2" charset="-122"/>
                <a:cs typeface="Arial" panose="020B0604020202020204" pitchFamily="34" charset="0"/>
              </a:rPr>
              <a:t>W. Martin</a:t>
            </a:r>
            <a:endParaRPr lang="x-none" sz="1000" dirty="0">
              <a:latin typeface="Calibri" panose="020F0502020204030204" pitchFamily="34" charset="0"/>
              <a:ea typeface="SimSun" panose="02010600030101010101" pitchFamily="2" charset="-122"/>
              <a:cs typeface="Arial" panose="020B0604020202020204" pitchFamily="34" charset="0"/>
            </a:endParaRPr>
          </a:p>
          <a:p>
            <a:r>
              <a:rPr lang="en-GB" sz="1000" dirty="0">
                <a:latin typeface="Calibri" panose="020F0502020204030204" pitchFamily="34" charset="0"/>
                <a:ea typeface="SimSun" panose="02010600030101010101" pitchFamily="2" charset="-122"/>
                <a:cs typeface="Arial" panose="020B0604020202020204" pitchFamily="34" charset="0"/>
              </a:rPr>
              <a:t>“It was very difficult to be inside all day long,” he said. “I was counting the days until I got out.” “Sometimes if you refuse to take the medication or you become aggressive the guards beat you with a stick and slap you. I was so happy to leave, I felt like a prisoner there, I felt like I was getting my freedom back when I left.”</a:t>
            </a:r>
            <a:endParaRPr lang="x-none" sz="1000" dirty="0">
              <a:latin typeface="Calibri" panose="020F0502020204030204" pitchFamily="34" charset="0"/>
              <a:ea typeface="SimSun" panose="02010600030101010101" pitchFamily="2" charset="-122"/>
              <a:cs typeface="Arial" panose="020B0604020202020204" pitchFamily="34" charset="0"/>
            </a:endParaRPr>
          </a:p>
          <a:p>
            <a:r>
              <a:rPr lang="en-GB" sz="1000" dirty="0">
                <a:latin typeface="Calibri" panose="020F0502020204030204" pitchFamily="34" charset="0"/>
                <a:ea typeface="SimSun" panose="02010600030101010101" pitchFamily="2" charset="-122"/>
                <a:cs typeface="Arial" panose="020B0604020202020204" pitchFamily="34" charset="0"/>
              </a:rPr>
              <a:t>"I have been wearing them [the chains] for 45 days. Someone escaped from the centre and they chained several of us after this as they said we might escape too. One patient is chained to the window now. They [the staff] said he tried to escape, so they chained him." (</a:t>
            </a:r>
            <a:r>
              <a:rPr lang="en-GB" sz="1000" dirty="0">
                <a:latin typeface="Calibri" panose="020F0502020204030204" pitchFamily="34" charset="0"/>
                <a:ea typeface="SimSun" panose="02010600030101010101" pitchFamily="2" charset="-122"/>
                <a:cs typeface="Arial" panose="020B0604020202020204" pitchFamily="34" charset="0"/>
                <a:hlinkClick r:id="rId8" action="ppaction://hlinkfile" tooltip="(HRW), 2015 #406"/>
              </a:rPr>
              <a:t>22</a:t>
            </a:r>
            <a:r>
              <a:rPr lang="en-GB" sz="1000" dirty="0">
                <a:latin typeface="Calibri" panose="020F0502020204030204" pitchFamily="34" charset="0"/>
                <a:ea typeface="SimSun" panose="02010600030101010101" pitchFamily="2" charset="-122"/>
                <a:cs typeface="Arial" panose="020B060402020202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r>
              <a:rPr lang="en-GB" sz="1000" i="1" dirty="0">
                <a:latin typeface="Calibri" panose="020F0502020204030204" pitchFamily="34" charset="0"/>
                <a:ea typeface="SimSun" panose="02010600030101010101" pitchFamily="2" charset="-122"/>
                <a:cs typeface="Arial" panose="020B0604020202020204" pitchFamily="34" charset="0"/>
              </a:rPr>
              <a:t>Abdi, Somaliland.</a:t>
            </a:r>
            <a:endParaRPr lang="x-none" sz="1000" i="1"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35</a:t>
            </a:fld>
            <a:endParaRPr lang="x-none" dirty="0"/>
          </a:p>
        </p:txBody>
      </p:sp>
    </p:spTree>
    <p:extLst>
      <p:ext uri="{BB962C8B-B14F-4D97-AF65-F5344CB8AC3E}">
        <p14:creationId xmlns:p14="http://schemas.microsoft.com/office/powerpoint/2010/main" val="3278607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1700" y="400050"/>
            <a:ext cx="2514600" cy="1416050"/>
          </a:xfrm>
        </p:spPr>
      </p:sp>
      <p:sp>
        <p:nvSpPr>
          <p:cNvPr id="3" name="Notes Placeholder 2"/>
          <p:cNvSpPr>
            <a:spLocks noGrp="1"/>
          </p:cNvSpPr>
          <p:nvPr>
            <p:ph type="body" idx="1"/>
          </p:nvPr>
        </p:nvSpPr>
        <p:spPr>
          <a:xfrm>
            <a:off x="403492" y="2016311"/>
            <a:ext cx="6123037" cy="6668902"/>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3.2: Violence, coercion and abuse have impacts (15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2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going through one or more of the previous exercise options, brainstorm with the group various impacts of violence, coercion and abuse in mental health and social services. Write down examples given by participants in a list. Where necessary, refer to previous exercises to stimulate discussion.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2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do you think are some of the impacts of these violent, coercive or abusive practices?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Within the discussion, highlight the impact, not only on people experiencing these practices, but also on mental health and other practitioners, care partners, family members and other people involved.</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examples of impacts include, but are not limited to:</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Emotional trauma or re-traumatization and suffering.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Physical health consequences such as injury and even death.</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Feeling bad from the effects of medication or ECT.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Negative feeling such as a sense of grief, anger, loss, humiliation, sadness.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Sense of separation from society and feeling like a second-class citizen.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Loss of relationships because of friends or family members’ involvement in coercive practices such as forced admission to mental health and social services and/or forced medication and difficulty in forming new relationships.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Negative impact on mental health.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Poor recovery outcomes, need for long-term support.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Loss of trust/fear in the staff, the service and the system.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Bad reputation/media exposure for staff and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Loss of respect for staff.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Lack of job fulfilment for staff.</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Emotional scars, demoralization for people experiencing the abuse and also for staff and families.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Funding for services is limited or withdrawn, leading to further deterioration of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Police enquiry.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Lawsuits.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36</a:t>
            </a:fld>
            <a:endParaRPr lang="x-none"/>
          </a:p>
        </p:txBody>
      </p:sp>
    </p:spTree>
    <p:extLst>
      <p:ext uri="{BB962C8B-B14F-4D97-AF65-F5344CB8AC3E}">
        <p14:creationId xmlns:p14="http://schemas.microsoft.com/office/powerpoint/2010/main" val="2821289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 addition, if this issue does not arise during the discussion, it is important to make the point that: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People who have already experienced violence and abuse in their lives – as well as coercive practices in services such as seclusion and restraint, and the associated feelings of loss of control, mistrust, fear and humiliation – may feel that they have very little choice but to defend themselves, even violently, against a renewed coercive intervention.  </a:t>
            </a:r>
            <a:endParaRPr lang="x-none" dirty="0">
              <a:latin typeface="Calibri" panose="020F0502020204030204" pitchFamily="34" charset="0"/>
              <a:ea typeface="SimSun" panose="02010600030101010101" pitchFamily="2" charset="-122"/>
              <a:cs typeface="Arial" panose="020B0604020202020204" pitchFamily="34" charset="0"/>
            </a:endParaRPr>
          </a:p>
          <a:p>
            <a:pPr algn="ctr">
              <a:lnSpc>
                <a:spcPct val="115000"/>
              </a:lnSpc>
            </a:pPr>
            <a:r>
              <a:rPr lang="en-GB" sz="1400" b="1" i="1" dirty="0">
                <a:solidFill>
                  <a:srgbClr val="000000"/>
                </a:solidFill>
                <a:latin typeface="Calibri" panose="020F0502020204030204" pitchFamily="34" charset="0"/>
                <a:ea typeface="SimSun" panose="02010600030101010101" pitchFamily="2" charset="-122"/>
                <a:cs typeface="Arial" panose="020B0604020202020204" pitchFamily="34" charset="0"/>
              </a:rPr>
              <a:t>“If we want people to stop acting violently, perhaps we need to stop</a:t>
            </a:r>
            <a:endParaRPr lang="x-none" dirty="0">
              <a:latin typeface="Calibri" panose="020F0502020204030204" pitchFamily="34" charset="0"/>
              <a:ea typeface="SimSun" panose="02010600030101010101" pitchFamily="2" charset="-122"/>
              <a:cs typeface="Arial" panose="020B0604020202020204" pitchFamily="34" charset="0"/>
            </a:endParaRPr>
          </a:p>
          <a:p>
            <a:pPr algn="ctr">
              <a:lnSpc>
                <a:spcPct val="115000"/>
              </a:lnSpc>
            </a:pPr>
            <a:r>
              <a:rPr lang="en-GB" sz="1400" b="1" i="1" dirty="0">
                <a:solidFill>
                  <a:srgbClr val="000000"/>
                </a:solidFill>
                <a:latin typeface="Calibri" panose="020F0502020204030204" pitchFamily="34" charset="0"/>
                <a:ea typeface="SimSun" panose="02010600030101010101" pitchFamily="2" charset="-122"/>
                <a:cs typeface="Arial" panose="020B0604020202020204" pitchFamily="34" charset="0"/>
              </a:rPr>
              <a:t>treating them violently”(</a:t>
            </a:r>
            <a:r>
              <a:rPr lang="en-GB" sz="1400" b="1"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Davidow, 11 December 2013 #111">
                  <a:extLst>
                    <a:ext uri="{A12FA001-AC4F-418D-AE19-62706E023703}">
                      <ahyp:hlinkClr xmlns:ahyp="http://schemas.microsoft.com/office/drawing/2018/hyperlinkcolor" val="tx"/>
                    </a:ext>
                  </a:extLst>
                </a:hlinkClick>
              </a:rPr>
              <a:t>23</a:t>
            </a:r>
            <a:r>
              <a:rPr lang="en-GB" sz="1400"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Sera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Davidow</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Director of Western Mass Recovery Learning Community, Massachusetts, USA</a:t>
            </a:r>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37</a:t>
            </a:fld>
            <a:endParaRPr lang="x-none"/>
          </a:p>
        </p:txBody>
      </p:sp>
    </p:spTree>
    <p:extLst>
      <p:ext uri="{BB962C8B-B14F-4D97-AF65-F5344CB8AC3E}">
        <p14:creationId xmlns:p14="http://schemas.microsoft.com/office/powerpoint/2010/main" val="2936955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Time for this topic</a:t>
            </a: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latin typeface="Calibri" panose="020F0502020204030204" pitchFamily="34" charset="0"/>
                <a:ea typeface="SimSun" panose="02010600030101010101" pitchFamily="2" charset="-122"/>
                <a:cs typeface="Arial" panose="020B0604020202020204" pitchFamily="34" charset="0"/>
              </a:rPr>
              <a:t>Approximately 30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to help participants become aware of reasons why violence, coercion and abuse occur in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38</a:t>
            </a:fld>
            <a:endParaRPr lang="x-none"/>
          </a:p>
        </p:txBody>
      </p:sp>
    </p:spTree>
    <p:extLst>
      <p:ext uri="{BB962C8B-B14F-4D97-AF65-F5344CB8AC3E}">
        <p14:creationId xmlns:p14="http://schemas.microsoft.com/office/powerpoint/2010/main" val="2815182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6213" y="176213"/>
            <a:ext cx="1423987" cy="801687"/>
          </a:xfrm>
        </p:spPr>
      </p:sp>
      <p:sp>
        <p:nvSpPr>
          <p:cNvPr id="3" name="Notes Placeholder 2"/>
          <p:cNvSpPr>
            <a:spLocks noGrp="1"/>
          </p:cNvSpPr>
          <p:nvPr>
            <p:ph type="body" idx="1"/>
          </p:nvPr>
        </p:nvSpPr>
        <p:spPr>
          <a:xfrm>
            <a:off x="306683" y="1165092"/>
            <a:ext cx="6198916" cy="7802695"/>
          </a:xfrm>
        </p:spPr>
        <p:txBody>
          <a:bodyPr/>
          <a:lstStyle/>
          <a:p>
            <a:pPr>
              <a:lnSpc>
                <a:spcPct val="115000"/>
              </a:lnSpc>
              <a:spcAft>
                <a:spcPts val="1000"/>
              </a:spcAft>
            </a:pPr>
            <a:r>
              <a:rPr lang="en-GB" sz="950" b="1" i="1" dirty="0">
                <a:latin typeface="Calibri" panose="020F0502020204030204" pitchFamily="34" charset="0"/>
                <a:ea typeface="SimSun" panose="02010600030101010101" pitchFamily="2" charset="-122"/>
                <a:cs typeface="Arial" panose="020B0604020202020204" pitchFamily="34" charset="0"/>
              </a:rPr>
              <a:t>Exercise 4.1: Reasons why violence, coercion and abuse occur in services (15 min.)</a:t>
            </a:r>
            <a:endParaRPr lang="x-none" sz="950" dirty="0">
              <a:latin typeface="Calibri" panose="020F0502020204030204" pitchFamily="34" charset="0"/>
              <a:ea typeface="SimSun" panose="02010600030101010101" pitchFamily="2" charset="-122"/>
              <a:cs typeface="Arial" panose="020B0604020202020204" pitchFamily="34" charset="0"/>
            </a:endParaRPr>
          </a:p>
          <a:p>
            <a:pPr algn="just">
              <a:lnSpc>
                <a:spcPct val="85000"/>
              </a:lnSpc>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Begin this topic with a brainstorming session with the group about reasons why these practices might occur in services. </a:t>
            </a:r>
            <a:endParaRPr lang="x-none" sz="9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a:t>
            </a:r>
            <a:endParaRPr lang="x-none" sz="950"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sz="950" b="1" dirty="0">
                <a:latin typeface="Calibri" panose="020F0502020204030204" pitchFamily="34" charset="0"/>
                <a:ea typeface="SimSun" panose="02010600030101010101" pitchFamily="2" charset="-122"/>
                <a:cs typeface="Arial" panose="020B0604020202020204" pitchFamily="34" charset="0"/>
              </a:rPr>
              <a:t>What are some of the reasons why violence, coercion and abuse occur?</a:t>
            </a:r>
            <a:endParaRPr lang="x-none" sz="95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Make a list of the reasons given by participants on the flip chart. </a:t>
            </a:r>
            <a:endParaRPr lang="x-none" sz="950" dirty="0">
              <a:latin typeface="Calibri" panose="020F0502020204030204" pitchFamily="34" charset="0"/>
              <a:ea typeface="SimSun" panose="02010600030101010101" pitchFamily="2" charset="-122"/>
              <a:cs typeface="Arial" panose="020B0604020202020204" pitchFamily="34" charset="0"/>
            </a:endParaRPr>
          </a:p>
          <a:p>
            <a:pPr algn="just">
              <a:lnSpc>
                <a:spcPct val="80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may have difficulty identifying reasons why violence, coercion and abuse occur. If the group reaches a standstill, try encouraging participants to view the situation from different perspectives: from the perspective of a person with psychosocial, intellectual or cognitive disability, an individual staff member, a security member of the security staff, or a person from the administration, and encourage them to think about the service policies, culture, etc. (e.g. ask: “What might cause a staff member or a family member to act abusively towards a person?”)</a:t>
            </a:r>
            <a:endParaRPr lang="x-none" sz="950" dirty="0">
              <a:latin typeface="Calibri" panose="020F0502020204030204" pitchFamily="34" charset="0"/>
              <a:ea typeface="SimSun" panose="02010600030101010101" pitchFamily="2" charset="-122"/>
              <a:cs typeface="Arial" panose="020B0604020202020204" pitchFamily="34" charset="0"/>
            </a:endParaRPr>
          </a:p>
          <a:p>
            <a:pPr algn="just">
              <a:lnSpc>
                <a:spcPct val="80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should introduce the issue of mental health legislation which allows - and even in some cases makes compulsory - staff to use coercive practices in mental health and social services if it does not come up in the discussion.</a:t>
            </a:r>
            <a:endParaRPr lang="x-none" sz="950" dirty="0">
              <a:latin typeface="Calibri" panose="020F0502020204030204" pitchFamily="34" charset="0"/>
              <a:ea typeface="SimSun" panose="02010600030101010101" pitchFamily="2" charset="-122"/>
              <a:cs typeface="Arial" panose="020B0604020202020204" pitchFamily="34" charset="0"/>
            </a:endParaRPr>
          </a:p>
          <a:p>
            <a:pPr algn="just">
              <a:lnSpc>
                <a:spcPct val="80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should also be prepared for participants bringing up that the behaviour of people using the services is responsible for the use of coercion or violence by staff. </a:t>
            </a:r>
            <a:endParaRPr lang="x-none" sz="950" dirty="0">
              <a:latin typeface="Calibri" panose="020F0502020204030204" pitchFamily="34" charset="0"/>
              <a:ea typeface="SimSun" panose="02010600030101010101" pitchFamily="2" charset="-122"/>
              <a:cs typeface="Arial" panose="020B0604020202020204" pitchFamily="34" charset="0"/>
            </a:endParaRPr>
          </a:p>
          <a:p>
            <a:pPr algn="just">
              <a:lnSpc>
                <a:spcPct val="80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A response to this argument may include that it is considered legitimate to use physical force in self-defence or to defend another person when the use of force is proportionate to the attempted act of violence. However, in many services, responses to behaviour that is perceived as violent are not in self-defence and are out of proportion with the threat of harm. </a:t>
            </a:r>
            <a:endParaRPr lang="x-none" sz="950" dirty="0">
              <a:latin typeface="Calibri" panose="020F0502020204030204" pitchFamily="34" charset="0"/>
              <a:ea typeface="SimSun" panose="02010600030101010101" pitchFamily="2" charset="-122"/>
              <a:cs typeface="Arial" panose="020B0604020202020204" pitchFamily="34" charset="0"/>
            </a:endParaRPr>
          </a:p>
          <a:p>
            <a:pPr algn="just">
              <a:lnSpc>
                <a:spcPct val="80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Therefore it is important that alternatives to coercive or abusive practices are implemented in order to safeguard the wellbeing of people using the services. Mental health and other practitioners and security staff, who have the primary responsibility to ensure safety in the service, need to be well trained in de-escalation techniques, human rights and in showing sensitivity to the concerns of people using services. People with psychosocial, intellectual or cognitive disabilities should also participate as trainers and be hired in services to help change the culture around coercion, violence and abuse (e.g. as peer supporters). The fact that individuals may act in a way that is perceived as challenging should not be a reason to resort to coercion, violence and abuse.</a:t>
            </a:r>
            <a:endParaRPr lang="x-none" sz="950" dirty="0">
              <a:latin typeface="Calibri" panose="020F0502020204030204" pitchFamily="34" charset="0"/>
              <a:ea typeface="SimSun" panose="02010600030101010101" pitchFamily="2" charset="-122"/>
              <a:cs typeface="Arial" panose="020B0604020202020204" pitchFamily="34" charset="0"/>
            </a:endParaRPr>
          </a:p>
          <a:p>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Some reasons why violence, coercion and abusive practices occur include (but are not limited to):</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People feel that it is the only way to “manage” behaviours perceived as challenging, and a lack of awareness of alternative methods.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disabilities/users of mental health and social services are dehumanized in the eyes of practitioners and others.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There may be staffing shortages and a lack of time to support people individually.</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People believe that it is justified/not a problem or that it is “therapeutic”.</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 use of these practices has gone unchallenged in the past. </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There is ingrained discrimination, or stereotypes, of people using services, including on the basis of their race, gender, age and other factors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There is fear for the safety of the person or others.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A lack of staff supervision and disciplinary action can lead to inappropriate behaviour or practices.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Services may be isolated from the community, with a lack of interactions and linkages between the services and the community and a lack of monitoring of services.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 practices are allowed by the service, by national law and policy or by courts.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Practitioners are not properly screened before being accepted for employment in the service (i.e. some may have a prior history of abuse, bullying or criminal activity).</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People’s own experience of being mistreated in their lives,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may lead the to believe that some violence or abusive behaviours are normal or acceptable.</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Staff feel overwhelmed at managing both their work and home life (extra jobs, financial stressors, family caregiving burden, etc.).</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Psychological defences may play a role (e.g. staff project their feelings onto others or see others as different, partly due to diagnosis or labelling).</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There may be a lack of contact, trust and communication between people using the service and staff. </a:t>
            </a:r>
            <a:endParaRPr lang="x-none" sz="950" dirty="0">
              <a:latin typeface="Calibri" panose="020F0502020204030204" pitchFamily="34" charset="0"/>
              <a:ea typeface="SimSun" panose="02010600030101010101" pitchFamily="2" charset="-122"/>
              <a:cs typeface="Arial" panose="020B0604020202020204" pitchFamily="34" charset="0"/>
            </a:endParaRPr>
          </a:p>
          <a:p>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Then show the slide below to participants and compare it with the answers written on the flipchart</a:t>
            </a:r>
            <a:endParaRPr lang="x-none" sz="950" dirty="0"/>
          </a:p>
        </p:txBody>
      </p:sp>
      <p:sp>
        <p:nvSpPr>
          <p:cNvPr id="4" name="Slide Number Placeholder 3"/>
          <p:cNvSpPr>
            <a:spLocks noGrp="1"/>
          </p:cNvSpPr>
          <p:nvPr>
            <p:ph type="sldNum" sz="quarter" idx="5"/>
          </p:nvPr>
        </p:nvSpPr>
        <p:spPr/>
        <p:txBody>
          <a:bodyPr/>
          <a:lstStyle/>
          <a:p>
            <a:fld id="{21A70AF2-C819-47A0-A399-EA1272036C6D}" type="slidenum">
              <a:rPr lang="x-none" smtClean="0"/>
              <a:t>39</a:t>
            </a:fld>
            <a:endParaRPr lang="x-none"/>
          </a:p>
        </p:txBody>
      </p:sp>
    </p:spTree>
    <p:extLst>
      <p:ext uri="{BB962C8B-B14F-4D97-AF65-F5344CB8AC3E}">
        <p14:creationId xmlns:p14="http://schemas.microsoft.com/office/powerpoint/2010/main" val="375659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366713"/>
            <a:ext cx="4813300" cy="2706687"/>
          </a:xfrm>
        </p:spPr>
      </p:sp>
      <p:sp>
        <p:nvSpPr>
          <p:cNvPr id="3" name="Notes Placeholder 2"/>
          <p:cNvSpPr>
            <a:spLocks noGrp="1"/>
          </p:cNvSpPr>
          <p:nvPr>
            <p:ph type="body" idx="1"/>
          </p:nvPr>
        </p:nvSpPr>
        <p:spPr>
          <a:xfrm>
            <a:off x="465798" y="3073083"/>
            <a:ext cx="6129474" cy="5869606"/>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Reasons why violence, coercion and abuse occur in services (15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We will look at some of the reasons why violence, coercion and abuse occur. You will recognize some of your responses on the following slides.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Some of the reasons are linked to attitudes, others are linked to knowledge and skills (or lack of) and yet others are linked to management practices.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40</a:t>
            </a:fld>
            <a:endParaRPr lang="x-none"/>
          </a:p>
        </p:txBody>
      </p:sp>
    </p:spTree>
    <p:extLst>
      <p:ext uri="{BB962C8B-B14F-4D97-AF65-F5344CB8AC3E}">
        <p14:creationId xmlns:p14="http://schemas.microsoft.com/office/powerpoint/2010/main" val="16199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86063" y="419100"/>
            <a:ext cx="1285875" cy="723900"/>
          </a:xfrm>
        </p:spPr>
      </p:sp>
      <p:sp>
        <p:nvSpPr>
          <p:cNvPr id="3" name="Notes Placeholder 2"/>
          <p:cNvSpPr>
            <a:spLocks noGrp="1"/>
          </p:cNvSpPr>
          <p:nvPr>
            <p:ph type="body" idx="1"/>
          </p:nvPr>
        </p:nvSpPr>
        <p:spPr>
          <a:xfrm>
            <a:off x="571500" y="1371600"/>
            <a:ext cx="5737860" cy="7006590"/>
          </a:xfrm>
        </p:spPr>
        <p:txBody>
          <a:bodyPr/>
          <a:lstStyle/>
          <a:p>
            <a:pPr>
              <a:lnSpc>
                <a:spcPct val="115000"/>
              </a:lnSpc>
            </a:pPr>
            <a:r>
              <a:rPr lang="fr-CH" b="1" dirty="0">
                <a:latin typeface="Calibri" panose="020F0502020204030204" pitchFamily="34" charset="0"/>
                <a:ea typeface="SimSun" panose="02010600030101010101" pitchFamily="2" charset="-122"/>
                <a:cs typeface="Arial" panose="020B0604020202020204" pitchFamily="34" charset="0"/>
              </a:rPr>
              <a:t>ATTITUDE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believe that the use of violence, coercion or abuse is justified or necessary to control a behaviour perceived as challenging. This can be based on discriminatory beliefs about people with disabilities and other groups.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believe that sometimes practices such as seclusion and restraints are inevitable.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dynamics (attitude and management).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believe that violence and coercion may be necessary to punish behaviours that are considered inappropriate.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Misconception and discriminatory attitudes.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indent="-228600">
              <a:lnSpc>
                <a:spcPct val="115000"/>
              </a:lnSpc>
            </a:pPr>
            <a:r>
              <a:rPr lang="fr-CH" b="1" dirty="0">
                <a:latin typeface="Calibri" panose="020F0502020204030204" pitchFamily="34" charset="0"/>
                <a:ea typeface="SimSun" panose="02010600030101010101" pitchFamily="2" charset="-122"/>
                <a:cs typeface="Arial" panose="020B0604020202020204" pitchFamily="34" charset="0"/>
              </a:rPr>
              <a:t>KNOWLEDGE AND SKILLS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Insufficient understanding and education about the linkages between violence, trauma and mental health</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Belief that coercive practices are a form of treatment, that they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prevent harm or create safety.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Insufficient training on building meaningful contact and supportive relations and on alternative strategies for defusing violent and challenging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are not being informed and educated about human rights.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There is no active learning from mistakes and complaints based on feedback from the person concerned about how they experienced the coercive event.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indent="-228600">
              <a:lnSpc>
                <a:spcPct val="115000"/>
              </a:lnSpc>
            </a:pPr>
            <a:r>
              <a:rPr lang="fr-CH" b="1" dirty="0">
                <a:latin typeface="Calibri" panose="020F0502020204030204" pitchFamily="34" charset="0"/>
                <a:ea typeface="SimSun" panose="02010600030101010101" pitchFamily="2" charset="-122"/>
                <a:cs typeface="Arial" panose="020B0604020202020204" pitchFamily="34" charset="0"/>
              </a:rPr>
              <a:t>POLICY AND MANAGEMENT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There is a lack of supervision in the mental health or social service.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Local/national legislation or policies permit these practices, and there is a lack of sanctions and remedies from courts.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Service policy or protocols allow practices such as seclusion and restraint, involuntary admission and treatment etc.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Abuses in services are not visible to the outside world due to lack of monitoring, services are isolated from the community, and there is a lack of interaction and linkages between the service and the community.</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There is a culture of violence, coercion and abuse in services.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Prevention of violence, coercion or abuse within services is not a priority issue.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There are not enough staff to manage tense, difficult or conflict situations adequately.</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Power imbalance between staff and people using services.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People fear they may lose their job or face repercussions if they report abuses.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 inappropriate design of the service (e.g. stressful, oppressive environment) is not suitable for fostering recovery and inclusion.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 interests of service and providers (e.g. profit-making) are being prioritized over the interests and needs of people.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41</a:t>
            </a:fld>
            <a:endParaRPr lang="x-none"/>
          </a:p>
        </p:txBody>
      </p:sp>
    </p:spTree>
    <p:extLst>
      <p:ext uri="{BB962C8B-B14F-4D97-AF65-F5344CB8AC3E}">
        <p14:creationId xmlns:p14="http://schemas.microsoft.com/office/powerpoint/2010/main" val="3462140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pre-empt the following topic on “Understanding attitudes and power relations”, engage participants in thinking about how violence, coercion and abuse can be prevented: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latin typeface="Calibri" panose="020F0502020204030204" pitchFamily="34" charset="0"/>
                <a:ea typeface="SimSun" panose="02010600030101010101" pitchFamily="2" charset="-122"/>
                <a:cs typeface="Arial" panose="020B0604020202020204" pitchFamily="34" charset="0"/>
              </a:rPr>
              <a:t>As a group: think about instances of violence, coercion and abuse in mental health and social services that you have experienced, witnessed, heard or read about.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are the factors that led to this incident? Think about factors ranging from the individual to the system-level.</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do you think it affected all the persons involved, including people using the service, family and service staff?</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could these incidents have been prevented and what could be changed now to prevent similar incidents from happening in the future?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 you have any ideas about alternative strategies that can be used to avoid violence, abuse or coercive practices?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42</a:t>
            </a:fld>
            <a:endParaRPr lang="x-none"/>
          </a:p>
        </p:txBody>
      </p:sp>
    </p:spTree>
    <p:extLst>
      <p:ext uri="{BB962C8B-B14F-4D97-AF65-F5344CB8AC3E}">
        <p14:creationId xmlns:p14="http://schemas.microsoft.com/office/powerpoint/2010/main" val="4289251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55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topic is to help participants to understand how some mental health and social services create an environment in which power imbalances exist and contribute to coercion, violence and abuse.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43</a:t>
            </a:fld>
            <a:endParaRPr lang="x-none"/>
          </a:p>
        </p:txBody>
      </p:sp>
    </p:spTree>
    <p:extLst>
      <p:ext uri="{BB962C8B-B14F-4D97-AF65-F5344CB8AC3E}">
        <p14:creationId xmlns:p14="http://schemas.microsoft.com/office/powerpoint/2010/main" val="3024803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In this exercise, we will discuss the power dynamics in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do you understand by the word power?</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of the answers may include, but are not limited to: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Authority</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Force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Control</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Hierarchy</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Unequal/unfair</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Repression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Influence.</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44</a:t>
            </a:fld>
            <a:endParaRPr lang="x-none"/>
          </a:p>
        </p:txBody>
      </p:sp>
    </p:spTree>
    <p:extLst>
      <p:ext uri="{BB962C8B-B14F-4D97-AF65-F5344CB8AC3E}">
        <p14:creationId xmlns:p14="http://schemas.microsoft.com/office/powerpoint/2010/main" val="4880151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In this presentation we shall explore what is meant by the “power dynamics” in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t> </a:t>
            </a:r>
            <a:endParaRPr lang="x-none" dirty="0"/>
          </a:p>
          <a:p>
            <a:pPr>
              <a:lnSpc>
                <a:spcPct val="115000"/>
              </a:lnSpc>
            </a:pPr>
            <a:r>
              <a:rPr lang="en-GB" b="1" dirty="0"/>
              <a:t>What is power?</a:t>
            </a:r>
            <a:endParaRPr lang="x-none" dirty="0"/>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operates in everyone’s day-to-day lives, creating advantages and disadvantages that change over time and place.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is exerted and resisted at multiple levels, from the structural level (e.g. discriminatory policy) to individual interaction (e.g. racial slurs).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relations include “power over” others, but also “power with” others (when people work together as a collective)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Hankivsky O, 2012 #407"/>
              </a:rPr>
              <a:t>24</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other words, this often means being able to control or decide what someone can or cannot do and having a certain authority</a:t>
            </a:r>
            <a:r>
              <a:rPr lang="en-GB" b="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over something or someone.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imbalance can lead to violence, exploitation, coercion, abuse and cruel and degrading treatments.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45</a:t>
            </a:fld>
            <a:endParaRPr lang="x-none"/>
          </a:p>
        </p:txBody>
      </p:sp>
    </p:spTree>
    <p:extLst>
      <p:ext uri="{BB962C8B-B14F-4D97-AF65-F5344CB8AC3E}">
        <p14:creationId xmlns:p14="http://schemas.microsoft.com/office/powerpoint/2010/main" val="9755687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What are power dynamics?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term “power dynamics” refers to the different amounts of power that various people have in a given place.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dynamics also influence access to the delivery and experiences of mental health and social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a mental health or social service, mental health and other practitioners have more power than people using the services. This is often referred to as a power imbalance.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46</a:t>
            </a:fld>
            <a:endParaRPr lang="x-none"/>
          </a:p>
        </p:txBody>
      </p:sp>
    </p:spTree>
    <p:extLst>
      <p:ext uri="{BB962C8B-B14F-4D97-AF65-F5344CB8AC3E}">
        <p14:creationId xmlns:p14="http://schemas.microsoft.com/office/powerpoint/2010/main" val="4166425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08075"/>
            <a:ext cx="5508625" cy="3098800"/>
          </a:xfrm>
        </p:spPr>
      </p:sp>
      <p:sp>
        <p:nvSpPr>
          <p:cNvPr id="3" name="Notes Placeholder 2"/>
          <p:cNvSpPr>
            <a:spLocks noGrp="1"/>
          </p:cNvSpPr>
          <p:nvPr>
            <p:ph type="body" idx="1"/>
          </p:nvPr>
        </p:nvSpPr>
        <p:spPr>
          <a:xfrm>
            <a:off x="692150" y="4206875"/>
            <a:ext cx="5486400" cy="4478338"/>
          </a:xfrm>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Why are there differences in power?</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Many differences in power are due to the various roles and responsibilities of people in mental health or social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Staff provide services, are responsible for running the services, and implement the service rules and procedures. In this sense, they inherently have power.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addition, staff are legally permitted and often required by law to use coercion. </a:t>
            </a: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This renders people subjected to coercive practices powerless to defend themselves and change their situation and allows the staff to regard their wishes (e.g. concerning leaving the service, choices about care and treatment) as invalid and ignore them.</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mere threat or possibility of being involuntarily detained and treated can often exacerbate the power imbalance: </a:t>
            </a:r>
          </a:p>
          <a:p>
            <a:pPr marL="685800" marR="0" lvl="1"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know they need to adhere to what staff members offer or prescribe in order to avoid being involuntarily admitted and treated.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47</a:t>
            </a:fld>
            <a:endParaRPr lang="x-none"/>
          </a:p>
        </p:txBody>
      </p:sp>
    </p:spTree>
    <p:extLst>
      <p:ext uri="{BB962C8B-B14F-4D97-AF65-F5344CB8AC3E}">
        <p14:creationId xmlns:p14="http://schemas.microsoft.com/office/powerpoint/2010/main" val="8164705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15000"/>
              </a:lnSpc>
              <a:spcAft>
                <a:spcPts val="10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Within the mental health or social service context, people using the services depend on staff for their well-being and to receive services. </a:t>
            </a:r>
          </a:p>
          <a:p>
            <a:pPr marL="171450" lvl="0" indent="-171450">
              <a:lnSpc>
                <a:spcPct val="115000"/>
              </a:lnSpc>
              <a:spcAft>
                <a:spcPts val="10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They require the expertise of staff for their treatment and care over which they often have no control. </a:t>
            </a:r>
          </a:p>
          <a:p>
            <a:pPr marL="171450" lvl="0" indent="-171450">
              <a:lnSpc>
                <a:spcPct val="115000"/>
              </a:lnSpc>
              <a:spcAft>
                <a:spcPts val="10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This dependence on staff and lack of control can put them at particularly high risk of coercion and violent and/or abusive treatment.</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48</a:t>
            </a:fld>
            <a:endParaRPr lang="x-none"/>
          </a:p>
        </p:txBody>
      </p:sp>
    </p:spTree>
    <p:extLst>
      <p:ext uri="{BB962C8B-B14F-4D97-AF65-F5344CB8AC3E}">
        <p14:creationId xmlns:p14="http://schemas.microsoft.com/office/powerpoint/2010/main" val="3315640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dirty="0">
                <a:latin typeface="Calibri" panose="020F0502020204030204" pitchFamily="34" charset="0"/>
                <a:ea typeface="SimSun" panose="02010600030101010101" pitchFamily="2" charset="-122"/>
                <a:cs typeface="Arial" panose="020B0604020202020204" pitchFamily="34" charset="0"/>
              </a:rPr>
              <a:t>A number of factors can influence and exacerbate the power dynamics in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type of clothing worn by staff (e.g. uniforms versus more casual clothing) and people using the services (service-issued/pyjamas versus personal clothing).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places where people eat meals (e.g. if staff have their own separate cafeteria or meal lounge); or separate staff toilets.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nature of communication between people (e.g. staff talk condescendingly to other people or ignore them/their views, wishes and opinions).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Staff wear badges.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 is taking notes and/or keeping files?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 has authority and keys/swipe cards to lock certain areas (e.g. locked wards)?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 is expected to live their lives with written treatment plan, goals, etc. and who just gets to live their lives?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Whose voice and opinion is heard and accepted with greater frequency?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Whose needs are reflected in service policies, agendas and guidelines.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49</a:t>
            </a:fld>
            <a:endParaRPr lang="x-none"/>
          </a:p>
        </p:txBody>
      </p:sp>
    </p:spTree>
    <p:extLst>
      <p:ext uri="{BB962C8B-B14F-4D97-AF65-F5344CB8AC3E}">
        <p14:creationId xmlns:p14="http://schemas.microsoft.com/office/powerpoint/2010/main" val="344849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7937" cy="2862263"/>
          </a:xfrm>
        </p:spPr>
      </p:sp>
      <p:sp>
        <p:nvSpPr>
          <p:cNvPr id="3" name="Notes Placeholder 2"/>
          <p:cNvSpPr>
            <a:spLocks noGrp="1"/>
          </p:cNvSpPr>
          <p:nvPr>
            <p:ph type="body" idx="1"/>
          </p:nvPr>
        </p:nvSpPr>
        <p:spPr>
          <a:xfrm>
            <a:off x="685006" y="3319463"/>
            <a:ext cx="5878506" cy="562322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Given the potential power dynamics in a service, the behaviour of staff towards people using the service has a huge impact on their rights as well as on their well-being and recovery.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Identifying and preventing violence, coercion and abuse can happen only when people acknowledge the unequal power dynamics in a service and change their behaviour accordingly.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While the power dynamic cannot be eliminated completely – especially as long as laws allow for involuntary admission and treatment and other forms of coercion – it can nevertheless be recognized and limited.</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respectful and supportive contact decreases chances of escalation and reduces the risk of violence, abuse and coercion.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All people deserve to be treated on an equal basis with others, and with dignity and respect.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50</a:t>
            </a:fld>
            <a:endParaRPr lang="x-none"/>
          </a:p>
        </p:txBody>
      </p:sp>
    </p:spTree>
    <p:extLst>
      <p:ext uri="{BB962C8B-B14F-4D97-AF65-F5344CB8AC3E}">
        <p14:creationId xmlns:p14="http://schemas.microsoft.com/office/powerpoint/2010/main" val="1486178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5.2: What contributes to power dynamics? (35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contributes to power dynamics in a mental health or social service?</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Beliefs that a group or individual is “lesser than” another (e.g. less able, less intelligent, less deserving of rights,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Social and structural exclusion of individuals and groups or segments of the population (e.g. discrimination based on gender as well as colonialism, sexism, racism, policies that do not address or worsen the experience of certain groups,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Feeling powerless or resisting certain power dynamics.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51</a:t>
            </a:fld>
            <a:endParaRPr lang="x-none"/>
          </a:p>
        </p:txBody>
      </p:sp>
    </p:spTree>
    <p:extLst>
      <p:ext uri="{BB962C8B-B14F-4D97-AF65-F5344CB8AC3E}">
        <p14:creationId xmlns:p14="http://schemas.microsoft.com/office/powerpoint/2010/main" val="20443601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might differences in the clothing people wear influence power dynamics?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Clothing sets people apart from one another.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People wearing hospital clothes can increase the perception of being different (i.e. requiring treatment) and not of the same status as others.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Clothing can distinguish and create hierarchy.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52</a:t>
            </a:fld>
            <a:endParaRPr lang="x-none"/>
          </a:p>
        </p:txBody>
      </p:sp>
    </p:spTree>
    <p:extLst>
      <p:ext uri="{BB962C8B-B14F-4D97-AF65-F5344CB8AC3E}">
        <p14:creationId xmlns:p14="http://schemas.microsoft.com/office/powerpoint/2010/main" val="18210268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might differences in the places where people eat lunch influence power dynamics?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If people have separate dining facilities, it entrenches differences and helps create a “them and us ” environment.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53</a:t>
            </a:fld>
            <a:endParaRPr lang="x-none"/>
          </a:p>
        </p:txBody>
      </p:sp>
    </p:spTree>
    <p:extLst>
      <p:ext uri="{BB962C8B-B14F-4D97-AF65-F5344CB8AC3E}">
        <p14:creationId xmlns:p14="http://schemas.microsoft.com/office/powerpoint/2010/main" val="27066997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might the way in which staff listen and talk to people using the services influence power dynamics?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people are not listened to or heard they can feel powerless and not valued. Conversely, active listening and empathy can change power dynamics for the better.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Diagnosis and medical terms may make people feel dehumanized and imply that staff has the knowledge and power.</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54</a:t>
            </a:fld>
            <a:endParaRPr lang="x-none"/>
          </a:p>
        </p:txBody>
      </p:sp>
    </p:spTree>
    <p:extLst>
      <p:ext uri="{BB962C8B-B14F-4D97-AF65-F5344CB8AC3E}">
        <p14:creationId xmlns:p14="http://schemas.microsoft.com/office/powerpoint/2010/main" val="21795380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What other examples can you think of that might influence power dynamics within services?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Lack of personal freedoms and choice.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Lack of privacy (e.g. other people coming into one’s personal space without permission).</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Needing to ask permission for everything.</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Curfews.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Separate toilets.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55</a:t>
            </a:fld>
            <a:endParaRPr lang="x-none"/>
          </a:p>
        </p:txBody>
      </p:sp>
    </p:spTree>
    <p:extLst>
      <p:ext uri="{BB962C8B-B14F-4D97-AF65-F5344CB8AC3E}">
        <p14:creationId xmlns:p14="http://schemas.microsoft.com/office/powerpoint/2010/main" val="36681354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are the power dynamics at play in your service?</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Can you think of situations in your service where staff have power over people using the service or where people have little power to make their own decisions?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answers might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choices about treatment and care;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visiting hours and access to family and friends;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phone calls;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to go to sleep and to get up;</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going outside;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going to occupational therapy;</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choice of food and when to eat;</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decisions about when to take a shower/bath etc;</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to leave the service.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56</a:t>
            </a:fld>
            <a:endParaRPr lang="x-none"/>
          </a:p>
        </p:txBody>
      </p:sp>
    </p:spTree>
    <p:extLst>
      <p:ext uri="{BB962C8B-B14F-4D97-AF65-F5344CB8AC3E}">
        <p14:creationId xmlns:p14="http://schemas.microsoft.com/office/powerpoint/2010/main" val="37075841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repercussions may sometimes occur when people using the service do not comply with service rules or with instructions given to them?</a:t>
            </a:r>
            <a:endParaRPr lang="x-none" dirty="0">
              <a:latin typeface="Calibri" panose="020F0502020204030204" pitchFamily="34" charset="0"/>
              <a:ea typeface="SimSun" panose="02010600030101010101" pitchFamily="2" charset="-122"/>
              <a:cs typeface="Arial" panose="020B0604020202020204" pitchFamily="34" charset="0"/>
            </a:endParaRPr>
          </a:p>
          <a:p>
            <a:pPr marL="180340" marR="0">
              <a:lnSpc>
                <a:spcPct val="115000"/>
              </a:lnSpc>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physical or verbal abuse;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seclusion and restraints or other punishments;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forced detention and treatment;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restrictions on leave;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delayed discharge (some people may comply with what they are told only to get out sooner);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withholding of access to television, means of communication etc.</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57</a:t>
            </a:fld>
            <a:endParaRPr lang="x-none"/>
          </a:p>
        </p:txBody>
      </p:sp>
    </p:spTree>
    <p:extLst>
      <p:ext uri="{BB962C8B-B14F-4D97-AF65-F5344CB8AC3E}">
        <p14:creationId xmlns:p14="http://schemas.microsoft.com/office/powerpoint/2010/main" val="32447940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communicate the message that: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Often, the reasons why people are not complying with service rules are not explored or taken seriously by staff.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Instead, this noncompliance is seen as being due to the person’s mental health condition or personality.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58</a:t>
            </a:fld>
            <a:endParaRPr lang="x-none"/>
          </a:p>
        </p:txBody>
      </p:sp>
    </p:spTree>
    <p:extLst>
      <p:ext uri="{BB962C8B-B14F-4D97-AF65-F5344CB8AC3E}">
        <p14:creationId xmlns:p14="http://schemas.microsoft.com/office/powerpoint/2010/main" val="36037386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Finally, 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can be done to overcome this power imbalance?</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Encourage debate around this question as there may be a wide range of answers</a:t>
            </a:r>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59</a:t>
            </a:fld>
            <a:endParaRPr lang="x-none"/>
          </a:p>
        </p:txBody>
      </p:sp>
    </p:spTree>
    <p:extLst>
      <p:ext uri="{BB962C8B-B14F-4D97-AF65-F5344CB8AC3E}">
        <p14:creationId xmlns:p14="http://schemas.microsoft.com/office/powerpoint/2010/main" val="355416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0" indent="-360045">
              <a:lnSpc>
                <a:spcPct val="115000"/>
              </a:lnSpc>
              <a:spcBef>
                <a:spcPts val="0"/>
              </a:spcBef>
              <a:spcAft>
                <a:spcPts val="0"/>
              </a:spcAft>
            </a:pPr>
            <a:r>
              <a:rPr lang="en-GB" dirty="0">
                <a:solidFill>
                  <a:schemeClr val="accent1"/>
                </a:solidFill>
                <a:latin typeface="Calibri" panose="020F0502020204030204" pitchFamily="34" charset="0"/>
                <a:ea typeface="SimSun" panose="02010600030101010101" pitchFamily="2" charset="-122"/>
                <a:cs typeface="Arial" panose="020B0604020202020204" pitchFamily="34" charset="0"/>
              </a:rPr>
              <a:t>Learning objectives </a:t>
            </a:r>
            <a:endParaRPr lang="x-none" dirty="0">
              <a:solidFill>
                <a:schemeClr val="accent1"/>
              </a:solidFill>
              <a:latin typeface="Calibri" panose="020F0502020204030204" pitchFamily="34" charset="0"/>
              <a:ea typeface="SimSun" panose="02010600030101010101" pitchFamily="2" charset="-122"/>
              <a:cs typeface="Arial" panose="020B0604020202020204" pitchFamily="34" charset="0"/>
            </a:endParaRPr>
          </a:p>
          <a:p>
            <a:pPr marL="360045" marR="0" indent="-360045">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At the end of the training, participants will be able to:</a:t>
            </a: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understand how and why violence, coercion and abuse occur in mental health and social care settings;</a:t>
            </a: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understand the impact of violence, coercion and abuse;</a:t>
            </a: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apply knowledge of the CRPD to understand how it protects people with disabilities from violence, coercion and abuse;</a:t>
            </a: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understand and address attitudes, power relations and dynamics in mental health and social care settings;</a:t>
            </a: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understand and apply different approaches and strategies for diffusing conflictual and tense situations.</a:t>
            </a: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8730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239713"/>
            <a:ext cx="4762500" cy="2679700"/>
          </a:xfrm>
        </p:spPr>
      </p:sp>
      <p:sp>
        <p:nvSpPr>
          <p:cNvPr id="3" name="Notes Placeholder 2"/>
          <p:cNvSpPr>
            <a:spLocks noGrp="1"/>
          </p:cNvSpPr>
          <p:nvPr>
            <p:ph type="body" idx="1"/>
          </p:nvPr>
        </p:nvSpPr>
        <p:spPr>
          <a:xfrm>
            <a:off x="330505" y="3161841"/>
            <a:ext cx="6081311" cy="5089793"/>
          </a:xfrm>
        </p:spPr>
        <p:txBody>
          <a:bodyPr/>
          <a:lstStyle/>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message to get across to participants is that: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essential to acknowledge that due to the power imbalances and dynamics, people using services are at higher risk of violence, coercion and abuse.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Law that allows for involuntary admission and treatment in mental health and social services largely contributes to power imbalance and are not compliant with the CRPD.</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Changing practices within mental health and social services to end coercion, violence and abuse does not have to wait until such laws are repealed. </a:t>
            </a:r>
            <a:endParaRPr lang="en-US"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Thinking about our own role, position or work is the first step towards addressing the power imbalance. </a:t>
            </a:r>
          </a:p>
          <a:p>
            <a:pPr marL="228600" marR="0" lvl="0" indent="-228600" algn="just">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For service staff, this involves asking oneself questions such as:</a:t>
            </a:r>
          </a:p>
          <a:p>
            <a:pPr marL="800100" lvl="1"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knowledge, values and experiences do I bring to my work?”</a:t>
            </a:r>
          </a:p>
          <a:p>
            <a:pPr marL="800100" lvl="1"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has my upbringing, education or training shaped the way I see things?”</a:t>
            </a:r>
          </a:p>
          <a:p>
            <a:pPr marL="800100" lvl="1"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have my experiences of advantage and disadvantage shaped how I work?”</a:t>
            </a:r>
          </a:p>
          <a:p>
            <a:pPr marL="800100" lvl="1"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 I know how others might think about me or perceive me?”</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Landy R,  #408"/>
              </a:rPr>
              <a:t>25</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Reducing power imbalance also entails staff becoming mindful of their own limitations and needs so that they do not become overwhelmed by challenging situations and can help de-escalate them.</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Here, it may be necessary to have a short debrief session on how participants are feeling about the issues covered so far, as the previous discussions may have been emotionally difficult for some people.</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21A70AF2-C819-47A0-A399-EA1272036C6D}" type="slidenum">
              <a:rPr lang="x-none" smtClean="0"/>
              <a:t>60</a:t>
            </a:fld>
            <a:endParaRPr lang="x-none"/>
          </a:p>
        </p:txBody>
      </p:sp>
    </p:spTree>
    <p:extLst>
      <p:ext uri="{BB962C8B-B14F-4D97-AF65-F5344CB8AC3E}">
        <p14:creationId xmlns:p14="http://schemas.microsoft.com/office/powerpoint/2010/main" val="3889974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1A70AF2-C819-47A0-A399-EA1272036C6D}" type="slidenum">
              <a:rPr lang="x-none" smtClean="0"/>
              <a:t>61</a:t>
            </a:fld>
            <a:endParaRPr lang="x-none"/>
          </a:p>
        </p:txBody>
      </p:sp>
    </p:spTree>
    <p:extLst>
      <p:ext uri="{BB962C8B-B14F-4D97-AF65-F5344CB8AC3E}">
        <p14:creationId xmlns:p14="http://schemas.microsoft.com/office/powerpoint/2010/main" val="9087310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8150"/>
            <a:ext cx="5486400" cy="3086100"/>
          </a:xfrm>
        </p:spPr>
      </p:sp>
      <p:sp>
        <p:nvSpPr>
          <p:cNvPr id="3" name="Notes Placeholder 2"/>
          <p:cNvSpPr>
            <a:spLocks noGrp="1"/>
          </p:cNvSpPr>
          <p:nvPr>
            <p:ph type="body" idx="1"/>
          </p:nvPr>
        </p:nvSpPr>
        <p:spPr>
          <a:xfrm>
            <a:off x="685800" y="3524250"/>
            <a:ext cx="5486400" cy="5181600"/>
          </a:xfrm>
        </p:spPr>
        <p:txBody>
          <a:bodyPr/>
          <a:lstStyle/>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presentation describes different ways in which people may react to tense situations. It distinguishes inappropriate and ineffective responses to tense situations from more appropriate and effective responses.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then identifies five key strategies which can be used to respond to these situations and thereby avoid the use of coercive and abusive practices.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Tense situations often lead to conflict situations that are sometimes “resolved” using force (e.g. violence and coercion).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typically result from miscommunications and misunderstandings.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may also result from people “playing their roles” (e.g. the staff role of keeping control and maintaining order in the service) or even “good intentions” (e.g. staff being convinced that a treatment will be beneficial to the person).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also often arise when people feel they are not being listened to or that their wishes are not being respected.</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Both staff and people using the service can be at the origin of a tense situation.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people using the service are much more likely to face a coercive or violent response.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62</a:t>
            </a:fld>
            <a:endParaRPr lang="x-none"/>
          </a:p>
        </p:txBody>
      </p:sp>
    </p:spTree>
    <p:extLst>
      <p:ext uri="{BB962C8B-B14F-4D97-AF65-F5344CB8AC3E}">
        <p14:creationId xmlns:p14="http://schemas.microsoft.com/office/powerpoint/2010/main" val="41524624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When not handled appropriately,</a:t>
            </a:r>
            <a:r>
              <a:rPr lang="en-GB" dirty="0">
                <a:latin typeface="Calibri" panose="020F0502020204030204" pitchFamily="34" charset="0"/>
                <a:ea typeface="SimSun" panose="02010600030101010101" pitchFamily="2" charset="-122"/>
                <a:cs typeface="Arial" panose="020B0604020202020204" pitchFamily="34" charset="0"/>
              </a:rPr>
              <a:t> tense situations have the potential to evolve into a conflict.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Examples of situations that can escalate into violence include: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 person feels that he or she is not being listened to and becomes annoyed and distressed.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 staff member gets frustrated when the person refuses treatment.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Even issues that may appear unimportant may create conflict when not handled respectfully and supportively.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63</a:t>
            </a:fld>
            <a:endParaRPr lang="x-none"/>
          </a:p>
        </p:txBody>
      </p:sp>
    </p:spTree>
    <p:extLst>
      <p:ext uri="{BB962C8B-B14F-4D97-AF65-F5344CB8AC3E}">
        <p14:creationId xmlns:p14="http://schemas.microsoft.com/office/powerpoint/2010/main" val="27175603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Inappropriate and ineffective responses or practices (a)</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Shouting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Shouting is often used to assert control, to be heard or “to make things clear”.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Shouting can increase tension and make people feel even more distressed.</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Threats and intimidation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are used to pressure and coerce people to do or not do something;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but they can make people feel helpless, despondent, afraid and demeaned.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64</a:t>
            </a:fld>
            <a:endParaRPr lang="x-none"/>
          </a:p>
        </p:txBody>
      </p:sp>
    </p:spTree>
    <p:extLst>
      <p:ext uri="{BB962C8B-B14F-4D97-AF65-F5344CB8AC3E}">
        <p14:creationId xmlns:p14="http://schemas.microsoft.com/office/powerpoint/2010/main" val="23918421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pP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Inappropriate and ineffective responses or practices (b)</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nSpc>
                <a:spcPct val="115000"/>
              </a:lnSpc>
            </a:pPr>
            <a:endParaRPr lang="en-GB"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Forceful handling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includes pushing, grabbing, pulling and other physical force.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can cause injuries.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can quickly escalate a situation to violence.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Forced medication: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is often used to resolve a tense situation or to prevent people from behaving in a way that is perceived as challenging (e.g. sedation).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can have negative impacts on people’s health.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can seriously damage the relationship between the individual and staff members.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65</a:t>
            </a:fld>
            <a:endParaRPr lang="x-none"/>
          </a:p>
        </p:txBody>
      </p:sp>
    </p:spTree>
    <p:extLst>
      <p:ext uri="{BB962C8B-B14F-4D97-AF65-F5344CB8AC3E}">
        <p14:creationId xmlns:p14="http://schemas.microsoft.com/office/powerpoint/2010/main" val="31817283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7825"/>
            <a:ext cx="5486400" cy="3086100"/>
          </a:xfrm>
        </p:spPr>
      </p:sp>
      <p:sp>
        <p:nvSpPr>
          <p:cNvPr id="3" name="Notes Placeholder 2"/>
          <p:cNvSpPr>
            <a:spLocks noGrp="1"/>
          </p:cNvSpPr>
          <p:nvPr>
            <p:ph type="body" idx="1"/>
          </p:nvPr>
        </p:nvSpPr>
        <p:spPr>
          <a:xfrm>
            <a:off x="685800" y="3651041"/>
            <a:ext cx="5486400" cy="5034171"/>
          </a:xfrm>
        </p:spPr>
        <p:txBody>
          <a:bodyPr/>
          <a:lstStyle/>
          <a:p>
            <a:pPr lvl="0">
              <a:lnSpc>
                <a:spcPct val="115000"/>
              </a:lnSpc>
            </a:pP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Inappropriate and ineffective responses or practices (c)</a:t>
            </a:r>
            <a:endParaRPr lang="en-GB"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They often make the situation worse.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There is no evidence that these practices help individuals improve their self-control.</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There is no therapeutic benefit or long-term positive impact on behaviour change.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They can increase feelings of helplessness, fear, distress, frustration, anger and resentment.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They can lead to deterioration of a person’s mental health and seriously hinder recovery.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 practices can result in suffering, injury or even death of people who are using the services.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They can harm the therapeutic relationship between the individual and the staff member.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They can also leave psychological wounds on staff members, family or others who witness or impose these measures.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66</a:t>
            </a:fld>
            <a:endParaRPr lang="x-none"/>
          </a:p>
        </p:txBody>
      </p:sp>
    </p:spTree>
    <p:extLst>
      <p:ext uri="{BB962C8B-B14F-4D97-AF65-F5344CB8AC3E}">
        <p14:creationId xmlns:p14="http://schemas.microsoft.com/office/powerpoint/2010/main" val="23839348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Appropriate and effective responses (a)</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Many people using mental health services have experienced trauma in their lives. When violence, coercion and abuses occur in mental health services, not only do the services fail to help people but they compound the original difficulties, by retraumatizing people using the service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Sweeney A, 2016 #396"/>
              </a:rPr>
              <a:t>26</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very important that mental health and other practitioners learn how to react to tense situations in ways that are trauma-sensitive, not damaging or counter-productive.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good start may be to ask the person in distress first what could bring relief (e.g. if there is a preferred person who could be contacted, or if there is a specific need).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Since most tension starts from discomfort and powerlessness, listening carefully and reducing powerlessness are key.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responding early reduces the chances that the situation escalates into a conflict.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67</a:t>
            </a:fld>
            <a:endParaRPr lang="x-none"/>
          </a:p>
        </p:txBody>
      </p:sp>
    </p:spTree>
    <p:extLst>
      <p:ext uri="{BB962C8B-B14F-4D97-AF65-F5344CB8AC3E}">
        <p14:creationId xmlns:p14="http://schemas.microsoft.com/office/powerpoint/2010/main" val="35896712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Appropriate and effective responses (b)</a:t>
            </a: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An appropriate and effective response to a tense situation involves: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asking the person how they want to be supported/treated;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treating the person concerned with respect and empathy;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paying attention to prior history of trauma or abuse;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listening to their concerns and wishes;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trying to understand how they are feeling and acknowledging their feelings;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being patient and supportive;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being reassuring;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giving the person space and time;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keeping calm;</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finding a nonviolent solution to problems.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When dealing with tense situations, it may be necessary to think about the safety of all the persons around (e.g. asking people whose presence is not necessary to leave the room or to stay at a safe distance).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68</a:t>
            </a:fld>
            <a:endParaRPr lang="x-none"/>
          </a:p>
        </p:txBody>
      </p:sp>
    </p:spTree>
    <p:extLst>
      <p:ext uri="{BB962C8B-B14F-4D97-AF65-F5344CB8AC3E}">
        <p14:creationId xmlns:p14="http://schemas.microsoft.com/office/powerpoint/2010/main" val="22380404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 (a)</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Sensitivities are situations or stimuli which can lead to a range of emotions depending on the person, including distress, frustration or anger.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Identifying sensitivities and signs of distress should not be undertaken only in relation to people using the services.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should also be undertaken for staff, families and others because they too may have sensitivities and signs of distress that can be identified, in order to avoid the development of a conflict.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Staff in mental health or social services may also benefit from additional training on how to manage their own stress levels or anger and on remaining calm in difficult situations.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69</a:t>
            </a:fld>
            <a:endParaRPr lang="x-none"/>
          </a:p>
        </p:txBody>
      </p:sp>
    </p:spTree>
    <p:extLst>
      <p:ext uri="{BB962C8B-B14F-4D97-AF65-F5344CB8AC3E}">
        <p14:creationId xmlns:p14="http://schemas.microsoft.com/office/powerpoint/2010/main" val="3337580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8188"/>
            <a:ext cx="5486400" cy="3086100"/>
          </a:xfrm>
        </p:spPr>
      </p:sp>
      <p:sp>
        <p:nvSpPr>
          <p:cNvPr id="3" name="Notes Placeholder 2"/>
          <p:cNvSpPr>
            <a:spLocks noGrp="1"/>
          </p:cNvSpPr>
          <p:nvPr>
            <p:ph type="body" idx="1"/>
          </p:nvPr>
        </p:nvSpPr>
        <p:spPr>
          <a:xfrm>
            <a:off x="685800" y="4002947"/>
            <a:ext cx="5486400" cy="4503607"/>
          </a:xfrm>
        </p:spPr>
        <p:txBody>
          <a:bodyPr/>
          <a:lstStyle/>
          <a:p>
            <a:pPr>
              <a:lnSpc>
                <a:spcPct val="115000"/>
              </a:lnSpc>
            </a:pPr>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Topics covered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sz="1200" b="1" kern="1200" dirty="0">
                <a:solidFill>
                  <a:schemeClr val="tx1"/>
                </a:solidFill>
                <a:effectLst/>
                <a:latin typeface="+mn-lt"/>
                <a:ea typeface="+mn-ea"/>
                <a:cs typeface="+mn-cs"/>
              </a:rPr>
              <a:t>Topic 1:</a:t>
            </a:r>
            <a:r>
              <a:rPr lang="en-GB" sz="1200" kern="1200" dirty="0">
                <a:solidFill>
                  <a:schemeClr val="tx1"/>
                </a:solidFill>
                <a:effectLst/>
                <a:latin typeface="+mn-lt"/>
                <a:ea typeface="+mn-ea"/>
                <a:cs typeface="+mn-cs"/>
              </a:rPr>
              <a:t> What are violence, coercion and abuse? (30 minutes)</a:t>
            </a:r>
          </a:p>
          <a:p>
            <a:r>
              <a:rPr lang="en-GB" sz="1200" b="1" kern="1200" dirty="0">
                <a:solidFill>
                  <a:schemeClr val="tx1"/>
                </a:solidFill>
                <a:effectLst/>
                <a:latin typeface="+mn-lt"/>
                <a:ea typeface="+mn-ea"/>
                <a:cs typeface="+mn-cs"/>
              </a:rPr>
              <a:t>Topic 2:</a:t>
            </a:r>
            <a:r>
              <a:rPr lang="en-GB" sz="1200" kern="1200" dirty="0">
                <a:solidFill>
                  <a:schemeClr val="tx1"/>
                </a:solidFill>
                <a:effectLst/>
                <a:latin typeface="+mn-lt"/>
                <a:ea typeface="+mn-ea"/>
                <a:cs typeface="+mn-cs"/>
              </a:rPr>
              <a:t> What does the CRPD say about violence, coercion and abuse? (20 minutes) </a:t>
            </a:r>
          </a:p>
          <a:p>
            <a:r>
              <a:rPr lang="en-GB" sz="1200" b="1" kern="1200" dirty="0">
                <a:solidFill>
                  <a:schemeClr val="tx1"/>
                </a:solidFill>
                <a:effectLst/>
                <a:latin typeface="+mn-lt"/>
                <a:ea typeface="+mn-ea"/>
                <a:cs typeface="+mn-cs"/>
              </a:rPr>
              <a:t>Topic 3</a:t>
            </a:r>
            <a:r>
              <a:rPr lang="en-GB" sz="1200" kern="1200" dirty="0">
                <a:solidFill>
                  <a:schemeClr val="tx1"/>
                </a:solidFill>
                <a:effectLst/>
                <a:latin typeface="+mn-lt"/>
                <a:ea typeface="+mn-ea"/>
                <a:cs typeface="+mn-cs"/>
              </a:rPr>
              <a:t>: What are the impacts of violence, coercion and abuse? (</a:t>
            </a:r>
            <a:r>
              <a:rPr lang="en-US" sz="1200" kern="1200" dirty="0">
                <a:solidFill>
                  <a:schemeClr val="tx1"/>
                </a:solidFill>
                <a:effectLst/>
                <a:latin typeface="+mn-lt"/>
                <a:ea typeface="+mn-ea"/>
                <a:cs typeface="+mn-cs"/>
              </a:rPr>
              <a:t>1 hour and 50 minutes or 1 hour and 25 minutes</a:t>
            </a:r>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Topic 4</a:t>
            </a:r>
            <a:r>
              <a:rPr lang="en-GB" sz="1200" kern="1200" dirty="0">
                <a:solidFill>
                  <a:schemeClr val="tx1"/>
                </a:solidFill>
                <a:effectLst/>
                <a:latin typeface="+mn-lt"/>
                <a:ea typeface="+mn-ea"/>
                <a:cs typeface="+mn-cs"/>
              </a:rPr>
              <a:t>: Why are these practices happening? (30 minutes) </a:t>
            </a:r>
          </a:p>
          <a:p>
            <a:r>
              <a:rPr lang="en-GB" sz="1200" b="1" kern="1200" dirty="0">
                <a:solidFill>
                  <a:schemeClr val="tx1"/>
                </a:solidFill>
                <a:effectLst/>
                <a:latin typeface="+mn-lt"/>
                <a:ea typeface="+mn-ea"/>
                <a:cs typeface="+mn-cs"/>
              </a:rPr>
              <a:t>Topic 5</a:t>
            </a:r>
            <a:r>
              <a:rPr lang="en-GB" sz="1200" kern="1200" dirty="0">
                <a:solidFill>
                  <a:schemeClr val="tx1"/>
                </a:solidFill>
                <a:effectLst/>
                <a:latin typeface="+mn-lt"/>
                <a:ea typeface="+mn-ea"/>
                <a:cs typeface="+mn-cs"/>
              </a:rPr>
              <a:t>: Understanding attitudes and power relations (55 minutes)</a:t>
            </a:r>
          </a:p>
          <a:p>
            <a:r>
              <a:rPr lang="en-GB" sz="1200" b="1" kern="1200" dirty="0">
                <a:solidFill>
                  <a:schemeClr val="tx1"/>
                </a:solidFill>
                <a:effectLst/>
                <a:latin typeface="+mn-lt"/>
                <a:ea typeface="+mn-ea"/>
                <a:cs typeface="+mn-cs"/>
              </a:rPr>
              <a:t>Topic 6</a:t>
            </a:r>
            <a:r>
              <a:rPr lang="en-GB" sz="1200" kern="1200" dirty="0">
                <a:solidFill>
                  <a:schemeClr val="tx1"/>
                </a:solidFill>
                <a:effectLst/>
                <a:latin typeface="+mn-lt"/>
                <a:ea typeface="+mn-ea"/>
                <a:cs typeface="+mn-cs"/>
              </a:rPr>
              <a:t>: Key strategies to avoid and defuse conflictual situations (30 minutes) </a:t>
            </a:r>
          </a:p>
          <a:p>
            <a:r>
              <a:rPr lang="en-GB" sz="1200" b="1" kern="1200" dirty="0">
                <a:solidFill>
                  <a:schemeClr val="tx1"/>
                </a:solidFill>
                <a:effectLst/>
                <a:latin typeface="+mn-lt"/>
                <a:ea typeface="+mn-ea"/>
                <a:cs typeface="+mn-cs"/>
              </a:rPr>
              <a:t>Topic 7</a:t>
            </a:r>
            <a:r>
              <a:rPr lang="en-GB" sz="1200" kern="1200" dirty="0">
                <a:solidFill>
                  <a:schemeClr val="tx1"/>
                </a:solidFill>
                <a:effectLst/>
                <a:latin typeface="+mn-lt"/>
                <a:ea typeface="+mn-ea"/>
                <a:cs typeface="+mn-cs"/>
              </a:rPr>
              <a:t>: Communication techniques (40 minutes) </a:t>
            </a:r>
          </a:p>
          <a:p>
            <a:r>
              <a:rPr lang="en-GB" sz="1200" b="1" kern="1200" dirty="0">
                <a:solidFill>
                  <a:schemeClr val="tx1"/>
                </a:solidFill>
                <a:effectLst/>
                <a:latin typeface="+mn-lt"/>
                <a:ea typeface="+mn-ea"/>
                <a:cs typeface="+mn-cs"/>
              </a:rPr>
              <a:t>Topic 8:</a:t>
            </a:r>
            <a:r>
              <a:rPr lang="en-GB" sz="1200" kern="1200" dirty="0">
                <a:solidFill>
                  <a:schemeClr val="tx1"/>
                </a:solidFill>
                <a:effectLst/>
                <a:latin typeface="+mn-lt"/>
                <a:ea typeface="+mn-ea"/>
                <a:cs typeface="+mn-cs"/>
              </a:rPr>
              <a:t> Supportive environments and the use of comfort rooms (5 minutes)</a:t>
            </a:r>
          </a:p>
          <a:p>
            <a:r>
              <a:rPr lang="en-GB" sz="1200" b="1" kern="1200" dirty="0">
                <a:solidFill>
                  <a:schemeClr val="tx1"/>
                </a:solidFill>
                <a:effectLst/>
                <a:latin typeface="+mn-lt"/>
                <a:ea typeface="+mn-ea"/>
                <a:cs typeface="+mn-cs"/>
              </a:rPr>
              <a:t>Topic 9:</a:t>
            </a:r>
            <a:r>
              <a:rPr lang="en-GB" sz="1200" kern="1200" dirty="0">
                <a:solidFill>
                  <a:schemeClr val="tx1"/>
                </a:solidFill>
                <a:effectLst/>
                <a:latin typeface="+mn-lt"/>
                <a:ea typeface="+mn-ea"/>
                <a:cs typeface="+mn-cs"/>
              </a:rPr>
              <a:t> Creating a “saying yes” and “can do” culture (10 minutes)</a:t>
            </a:r>
          </a:p>
          <a:p>
            <a:r>
              <a:rPr lang="en-GB" sz="1200" b="1" kern="1200" dirty="0">
                <a:solidFill>
                  <a:schemeClr val="tx1"/>
                </a:solidFill>
                <a:effectLst/>
                <a:latin typeface="+mn-lt"/>
                <a:ea typeface="+mn-ea"/>
                <a:cs typeface="+mn-cs"/>
              </a:rPr>
              <a:t>Topic 10:</a:t>
            </a:r>
            <a:r>
              <a:rPr lang="en-GB" sz="1200" kern="1200" dirty="0">
                <a:solidFill>
                  <a:schemeClr val="tx1"/>
                </a:solidFill>
                <a:effectLst/>
                <a:latin typeface="+mn-lt"/>
                <a:ea typeface="+mn-ea"/>
                <a:cs typeface="+mn-cs"/>
              </a:rPr>
              <a:t> Individualized plans to explore and respond to sensitivities and signs of distress (55 minutes)</a:t>
            </a:r>
          </a:p>
          <a:p>
            <a:r>
              <a:rPr lang="en-GB" sz="1200" b="1" kern="1200" dirty="0">
                <a:solidFill>
                  <a:schemeClr val="tx1"/>
                </a:solidFill>
                <a:effectLst/>
                <a:latin typeface="+mn-lt"/>
                <a:ea typeface="+mn-ea"/>
                <a:cs typeface="+mn-cs"/>
              </a:rPr>
              <a:t>Topic 11:</a:t>
            </a:r>
            <a:r>
              <a:rPr lang="en-GB" sz="1200" kern="1200" dirty="0">
                <a:solidFill>
                  <a:schemeClr val="tx1"/>
                </a:solidFill>
                <a:effectLst/>
                <a:latin typeface="+mn-lt"/>
                <a:ea typeface="+mn-ea"/>
                <a:cs typeface="+mn-cs"/>
              </a:rPr>
              <a:t> Response teams (1 hour)</a:t>
            </a:r>
          </a:p>
          <a:p>
            <a:r>
              <a:rPr lang="en-GB" sz="1200" b="1" kern="1200" dirty="0">
                <a:solidFill>
                  <a:schemeClr val="tx1"/>
                </a:solidFill>
                <a:effectLst/>
                <a:latin typeface="+mn-lt"/>
                <a:ea typeface="+mn-ea"/>
                <a:cs typeface="+mn-cs"/>
              </a:rPr>
              <a:t>Topic 12:</a:t>
            </a:r>
            <a:r>
              <a:rPr lang="en-GB" sz="1200" kern="1200" dirty="0">
                <a:solidFill>
                  <a:schemeClr val="tx1"/>
                </a:solidFill>
                <a:effectLst/>
                <a:latin typeface="+mn-lt"/>
                <a:ea typeface="+mn-ea"/>
                <a:cs typeface="+mn-cs"/>
              </a:rPr>
              <a:t> Complaints and reporting procedures (35 minutes)</a:t>
            </a:r>
          </a:p>
          <a:p>
            <a:r>
              <a:rPr lang="en-GB" sz="1200" b="1" kern="1200" dirty="0">
                <a:solidFill>
                  <a:schemeClr val="tx1"/>
                </a:solidFill>
                <a:effectLst/>
                <a:latin typeface="+mn-lt"/>
                <a:ea typeface="+mn-ea"/>
                <a:cs typeface="+mn-cs"/>
              </a:rPr>
              <a:t>Topic 13</a:t>
            </a:r>
            <a:r>
              <a:rPr lang="en-GB" sz="1200" kern="1200" dirty="0">
                <a:solidFill>
                  <a:schemeClr val="tx1"/>
                </a:solidFill>
                <a:effectLst/>
                <a:latin typeface="+mn-lt"/>
                <a:ea typeface="+mn-ea"/>
                <a:cs typeface="+mn-cs"/>
              </a:rPr>
              <a:t>: Stopping violence, coercion and abuse in my mental health or social service (25 minutes)</a:t>
            </a:r>
          </a:p>
          <a:p>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Note: The issue of seclusion and restraint will be addressed in depth in the module </a:t>
            </a:r>
            <a:r>
              <a:rPr lang="en-GB" b="1" i="1" dirty="0">
                <a:latin typeface="Calibri" panose="020F0502020204030204" pitchFamily="34" charset="0"/>
                <a:ea typeface="SimSun" panose="02010600030101010101" pitchFamily="2" charset="-122"/>
                <a:cs typeface="Arial" panose="020B0604020202020204" pitchFamily="34" charset="0"/>
              </a:rPr>
              <a:t>Strategies to end seclusion and restraint.</a:t>
            </a:r>
          </a:p>
          <a:p>
            <a:pPr algn="just">
              <a:lnSpc>
                <a:spcPct val="115000"/>
              </a:lnSpc>
            </a:pPr>
            <a:endParaRPr lang="en-US" b="1" i="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pPr algn="just">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BD97A2-91DA-4496-A4D1-D45E479C5CEF}"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0940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 (b)</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try and identify a person’s sensitivities and signs of distress, anger or frustration as soon as possible in order to prevent an escalation of the situation into a conflict. This needs to be done in a holistic and respectful way.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not to consider sensitivities and signs of distress or anger as stimuli or behaviours that should simply be eliminated or suppressed. They may have a deeper meaning and explanation for people which it is important to try to understand.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sensitivities and signs of distress or anger are not necessarily the result of a specific situation but may be tied to deeper issues in the person’s life situation.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may then be necessary to support the person to address these issues relating to the broader context.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70</a:t>
            </a:fld>
            <a:endParaRPr lang="x-none"/>
          </a:p>
        </p:txBody>
      </p:sp>
    </p:spTree>
    <p:extLst>
      <p:ext uri="{BB962C8B-B14F-4D97-AF65-F5344CB8AC3E}">
        <p14:creationId xmlns:p14="http://schemas.microsoft.com/office/powerpoint/2010/main" val="39186760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419100"/>
            <a:ext cx="4797425" cy="2698750"/>
          </a:xfrm>
        </p:spPr>
      </p:sp>
      <p:sp>
        <p:nvSpPr>
          <p:cNvPr id="3" name="Notes Placeholder 2"/>
          <p:cNvSpPr>
            <a:spLocks noGrp="1"/>
          </p:cNvSpPr>
          <p:nvPr>
            <p:ph type="body" idx="1"/>
          </p:nvPr>
        </p:nvSpPr>
        <p:spPr>
          <a:xfrm>
            <a:off x="524678" y="3668617"/>
            <a:ext cx="5808643" cy="3934123"/>
          </a:xfrm>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 (c)</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latin typeface="Calibri" panose="020F0502020204030204" pitchFamily="34" charset="0"/>
                <a:ea typeface="SimSun" panose="02010600030101010101" pitchFamily="2" charset="-122"/>
                <a:cs typeface="Arial" panose="020B0604020202020204" pitchFamily="34" charset="0"/>
              </a:rPr>
              <a:t>Multiple sensitivities being activated within a short space of time can cause a person to experience great distress, and many people’s sensitivities being activated with high levels of distress can lead to a tense and conflictual situation. </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latin typeface="Calibri" panose="020F0502020204030204" pitchFamily="34" charset="0"/>
                <a:ea typeface="SimSun" panose="02010600030101010101" pitchFamily="2" charset="-122"/>
                <a:cs typeface="Arial" panose="020B0604020202020204" pitchFamily="34" charset="0"/>
              </a:rPr>
              <a:t>For example, some sensitivities might be: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not feeling listened to</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speaking disrespectfully to me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other people using my things without permission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loud noises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being touched</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not having choice, control or input.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71</a:t>
            </a:fld>
            <a:endParaRPr lang="x-none"/>
          </a:p>
        </p:txBody>
      </p:sp>
    </p:spTree>
    <p:extLst>
      <p:ext uri="{BB962C8B-B14F-4D97-AF65-F5344CB8AC3E}">
        <p14:creationId xmlns:p14="http://schemas.microsoft.com/office/powerpoint/2010/main" val="2449865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304800"/>
            <a:ext cx="3813175" cy="2144713"/>
          </a:xfrm>
        </p:spPr>
      </p:sp>
      <p:sp>
        <p:nvSpPr>
          <p:cNvPr id="3" name="Notes Placeholder 2"/>
          <p:cNvSpPr>
            <a:spLocks noGrp="1"/>
          </p:cNvSpPr>
          <p:nvPr>
            <p:ph type="body" idx="1"/>
          </p:nvPr>
        </p:nvSpPr>
        <p:spPr>
          <a:xfrm>
            <a:off x="487496" y="2918910"/>
            <a:ext cx="5486400" cy="5920740"/>
          </a:xfrm>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 (c)</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US" dirty="0"/>
              <a:t>Signs of distress are physical or outward signs that someone may be experiencing distress. </a:t>
            </a:r>
          </a:p>
          <a:p>
            <a:pPr marL="171450" indent="-171450">
              <a:buFont typeface="Arial" panose="020B0604020202020204" pitchFamily="34" charset="0"/>
              <a:buChar char="•"/>
            </a:pPr>
            <a:r>
              <a:rPr lang="en-US" dirty="0"/>
              <a:t>Physical signs of distress call for a sensitive and supportive response, with the aim of identifying and removing the cause of distress, providing comfort or otherwise assisting the person. </a:t>
            </a:r>
          </a:p>
          <a:p>
            <a:pPr marL="171450" indent="-171450">
              <a:buFont typeface="Arial" panose="020B0604020202020204" pitchFamily="34" charset="0"/>
              <a:buChar char="•"/>
            </a:pPr>
            <a:r>
              <a:rPr lang="en-US" dirty="0"/>
              <a:t>Some common examples include (27):</a:t>
            </a:r>
          </a:p>
          <a:p>
            <a:pPr marL="685800" lvl="1" indent="-228600">
              <a:buFont typeface="Arial" panose="020B0604020202020204" pitchFamily="34" charset="0"/>
              <a:buChar char="•"/>
            </a:pPr>
            <a:r>
              <a:rPr lang="en-US" dirty="0"/>
              <a:t>Restlessness</a:t>
            </a:r>
          </a:p>
          <a:p>
            <a:pPr marL="685800" lvl="1" indent="-228600">
              <a:buFont typeface="Arial" panose="020B0604020202020204" pitchFamily="34" charset="0"/>
              <a:buChar char="•"/>
            </a:pPr>
            <a:r>
              <a:rPr lang="en-US" dirty="0"/>
              <a:t>Agitation</a:t>
            </a:r>
          </a:p>
          <a:p>
            <a:pPr marL="685800" lvl="1" indent="-228600">
              <a:buFont typeface="Arial" panose="020B0604020202020204" pitchFamily="34" charset="0"/>
              <a:buChar char="•"/>
            </a:pPr>
            <a:r>
              <a:rPr lang="en-US" dirty="0"/>
              <a:t>Pacing</a:t>
            </a:r>
          </a:p>
          <a:p>
            <a:pPr marL="685800" lvl="1" indent="-228600">
              <a:buFont typeface="Arial" panose="020B0604020202020204" pitchFamily="34" charset="0"/>
              <a:buChar char="•"/>
            </a:pPr>
            <a:r>
              <a:rPr lang="en-US" dirty="0"/>
              <a:t>Shortness of breath or rapid breathing</a:t>
            </a:r>
          </a:p>
          <a:p>
            <a:pPr marL="685800" lvl="1" indent="-228600">
              <a:buFont typeface="Arial" panose="020B0604020202020204" pitchFamily="34" charset="0"/>
              <a:buChar char="•"/>
            </a:pPr>
            <a:r>
              <a:rPr lang="en-US" dirty="0"/>
              <a:t>Tightness in the chest</a:t>
            </a:r>
          </a:p>
          <a:p>
            <a:pPr marL="685800" lvl="1" indent="-228600">
              <a:buFont typeface="Arial" panose="020B0604020202020204" pitchFamily="34" charset="0"/>
              <a:buChar char="•"/>
            </a:pPr>
            <a:r>
              <a:rPr lang="en-US" dirty="0"/>
              <a:t>Sweating</a:t>
            </a:r>
          </a:p>
          <a:p>
            <a:pPr marL="685800" lvl="1" indent="-228600">
              <a:buFont typeface="Arial" panose="020B0604020202020204" pitchFamily="34" charset="0"/>
              <a:buChar char="•"/>
            </a:pPr>
            <a:r>
              <a:rPr lang="en-US" dirty="0"/>
              <a:t>Clenched teeth</a:t>
            </a:r>
          </a:p>
          <a:p>
            <a:pPr marL="685800" lvl="1" indent="-228600">
              <a:buFont typeface="Arial" panose="020B0604020202020204" pitchFamily="34" charset="0"/>
              <a:buChar char="•"/>
            </a:pPr>
            <a:r>
              <a:rPr lang="en-US" dirty="0"/>
              <a:t>Crying</a:t>
            </a:r>
          </a:p>
          <a:p>
            <a:pPr marL="685800" lvl="1" indent="-228600">
              <a:buFont typeface="Arial" panose="020B0604020202020204" pitchFamily="34" charset="0"/>
              <a:buChar char="•"/>
            </a:pPr>
            <a:r>
              <a:rPr lang="en-US" dirty="0"/>
              <a:t>Wringing hands</a:t>
            </a:r>
          </a:p>
          <a:p>
            <a:pPr marL="685800" lvl="1" indent="-228600">
              <a:buFont typeface="Arial" panose="020B0604020202020204" pitchFamily="34" charset="0"/>
              <a:buChar char="•"/>
            </a:pPr>
            <a:r>
              <a:rPr lang="en-US" dirty="0"/>
              <a:t>Rocking</a:t>
            </a:r>
          </a:p>
          <a:p>
            <a:pPr marL="685800" lvl="1" indent="-228600">
              <a:buFont typeface="Arial" panose="020B0604020202020204" pitchFamily="34" charset="0"/>
              <a:buChar char="•"/>
            </a:pPr>
            <a:r>
              <a:rPr lang="en-US" dirty="0"/>
              <a:t>Withdrawal, fear, irritation</a:t>
            </a:r>
          </a:p>
          <a:p>
            <a:pPr marL="685800" lvl="1" indent="-228600">
              <a:buFont typeface="Arial" panose="020B0604020202020204" pitchFamily="34" charset="0"/>
              <a:buChar char="•"/>
            </a:pPr>
            <a:r>
              <a:rPr lang="en-US" dirty="0"/>
              <a:t>Prolonged eye contact</a:t>
            </a:r>
          </a:p>
          <a:p>
            <a:pPr marL="685800" lvl="1" indent="-228600">
              <a:buFont typeface="Arial" panose="020B0604020202020204" pitchFamily="34" charset="0"/>
              <a:buChar char="•"/>
            </a:pPr>
            <a:r>
              <a:rPr lang="en-US" dirty="0"/>
              <a:t>Increased volume of speech</a:t>
            </a:r>
          </a:p>
          <a:p>
            <a:pPr marL="685800" lvl="1" indent="-228600">
              <a:buFont typeface="Arial" panose="020B0604020202020204" pitchFamily="34" charset="0"/>
              <a:buChar char="•"/>
            </a:pPr>
            <a:r>
              <a:rPr lang="en-US" dirty="0"/>
              <a:t>Aggression </a:t>
            </a:r>
          </a:p>
          <a:p>
            <a:pPr marL="685800" lvl="1" indent="-228600">
              <a:buFont typeface="Arial" panose="020B0604020202020204" pitchFamily="34" charset="0"/>
              <a:buChar char="•"/>
            </a:pPr>
            <a:r>
              <a:rPr lang="en-US" dirty="0"/>
              <a:t>Threatening harm.</a:t>
            </a: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72</a:t>
            </a:fld>
            <a:endParaRPr lang="x-none"/>
          </a:p>
        </p:txBody>
      </p:sp>
    </p:spTree>
    <p:extLst>
      <p:ext uri="{BB962C8B-B14F-4D97-AF65-F5344CB8AC3E}">
        <p14:creationId xmlns:p14="http://schemas.microsoft.com/office/powerpoint/2010/main" val="34255065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1143000"/>
            <a:ext cx="3740150" cy="2103438"/>
          </a:xfrm>
        </p:spPr>
      </p:sp>
      <p:sp>
        <p:nvSpPr>
          <p:cNvPr id="3" name="Notes Placeholder 2"/>
          <p:cNvSpPr>
            <a:spLocks noGrp="1"/>
          </p:cNvSpPr>
          <p:nvPr>
            <p:ph type="body" idx="1"/>
          </p:nvPr>
        </p:nvSpPr>
        <p:spPr>
          <a:xfrm>
            <a:off x="685800" y="3646170"/>
            <a:ext cx="5486400" cy="4354830"/>
          </a:xfrm>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 (d)</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200"/>
              </a:spcAft>
            </a:pPr>
            <a:r>
              <a:rPr lang="en-GB" dirty="0">
                <a:latin typeface="Calibri" panose="020F0502020204030204" pitchFamily="34" charset="0"/>
                <a:ea typeface="SimSun" panose="02010600030101010101" pitchFamily="2" charset="-122"/>
                <a:cs typeface="Arial" panose="020B0604020202020204" pitchFamily="34" charset="0"/>
              </a:rPr>
              <a:t>When sensitivities and signs of distress have been identified, key strategies exist to respond to the situation and to avoid and defuse conflictual situations. They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tabLst>
                <a:tab pos="914400" algn="l"/>
              </a:tabLst>
            </a:pPr>
            <a:r>
              <a:rPr lang="en-GB" dirty="0">
                <a:latin typeface="Calibri" panose="020F0502020204030204" pitchFamily="34" charset="0"/>
                <a:ea typeface="SimSun" panose="02010600030101010101" pitchFamily="2" charset="-122"/>
                <a:cs typeface="Arial" panose="020B0604020202020204" pitchFamily="34" charset="0"/>
              </a:rPr>
              <a:t>Communication techniques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tabLst>
                <a:tab pos="914400" algn="l"/>
              </a:tabLst>
            </a:pPr>
            <a:r>
              <a:rPr lang="en-GB" dirty="0">
                <a:latin typeface="Calibri" panose="020F0502020204030204" pitchFamily="34" charset="0"/>
                <a:ea typeface="SimSun" panose="02010600030101010101" pitchFamily="2" charset="-122"/>
                <a:cs typeface="Arial" panose="020B0604020202020204" pitchFamily="34" charset="0"/>
              </a:rPr>
              <a:t>Supportive environments and comfort rooms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tabLst>
                <a:tab pos="914400" algn="l"/>
              </a:tabLst>
            </a:pPr>
            <a:r>
              <a:rPr lang="en-GB" dirty="0">
                <a:latin typeface="Calibri" panose="020F0502020204030204" pitchFamily="34" charset="0"/>
                <a:ea typeface="SimSun" panose="02010600030101010101" pitchFamily="2" charset="-122"/>
                <a:cs typeface="Arial" panose="020B0604020202020204" pitchFamily="34" charset="0"/>
              </a:rPr>
              <a:t>Creating a saying “yes” and “can do” culture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tabLst>
                <a:tab pos="914400" algn="l"/>
              </a:tabLst>
            </a:pPr>
            <a:r>
              <a:rPr lang="en-GB" dirty="0">
                <a:latin typeface="Calibri" panose="020F0502020204030204" pitchFamily="34" charset="0"/>
                <a:ea typeface="SimSun" panose="02010600030101010101" pitchFamily="2" charset="-122"/>
                <a:cs typeface="Arial" panose="020B0604020202020204" pitchFamily="34" charset="0"/>
              </a:rPr>
              <a:t>Individualised plans to explore sensitivities and signs of distress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200"/>
              </a:spcAft>
              <a:tabLst>
                <a:tab pos="914400" algn="l"/>
              </a:tabLst>
            </a:pPr>
            <a:r>
              <a:rPr lang="en-GB" dirty="0">
                <a:latin typeface="Calibri" panose="020F0502020204030204" pitchFamily="34" charset="0"/>
                <a:ea typeface="SimSun" panose="02010600030101010101" pitchFamily="2" charset="-122"/>
                <a:cs typeface="Arial" panose="020B0604020202020204" pitchFamily="34" charset="0"/>
              </a:rPr>
              <a:t>Response teams.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Each of these strategies will be elaborated in topics that follow. </a:t>
            </a:r>
          </a:p>
          <a:p>
            <a:pPr>
              <a:lnSpc>
                <a:spcPct val="115000"/>
              </a:lnSpc>
            </a:pPr>
            <a:endParaRPr lang="en-US"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These issues are also explored in more depth in the module on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Strategies to end seclusion and restraint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and in the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Transforming services and promoting rights.</a:t>
            </a:r>
          </a:p>
          <a:p>
            <a:pPr>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73</a:t>
            </a:fld>
            <a:endParaRPr lang="x-none"/>
          </a:p>
        </p:txBody>
      </p:sp>
    </p:spTree>
    <p:extLst>
      <p:ext uri="{BB962C8B-B14F-4D97-AF65-F5344CB8AC3E}">
        <p14:creationId xmlns:p14="http://schemas.microsoft.com/office/powerpoint/2010/main" val="26166478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74</a:t>
            </a:fld>
            <a:endParaRPr lang="x-none"/>
          </a:p>
        </p:txBody>
      </p:sp>
    </p:spTree>
    <p:extLst>
      <p:ext uri="{BB962C8B-B14F-4D97-AF65-F5344CB8AC3E}">
        <p14:creationId xmlns:p14="http://schemas.microsoft.com/office/powerpoint/2010/main" val="23301836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Communication skills (15 min.)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Good communication skills are essential for the day-to-day running of an effective service that is responsive to people’s needs. Staff should have time for communication and contact with the people using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Good communication skills are also essential when approaching a tense situation. Using these skills is one of the most effective ways of managing tense and conflictual situations in a way that is respectful and avoids coercive practices.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These techniques seek to make the person feel respected, listened to, valued and supported.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When people feel that they are being listened to, they are more likely to communicate more openly and clearly, allowing a peaceful resolution to the situation. Communication is interpersonal by nature. Therefore, if efforts to meaningful communication do not seem to succeed with one person, it is advisable to ask another (a colleague, a peer or other supporter) to try to make a meaningful contact.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75</a:t>
            </a:fld>
            <a:endParaRPr lang="x-none"/>
          </a:p>
        </p:txBody>
      </p:sp>
    </p:spTree>
    <p:extLst>
      <p:ext uri="{BB962C8B-B14F-4D97-AF65-F5344CB8AC3E}">
        <p14:creationId xmlns:p14="http://schemas.microsoft.com/office/powerpoint/2010/main" val="20436354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Here is a quote about the importance of communication as a means of avoiding coercion: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US" i="1" dirty="0">
                <a:latin typeface="Calibri" panose="020F0502020204030204" pitchFamily="34" charset="0"/>
                <a:ea typeface="SimSun" panose="02010600030101010101" pitchFamily="2" charset="-122"/>
                <a:cs typeface="Arial" panose="020B0604020202020204" pitchFamily="34" charset="0"/>
              </a:rPr>
              <a:t>“I’m not sure it’s the exact words that are most important, but rather, the </a:t>
            </a:r>
            <a:r>
              <a:rPr lang="en-US" b="1" i="1" dirty="0">
                <a:latin typeface="Calibri" panose="020F0502020204030204" pitchFamily="34" charset="0"/>
                <a:ea typeface="SimSun" panose="02010600030101010101" pitchFamily="2" charset="-122"/>
                <a:cs typeface="Arial" panose="020B0604020202020204" pitchFamily="34" charset="0"/>
              </a:rPr>
              <a:t>tone</a:t>
            </a:r>
            <a:r>
              <a:rPr lang="en-US" i="1" dirty="0">
                <a:latin typeface="Calibri" panose="020F0502020204030204" pitchFamily="34" charset="0"/>
                <a:ea typeface="SimSun" panose="02010600030101010101" pitchFamily="2" charset="-122"/>
                <a:cs typeface="Arial" panose="020B0604020202020204" pitchFamily="34" charset="0"/>
              </a:rPr>
              <a:t> of voice, </a:t>
            </a:r>
            <a:r>
              <a:rPr lang="en-US" b="1" i="1" dirty="0">
                <a:latin typeface="Calibri" panose="020F0502020204030204" pitchFamily="34" charset="0"/>
                <a:ea typeface="SimSun" panose="02010600030101010101" pitchFamily="2" charset="-122"/>
                <a:cs typeface="Arial" panose="020B0604020202020204" pitchFamily="34" charset="0"/>
              </a:rPr>
              <a:t>body language </a:t>
            </a:r>
            <a:r>
              <a:rPr lang="en-US" i="1" dirty="0">
                <a:latin typeface="Calibri" panose="020F0502020204030204" pitchFamily="34" charset="0"/>
                <a:ea typeface="SimSun" panose="02010600030101010101" pitchFamily="2" charset="-122"/>
                <a:cs typeface="Arial" panose="020B0604020202020204" pitchFamily="34" charset="0"/>
              </a:rPr>
              <a:t>and the physical </a:t>
            </a:r>
            <a:r>
              <a:rPr lang="en-US" b="1" i="1" dirty="0">
                <a:latin typeface="Calibri" panose="020F0502020204030204" pitchFamily="34" charset="0"/>
                <a:ea typeface="SimSun" panose="02010600030101010101" pitchFamily="2" charset="-122"/>
                <a:cs typeface="Arial" panose="020B0604020202020204" pitchFamily="34" charset="0"/>
              </a:rPr>
              <a:t>environment</a:t>
            </a:r>
            <a:r>
              <a:rPr lang="en-US" i="1" dirty="0">
                <a:latin typeface="Calibri" panose="020F0502020204030204" pitchFamily="34" charset="0"/>
                <a:ea typeface="SimSun" panose="02010600030101010101" pitchFamily="2" charset="-122"/>
                <a:cs typeface="Arial" panose="020B0604020202020204" pitchFamily="34" charset="0"/>
              </a:rPr>
              <a:t> of the verbalization…” (</a:t>
            </a:r>
            <a:r>
              <a:rPr lang="en-US"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05 #117">
                  <a:extLst>
                    <a:ext uri="{A12FA001-AC4F-418D-AE19-62706E023703}">
                      <ahyp:hlinkClr xmlns:ahyp="http://schemas.microsoft.com/office/drawing/2018/hyperlinkcolor" val="tx"/>
                    </a:ext>
                  </a:extLst>
                </a:hlinkClick>
              </a:rPr>
              <a:t>28</a:t>
            </a:r>
            <a:r>
              <a:rPr lang="en-US"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The quote highlights that there is a lot more to communication than the words that we use.</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Good communication can help avoid and resolve tense situations.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76</a:t>
            </a:fld>
            <a:endParaRPr lang="x-none"/>
          </a:p>
        </p:txBody>
      </p:sp>
    </p:spTree>
    <p:extLst>
      <p:ext uri="{BB962C8B-B14F-4D97-AF65-F5344CB8AC3E}">
        <p14:creationId xmlns:p14="http://schemas.microsoft.com/office/powerpoint/2010/main" val="22718837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Communication should be: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Respectful</a:t>
            </a:r>
            <a:r>
              <a:rPr lang="en-GB" dirty="0">
                <a:latin typeface="Calibri" panose="020F0502020204030204" pitchFamily="34" charset="0"/>
                <a:ea typeface="SimSun" panose="02010600030101010101" pitchFamily="2" charset="-122"/>
                <a:cs typeface="Arial" panose="020B0604020202020204" pitchFamily="34" charset="0"/>
              </a:rPr>
              <a:t>: treating everyone in the situation with respect and dignity.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Attentive</a:t>
            </a:r>
            <a:r>
              <a:rPr lang="en-GB" dirty="0">
                <a:latin typeface="Calibri" panose="020F0502020204030204" pitchFamily="34" charset="0"/>
                <a:ea typeface="SimSun" panose="02010600030101010101" pitchFamily="2" charset="-122"/>
                <a:cs typeface="Arial" panose="020B0604020202020204" pitchFamily="34" charset="0"/>
              </a:rPr>
              <a:t>: devoting full attention to the persons concerned.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Affirming</a:t>
            </a:r>
            <a:r>
              <a:rPr lang="en-GB" dirty="0">
                <a:latin typeface="Calibri" panose="020F0502020204030204" pitchFamily="34" charset="0"/>
                <a:ea typeface="SimSun" panose="02010600030101010101" pitchFamily="2" charset="-122"/>
                <a:cs typeface="Arial" panose="020B0604020202020204" pitchFamily="34" charset="0"/>
              </a:rPr>
              <a:t>: supporting and encouraging people’s ability to find ways to calm themselves and resolve the situation.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Positive</a:t>
            </a:r>
            <a:r>
              <a:rPr lang="en-GB" dirty="0">
                <a:latin typeface="Calibri" panose="020F0502020204030204" pitchFamily="34" charset="0"/>
                <a:ea typeface="SimSun" panose="02010600030101010101" pitchFamily="2" charset="-122"/>
                <a:cs typeface="Arial" panose="020B0604020202020204" pitchFamily="34" charset="0"/>
              </a:rPr>
              <a:t>: encouraging people to be confident that their situation can change or that they can find ways to overcome it.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Empathetic</a:t>
            </a:r>
            <a:r>
              <a:rPr lang="en-GB" dirty="0">
                <a:latin typeface="Calibri" panose="020F0502020204030204" pitchFamily="34" charset="0"/>
                <a:ea typeface="SimSun" panose="02010600030101010101" pitchFamily="2" charset="-122"/>
                <a:cs typeface="Arial" panose="020B0604020202020204" pitchFamily="34" charset="0"/>
              </a:rPr>
              <a:t>: putting in effort to understand the thoughts and feelings of everyone involved.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Patient</a:t>
            </a:r>
            <a:r>
              <a:rPr lang="en-GB" dirty="0">
                <a:latin typeface="Calibri" panose="020F0502020204030204" pitchFamily="34" charset="0"/>
                <a:ea typeface="SimSun" panose="02010600030101010101" pitchFamily="2" charset="-122"/>
                <a:cs typeface="Arial" panose="020B0604020202020204" pitchFamily="34" charset="0"/>
              </a:rPr>
              <a:t>: taking as much time as necessary to hear the concerns of the persons involved and to reach a fair and peaceful resolution to the situation.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Culturally sensitive</a:t>
            </a:r>
            <a:r>
              <a:rPr lang="en-GB" dirty="0">
                <a:latin typeface="Calibri" panose="020F0502020204030204" pitchFamily="34" charset="0"/>
                <a:ea typeface="SimSun" panose="02010600030101010101" pitchFamily="2" charset="-122"/>
                <a:cs typeface="Arial" panose="020B0604020202020204" pitchFamily="34" charset="0"/>
              </a:rPr>
              <a:t>: It is important to be mindful of a person’s background and history, recognizing that multiple factors have shaped their experiences and knowledge, such as culture, gender, migrant status, sexual orientation or other status.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77</a:t>
            </a:fld>
            <a:endParaRPr lang="x-none"/>
          </a:p>
        </p:txBody>
      </p:sp>
    </p:spTree>
    <p:extLst>
      <p:ext uri="{BB962C8B-B14F-4D97-AF65-F5344CB8AC3E}">
        <p14:creationId xmlns:p14="http://schemas.microsoft.com/office/powerpoint/2010/main" val="26705159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Communication may also be improved by attention being paid to the structural elements contributing to mental health and the broader context of the individual (e.g., racism, poverty, welfare policies, contemporary forms of segregation, etc.) (</a:t>
            </a:r>
            <a:r>
              <a:rPr lang="en-GB" dirty="0">
                <a:latin typeface="Calibri" panose="020F0502020204030204" pitchFamily="34" charset="0"/>
                <a:ea typeface="SimSun" panose="02010600030101010101" pitchFamily="2" charset="-122"/>
                <a:cs typeface="Arial" panose="020B0604020202020204" pitchFamily="34" charset="0"/>
                <a:hlinkClick r:id="rId3" action="ppaction://hlinkfile" tooltip="Metzl JM, 2014 #409"/>
              </a:rPr>
              <a:t>29</a:t>
            </a:r>
            <a:r>
              <a:rPr lang="en-GB"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hlinkClick r:id="rId4" action="ppaction://hlinkfile" tooltip="Donald CA, 2017 #410"/>
              </a:rPr>
              <a:t>30</a:t>
            </a:r>
            <a:r>
              <a:rPr lang="en-GB"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hlinkClick r:id="rId5" action="ppaction://hlinkfile" tooltip="Jones N, 2015 #411"/>
              </a:rPr>
              <a:t>31</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can include inviting people to share information related to their identities, contexts and needs as they feel relevant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Good communication can be a skill that some people have naturally, while for others it takes more practice and training.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78</a:t>
            </a:fld>
            <a:endParaRPr lang="x-none"/>
          </a:p>
        </p:txBody>
      </p:sp>
    </p:spTree>
    <p:extLst>
      <p:ext uri="{BB962C8B-B14F-4D97-AF65-F5344CB8AC3E}">
        <p14:creationId xmlns:p14="http://schemas.microsoft.com/office/powerpoint/2010/main" val="7691661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Active listening (</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International Online Training Program On Intractable Conflict, 1998 #118"/>
              </a:rPr>
              <a:t>32</a:t>
            </a:r>
            <a:r>
              <a:rPr lang="en-GB" b="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is an essential aspect of good communication and helps people feel heard and understood.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is essential </a:t>
            </a:r>
            <a:r>
              <a:rPr lang="en-GB" u="sng" dirty="0">
                <a:latin typeface="Calibri" panose="020F0502020204030204" pitchFamily="34" charset="0"/>
                <a:ea typeface="SimSun" panose="02010600030101010101" pitchFamily="2" charset="-122"/>
                <a:cs typeface="Arial" panose="020B0604020202020204" pitchFamily="34" charset="0"/>
              </a:rPr>
              <a:t>for people using mental health and social services </a:t>
            </a:r>
            <a:r>
              <a:rPr lang="en-GB" dirty="0">
                <a:latin typeface="Calibri" panose="020F0502020204030204" pitchFamily="34" charset="0"/>
                <a:ea typeface="SimSun" panose="02010600030101010101" pitchFamily="2" charset="-122"/>
                <a:cs typeface="Arial" panose="020B0604020202020204" pitchFamily="34" charset="0"/>
              </a:rPr>
              <a:t>to have their concerns, story and views heard.</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 For active listening to work, the listener need to be genuinely interested in what the speaker is saying.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79</a:t>
            </a:fld>
            <a:endParaRPr lang="x-none"/>
          </a:p>
        </p:txBody>
      </p:sp>
    </p:spTree>
    <p:extLst>
      <p:ext uri="{BB962C8B-B14F-4D97-AF65-F5344CB8AC3E}">
        <p14:creationId xmlns:p14="http://schemas.microsoft.com/office/powerpoint/2010/main" val="242568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for participants to explore the different types of violence, coercion and abuse that may be experienced in the mental health and social service setting.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a:t>
            </a:fld>
            <a:endParaRPr lang="x-none"/>
          </a:p>
        </p:txBody>
      </p:sp>
    </p:spTree>
    <p:extLst>
      <p:ext uri="{BB962C8B-B14F-4D97-AF65-F5344CB8AC3E}">
        <p14:creationId xmlns:p14="http://schemas.microsoft.com/office/powerpoint/2010/main" val="28802847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6900" y="458788"/>
            <a:ext cx="5486400" cy="3086100"/>
          </a:xfrm>
        </p:spPr>
      </p:sp>
      <p:sp>
        <p:nvSpPr>
          <p:cNvPr id="3" name="Notes Placeholder 2"/>
          <p:cNvSpPr>
            <a:spLocks noGrp="1"/>
          </p:cNvSpPr>
          <p:nvPr>
            <p:ph type="body" idx="1"/>
          </p:nvPr>
        </p:nvSpPr>
        <p:spPr>
          <a:xfrm>
            <a:off x="430270" y="3544888"/>
            <a:ext cx="5819660" cy="5374260"/>
          </a:xfrm>
        </p:spPr>
        <p:txBody>
          <a:bodyPr/>
          <a:lstStyle/>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is a structured form of listening that focuses the attention on the speaker.</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listener gives full attention to the speaker.</a:t>
            </a: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 By paying full attention to the speaker, the listener will be able to ask relevant questions because they are actively engaged in the conversation. </a:t>
            </a: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is also important for building trust.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can be demonstrated by non-verbal actions (nodding, looking in the eyes, open body language e.g. unfolded arms).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Listener repeats in own words what they think the speaker has said (e.g., “It seems like you…”). </a:t>
            </a: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is important because very often we hear what we </a:t>
            </a:r>
            <a:r>
              <a:rPr lang="en-GB" i="1" dirty="0">
                <a:latin typeface="Calibri" panose="020F0502020204030204" pitchFamily="34" charset="0"/>
                <a:ea typeface="SimSun" panose="02010600030101010101" pitchFamily="2" charset="-122"/>
                <a:cs typeface="Arial" panose="020B0604020202020204" pitchFamily="34" charset="0"/>
              </a:rPr>
              <a:t>expect</a:t>
            </a:r>
            <a:r>
              <a:rPr lang="en-GB" dirty="0">
                <a:latin typeface="Calibri" panose="020F0502020204030204" pitchFamily="34" charset="0"/>
                <a:ea typeface="SimSun" panose="02010600030101010101" pitchFamily="2" charset="-122"/>
                <a:cs typeface="Arial" panose="020B0604020202020204" pitchFamily="34" charset="0"/>
              </a:rPr>
              <a:t> to hear rather than what has actually been said. </a:t>
            </a: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 by paraphrasing what has been said, the listener can ensure that they have truly understood what the person has said. </a:t>
            </a: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is not about parroting what the person has said. It is about understanding the true or underlying meaning about what has been said.</a:t>
            </a:r>
            <a:endParaRPr lang="en-US" dirty="0">
              <a:latin typeface="Calibri" panose="020F0502020204030204" pitchFamily="34" charset="0"/>
              <a:ea typeface="SimSun" panose="02010600030101010101" pitchFamily="2" charset="-122"/>
              <a:cs typeface="Arial" panose="020B0604020202020204" pitchFamily="34" charset="0"/>
            </a:endParaRP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listener does not agree or disagree, but reaffirms what the speaker has said.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kind of dialogue leads to greater understanding of the thoughts, feelings and motivations of the speaker.</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80</a:t>
            </a:fld>
            <a:endParaRPr lang="x-none"/>
          </a:p>
        </p:txBody>
      </p:sp>
    </p:spTree>
    <p:extLst>
      <p:ext uri="{BB962C8B-B14F-4D97-AF65-F5344CB8AC3E}">
        <p14:creationId xmlns:p14="http://schemas.microsoft.com/office/powerpoint/2010/main" val="13021709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Benefits of active listening</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promotes attentiveness and shows interest and respect for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avoids misunderstandings.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encourages people to open up and say more by conveying that what they have to say has value.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encourages the expression of emotions and feelings.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prevents escalation of a situation.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more likely to help develop a person-centred solution to a situation or problem.</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81</a:t>
            </a:fld>
            <a:endParaRPr lang="x-none"/>
          </a:p>
        </p:txBody>
      </p:sp>
    </p:spTree>
    <p:extLst>
      <p:ext uri="{BB962C8B-B14F-4D97-AF65-F5344CB8AC3E}">
        <p14:creationId xmlns:p14="http://schemas.microsoft.com/office/powerpoint/2010/main" val="11792618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7025" y="44450"/>
            <a:ext cx="3373438" cy="1898650"/>
          </a:xfrm>
        </p:spPr>
      </p:sp>
      <p:sp>
        <p:nvSpPr>
          <p:cNvPr id="3" name="Notes Placeholder 2"/>
          <p:cNvSpPr>
            <a:spLocks noGrp="1"/>
          </p:cNvSpPr>
          <p:nvPr>
            <p:ph type="body" idx="1"/>
          </p:nvPr>
        </p:nvSpPr>
        <p:spPr>
          <a:xfrm>
            <a:off x="330506" y="2184400"/>
            <a:ext cx="6356733" cy="6640111"/>
          </a:xfrm>
        </p:spPr>
        <p:txBody>
          <a:bodyPr/>
          <a:lstStyle/>
          <a:p>
            <a:pPr>
              <a:spcAft>
                <a:spcPts val="600"/>
              </a:spcAft>
            </a:pPr>
            <a:r>
              <a:rPr lang="en-GB" sz="1100" b="1" i="1" dirty="0">
                <a:latin typeface="Calibri" panose="020F0502020204030204" pitchFamily="34" charset="0"/>
                <a:ea typeface="SimSun" panose="02010600030101010101" pitchFamily="2" charset="-122"/>
                <a:cs typeface="Arial" panose="020B0604020202020204" pitchFamily="34" charset="0"/>
              </a:rPr>
              <a:t>Exercise 7.1: Phrases for calming a tense situation (</a:t>
            </a:r>
            <a:r>
              <a:rPr lang="en-GB" sz="1100" b="1" i="1" dirty="0">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05 #119"/>
              </a:rPr>
              <a:t>33</a:t>
            </a:r>
            <a:r>
              <a:rPr lang="en-GB" sz="1100" b="1" i="1" dirty="0">
                <a:latin typeface="Calibri" panose="020F0502020204030204" pitchFamily="34" charset="0"/>
                <a:ea typeface="SimSun" panose="02010600030101010101" pitchFamily="2" charset="-122"/>
                <a:cs typeface="Arial" panose="020B0604020202020204" pitchFamily="34" charset="0"/>
              </a:rPr>
              <a:t>) (25 min.)</a:t>
            </a:r>
            <a:endParaRPr lang="x-none" sz="11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is designed to help participants to think about the reactions that everyone has to certain phrases. The exercise shows how common phrases used by mental health and other practitioners can evoke powerful (and, at times, negative) emotional responses.</a:t>
            </a:r>
            <a:endParaRPr lang="x-none" sz="11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Read the following phrases: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Would it be helpful to you if we sit down and talk about the problem together?</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If you don’t calm down, I will have to restrain you.</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 are going to be OK.</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Calm down!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 am here to help you.</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 are being unreasonable.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We can solve this problem together.</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Do you want to talk about how you are feeling?</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 are being childish.</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What can I do to help?</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You’re doing well.</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 know this is temporary and you will be feeling better soon.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Count on me.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 don’t have to prove anything to anybody.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 know you will get through this.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 are a very valuable person.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Remember your achievements…not only your problems.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Tell me what you want/need?</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 respect your views.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We can work together through this.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It’s OK to feel like that.</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Don’t give up.</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 can’t promise, but I’ll do my best to help.</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US" sz="1100" dirty="0">
                <a:latin typeface="Calibri" panose="020F0502020204030204" pitchFamily="34" charset="0"/>
                <a:ea typeface="SimSun" panose="02010600030101010101" pitchFamily="2" charset="-122"/>
                <a:cs typeface="Arial" panose="020B0604020202020204" pitchFamily="34" charset="0"/>
              </a:rPr>
              <a:t>You can have trust in yourself and your ability to recover</a:t>
            </a:r>
          </a:p>
          <a:p>
            <a:pPr marL="342900" marR="0" lvl="0" indent="-342900">
              <a:spcBef>
                <a:spcPts val="0"/>
              </a:spcBef>
              <a:spcAft>
                <a:spcPts val="0"/>
              </a:spcAft>
              <a:buFont typeface="+mj-lt"/>
              <a:buAutoNum type="arabicPeriod"/>
            </a:pPr>
            <a:endParaRPr lang="en-US" sz="11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Go through each phrase with participants, asking the following:</a:t>
            </a:r>
            <a:endParaRPr lang="x-none" sz="11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How do these words make you feel?</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Do you think this would be helpful in calming a tense situation? Why or why not?</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Is there some phrase that works for everyone?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x-none" sz="1100" dirty="0"/>
          </a:p>
        </p:txBody>
      </p:sp>
      <p:sp>
        <p:nvSpPr>
          <p:cNvPr id="4" name="Slide Number Placeholder 3"/>
          <p:cNvSpPr>
            <a:spLocks noGrp="1"/>
          </p:cNvSpPr>
          <p:nvPr>
            <p:ph type="sldNum" sz="quarter" idx="5"/>
          </p:nvPr>
        </p:nvSpPr>
        <p:spPr/>
        <p:txBody>
          <a:bodyPr/>
          <a:lstStyle/>
          <a:p>
            <a:fld id="{21A70AF2-C819-47A0-A399-EA1272036C6D}" type="slidenum">
              <a:rPr lang="x-none" smtClean="0"/>
              <a:t>82</a:t>
            </a:fld>
            <a:endParaRPr lang="x-none"/>
          </a:p>
        </p:txBody>
      </p:sp>
    </p:spTree>
    <p:extLst>
      <p:ext uri="{BB962C8B-B14F-4D97-AF65-F5344CB8AC3E}">
        <p14:creationId xmlns:p14="http://schemas.microsoft.com/office/powerpoint/2010/main" val="10489398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going through all the phrases, ask participants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 you currently use any of these types of phrases when you are confronted with a difficult situation?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Can you think of other things to say that might help calm tense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are some things you have heard others say that are not helpful?</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Can you think of helpful words to say instead of these unhelpful things?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can your tone of voice, body language and posture communicate beyond words?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83</a:t>
            </a:fld>
            <a:endParaRPr lang="x-none"/>
          </a:p>
        </p:txBody>
      </p:sp>
    </p:spTree>
    <p:extLst>
      <p:ext uri="{BB962C8B-B14F-4D97-AF65-F5344CB8AC3E}">
        <p14:creationId xmlns:p14="http://schemas.microsoft.com/office/powerpoint/2010/main" val="26541308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Finish this exercise telling participants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Even through these simple phrases we can see that the words that we use have power and make an important impact on how people feel. This is particularly true in tense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Simple phrases like this can either make us feel calmer/less threatened, or else can make us feel more tense and upset.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note that what may seem to be a helpful phrase to some people may not be to others. The context, culture, who is saying the phrase and also the intention behind the phrase all determine how it is received by others.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84</a:t>
            </a:fld>
            <a:endParaRPr lang="x-none"/>
          </a:p>
        </p:txBody>
      </p:sp>
    </p:spTree>
    <p:extLst>
      <p:ext uri="{BB962C8B-B14F-4D97-AF65-F5344CB8AC3E}">
        <p14:creationId xmlns:p14="http://schemas.microsoft.com/office/powerpoint/2010/main" val="39401302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1A70AF2-C819-47A0-A399-EA1272036C6D}" type="slidenum">
              <a:rPr lang="x-none" smtClean="0"/>
              <a:t>85</a:t>
            </a:fld>
            <a:endParaRPr lang="x-none"/>
          </a:p>
        </p:txBody>
      </p:sp>
    </p:spTree>
    <p:extLst>
      <p:ext uri="{BB962C8B-B14F-4D97-AF65-F5344CB8AC3E}">
        <p14:creationId xmlns:p14="http://schemas.microsoft.com/office/powerpoint/2010/main" val="33682792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2371" y="4400550"/>
            <a:ext cx="6125378" cy="3983286"/>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Supportive environments and comfort rooms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Champagne, 2004 #114"/>
              </a:rPr>
              <a:t>34</a:t>
            </a:r>
            <a:r>
              <a:rPr lang="en-GB" b="1" i="1" dirty="0">
                <a:latin typeface="Calibri" panose="020F0502020204030204" pitchFamily="34" charset="0"/>
                <a:ea typeface="SimSun" panose="02010600030101010101" pitchFamily="2" charset="-122"/>
                <a:cs typeface="Arial" panose="020B0604020202020204" pitchFamily="34" charset="0"/>
              </a:rPr>
              <a:t>) 5 min.</a:t>
            </a:r>
            <a:r>
              <a:rPr lang="en-GB"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environment of a service may play a role in increasing or reducing tensions. </a:t>
            </a:r>
          </a:p>
          <a:p>
            <a:pPr marL="628650" lvl="1"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coercive or oppressive environment may increase conflicts and escalation </a:t>
            </a:r>
          </a:p>
          <a:p>
            <a:pPr marL="628650" lvl="1"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while a comfortable and supportive environment may foster and support recovery, wellness, inclusion, hope, resilience, social interaction and so on.</a:t>
            </a:r>
          </a:p>
          <a:p>
            <a:pPr marL="171450" lvl="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While the overall environment should be supportive, a practical illustration may be to create a comfort room in the service. </a:t>
            </a:r>
          </a:p>
          <a:p>
            <a:pPr marL="628650" lvl="1"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comfort room provides a sanctuary from stress and allows people to experience their feelings and relieve discomforts in privacy. It can be offered at any time and can help to prevent escalation.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comfort room should be used voluntarily, and must not be used as a place of seclusion. People should never be locked into the room or otherwise prevented from leaving.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86</a:t>
            </a:fld>
            <a:endParaRPr lang="x-none"/>
          </a:p>
        </p:txBody>
      </p:sp>
    </p:spTree>
    <p:extLst>
      <p:ext uri="{BB962C8B-B14F-4D97-AF65-F5344CB8AC3E}">
        <p14:creationId xmlns:p14="http://schemas.microsoft.com/office/powerpoint/2010/main" val="11800358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Another example is the use of sensory approaches. Sensory approaches can sometimes be useful, depending on the person, to reduce anxiety and distress and to calm down. Sensory approaches are meant to stimulate different senses (touch, hearing, as smell, sight, taste).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Sensory approaches should also be used </a:t>
            </a:r>
            <a:r>
              <a:rPr lang="en-GB" b="1" u="sng" dirty="0">
                <a:latin typeface="Calibri" panose="020F0502020204030204" pitchFamily="34" charset="0"/>
                <a:ea typeface="SimSun" panose="02010600030101010101" pitchFamily="2" charset="-122"/>
                <a:cs typeface="Arial" panose="020B0604020202020204" pitchFamily="34" charset="0"/>
              </a:rPr>
              <a:t>only with the informed consent</a:t>
            </a:r>
            <a:r>
              <a:rPr lang="en-GB" dirty="0">
                <a:latin typeface="Calibri" panose="020F0502020204030204" pitchFamily="34" charset="0"/>
                <a:ea typeface="SimSun" panose="02010600030101010101" pitchFamily="2" charset="-122"/>
                <a:cs typeface="Arial" panose="020B0604020202020204" pitchFamily="34" charset="0"/>
              </a:rPr>
              <a:t> of the person and if identified by the person helpful.</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Some examples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Music</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Massage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Warm water</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Soft blankets, carpets or pillows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Calming colours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Low lighting</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Rocking chairs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Aromatherapy</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Animals (if appropriate).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87</a:t>
            </a:fld>
            <a:endParaRPr lang="x-none"/>
          </a:p>
        </p:txBody>
      </p:sp>
    </p:spTree>
    <p:extLst>
      <p:ext uri="{BB962C8B-B14F-4D97-AF65-F5344CB8AC3E}">
        <p14:creationId xmlns:p14="http://schemas.microsoft.com/office/powerpoint/2010/main" val="34957142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1A70AF2-C819-47A0-A399-EA1272036C6D}" type="slidenum">
              <a:rPr lang="x-none" smtClean="0"/>
              <a:t>88</a:t>
            </a:fld>
            <a:endParaRPr lang="x-none"/>
          </a:p>
        </p:txBody>
      </p:sp>
    </p:spTree>
    <p:extLst>
      <p:ext uri="{BB962C8B-B14F-4D97-AF65-F5344CB8AC3E}">
        <p14:creationId xmlns:p14="http://schemas.microsoft.com/office/powerpoint/2010/main" val="10615430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200"/>
              </a:spcAft>
            </a:pPr>
            <a:r>
              <a:rPr lang="en-GB" b="1" i="1" dirty="0">
                <a:latin typeface="Calibri" panose="020F0502020204030204" pitchFamily="34" charset="0"/>
                <a:ea typeface="SimSun" panose="02010600030101010101" pitchFamily="2" charset="-122"/>
                <a:cs typeface="Arial" panose="020B0604020202020204" pitchFamily="34" charset="0"/>
              </a:rPr>
              <a:t>Presentation: Creating a saying “yes” and “can do” culture (10 min.)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Mental health and social services need to shift from a culture of “managing” and “controlling” people, to a recovery-oriented approach in which the aim is to support people and meet their needs, when they want support to do so (e.g. need for respite from difficult circumstances, need for human connection and comfort, need to work on recovery outside of one’s usual space and routine). In order to achieve such a cultural shift, it is essential for staff to work with people to meet their needs.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Often, however, on admission to a service, people using services with an institutional culture and people brought in against their will are required to surrender considerable control to the service staff. </a:t>
            </a: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89</a:t>
            </a:fld>
            <a:endParaRPr lang="x-none"/>
          </a:p>
        </p:txBody>
      </p:sp>
    </p:spTree>
    <p:extLst>
      <p:ext uri="{BB962C8B-B14F-4D97-AF65-F5344CB8AC3E}">
        <p14:creationId xmlns:p14="http://schemas.microsoft.com/office/powerpoint/2010/main" val="2755263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446088"/>
            <a:ext cx="4978400" cy="2800350"/>
          </a:xfrm>
        </p:spPr>
      </p:sp>
      <p:sp>
        <p:nvSpPr>
          <p:cNvPr id="3" name="Notes Placeholder 2"/>
          <p:cNvSpPr>
            <a:spLocks noGrp="1"/>
          </p:cNvSpPr>
          <p:nvPr>
            <p:ph type="body" idx="1"/>
          </p:nvPr>
        </p:nvSpPr>
        <p:spPr>
          <a:xfrm>
            <a:off x="464085" y="3414981"/>
            <a:ext cx="5929829" cy="4965164"/>
          </a:xfrm>
        </p:spPr>
        <p:txBody>
          <a:bodyPr/>
          <a:lstStyle/>
          <a:p>
            <a:pPr algn="just">
              <a:lnSpc>
                <a:spcPct val="115000"/>
              </a:lnSpc>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Presentation: Introduction to this module (5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Although this module applies primarily to the context of mental health and social services, many of the topics and strategies discussed are also relevant for community settings. In particular, people may experience violence, coercion and abuse even before they access the service (e.g. in their home, at the police station, in the emergency service of a general hospital).</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key purpose of mental health and social services is to promote mental health and well-being and to support people using the services. </a:t>
            </a: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in services in countries across the world people are experiencing violence, abuse and coercive practices such as involuntary admission and treatment.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To address these failures in mental health and related systems it is essential to work towards fostering a culture of safety, openness and transparency in services and to have strategies in place to prevent violence, coercion and abuse. </a:t>
            </a: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When such events do occur, it is also necessary to address them immediately and in an effective way.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 important way to stop these practices within services is to respect people’s rights under the Convention on the Rights of Persons with Disabilities (CRPD), including the right to make their own choices. </a:t>
            </a: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right also encompasses deciding if they want to receive support and where they want to receive it.</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module provides the knowledge and tools to achieve these goals.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a:t>
            </a:fld>
            <a:endParaRPr lang="x-none"/>
          </a:p>
        </p:txBody>
      </p:sp>
    </p:spTree>
    <p:extLst>
      <p:ext uri="{BB962C8B-B14F-4D97-AF65-F5344CB8AC3E}">
        <p14:creationId xmlns:p14="http://schemas.microsoft.com/office/powerpoint/2010/main" val="18061391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dirty="0">
                <a:latin typeface="Calibri" panose="020F0502020204030204" pitchFamily="34" charset="0"/>
                <a:ea typeface="SimSun" panose="02010600030101010101" pitchFamily="2" charset="-122"/>
                <a:cs typeface="Arial" panose="020B0604020202020204" pitchFamily="34" charset="0"/>
              </a:rPr>
              <a:t>Being placed in a situation of loss of control and “dependency” on staff for their comfort, security, safety and well-being can cause fear, distress, anxiety and frustration and may lead to conflictual situations.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These feelings can be further increased by the fact that mental health and other practitioners often say “no” to people’s requests or delay meeting these requests, many times without explanation.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may be due to heavy workloads, staff shortages, poor training or a belief that fulfilling a request is not in the “best interest” of the person. It may also be due to service regulations or a culture of unresponsiveness in the service more generally.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useful strategy to make this cultural shift is to create a </a:t>
            </a:r>
            <a:r>
              <a:rPr lang="en-GB" b="1"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saying yes” and “can do” culture within a service. This involves creating a </a:t>
            </a:r>
            <a:r>
              <a:rPr lang="en-GB" dirty="0" err="1">
                <a:latin typeface="Calibri" panose="020F0502020204030204" pitchFamily="34" charset="0"/>
                <a:ea typeface="SimSun" panose="02010600030101010101" pitchFamily="2" charset="-122"/>
                <a:cs typeface="Arial" panose="020B0604020202020204" pitchFamily="34" charset="0"/>
              </a:rPr>
              <a:t>nonjudgemental</a:t>
            </a:r>
            <a:r>
              <a:rPr lang="en-GB" dirty="0">
                <a:latin typeface="Calibri" panose="020F0502020204030204" pitchFamily="34" charset="0"/>
                <a:ea typeface="SimSun" panose="02010600030101010101" pitchFamily="2" charset="-122"/>
                <a:cs typeface="Arial" panose="020B0604020202020204" pitchFamily="34" charset="0"/>
              </a:rPr>
              <a:t> space to think through how decisions are reached and whether it is possible to say “yes” rather than “no” in response to a request from people who are using the services.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90</a:t>
            </a:fld>
            <a:endParaRPr lang="x-none"/>
          </a:p>
        </p:txBody>
      </p:sp>
    </p:spTree>
    <p:extLst>
      <p:ext uri="{BB962C8B-B14F-4D97-AF65-F5344CB8AC3E}">
        <p14:creationId xmlns:p14="http://schemas.microsoft.com/office/powerpoint/2010/main" val="8569337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Before saying “no” to requests from people who are using the services, staff members should first R.E.F.L.E.C.T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Ray, 2016 #189"/>
              </a:rPr>
              <a:t>35</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on the request. Think about: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R</a:t>
            </a:r>
            <a:r>
              <a:rPr lang="en-GB" dirty="0">
                <a:latin typeface="Calibri" panose="020F0502020204030204" pitchFamily="34" charset="0"/>
                <a:ea typeface="SimSun" panose="02010600030101010101" pitchFamily="2" charset="-122"/>
                <a:cs typeface="Arial" panose="020B0604020202020204" pitchFamily="34" charset="0"/>
              </a:rPr>
              <a:t> – Reframe: What would it take to say yes?</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 </a:t>
            </a:r>
            <a:r>
              <a:rPr lang="en-GB" dirty="0">
                <a:latin typeface="Calibri" panose="020F0502020204030204" pitchFamily="34" charset="0"/>
                <a:ea typeface="SimSun" panose="02010600030101010101" pitchFamily="2" charset="-122"/>
                <a:cs typeface="Arial" panose="020B0604020202020204" pitchFamily="34" charset="0"/>
              </a:rPr>
              <a:t>– Easy: Is “no” the easy option?</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F</a:t>
            </a:r>
            <a:r>
              <a:rPr lang="en-GB" dirty="0">
                <a:latin typeface="Calibri" panose="020F0502020204030204" pitchFamily="34" charset="0"/>
                <a:ea typeface="SimSun" panose="02010600030101010101" pitchFamily="2" charset="-122"/>
                <a:cs typeface="Arial" panose="020B0604020202020204" pitchFamily="34" charset="0"/>
              </a:rPr>
              <a:t> – Feeling: What would it feel like for the person if I say “no”?</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L</a:t>
            </a:r>
            <a:r>
              <a:rPr lang="en-GB" dirty="0">
                <a:latin typeface="Calibri" panose="020F0502020204030204" pitchFamily="34" charset="0"/>
                <a:ea typeface="SimSun" panose="02010600030101010101" pitchFamily="2" charset="-122"/>
                <a:cs typeface="Arial" panose="020B0604020202020204" pitchFamily="34" charset="0"/>
              </a:rPr>
              <a:t> – Listen: Have I really listened to the person concerned and what they are asking?</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a:t>
            </a:r>
            <a:r>
              <a:rPr lang="en-GB" dirty="0">
                <a:latin typeface="Calibri" panose="020F0502020204030204" pitchFamily="34" charset="0"/>
                <a:ea typeface="SimSun" panose="02010600030101010101" pitchFamily="2" charset="-122"/>
                <a:cs typeface="Arial" panose="020B0604020202020204" pitchFamily="34" charset="0"/>
              </a:rPr>
              <a:t> – Explain: Can I explain to the person concerned why I am unable to meet their request?</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C</a:t>
            </a:r>
            <a:r>
              <a:rPr lang="en-GB" dirty="0">
                <a:latin typeface="Calibri" panose="020F0502020204030204" pitchFamily="34" charset="0"/>
                <a:ea typeface="SimSun" panose="02010600030101010101" pitchFamily="2" charset="-122"/>
                <a:cs typeface="Arial" panose="020B0604020202020204" pitchFamily="34" charset="0"/>
              </a:rPr>
              <a:t> – Creative: Are there creative ways in which I could meet the request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T</a:t>
            </a:r>
            <a:r>
              <a:rPr lang="en-GB" dirty="0">
                <a:latin typeface="Calibri" panose="020F0502020204030204" pitchFamily="34" charset="0"/>
                <a:ea typeface="SimSun" panose="02010600030101010101" pitchFamily="2" charset="-122"/>
                <a:cs typeface="Arial" panose="020B0604020202020204" pitchFamily="34" charset="0"/>
              </a:rPr>
              <a:t> – Time: Am I giving enough time to consider the request?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91</a:t>
            </a:fld>
            <a:endParaRPr lang="x-none"/>
          </a:p>
        </p:txBody>
      </p:sp>
    </p:spTree>
    <p:extLst>
      <p:ext uri="{BB962C8B-B14F-4D97-AF65-F5344CB8AC3E}">
        <p14:creationId xmlns:p14="http://schemas.microsoft.com/office/powerpoint/2010/main" val="142286530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acknowledge that sometimes services may not be able to meet certain needs, or may not be able to meet them immediately. This should be discussed with the person.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service managers should make sure that service staff have the working conditions necessary to enable and empower them to engage effectively with, and meet the needs of, people using the service.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92</a:t>
            </a:fld>
            <a:endParaRPr lang="x-none"/>
          </a:p>
        </p:txBody>
      </p:sp>
    </p:spTree>
    <p:extLst>
      <p:ext uri="{BB962C8B-B14F-4D97-AF65-F5344CB8AC3E}">
        <p14:creationId xmlns:p14="http://schemas.microsoft.com/office/powerpoint/2010/main" val="14223549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55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93</a:t>
            </a:fld>
            <a:endParaRPr lang="x-none"/>
          </a:p>
        </p:txBody>
      </p:sp>
    </p:spTree>
    <p:extLst>
      <p:ext uri="{BB962C8B-B14F-4D97-AF65-F5344CB8AC3E}">
        <p14:creationId xmlns:p14="http://schemas.microsoft.com/office/powerpoint/2010/main" val="4387756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0675" y="4400549"/>
            <a:ext cx="5731525" cy="4192607"/>
          </a:xfrm>
        </p:spPr>
        <p:txBody>
          <a:bodyPr/>
          <a:lstStyle/>
          <a:p>
            <a:pPr>
              <a:spcAft>
                <a:spcPts val="1200"/>
              </a:spcAft>
            </a:pPr>
            <a:r>
              <a:rPr lang="en-GB" b="1" i="1" dirty="0">
                <a:latin typeface="Calibri" panose="020F0502020204030204" pitchFamily="34" charset="0"/>
                <a:ea typeface="SimSun" panose="02010600030101010101" pitchFamily="2" charset="-122"/>
                <a:cs typeface="Helvetica" panose="020B0604020202020204" pitchFamily="34" charset="0"/>
              </a:rPr>
              <a:t>Presentation</a:t>
            </a:r>
            <a:r>
              <a:rPr lang="en-GB" i="1" dirty="0">
                <a:latin typeface="Calibri" panose="020F0502020204030204" pitchFamily="34" charset="0"/>
                <a:ea typeface="SimSun" panose="02010600030101010101" pitchFamily="2" charset="-122"/>
                <a:cs typeface="Helvetica" panose="020B0604020202020204" pitchFamily="34" charset="0"/>
              </a:rPr>
              <a:t>:</a:t>
            </a:r>
            <a:r>
              <a:rPr lang="en-GB" sz="1400" i="1" dirty="0">
                <a:latin typeface="Helvetica" panose="020B060402020202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Individualized plans to explore sensitivities and signs of distress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05 #149"/>
              </a:rPr>
              <a:t>36</a:t>
            </a:r>
            <a:r>
              <a:rPr lang="en-GB" b="1" i="1" dirty="0">
                <a:latin typeface="Calibri" panose="020F0502020204030204" pitchFamily="34" charset="0"/>
                <a:ea typeface="SimSun" panose="02010600030101010101" pitchFamily="2" charset="-122"/>
                <a:cs typeface="Arial" panose="020B0604020202020204" pitchFamily="34" charset="0"/>
              </a:rPr>
              <a:t>) (15 min.)</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200"/>
              </a:spcAft>
            </a:pPr>
            <a:r>
              <a:rPr lang="en-GB" b="1" dirty="0">
                <a:latin typeface="Calibri" panose="020F0502020204030204" pitchFamily="34" charset="0"/>
                <a:ea typeface="SimSun" panose="02010600030101010101" pitchFamily="2" charset="-122"/>
                <a:cs typeface="Arial" panose="020B0604020202020204" pitchFamily="34" charset="0"/>
              </a:rPr>
              <a:t>What is an individualized plan?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 individualized plan is a document in which the person identifies their sensitivities and signs of distress as well as strategies and actions that they themselves or others can take to respond to the situation and alleviate distress, anxiety, frustration or anger.</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may not be relevant to develop specific individualized plans to explore sensitivities and signs of distress for all people – not all people will want or need them.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for some people, developing individualized plans may be useful for understanding what makes them feel distressed, anxious or angry and how others can respond in these situations in a way that is respectful of the person and of their wishes and preferences. </a:t>
            </a:r>
          </a:p>
          <a:p>
            <a:pPr marL="171450" indent="-171450" algn="just">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 people may want to develop a plan on their own, while others may want to involve trusted persons in the process.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94</a:t>
            </a:fld>
            <a:endParaRPr lang="x-none"/>
          </a:p>
        </p:txBody>
      </p:sp>
    </p:spTree>
    <p:extLst>
      <p:ext uri="{BB962C8B-B14F-4D97-AF65-F5344CB8AC3E}">
        <p14:creationId xmlns:p14="http://schemas.microsoft.com/office/powerpoint/2010/main" val="298250233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Developing a plan is an opportunity for others to understand what the emotions and feelings of the person are in certain situations and to discuss effective ways to meet their needs when this situation occurs and in the longer term.</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Therefore individualized plans can help to resolve tense situations more effectively without the use of coercion, abuse or violence.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person developing the plan should have the possibility to let all relevant people – including mental health and other practitioners, families and care partners – know about its existence so they know how to support the person in an effective and acceptable way.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95</a:t>
            </a:fld>
            <a:endParaRPr lang="x-none"/>
          </a:p>
        </p:txBody>
      </p:sp>
    </p:spTree>
    <p:extLst>
      <p:ext uri="{BB962C8B-B14F-4D97-AF65-F5344CB8AC3E}">
        <p14:creationId xmlns:p14="http://schemas.microsoft.com/office/powerpoint/2010/main" val="34174713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Mental health and other practitioners, families and other supporters can also develop their own individualized plans; they too may have sensitivities that can affect their behaviour in conflictual situations.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that they understand their own sensitivities and identify calming methods that also work for them so that they do not contribute to creating a tense situation or making a situation worse.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When an individualized plan is made well, for a person who is comfortable receiving this type of support for dealing with typical sources of distress, it can be beneficial to everyone concerned and can provide for a better environment within the mental health or social service or at home.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96</a:t>
            </a:fld>
            <a:endParaRPr lang="x-none"/>
          </a:p>
        </p:txBody>
      </p:sp>
    </p:spTree>
    <p:extLst>
      <p:ext uri="{BB962C8B-B14F-4D97-AF65-F5344CB8AC3E}">
        <p14:creationId xmlns:p14="http://schemas.microsoft.com/office/powerpoint/2010/main" val="363408648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3725" y="327025"/>
            <a:ext cx="5046663" cy="2838450"/>
          </a:xfrm>
        </p:spPr>
      </p:sp>
      <p:sp>
        <p:nvSpPr>
          <p:cNvPr id="3" name="Notes Placeholder 2"/>
          <p:cNvSpPr>
            <a:spLocks noGrp="1"/>
          </p:cNvSpPr>
          <p:nvPr>
            <p:ph type="body" idx="1"/>
          </p:nvPr>
        </p:nvSpPr>
        <p:spPr>
          <a:xfrm>
            <a:off x="685800" y="3166110"/>
            <a:ext cx="5486400" cy="5109210"/>
          </a:xfrm>
        </p:spPr>
        <p:txBody>
          <a:bodyPr/>
          <a:lstStyle/>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Calming strategies should be introduced into the individualized plan</a:t>
            </a: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After sensitivities and signs of distress have been identified, people should be encouraged and supported to explore what helps them to feel better and regain control. List these options in their individualized plans.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 examples might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going for a walk/getting some fresh air</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having someone acknowledge my feelings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taking slow, with deep breaths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squeezing a ball or blanket</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being able to yell or cry</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spending time in the comfort room</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calling a friend or family member</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sports or exercise,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music, art and creativity</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gardening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pets and animals.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If individualized plans are shared with service providers, they should be accessible during tense situations (e.g. people should be allowed to keep their own copy, have it on record in the service, on the online registry, etc.).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can be developed as stand-alone documents or as part of an overall recovery plan or of an advance plan/directive.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97</a:t>
            </a:fld>
            <a:endParaRPr lang="x-none"/>
          </a:p>
        </p:txBody>
      </p:sp>
    </p:spTree>
    <p:extLst>
      <p:ext uri="{BB962C8B-B14F-4D97-AF65-F5344CB8AC3E}">
        <p14:creationId xmlns:p14="http://schemas.microsoft.com/office/powerpoint/2010/main" val="19336193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In summary:</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are unique to each person.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They focus on the needs of the individual and not the needs of the service.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Very often services are geared towards following procedures or doing things for ease. A plan requires adaptability, flexibility and also creativity.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are developed by the person concerned and, if they wish, other people they want to involve. These may include family members and other care partners, friends, colleagues, peer supporters, mental health and other practitioners,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identify sensitivities and signs of distress.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include strategies to respond to sensitivities before a situation escalates.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98</a:t>
            </a:fld>
            <a:endParaRPr lang="x-none"/>
          </a:p>
        </p:txBody>
      </p:sp>
    </p:spTree>
    <p:extLst>
      <p:ext uri="{BB962C8B-B14F-4D97-AF65-F5344CB8AC3E}">
        <p14:creationId xmlns:p14="http://schemas.microsoft.com/office/powerpoint/2010/main" val="32184988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this exercise, ask participants to divide into pairs. Participants may do this exercise on their own if they prefer.</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Distribute copies of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Identifying sensitivities and signs of distress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(Annex 2).</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each group to:</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Begin the exercise with one person in each pair interviewing the other about what makes them feel distressed, frustrated, anxious or angry.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Then discuss what helps the other person calm down during stressful situations.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99</a:t>
            </a:fld>
            <a:endParaRPr lang="x-none"/>
          </a:p>
        </p:txBody>
      </p:sp>
    </p:spTree>
    <p:extLst>
      <p:ext uri="{BB962C8B-B14F-4D97-AF65-F5344CB8AC3E}">
        <p14:creationId xmlns:p14="http://schemas.microsoft.com/office/powerpoint/2010/main" val="31778947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hemeOverride" Target="../theme/themeOverride11.xml"/><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hemeOverride" Target="../theme/themeOverride12.x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hemeOverride" Target="../theme/themeOverride14.x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15.x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17.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19.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hemeOverride" Target="../theme/themeOverride20.xml"/><Relationship Id="rId6" Type="http://schemas.openxmlformats.org/officeDocument/2006/relationships/image" Target="../media/image4.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hemeOverride" Target="../theme/themeOverride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hemeOverride" Target="../theme/themeOverride5.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themeOverride" Target="../theme/themeOverride6.x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hemeOverride" Target="../theme/themeOverride7.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Override" Target="../theme/themeOverride8.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2973728521"/>
      </p:ext>
    </p:extLst>
  </p:cSld>
  <p:clrMapOvr>
    <a:overrideClrMapping bg1="lt1" tx1="dk1" bg2="lt2" tx2="dk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6413" y="1739788"/>
            <a:ext cx="11174412"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695423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696337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1F160D6B-B452-452F-87E9-4ABE62E0932F}"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9928583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5662405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769953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DB4DF69D-9676-48A4-9665-621E7C899CF3}" type="slidenum">
              <a:rPr lang="en-US" smtClean="0"/>
              <a:pPr/>
              <a:t>‹#›</a:t>
            </a:fld>
            <a:endParaRPr lang="en-US"/>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1625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98489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766EB20B-6E07-40CD-9610-8509067025E0}"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80210679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471246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8D0FA728-8260-4C2F-BD34-DE0A091495A5}" type="slidenum">
              <a:rPr lang="en-US" smtClean="0"/>
              <a:pPr/>
              <a:t>‹#›</a:t>
            </a:fld>
            <a:endParaRPr lang="en-US"/>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921565646"/>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02D2E3F0-9556-40D5-9E7E-C8276249C65E}" type="slidenum">
              <a:rPr lang="en-US" smtClean="0"/>
              <a:pPr/>
              <a:t>‹#›</a:t>
            </a:fld>
            <a:endParaRPr lang="en-US"/>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74505092"/>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20801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5" name="Slide Number Placeholder 4"/>
          <p:cNvSpPr>
            <a:spLocks noGrp="1"/>
          </p:cNvSpPr>
          <p:nvPr>
            <p:ph type="sldNum" sz="quarter" idx="12"/>
          </p:nvPr>
        </p:nvSpPr>
        <p:spPr>
          <a:xfrm>
            <a:off x="10034587" y="6623100"/>
            <a:ext cx="1648619" cy="216000"/>
          </a:xfrm>
          <a:prstGeom prst="rect">
            <a:avLst/>
          </a:prstGeom>
        </p:spPr>
        <p:txBody>
          <a:bodyPr/>
          <a:lstStyle/>
          <a:p>
            <a:fld id="{F169E07F-9A80-405D-B06A-876E4D356B83}"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6138008"/>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4" name="Slide Number Placeholder 3"/>
          <p:cNvSpPr>
            <a:spLocks noGrp="1"/>
          </p:cNvSpPr>
          <p:nvPr>
            <p:ph type="sldNum" sz="quarter" idx="12"/>
          </p:nvPr>
        </p:nvSpPr>
        <p:spPr>
          <a:xfrm>
            <a:off x="10034587" y="6623100"/>
            <a:ext cx="1648619" cy="216000"/>
          </a:xfrm>
          <a:prstGeom prst="rect">
            <a:avLst/>
          </a:prstGeom>
        </p:spPr>
        <p:txBody>
          <a:bodyPr/>
          <a:lstStyle/>
          <a:p>
            <a:fld id="{6D047E35-150C-4319-9FA5-9DC1536F505F}" type="slidenum">
              <a:rPr lang="en-US" smtClean="0"/>
              <a:pPr/>
              <a:t>‹#›</a:t>
            </a:fld>
            <a:endParaRPr lang="en-US"/>
          </a:p>
        </p:txBody>
      </p:sp>
    </p:spTree>
    <p:extLst>
      <p:ext uri="{BB962C8B-B14F-4D97-AF65-F5344CB8AC3E}">
        <p14:creationId xmlns:p14="http://schemas.microsoft.com/office/powerpoint/2010/main" val="133316578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340593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5" name="Slide Number Placeholder 4"/>
          <p:cNvSpPr>
            <a:spLocks noGrp="1"/>
          </p:cNvSpPr>
          <p:nvPr>
            <p:ph type="sldNum" sz="quarter" idx="12"/>
          </p:nvPr>
        </p:nvSpPr>
        <p:spPr>
          <a:xfrm>
            <a:off x="10034587" y="6623100"/>
            <a:ext cx="1648619" cy="216000"/>
          </a:xfrm>
          <a:prstGeom prst="rect">
            <a:avLst/>
          </a:prstGeom>
        </p:spPr>
        <p:txBody>
          <a:bodyPr/>
          <a:lstStyle/>
          <a:p>
            <a:fld id="{C17884EE-EDE3-44F5-A102-3C97972BE00F}"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479079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
        <p:nvSpPr>
          <p:cNvPr id="13" name="Slide Number Placeholder 1">
            <a:extLst>
              <a:ext uri="{FF2B5EF4-FFF2-40B4-BE49-F238E27FC236}">
                <a16:creationId xmlns:a16="http://schemas.microsoft.com/office/drawing/2014/main" id="{7E6315B5-6F39-784A-B0A5-46E7D3427B85}"/>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308970257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831022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Footer Placeholder 2"/>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4" name="Slide Number Placeholder 3"/>
          <p:cNvSpPr>
            <a:spLocks noGrp="1"/>
          </p:cNvSpPr>
          <p:nvPr>
            <p:ph type="sldNum" sz="quarter" idx="12"/>
          </p:nvPr>
        </p:nvSpPr>
        <p:spPr>
          <a:xfrm>
            <a:off x="10034587" y="6623100"/>
            <a:ext cx="1648619" cy="216000"/>
          </a:xfrm>
          <a:prstGeom prst="rect">
            <a:avLst/>
          </a:prstGeom>
        </p:spPr>
        <p:txBody>
          <a:bodyPr/>
          <a:lstStyle/>
          <a:p>
            <a:fld id="{082FAF88-7A9D-4D47-9197-6E5F7D59321B}" type="slidenum">
              <a:rPr lang="en-US" smtClean="0"/>
              <a:pPr/>
              <a:t>‹#›</a:t>
            </a:fld>
            <a:endParaRPr lang="en-US"/>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921262501"/>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fld id="{DE55411E-BC08-44A7-8F62-F22372D5DCBC}" type="datetimeFigureOut">
              <a:rPr lang="x-none" smtClean="0"/>
              <a:t>27/3/2023</a:t>
            </a:fld>
            <a:endParaRPr lang="x-none"/>
          </a:p>
        </p:txBody>
      </p:sp>
      <p:sp>
        <p:nvSpPr>
          <p:cNvPr id="5" name="Footer Placeholder 4">
            <a:extLst>
              <a:ext uri="{FF2B5EF4-FFF2-40B4-BE49-F238E27FC236}">
                <a16:creationId xmlns:a16="http://schemas.microsoft.com/office/drawing/2014/main" id="{A20E105F-EDE1-4C00-A310-6FC5DAB62D9F}"/>
              </a:ext>
            </a:extLst>
          </p:cNvPr>
          <p:cNvSpPr>
            <a:spLocks noGrp="1"/>
          </p:cNvSpPr>
          <p:nvPr>
            <p:ph type="ftr" sz="quarter" idx="11"/>
          </p:nvPr>
        </p:nvSpPr>
        <p:spPr>
          <a:xfrm>
            <a:off x="507205" y="6623100"/>
            <a:ext cx="9018587" cy="216000"/>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10034587" y="6623100"/>
            <a:ext cx="1648619" cy="216000"/>
          </a:xfrm>
          <a:prstGeom prst="rect">
            <a:avLst/>
          </a:prstGeom>
        </p:spPr>
        <p:txBody>
          <a:bodyPr/>
          <a:lstStyle/>
          <a:p>
            <a:fld id="{39C7B30D-D25F-4DF3-AE47-BDF3EC9675EC}" type="slidenum">
              <a:rPr lang="x-none" smtClean="0"/>
              <a:t>‹#›</a:t>
            </a:fld>
            <a:endParaRPr lang="x-none"/>
          </a:p>
        </p:txBody>
      </p:sp>
      <p:pic>
        <p:nvPicPr>
          <p:cNvPr id="7" name="Picture 6">
            <a:extLst>
              <a:ext uri="{FF2B5EF4-FFF2-40B4-BE49-F238E27FC236}">
                <a16:creationId xmlns:a16="http://schemas.microsoft.com/office/drawing/2014/main" id="{CF95AEC8-AEE7-4D23-AE00-B67DCD8F3909}"/>
              </a:ext>
            </a:extLst>
          </p:cNvPr>
          <p:cNvPicPr>
            <a:picLocks noChangeAspect="1"/>
          </p:cNvPicPr>
          <p:nvPr userDrawn="1"/>
        </p:nvPicPr>
        <p:blipFill>
          <a:blip r:embed="rId2"/>
          <a:stretch>
            <a:fillRect/>
          </a:stretch>
        </p:blipFill>
        <p:spPr>
          <a:xfrm>
            <a:off x="0" y="5705776"/>
            <a:ext cx="841321" cy="1121761"/>
          </a:xfrm>
          <a:prstGeom prst="rect">
            <a:avLst/>
          </a:prstGeom>
        </p:spPr>
      </p:pic>
      <p:pic>
        <p:nvPicPr>
          <p:cNvPr id="8" name="Picture 7">
            <a:extLst>
              <a:ext uri="{FF2B5EF4-FFF2-40B4-BE49-F238E27FC236}">
                <a16:creationId xmlns:a16="http://schemas.microsoft.com/office/drawing/2014/main" id="{DB0EA716-85A3-434E-A3EB-584F97FD183A}"/>
              </a:ext>
            </a:extLst>
          </p:cNvPr>
          <p:cNvPicPr>
            <a:picLocks noChangeAspect="1"/>
          </p:cNvPicPr>
          <p:nvPr userDrawn="1"/>
        </p:nvPicPr>
        <p:blipFill>
          <a:blip r:embed="rId3"/>
          <a:stretch>
            <a:fillRect/>
          </a:stretch>
        </p:blipFill>
        <p:spPr>
          <a:xfrm>
            <a:off x="10215262" y="6223981"/>
            <a:ext cx="1871634" cy="603556"/>
          </a:xfrm>
          <a:prstGeom prst="rect">
            <a:avLst/>
          </a:prstGeom>
        </p:spPr>
      </p:pic>
    </p:spTree>
    <p:extLst>
      <p:ext uri="{BB962C8B-B14F-4D97-AF65-F5344CB8AC3E}">
        <p14:creationId xmlns:p14="http://schemas.microsoft.com/office/powerpoint/2010/main" val="4151719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3/27/2023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17576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marL="0" indent="0" algn="ctr">
              <a:buNone/>
              <a:defRPr sz="2500" b="1" i="1"/>
            </a:lvl1pPr>
            <a:lvl2pPr>
              <a:defRPr sz="2000" b="1" i="1"/>
            </a:lvl2pPr>
            <a:lvl3pPr>
              <a:defRPr sz="2000" b="1" i="1"/>
            </a:lvl3pPr>
            <a:lvl4pPr>
              <a:defRPr sz="2000" b="1" i="1"/>
            </a:lvl4pPr>
            <a:lvl5pPr>
              <a:defRPr sz="2000" b="1" i="1"/>
            </a:lvl5pPr>
          </a:lstStyle>
          <a:p>
            <a:pPr lvl="0"/>
            <a:endParaRPr lang="en-US" dirty="0"/>
          </a:p>
          <a:p>
            <a:pPr lvl="0"/>
            <a:endParaRPr lang="en-US" dirty="0"/>
          </a:p>
          <a:p>
            <a:pPr lvl="0"/>
            <a:endParaRPr lang="en-US" dirty="0"/>
          </a:p>
          <a:p>
            <a:pPr lvl="0"/>
            <a:r>
              <a:rPr lang="en-US" dirty="0"/>
              <a:t>Click to edit Master text styles</a:t>
            </a:r>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
        <p:nvSpPr>
          <p:cNvPr id="9" name="Slide Number Placeholder 1">
            <a:extLst>
              <a:ext uri="{FF2B5EF4-FFF2-40B4-BE49-F238E27FC236}">
                <a16:creationId xmlns:a16="http://schemas.microsoft.com/office/drawing/2014/main" id="{908D36E9-CC14-5647-8129-BDDE6AF6B455}"/>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7300571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818810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0" name="Slide Number Placeholder 5">
            <a:extLst>
              <a:ext uri="{FF2B5EF4-FFF2-40B4-BE49-F238E27FC236}">
                <a16:creationId xmlns:a16="http://schemas.microsoft.com/office/drawing/2014/main" id="{FCABCE7B-DECF-314E-A724-F9E872A5BF81}"/>
              </a:ext>
            </a:extLst>
          </p:cNvPr>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Tree>
    <p:extLst>
      <p:ext uri="{BB962C8B-B14F-4D97-AF65-F5344CB8AC3E}">
        <p14:creationId xmlns:p14="http://schemas.microsoft.com/office/powerpoint/2010/main" val="88912621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760290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743BAC9B-92DB-0943-953A-CDD8B94C950B}"/>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11" name="Picture 10">
            <a:extLst>
              <a:ext uri="{FF2B5EF4-FFF2-40B4-BE49-F238E27FC236}">
                <a16:creationId xmlns:a16="http://schemas.microsoft.com/office/drawing/2014/main" id="{DE400620-BF18-F449-8186-530021EB6486}"/>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4174316988"/>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070574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bg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a:prstGeom prst="rect">
            <a:avLst/>
          </a:prstGeom>
        </p:spPr>
        <p:txBody>
          <a:bodyPr/>
          <a:lstStyle>
            <a:lvl1pPr>
              <a:defRPr>
                <a:solidFill>
                  <a:schemeClr val="bg1"/>
                </a:solidFill>
              </a:defRPr>
            </a:lvl1pPr>
          </a:lstStyle>
          <a:p>
            <a:r>
              <a:rPr lang="en-US"/>
              <a:t>Lonza Microbiome JV - media briefing  |  3 April 2019</a:t>
            </a:r>
          </a:p>
        </p:txBody>
      </p:sp>
      <p:pic>
        <p:nvPicPr>
          <p:cNvPr id="11" name="Picture 10"/>
          <p:cNvPicPr>
            <a:picLocks noChangeAspect="1"/>
          </p:cNvPicPr>
          <p:nvPr userDrawn="1">
            <p:custDataLst>
              <p:tags r:id="rId3"/>
            </p:custDataLst>
          </p:nvPr>
        </p:nvPicPr>
        <p:blipFill rotWithShape="1">
          <a:blip r:embed="rId8" cstate="screen">
            <a:extLst>
              <a:ext uri="{28A0092B-C50C-407E-A947-70E740481C1C}">
                <a14:useLocalDpi xmlns:a14="http://schemas.microsoft.com/office/drawing/2010/main"/>
              </a:ext>
            </a:extLst>
          </a:blip>
          <a:srcRect t="52019" b="11065"/>
          <a:stretch/>
        </p:blipFill>
        <p:spPr>
          <a:xfrm>
            <a:off x="10566637" y="319827"/>
            <a:ext cx="1400400" cy="539074"/>
          </a:xfrm>
          <a:prstGeom prst="rect">
            <a:avLst/>
          </a:prstGeom>
        </p:spPr>
      </p:pic>
      <p:sp>
        <p:nvSpPr>
          <p:cNvPr id="7" name="Picture Placeholder 6">
            <a:extLst>
              <a:ext uri="{FF2B5EF4-FFF2-40B4-BE49-F238E27FC236}">
                <a16:creationId xmlns:a16="http://schemas.microsoft.com/office/drawing/2014/main" id="{EA29A920-9560-4468-9FE3-AF0D9FBE7230}"/>
              </a:ext>
            </a:extLst>
          </p:cNvPr>
          <p:cNvSpPr>
            <a:spLocks noGrp="1"/>
          </p:cNvSpPr>
          <p:nvPr>
            <p:ph type="pic" sz="quarter" idx="12" hasCustomPrompt="1"/>
          </p:nvPr>
        </p:nvSpPr>
        <p:spPr>
          <a:xfrm>
            <a:off x="776" y="-1"/>
            <a:ext cx="12191224" cy="5557336"/>
          </a:xfrm>
        </p:spPr>
        <p:txBody>
          <a:bodyPr/>
          <a:lstStyle>
            <a:lvl1pPr marL="0" indent="0">
              <a:buNone/>
              <a:defRPr/>
            </a:lvl1pPr>
          </a:lstStyle>
          <a:p>
            <a:r>
              <a:rPr lang="en-US"/>
              <a:t> </a:t>
            </a:r>
          </a:p>
        </p:txBody>
      </p:sp>
      <p:sp>
        <p:nvSpPr>
          <p:cNvPr id="9"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55855229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295888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a:prstGeom prst="rect">
            <a:avLst/>
          </a:prstGeom>
        </p:spPr>
        <p:txBody>
          <a:bodyPr/>
          <a:lstStyle>
            <a:lvl1pPr>
              <a:defRPr>
                <a:solidFill>
                  <a:schemeClr val="bg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50634147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 Internal" preserve="1" userDrawn="1">
  <p:cSld name="Title Slide - Internal">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a:prstGeom prst="rect">
            <a:avLst/>
          </a:prstGeom>
        </p:spPr>
        <p:txBody>
          <a:bodyPr/>
          <a:lstStyle>
            <a:lvl1pPr>
              <a:defRPr>
                <a:solidFill>
                  <a:schemeClr val="accent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092397B8-F9BC-43C0-88B4-BA4387BCC22D}"/>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2" name="Picture Placeholder 6">
            <a:extLst>
              <a:ext uri="{FF2B5EF4-FFF2-40B4-BE49-F238E27FC236}">
                <a16:creationId xmlns:a16="http://schemas.microsoft.com/office/drawing/2014/main" id="{33E50F41-ABD8-415B-91AA-C043E8A69846}"/>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1"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743959817"/>
      </p:ext>
    </p:extLst>
  </p:cSld>
  <p:clrMapOvr>
    <a:overrideClrMapping bg1="lt1" tx1="dk1" bg2="lt2" tx2="dk2" accent1="accent1" accent2="accent2" accent3="accent3" accent4="accent4" accent5="accent5" accent6="accent6" hlink="hlink" folHlink="folHlink"/>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a:prstGeom prst="rect">
            <a:avLst/>
          </a:prstGeom>
        </p:spPr>
        <p:txBody>
          <a:bodyPr/>
          <a:lstStyle>
            <a:lvl1pPr>
              <a:defRPr>
                <a:solidFill>
                  <a:schemeClr val="bg1"/>
                </a:solidFill>
              </a:defRPr>
            </a:lvl1pPr>
          </a:lstStyle>
          <a:p>
            <a:r>
              <a:rPr lang="en-US"/>
              <a:t>Lonza Microbiome JV - media briefing  |  3 April 2019</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28264223"/>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graphicFrame>
        <p:nvGraphicFramePr>
          <p:cNvPr id="7" name="Object 6" hidden="1"/>
          <p:cNvGraphicFramePr>
            <a:graphicFrameLocks noChangeAspect="1"/>
          </p:cNvGraphicFramePr>
          <p:nvPr userDrawn="1">
            <p:custDataLst>
              <p:tags r:id="rId24"/>
            </p:custDataLst>
            <p:extLst>
              <p:ext uri="{D42A27DB-BD31-4B8C-83A1-F6EECF244321}">
                <p14:modId xmlns:p14="http://schemas.microsoft.com/office/powerpoint/2010/main" val="23919870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7" imgW="353" imgH="353" progId="TCLayout.ActiveDocument.1">
                  <p:embed/>
                </p:oleObj>
              </mc:Choice>
              <mc:Fallback>
                <p:oleObj name="think-cell Slide" r:id="rId27" imgW="353" imgH="353" progId="TCLayout.ActiveDocument.1">
                  <p:embed/>
                  <p:pic>
                    <p:nvPicPr>
                      <p:cNvPr id="7" name="Object 6" hidden="1"/>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25"/>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26"/>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917160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2" r:id="rId3"/>
    <p:sldLayoutId id="2147483675" r:id="rId4"/>
    <p:sldLayoutId id="2147483693"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4" r:id="rId22"/>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abc.net.au/news/2017-05-01/bupa-adelaide-nursing-home-accused-of-poor-care/8487694" TargetMode="External"/><Relationship Id="rId3" Type="http://schemas.openxmlformats.org/officeDocument/2006/relationships/hyperlink" Target="https://youtu.be/NZBxI9pNYHw" TargetMode="External"/><Relationship Id="rId7" Type="http://schemas.openxmlformats.org/officeDocument/2006/relationships/hyperlink" Target="https://youtu.be/slr_SvB1uy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youtu.be/wTGV4s2fktQ" TargetMode="External"/><Relationship Id="rId5" Type="http://schemas.openxmlformats.org/officeDocument/2006/relationships/hyperlink" Target="https://youtu.be/8kZMaUZ7wm0" TargetMode="External"/><Relationship Id="rId4" Type="http://schemas.openxmlformats.org/officeDocument/2006/relationships/hyperlink" Target="http://www.bbc.com/news/uk-england-37427665"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2CD1F2-D650-4424-A62C-57538559B475}"/>
              </a:ext>
            </a:extLst>
          </p:cNvPr>
          <p:cNvSpPr/>
          <p:nvPr/>
        </p:nvSpPr>
        <p:spPr>
          <a:xfrm>
            <a:off x="14514" y="5002306"/>
            <a:ext cx="12192000" cy="1870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 t="16821" r="-268" b="40992"/>
          <a:stretch/>
        </p:blipFill>
        <p:spPr bwMode="auto">
          <a:xfrm>
            <a:off x="-14514" y="0"/>
            <a:ext cx="12221028" cy="34290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grpSp>
        <p:nvGrpSpPr>
          <p:cNvPr id="6" name="Group 5">
            <a:extLst>
              <a:ext uri="{FF2B5EF4-FFF2-40B4-BE49-F238E27FC236}">
                <a16:creationId xmlns:a16="http://schemas.microsoft.com/office/drawing/2014/main" id="{E9DFEB22-E759-4243-81A0-025B8746DE33}"/>
              </a:ext>
            </a:extLst>
          </p:cNvPr>
          <p:cNvGrpSpPr/>
          <p:nvPr/>
        </p:nvGrpSpPr>
        <p:grpSpPr>
          <a:xfrm>
            <a:off x="395133" y="2745561"/>
            <a:ext cx="8405966" cy="2143938"/>
            <a:chOff x="438676" y="5057052"/>
            <a:chExt cx="7030682" cy="2029099"/>
          </a:xfrm>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367549"/>
              <a:ext cx="6426581" cy="1718602"/>
            </a:xfrm>
            <a:prstGeom prst="rect">
              <a:avLst/>
            </a:prstGeom>
            <a:solidFill>
              <a:srgbClr val="00B0F0"/>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057052"/>
              <a:ext cx="6963842" cy="11697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en-US" altLang="en-US" sz="4800" b="1" i="0" u="none" strike="noStrike" cap="none" normalizeH="0" baseline="0" dirty="0" err="1">
                  <a:ln>
                    <a:noFill/>
                  </a:ln>
                  <a:solidFill>
                    <a:srgbClr val="FFFFFE"/>
                  </a:solidFill>
                  <a:effectLst/>
                  <a:latin typeface="Calibri" panose="020F0502020204030204" pitchFamily="34" charset="0"/>
                </a:rPr>
                <a:t>Protección</a:t>
              </a:r>
              <a:r>
                <a:rPr kumimoji="0" lang="en-US" altLang="en-US" sz="4800" b="1" i="0" u="none" strike="noStrike" cap="none" normalizeH="0" baseline="0" dirty="0">
                  <a:ln>
                    <a:noFill/>
                  </a:ln>
                  <a:solidFill>
                    <a:srgbClr val="FFFFFE"/>
                  </a:solidFill>
                  <a:effectLst/>
                  <a:latin typeface="Calibri" panose="020F0502020204030204" pitchFamily="34" charset="0"/>
                </a:rPr>
                <a:t> contra la </a:t>
              </a:r>
              <a:r>
                <a:rPr kumimoji="0" lang="en-US" altLang="en-US" sz="4800" b="1" i="0" u="none" strike="noStrike" cap="none" normalizeH="0" baseline="0" dirty="0" err="1">
                  <a:ln>
                    <a:noFill/>
                  </a:ln>
                  <a:solidFill>
                    <a:srgbClr val="FFFFFE"/>
                  </a:solidFill>
                  <a:effectLst/>
                  <a:latin typeface="Calibri" panose="020F0502020204030204" pitchFamily="34" charset="0"/>
                </a:rPr>
                <a:t>coacción</a:t>
              </a:r>
              <a:r>
                <a:rPr kumimoji="0" lang="en-US" altLang="en-US" sz="4800" b="1" i="0" u="none" strike="noStrike" cap="none" normalizeH="0" baseline="0" dirty="0">
                  <a:ln>
                    <a:noFill/>
                  </a:ln>
                  <a:solidFill>
                    <a:srgbClr val="FFFFFE"/>
                  </a:solidFill>
                  <a:effectLst/>
                  <a:latin typeface="Calibri" panose="020F0502020204030204" pitchFamily="34" charset="0"/>
                </a:rPr>
                <a:t>, la </a:t>
              </a:r>
              <a:r>
                <a:rPr kumimoji="0" lang="en-US" altLang="en-US" sz="4800" b="1" i="0" u="none" strike="noStrike" cap="none" normalizeH="0" baseline="0" dirty="0" err="1">
                  <a:ln>
                    <a:noFill/>
                  </a:ln>
                  <a:solidFill>
                    <a:srgbClr val="FFFFFE"/>
                  </a:solidFill>
                  <a:effectLst/>
                  <a:latin typeface="Calibri" panose="020F0502020204030204" pitchFamily="34" charset="0"/>
                </a:rPr>
                <a:t>violencia</a:t>
              </a:r>
              <a:r>
                <a:rPr kumimoji="0" lang="en-US" altLang="en-US" sz="4800" b="1" i="0" u="none" strike="noStrike" cap="none" normalizeH="0" baseline="0" dirty="0">
                  <a:ln>
                    <a:noFill/>
                  </a:ln>
                  <a:solidFill>
                    <a:srgbClr val="FFFFFE"/>
                  </a:solidFill>
                  <a:effectLst/>
                  <a:latin typeface="Calibri" panose="020F0502020204030204" pitchFamily="34" charset="0"/>
                </a:rPr>
                <a:t> y el </a:t>
              </a:r>
              <a:r>
                <a:rPr kumimoji="0" lang="en-US" altLang="en-US" sz="4800" b="1" i="0" u="none" strike="noStrike" cap="none" normalizeH="0" baseline="0" dirty="0" err="1">
                  <a:ln>
                    <a:noFill/>
                  </a:ln>
                  <a:solidFill>
                    <a:srgbClr val="FFFFFE"/>
                  </a:solidFill>
                  <a:effectLst/>
                  <a:latin typeface="Calibri" panose="020F0502020204030204" pitchFamily="34" charset="0"/>
                </a:rPr>
                <a:t>maltrato</a:t>
              </a: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74267" y="-359385"/>
            <a:ext cx="2243467" cy="12221030"/>
          </a:xfrm>
          <a:prstGeom prst="rect">
            <a:avLst/>
          </a:prstGeom>
          <a:gradFill rotWithShape="1">
            <a:gsLst>
              <a:gs pos="0">
                <a:srgbClr val="00B0F0">
                  <a:gamma/>
                  <a:shade val="60000"/>
                  <a:invGamma/>
                </a:srgbClr>
              </a:gs>
              <a:gs pos="100000">
                <a:srgbClr val="00B0F0">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2591" y="58339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01099" y="0"/>
            <a:ext cx="3390901" cy="514692"/>
          </a:xfrm>
          <a:prstGeom prst="rect">
            <a:avLst/>
          </a:pr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err="1">
                <a:ln>
                  <a:noFill/>
                </a:ln>
                <a:solidFill>
                  <a:srgbClr val="FFFFFE"/>
                </a:solidFill>
                <a:effectLst/>
                <a:latin typeface="Calibri" panose="020F0502020204030204" pitchFamily="34" charset="0"/>
              </a:rPr>
              <a:t>Diapositivas</a:t>
            </a:r>
            <a:r>
              <a:rPr kumimoji="0" lang="en-GB" altLang="en-US" sz="2800" b="0" u="none" strike="noStrike" cap="none" normalizeH="0" dirty="0">
                <a:ln>
                  <a:noFill/>
                </a:ln>
                <a:solidFill>
                  <a:srgbClr val="FFFFFE"/>
                </a:solidFill>
                <a:effectLst/>
                <a:latin typeface="Calibri" panose="020F0502020204030204" pitchFamily="34" charset="0"/>
              </a:rPr>
              <a:t> del </a:t>
            </a:r>
            <a:r>
              <a:rPr kumimoji="0" lang="en-GB" altLang="en-US" sz="2800" b="0" u="none" strike="noStrike" cap="none" normalizeH="0" dirty="0" err="1">
                <a:ln>
                  <a:noFill/>
                </a:ln>
                <a:solidFill>
                  <a:srgbClr val="FFFFFE"/>
                </a:solidFill>
                <a:effectLst/>
                <a:latin typeface="Calibri" panose="020F0502020204030204" pitchFamily="34" charset="0"/>
              </a:rPr>
              <a:t>curso</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s-ES" altLang="en-US" sz="3000" dirty="0">
                <a:solidFill>
                  <a:srgbClr val="00B0F0"/>
                </a:solidFill>
                <a:latin typeface="Calibri" panose="020F0502020204030204" pitchFamily="34" charset="0"/>
              </a:rPr>
              <a:t>Formación básica de </a:t>
            </a:r>
            <a:r>
              <a:rPr lang="es-ES" altLang="en-US" sz="3000" dirty="0" err="1">
                <a:solidFill>
                  <a:srgbClr val="00B0F0"/>
                </a:solidFill>
                <a:latin typeface="Calibri" panose="020F0502020204030204" pitchFamily="34" charset="0"/>
              </a:rPr>
              <a:t>QualityRights</a:t>
            </a:r>
            <a:r>
              <a:rPr lang="es-ES" altLang="en-US" sz="3000" dirty="0">
                <a:solidFill>
                  <a:srgbClr val="00B0F0"/>
                </a:solidFill>
                <a:latin typeface="Calibri" panose="020F0502020204030204" pitchFamily="34" charset="0"/>
              </a:rPr>
              <a:t> de la OMS: </a:t>
            </a:r>
          </a:p>
          <a:p>
            <a:pPr lvl="0" eaLnBrk="0" fontAlgn="base" hangingPunct="0">
              <a:spcBef>
                <a:spcPct val="0"/>
              </a:spcBef>
              <a:spcAft>
                <a:spcPct val="0"/>
              </a:spcAft>
            </a:pPr>
            <a:r>
              <a:rPr lang="en-GB" altLang="en-US" sz="3000" dirty="0" err="1">
                <a:solidFill>
                  <a:srgbClr val="00B0F0"/>
                </a:solidFill>
                <a:latin typeface="Calibri" panose="020F0502020204030204" pitchFamily="34" charset="0"/>
              </a:rPr>
              <a:t>salud</a:t>
            </a:r>
            <a:r>
              <a:rPr lang="en-GB" altLang="en-US" sz="3000" dirty="0">
                <a:solidFill>
                  <a:srgbClr val="00B0F0"/>
                </a:solidFill>
                <a:latin typeface="Calibri" panose="020F0502020204030204" pitchFamily="34" charset="0"/>
              </a:rPr>
              <a:t> mental y </a:t>
            </a:r>
            <a:r>
              <a:rPr lang="en-GB" altLang="en-US" sz="3000" dirty="0" err="1">
                <a:solidFill>
                  <a:srgbClr val="00B0F0"/>
                </a:solidFill>
                <a:latin typeface="Calibri" panose="020F0502020204030204" pitchFamily="34" charset="0"/>
              </a:rPr>
              <a:t>servicios</a:t>
            </a:r>
            <a:r>
              <a:rPr lang="en-GB" altLang="en-US" sz="3000" dirty="0">
                <a:solidFill>
                  <a:srgbClr val="00B0F0"/>
                </a:solidFill>
                <a:latin typeface="Calibri" panose="020F0502020204030204" pitchFamily="34" charset="0"/>
              </a:rPr>
              <a:t> </a:t>
            </a:r>
            <a:r>
              <a:rPr lang="en-GB" altLang="en-US" sz="3000" dirty="0" err="1">
                <a:solidFill>
                  <a:srgbClr val="00B0F0"/>
                </a:solidFill>
                <a:latin typeface="Calibri" panose="020F0502020204030204" pitchFamily="34" charset="0"/>
              </a:rPr>
              <a:t>sociales</a:t>
            </a:r>
            <a:endParaRPr lang="en-US" altLang="en-US" dirty="0">
              <a:latin typeface="Arial" panose="020B0604020202020204" pitchFamily="34" charset="0"/>
            </a:endParaRPr>
          </a:p>
        </p:txBody>
      </p:sp>
      <p:sp>
        <p:nvSpPr>
          <p:cNvPr id="4" name="Text Box 2">
            <a:extLst>
              <a:ext uri="{FF2B5EF4-FFF2-40B4-BE49-F238E27FC236}">
                <a16:creationId xmlns:a16="http://schemas.microsoft.com/office/drawing/2014/main" id="{D7E62671-12F7-4AB4-B452-72A81A898E00}"/>
              </a:ext>
            </a:extLst>
          </p:cNvPr>
          <p:cNvSpPr txBox="1">
            <a:spLocks noChangeArrowheads="1"/>
          </p:cNvSpPr>
          <p:nvPr/>
        </p:nvSpPr>
        <p:spPr bwMode="auto">
          <a:xfrm>
            <a:off x="10931638" y="3178174"/>
            <a:ext cx="1509712"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E"/>
                </a:solidFill>
                <a:effectLst/>
                <a:latin typeface="Calibri" panose="020F0502020204030204" pitchFamily="34" charset="0"/>
              </a:rPr>
              <a:t>CBM/Cathy </a:t>
            </a:r>
            <a:r>
              <a:rPr kumimoji="0" lang="en-US" altLang="en-US" sz="1000" b="0" i="0" u="none" strike="noStrike" cap="none" normalizeH="0" baseline="0" dirty="0" err="1">
                <a:ln>
                  <a:noFill/>
                </a:ln>
                <a:solidFill>
                  <a:srgbClr val="FFFFFE"/>
                </a:solidFill>
                <a:effectLst/>
                <a:latin typeface="Calibri" panose="020F0502020204030204" pitchFamily="34" charset="0"/>
              </a:rPr>
              <a:t>Greenblat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 name="Imatge 15">
            <a:extLst>
              <a:ext uri="{FF2B5EF4-FFF2-40B4-BE49-F238E27FC236}">
                <a16:creationId xmlns:a16="http://schemas.microsoft.com/office/drawing/2014/main" id="{AF70F91F-3D83-5C8C-BE4D-9DF9A31276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229" y="5904586"/>
            <a:ext cx="2025434" cy="521194"/>
          </a:xfrm>
          <a:prstGeom prst="rect">
            <a:avLst/>
          </a:prstGeom>
        </p:spPr>
      </p:pic>
    </p:spTree>
    <p:extLst>
      <p:ext uri="{BB962C8B-B14F-4D97-AF65-F5344CB8AC3E}">
        <p14:creationId xmlns:p14="http://schemas.microsoft.com/office/powerpoint/2010/main" val="136235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FC71F7-959D-41D7-8E40-1E93A50DB9C2}"/>
              </a:ext>
            </a:extLst>
          </p:cNvPr>
          <p:cNvSpPr>
            <a:spLocks noGrp="1"/>
          </p:cNvSpPr>
          <p:nvPr>
            <p:ph sz="quarter" idx="14"/>
          </p:nvPr>
        </p:nvSpPr>
        <p:spPr/>
        <p:txBody>
          <a:bodyPr/>
          <a:lstStyle/>
          <a:p>
            <a:pPr algn="just"/>
            <a:r>
              <a:rPr lang="es-ES" dirty="0"/>
              <a:t>La necesidad de abordar los problemas de violencia, coacción y maltrato en los servicios sociales y de salud mental no implica que </a:t>
            </a:r>
            <a:r>
              <a:rPr lang="en-GB" dirty="0"/>
              <a:t>: </a:t>
            </a:r>
          </a:p>
          <a:p>
            <a:pPr lvl="3" algn="just"/>
            <a:r>
              <a:rPr lang="es-ES" sz="2200" dirty="0"/>
              <a:t>las personas con discapacidad psicosocial, intelectual o cognitiva sean inherentemente violentas</a:t>
            </a:r>
            <a:r>
              <a:rPr lang="en-GB" sz="2200" dirty="0"/>
              <a:t>. </a:t>
            </a:r>
          </a:p>
          <a:p>
            <a:pPr lvl="3" algn="just"/>
            <a:r>
              <a:rPr lang="es-ES" sz="2200" dirty="0"/>
              <a:t>todos los tipos de servicios y todos los profesionales de la salud mental y de otros ámbitos relacionados ejerzan sistemáticamente violencia y maltrato</a:t>
            </a:r>
            <a:r>
              <a:rPr lang="en-GB" sz="2200" dirty="0"/>
              <a:t>. </a:t>
            </a:r>
            <a:endParaRPr lang="x-none" sz="2200" dirty="0"/>
          </a:p>
        </p:txBody>
      </p:sp>
      <p:sp>
        <p:nvSpPr>
          <p:cNvPr id="2" name="Title 1">
            <a:extLst>
              <a:ext uri="{FF2B5EF4-FFF2-40B4-BE49-F238E27FC236}">
                <a16:creationId xmlns:a16="http://schemas.microsoft.com/office/drawing/2014/main" id="{929AF639-E7D8-4551-B22D-B7366470855C}"/>
              </a:ext>
            </a:extLst>
          </p:cNvPr>
          <p:cNvSpPr>
            <a:spLocks noGrp="1"/>
          </p:cNvSpPr>
          <p:nvPr>
            <p:ph type="title"/>
          </p:nvPr>
        </p:nvSpPr>
        <p:spPr/>
        <p:txBody>
          <a:bodyPr/>
          <a:lstStyle/>
          <a:p>
            <a:r>
              <a:rPr lang="en-GB" dirty="0" err="1"/>
              <a:t>Presentación</a:t>
            </a:r>
            <a:r>
              <a:rPr lang="en-GB" dirty="0"/>
              <a:t>: </a:t>
            </a:r>
            <a:r>
              <a:rPr lang="en-GB" dirty="0" err="1"/>
              <a:t>Introducción</a:t>
            </a:r>
            <a:r>
              <a:rPr lang="en-GB" dirty="0"/>
              <a:t> al </a:t>
            </a:r>
            <a:r>
              <a:rPr lang="en-GB" dirty="0" err="1"/>
              <a:t>módulo</a:t>
            </a:r>
            <a:r>
              <a:rPr lang="en-GB" dirty="0"/>
              <a:t> - 2</a:t>
            </a:r>
            <a:endParaRPr lang="x-none" dirty="0"/>
          </a:p>
        </p:txBody>
      </p:sp>
    </p:spTree>
    <p:extLst>
      <p:ext uri="{BB962C8B-B14F-4D97-AF65-F5344CB8AC3E}">
        <p14:creationId xmlns:p14="http://schemas.microsoft.com/office/powerpoint/2010/main" val="16043215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7EB96-1E05-4060-9495-EC3F077607CD}"/>
              </a:ext>
            </a:extLst>
          </p:cNvPr>
          <p:cNvSpPr>
            <a:spLocks noGrp="1"/>
          </p:cNvSpPr>
          <p:nvPr>
            <p:ph sz="quarter" idx="14"/>
          </p:nvPr>
        </p:nvSpPr>
        <p:spPr/>
        <p:txBody>
          <a:bodyPr/>
          <a:lstStyle/>
          <a:p>
            <a:r>
              <a:rPr lang="es-ES" dirty="0"/>
              <a:t>Interrogad a vuestra pareja</a:t>
            </a:r>
            <a:r>
              <a:rPr lang="es-ES" u="sng" dirty="0"/>
              <a:t>:</a:t>
            </a:r>
            <a:r>
              <a:rPr lang="es-ES" dirty="0"/>
              <a:t> </a:t>
            </a:r>
          </a:p>
          <a:p>
            <a:pPr marL="0" lvl="0" indent="0" fontAlgn="base">
              <a:buNone/>
            </a:pPr>
            <a:r>
              <a:rPr lang="es-ES" dirty="0"/>
              <a:t>A) ¿Qué te hace sentir frustrado, nervioso o enfadado? </a:t>
            </a:r>
          </a:p>
          <a:p>
            <a:pPr marL="0" lvl="0" indent="0" fontAlgn="base">
              <a:buNone/>
            </a:pPr>
            <a:r>
              <a:rPr lang="es-ES" dirty="0"/>
              <a:t>B) ¿Qué te ayuda a calmarte en situaciones de estrés? </a:t>
            </a:r>
          </a:p>
          <a:p>
            <a:pPr marL="0" lvl="0" indent="0">
              <a:buNone/>
            </a:pPr>
            <a:endParaRPr lang="x-none" dirty="0"/>
          </a:p>
        </p:txBody>
      </p:sp>
      <p:sp>
        <p:nvSpPr>
          <p:cNvPr id="2" name="Title 1">
            <a:extLst>
              <a:ext uri="{FF2B5EF4-FFF2-40B4-BE49-F238E27FC236}">
                <a16:creationId xmlns:a16="http://schemas.microsoft.com/office/drawing/2014/main" id="{580CDCF1-2A1A-4AC1-B3C5-D92D68B487E4}"/>
              </a:ext>
            </a:extLst>
          </p:cNvPr>
          <p:cNvSpPr>
            <a:spLocks noGrp="1"/>
          </p:cNvSpPr>
          <p:nvPr>
            <p:ph type="title"/>
          </p:nvPr>
        </p:nvSpPr>
        <p:spPr/>
        <p:txBody>
          <a:bodyPr/>
          <a:lstStyle/>
          <a:p>
            <a:r>
              <a:rPr lang="es-ES" dirty="0"/>
              <a:t>Ejercicio 10.1: Elaborar planes individualizados </a:t>
            </a:r>
            <a:r>
              <a:rPr lang="en-GB" dirty="0"/>
              <a:t>- 2</a:t>
            </a:r>
            <a:endParaRPr lang="x-none" dirty="0"/>
          </a:p>
        </p:txBody>
      </p:sp>
    </p:spTree>
    <p:extLst>
      <p:ext uri="{BB962C8B-B14F-4D97-AF65-F5344CB8AC3E}">
        <p14:creationId xmlns:p14="http://schemas.microsoft.com/office/powerpoint/2010/main" val="25100160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148FDA-C429-4522-9CD8-B2F140511C50}"/>
              </a:ext>
            </a:extLst>
          </p:cNvPr>
          <p:cNvSpPr>
            <a:spLocks noGrp="1"/>
          </p:cNvSpPr>
          <p:nvPr>
            <p:ph sz="quarter" idx="14"/>
          </p:nvPr>
        </p:nvSpPr>
        <p:spPr/>
        <p:txBody>
          <a:bodyPr/>
          <a:lstStyle/>
          <a:p>
            <a:pPr algn="just"/>
            <a:r>
              <a:rPr lang="es-ES" dirty="0"/>
              <a:t>Tras debatir estrategias como las mencionadas, utilizad el anexo 2 para elaborar un plan individualizado con vuestra pareja. </a:t>
            </a:r>
          </a:p>
          <a:p>
            <a:pPr lvl="2" algn="just" fontAlgn="base"/>
            <a:r>
              <a:rPr lang="es-ES" sz="2200" dirty="0"/>
              <a:t>Haced una lista de los puntos sensibles y los signos de malestar. </a:t>
            </a:r>
          </a:p>
          <a:p>
            <a:pPr lvl="2" algn="just" fontAlgn="base"/>
            <a:r>
              <a:rPr lang="es-ES" sz="2200" dirty="0"/>
              <a:t>Hacedla también de las estrategias para calmaros. </a:t>
            </a:r>
          </a:p>
          <a:p>
            <a:pPr algn="just"/>
            <a:endParaRPr lang="x-none" dirty="0"/>
          </a:p>
        </p:txBody>
      </p:sp>
      <p:sp>
        <p:nvSpPr>
          <p:cNvPr id="2" name="Title 1">
            <a:extLst>
              <a:ext uri="{FF2B5EF4-FFF2-40B4-BE49-F238E27FC236}">
                <a16:creationId xmlns:a16="http://schemas.microsoft.com/office/drawing/2014/main" id="{72094C00-C911-45B2-9458-B1458E56B373}"/>
              </a:ext>
            </a:extLst>
          </p:cNvPr>
          <p:cNvSpPr>
            <a:spLocks noGrp="1"/>
          </p:cNvSpPr>
          <p:nvPr>
            <p:ph type="title"/>
          </p:nvPr>
        </p:nvSpPr>
        <p:spPr/>
        <p:txBody>
          <a:bodyPr/>
          <a:lstStyle/>
          <a:p>
            <a:r>
              <a:rPr lang="es-ES" dirty="0"/>
              <a:t>Ejercicio 10.1: Elaborar planes individualizados </a:t>
            </a:r>
            <a:r>
              <a:rPr lang="en-GB" dirty="0"/>
              <a:t>- 3</a:t>
            </a:r>
            <a:endParaRPr lang="x-none" dirty="0"/>
          </a:p>
        </p:txBody>
      </p:sp>
    </p:spTree>
    <p:extLst>
      <p:ext uri="{BB962C8B-B14F-4D97-AF65-F5344CB8AC3E}">
        <p14:creationId xmlns:p14="http://schemas.microsoft.com/office/powerpoint/2010/main" val="36683463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D7A2-186F-4A99-BBFE-9C07A5D09AD8}"/>
              </a:ext>
            </a:extLst>
          </p:cNvPr>
          <p:cNvSpPr>
            <a:spLocks noGrp="1"/>
          </p:cNvSpPr>
          <p:nvPr>
            <p:ph type="title"/>
          </p:nvPr>
        </p:nvSpPr>
        <p:spPr/>
        <p:txBody>
          <a:bodyPr/>
          <a:lstStyle/>
          <a:p>
            <a:r>
              <a:rPr lang="es-ES" dirty="0"/>
              <a:t>Tema 11. Equipos de respuesta</a:t>
            </a:r>
          </a:p>
        </p:txBody>
      </p:sp>
    </p:spTree>
    <p:extLst>
      <p:ext uri="{BB962C8B-B14F-4D97-AF65-F5344CB8AC3E}">
        <p14:creationId xmlns:p14="http://schemas.microsoft.com/office/powerpoint/2010/main" val="5612259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D53471-9638-6948-9C83-841109B91A6D}"/>
              </a:ext>
            </a:extLst>
          </p:cNvPr>
          <p:cNvSpPr>
            <a:spLocks noGrp="1"/>
          </p:cNvSpPr>
          <p:nvPr>
            <p:ph type="body" sz="quarter" idx="13"/>
          </p:nvPr>
        </p:nvSpPr>
        <p:spPr/>
        <p:txBody>
          <a:bodyPr/>
          <a:lstStyle/>
          <a:p>
            <a:pPr algn="just"/>
            <a:r>
              <a:rPr lang="en-GB" dirty="0"/>
              <a:t> </a:t>
            </a:r>
            <a:r>
              <a:rPr lang="es-ES" dirty="0"/>
              <a:t>¿Qué es un equipo de respuesta? </a:t>
            </a:r>
            <a:r>
              <a:rPr lang="en-US" dirty="0"/>
              <a:t>(a)</a:t>
            </a:r>
          </a:p>
        </p:txBody>
      </p:sp>
      <p:sp>
        <p:nvSpPr>
          <p:cNvPr id="3" name="Content Placeholder 2">
            <a:extLst>
              <a:ext uri="{FF2B5EF4-FFF2-40B4-BE49-F238E27FC236}">
                <a16:creationId xmlns:a16="http://schemas.microsoft.com/office/drawing/2014/main" id="{FD3CAF59-039D-45D6-B08D-515635940E1E}"/>
              </a:ext>
            </a:extLst>
          </p:cNvPr>
          <p:cNvSpPr>
            <a:spLocks noGrp="1"/>
          </p:cNvSpPr>
          <p:nvPr>
            <p:ph sz="quarter" idx="14"/>
          </p:nvPr>
        </p:nvSpPr>
        <p:spPr/>
        <p:txBody>
          <a:bodyPr/>
          <a:lstStyle/>
          <a:p>
            <a:pPr algn="just"/>
            <a:r>
              <a:rPr lang="es-ES" dirty="0"/>
              <a:t>Los equipos de respuesta se utilizan en varios países, donde han conseguido una reducción muy notable del uso de las medidas coercitivas en los hospitales psiquiátricos y en las unidades psiquiátricas</a:t>
            </a:r>
            <a:r>
              <a:rPr lang="en-GB" dirty="0"/>
              <a:t>.</a:t>
            </a:r>
            <a:endParaRPr lang="x-none" dirty="0"/>
          </a:p>
          <a:p>
            <a:pPr algn="just"/>
            <a:r>
              <a:rPr lang="es-ES" dirty="0"/>
              <a:t>Un equipo de respuesta es un grupo básico de especialistas experimentados, responsables de intervenir o responder cuando es probable que se produzca una situación de emergencia considerada «ingobernable» por las personas presentes</a:t>
            </a:r>
            <a:r>
              <a:rPr lang="en-US" dirty="0"/>
              <a:t>.</a:t>
            </a:r>
          </a:p>
          <a:p>
            <a:pPr algn="just"/>
            <a:r>
              <a:rPr lang="es-ES" dirty="0"/>
              <a:t>Los equipos de respuesta están entrenados para responder a las situaciones conflictivas mediante herramientas de comunicación y desescalada destinadas a calmar la situación y resolverla con seguridad</a:t>
            </a:r>
            <a:r>
              <a:rPr lang="en-US" dirty="0"/>
              <a:t>. </a:t>
            </a:r>
          </a:p>
          <a:p>
            <a:pPr algn="just"/>
            <a:r>
              <a:rPr lang="es-ES" dirty="0"/>
              <a:t>A medida que los equipos de respuesta adquieren más experiencia práctica, su eficacia para aliviar situaciones de conflicto aumenta con el tiempo</a:t>
            </a:r>
            <a:r>
              <a:rPr lang="en-US" dirty="0"/>
              <a:t>. </a:t>
            </a:r>
          </a:p>
        </p:txBody>
      </p:sp>
      <p:sp>
        <p:nvSpPr>
          <p:cNvPr id="2" name="Title 1">
            <a:extLst>
              <a:ext uri="{FF2B5EF4-FFF2-40B4-BE49-F238E27FC236}">
                <a16:creationId xmlns:a16="http://schemas.microsoft.com/office/drawing/2014/main" id="{7BB2837A-E9BB-47C2-8C1E-458206B1DC5E}"/>
              </a:ext>
            </a:extLst>
          </p:cNvPr>
          <p:cNvSpPr>
            <a:spLocks noGrp="1"/>
          </p:cNvSpPr>
          <p:nvPr>
            <p:ph type="title"/>
          </p:nvPr>
        </p:nvSpPr>
        <p:spPr/>
        <p:txBody>
          <a:bodyPr/>
          <a:lstStyle/>
          <a:p>
            <a:r>
              <a:rPr lang="en-GB" dirty="0" err="1"/>
              <a:t>Presentación</a:t>
            </a:r>
            <a:r>
              <a:rPr lang="en-GB" dirty="0"/>
              <a:t>: </a:t>
            </a:r>
            <a:r>
              <a:rPr lang="en-GB" dirty="0" err="1"/>
              <a:t>Equipos</a:t>
            </a:r>
            <a:r>
              <a:rPr lang="en-GB" dirty="0"/>
              <a:t> de </a:t>
            </a:r>
            <a:r>
              <a:rPr lang="en-GB" dirty="0" err="1"/>
              <a:t>respuesta</a:t>
            </a:r>
            <a:r>
              <a:rPr lang="en-GB" dirty="0"/>
              <a:t> - 1</a:t>
            </a:r>
            <a:endParaRPr lang="x-none" dirty="0"/>
          </a:p>
        </p:txBody>
      </p:sp>
    </p:spTree>
    <p:extLst>
      <p:ext uri="{BB962C8B-B14F-4D97-AF65-F5344CB8AC3E}">
        <p14:creationId xmlns:p14="http://schemas.microsoft.com/office/powerpoint/2010/main" val="9927732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ED98F5E-661D-E644-AFBD-0089B447914C}"/>
              </a:ext>
            </a:extLst>
          </p:cNvPr>
          <p:cNvSpPr>
            <a:spLocks noGrp="1"/>
          </p:cNvSpPr>
          <p:nvPr>
            <p:ph type="body" sz="quarter" idx="13"/>
          </p:nvPr>
        </p:nvSpPr>
        <p:spPr/>
        <p:txBody>
          <a:bodyPr/>
          <a:lstStyle/>
          <a:p>
            <a:r>
              <a:rPr lang="es-ES" dirty="0"/>
              <a:t>¿Qué es un equipo de respuesta? </a:t>
            </a:r>
            <a:r>
              <a:rPr lang="en-US" dirty="0"/>
              <a:t>(b)</a:t>
            </a:r>
          </a:p>
        </p:txBody>
      </p:sp>
      <p:sp>
        <p:nvSpPr>
          <p:cNvPr id="3" name="Content Placeholder 2">
            <a:extLst>
              <a:ext uri="{FF2B5EF4-FFF2-40B4-BE49-F238E27FC236}">
                <a16:creationId xmlns:a16="http://schemas.microsoft.com/office/drawing/2014/main" id="{4D25A1CC-981D-4348-905D-0772B22D445C}"/>
              </a:ext>
            </a:extLst>
          </p:cNvPr>
          <p:cNvSpPr>
            <a:spLocks noGrp="1"/>
          </p:cNvSpPr>
          <p:nvPr>
            <p:ph sz="quarter" idx="14"/>
          </p:nvPr>
        </p:nvSpPr>
        <p:spPr/>
        <p:txBody>
          <a:bodyPr/>
          <a:lstStyle/>
          <a:p>
            <a:pPr algn="just"/>
            <a:r>
              <a:rPr lang="es-ES" dirty="0"/>
              <a:t>La misión del equipo de respuesta es responder </a:t>
            </a:r>
            <a:r>
              <a:rPr lang="es-ES" u="sng" dirty="0"/>
              <a:t>siempre</a:t>
            </a:r>
            <a:r>
              <a:rPr lang="es-ES" dirty="0"/>
              <a:t> a las situaciones conflictivas de una manera no violenta y no coercitiva</a:t>
            </a:r>
            <a:r>
              <a:rPr lang="en-GB" dirty="0"/>
              <a:t>. </a:t>
            </a:r>
          </a:p>
          <a:p>
            <a:pPr lvl="1" algn="just"/>
            <a:r>
              <a:rPr lang="es-ES" dirty="0"/>
              <a:t>Es importante asegurarse de que el equipo de respuesta </a:t>
            </a:r>
            <a:r>
              <a:rPr lang="es-ES" u="sng" dirty="0"/>
              <a:t>no evolucione </a:t>
            </a:r>
            <a:r>
              <a:rPr lang="es-ES" dirty="0"/>
              <a:t>con el paso del tiempo en un equipo que use medidas coercitivas y violentas para abordar las situaciones de tensión y conflicto</a:t>
            </a:r>
            <a:r>
              <a:rPr lang="en-GB" dirty="0"/>
              <a:t>. </a:t>
            </a:r>
          </a:p>
          <a:p>
            <a:pPr lvl="1" algn="just"/>
            <a:r>
              <a:rPr lang="es-ES" dirty="0"/>
              <a:t>es importante destacar que la intervención de un equipo de respuesta solo es necesaria en determinadas situaciones de crisis en que otras estrategias no son adecuadas o no han funcionado</a:t>
            </a:r>
            <a:r>
              <a:rPr lang="en-GB" dirty="0"/>
              <a:t>. </a:t>
            </a:r>
          </a:p>
          <a:p>
            <a:pPr lvl="1" algn="just"/>
            <a:r>
              <a:rPr lang="es-ES" dirty="0"/>
              <a:t>En muchos casos, las personas sencillamente pueden necesitar tiempo y espacio para superar su malestar solas o con la ayuda del personal y de otras personas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E7365B21-E996-496C-B301-9CED407D1F82}"/>
              </a:ext>
            </a:extLst>
          </p:cNvPr>
          <p:cNvSpPr>
            <a:spLocks noGrp="1"/>
          </p:cNvSpPr>
          <p:nvPr>
            <p:ph type="title"/>
          </p:nvPr>
        </p:nvSpPr>
        <p:spPr/>
        <p:txBody>
          <a:bodyPr/>
          <a:lstStyle/>
          <a:p>
            <a:r>
              <a:rPr lang="en-GB" dirty="0" err="1"/>
              <a:t>Presentación</a:t>
            </a:r>
            <a:r>
              <a:rPr lang="en-GB" dirty="0"/>
              <a:t>: </a:t>
            </a:r>
            <a:r>
              <a:rPr lang="en-GB" dirty="0" err="1"/>
              <a:t>Equipos</a:t>
            </a:r>
            <a:r>
              <a:rPr lang="en-GB" dirty="0"/>
              <a:t> de </a:t>
            </a:r>
            <a:r>
              <a:rPr lang="en-GB" dirty="0" err="1"/>
              <a:t>respuesta</a:t>
            </a:r>
            <a:r>
              <a:rPr lang="en-GB" dirty="0"/>
              <a:t> - 2</a:t>
            </a:r>
            <a:endParaRPr lang="x-none" dirty="0"/>
          </a:p>
        </p:txBody>
      </p:sp>
    </p:spTree>
    <p:extLst>
      <p:ext uri="{BB962C8B-B14F-4D97-AF65-F5344CB8AC3E}">
        <p14:creationId xmlns:p14="http://schemas.microsoft.com/office/powerpoint/2010/main" val="15217960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764314-BBF1-A049-9217-E9C79BB927C8}"/>
              </a:ext>
            </a:extLst>
          </p:cNvPr>
          <p:cNvSpPr>
            <a:spLocks noGrp="1"/>
          </p:cNvSpPr>
          <p:nvPr>
            <p:ph type="body" sz="quarter" idx="13"/>
          </p:nvPr>
        </p:nvSpPr>
        <p:spPr/>
        <p:txBody>
          <a:bodyPr/>
          <a:lstStyle/>
          <a:p>
            <a:r>
              <a:rPr lang="es-ES" dirty="0"/>
              <a:t>¿Quién puede formar parte de un equipo de respuesta? </a:t>
            </a:r>
          </a:p>
        </p:txBody>
      </p:sp>
      <p:sp>
        <p:nvSpPr>
          <p:cNvPr id="3" name="Content Placeholder 2">
            <a:extLst>
              <a:ext uri="{FF2B5EF4-FFF2-40B4-BE49-F238E27FC236}">
                <a16:creationId xmlns:a16="http://schemas.microsoft.com/office/drawing/2014/main" id="{968263DF-9F65-46AF-9F37-A33DA98CBB1F}"/>
              </a:ext>
            </a:extLst>
          </p:cNvPr>
          <p:cNvSpPr>
            <a:spLocks noGrp="1"/>
          </p:cNvSpPr>
          <p:nvPr>
            <p:ph sz="quarter" idx="14"/>
          </p:nvPr>
        </p:nvSpPr>
        <p:spPr>
          <a:xfrm>
            <a:off x="574157" y="1382233"/>
            <a:ext cx="11107449" cy="4628955"/>
          </a:xfrm>
        </p:spPr>
        <p:txBody>
          <a:bodyPr/>
          <a:lstStyle/>
          <a:p>
            <a:pPr algn="just"/>
            <a:r>
              <a:rPr lang="es-ES" sz="1900" dirty="0"/>
              <a:t>El grupo puede incluir: </a:t>
            </a:r>
          </a:p>
          <a:p>
            <a:pPr lvl="2" algn="just" fontAlgn="base"/>
            <a:r>
              <a:rPr lang="es-ES" sz="1900" dirty="0"/>
              <a:t>Profesionales de la salud mental y otros ámbitos (personal de asistencia, de enfermería, cuerpo médico, etc.). </a:t>
            </a:r>
          </a:p>
          <a:p>
            <a:pPr lvl="2" algn="just" fontAlgn="base"/>
            <a:r>
              <a:rPr lang="es-ES" sz="1900" dirty="0"/>
              <a:t>Otros miembros (incluidos compañeros, activistas comunitarios y familiares u otros cuidadores). </a:t>
            </a:r>
          </a:p>
          <a:p>
            <a:pPr algn="just"/>
            <a:r>
              <a:rPr lang="es-ES" sz="1900" dirty="0"/>
              <a:t>Hay un grupo básico asignado cada día al servicio para cubrir días y noches</a:t>
            </a:r>
            <a:r>
              <a:rPr lang="en-US" sz="1900" dirty="0"/>
              <a:t>.</a:t>
            </a:r>
          </a:p>
          <a:p>
            <a:pPr lvl="0" algn="just" fontAlgn="base"/>
            <a:r>
              <a:rPr lang="es-ES" sz="1900" dirty="0"/>
              <a:t>Además, también hay miembros de guardia: </a:t>
            </a:r>
          </a:p>
          <a:p>
            <a:pPr lvl="2" algn="just" fontAlgn="base"/>
            <a:r>
              <a:rPr lang="es-ES" sz="1900" dirty="0"/>
              <a:t>Estos no están de manera permanente en el servicio. </a:t>
            </a:r>
          </a:p>
          <a:p>
            <a:pPr lvl="2" algn="just" fontAlgn="base"/>
            <a:r>
              <a:rPr lang="es-ES" sz="1900" dirty="0"/>
              <a:t>Se les llama solo si se les necesita. </a:t>
            </a:r>
          </a:p>
          <a:p>
            <a:pPr lvl="2" algn="just"/>
            <a:r>
              <a:rPr lang="es-ES" sz="1900" dirty="0"/>
              <a:t>Se les avisa con poco tiempo y deben ser capaces de presentarse en el lugar de la emergencia rápidamente.</a:t>
            </a:r>
          </a:p>
          <a:p>
            <a:pPr algn="just"/>
            <a:r>
              <a:rPr lang="es-ES" sz="1900" dirty="0"/>
              <a:t>Es importante asegurarse de que la composición del equipo de respuesta se haga a medida de las necesidades de las personas</a:t>
            </a:r>
            <a:r>
              <a:rPr lang="en-US" sz="1900" dirty="0"/>
              <a:t>.</a:t>
            </a:r>
          </a:p>
          <a:p>
            <a:pPr algn="just"/>
            <a:endParaRPr lang="x-none" sz="1900" dirty="0"/>
          </a:p>
        </p:txBody>
      </p:sp>
      <p:sp>
        <p:nvSpPr>
          <p:cNvPr id="2" name="Title 1">
            <a:extLst>
              <a:ext uri="{FF2B5EF4-FFF2-40B4-BE49-F238E27FC236}">
                <a16:creationId xmlns:a16="http://schemas.microsoft.com/office/drawing/2014/main" id="{52419495-6DD0-4545-B0B9-873221BA067C}"/>
              </a:ext>
            </a:extLst>
          </p:cNvPr>
          <p:cNvSpPr>
            <a:spLocks noGrp="1"/>
          </p:cNvSpPr>
          <p:nvPr>
            <p:ph type="title"/>
          </p:nvPr>
        </p:nvSpPr>
        <p:spPr/>
        <p:txBody>
          <a:bodyPr/>
          <a:lstStyle/>
          <a:p>
            <a:r>
              <a:rPr lang="en-GB" dirty="0" err="1"/>
              <a:t>Presentación</a:t>
            </a:r>
            <a:r>
              <a:rPr lang="en-GB" dirty="0"/>
              <a:t>: </a:t>
            </a:r>
            <a:r>
              <a:rPr lang="en-GB" dirty="0" err="1"/>
              <a:t>Equipos</a:t>
            </a:r>
            <a:r>
              <a:rPr lang="en-GB" dirty="0"/>
              <a:t> de </a:t>
            </a:r>
            <a:r>
              <a:rPr lang="en-GB" dirty="0" err="1"/>
              <a:t>respuesta</a:t>
            </a:r>
            <a:r>
              <a:rPr lang="en-GB" dirty="0"/>
              <a:t> - 3</a:t>
            </a:r>
            <a:endParaRPr lang="x-none" dirty="0"/>
          </a:p>
        </p:txBody>
      </p:sp>
    </p:spTree>
    <p:extLst>
      <p:ext uri="{BB962C8B-B14F-4D97-AF65-F5344CB8AC3E}">
        <p14:creationId xmlns:p14="http://schemas.microsoft.com/office/powerpoint/2010/main" val="12937173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62F511B-2C5A-B44A-AB6F-B7F3FF4269B0}"/>
              </a:ext>
            </a:extLst>
          </p:cNvPr>
          <p:cNvSpPr>
            <a:spLocks noGrp="1"/>
          </p:cNvSpPr>
          <p:nvPr>
            <p:ph type="body" sz="quarter" idx="13"/>
          </p:nvPr>
        </p:nvSpPr>
        <p:spPr/>
        <p:txBody>
          <a:bodyPr/>
          <a:lstStyle/>
          <a:p>
            <a:r>
              <a:rPr lang="es-ES" dirty="0"/>
              <a:t>¿Cómo trabaja un equipo de respuesta? </a:t>
            </a:r>
            <a:r>
              <a:rPr lang="en-US" dirty="0"/>
              <a:t>(a)</a:t>
            </a:r>
          </a:p>
        </p:txBody>
      </p:sp>
      <p:sp>
        <p:nvSpPr>
          <p:cNvPr id="3" name="Content Placeholder 2">
            <a:extLst>
              <a:ext uri="{FF2B5EF4-FFF2-40B4-BE49-F238E27FC236}">
                <a16:creationId xmlns:a16="http://schemas.microsoft.com/office/drawing/2014/main" id="{EE5539AA-8BA2-497D-9B63-71CC339BACF2}"/>
              </a:ext>
            </a:extLst>
          </p:cNvPr>
          <p:cNvSpPr>
            <a:spLocks noGrp="1"/>
          </p:cNvSpPr>
          <p:nvPr>
            <p:ph sz="quarter" idx="14"/>
          </p:nvPr>
        </p:nvSpPr>
        <p:spPr/>
        <p:txBody>
          <a:bodyPr/>
          <a:lstStyle/>
          <a:p>
            <a:pPr algn="just"/>
            <a:r>
              <a:rPr lang="es-ES" dirty="0"/>
              <a:t>Los equipos de respuesta acuden al lugar de la situación de emergencia en poco tiempo</a:t>
            </a:r>
            <a:r>
              <a:rPr lang="en-US" dirty="0"/>
              <a:t>.</a:t>
            </a:r>
          </a:p>
          <a:p>
            <a:pPr algn="just"/>
            <a:r>
              <a:rPr lang="es-ES" dirty="0"/>
              <a:t>La intervención principal consiste en establecer una relación no intrusiva, no controladora, no conflictiva y activamente empática con las personas implicadas sin recurrir al uso de medidas restrictivas</a:t>
            </a:r>
            <a:r>
              <a:rPr lang="en-US" dirty="0"/>
              <a:t>.</a:t>
            </a:r>
          </a:p>
          <a:p>
            <a:pPr algn="just"/>
            <a:r>
              <a:rPr lang="es-ES" dirty="0"/>
              <a:t>El equipo de respuesta comienza por adoptar un abordaje basado en la recuperación de una manera inmediata. El equipo demuestra esperanza, tranquilidad, positivismo y confianza en su capacidad para detener, evitar o </a:t>
            </a:r>
            <a:r>
              <a:rPr lang="es-ES" dirty="0" err="1"/>
              <a:t>desescalar</a:t>
            </a:r>
            <a:r>
              <a:rPr lang="es-ES" dirty="0"/>
              <a:t> una situación de crisis con profesionalidad y sin violencia</a:t>
            </a:r>
            <a:r>
              <a:rPr lang="en-US" dirty="0"/>
              <a:t>. </a:t>
            </a:r>
          </a:p>
          <a:p>
            <a:pPr algn="just"/>
            <a:r>
              <a:rPr lang="es-ES" dirty="0"/>
              <a:t>Los miembros del equipo trabajan para construir una relación con las personas implicadas, colaborando para entender las circunstancias inmediatas y el trasfondo relevante que han precipitado la crisis</a:t>
            </a:r>
            <a:r>
              <a:rPr lang="en-US" dirty="0"/>
              <a:t>. </a:t>
            </a:r>
          </a:p>
          <a:p>
            <a:pPr algn="just"/>
            <a:endParaRPr lang="x-none" dirty="0"/>
          </a:p>
        </p:txBody>
      </p:sp>
      <p:sp>
        <p:nvSpPr>
          <p:cNvPr id="2" name="Title 1">
            <a:extLst>
              <a:ext uri="{FF2B5EF4-FFF2-40B4-BE49-F238E27FC236}">
                <a16:creationId xmlns:a16="http://schemas.microsoft.com/office/drawing/2014/main" id="{B92DEACF-E523-4627-9216-3CA2026AE53C}"/>
              </a:ext>
            </a:extLst>
          </p:cNvPr>
          <p:cNvSpPr>
            <a:spLocks noGrp="1"/>
          </p:cNvSpPr>
          <p:nvPr>
            <p:ph type="title"/>
          </p:nvPr>
        </p:nvSpPr>
        <p:spPr/>
        <p:txBody>
          <a:bodyPr/>
          <a:lstStyle/>
          <a:p>
            <a:r>
              <a:rPr lang="en-GB" dirty="0" err="1"/>
              <a:t>Presentación</a:t>
            </a:r>
            <a:r>
              <a:rPr lang="en-GB" dirty="0"/>
              <a:t>: </a:t>
            </a:r>
            <a:r>
              <a:rPr lang="en-GB" dirty="0" err="1"/>
              <a:t>Equipos</a:t>
            </a:r>
            <a:r>
              <a:rPr lang="en-GB" dirty="0"/>
              <a:t> de </a:t>
            </a:r>
            <a:r>
              <a:rPr lang="en-GB" dirty="0" err="1"/>
              <a:t>respuesta</a:t>
            </a:r>
            <a:r>
              <a:rPr lang="en-GB" dirty="0"/>
              <a:t> - 4</a:t>
            </a:r>
            <a:endParaRPr lang="x-none" dirty="0"/>
          </a:p>
        </p:txBody>
      </p:sp>
    </p:spTree>
    <p:extLst>
      <p:ext uri="{BB962C8B-B14F-4D97-AF65-F5344CB8AC3E}">
        <p14:creationId xmlns:p14="http://schemas.microsoft.com/office/powerpoint/2010/main" val="38224288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4E2D21-9820-DD44-B0F8-7B5CB5E319B1}"/>
              </a:ext>
            </a:extLst>
          </p:cNvPr>
          <p:cNvSpPr>
            <a:spLocks noGrp="1"/>
          </p:cNvSpPr>
          <p:nvPr>
            <p:ph type="body" sz="quarter" idx="13"/>
          </p:nvPr>
        </p:nvSpPr>
        <p:spPr/>
        <p:txBody>
          <a:bodyPr/>
          <a:lstStyle/>
          <a:p>
            <a:r>
              <a:rPr lang="es-ES" dirty="0"/>
              <a:t>¿Cómo trabaja un equipo de respuesta? </a:t>
            </a:r>
            <a:r>
              <a:rPr lang="en-US" dirty="0"/>
              <a:t>(b)</a:t>
            </a:r>
          </a:p>
        </p:txBody>
      </p:sp>
      <p:sp>
        <p:nvSpPr>
          <p:cNvPr id="3" name="Content Placeholder 2">
            <a:extLst>
              <a:ext uri="{FF2B5EF4-FFF2-40B4-BE49-F238E27FC236}">
                <a16:creationId xmlns:a16="http://schemas.microsoft.com/office/drawing/2014/main" id="{27180DF0-7BB7-4047-8487-0FC549D1CA69}"/>
              </a:ext>
            </a:extLst>
          </p:cNvPr>
          <p:cNvSpPr>
            <a:spLocks noGrp="1"/>
          </p:cNvSpPr>
          <p:nvPr>
            <p:ph sz="quarter" idx="14"/>
          </p:nvPr>
        </p:nvSpPr>
        <p:spPr/>
        <p:txBody>
          <a:bodyPr/>
          <a:lstStyle/>
          <a:p>
            <a:pPr algn="just"/>
            <a:r>
              <a:rPr lang="es-ES" dirty="0"/>
              <a:t>Las personas pueden optar por dar al equipo de respuesta acceso a sus planes individualizados, planes de decisiones anticipadas y/o planes de recuperación para que pueda determinar cuál es la respuesta más eficaz de acuerdo con su voluntad y preferencias. </a:t>
            </a:r>
          </a:p>
          <a:p>
            <a:pPr algn="just"/>
            <a:r>
              <a:rPr lang="es-ES" dirty="0"/>
              <a:t>El equipo de respuesta también debe preguntar si la persona tiene planes de decisiones anticipadas o algún representante con quien se pueda contactar</a:t>
            </a:r>
            <a:r>
              <a:rPr lang="en-US" dirty="0"/>
              <a:t>. </a:t>
            </a:r>
          </a:p>
          <a:p>
            <a:pPr algn="just"/>
            <a:r>
              <a:rPr lang="es-ES" dirty="0"/>
              <a:t>Se debe permitir a los equipos de respuesta que se tomen todo el tiempo necesario para resolver una situación concreta</a:t>
            </a:r>
            <a:r>
              <a:rPr lang="en-US" dirty="0"/>
              <a:t>.</a:t>
            </a:r>
            <a:endParaRPr lang="x-none" dirty="0"/>
          </a:p>
        </p:txBody>
      </p:sp>
      <p:sp>
        <p:nvSpPr>
          <p:cNvPr id="2" name="Title 1">
            <a:extLst>
              <a:ext uri="{FF2B5EF4-FFF2-40B4-BE49-F238E27FC236}">
                <a16:creationId xmlns:a16="http://schemas.microsoft.com/office/drawing/2014/main" id="{01EAB9D4-6615-4985-A658-3944554D04EE}"/>
              </a:ext>
            </a:extLst>
          </p:cNvPr>
          <p:cNvSpPr>
            <a:spLocks noGrp="1"/>
          </p:cNvSpPr>
          <p:nvPr>
            <p:ph type="title"/>
          </p:nvPr>
        </p:nvSpPr>
        <p:spPr/>
        <p:txBody>
          <a:bodyPr/>
          <a:lstStyle/>
          <a:p>
            <a:r>
              <a:rPr lang="en-GB" dirty="0" err="1"/>
              <a:t>Presentación</a:t>
            </a:r>
            <a:r>
              <a:rPr lang="en-GB" dirty="0"/>
              <a:t>: </a:t>
            </a:r>
            <a:r>
              <a:rPr lang="en-GB" dirty="0" err="1"/>
              <a:t>Equipos</a:t>
            </a:r>
            <a:r>
              <a:rPr lang="en-GB" dirty="0"/>
              <a:t> de </a:t>
            </a:r>
            <a:r>
              <a:rPr lang="en-GB" dirty="0" err="1"/>
              <a:t>respuesta</a:t>
            </a:r>
            <a:r>
              <a:rPr lang="en-GB" dirty="0"/>
              <a:t> - 5</a:t>
            </a:r>
            <a:endParaRPr lang="x-none" dirty="0"/>
          </a:p>
        </p:txBody>
      </p:sp>
    </p:spTree>
    <p:extLst>
      <p:ext uri="{BB962C8B-B14F-4D97-AF65-F5344CB8AC3E}">
        <p14:creationId xmlns:p14="http://schemas.microsoft.com/office/powerpoint/2010/main" val="3897794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D47F53-583C-3B40-8E6B-48DCE0A16C37}"/>
              </a:ext>
            </a:extLst>
          </p:cNvPr>
          <p:cNvSpPr>
            <a:spLocks noGrp="1"/>
          </p:cNvSpPr>
          <p:nvPr>
            <p:ph type="body" sz="quarter" idx="13"/>
          </p:nvPr>
        </p:nvSpPr>
        <p:spPr/>
        <p:txBody>
          <a:bodyPr/>
          <a:lstStyle/>
          <a:p>
            <a:r>
              <a:rPr lang="es-ES" dirty="0"/>
              <a:t>¿Cómo trabaja un equipo de respuesta? </a:t>
            </a:r>
            <a:r>
              <a:rPr lang="en-US" dirty="0"/>
              <a:t>(c)</a:t>
            </a:r>
          </a:p>
        </p:txBody>
      </p:sp>
      <p:sp>
        <p:nvSpPr>
          <p:cNvPr id="3" name="Content Placeholder 2">
            <a:extLst>
              <a:ext uri="{FF2B5EF4-FFF2-40B4-BE49-F238E27FC236}">
                <a16:creationId xmlns:a16="http://schemas.microsoft.com/office/drawing/2014/main" id="{0358A9B4-EA89-4420-BF66-02E76D2500C7}"/>
              </a:ext>
            </a:extLst>
          </p:cNvPr>
          <p:cNvSpPr>
            <a:spLocks noGrp="1"/>
          </p:cNvSpPr>
          <p:nvPr>
            <p:ph sz="quarter" idx="14"/>
          </p:nvPr>
        </p:nvSpPr>
        <p:spPr/>
        <p:txBody>
          <a:bodyPr/>
          <a:lstStyle/>
          <a:p>
            <a:pPr marL="0" indent="0" algn="just">
              <a:buNone/>
            </a:pPr>
            <a:r>
              <a:rPr lang="es-ES" dirty="0"/>
              <a:t>Una vez resuelta la situación: </a:t>
            </a:r>
          </a:p>
          <a:p>
            <a:pPr algn="just"/>
            <a:r>
              <a:rPr lang="es-ES" dirty="0"/>
              <a:t>Los miembros del equipo de respuesta deben mantener una reunión informativa posterior al incidente para analizar su respuesta y el resultado, y determinar qué funcionó, qué no funcionó y cómo se podrían abordar mejor algunos aspectos si tiene lugar una situación similar</a:t>
            </a:r>
            <a:r>
              <a:rPr lang="en-GB" dirty="0"/>
              <a:t>.</a:t>
            </a:r>
            <a:endParaRPr lang="x-none" dirty="0"/>
          </a:p>
          <a:p>
            <a:pPr algn="just"/>
            <a:r>
              <a:rPr lang="es-ES" dirty="0"/>
              <a:t>Conviene llevar a cabo una reunión informativa aparte con la persona que ha tenido la crisis cuando esta se sienta preparada para hacerlo, con el fin de entender mejor qué le pasó, qué causó su malestar, a qué respondió su reacción y en qué medida cree que el equipo de respuesta reaccionó adecuadamente a la situación y qué aspectos se podrían mejorar</a:t>
            </a:r>
            <a:endParaRPr lang="x-none" dirty="0"/>
          </a:p>
        </p:txBody>
      </p:sp>
      <p:sp>
        <p:nvSpPr>
          <p:cNvPr id="2" name="Title 1">
            <a:extLst>
              <a:ext uri="{FF2B5EF4-FFF2-40B4-BE49-F238E27FC236}">
                <a16:creationId xmlns:a16="http://schemas.microsoft.com/office/drawing/2014/main" id="{D8CA5A5E-2EBD-4772-BDC9-396BE579359F}"/>
              </a:ext>
            </a:extLst>
          </p:cNvPr>
          <p:cNvSpPr>
            <a:spLocks noGrp="1"/>
          </p:cNvSpPr>
          <p:nvPr>
            <p:ph type="title"/>
          </p:nvPr>
        </p:nvSpPr>
        <p:spPr/>
        <p:txBody>
          <a:bodyPr/>
          <a:lstStyle/>
          <a:p>
            <a:r>
              <a:rPr lang="en-GB" dirty="0" err="1"/>
              <a:t>Presentación</a:t>
            </a:r>
            <a:r>
              <a:rPr lang="en-GB" dirty="0"/>
              <a:t>: </a:t>
            </a:r>
            <a:r>
              <a:rPr lang="en-GB" dirty="0" err="1"/>
              <a:t>Equipos</a:t>
            </a:r>
            <a:r>
              <a:rPr lang="en-GB" dirty="0"/>
              <a:t> de </a:t>
            </a:r>
            <a:r>
              <a:rPr lang="en-GB" dirty="0" err="1"/>
              <a:t>respuesta</a:t>
            </a:r>
            <a:r>
              <a:rPr lang="en-GB" dirty="0"/>
              <a:t> - 6</a:t>
            </a:r>
            <a:endParaRPr lang="x-none" dirty="0"/>
          </a:p>
        </p:txBody>
      </p:sp>
    </p:spTree>
    <p:extLst>
      <p:ext uri="{BB962C8B-B14F-4D97-AF65-F5344CB8AC3E}">
        <p14:creationId xmlns:p14="http://schemas.microsoft.com/office/powerpoint/2010/main" val="5181339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6DA386-8AD0-5646-A947-9981308E60FC}"/>
              </a:ext>
            </a:extLst>
          </p:cNvPr>
          <p:cNvSpPr>
            <a:spLocks noGrp="1"/>
          </p:cNvSpPr>
          <p:nvPr>
            <p:ph type="body" sz="quarter" idx="13"/>
          </p:nvPr>
        </p:nvSpPr>
        <p:spPr/>
        <p:txBody>
          <a:bodyPr/>
          <a:lstStyle/>
          <a:p>
            <a:r>
              <a:rPr lang="es-ES" dirty="0"/>
              <a:t>¿Cómo trabaja un equipo de respuesta? </a:t>
            </a:r>
            <a:r>
              <a:rPr lang="en-US" dirty="0"/>
              <a:t>(d)</a:t>
            </a:r>
          </a:p>
        </p:txBody>
      </p:sp>
      <p:sp>
        <p:nvSpPr>
          <p:cNvPr id="3" name="Content Placeholder 2">
            <a:extLst>
              <a:ext uri="{FF2B5EF4-FFF2-40B4-BE49-F238E27FC236}">
                <a16:creationId xmlns:a16="http://schemas.microsoft.com/office/drawing/2014/main" id="{9AA1B5F0-996F-4BBA-9296-3F8FAE1EE045}"/>
              </a:ext>
            </a:extLst>
          </p:cNvPr>
          <p:cNvSpPr>
            <a:spLocks noGrp="1"/>
          </p:cNvSpPr>
          <p:nvPr>
            <p:ph sz="quarter" idx="14"/>
          </p:nvPr>
        </p:nvSpPr>
        <p:spPr/>
        <p:txBody>
          <a:bodyPr/>
          <a:lstStyle/>
          <a:p>
            <a:pPr lvl="1" algn="just" fontAlgn="base"/>
            <a:r>
              <a:rPr lang="es-ES" sz="2200" dirty="0"/>
              <a:t>Es recomendable ofrecer a las personas implicadas la oportunidad de escribir su perspectiva personal sobre el incidente y sobre cómo se debería proceder en situaciones similares en el futuro. </a:t>
            </a:r>
          </a:p>
          <a:p>
            <a:pPr lvl="1" algn="just" fontAlgn="base"/>
            <a:r>
              <a:rPr lang="es-ES" sz="2200" dirty="0"/>
              <a:t>Esta sesión da también la oportunidad para desarrollar y revisar los planes individualizados. </a:t>
            </a:r>
          </a:p>
          <a:p>
            <a:pPr lvl="1" algn="just" fontAlgn="base"/>
            <a:r>
              <a:rPr lang="es-ES" sz="2200" dirty="0"/>
              <a:t>Eso ofrece una valiosa oportunidad para el entendimiento mutuo. </a:t>
            </a:r>
          </a:p>
          <a:p>
            <a:pPr marL="0" indent="0" algn="just">
              <a:buNone/>
            </a:pPr>
            <a:endParaRPr lang="x-none" dirty="0"/>
          </a:p>
        </p:txBody>
      </p:sp>
      <p:sp>
        <p:nvSpPr>
          <p:cNvPr id="2" name="Title 1">
            <a:extLst>
              <a:ext uri="{FF2B5EF4-FFF2-40B4-BE49-F238E27FC236}">
                <a16:creationId xmlns:a16="http://schemas.microsoft.com/office/drawing/2014/main" id="{EA00D5C6-18A4-4482-89D6-EF76F35FEDCC}"/>
              </a:ext>
            </a:extLst>
          </p:cNvPr>
          <p:cNvSpPr>
            <a:spLocks noGrp="1"/>
          </p:cNvSpPr>
          <p:nvPr>
            <p:ph type="title"/>
          </p:nvPr>
        </p:nvSpPr>
        <p:spPr/>
        <p:txBody>
          <a:bodyPr/>
          <a:lstStyle/>
          <a:p>
            <a:r>
              <a:rPr lang="en-GB" dirty="0" err="1"/>
              <a:t>Presentación</a:t>
            </a:r>
            <a:r>
              <a:rPr lang="en-GB" dirty="0"/>
              <a:t>: </a:t>
            </a:r>
            <a:r>
              <a:rPr lang="en-GB" dirty="0" err="1"/>
              <a:t>Equipos</a:t>
            </a:r>
            <a:r>
              <a:rPr lang="en-GB" dirty="0"/>
              <a:t> de </a:t>
            </a:r>
            <a:r>
              <a:rPr lang="en-GB" dirty="0" err="1"/>
              <a:t>respuesta</a:t>
            </a:r>
            <a:r>
              <a:rPr lang="en-GB" dirty="0"/>
              <a:t> - 7</a:t>
            </a:r>
            <a:endParaRPr lang="x-none" dirty="0"/>
          </a:p>
        </p:txBody>
      </p:sp>
    </p:spTree>
    <p:extLst>
      <p:ext uri="{BB962C8B-B14F-4D97-AF65-F5344CB8AC3E}">
        <p14:creationId xmlns:p14="http://schemas.microsoft.com/office/powerpoint/2010/main" val="2788151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DBDBC-8AEC-445D-AB55-E585EFF35CCD}"/>
              </a:ext>
            </a:extLst>
          </p:cNvPr>
          <p:cNvSpPr>
            <a:spLocks noGrp="1"/>
          </p:cNvSpPr>
          <p:nvPr>
            <p:ph sz="quarter" idx="14"/>
          </p:nvPr>
        </p:nvSpPr>
        <p:spPr/>
        <p:txBody>
          <a:bodyPr/>
          <a:lstStyle/>
          <a:p>
            <a:endParaRPr lang="en-US" dirty="0"/>
          </a:p>
          <a:p>
            <a:endParaRPr lang="en-US" dirty="0"/>
          </a:p>
          <a:p>
            <a:r>
              <a:rPr lang="es-ES" dirty="0"/>
              <a:t>¿Podéis dar ejemplos de violencia, coacción y maltrato que se producen en el ámbito de los servicios con los que estáis familiarizados? </a:t>
            </a:r>
            <a:endParaRPr lang="x-none" dirty="0"/>
          </a:p>
        </p:txBody>
      </p:sp>
      <p:sp>
        <p:nvSpPr>
          <p:cNvPr id="2" name="Title 1">
            <a:extLst>
              <a:ext uri="{FF2B5EF4-FFF2-40B4-BE49-F238E27FC236}">
                <a16:creationId xmlns:a16="http://schemas.microsoft.com/office/drawing/2014/main" id="{F403FB69-8F11-4E34-BB08-290ACCF00B50}"/>
              </a:ext>
            </a:extLst>
          </p:cNvPr>
          <p:cNvSpPr>
            <a:spLocks noGrp="1"/>
          </p:cNvSpPr>
          <p:nvPr>
            <p:ph type="title"/>
          </p:nvPr>
        </p:nvSpPr>
        <p:spPr>
          <a:xfrm>
            <a:off x="507206" y="506412"/>
            <a:ext cx="10571920" cy="429253"/>
          </a:xfrm>
        </p:spPr>
        <p:txBody>
          <a:bodyPr/>
          <a:lstStyle/>
          <a:p>
            <a:r>
              <a:rPr lang="es-ES" dirty="0"/>
              <a:t>Ejercicio 1.1. Formas de violencia, coacción y maltrato </a:t>
            </a:r>
            <a:r>
              <a:rPr lang="en-GB" dirty="0"/>
              <a:t>-  </a:t>
            </a:r>
            <a:endParaRPr lang="x-none" dirty="0"/>
          </a:p>
        </p:txBody>
      </p:sp>
      <p:sp>
        <p:nvSpPr>
          <p:cNvPr id="8" name="Slide Number Placeholder 1">
            <a:extLst>
              <a:ext uri="{FF2B5EF4-FFF2-40B4-BE49-F238E27FC236}">
                <a16:creationId xmlns:a16="http://schemas.microsoft.com/office/drawing/2014/main" id="{63EA43FA-A720-BF47-8ED7-112C0F4778E3}"/>
              </a:ext>
            </a:extLst>
          </p:cNvPr>
          <p:cNvSpPr>
            <a:spLocks noGrp="1"/>
          </p:cNvSpPr>
          <p:nvPr>
            <p:ph type="sldNum" sz="quarter" idx="12"/>
          </p:nvPr>
        </p:nvSpPr>
        <p:spPr>
          <a:xfrm>
            <a:off x="10034587" y="6623100"/>
            <a:ext cx="1648619" cy="216000"/>
          </a:xfrm>
        </p:spPr>
        <p:txBody>
          <a:bodyPr/>
          <a:lstStyle/>
          <a:p>
            <a:fld id="{04260D4A-DEC1-45DD-8AB2-A3349BAAA59E}" type="slidenum">
              <a:rPr lang="en-US" smtClean="0"/>
              <a:pPr/>
              <a:t>11</a:t>
            </a:fld>
            <a:endParaRPr lang="en-US" dirty="0"/>
          </a:p>
        </p:txBody>
      </p:sp>
    </p:spTree>
    <p:extLst>
      <p:ext uri="{BB962C8B-B14F-4D97-AF65-F5344CB8AC3E}">
        <p14:creationId xmlns:p14="http://schemas.microsoft.com/office/powerpoint/2010/main" val="31028839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63015F-00AD-466D-9B6F-F153156B8061}"/>
              </a:ext>
            </a:extLst>
          </p:cNvPr>
          <p:cNvSpPr>
            <a:spLocks noGrp="1"/>
          </p:cNvSpPr>
          <p:nvPr>
            <p:ph sz="quarter" idx="14"/>
          </p:nvPr>
        </p:nvSpPr>
        <p:spPr/>
        <p:txBody>
          <a:bodyPr/>
          <a:lstStyle/>
          <a:p>
            <a:pPr algn="just"/>
            <a:r>
              <a:rPr lang="es-ES" dirty="0"/>
              <a:t>¿A quién podéis involucrar?</a:t>
            </a:r>
            <a:endParaRPr lang="en-US" dirty="0"/>
          </a:p>
          <a:p>
            <a:pPr algn="just"/>
            <a:r>
              <a:rPr lang="es-ES" dirty="0"/>
              <a:t>¿Cómo se puede implicar a personas que no formen parte del personal en el equipo de respuesta? </a:t>
            </a:r>
          </a:p>
          <a:p>
            <a:pPr lvl="0" algn="just" fontAlgn="base"/>
            <a:r>
              <a:rPr lang="es-ES" dirty="0"/>
              <a:t>¿Qué habilidades creéis que deben tener los integrantes del equipo de respuesta? </a:t>
            </a:r>
          </a:p>
          <a:p>
            <a:pPr lvl="0" algn="just" fontAlgn="base"/>
            <a:r>
              <a:rPr lang="es-ES" dirty="0"/>
              <a:t>¿Cómo se podría organizar la formación para este equipo? </a:t>
            </a:r>
          </a:p>
          <a:p>
            <a:pPr lvl="0" algn="just" fontAlgn="base"/>
            <a:r>
              <a:rPr lang="es-ES" dirty="0"/>
              <a:t>¿Comporta algún gasto la organización de un equipo de respuesta y, en caso afirmativo, cómo se puede financiar? </a:t>
            </a:r>
          </a:p>
        </p:txBody>
      </p:sp>
      <p:sp>
        <p:nvSpPr>
          <p:cNvPr id="2" name="Title 1">
            <a:extLst>
              <a:ext uri="{FF2B5EF4-FFF2-40B4-BE49-F238E27FC236}">
                <a16:creationId xmlns:a16="http://schemas.microsoft.com/office/drawing/2014/main" id="{D4E8632C-2647-43DA-805B-9782093E2C2F}"/>
              </a:ext>
            </a:extLst>
          </p:cNvPr>
          <p:cNvSpPr>
            <a:spLocks noGrp="1"/>
          </p:cNvSpPr>
          <p:nvPr>
            <p:ph type="title"/>
          </p:nvPr>
        </p:nvSpPr>
        <p:spPr/>
        <p:txBody>
          <a:bodyPr/>
          <a:lstStyle/>
          <a:p>
            <a:r>
              <a:rPr lang="es-ES" dirty="0"/>
              <a:t>Ejercicio 11.1. Constituir un equipo de respuesta </a:t>
            </a:r>
            <a:endParaRPr lang="x-none" dirty="0"/>
          </a:p>
        </p:txBody>
      </p:sp>
    </p:spTree>
    <p:extLst>
      <p:ext uri="{BB962C8B-B14F-4D97-AF65-F5344CB8AC3E}">
        <p14:creationId xmlns:p14="http://schemas.microsoft.com/office/powerpoint/2010/main" val="10884265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80A8-8D01-4A5C-9ADA-FD399E1192E1}"/>
              </a:ext>
            </a:extLst>
          </p:cNvPr>
          <p:cNvSpPr>
            <a:spLocks noGrp="1"/>
          </p:cNvSpPr>
          <p:nvPr>
            <p:ph type="title"/>
          </p:nvPr>
        </p:nvSpPr>
        <p:spPr>
          <a:xfrm>
            <a:off x="507206" y="2313946"/>
            <a:ext cx="10805836" cy="578110"/>
          </a:xfrm>
        </p:spPr>
        <p:txBody>
          <a:bodyPr/>
          <a:lstStyle/>
          <a:p>
            <a:pPr>
              <a:lnSpc>
                <a:spcPct val="100000"/>
              </a:lnSpc>
            </a:pPr>
            <a:r>
              <a:rPr lang="en-GB" dirty="0" err="1"/>
              <a:t>Tema</a:t>
            </a:r>
            <a:r>
              <a:rPr lang="en-GB" dirty="0"/>
              <a:t> 12. </a:t>
            </a:r>
            <a:r>
              <a:rPr lang="en-GB" dirty="0" err="1"/>
              <a:t>Procedimientos</a:t>
            </a:r>
            <a:r>
              <a:rPr lang="en-GB" dirty="0"/>
              <a:t> de </a:t>
            </a:r>
            <a:r>
              <a:rPr lang="en-GB" dirty="0" err="1"/>
              <a:t>presentación</a:t>
            </a:r>
            <a:r>
              <a:rPr lang="en-GB" dirty="0"/>
              <a:t> de </a:t>
            </a:r>
            <a:r>
              <a:rPr lang="en-GB" dirty="0" err="1"/>
              <a:t>quejas</a:t>
            </a:r>
            <a:r>
              <a:rPr lang="en-GB" dirty="0"/>
              <a:t> e </a:t>
            </a:r>
            <a:r>
              <a:rPr lang="en-GB" dirty="0" err="1"/>
              <a:t>informes</a:t>
            </a:r>
            <a:endParaRPr lang="x-none" dirty="0"/>
          </a:p>
        </p:txBody>
      </p:sp>
    </p:spTree>
    <p:extLst>
      <p:ext uri="{BB962C8B-B14F-4D97-AF65-F5344CB8AC3E}">
        <p14:creationId xmlns:p14="http://schemas.microsoft.com/office/powerpoint/2010/main" val="9795668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893F4-3F66-4657-9907-0F8C2627B503}"/>
              </a:ext>
            </a:extLst>
          </p:cNvPr>
          <p:cNvSpPr>
            <a:spLocks noGrp="1"/>
          </p:cNvSpPr>
          <p:nvPr>
            <p:ph sz="quarter" idx="14"/>
          </p:nvPr>
        </p:nvSpPr>
        <p:spPr/>
        <p:txBody>
          <a:bodyPr/>
          <a:lstStyle/>
          <a:p>
            <a:pPr algn="just"/>
            <a:r>
              <a:rPr lang="es-ES" dirty="0"/>
              <a:t>Es fundamental establecer un procedimiento para presentar quejas y denunciar prácticas de coacción, violencia o maltrato para evitar y poner fin a la existencia de abusos</a:t>
            </a:r>
            <a:r>
              <a:rPr lang="en-US" dirty="0"/>
              <a:t>. </a:t>
            </a:r>
          </a:p>
          <a:p>
            <a:pPr algn="just"/>
            <a:r>
              <a:rPr lang="es-ES" dirty="0"/>
              <a:t>Los procedimientos de presentación de quejas e informes deben tener en cuenta los derechos que prevé la CDPD y garantizar la prohibición de prácticas como la hospitalización y el tratamiento forzosos, el aislamiento y la contención. </a:t>
            </a:r>
            <a:endParaRPr lang="en-US" dirty="0"/>
          </a:p>
          <a:p>
            <a:pPr algn="just"/>
            <a:r>
              <a:rPr lang="es-ES" dirty="0"/>
              <a:t>Muchos de los protocolos para la presentación de quejas e informes existentes no protegen como es debido los derechos previstos en la CDPD</a:t>
            </a:r>
            <a:r>
              <a:rPr lang="en-US" dirty="0"/>
              <a:t>. </a:t>
            </a:r>
          </a:p>
          <a:p>
            <a:pPr algn="just"/>
            <a:r>
              <a:rPr lang="es-ES" dirty="0"/>
              <a:t>Es importante exigir que estos protocolos y mecanismos incorporen plenamente los principios de la CDPD a fin de garantizar una protección eficaz de los derechos de las personas</a:t>
            </a:r>
            <a:r>
              <a:rPr lang="en-US" dirty="0"/>
              <a:t>.</a:t>
            </a:r>
          </a:p>
          <a:p>
            <a:pPr algn="just"/>
            <a:endParaRPr lang="x-none" dirty="0"/>
          </a:p>
        </p:txBody>
      </p:sp>
      <p:sp>
        <p:nvSpPr>
          <p:cNvPr id="2" name="Title 1">
            <a:extLst>
              <a:ext uri="{FF2B5EF4-FFF2-40B4-BE49-F238E27FC236}">
                <a16:creationId xmlns:a16="http://schemas.microsoft.com/office/drawing/2014/main" id="{CFB0DD49-FE0B-408F-9AC9-4029AE112F9F}"/>
              </a:ext>
            </a:extLst>
          </p:cNvPr>
          <p:cNvSpPr>
            <a:spLocks noGrp="1"/>
          </p:cNvSpPr>
          <p:nvPr>
            <p:ph type="title"/>
          </p:nvPr>
        </p:nvSpPr>
        <p:spPr>
          <a:xfrm>
            <a:off x="507205" y="506412"/>
            <a:ext cx="11252403" cy="407988"/>
          </a:xfrm>
        </p:spPr>
        <p:txBody>
          <a:bodyPr/>
          <a:lstStyle/>
          <a:p>
            <a:r>
              <a:rPr lang="es-ES" dirty="0"/>
              <a:t>Presentación: Procedimiento para presentar quejas y denunciar coacción, violencia o maltrato </a:t>
            </a:r>
            <a:r>
              <a:rPr lang="en-GB" dirty="0"/>
              <a:t>- 1</a:t>
            </a:r>
            <a:endParaRPr lang="x-none" dirty="0"/>
          </a:p>
        </p:txBody>
      </p:sp>
    </p:spTree>
    <p:extLst>
      <p:ext uri="{BB962C8B-B14F-4D97-AF65-F5344CB8AC3E}">
        <p14:creationId xmlns:p14="http://schemas.microsoft.com/office/powerpoint/2010/main" val="29908962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C51E2A-5ADD-1C4A-B8F6-92498B9D421A}"/>
              </a:ext>
            </a:extLst>
          </p:cNvPr>
          <p:cNvSpPr>
            <a:spLocks noGrp="1"/>
          </p:cNvSpPr>
          <p:nvPr>
            <p:ph type="body" sz="quarter" idx="13"/>
          </p:nvPr>
        </p:nvSpPr>
        <p:spPr>
          <a:xfrm>
            <a:off x="507207" y="1363706"/>
            <a:ext cx="11174400" cy="360000"/>
          </a:xfrm>
        </p:spPr>
        <p:txBody>
          <a:bodyPr/>
          <a:lstStyle/>
          <a:p>
            <a:r>
              <a:rPr lang="es-ES" dirty="0"/>
              <a:t>Elementos para un procedimiento de denuncia eficaz </a:t>
            </a:r>
            <a:r>
              <a:rPr lang="en-US" dirty="0"/>
              <a:t>(a)</a:t>
            </a:r>
          </a:p>
        </p:txBody>
      </p:sp>
      <p:sp>
        <p:nvSpPr>
          <p:cNvPr id="3" name="Content Placeholder 2">
            <a:extLst>
              <a:ext uri="{FF2B5EF4-FFF2-40B4-BE49-F238E27FC236}">
                <a16:creationId xmlns:a16="http://schemas.microsoft.com/office/drawing/2014/main" id="{E02E3BF9-02CD-41A6-A721-C7F3122A968D}"/>
              </a:ext>
            </a:extLst>
          </p:cNvPr>
          <p:cNvSpPr>
            <a:spLocks noGrp="1"/>
          </p:cNvSpPr>
          <p:nvPr>
            <p:ph sz="quarter" idx="14"/>
          </p:nvPr>
        </p:nvSpPr>
        <p:spPr>
          <a:xfrm>
            <a:off x="507195" y="1812758"/>
            <a:ext cx="11174412" cy="4198430"/>
          </a:xfrm>
        </p:spPr>
        <p:txBody>
          <a:bodyPr/>
          <a:lstStyle/>
          <a:p>
            <a:pPr algn="just"/>
            <a:r>
              <a:rPr lang="es-ES" sz="2000" dirty="0"/>
              <a:t>Todo procedimiento debe ser independiente de los servicios sociales y de salud mental y de la Administración</a:t>
            </a:r>
            <a:r>
              <a:rPr lang="en-US" sz="2000" dirty="0"/>
              <a:t>. </a:t>
            </a:r>
          </a:p>
          <a:p>
            <a:pPr algn="just"/>
            <a:r>
              <a:rPr lang="es-ES" sz="2000" dirty="0"/>
              <a:t>Las personas usuarias pueden ser reacias a presentar una queja o denuncia por un trato abusivo, por leve o grave que sea el incidente, por las posibles repercusiones negativas que pueda conllevar para su tratamiento y atención o por miedo a represalias</a:t>
            </a:r>
            <a:r>
              <a:rPr lang="en-US" sz="2000" dirty="0"/>
              <a:t>.</a:t>
            </a:r>
          </a:p>
          <a:p>
            <a:pPr algn="just"/>
            <a:r>
              <a:rPr lang="es-ES" sz="2000" dirty="0"/>
              <a:t>Entre los organismos independientes se incluyen las oficinas de los defensores del pueblo y los síndicos, instituciones o comisiones de derechos humanos y otras instituciones pertinentes</a:t>
            </a:r>
            <a:r>
              <a:rPr lang="en-US" sz="2000" dirty="0"/>
              <a:t>. </a:t>
            </a:r>
          </a:p>
          <a:p>
            <a:pPr algn="just"/>
            <a:r>
              <a:rPr lang="es-ES" sz="2000" dirty="0"/>
              <a:t>Un organismo o persona independiente también puede ser eficaz si tiene su base de trabajo en el mismo servicio de salud mental</a:t>
            </a:r>
            <a:r>
              <a:rPr lang="en-US" sz="2000" dirty="0"/>
              <a:t>. </a:t>
            </a:r>
          </a:p>
          <a:p>
            <a:pPr algn="just"/>
            <a:r>
              <a:rPr lang="es-ES" sz="2000" dirty="0"/>
              <a:t>La clave radica en que el organismo o la persona mantengan su independencia plena y no se vean sometidos a presión por parte del personal ni influenciados por el entorno</a:t>
            </a:r>
            <a:r>
              <a:rPr lang="en-US" sz="2000" dirty="0"/>
              <a:t>.</a:t>
            </a:r>
          </a:p>
          <a:p>
            <a:pPr algn="just"/>
            <a:endParaRPr lang="x-none" sz="2000" dirty="0"/>
          </a:p>
        </p:txBody>
      </p:sp>
      <p:sp>
        <p:nvSpPr>
          <p:cNvPr id="7" name="Title 1">
            <a:extLst>
              <a:ext uri="{FF2B5EF4-FFF2-40B4-BE49-F238E27FC236}">
                <a16:creationId xmlns:a16="http://schemas.microsoft.com/office/drawing/2014/main" id="{CFB0DD49-FE0B-408F-9AC9-4029AE112F9F}"/>
              </a:ext>
            </a:extLst>
          </p:cNvPr>
          <p:cNvSpPr>
            <a:spLocks noGrp="1"/>
          </p:cNvSpPr>
          <p:nvPr>
            <p:ph type="title"/>
          </p:nvPr>
        </p:nvSpPr>
        <p:spPr>
          <a:xfrm>
            <a:off x="507205" y="506412"/>
            <a:ext cx="11252403" cy="407988"/>
          </a:xfrm>
        </p:spPr>
        <p:txBody>
          <a:bodyPr/>
          <a:lstStyle/>
          <a:p>
            <a:r>
              <a:rPr lang="es-ES" dirty="0"/>
              <a:t>Presentación: Procedimiento para presentar quejas y denunciar coacción, violencia o maltrato </a:t>
            </a:r>
            <a:r>
              <a:rPr lang="en-GB" dirty="0"/>
              <a:t>- 2</a:t>
            </a:r>
            <a:endParaRPr lang="x-none" dirty="0"/>
          </a:p>
        </p:txBody>
      </p:sp>
    </p:spTree>
    <p:extLst>
      <p:ext uri="{BB962C8B-B14F-4D97-AF65-F5344CB8AC3E}">
        <p14:creationId xmlns:p14="http://schemas.microsoft.com/office/powerpoint/2010/main" val="10987657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B9284F-06AC-8C47-9F85-472AFDB7B97D}"/>
              </a:ext>
            </a:extLst>
          </p:cNvPr>
          <p:cNvSpPr>
            <a:spLocks noGrp="1"/>
          </p:cNvSpPr>
          <p:nvPr>
            <p:ph type="body" sz="quarter" idx="13"/>
          </p:nvPr>
        </p:nvSpPr>
        <p:spPr>
          <a:xfrm>
            <a:off x="507207" y="1331622"/>
            <a:ext cx="11174400" cy="360000"/>
          </a:xfrm>
        </p:spPr>
        <p:txBody>
          <a:bodyPr/>
          <a:lstStyle/>
          <a:p>
            <a:r>
              <a:rPr lang="es-ES" dirty="0"/>
              <a:t>Elementos para un procedimiento de denuncia eficaz </a:t>
            </a:r>
            <a:r>
              <a:rPr lang="en-US" dirty="0"/>
              <a:t>(b)</a:t>
            </a:r>
          </a:p>
        </p:txBody>
      </p:sp>
      <p:sp>
        <p:nvSpPr>
          <p:cNvPr id="3" name="Content Placeholder 2">
            <a:extLst>
              <a:ext uri="{FF2B5EF4-FFF2-40B4-BE49-F238E27FC236}">
                <a16:creationId xmlns:a16="http://schemas.microsoft.com/office/drawing/2014/main" id="{B1B27DAF-19A4-413A-9A36-DDFF62035C60}"/>
              </a:ext>
            </a:extLst>
          </p:cNvPr>
          <p:cNvSpPr>
            <a:spLocks noGrp="1"/>
          </p:cNvSpPr>
          <p:nvPr>
            <p:ph sz="quarter" idx="14"/>
          </p:nvPr>
        </p:nvSpPr>
        <p:spPr>
          <a:xfrm>
            <a:off x="507195" y="1925052"/>
            <a:ext cx="11174412" cy="4086135"/>
          </a:xfrm>
        </p:spPr>
        <p:txBody>
          <a:bodyPr/>
          <a:lstStyle/>
          <a:p>
            <a:pPr algn="just"/>
            <a:r>
              <a:rPr lang="es-ES" dirty="0"/>
              <a:t>Además de la independencia, otros aspectos fundamentales son: </a:t>
            </a:r>
          </a:p>
          <a:p>
            <a:pPr lvl="1" algn="just" fontAlgn="base"/>
            <a:r>
              <a:rPr lang="es-ES" sz="2200" dirty="0"/>
              <a:t>La accesibilidad a los mecanismos de queja. </a:t>
            </a:r>
          </a:p>
          <a:p>
            <a:pPr lvl="1" algn="just" fontAlgn="base"/>
            <a:r>
              <a:rPr lang="es-ES" sz="2200" dirty="0"/>
              <a:t>La ayuda de personas de confianza para ayudar a una persona, de acuerdo con sus preferencias y necesidades, a presentar una queja o a denunciar prácticas violentas o abusivas. </a:t>
            </a:r>
          </a:p>
          <a:p>
            <a:pPr lvl="1" algn="just" fontAlgn="base"/>
            <a:r>
              <a:rPr lang="es-ES" sz="2200" dirty="0"/>
              <a:t>La realización de una investigación eficaz y real sobre la queja. </a:t>
            </a:r>
          </a:p>
          <a:p>
            <a:pPr lvl="1" algn="just" fontAlgn="base"/>
            <a:r>
              <a:rPr lang="es-ES" sz="2200" dirty="0"/>
              <a:t>Un procesamiento y una respuesta diligente a las quejas . </a:t>
            </a:r>
            <a:endParaRPr lang="en-US" sz="2200" dirty="0"/>
          </a:p>
          <a:p>
            <a:pPr algn="just"/>
            <a:r>
              <a:rPr lang="es-ES" dirty="0"/>
              <a:t>Además, también se debería habilitar la opción de poder presentar quejas directamente en el servicio, ya que constituyen una oportunidad de mejora</a:t>
            </a:r>
            <a:r>
              <a:rPr lang="en-US" dirty="0"/>
              <a:t>. </a:t>
            </a:r>
          </a:p>
        </p:txBody>
      </p:sp>
      <p:sp>
        <p:nvSpPr>
          <p:cNvPr id="7" name="Title 1">
            <a:extLst>
              <a:ext uri="{FF2B5EF4-FFF2-40B4-BE49-F238E27FC236}">
                <a16:creationId xmlns:a16="http://schemas.microsoft.com/office/drawing/2014/main" id="{CFB0DD49-FE0B-408F-9AC9-4029AE112F9F}"/>
              </a:ext>
            </a:extLst>
          </p:cNvPr>
          <p:cNvSpPr>
            <a:spLocks noGrp="1"/>
          </p:cNvSpPr>
          <p:nvPr>
            <p:ph type="title"/>
          </p:nvPr>
        </p:nvSpPr>
        <p:spPr>
          <a:xfrm>
            <a:off x="507205" y="506412"/>
            <a:ext cx="11252403" cy="407988"/>
          </a:xfrm>
        </p:spPr>
        <p:txBody>
          <a:bodyPr/>
          <a:lstStyle/>
          <a:p>
            <a:r>
              <a:rPr lang="es-ES" dirty="0"/>
              <a:t>Presentación: Procedimiento para presentar quejas y denunciar coacción, violencia o maltrato </a:t>
            </a:r>
            <a:r>
              <a:rPr lang="en-GB" dirty="0"/>
              <a:t>- 3</a:t>
            </a:r>
            <a:endParaRPr lang="x-none" dirty="0"/>
          </a:p>
        </p:txBody>
      </p:sp>
    </p:spTree>
    <p:extLst>
      <p:ext uri="{BB962C8B-B14F-4D97-AF65-F5344CB8AC3E}">
        <p14:creationId xmlns:p14="http://schemas.microsoft.com/office/powerpoint/2010/main" val="25420295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7DC6EE4-895B-A748-9576-2F9919934D01}"/>
              </a:ext>
            </a:extLst>
          </p:cNvPr>
          <p:cNvSpPr>
            <a:spLocks noGrp="1"/>
          </p:cNvSpPr>
          <p:nvPr>
            <p:ph type="body" sz="quarter" idx="13"/>
          </p:nvPr>
        </p:nvSpPr>
        <p:spPr>
          <a:xfrm>
            <a:off x="507207" y="1331622"/>
            <a:ext cx="11174400" cy="360000"/>
          </a:xfrm>
        </p:spPr>
        <p:txBody>
          <a:bodyPr/>
          <a:lstStyle/>
          <a:p>
            <a:r>
              <a:rPr lang="es-ES" dirty="0"/>
              <a:t>Casos graves preocupantes desde el punto de vista jurídico</a:t>
            </a:r>
          </a:p>
        </p:txBody>
      </p:sp>
      <p:sp>
        <p:nvSpPr>
          <p:cNvPr id="3" name="Content Placeholder 2">
            <a:extLst>
              <a:ext uri="{FF2B5EF4-FFF2-40B4-BE49-F238E27FC236}">
                <a16:creationId xmlns:a16="http://schemas.microsoft.com/office/drawing/2014/main" id="{A32AD212-E2E0-4C01-A3D7-3BDEA70E5D07}"/>
              </a:ext>
            </a:extLst>
          </p:cNvPr>
          <p:cNvSpPr>
            <a:spLocks noGrp="1"/>
          </p:cNvSpPr>
          <p:nvPr>
            <p:ph sz="quarter" idx="14"/>
          </p:nvPr>
        </p:nvSpPr>
        <p:spPr>
          <a:xfrm>
            <a:off x="507195" y="1925052"/>
            <a:ext cx="11174412" cy="4086135"/>
          </a:xfrm>
        </p:spPr>
        <p:txBody>
          <a:bodyPr/>
          <a:lstStyle/>
          <a:p>
            <a:pPr algn="just"/>
            <a:r>
              <a:rPr lang="es-ES" dirty="0"/>
              <a:t>Algunas denuncias por violencia, coacción o maltrato van por la vía penal y requieren investigaciones y procedimientos penales</a:t>
            </a:r>
            <a:r>
              <a:rPr lang="en-US" dirty="0"/>
              <a:t>. </a:t>
            </a:r>
          </a:p>
          <a:p>
            <a:pPr algn="just"/>
            <a:r>
              <a:rPr lang="es-ES" dirty="0"/>
              <a:t>Estos casos se denunciarán directamente a la policía, además de denunciarlos ante el organismo independiente encargado de temas de violencia, coacción y quejas</a:t>
            </a:r>
            <a:r>
              <a:rPr lang="en-US" dirty="0"/>
              <a:t>.</a:t>
            </a:r>
          </a:p>
          <a:p>
            <a:pPr algn="just"/>
            <a:r>
              <a:rPr lang="es-ES" dirty="0"/>
              <a:t>La legislación penal y civil estatal también se aplicará a los incidentes que se dan en los servicios sociales y de salud mental con el fin de proteger a las personas usuarias de la violencia y el maltrato</a:t>
            </a:r>
            <a:r>
              <a:rPr lang="en-US" dirty="0"/>
              <a:t>. </a:t>
            </a:r>
          </a:p>
          <a:p>
            <a:pPr algn="just"/>
            <a:r>
              <a:rPr lang="es-ES" dirty="0"/>
              <a:t>La policía, los tribunales y otros organismos deberían recibir formación para tratar las quejas y denuncias</a:t>
            </a:r>
            <a:r>
              <a:rPr lang="en-US" dirty="0"/>
              <a:t>.</a:t>
            </a:r>
          </a:p>
          <a:p>
            <a:pPr algn="just"/>
            <a:endParaRPr lang="x-none" dirty="0"/>
          </a:p>
        </p:txBody>
      </p:sp>
      <p:sp>
        <p:nvSpPr>
          <p:cNvPr id="7" name="Title 1">
            <a:extLst>
              <a:ext uri="{FF2B5EF4-FFF2-40B4-BE49-F238E27FC236}">
                <a16:creationId xmlns:a16="http://schemas.microsoft.com/office/drawing/2014/main" id="{CFB0DD49-FE0B-408F-9AC9-4029AE112F9F}"/>
              </a:ext>
            </a:extLst>
          </p:cNvPr>
          <p:cNvSpPr>
            <a:spLocks noGrp="1"/>
          </p:cNvSpPr>
          <p:nvPr>
            <p:ph type="title"/>
          </p:nvPr>
        </p:nvSpPr>
        <p:spPr>
          <a:xfrm>
            <a:off x="507205" y="506412"/>
            <a:ext cx="11252403" cy="407988"/>
          </a:xfrm>
        </p:spPr>
        <p:txBody>
          <a:bodyPr/>
          <a:lstStyle/>
          <a:p>
            <a:r>
              <a:rPr lang="es-ES" dirty="0"/>
              <a:t>Presentación: Procedimiento para presentar quejas y denunciar coacción, violencia o maltrato </a:t>
            </a:r>
            <a:r>
              <a:rPr lang="en-GB" dirty="0"/>
              <a:t>- 4</a:t>
            </a:r>
            <a:endParaRPr lang="x-none" dirty="0"/>
          </a:p>
        </p:txBody>
      </p:sp>
    </p:spTree>
    <p:extLst>
      <p:ext uri="{BB962C8B-B14F-4D97-AF65-F5344CB8AC3E}">
        <p14:creationId xmlns:p14="http://schemas.microsoft.com/office/powerpoint/2010/main" val="21456145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5776A1-568C-4821-B6CB-7861F4E5F396}"/>
              </a:ext>
            </a:extLst>
          </p:cNvPr>
          <p:cNvSpPr>
            <a:spLocks noGrp="1"/>
          </p:cNvSpPr>
          <p:nvPr>
            <p:ph sz="quarter" idx="14"/>
          </p:nvPr>
        </p:nvSpPr>
        <p:spPr>
          <a:xfrm>
            <a:off x="507195" y="1573618"/>
            <a:ext cx="11174412" cy="4437569"/>
          </a:xfrm>
        </p:spPr>
        <p:txBody>
          <a:bodyPr/>
          <a:lstStyle/>
          <a:p>
            <a:pPr algn="just"/>
            <a:r>
              <a:rPr lang="es-ES" dirty="0"/>
              <a:t>Resulta útil invitar a un organismo o servicio independiente a llevar a cabo comprobaciones periódicas y regulares en que los miembros del organismo investigador hablen con las personas usuarias de los servicios, con sus familias y con los miembros del personal</a:t>
            </a:r>
            <a:r>
              <a:rPr lang="en-US" dirty="0"/>
              <a:t>. </a:t>
            </a:r>
          </a:p>
          <a:p>
            <a:pPr algn="just"/>
            <a:r>
              <a:rPr lang="es-ES" dirty="0"/>
              <a:t>Los servicios sociales y de salud mental pueden ser creativos en cuanto a desplegar otros mecanismos para permitir que las personas usuarias presenten quejas de forma que las haga sentirse seguras</a:t>
            </a:r>
            <a:r>
              <a:rPr lang="en-US" dirty="0"/>
              <a:t>.</a:t>
            </a:r>
          </a:p>
          <a:p>
            <a:pPr algn="just"/>
            <a:endParaRPr lang="x-none" dirty="0"/>
          </a:p>
        </p:txBody>
      </p:sp>
      <p:sp>
        <p:nvSpPr>
          <p:cNvPr id="2" name="Title 1">
            <a:extLst>
              <a:ext uri="{FF2B5EF4-FFF2-40B4-BE49-F238E27FC236}">
                <a16:creationId xmlns:a16="http://schemas.microsoft.com/office/drawing/2014/main" id="{67F689C4-6585-4687-B321-8D4958D5788F}"/>
              </a:ext>
            </a:extLst>
          </p:cNvPr>
          <p:cNvSpPr>
            <a:spLocks noGrp="1"/>
          </p:cNvSpPr>
          <p:nvPr>
            <p:ph type="title"/>
          </p:nvPr>
        </p:nvSpPr>
        <p:spPr>
          <a:xfrm>
            <a:off x="507205" y="506411"/>
            <a:ext cx="11124813" cy="471783"/>
          </a:xfrm>
        </p:spPr>
        <p:txBody>
          <a:bodyPr/>
          <a:lstStyle/>
          <a:p>
            <a:r>
              <a:rPr lang="es-ES" dirty="0"/>
              <a:t>Presentación: Estrategias complementarias para tratar las quejas y denuncias por coacción, violencia o maltrato </a:t>
            </a:r>
            <a:r>
              <a:rPr lang="en-GB" dirty="0"/>
              <a:t>- 1</a:t>
            </a:r>
            <a:endParaRPr lang="x-none" dirty="0"/>
          </a:p>
        </p:txBody>
      </p:sp>
    </p:spTree>
    <p:extLst>
      <p:ext uri="{BB962C8B-B14F-4D97-AF65-F5344CB8AC3E}">
        <p14:creationId xmlns:p14="http://schemas.microsoft.com/office/powerpoint/2010/main" val="28175252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33C06E1-7680-254A-8701-00C7BD6DE581}"/>
              </a:ext>
            </a:extLst>
          </p:cNvPr>
          <p:cNvSpPr>
            <a:spLocks noGrp="1"/>
          </p:cNvSpPr>
          <p:nvPr>
            <p:ph type="body" sz="quarter" idx="13"/>
          </p:nvPr>
        </p:nvSpPr>
        <p:spPr>
          <a:xfrm>
            <a:off x="507207" y="1246562"/>
            <a:ext cx="11174400" cy="360000"/>
          </a:xfrm>
        </p:spPr>
        <p:txBody>
          <a:bodyPr/>
          <a:lstStyle/>
          <a:p>
            <a:r>
              <a:rPr lang="en-GB" dirty="0" err="1"/>
              <a:t>Cultura</a:t>
            </a:r>
            <a:r>
              <a:rPr lang="en-GB" dirty="0"/>
              <a:t> de </a:t>
            </a:r>
            <a:r>
              <a:rPr lang="en-GB" dirty="0" err="1"/>
              <a:t>servicios</a:t>
            </a:r>
            <a:r>
              <a:rPr lang="en-GB" dirty="0"/>
              <a:t> </a:t>
            </a:r>
            <a:endParaRPr lang="en-US" dirty="0"/>
          </a:p>
        </p:txBody>
      </p:sp>
      <p:sp>
        <p:nvSpPr>
          <p:cNvPr id="3" name="Content Placeholder 2">
            <a:extLst>
              <a:ext uri="{FF2B5EF4-FFF2-40B4-BE49-F238E27FC236}">
                <a16:creationId xmlns:a16="http://schemas.microsoft.com/office/drawing/2014/main" id="{2A23E132-1A0E-40C8-ABAA-962E66778189}"/>
              </a:ext>
            </a:extLst>
          </p:cNvPr>
          <p:cNvSpPr>
            <a:spLocks noGrp="1"/>
          </p:cNvSpPr>
          <p:nvPr>
            <p:ph sz="quarter" idx="14"/>
          </p:nvPr>
        </p:nvSpPr>
        <p:spPr>
          <a:xfrm>
            <a:off x="595423" y="1743740"/>
            <a:ext cx="11086184" cy="4267448"/>
          </a:xfrm>
        </p:spPr>
        <p:txBody>
          <a:bodyPr/>
          <a:lstStyle/>
          <a:p>
            <a:pPr algn="just"/>
            <a:r>
              <a:rPr lang="es-ES" sz="1900" dirty="0"/>
              <a:t>Cualquier mecanismo de denuncia de violencia, coacción y maltrato debe estar apuntalado por una cultura de mejora de los servicios sociales y de salud mental</a:t>
            </a:r>
            <a:r>
              <a:rPr lang="en-US" sz="1900" dirty="0"/>
              <a:t>.</a:t>
            </a:r>
          </a:p>
          <a:p>
            <a:pPr algn="just"/>
            <a:r>
              <a:rPr lang="es-ES" sz="1900" dirty="0"/>
              <a:t>Una cultura de mejora de la calidad de los servicios comporta:</a:t>
            </a:r>
            <a:endParaRPr lang="en-US" sz="1900" dirty="0"/>
          </a:p>
          <a:p>
            <a:pPr lvl="2" algn="just">
              <a:spcAft>
                <a:spcPts val="0"/>
              </a:spcAft>
            </a:pPr>
            <a:r>
              <a:rPr lang="es-ES" sz="1900" dirty="0"/>
              <a:t>Garantizar que las personas son conscientes de sus derechos y de cómo y dónde pueden presentar quejas. </a:t>
            </a:r>
          </a:p>
          <a:p>
            <a:pPr lvl="2" algn="just">
              <a:spcAft>
                <a:spcPts val="0"/>
              </a:spcAft>
            </a:pPr>
            <a:r>
              <a:rPr lang="es-ES" sz="1900" dirty="0"/>
              <a:t>Consultar de manera proactiva las opiniones y observaciones de las personas </a:t>
            </a:r>
            <a:r>
              <a:rPr lang="en-US" sz="1900" dirty="0"/>
              <a:t>. </a:t>
            </a:r>
          </a:p>
          <a:p>
            <a:pPr lvl="2" algn="just">
              <a:spcAft>
                <a:spcPts val="0"/>
              </a:spcAft>
            </a:pPr>
            <a:r>
              <a:rPr lang="es-ES" sz="1900" dirty="0"/>
              <a:t>Alentar a las personas a expresarse y garantizarles que sus opiniones serán tenidas en cuenta. </a:t>
            </a:r>
          </a:p>
          <a:p>
            <a:pPr lvl="2" algn="just">
              <a:spcAft>
                <a:spcPts val="0"/>
              </a:spcAft>
            </a:pPr>
            <a:r>
              <a:rPr lang="es-ES" sz="1900" dirty="0"/>
              <a:t>Proporcionar más apoyo a las personas que tienen quejas o discrepancias con el servicio del que son usuarias.</a:t>
            </a:r>
            <a:endParaRPr lang="en-US" sz="1900" dirty="0"/>
          </a:p>
          <a:p>
            <a:pPr lvl="2" algn="just">
              <a:spcAft>
                <a:spcPts val="0"/>
              </a:spcAft>
            </a:pPr>
            <a:r>
              <a:rPr lang="es-ES" sz="1900" dirty="0"/>
              <a:t>Establecer procedimientos de queja justos y transparentes. </a:t>
            </a:r>
          </a:p>
          <a:p>
            <a:pPr lvl="2" algn="just">
              <a:spcAft>
                <a:spcPts val="0"/>
              </a:spcAft>
            </a:pPr>
            <a:r>
              <a:rPr lang="es-ES" sz="1900" dirty="0"/>
              <a:t>Crear una cultura de servicios que valore la seguridad y el bienestar de todas las personas del servicio.</a:t>
            </a:r>
          </a:p>
          <a:p>
            <a:pPr lvl="2" algn="just">
              <a:spcAft>
                <a:spcPts val="0"/>
              </a:spcAft>
            </a:pPr>
            <a:r>
              <a:rPr lang="es-ES" sz="1900" dirty="0"/>
              <a:t>Propiciar actitudes entre los profesionales de la salud mental y otros ámbitos que vean las quejas como oportunidades para el crecimiento y la mejora de los servicios.</a:t>
            </a:r>
            <a:endParaRPr lang="en-US" sz="1900" dirty="0"/>
          </a:p>
          <a:p>
            <a:pPr lvl="2" algn="just" fontAlgn="base">
              <a:spcAft>
                <a:spcPts val="0"/>
              </a:spcAft>
            </a:pPr>
            <a:r>
              <a:rPr lang="es-ES" sz="1900" dirty="0"/>
              <a:t>Garantizar a las personas el acceso a servicios independientes de defensa de los pacientes. </a:t>
            </a:r>
          </a:p>
          <a:p>
            <a:pPr lvl="2" algn="just">
              <a:spcAft>
                <a:spcPts val="0"/>
              </a:spcAft>
            </a:pPr>
            <a:r>
              <a:rPr lang="es-ES" sz="1900" dirty="0"/>
              <a:t>Ofrecer formación adecuada y relevante</a:t>
            </a:r>
            <a:r>
              <a:rPr lang="en-US" sz="1900" dirty="0"/>
              <a:t>.</a:t>
            </a:r>
          </a:p>
        </p:txBody>
      </p:sp>
      <p:sp>
        <p:nvSpPr>
          <p:cNvPr id="6" name="Title 1">
            <a:extLst>
              <a:ext uri="{FF2B5EF4-FFF2-40B4-BE49-F238E27FC236}">
                <a16:creationId xmlns:a16="http://schemas.microsoft.com/office/drawing/2014/main" id="{67F689C4-6585-4687-B321-8D4958D5788F}"/>
              </a:ext>
            </a:extLst>
          </p:cNvPr>
          <p:cNvSpPr>
            <a:spLocks noGrp="1"/>
          </p:cNvSpPr>
          <p:nvPr>
            <p:ph type="title"/>
          </p:nvPr>
        </p:nvSpPr>
        <p:spPr>
          <a:xfrm>
            <a:off x="507205" y="378820"/>
            <a:ext cx="11124813" cy="471783"/>
          </a:xfrm>
        </p:spPr>
        <p:txBody>
          <a:bodyPr/>
          <a:lstStyle/>
          <a:p>
            <a:r>
              <a:rPr lang="es-ES" dirty="0"/>
              <a:t>Presentación: Estrategias complementarias para tratar las quejas y denuncias por coacción, violencia o maltrato </a:t>
            </a:r>
            <a:r>
              <a:rPr lang="en-GB" dirty="0"/>
              <a:t>- 2</a:t>
            </a:r>
            <a:endParaRPr lang="x-none" dirty="0"/>
          </a:p>
        </p:txBody>
      </p:sp>
    </p:spTree>
    <p:extLst>
      <p:ext uri="{BB962C8B-B14F-4D97-AF65-F5344CB8AC3E}">
        <p14:creationId xmlns:p14="http://schemas.microsoft.com/office/powerpoint/2010/main" val="20021790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17C2F-7129-4B9D-88D4-CD2CAA8E077F}"/>
              </a:ext>
            </a:extLst>
          </p:cNvPr>
          <p:cNvSpPr>
            <a:spLocks noGrp="1"/>
          </p:cNvSpPr>
          <p:nvPr>
            <p:ph sz="quarter" idx="14"/>
          </p:nvPr>
        </p:nvSpPr>
        <p:spPr/>
        <p:txBody>
          <a:bodyPr/>
          <a:lstStyle/>
          <a:p>
            <a:endParaRPr lang="en-US" dirty="0"/>
          </a:p>
          <a:p>
            <a:r>
              <a:rPr lang="es-ES" dirty="0"/>
              <a:t>¿Cómo pueden los servicios sociales y de salud mental facilitar el acceso a mecanismos externos de presentación de quejas? </a:t>
            </a:r>
            <a:endParaRPr lang="x-none" dirty="0"/>
          </a:p>
        </p:txBody>
      </p:sp>
      <p:sp>
        <p:nvSpPr>
          <p:cNvPr id="2" name="Title 1">
            <a:extLst>
              <a:ext uri="{FF2B5EF4-FFF2-40B4-BE49-F238E27FC236}">
                <a16:creationId xmlns:a16="http://schemas.microsoft.com/office/drawing/2014/main" id="{BC11D75C-FEC9-430E-A559-67A6E94E8E39}"/>
              </a:ext>
            </a:extLst>
          </p:cNvPr>
          <p:cNvSpPr>
            <a:spLocks noGrp="1"/>
          </p:cNvSpPr>
          <p:nvPr>
            <p:ph type="title"/>
          </p:nvPr>
        </p:nvSpPr>
        <p:spPr/>
        <p:txBody>
          <a:bodyPr/>
          <a:lstStyle/>
          <a:p>
            <a:r>
              <a:rPr lang="es-ES" dirty="0"/>
              <a:t>Ejercicio 12.1: Acceso a mecanismos de queja externos </a:t>
            </a:r>
            <a:endParaRPr lang="x-none" dirty="0"/>
          </a:p>
        </p:txBody>
      </p:sp>
    </p:spTree>
    <p:extLst>
      <p:ext uri="{BB962C8B-B14F-4D97-AF65-F5344CB8AC3E}">
        <p14:creationId xmlns:p14="http://schemas.microsoft.com/office/powerpoint/2010/main" val="8749479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1B6F-F3ED-44A7-806B-E257C7479FF7}"/>
              </a:ext>
            </a:extLst>
          </p:cNvPr>
          <p:cNvSpPr>
            <a:spLocks noGrp="1"/>
          </p:cNvSpPr>
          <p:nvPr>
            <p:ph type="title"/>
          </p:nvPr>
        </p:nvSpPr>
        <p:spPr>
          <a:xfrm>
            <a:off x="507206" y="2313946"/>
            <a:ext cx="11146078" cy="344194"/>
          </a:xfrm>
        </p:spPr>
        <p:txBody>
          <a:bodyPr/>
          <a:lstStyle/>
          <a:p>
            <a:pPr>
              <a:lnSpc>
                <a:spcPct val="100000"/>
              </a:lnSpc>
            </a:pPr>
            <a:r>
              <a:rPr lang="es-ES" dirty="0"/>
              <a:t>Tema 13. Cómo se puede poner fin a la violencia, a la coacción y al maltrato en mi servicio social o de salud mental</a:t>
            </a:r>
            <a:endParaRPr lang="x-none" dirty="0"/>
          </a:p>
        </p:txBody>
      </p:sp>
    </p:spTree>
    <p:extLst>
      <p:ext uri="{BB962C8B-B14F-4D97-AF65-F5344CB8AC3E}">
        <p14:creationId xmlns:p14="http://schemas.microsoft.com/office/powerpoint/2010/main" val="4031962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D4BB0-C927-4B3C-8E91-E30067777F0D}"/>
              </a:ext>
            </a:extLst>
          </p:cNvPr>
          <p:cNvSpPr>
            <a:spLocks noGrp="1"/>
          </p:cNvSpPr>
          <p:nvPr>
            <p:ph sz="quarter" idx="14"/>
          </p:nvPr>
        </p:nvSpPr>
        <p:spPr>
          <a:xfrm>
            <a:off x="507195" y="1233377"/>
            <a:ext cx="11174412" cy="4777811"/>
          </a:xfrm>
        </p:spPr>
        <p:txBody>
          <a:bodyPr/>
          <a:lstStyle/>
          <a:p>
            <a:pPr algn="just"/>
            <a:r>
              <a:rPr lang="es-ES" dirty="0"/>
              <a:t>Se entiende por </a:t>
            </a:r>
            <a:r>
              <a:rPr lang="es-ES" i="1" dirty="0"/>
              <a:t>violencia</a:t>
            </a:r>
            <a:r>
              <a:rPr lang="es-ES" dirty="0"/>
              <a:t> el uso intencionado de fuerza física o de poder (de palabra o de hecho) que causa o tiene muchas probabilidades de causar una lesión, daño psicológico o privación o incluso la muerte</a:t>
            </a:r>
            <a:r>
              <a:rPr lang="en-US" dirty="0"/>
              <a:t>. </a:t>
            </a:r>
          </a:p>
          <a:p>
            <a:pPr algn="just"/>
            <a:r>
              <a:rPr lang="es-ES" dirty="0"/>
              <a:t>La </a:t>
            </a:r>
            <a:r>
              <a:rPr lang="es-ES" i="1" dirty="0"/>
              <a:t>coacción</a:t>
            </a:r>
            <a:r>
              <a:rPr lang="es-ES" dirty="0"/>
              <a:t> se puede entender como cualquier acción o práctica adoptada que no se adecue a la voluntad de la persona para obligarla a comportarse o dejar de comportarse de una determinada manera</a:t>
            </a:r>
            <a:r>
              <a:rPr lang="en-US" dirty="0"/>
              <a:t>. </a:t>
            </a:r>
          </a:p>
          <a:p>
            <a:pPr lvl="3" algn="just"/>
            <a:r>
              <a:rPr lang="es-ES" sz="2200" dirty="0"/>
              <a:t>En algunos casos, la legislación nacional puede autorizar el uso de la coacción</a:t>
            </a:r>
            <a:r>
              <a:rPr lang="en-US" sz="2200" dirty="0"/>
              <a:t>.</a:t>
            </a:r>
          </a:p>
          <a:p>
            <a:pPr algn="just"/>
            <a:r>
              <a:rPr lang="es-ES" dirty="0"/>
              <a:t>Las nociones de </a:t>
            </a:r>
            <a:r>
              <a:rPr lang="es-ES" i="1" dirty="0"/>
              <a:t>violencia</a:t>
            </a:r>
            <a:r>
              <a:rPr lang="es-ES" dirty="0"/>
              <a:t> y </a:t>
            </a:r>
            <a:r>
              <a:rPr lang="es-ES" i="1" dirty="0"/>
              <a:t>coacción</a:t>
            </a:r>
            <a:r>
              <a:rPr lang="es-ES" dirty="0"/>
              <a:t> se solapan</a:t>
            </a:r>
            <a:r>
              <a:rPr lang="en-US" dirty="0"/>
              <a:t>. </a:t>
            </a:r>
          </a:p>
          <a:p>
            <a:pPr algn="just"/>
            <a:r>
              <a:rPr lang="es-ES" dirty="0"/>
              <a:t>Las acciones llevadas a cabo de una manera coactiva suelen percibirse como violentas</a:t>
            </a:r>
            <a:r>
              <a:rPr lang="en-US" dirty="0"/>
              <a:t>. </a:t>
            </a:r>
          </a:p>
          <a:p>
            <a:pPr algn="just"/>
            <a:r>
              <a:rPr lang="es-ES" dirty="0"/>
              <a:t>Del mismo modo, para poner en práctica una coacción a menudo se requiere un determinado grado de violencia</a:t>
            </a:r>
            <a:r>
              <a:rPr lang="en-US" dirty="0"/>
              <a:t>.</a:t>
            </a:r>
            <a:endParaRPr lang="x-none" dirty="0"/>
          </a:p>
        </p:txBody>
      </p:sp>
      <p:sp>
        <p:nvSpPr>
          <p:cNvPr id="2"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es-ES" sz="2900" dirty="0"/>
              <a:t>Presentación: ¿Qué son la violencia, la coacción y el maltrato? </a:t>
            </a:r>
            <a:r>
              <a:rPr lang="en-GB" sz="2900" dirty="0"/>
              <a:t>- 1</a:t>
            </a:r>
            <a:endParaRPr lang="x-none" sz="2900" dirty="0"/>
          </a:p>
        </p:txBody>
      </p:sp>
    </p:spTree>
    <p:extLst>
      <p:ext uri="{BB962C8B-B14F-4D97-AF65-F5344CB8AC3E}">
        <p14:creationId xmlns:p14="http://schemas.microsoft.com/office/powerpoint/2010/main" val="41246862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1508AF-A85A-5D48-84BF-D6E0FCAAFA80}"/>
              </a:ext>
            </a:extLst>
          </p:cNvPr>
          <p:cNvSpPr>
            <a:spLocks noGrp="1"/>
          </p:cNvSpPr>
          <p:nvPr>
            <p:ph type="body" sz="quarter" idx="13"/>
          </p:nvPr>
        </p:nvSpPr>
        <p:spPr>
          <a:xfrm>
            <a:off x="507207" y="1347664"/>
            <a:ext cx="11174400" cy="360000"/>
          </a:xfrm>
        </p:spPr>
        <p:txBody>
          <a:bodyPr/>
          <a:lstStyle/>
          <a:p>
            <a:r>
              <a:rPr lang="es-ES" dirty="0"/>
              <a:t>El ejemplo de Pensilvania </a:t>
            </a:r>
            <a:r>
              <a:rPr lang="en-GB" dirty="0"/>
              <a:t>(a)</a:t>
            </a:r>
            <a:endParaRPr lang="en-US" dirty="0"/>
          </a:p>
        </p:txBody>
      </p:sp>
      <p:sp>
        <p:nvSpPr>
          <p:cNvPr id="3" name="Content Placeholder 2">
            <a:extLst>
              <a:ext uri="{FF2B5EF4-FFF2-40B4-BE49-F238E27FC236}">
                <a16:creationId xmlns:a16="http://schemas.microsoft.com/office/drawing/2014/main" id="{501CFABA-28B0-48F5-B92D-6B0F78775716}"/>
              </a:ext>
            </a:extLst>
          </p:cNvPr>
          <p:cNvSpPr>
            <a:spLocks noGrp="1"/>
          </p:cNvSpPr>
          <p:nvPr>
            <p:ph sz="quarter" idx="14"/>
          </p:nvPr>
        </p:nvSpPr>
        <p:spPr>
          <a:xfrm>
            <a:off x="507195" y="1892968"/>
            <a:ext cx="11174412" cy="4118220"/>
          </a:xfrm>
        </p:spPr>
        <p:txBody>
          <a:bodyPr/>
          <a:lstStyle/>
          <a:p>
            <a:pPr algn="just"/>
            <a:r>
              <a:rPr lang="es-ES" dirty="0"/>
              <a:t>En la década de los noventa, el Departamento de Bienestar Público de Pensilvania (Estados Unidos) instituyó un programa activo para reducir y, en última instancia, eliminar el aislamiento y la contención en los centros de salud mental y psiquiátricos</a:t>
            </a:r>
            <a:r>
              <a:rPr lang="en-US" dirty="0"/>
              <a:t>. </a:t>
            </a:r>
          </a:p>
          <a:p>
            <a:pPr algn="just"/>
            <a:r>
              <a:rPr lang="es-ES" dirty="0"/>
              <a:t>Desde hace unos años ya no se practica el aislamiento en ninguno de los hospitales y se aplica un abordaje de contención cero</a:t>
            </a:r>
            <a:r>
              <a:rPr lang="en-US" dirty="0"/>
              <a:t>. </a:t>
            </a:r>
          </a:p>
          <a:p>
            <a:pPr algn="just"/>
            <a:r>
              <a:rPr lang="en-US" dirty="0" err="1"/>
              <a:t>Th</a:t>
            </a:r>
            <a:r>
              <a:rPr lang="es-ES" dirty="0"/>
              <a:t> El programa se hizo efectivo mediante una combinación de formación, supervisión, revisión de las políticas, cambio cultural, transparencia de los datos, uso de equipos de respuesta y adopción de un abordaje basado en la recuperación</a:t>
            </a:r>
            <a:r>
              <a:rPr lang="en-US" dirty="0"/>
              <a:t>. </a:t>
            </a:r>
          </a:p>
        </p:txBody>
      </p:sp>
      <p:sp>
        <p:nvSpPr>
          <p:cNvPr id="2" name="Title 1">
            <a:extLst>
              <a:ext uri="{FF2B5EF4-FFF2-40B4-BE49-F238E27FC236}">
                <a16:creationId xmlns:a16="http://schemas.microsoft.com/office/drawing/2014/main" id="{D1FD99D7-5D6D-4491-8648-9F80C8425B82}"/>
              </a:ext>
            </a:extLst>
          </p:cNvPr>
          <p:cNvSpPr>
            <a:spLocks noGrp="1"/>
          </p:cNvSpPr>
          <p:nvPr>
            <p:ph type="title"/>
          </p:nvPr>
        </p:nvSpPr>
        <p:spPr>
          <a:xfrm>
            <a:off x="507205" y="506412"/>
            <a:ext cx="10912161" cy="514314"/>
          </a:xfrm>
        </p:spPr>
        <p:txBody>
          <a:bodyPr/>
          <a:lstStyle/>
          <a:p>
            <a:r>
              <a:rPr lang="es-ES" dirty="0" err="1"/>
              <a:t>Presentacion</a:t>
            </a:r>
            <a:r>
              <a:rPr lang="es-ES" dirty="0"/>
              <a:t> ¡Poner fin a las prácticas abusivas en los servicios es posible! </a:t>
            </a:r>
            <a:r>
              <a:rPr lang="en-GB" dirty="0"/>
              <a:t>- 1</a:t>
            </a:r>
            <a:endParaRPr lang="x-none" dirty="0"/>
          </a:p>
        </p:txBody>
      </p:sp>
    </p:spTree>
    <p:extLst>
      <p:ext uri="{BB962C8B-B14F-4D97-AF65-F5344CB8AC3E}">
        <p14:creationId xmlns:p14="http://schemas.microsoft.com/office/powerpoint/2010/main" val="1881831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038E913-F878-124D-AB3A-7CC16ACD9745}"/>
              </a:ext>
            </a:extLst>
          </p:cNvPr>
          <p:cNvSpPr>
            <a:spLocks noGrp="1"/>
          </p:cNvSpPr>
          <p:nvPr>
            <p:ph type="body" sz="quarter" idx="13"/>
          </p:nvPr>
        </p:nvSpPr>
        <p:spPr>
          <a:xfrm>
            <a:off x="507207" y="1379376"/>
            <a:ext cx="11174400" cy="360000"/>
          </a:xfrm>
        </p:spPr>
        <p:txBody>
          <a:bodyPr/>
          <a:lstStyle/>
          <a:p>
            <a:r>
              <a:rPr lang="es-ES" dirty="0"/>
              <a:t>El ejemplo de Pensilvania </a:t>
            </a:r>
            <a:r>
              <a:rPr lang="en-GB" dirty="0"/>
              <a:t>(b)</a:t>
            </a:r>
            <a:endParaRPr lang="en-US" dirty="0"/>
          </a:p>
        </p:txBody>
      </p:sp>
      <p:sp>
        <p:nvSpPr>
          <p:cNvPr id="3" name="Content Placeholder 2">
            <a:extLst>
              <a:ext uri="{FF2B5EF4-FFF2-40B4-BE49-F238E27FC236}">
                <a16:creationId xmlns:a16="http://schemas.microsoft.com/office/drawing/2014/main" id="{4D09E336-C447-4442-9607-CE65A855CD83}"/>
              </a:ext>
            </a:extLst>
          </p:cNvPr>
          <p:cNvSpPr>
            <a:spLocks noGrp="1"/>
          </p:cNvSpPr>
          <p:nvPr>
            <p:ph sz="quarter" idx="14"/>
          </p:nvPr>
        </p:nvSpPr>
        <p:spPr>
          <a:xfrm>
            <a:off x="507195" y="1941094"/>
            <a:ext cx="11174412" cy="4070093"/>
          </a:xfrm>
        </p:spPr>
        <p:txBody>
          <a:bodyPr/>
          <a:lstStyle/>
          <a:p>
            <a:pPr algn="just"/>
            <a:r>
              <a:rPr lang="es-ES" dirty="0"/>
              <a:t>Los estudios que evaluaron el impacto del programa entre 2001 y 2010 demostraron una reducción significativa en el uso del aislamiento y la contención durante este periodo en todo el estado</a:t>
            </a:r>
            <a:r>
              <a:rPr lang="en-US" dirty="0"/>
              <a:t>. </a:t>
            </a:r>
          </a:p>
          <a:p>
            <a:pPr algn="just"/>
            <a:r>
              <a:rPr lang="es-ES" dirty="0"/>
              <a:t>En el periodo comprendido por el estudio, el uso de medicación no programada como indicador del uso de la contención farmacológica también disminuyó. </a:t>
            </a:r>
          </a:p>
          <a:p>
            <a:pPr algn="just"/>
            <a:r>
              <a:rPr lang="es-ES" dirty="0"/>
              <a:t>Además, en contra de lo que se temía, no aumentaron los ataques al personal; en determinados casos, el número de ataques al personal incluso disminuyó</a:t>
            </a:r>
            <a:r>
              <a:rPr lang="en-US" dirty="0"/>
              <a:t>. </a:t>
            </a:r>
          </a:p>
          <a:p>
            <a:pPr algn="just"/>
            <a:endParaRPr lang="x-none" dirty="0"/>
          </a:p>
        </p:txBody>
      </p:sp>
      <p:sp>
        <p:nvSpPr>
          <p:cNvPr id="7" name="Title 1">
            <a:extLst>
              <a:ext uri="{FF2B5EF4-FFF2-40B4-BE49-F238E27FC236}">
                <a16:creationId xmlns:a16="http://schemas.microsoft.com/office/drawing/2014/main" id="{D1FD99D7-5D6D-4491-8648-9F80C8425B82}"/>
              </a:ext>
            </a:extLst>
          </p:cNvPr>
          <p:cNvSpPr>
            <a:spLocks noGrp="1"/>
          </p:cNvSpPr>
          <p:nvPr>
            <p:ph type="title"/>
          </p:nvPr>
        </p:nvSpPr>
        <p:spPr>
          <a:xfrm>
            <a:off x="507205" y="506412"/>
            <a:ext cx="10912161" cy="514314"/>
          </a:xfrm>
        </p:spPr>
        <p:txBody>
          <a:bodyPr/>
          <a:lstStyle/>
          <a:p>
            <a:r>
              <a:rPr lang="es-ES" dirty="0" err="1"/>
              <a:t>Presentacion</a:t>
            </a:r>
            <a:r>
              <a:rPr lang="es-ES" dirty="0"/>
              <a:t> ¡Poner fin a las prácticas abusivas en los servicios es posible! </a:t>
            </a:r>
            <a:r>
              <a:rPr lang="en-GB" dirty="0"/>
              <a:t>- 2</a:t>
            </a:r>
            <a:endParaRPr lang="x-none" dirty="0"/>
          </a:p>
        </p:txBody>
      </p:sp>
    </p:spTree>
    <p:extLst>
      <p:ext uri="{BB962C8B-B14F-4D97-AF65-F5344CB8AC3E}">
        <p14:creationId xmlns:p14="http://schemas.microsoft.com/office/powerpoint/2010/main" val="27082993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A12B8-9C6E-4EA6-8F86-7EB96F3E0F08}"/>
              </a:ext>
            </a:extLst>
          </p:cNvPr>
          <p:cNvSpPr>
            <a:spLocks noGrp="1"/>
          </p:cNvSpPr>
          <p:nvPr>
            <p:ph sz="quarter" idx="14"/>
          </p:nvPr>
        </p:nvSpPr>
        <p:spPr>
          <a:xfrm>
            <a:off x="507195" y="1700464"/>
            <a:ext cx="11174412" cy="4310724"/>
          </a:xfrm>
        </p:spPr>
        <p:txBody>
          <a:bodyPr/>
          <a:lstStyle/>
          <a:p>
            <a:pPr lvl="0" algn="just"/>
            <a:r>
              <a:rPr lang="es-ES" dirty="0"/>
              <a:t>Abordaje de las dinámicas de poder </a:t>
            </a:r>
          </a:p>
          <a:p>
            <a:pPr lvl="0" algn="just"/>
            <a:r>
              <a:rPr lang="es-ES" dirty="0"/>
              <a:t>Estrategias para evitar la coacción, la violencia y el maltrato: </a:t>
            </a:r>
          </a:p>
          <a:p>
            <a:pPr lvl="2" algn="just"/>
            <a:r>
              <a:rPr lang="es-ES" sz="2200" dirty="0"/>
              <a:t>Técnicas de comunicación</a:t>
            </a:r>
          </a:p>
          <a:p>
            <a:pPr lvl="2" algn="just"/>
            <a:r>
              <a:rPr lang="es-ES" sz="2200" dirty="0"/>
              <a:t>Entornos de acompañamiento, incluyendo salas de bienestar </a:t>
            </a:r>
          </a:p>
          <a:p>
            <a:pPr lvl="2" algn="just"/>
            <a:r>
              <a:rPr lang="es-ES" sz="2200" dirty="0"/>
              <a:t>Establecimiento de una cultura del «sí» y del «sí se puede» </a:t>
            </a:r>
          </a:p>
          <a:p>
            <a:pPr lvl="2" algn="just"/>
            <a:r>
              <a:rPr lang="es-ES" sz="2200" dirty="0"/>
              <a:t>Planes individualizados para explorar puntos sensibles y signos de malestar</a:t>
            </a:r>
          </a:p>
          <a:p>
            <a:pPr lvl="2" algn="just"/>
            <a:r>
              <a:rPr lang="es-ES" sz="2200" dirty="0"/>
              <a:t>Equipos de respuesta</a:t>
            </a:r>
          </a:p>
          <a:p>
            <a:pPr algn="just"/>
            <a:endParaRPr lang="x-none" dirty="0"/>
          </a:p>
        </p:txBody>
      </p:sp>
      <p:sp>
        <p:nvSpPr>
          <p:cNvPr id="2" name="Title 1">
            <a:extLst>
              <a:ext uri="{FF2B5EF4-FFF2-40B4-BE49-F238E27FC236}">
                <a16:creationId xmlns:a16="http://schemas.microsoft.com/office/drawing/2014/main" id="{BDB4AD42-F5DE-4161-87E5-308070C87800}"/>
              </a:ext>
            </a:extLst>
          </p:cNvPr>
          <p:cNvSpPr>
            <a:spLocks noGrp="1"/>
          </p:cNvSpPr>
          <p:nvPr>
            <p:ph type="title"/>
          </p:nvPr>
        </p:nvSpPr>
        <p:spPr>
          <a:xfrm>
            <a:off x="507205" y="506412"/>
            <a:ext cx="11167343" cy="556844"/>
          </a:xfrm>
        </p:spPr>
        <p:txBody>
          <a:bodyPr/>
          <a:lstStyle/>
          <a:p>
            <a:r>
              <a:rPr lang="es-ES" dirty="0"/>
              <a:t>Presentación: Recapitulación de las estrategias para entender la violencia, la coacción y el maltrato y ponerles fin</a:t>
            </a:r>
            <a:endParaRPr lang="x-none" dirty="0"/>
          </a:p>
        </p:txBody>
      </p:sp>
    </p:spTree>
    <p:extLst>
      <p:ext uri="{BB962C8B-B14F-4D97-AF65-F5344CB8AC3E}">
        <p14:creationId xmlns:p14="http://schemas.microsoft.com/office/powerpoint/2010/main" val="11625769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F48CF-DFE7-42CF-B1BE-039B730234BF}"/>
              </a:ext>
            </a:extLst>
          </p:cNvPr>
          <p:cNvSpPr>
            <a:spLocks noGrp="1"/>
          </p:cNvSpPr>
          <p:nvPr>
            <p:ph sz="quarter" idx="14"/>
          </p:nvPr>
        </p:nvSpPr>
        <p:spPr/>
        <p:txBody>
          <a:bodyPr/>
          <a:lstStyle/>
          <a:p>
            <a:endParaRPr lang="en-US" dirty="0"/>
          </a:p>
          <a:p>
            <a:r>
              <a:rPr lang="es-ES" dirty="0"/>
              <a:t>¿Qué podéis hacer para evitar el maltrato en vuestro servicio? </a:t>
            </a:r>
            <a:endParaRPr lang="x-none" dirty="0"/>
          </a:p>
        </p:txBody>
      </p:sp>
      <p:sp>
        <p:nvSpPr>
          <p:cNvPr id="2" name="Title 1">
            <a:extLst>
              <a:ext uri="{FF2B5EF4-FFF2-40B4-BE49-F238E27FC236}">
                <a16:creationId xmlns:a16="http://schemas.microsoft.com/office/drawing/2014/main" id="{24A2EFD5-0C6D-445B-BE68-D385AA69ACFB}"/>
              </a:ext>
            </a:extLst>
          </p:cNvPr>
          <p:cNvSpPr>
            <a:spLocks noGrp="1"/>
          </p:cNvSpPr>
          <p:nvPr>
            <p:ph type="title"/>
          </p:nvPr>
        </p:nvSpPr>
        <p:spPr>
          <a:xfrm>
            <a:off x="507205" y="506411"/>
            <a:ext cx="11103547" cy="471783"/>
          </a:xfrm>
        </p:spPr>
        <p:txBody>
          <a:bodyPr/>
          <a:lstStyle/>
          <a:p>
            <a:r>
              <a:rPr lang="es-ES" dirty="0"/>
              <a:t>Ejercicio 13.1: ¿Qué podéis hacer vosotros para evitar la violencia, la coacción y el maltrato? </a:t>
            </a:r>
            <a:endParaRPr lang="x-none" dirty="0"/>
          </a:p>
        </p:txBody>
      </p:sp>
    </p:spTree>
    <p:extLst>
      <p:ext uri="{BB962C8B-B14F-4D97-AF65-F5344CB8AC3E}">
        <p14:creationId xmlns:p14="http://schemas.microsoft.com/office/powerpoint/2010/main" val="14338133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0E65F-C555-47E3-96EF-2187EA64CD2B}"/>
              </a:ext>
            </a:extLst>
          </p:cNvPr>
          <p:cNvSpPr>
            <a:spLocks noGrp="1"/>
          </p:cNvSpPr>
          <p:nvPr>
            <p:ph sz="quarter" idx="14"/>
          </p:nvPr>
        </p:nvSpPr>
        <p:spPr/>
        <p:txBody>
          <a:bodyPr/>
          <a:lstStyle/>
          <a:p>
            <a:endParaRPr lang="en-US" dirty="0"/>
          </a:p>
          <a:p>
            <a:r>
              <a:rPr lang="es-ES" dirty="0"/>
              <a:t>¿Cuáles son los puntos clave que recordaréis de esta sesión? </a:t>
            </a:r>
            <a:endParaRPr lang="x-none" dirty="0"/>
          </a:p>
        </p:txBody>
      </p:sp>
      <p:sp>
        <p:nvSpPr>
          <p:cNvPr id="2" name="Title 1">
            <a:extLst>
              <a:ext uri="{FF2B5EF4-FFF2-40B4-BE49-F238E27FC236}">
                <a16:creationId xmlns:a16="http://schemas.microsoft.com/office/drawing/2014/main" id="{DD11E853-BE72-4E05-8AD0-E5986FA54411}"/>
              </a:ext>
            </a:extLst>
          </p:cNvPr>
          <p:cNvSpPr>
            <a:spLocks noGrp="1"/>
          </p:cNvSpPr>
          <p:nvPr>
            <p:ph type="title"/>
          </p:nvPr>
        </p:nvSpPr>
        <p:spPr/>
        <p:txBody>
          <a:bodyPr/>
          <a:lstStyle/>
          <a:p>
            <a:r>
              <a:rPr lang="es-ES" dirty="0"/>
              <a:t>Presentación: Conclusión de la sesión </a:t>
            </a:r>
            <a:r>
              <a:rPr lang="en-GB" dirty="0"/>
              <a:t>- 1</a:t>
            </a:r>
            <a:endParaRPr lang="x-none" dirty="0"/>
          </a:p>
        </p:txBody>
      </p:sp>
    </p:spTree>
    <p:extLst>
      <p:ext uri="{BB962C8B-B14F-4D97-AF65-F5344CB8AC3E}">
        <p14:creationId xmlns:p14="http://schemas.microsoft.com/office/powerpoint/2010/main" val="19332241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4E233C-47B4-3847-B3FE-17D80ED17E72}"/>
              </a:ext>
            </a:extLst>
          </p:cNvPr>
          <p:cNvSpPr>
            <a:spLocks noGrp="1"/>
          </p:cNvSpPr>
          <p:nvPr>
            <p:ph type="body" sz="quarter" idx="13"/>
          </p:nvPr>
        </p:nvSpPr>
        <p:spPr/>
        <p:txBody>
          <a:bodyPr/>
          <a:lstStyle/>
          <a:p>
            <a:r>
              <a:rPr lang="es-ES" dirty="0" err="1"/>
              <a:t>lMensajes</a:t>
            </a:r>
            <a:r>
              <a:rPr lang="es-ES" dirty="0"/>
              <a:t> para recordar:</a:t>
            </a:r>
            <a:endParaRPr lang="en-US" dirty="0"/>
          </a:p>
        </p:txBody>
      </p:sp>
      <p:sp>
        <p:nvSpPr>
          <p:cNvPr id="3" name="Content Placeholder 2">
            <a:extLst>
              <a:ext uri="{FF2B5EF4-FFF2-40B4-BE49-F238E27FC236}">
                <a16:creationId xmlns:a16="http://schemas.microsoft.com/office/drawing/2014/main" id="{6EA3EFDF-ACD2-4408-998A-894D3BDF9E07}"/>
              </a:ext>
            </a:extLst>
          </p:cNvPr>
          <p:cNvSpPr>
            <a:spLocks noGrp="1"/>
          </p:cNvSpPr>
          <p:nvPr>
            <p:ph sz="quarter" idx="14"/>
          </p:nvPr>
        </p:nvSpPr>
        <p:spPr>
          <a:xfrm>
            <a:off x="552893" y="1382852"/>
            <a:ext cx="11128714" cy="4500000"/>
          </a:xfrm>
        </p:spPr>
        <p:txBody>
          <a:bodyPr/>
          <a:lstStyle/>
          <a:p>
            <a:pPr lvl="0" algn="just" fontAlgn="base"/>
            <a:r>
              <a:rPr lang="es-ES" sz="2000" dirty="0"/>
              <a:t>Todo el mundo merece ser tratado con respeto y dignidad en todo momento. </a:t>
            </a:r>
          </a:p>
          <a:p>
            <a:pPr algn="just"/>
            <a:r>
              <a:rPr lang="es-ES" sz="2000" dirty="0"/>
              <a:t>La coacción, la violencia y el maltrato son vulneraciones de la CDPD y no se deberían producir nunca en los servicios sociales y de salud mental. Todo el mundo tiene que trabajar creativamente para poner fin a estas prácticas</a:t>
            </a:r>
            <a:r>
              <a:rPr lang="en-US" sz="2000" dirty="0"/>
              <a:t>.</a:t>
            </a:r>
          </a:p>
          <a:p>
            <a:pPr algn="just">
              <a:spcAft>
                <a:spcPts val="600"/>
              </a:spcAft>
            </a:pPr>
            <a:r>
              <a:rPr lang="en-US" sz="2000" dirty="0" err="1"/>
              <a:t>Dinámicas</a:t>
            </a:r>
            <a:r>
              <a:rPr lang="en-US" sz="2000" dirty="0"/>
              <a:t> de </a:t>
            </a:r>
            <a:r>
              <a:rPr lang="en-US" sz="2000" dirty="0" err="1"/>
              <a:t>poder</a:t>
            </a:r>
            <a:r>
              <a:rPr lang="en-US" sz="2000" dirty="0"/>
              <a:t> </a:t>
            </a:r>
            <a:r>
              <a:rPr lang="en-US" sz="2000" dirty="0" err="1"/>
              <a:t>desiguales</a:t>
            </a:r>
            <a:r>
              <a:rPr lang="en-US" sz="2000" dirty="0"/>
              <a:t> </a:t>
            </a:r>
            <a:r>
              <a:rPr lang="en-US" sz="2000" dirty="0" err="1"/>
              <a:t>existen</a:t>
            </a:r>
            <a:r>
              <a:rPr lang="en-US" sz="2000" dirty="0"/>
              <a:t> </a:t>
            </a:r>
            <a:r>
              <a:rPr lang="en-US" sz="2000" dirty="0" err="1"/>
              <a:t>en</a:t>
            </a:r>
            <a:r>
              <a:rPr lang="en-US" sz="2000" dirty="0"/>
              <a:t> </a:t>
            </a:r>
            <a:r>
              <a:rPr lang="en-US" sz="2000" dirty="0" err="1"/>
              <a:t>todos</a:t>
            </a:r>
            <a:r>
              <a:rPr lang="en-US" sz="2000" dirty="0"/>
              <a:t> </a:t>
            </a:r>
            <a:r>
              <a:rPr lang="en-US" sz="2000" dirty="0" err="1"/>
              <a:t>los</a:t>
            </a:r>
            <a:r>
              <a:rPr lang="en-US" sz="2000" dirty="0"/>
              <a:t> </a:t>
            </a:r>
            <a:r>
              <a:rPr lang="en-US" sz="2000" dirty="0" err="1"/>
              <a:t>servicios</a:t>
            </a:r>
            <a:r>
              <a:rPr lang="en-US" sz="2000" dirty="0"/>
              <a:t>. </a:t>
            </a:r>
            <a:r>
              <a:rPr lang="es-ES" sz="2000" dirty="0"/>
              <a:t>Los profesionales de la salud mental y otros ámbitos deben tenerse en cuenta e intentar compensar este desequilibrio cuando interaccionan con las personas usuarias.</a:t>
            </a:r>
            <a:endParaRPr lang="en-US" sz="2000" dirty="0"/>
          </a:p>
          <a:p>
            <a:pPr algn="just">
              <a:spcAft>
                <a:spcPts val="600"/>
              </a:spcAft>
            </a:pPr>
            <a:r>
              <a:rPr lang="es-ES" sz="2000" dirty="0"/>
              <a:t>Hay muchas opciones para evitar la violencia, la coacción y el maltrato en los servicios sociales y de salud mental, como proporcionar a las personas una vía de denuncia con seguridad de estas prácticas abusivas y asegurarse de que sus quejas se gestionan y se solucionan de manera eficaz y adecuada</a:t>
            </a:r>
            <a:r>
              <a:rPr lang="en-US" sz="2000" dirty="0"/>
              <a:t>.</a:t>
            </a:r>
          </a:p>
          <a:p>
            <a:pPr lvl="0" fontAlgn="base"/>
            <a:r>
              <a:rPr lang="es-ES" sz="2000" dirty="0"/>
              <a:t>Todos tenemos un papel en la prevención de la violencia, la coacción y el maltrato en los servicios sociales y de salud mental. Ponerlo en práctica ayudará a crear un entorno en el que se promueven los derechos, el bienestar y la recuperación de las personas, además de generar un entorno más seguro y mejor para el personal de los servicios. ¡Todo el mundo en el servicio saldrá beneficiado! </a:t>
            </a:r>
          </a:p>
          <a:p>
            <a:pPr algn="just"/>
            <a:endParaRPr lang="x-none" sz="2000" dirty="0"/>
          </a:p>
        </p:txBody>
      </p:sp>
      <p:sp>
        <p:nvSpPr>
          <p:cNvPr id="2" name="Title 1">
            <a:extLst>
              <a:ext uri="{FF2B5EF4-FFF2-40B4-BE49-F238E27FC236}">
                <a16:creationId xmlns:a16="http://schemas.microsoft.com/office/drawing/2014/main" id="{5824A116-690D-43BC-A2D2-71A9F17E0BA4}"/>
              </a:ext>
            </a:extLst>
          </p:cNvPr>
          <p:cNvSpPr>
            <a:spLocks noGrp="1"/>
          </p:cNvSpPr>
          <p:nvPr>
            <p:ph type="title"/>
          </p:nvPr>
        </p:nvSpPr>
        <p:spPr/>
        <p:txBody>
          <a:bodyPr/>
          <a:lstStyle/>
          <a:p>
            <a:r>
              <a:rPr lang="es-ES" dirty="0"/>
              <a:t>Presentación: Conclusión de la sesión -</a:t>
            </a:r>
            <a:r>
              <a:rPr lang="en-GB" dirty="0"/>
              <a:t> 2</a:t>
            </a:r>
            <a:endParaRPr lang="x-none" dirty="0"/>
          </a:p>
        </p:txBody>
      </p:sp>
    </p:spTree>
    <p:extLst>
      <p:ext uri="{BB962C8B-B14F-4D97-AF65-F5344CB8AC3E}">
        <p14:creationId xmlns:p14="http://schemas.microsoft.com/office/powerpoint/2010/main" val="27959494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126</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a:t>Reconocimientsos</a:t>
            </a:r>
            <a:endParaRPr lang="en-US" dirty="0"/>
          </a:p>
        </p:txBody>
      </p:sp>
      <p:sp>
        <p:nvSpPr>
          <p:cNvPr id="6" name="Content Placeholder 5">
            <a:extLst>
              <a:ext uri="{FF2B5EF4-FFF2-40B4-BE49-F238E27FC236}">
                <a16:creationId xmlns:a16="http://schemas.microsoft.com/office/drawing/2014/main" id="{12A598B8-B39D-4F53-8DC6-D974FA372E8D}"/>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47190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F5A7C-78C4-47C5-AE7B-375BFECBEC96}"/>
              </a:ext>
            </a:extLst>
          </p:cNvPr>
          <p:cNvSpPr>
            <a:spLocks noGrp="1"/>
          </p:cNvSpPr>
          <p:nvPr>
            <p:ph sz="quarter" idx="14"/>
          </p:nvPr>
        </p:nvSpPr>
        <p:spPr>
          <a:xfrm>
            <a:off x="507195" y="1254642"/>
            <a:ext cx="11174412" cy="4756546"/>
          </a:xfrm>
        </p:spPr>
        <p:txBody>
          <a:bodyPr/>
          <a:lstStyle/>
          <a:p>
            <a:pPr algn="just"/>
            <a:r>
              <a:rPr lang="es-ES" dirty="0"/>
              <a:t>Algunos ejemplos de violencia y coacción </a:t>
            </a:r>
            <a:r>
              <a:rPr lang="en-GB" dirty="0"/>
              <a:t>:</a:t>
            </a:r>
            <a:r>
              <a:rPr lang="es-ES" dirty="0"/>
              <a:t> </a:t>
            </a:r>
          </a:p>
          <a:p>
            <a:pPr lvl="1" algn="just" fontAlgn="base"/>
            <a:r>
              <a:rPr lang="es-ES" sz="2200" dirty="0"/>
              <a:t>El aislamiento y el uso de medidas restrictivas, incluida la contención física con las manos, la contención mecánica o el uso de medicación para controlar el comportamiento de una persona (contención farmacológica). </a:t>
            </a:r>
          </a:p>
          <a:p>
            <a:pPr lvl="1" algn="just" fontAlgn="base"/>
            <a:r>
              <a:rPr lang="es-ES" sz="2200" dirty="0"/>
              <a:t>La hospitalización forzosa en los servicios sociales y de salud mental y el tratamiento forzoso.</a:t>
            </a:r>
          </a:p>
          <a:p>
            <a:pPr lvl="1" algn="just" fontAlgn="base"/>
            <a:r>
              <a:rPr lang="es-ES" sz="2200" dirty="0"/>
              <a:t>El tratamiento forzoso en la comunidad. </a:t>
            </a:r>
          </a:p>
          <a:p>
            <a:pPr lvl="1" algn="just" fontAlgn="base"/>
            <a:r>
              <a:rPr lang="es-ES" sz="2200" dirty="0"/>
              <a:t>La violencia y la coacción económicas (es decir, controlar los recursos de una persona para obligarla a actuar en contra de su voluntad).</a:t>
            </a:r>
          </a:p>
          <a:p>
            <a:pPr lvl="1" algn="just" fontAlgn="base"/>
            <a:r>
              <a:rPr lang="es-ES" sz="2200" dirty="0"/>
              <a:t>La esterilización, la anticoncepción o el aborto involuntarios</a:t>
            </a:r>
            <a:r>
              <a:rPr lang="en-GB" sz="2200" dirty="0"/>
              <a:t>.</a:t>
            </a:r>
            <a:endParaRPr lang="x-none" sz="2200" dirty="0"/>
          </a:p>
          <a:p>
            <a:pPr algn="just"/>
            <a:endParaRPr lang="x-none"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es-ES" sz="2900" dirty="0"/>
              <a:t>Presentación: ¿Qué son la violencia, la coacción y el maltrato? </a:t>
            </a:r>
            <a:r>
              <a:rPr lang="en-GB" sz="2900" dirty="0"/>
              <a:t>- 2</a:t>
            </a:r>
            <a:endParaRPr lang="x-none" sz="2900" dirty="0"/>
          </a:p>
        </p:txBody>
      </p:sp>
    </p:spTree>
    <p:extLst>
      <p:ext uri="{BB962C8B-B14F-4D97-AF65-F5344CB8AC3E}">
        <p14:creationId xmlns:p14="http://schemas.microsoft.com/office/powerpoint/2010/main" val="280271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15754-4F7E-43D4-B58E-B6C10842FD05}"/>
              </a:ext>
            </a:extLst>
          </p:cNvPr>
          <p:cNvSpPr>
            <a:spLocks noGrp="1"/>
          </p:cNvSpPr>
          <p:nvPr>
            <p:ph sz="quarter" idx="14"/>
          </p:nvPr>
        </p:nvSpPr>
        <p:spPr/>
        <p:txBody>
          <a:bodyPr/>
          <a:lstStyle/>
          <a:p>
            <a:pPr algn="just"/>
            <a:r>
              <a:rPr lang="es-ES" dirty="0"/>
              <a:t>La violencia y la coacción pueden ser más sutiles. Por ejemplo: </a:t>
            </a:r>
          </a:p>
          <a:p>
            <a:pPr lvl="2" algn="just" fontAlgn="base"/>
            <a:r>
              <a:rPr lang="es-ES" sz="2200" dirty="0"/>
              <a:t>Inducir a una persona a pensar que sus acciones tendrán consecuencias negativas o que se adoptarán acciones contra ella o que se le denegarán algunas cosas si no acepta un tratamiento. </a:t>
            </a:r>
          </a:p>
          <a:p>
            <a:pPr lvl="2" algn="just"/>
            <a:r>
              <a:rPr lang="es-ES" sz="2200" dirty="0"/>
              <a:t>Dar a una persona medicación sin su consentimiento</a:t>
            </a:r>
            <a:r>
              <a:rPr lang="en-GB" sz="2200" dirty="0"/>
              <a:t>. </a:t>
            </a:r>
            <a:endParaRPr lang="x-none" sz="2200" dirty="0"/>
          </a:p>
          <a:p>
            <a:pPr algn="just"/>
            <a:endParaRPr lang="x-none"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es-ES" sz="2900" dirty="0"/>
              <a:t>Presentación: ¿Qué son la violencia, la coacción y el maltrato? </a:t>
            </a:r>
            <a:r>
              <a:rPr lang="en-GB" sz="2900" dirty="0"/>
              <a:t>- 3</a:t>
            </a:r>
            <a:endParaRPr lang="x-none" sz="2900" dirty="0"/>
          </a:p>
        </p:txBody>
      </p:sp>
    </p:spTree>
    <p:extLst>
      <p:ext uri="{BB962C8B-B14F-4D97-AF65-F5344CB8AC3E}">
        <p14:creationId xmlns:p14="http://schemas.microsoft.com/office/powerpoint/2010/main" val="124761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E6526-739C-427F-B987-2D0B65542E95}"/>
              </a:ext>
            </a:extLst>
          </p:cNvPr>
          <p:cNvSpPr>
            <a:spLocks noGrp="1"/>
          </p:cNvSpPr>
          <p:nvPr>
            <p:ph sz="quarter" idx="14"/>
          </p:nvPr>
        </p:nvSpPr>
        <p:spPr>
          <a:xfrm>
            <a:off x="507195" y="1318437"/>
            <a:ext cx="11174412" cy="4692751"/>
          </a:xfrm>
        </p:spPr>
        <p:txBody>
          <a:bodyPr/>
          <a:lstStyle/>
          <a:p>
            <a:pPr algn="just"/>
            <a:r>
              <a:rPr lang="es-ES" dirty="0"/>
              <a:t>Los organismos y expertos de las Naciones Unidas han determinado que el uso de prácticas coactivas en el contexto de la salud mental —como el tratamiento forzoso, el aislamiento, las medidas restrictivas, la TEC y la psicocirugía sin consentimiento informado— pueden considerarse una forma de tortura y maltrato</a:t>
            </a:r>
            <a:r>
              <a:rPr lang="en-US" dirty="0"/>
              <a:t>. </a:t>
            </a:r>
          </a:p>
          <a:p>
            <a:pPr algn="just"/>
            <a:r>
              <a:rPr lang="es-ES" dirty="0"/>
              <a:t>El relator especial sobre tortura de la ONU ha declarado que el aislamiento en soledad de «cualquier duración impuesta a una persona con discapacidad mental constituye un trato cruel, inhumano y degradante» y que las medidas restrictivas, incluso aplicadas durante un breve lapso, pueden constituir tortura y maltrato.</a:t>
            </a:r>
          </a:p>
          <a:p>
            <a:pPr algn="just"/>
            <a:r>
              <a:rPr lang="es-ES" dirty="0"/>
              <a:t>El relator especial ha exigido «la prohibición absoluta de las contenciones y el aislamiento»</a:t>
            </a:r>
            <a:r>
              <a:rPr lang="en-US" dirty="0"/>
              <a:t>. </a:t>
            </a:r>
          </a:p>
          <a:p>
            <a:pPr algn="just"/>
            <a:r>
              <a:rPr lang="es-ES" dirty="0"/>
              <a:t>la TEC no debería aplicarse sin el consentimiento informado y nunca en su forma no modificada</a:t>
            </a:r>
            <a:r>
              <a:rPr lang="en-US" dirty="0"/>
              <a:t>.</a:t>
            </a:r>
          </a:p>
          <a:p>
            <a:pPr algn="just"/>
            <a:endParaRPr lang="x-none"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es-ES" sz="2900" dirty="0"/>
              <a:t>Presentación: ¿Qué son la violencia, la coacción y el maltrato? </a:t>
            </a:r>
            <a:r>
              <a:rPr lang="en-GB" sz="2900" dirty="0"/>
              <a:t>- 4</a:t>
            </a:r>
            <a:endParaRPr lang="x-none" sz="2900" dirty="0"/>
          </a:p>
        </p:txBody>
      </p:sp>
    </p:spTree>
    <p:extLst>
      <p:ext uri="{BB962C8B-B14F-4D97-AF65-F5344CB8AC3E}">
        <p14:creationId xmlns:p14="http://schemas.microsoft.com/office/powerpoint/2010/main" val="203364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38EBA6-2643-490A-8DA2-22E520FCD158}"/>
              </a:ext>
            </a:extLst>
          </p:cNvPr>
          <p:cNvSpPr>
            <a:spLocks noGrp="1"/>
          </p:cNvSpPr>
          <p:nvPr>
            <p:ph sz="quarter" idx="14"/>
          </p:nvPr>
        </p:nvSpPr>
        <p:spPr/>
        <p:txBody>
          <a:bodyPr/>
          <a:lstStyle/>
          <a:p>
            <a:pPr marL="0" lvl="0" indent="0" algn="just">
              <a:buNone/>
            </a:pPr>
            <a:r>
              <a:rPr lang="es-ES" b="1" dirty="0"/>
              <a:t>Violencia y maltrato físicos </a:t>
            </a:r>
            <a:r>
              <a:rPr lang="es-ES" dirty="0"/>
              <a:t>:</a:t>
            </a:r>
          </a:p>
          <a:p>
            <a:pPr algn="just"/>
            <a:r>
              <a:rPr lang="es-ES" dirty="0"/>
              <a:t>Cualquier contacto intencionado e involuntario contra una persona que pueda o no infligirle lesiones o daños corporales, incluyendo golpes, empujones, tirones, patadas, arañazos, bofetadas, cogerla por la ropa o por la cara, lanzarle objetos e inmovilizarla</a:t>
            </a:r>
            <a:r>
              <a:rPr lang="en-GB" dirty="0"/>
              <a:t>. </a:t>
            </a:r>
            <a:endParaRPr lang="x-none" dirty="0"/>
          </a:p>
          <a:p>
            <a:pPr algn="just"/>
            <a:endParaRPr lang="x-none"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es-ES" sz="2900" dirty="0"/>
              <a:t>Presentación: ¿Qué son la violencia, la coacción y el maltrato? </a:t>
            </a:r>
            <a:r>
              <a:rPr lang="en-GB" sz="2900" dirty="0"/>
              <a:t>- 5</a:t>
            </a:r>
            <a:endParaRPr lang="x-none" sz="2900" dirty="0"/>
          </a:p>
        </p:txBody>
      </p:sp>
    </p:spTree>
    <p:extLst>
      <p:ext uri="{BB962C8B-B14F-4D97-AF65-F5344CB8AC3E}">
        <p14:creationId xmlns:p14="http://schemas.microsoft.com/office/powerpoint/2010/main" val="271080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E4BBDC-7FD6-4981-B83C-8C9910A985F6}"/>
              </a:ext>
            </a:extLst>
          </p:cNvPr>
          <p:cNvSpPr>
            <a:spLocks noGrp="1"/>
          </p:cNvSpPr>
          <p:nvPr>
            <p:ph sz="quarter" idx="14"/>
          </p:nvPr>
        </p:nvSpPr>
        <p:spPr/>
        <p:txBody>
          <a:bodyPr/>
          <a:lstStyle/>
          <a:p>
            <a:pPr marL="0" lvl="0" indent="0" algn="just">
              <a:buNone/>
            </a:pPr>
            <a:r>
              <a:rPr lang="es-ES" b="1" dirty="0"/>
              <a:t>Violencia y maltrato psicológicos/emocionales </a:t>
            </a:r>
            <a:r>
              <a:rPr lang="es-ES" dirty="0"/>
              <a:t>: </a:t>
            </a:r>
          </a:p>
          <a:p>
            <a:pPr algn="just"/>
            <a:r>
              <a:rPr lang="es-ES" dirty="0"/>
              <a:t>Comportamiento destinado a controlar y someter a una persona mediante el miedo, la humillación, la intimidación, el castigo y el trauma emocional</a:t>
            </a:r>
            <a:r>
              <a:rPr lang="en-GB" dirty="0"/>
              <a:t>.</a:t>
            </a:r>
          </a:p>
          <a:p>
            <a:pPr lvl="0" algn="just"/>
            <a:r>
              <a:rPr lang="es-ES" dirty="0"/>
              <a:t>Conducta que erosiona la sensación de valía personal</a:t>
            </a:r>
            <a:r>
              <a:rPr lang="en-GB" dirty="0"/>
              <a:t>. </a:t>
            </a:r>
          </a:p>
          <a:p>
            <a:pPr lvl="0" algn="just"/>
            <a:r>
              <a:rPr lang="es-ES" dirty="0"/>
              <a:t>El hecho de que el maltrato psicológico o emocional no conlleve contacto o fuerza físicos no significa que no sea extremadamente perjudicial</a:t>
            </a:r>
            <a:r>
              <a:rPr lang="en-GB" dirty="0"/>
              <a:t>.</a:t>
            </a:r>
            <a:endParaRPr lang="x-none" dirty="0"/>
          </a:p>
          <a:p>
            <a:pPr algn="just"/>
            <a:endParaRPr lang="x-none"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es-ES" sz="2900" dirty="0"/>
              <a:t>Presentación: ¿Qué son la violencia, la coacción y el maltrato? </a:t>
            </a:r>
            <a:r>
              <a:rPr lang="en-GB" sz="2900" dirty="0"/>
              <a:t>- 6</a:t>
            </a:r>
            <a:endParaRPr lang="x-none" sz="2900" dirty="0"/>
          </a:p>
        </p:txBody>
      </p:sp>
    </p:spTree>
    <p:extLst>
      <p:ext uri="{BB962C8B-B14F-4D97-AF65-F5344CB8AC3E}">
        <p14:creationId xmlns:p14="http://schemas.microsoft.com/office/powerpoint/2010/main" val="132263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3C0939-6FC9-4B68-BF03-7875F64EA0A5}"/>
              </a:ext>
            </a:extLst>
          </p:cNvPr>
          <p:cNvSpPr>
            <a:spLocks noGrp="1"/>
          </p:cNvSpPr>
          <p:nvPr>
            <p:ph sz="quarter" idx="14"/>
          </p:nvPr>
        </p:nvSpPr>
        <p:spPr/>
        <p:txBody>
          <a:bodyPr/>
          <a:lstStyle/>
          <a:p>
            <a:pPr marL="0" lvl="0" indent="0" algn="just">
              <a:buNone/>
            </a:pPr>
            <a:r>
              <a:rPr lang="es-ES" b="1" dirty="0"/>
              <a:t>Violencia y maltrato verbales</a:t>
            </a:r>
            <a:r>
              <a:rPr lang="es-ES" dirty="0"/>
              <a:t>: </a:t>
            </a:r>
          </a:p>
          <a:p>
            <a:pPr algn="just"/>
            <a:r>
              <a:rPr lang="es-ES" dirty="0"/>
              <a:t>Uso de un lenguaje denigrante, destructivo, </a:t>
            </a:r>
            <a:r>
              <a:rPr lang="es-ES" dirty="0" err="1"/>
              <a:t>infantilizador</a:t>
            </a:r>
            <a:r>
              <a:rPr lang="es-ES" dirty="0"/>
              <a:t>, condescendiente o agresivo, como el uso de insultos, gritos, palabras agresivas, discriminatorias o irrespetuosas, lenguaje grosero o amenazas, con el fin de hacer estallar deliberadamente la cólera o suscitar el miedo en la otra persona</a:t>
            </a:r>
            <a:r>
              <a:rPr lang="en-GB" dirty="0"/>
              <a:t>.</a:t>
            </a:r>
            <a:endParaRPr lang="x-none" dirty="0"/>
          </a:p>
          <a:p>
            <a:pPr algn="just"/>
            <a:endParaRPr lang="x-none"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es-ES" sz="2900" dirty="0"/>
              <a:t>Presentación: ¿Qué son la violencia, la coacción y el maltrato? </a:t>
            </a:r>
            <a:r>
              <a:rPr lang="en-GB" sz="2900" dirty="0"/>
              <a:t>- 7</a:t>
            </a:r>
            <a:endParaRPr lang="x-none" sz="2900" dirty="0"/>
          </a:p>
        </p:txBody>
      </p:sp>
    </p:spTree>
    <p:extLst>
      <p:ext uri="{BB962C8B-B14F-4D97-AF65-F5344CB8AC3E}">
        <p14:creationId xmlns:p14="http://schemas.microsoft.com/office/powerpoint/2010/main" val="278230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F2B1E-EC9A-4247-A288-B8517AC96A90}"/>
              </a:ext>
            </a:extLst>
          </p:cNvPr>
          <p:cNvSpPr>
            <a:spLocks noGrp="1"/>
          </p:cNvSpPr>
          <p:nvPr>
            <p:ph sz="quarter" idx="14"/>
          </p:nvPr>
        </p:nvSpPr>
        <p:spPr/>
        <p:txBody>
          <a:bodyPr/>
          <a:lstStyle/>
          <a:p>
            <a:pPr marL="0" lvl="0" indent="0" algn="just">
              <a:buNone/>
            </a:pPr>
            <a:r>
              <a:rPr lang="es-ES" b="1" dirty="0"/>
              <a:t>Violencia y abusos sexuales</a:t>
            </a:r>
            <a:r>
              <a:rPr lang="es-ES" dirty="0"/>
              <a:t>: </a:t>
            </a:r>
          </a:p>
          <a:p>
            <a:pPr algn="just"/>
            <a:r>
              <a:rPr lang="es-ES" dirty="0"/>
              <a:t>Cualquier acción no deseada que implique un elemento sexual. Por ejemplo, violación (es decir, penetración en cualquier parte del cuerpo con cualquier objeto), agresión sexual, tocamiento sexual no deseado en cualquier parte del cuerpo (vestido o desnudo); acoso sexual, inducir a una persona vulnerable a participar en actividades sexuales, incluidos actos sexuales con otra persona; o mantener actividad sexual intencionadamente ante una persona vulnerable</a:t>
            </a:r>
            <a:r>
              <a:rPr lang="en-GB" dirty="0"/>
              <a:t>. </a:t>
            </a:r>
          </a:p>
          <a:p>
            <a:pPr algn="just"/>
            <a:r>
              <a:rPr lang="es-ES" dirty="0"/>
              <a:t>Otras prácticas como cachear a una persona desnuda o forzarla a permanecer de pie desnuda ante otros (por ejemplo, para ducharse) también pueden constituir violencia sexual. </a:t>
            </a:r>
          </a:p>
          <a:p>
            <a:pPr marL="0" lvl="0" indent="0" algn="just">
              <a:buNone/>
            </a:pPr>
            <a:endParaRPr lang="x-none" dirty="0"/>
          </a:p>
          <a:p>
            <a:pPr algn="just"/>
            <a:endParaRPr lang="x-none"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es-ES" sz="2900" dirty="0"/>
              <a:t>Presentación: ¿Qué son la violencia, la coacción y el maltrato? </a:t>
            </a:r>
            <a:r>
              <a:rPr lang="en-GB" sz="2900" dirty="0"/>
              <a:t>- 8</a:t>
            </a:r>
            <a:endParaRPr lang="x-none" sz="2900" dirty="0"/>
          </a:p>
        </p:txBody>
      </p:sp>
    </p:spTree>
    <p:extLst>
      <p:ext uri="{BB962C8B-B14F-4D97-AF65-F5344CB8AC3E}">
        <p14:creationId xmlns:p14="http://schemas.microsoft.com/office/powerpoint/2010/main" val="409183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B701CE-A042-47A7-9A0D-FC64D72B236F}"/>
              </a:ext>
            </a:extLst>
          </p:cNvPr>
          <p:cNvSpPr/>
          <p:nvPr/>
        </p:nvSpPr>
        <p:spPr>
          <a:xfrm>
            <a:off x="546847" y="195876"/>
            <a:ext cx="11098306" cy="5355312"/>
          </a:xfrm>
          <a:prstGeom prst="rect">
            <a:avLst/>
          </a:prstGeom>
        </p:spPr>
        <p:txBody>
          <a:bodyPr wrap="square">
            <a:spAutoFit/>
          </a:bodyPr>
          <a:lstStyle/>
          <a:p>
            <a:pPr algn="just" fontAlgn="base"/>
            <a:r>
              <a:rPr lang="es-ES" sz="1400" b="1" dirty="0">
                <a:latin typeface="Calibri Light" panose="020F0302020204030204" pitchFamily="34" charset="0"/>
                <a:ea typeface="Times New Roman" panose="02020603050405020304" pitchFamily="18" charset="0"/>
                <a:cs typeface="Calibri Light" panose="020F0302020204030204" pitchFamily="34" charset="0"/>
              </a:rPr>
              <a:t>2022, ©Generalitat de Catalunya</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Esta publicación es una traducción, de acuerdo con la licencia de Creative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Commons</a:t>
            </a:r>
            <a:r>
              <a:rPr lang="es-ES" sz="1400" dirty="0">
                <a:latin typeface="Calibri Light" panose="020F0302020204030204" pitchFamily="34" charset="0"/>
                <a:ea typeface="Times New Roman" panose="02020603050405020304" pitchFamily="18" charset="0"/>
                <a:cs typeface="Calibri Light" panose="020F0302020204030204" pitchFamily="34" charset="0"/>
              </a:rPr>
              <a:t> CC BY-NC-SA 3.0  IGO, del texto original de la OMS escrito en inglés.</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Esta traducción no es obra de la OMS, y por tanto no se hace responsable del contenido ni de la exactitud de la traducción. La edición original en inglés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Freedom</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from</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coercion</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violence</a:t>
            </a:r>
            <a:r>
              <a:rPr lang="es-ES" sz="1400" dirty="0">
                <a:latin typeface="Calibri Light" panose="020F0302020204030204" pitchFamily="34" charset="0"/>
                <a:ea typeface="Times New Roman" panose="02020603050405020304" pitchFamily="18" charset="0"/>
                <a:cs typeface="Calibri Light" panose="020F0302020204030204" pitchFamily="34" charset="0"/>
              </a:rPr>
              <a:t> and abuse. WHO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QualityRights</a:t>
            </a:r>
            <a:r>
              <a:rPr lang="es-ES" sz="1400" dirty="0">
                <a:latin typeface="Calibri Light" panose="020F0302020204030204" pitchFamily="34" charset="0"/>
                <a:ea typeface="Times New Roman" panose="02020603050405020304" pitchFamily="18" charset="0"/>
                <a:cs typeface="Calibri Light" panose="020F0302020204030204" pitchFamily="34" charset="0"/>
              </a:rPr>
              <a:t> Core training: mental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health</a:t>
            </a:r>
            <a:r>
              <a:rPr lang="es-ES" sz="1400" dirty="0">
                <a:latin typeface="Calibri Light" panose="020F0302020204030204" pitchFamily="34" charset="0"/>
                <a:ea typeface="Times New Roman" panose="02020603050405020304" pitchFamily="18" charset="0"/>
                <a:cs typeface="Calibri Light" panose="020F0302020204030204" pitchFamily="34" charset="0"/>
              </a:rPr>
              <a:t> and social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services</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Course</a:t>
            </a:r>
            <a:r>
              <a:rPr lang="es-ES" sz="1400" dirty="0">
                <a:latin typeface="Calibri Light" panose="020F0302020204030204" pitchFamily="34" charset="0"/>
                <a:ea typeface="Times New Roman" panose="02020603050405020304" pitchFamily="18" charset="0"/>
                <a:cs typeface="Calibri Light" panose="020F0302020204030204" pitchFamily="34" charset="0"/>
              </a:rPr>
              <a:t> guide. Geneva: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World</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Health</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Organization</a:t>
            </a:r>
            <a:r>
              <a:rPr lang="es-ES" sz="1400" dirty="0">
                <a:latin typeface="Calibri Light" panose="020F0302020204030204" pitchFamily="34" charset="0"/>
                <a:ea typeface="Times New Roman" panose="02020603050405020304" pitchFamily="18" charset="0"/>
                <a:cs typeface="Calibri Light" panose="020F0302020204030204" pitchFamily="34" charset="0"/>
              </a:rPr>
              <a:t>; 2019 es el texto auténtico y vinculante.</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Edita: </a:t>
            </a: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Pacto Nacional de Salud Mental. Generalitat de Catalunya.</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Traducción: </a:t>
            </a: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Servicio de Planificación Lingüística del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Departament</a:t>
            </a:r>
            <a:r>
              <a:rPr lang="es-ES" sz="1400" dirty="0">
                <a:latin typeface="Calibri Light" panose="020F0302020204030204" pitchFamily="34" charset="0"/>
                <a:ea typeface="Times New Roman" panose="02020603050405020304" pitchFamily="18" charset="0"/>
                <a:cs typeface="Calibri Light" panose="020F0302020204030204" pitchFamily="34" charset="0"/>
              </a:rPr>
              <a:t> de Salut.</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Primera edición: </a:t>
            </a: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Octubre de 2022</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lvl="0" defTabSz="228600" fontAlgn="base"/>
            <a:r>
              <a:rPr lang="en-GB"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La </a:t>
            </a:r>
            <a:r>
              <a:rPr lang="en-GB" sz="1400" dirty="0" err="1">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guía</a:t>
            </a:r>
            <a:r>
              <a:rPr lang="en-GB"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del </a:t>
            </a:r>
            <a:r>
              <a:rPr lang="en-GB" sz="1400" dirty="0" err="1">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curso</a:t>
            </a:r>
            <a:r>
              <a:rPr lang="en-GB"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está</a:t>
            </a:r>
            <a:r>
              <a:rPr lang="en-GB"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disponible </a:t>
            </a:r>
            <a:r>
              <a:rPr lang="en-GB" sz="1400" dirty="0" err="1">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aquí</a:t>
            </a:r>
            <a:r>
              <a:rPr lang="en-GB"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https://supportgirona.cat/es/quality-rights</a:t>
            </a:r>
            <a:endParaRPr lang="en-US" sz="10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endParaRPr lang="en-U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n-US" sz="1400" dirty="0" err="1">
                <a:latin typeface="Calibri Light" panose="020F0302020204030204" pitchFamily="34" charset="0"/>
                <a:ea typeface="Times New Roman" panose="02020603050405020304" pitchFamily="18" charset="0"/>
                <a:cs typeface="Calibri Light" panose="020F0302020204030204" pitchFamily="34" charset="0"/>
              </a:rPr>
              <a:t>Foto</a:t>
            </a:r>
            <a:r>
              <a:rPr lang="en-US" sz="1400" dirty="0">
                <a:latin typeface="Calibri Light" panose="020F0302020204030204" pitchFamily="34" charset="0"/>
                <a:ea typeface="Times New Roman" panose="02020603050405020304" pitchFamily="18" charset="0"/>
                <a:cs typeface="Calibri Light" panose="020F0302020204030204" pitchFamily="34" charset="0"/>
              </a:rPr>
              <a:t> de </a:t>
            </a:r>
            <a:r>
              <a:rPr lang="en-US" sz="1400" dirty="0" err="1">
                <a:latin typeface="Calibri Light" panose="020F0302020204030204" pitchFamily="34" charset="0"/>
                <a:ea typeface="Times New Roman" panose="02020603050405020304" pitchFamily="18" charset="0"/>
                <a:cs typeface="Calibri Light" panose="020F0302020204030204" pitchFamily="34" charset="0"/>
              </a:rPr>
              <a:t>portada</a:t>
            </a:r>
            <a:r>
              <a:rPr lang="en-US" sz="1400" dirty="0">
                <a:latin typeface="Calibri Light" panose="020F0302020204030204" pitchFamily="34" charset="0"/>
                <a:ea typeface="Times New Roman" panose="02020603050405020304" pitchFamily="18" charset="0"/>
                <a:cs typeface="Calibri Light" panose="020F0302020204030204" pitchFamily="34" charset="0"/>
              </a:rPr>
              <a:t>. Cathy </a:t>
            </a:r>
            <a:r>
              <a:rPr lang="en-US" sz="1400" dirty="0" err="1">
                <a:latin typeface="Calibri Light" panose="020F0302020204030204" pitchFamily="34" charset="0"/>
                <a:ea typeface="Times New Roman" panose="02020603050405020304" pitchFamily="18" charset="0"/>
                <a:cs typeface="Calibri Light" panose="020F0302020204030204" pitchFamily="34" charset="0"/>
              </a:rPr>
              <a:t>Greenblat</a:t>
            </a:r>
            <a:endParaRPr lang="en-US" sz="1400" dirty="0">
              <a:latin typeface="Calibri Light" panose="020F0302020204030204" pitchFamily="34" charset="0"/>
              <a:ea typeface="Times New Roman" panose="02020603050405020304" pitchFamily="18" charset="0"/>
              <a:cs typeface="Calibri Light" panose="020F0302020204030204" pitchFamily="34" charset="0"/>
            </a:endParaRPr>
          </a:p>
          <a:p>
            <a:b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br>
            <a:endParaRPr lang="en-US" sz="1000" dirty="0">
              <a:latin typeface="Calibri" panose="020F0502020204030204" pitchFamily="34" charset="0"/>
              <a:cs typeface="Calibri" panose="020F0502020204030204" pitchFamily="34" charset="0"/>
            </a:endParaRPr>
          </a:p>
        </p:txBody>
      </p:sp>
      <p:pic>
        <p:nvPicPr>
          <p:cNvPr id="7" name="Imagen 1">
            <a:extLst>
              <a:ext uri="{FF2B5EF4-FFF2-40B4-BE49-F238E27FC236}">
                <a16:creationId xmlns:a16="http://schemas.microsoft.com/office/drawing/2014/main" id="{B67657D0-CE79-A168-5261-38157F036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0" y="856957"/>
            <a:ext cx="1029335" cy="363855"/>
          </a:xfrm>
          <a:prstGeom prst="rect">
            <a:avLst/>
          </a:prstGeom>
        </p:spPr>
      </p:pic>
    </p:spTree>
    <p:extLst>
      <p:ext uri="{BB962C8B-B14F-4D97-AF65-F5344CB8AC3E}">
        <p14:creationId xmlns:p14="http://schemas.microsoft.com/office/powerpoint/2010/main" val="3850191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77914E-AEAD-4154-9C42-BC37A2F5323A}"/>
              </a:ext>
            </a:extLst>
          </p:cNvPr>
          <p:cNvSpPr>
            <a:spLocks noGrp="1"/>
          </p:cNvSpPr>
          <p:nvPr>
            <p:ph sz="quarter" idx="14"/>
          </p:nvPr>
        </p:nvSpPr>
        <p:spPr/>
        <p:txBody>
          <a:bodyPr/>
          <a:lstStyle/>
          <a:p>
            <a:pPr marL="0" lvl="0" indent="0" algn="just">
              <a:buNone/>
            </a:pPr>
            <a:r>
              <a:rPr lang="es-ES" b="1" dirty="0"/>
              <a:t>Trato negligente</a:t>
            </a:r>
            <a:r>
              <a:rPr lang="es-ES" dirty="0"/>
              <a:t>: </a:t>
            </a:r>
          </a:p>
          <a:p>
            <a:pPr algn="just"/>
            <a:r>
              <a:rPr lang="es-ES" dirty="0"/>
              <a:t>Se entiende por </a:t>
            </a:r>
            <a:r>
              <a:rPr lang="es-ES" i="1" dirty="0"/>
              <a:t>trato negligente</a:t>
            </a:r>
            <a:r>
              <a:rPr lang="es-ES" dirty="0"/>
              <a:t> desatender, de manera deliberada o involuntaria, las necesidades básicas de una persona, ya sean físicas, emocionales, sociales o médicas, como ignorar a la persona o no ayudarla con las necesidades básicas diarias, no proporcionarle comida, agua o higiene o no darle acceso a los servicios y ayuda</a:t>
            </a:r>
            <a:r>
              <a:rPr lang="en-GB" dirty="0"/>
              <a:t>. </a:t>
            </a:r>
            <a:endParaRPr lang="x-none" dirty="0"/>
          </a:p>
          <a:p>
            <a:pPr algn="just"/>
            <a:endParaRPr lang="x-none"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es-ES" sz="2900" dirty="0"/>
              <a:t>Presentación: ¿Qué son la violencia, la coacción y el maltrato? </a:t>
            </a:r>
            <a:r>
              <a:rPr lang="en-GB" sz="2900" dirty="0"/>
              <a:t>- 9</a:t>
            </a:r>
            <a:endParaRPr lang="x-none" sz="2900" dirty="0"/>
          </a:p>
        </p:txBody>
      </p:sp>
    </p:spTree>
    <p:extLst>
      <p:ext uri="{BB962C8B-B14F-4D97-AF65-F5344CB8AC3E}">
        <p14:creationId xmlns:p14="http://schemas.microsoft.com/office/powerpoint/2010/main" val="2445522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7C0F8-0C8B-43FC-9421-2EF07FE6F1F9}"/>
              </a:ext>
            </a:extLst>
          </p:cNvPr>
          <p:cNvSpPr>
            <a:spLocks noGrp="1"/>
          </p:cNvSpPr>
          <p:nvPr>
            <p:ph sz="quarter" idx="14"/>
          </p:nvPr>
        </p:nvSpPr>
        <p:spPr>
          <a:xfrm>
            <a:off x="507195" y="1360967"/>
            <a:ext cx="11174412" cy="4650221"/>
          </a:xfrm>
        </p:spPr>
        <p:txBody>
          <a:bodyPr/>
          <a:lstStyle/>
          <a:p>
            <a:pPr marL="0" indent="0" algn="just">
              <a:buNone/>
            </a:pPr>
            <a:r>
              <a:rPr lang="es-ES" b="1" dirty="0"/>
              <a:t>Intersecciones del género con la violencia, la coacción y el maltrato </a:t>
            </a:r>
            <a:r>
              <a:rPr lang="en-US" b="1" dirty="0"/>
              <a:t>:</a:t>
            </a:r>
          </a:p>
          <a:p>
            <a:pPr lvl="1" algn="just"/>
            <a:r>
              <a:rPr lang="es-ES" dirty="0"/>
              <a:t>Varios factores sociales, incluido el género, pueden incrementar el riesgo de violencia, coacción y maltrato, tanto dentro como fuera de los servicios de salud mental</a:t>
            </a:r>
            <a:r>
              <a:rPr lang="en-US" dirty="0"/>
              <a:t>. </a:t>
            </a:r>
          </a:p>
          <a:p>
            <a:pPr lvl="1" algn="just"/>
            <a:r>
              <a:rPr lang="es-ES" dirty="0"/>
              <a:t>Las mujeres y las niñas experimentan altas tasas de violencia y agresión sexual, incluso en instituciones de salud mental, y las mujeres y las niñas con discapacidad psicosocial corren un riesgo más alto de violencia</a:t>
            </a:r>
            <a:r>
              <a:rPr lang="en-US" dirty="0"/>
              <a:t>.</a:t>
            </a:r>
          </a:p>
          <a:p>
            <a:pPr lvl="1" algn="just"/>
            <a:r>
              <a:rPr lang="es-ES" dirty="0"/>
              <a:t>Las personas </a:t>
            </a:r>
            <a:r>
              <a:rPr lang="es-ES" dirty="0" err="1"/>
              <a:t>transgénero</a:t>
            </a:r>
            <a:r>
              <a:rPr lang="es-ES" dirty="0"/>
              <a:t> pueden sufrir elevadas tasas de violencia, acoso y maltrato, incluso para acceder a los servicios de salud y en el ámbito de los servicios de salud mental</a:t>
            </a:r>
            <a:r>
              <a:rPr lang="en-US" dirty="0"/>
              <a:t>. </a:t>
            </a:r>
          </a:p>
          <a:p>
            <a:pPr lvl="1" algn="just"/>
            <a:r>
              <a:rPr lang="es-ES" dirty="0"/>
              <a:t>El uso de medidas restrictivas como la contención puede variar en función del género en los servicios</a:t>
            </a:r>
            <a:r>
              <a:rPr lang="en-US" dirty="0"/>
              <a:t>.</a:t>
            </a:r>
          </a:p>
          <a:p>
            <a:pPr lvl="1" algn="just"/>
            <a:r>
              <a:rPr lang="es-ES" b="1" dirty="0"/>
              <a:t>Muchas de estas formas de violencia y de maltrato se producen dentro de los servicios sociales y de salud mental</a:t>
            </a:r>
            <a:r>
              <a:rPr lang="en-GB" b="1" dirty="0"/>
              <a:t>.</a:t>
            </a:r>
            <a:endParaRPr lang="x-none" b="1" dirty="0"/>
          </a:p>
          <a:p>
            <a:pPr lvl="1" algn="just"/>
            <a:endParaRPr lang="en-US"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5" y="506412"/>
            <a:ext cx="11401259" cy="514313"/>
          </a:xfrm>
        </p:spPr>
        <p:txBody>
          <a:bodyPr/>
          <a:lstStyle/>
          <a:p>
            <a:r>
              <a:rPr lang="es-ES" sz="2900" dirty="0"/>
              <a:t>Presentación: ¿Qué son la violencia, la coacción y el maltrato? </a:t>
            </a:r>
            <a:r>
              <a:rPr lang="en-GB" sz="2900" dirty="0"/>
              <a:t>- 10</a:t>
            </a:r>
            <a:endParaRPr lang="x-none" sz="2900" dirty="0"/>
          </a:p>
        </p:txBody>
      </p:sp>
    </p:spTree>
    <p:extLst>
      <p:ext uri="{BB962C8B-B14F-4D97-AF65-F5344CB8AC3E}">
        <p14:creationId xmlns:p14="http://schemas.microsoft.com/office/powerpoint/2010/main" val="512702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E61C-53A5-4F64-BC0A-D94559736236}"/>
              </a:ext>
            </a:extLst>
          </p:cNvPr>
          <p:cNvSpPr>
            <a:spLocks noGrp="1"/>
          </p:cNvSpPr>
          <p:nvPr>
            <p:ph type="title"/>
          </p:nvPr>
        </p:nvSpPr>
        <p:spPr>
          <a:xfrm>
            <a:off x="507206" y="2313946"/>
            <a:ext cx="10997222" cy="471784"/>
          </a:xfrm>
        </p:spPr>
        <p:txBody>
          <a:bodyPr>
            <a:normAutofit fontScale="90000"/>
          </a:bodyPr>
          <a:lstStyle/>
          <a:p>
            <a:r>
              <a:rPr lang="es-ES" dirty="0"/>
              <a:t>Tema 2. ¿Qué dice la CDPD sobre la violencia, la coacción y el maltrato? </a:t>
            </a:r>
          </a:p>
        </p:txBody>
      </p:sp>
      <p:sp>
        <p:nvSpPr>
          <p:cNvPr id="4" name="Slide Number Placeholder 1">
            <a:extLst>
              <a:ext uri="{FF2B5EF4-FFF2-40B4-BE49-F238E27FC236}">
                <a16:creationId xmlns:a16="http://schemas.microsoft.com/office/drawing/2014/main" id="{94211A92-A73B-0740-B97B-B37EA59B193B}"/>
              </a:ext>
            </a:extLst>
          </p:cNvPr>
          <p:cNvSpPr>
            <a:spLocks noGrp="1"/>
          </p:cNvSpPr>
          <p:nvPr>
            <p:ph type="sldNum" sz="quarter" idx="12"/>
          </p:nvPr>
        </p:nvSpPr>
        <p:spPr>
          <a:xfrm>
            <a:off x="10034587" y="6623100"/>
            <a:ext cx="1648619" cy="216000"/>
          </a:xfrm>
        </p:spPr>
        <p:txBody>
          <a:bodyPr/>
          <a:lstStyle/>
          <a:p>
            <a:fld id="{04260D4A-DEC1-45DD-8AB2-A3349BAAA59E}" type="slidenum">
              <a:rPr lang="en-US" smtClean="0"/>
              <a:pPr/>
              <a:t>22</a:t>
            </a:fld>
            <a:endParaRPr lang="en-US" dirty="0"/>
          </a:p>
        </p:txBody>
      </p:sp>
    </p:spTree>
    <p:extLst>
      <p:ext uri="{BB962C8B-B14F-4D97-AF65-F5344CB8AC3E}">
        <p14:creationId xmlns:p14="http://schemas.microsoft.com/office/powerpoint/2010/main" val="112085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F1FFA3-FB49-49D1-B4C0-338A2030FFFD}"/>
              </a:ext>
            </a:extLst>
          </p:cNvPr>
          <p:cNvSpPr>
            <a:spLocks noGrp="1"/>
          </p:cNvSpPr>
          <p:nvPr>
            <p:ph sz="quarter" idx="14"/>
          </p:nvPr>
        </p:nvSpPr>
        <p:spPr/>
        <p:txBody>
          <a:bodyPr/>
          <a:lstStyle/>
          <a:p>
            <a:endParaRPr lang="en-GB" dirty="0"/>
          </a:p>
          <a:p>
            <a:r>
              <a:rPr lang="es-ES" dirty="0"/>
              <a:t>¿Qué dice la CDPD sobre la violencia, la coacción y el maltrato? </a:t>
            </a:r>
            <a:endParaRPr lang="x-none" dirty="0"/>
          </a:p>
        </p:txBody>
      </p:sp>
      <p:sp>
        <p:nvSpPr>
          <p:cNvPr id="2" name="Title 1">
            <a:extLst>
              <a:ext uri="{FF2B5EF4-FFF2-40B4-BE49-F238E27FC236}">
                <a16:creationId xmlns:a16="http://schemas.microsoft.com/office/drawing/2014/main" id="{B7BB5A2F-C321-4257-BEF7-512783FC5E9A}"/>
              </a:ext>
            </a:extLst>
          </p:cNvPr>
          <p:cNvSpPr>
            <a:spLocks noGrp="1"/>
          </p:cNvSpPr>
          <p:nvPr>
            <p:ph type="title"/>
          </p:nvPr>
        </p:nvSpPr>
        <p:spPr/>
        <p:txBody>
          <a:bodyPr/>
          <a:lstStyle/>
          <a:p>
            <a:r>
              <a:rPr lang="es-ES" dirty="0"/>
              <a:t>Ejercicio 2.1. La finalización de la formación </a:t>
            </a:r>
            <a:endParaRPr lang="x-none" dirty="0"/>
          </a:p>
        </p:txBody>
      </p:sp>
      <p:sp>
        <p:nvSpPr>
          <p:cNvPr id="7" name="Slide Number Placeholder 1">
            <a:extLst>
              <a:ext uri="{FF2B5EF4-FFF2-40B4-BE49-F238E27FC236}">
                <a16:creationId xmlns:a16="http://schemas.microsoft.com/office/drawing/2014/main" id="{6513990A-22D0-6D49-AC04-483031231746}"/>
              </a:ext>
            </a:extLst>
          </p:cNvPr>
          <p:cNvSpPr>
            <a:spLocks noGrp="1"/>
          </p:cNvSpPr>
          <p:nvPr>
            <p:ph type="sldNum" sz="quarter" idx="12"/>
          </p:nvPr>
        </p:nvSpPr>
        <p:spPr>
          <a:xfrm>
            <a:off x="10034587" y="6623100"/>
            <a:ext cx="1648619" cy="216000"/>
          </a:xfrm>
        </p:spPr>
        <p:txBody>
          <a:bodyPr/>
          <a:lstStyle/>
          <a:p>
            <a:fld id="{04260D4A-DEC1-45DD-8AB2-A3349BAAA59E}" type="slidenum">
              <a:rPr lang="en-US" smtClean="0"/>
              <a:pPr/>
              <a:t>23</a:t>
            </a:fld>
            <a:endParaRPr lang="en-US" dirty="0"/>
          </a:p>
        </p:txBody>
      </p:sp>
    </p:spTree>
    <p:extLst>
      <p:ext uri="{BB962C8B-B14F-4D97-AF65-F5344CB8AC3E}">
        <p14:creationId xmlns:p14="http://schemas.microsoft.com/office/powerpoint/2010/main" val="2198601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067DA1-A6A1-4BDA-A903-9C96FEEF75C1}"/>
              </a:ext>
            </a:extLst>
          </p:cNvPr>
          <p:cNvSpPr>
            <a:spLocks noGrp="1"/>
          </p:cNvSpPr>
          <p:nvPr>
            <p:ph sz="quarter" idx="14"/>
          </p:nvPr>
        </p:nvSpPr>
        <p:spPr>
          <a:xfrm>
            <a:off x="507195" y="1786270"/>
            <a:ext cx="11174412" cy="4224918"/>
          </a:xfrm>
        </p:spPr>
        <p:txBody>
          <a:bodyPr/>
          <a:lstStyle/>
          <a:p>
            <a:pPr algn="just"/>
            <a:r>
              <a:rPr lang="es-ES" dirty="0"/>
              <a:t>La CDPD protege a las personas contra la violencia, la explotación, el maltrato, el trato negligente y la coacción</a:t>
            </a:r>
            <a:r>
              <a:rPr lang="en-US" dirty="0"/>
              <a:t>.</a:t>
            </a:r>
          </a:p>
          <a:p>
            <a:pPr algn="just"/>
            <a:r>
              <a:rPr lang="es-ES" dirty="0"/>
              <a:t>Todos los artículos de la Convención están interrelacionados y son pertinentes en este tema. A pesar de ello, aquí solo presentamos los artículos que se relacionan más directamente</a:t>
            </a:r>
            <a:r>
              <a:rPr lang="en-US" dirty="0"/>
              <a:t>.</a:t>
            </a:r>
          </a:p>
          <a:p>
            <a:pPr algn="just"/>
            <a:endParaRPr lang="x-none" dirty="0"/>
          </a:p>
        </p:txBody>
      </p:sp>
      <p:sp>
        <p:nvSpPr>
          <p:cNvPr id="2" name="Title 1">
            <a:extLst>
              <a:ext uri="{FF2B5EF4-FFF2-40B4-BE49-F238E27FC236}">
                <a16:creationId xmlns:a16="http://schemas.microsoft.com/office/drawing/2014/main" id="{12F2796A-DC35-4FCE-81BA-2EC9EDB78279}"/>
              </a:ext>
            </a:extLst>
          </p:cNvPr>
          <p:cNvSpPr>
            <a:spLocks noGrp="1"/>
          </p:cNvSpPr>
          <p:nvPr>
            <p:ph type="title"/>
          </p:nvPr>
        </p:nvSpPr>
        <p:spPr>
          <a:xfrm>
            <a:off x="507206" y="506412"/>
            <a:ext cx="11188608" cy="450518"/>
          </a:xfrm>
        </p:spPr>
        <p:txBody>
          <a:bodyPr/>
          <a:lstStyle/>
          <a:p>
            <a:r>
              <a:rPr lang="es-ES" dirty="0"/>
              <a:t>Presentación: artículos de la Convención sobre los derechos de las personas con discapacidad de las Naciones Unidas - 1 </a:t>
            </a:r>
            <a:endParaRPr lang="x-none" dirty="0"/>
          </a:p>
        </p:txBody>
      </p:sp>
    </p:spTree>
    <p:extLst>
      <p:ext uri="{BB962C8B-B14F-4D97-AF65-F5344CB8AC3E}">
        <p14:creationId xmlns:p14="http://schemas.microsoft.com/office/powerpoint/2010/main" val="2320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50B2D46-15FF-8442-9FAD-3B93CB6FDCB6}"/>
              </a:ext>
            </a:extLst>
          </p:cNvPr>
          <p:cNvSpPr>
            <a:spLocks noGrp="1"/>
          </p:cNvSpPr>
          <p:nvPr>
            <p:ph type="body" sz="quarter" idx="13"/>
          </p:nvPr>
        </p:nvSpPr>
        <p:spPr>
          <a:xfrm>
            <a:off x="507207" y="1379748"/>
            <a:ext cx="11174400" cy="360000"/>
          </a:xfrm>
        </p:spPr>
        <p:txBody>
          <a:bodyPr/>
          <a:lstStyle/>
          <a:p>
            <a:r>
              <a:rPr lang="es-ES" dirty="0"/>
              <a:t>Artículo 10. Derecho a la vida </a:t>
            </a:r>
          </a:p>
        </p:txBody>
      </p:sp>
      <p:sp>
        <p:nvSpPr>
          <p:cNvPr id="3" name="Content Placeholder 2">
            <a:extLst>
              <a:ext uri="{FF2B5EF4-FFF2-40B4-BE49-F238E27FC236}">
                <a16:creationId xmlns:a16="http://schemas.microsoft.com/office/drawing/2014/main" id="{C8101ABE-9DE4-4058-A93C-E4ACF69D4258}"/>
              </a:ext>
            </a:extLst>
          </p:cNvPr>
          <p:cNvSpPr>
            <a:spLocks noGrp="1"/>
          </p:cNvSpPr>
          <p:nvPr>
            <p:ph sz="quarter" idx="14"/>
          </p:nvPr>
        </p:nvSpPr>
        <p:spPr>
          <a:xfrm>
            <a:off x="507195" y="1871330"/>
            <a:ext cx="11174412" cy="4139858"/>
          </a:xfrm>
        </p:spPr>
        <p:txBody>
          <a:bodyPr/>
          <a:lstStyle/>
          <a:p>
            <a:pPr marL="0" indent="0" algn="just">
              <a:buNone/>
            </a:pPr>
            <a:endParaRPr lang="en-US" dirty="0"/>
          </a:p>
          <a:p>
            <a:pPr algn="just"/>
            <a:r>
              <a:rPr lang="es-ES" dirty="0"/>
              <a:t>El artículo 10 insta a los países a adoptar medidas para proteger el derecho a la vida de las personas con discapacidad</a:t>
            </a:r>
            <a:r>
              <a:rPr lang="en-US" dirty="0"/>
              <a:t>.</a:t>
            </a:r>
            <a:endParaRPr lang="x-none" dirty="0"/>
          </a:p>
          <a:p>
            <a:pPr algn="just"/>
            <a:r>
              <a:rPr lang="es-ES" dirty="0"/>
              <a:t>Poner fin a la violencia, la coacción y el maltrato, que pueden conllevar la muerte, es una medida fundamental para proteger el derecho a la vida</a:t>
            </a:r>
            <a:r>
              <a:rPr lang="en-US" dirty="0"/>
              <a:t>. </a:t>
            </a:r>
            <a:endParaRPr lang="x-none" dirty="0"/>
          </a:p>
          <a:p>
            <a:pPr algn="just"/>
            <a:endParaRPr lang="x-none" dirty="0"/>
          </a:p>
        </p:txBody>
      </p:sp>
      <p:sp>
        <p:nvSpPr>
          <p:cNvPr id="7" name="Title 1">
            <a:extLst>
              <a:ext uri="{FF2B5EF4-FFF2-40B4-BE49-F238E27FC236}">
                <a16:creationId xmlns:a16="http://schemas.microsoft.com/office/drawing/2014/main" id="{12F2796A-DC35-4FCE-81BA-2EC9EDB78279}"/>
              </a:ext>
            </a:extLst>
          </p:cNvPr>
          <p:cNvSpPr>
            <a:spLocks noGrp="1"/>
          </p:cNvSpPr>
          <p:nvPr>
            <p:ph type="title"/>
          </p:nvPr>
        </p:nvSpPr>
        <p:spPr>
          <a:xfrm>
            <a:off x="507206" y="506412"/>
            <a:ext cx="11188608" cy="450518"/>
          </a:xfrm>
        </p:spPr>
        <p:txBody>
          <a:bodyPr/>
          <a:lstStyle/>
          <a:p>
            <a:r>
              <a:rPr lang="es-ES" dirty="0"/>
              <a:t>Presentación: artículos de la Convención sobre los derechos de las personas con discapacidad de las Naciones Unidas - 2 </a:t>
            </a:r>
            <a:endParaRPr lang="x-none" dirty="0"/>
          </a:p>
        </p:txBody>
      </p:sp>
    </p:spTree>
    <p:extLst>
      <p:ext uri="{BB962C8B-B14F-4D97-AF65-F5344CB8AC3E}">
        <p14:creationId xmlns:p14="http://schemas.microsoft.com/office/powerpoint/2010/main" val="1138208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476C2A4-A052-B74A-A34D-208FCA8A3485}"/>
              </a:ext>
            </a:extLst>
          </p:cNvPr>
          <p:cNvSpPr>
            <a:spLocks noGrp="1"/>
          </p:cNvSpPr>
          <p:nvPr>
            <p:ph type="body" sz="quarter" idx="13"/>
          </p:nvPr>
        </p:nvSpPr>
        <p:spPr>
          <a:xfrm>
            <a:off x="507207" y="1379748"/>
            <a:ext cx="11174400" cy="360000"/>
          </a:xfrm>
        </p:spPr>
        <p:txBody>
          <a:bodyPr/>
          <a:lstStyle/>
          <a:p>
            <a:r>
              <a:rPr lang="es-ES" dirty="0"/>
              <a:t>Artículo 12. Reconocimiento igual como personas ante la ley</a:t>
            </a:r>
          </a:p>
        </p:txBody>
      </p:sp>
      <p:sp>
        <p:nvSpPr>
          <p:cNvPr id="3" name="Content Placeholder 2">
            <a:extLst>
              <a:ext uri="{FF2B5EF4-FFF2-40B4-BE49-F238E27FC236}">
                <a16:creationId xmlns:a16="http://schemas.microsoft.com/office/drawing/2014/main" id="{E4D2BB2E-6793-4C46-A038-F03CAE94307D}"/>
              </a:ext>
            </a:extLst>
          </p:cNvPr>
          <p:cNvSpPr>
            <a:spLocks noGrp="1"/>
          </p:cNvSpPr>
          <p:nvPr>
            <p:ph sz="quarter" idx="14"/>
          </p:nvPr>
        </p:nvSpPr>
        <p:spPr>
          <a:xfrm>
            <a:off x="595423" y="1860884"/>
            <a:ext cx="11086184" cy="4150304"/>
          </a:xfrm>
        </p:spPr>
        <p:txBody>
          <a:bodyPr/>
          <a:lstStyle/>
          <a:p>
            <a:pPr lvl="0" algn="just"/>
            <a:r>
              <a:rPr lang="es-ES" sz="1950" dirty="0"/>
              <a:t>El artículo 12 establece que las personas con discapacidad tienen derecho al reconocimiento de su capacidad jurídica, es decir, derecho a adoptar sus propias decisiones y que estas decisiones se respeten</a:t>
            </a:r>
            <a:r>
              <a:rPr lang="en-US" sz="1950" dirty="0"/>
              <a:t>. </a:t>
            </a:r>
          </a:p>
          <a:p>
            <a:pPr lvl="2" algn="just"/>
            <a:r>
              <a:rPr lang="es-ES" sz="1950" dirty="0"/>
              <a:t>Protege a las personas con discapacidad contra muchas formas de violencia, coacción y maltrato</a:t>
            </a:r>
            <a:r>
              <a:rPr lang="en-US" sz="1950" dirty="0"/>
              <a:t>. </a:t>
            </a:r>
          </a:p>
          <a:p>
            <a:pPr lvl="0" algn="just"/>
            <a:r>
              <a:rPr lang="es-ES" sz="1950" dirty="0"/>
              <a:t>El artículo 12 es especialmente importante para el objetivo de garantizar igualdad y protección contra cualquier tipo de discriminación, exclusión o tratamiento o intervención forzosos e involuntarios, ya que otorga a las personas el derecho a decidir sobre cualquier aspecto de su vida</a:t>
            </a:r>
            <a:r>
              <a:rPr lang="en-US" sz="1950" dirty="0"/>
              <a:t>.  </a:t>
            </a:r>
            <a:endParaRPr lang="x-none" sz="1950" dirty="0"/>
          </a:p>
          <a:p>
            <a:pPr lvl="0" algn="just"/>
            <a:r>
              <a:rPr lang="es-ES" sz="1950" dirty="0"/>
              <a:t>A menudo, la ley puede permitir aplicar prácticas coercitivas en contra de las personas con discapacidad, alegando que se consideran «beneficiosas» para la persona y/o que la persona no tiene suficiente capacidad para tomar decisiones</a:t>
            </a:r>
            <a:r>
              <a:rPr lang="en-US" sz="1950" dirty="0"/>
              <a:t>. </a:t>
            </a:r>
            <a:endParaRPr lang="x-none" sz="1950" dirty="0"/>
          </a:p>
          <a:p>
            <a:pPr lvl="0" algn="just"/>
            <a:r>
              <a:rPr lang="es-ES" sz="1950" dirty="0"/>
              <a:t>El artículo 12 requiere a los estados soberanos que garanticen que los profesionales de los servicios, los familiares y otros cuidadores respeten las decisiones de la persona y eviten intervenir en contra de su voluntad</a:t>
            </a:r>
            <a:r>
              <a:rPr lang="en-US" sz="1950" dirty="0"/>
              <a:t>.</a:t>
            </a:r>
            <a:endParaRPr lang="x-none" sz="1950" dirty="0"/>
          </a:p>
          <a:p>
            <a:pPr algn="just"/>
            <a:endParaRPr lang="x-none" sz="1950" dirty="0"/>
          </a:p>
        </p:txBody>
      </p:sp>
      <p:sp>
        <p:nvSpPr>
          <p:cNvPr id="7" name="Title 1">
            <a:extLst>
              <a:ext uri="{FF2B5EF4-FFF2-40B4-BE49-F238E27FC236}">
                <a16:creationId xmlns:a16="http://schemas.microsoft.com/office/drawing/2014/main" id="{12F2796A-DC35-4FCE-81BA-2EC9EDB78279}"/>
              </a:ext>
            </a:extLst>
          </p:cNvPr>
          <p:cNvSpPr>
            <a:spLocks noGrp="1"/>
          </p:cNvSpPr>
          <p:nvPr>
            <p:ph type="title"/>
          </p:nvPr>
        </p:nvSpPr>
        <p:spPr>
          <a:xfrm>
            <a:off x="507206" y="506412"/>
            <a:ext cx="11188608" cy="450518"/>
          </a:xfrm>
        </p:spPr>
        <p:txBody>
          <a:bodyPr/>
          <a:lstStyle/>
          <a:p>
            <a:r>
              <a:rPr lang="es-ES" dirty="0"/>
              <a:t>Presentación: artículos de la Convención sobre los derechos de las personas con discapacidad de las Naciones Unidas - 3 </a:t>
            </a:r>
            <a:endParaRPr lang="x-none" dirty="0"/>
          </a:p>
        </p:txBody>
      </p:sp>
    </p:spTree>
    <p:extLst>
      <p:ext uri="{BB962C8B-B14F-4D97-AF65-F5344CB8AC3E}">
        <p14:creationId xmlns:p14="http://schemas.microsoft.com/office/powerpoint/2010/main" val="2200342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22DA7DA-6629-9546-ABFF-B0546BE14A60}"/>
              </a:ext>
            </a:extLst>
          </p:cNvPr>
          <p:cNvSpPr>
            <a:spLocks noGrp="1"/>
          </p:cNvSpPr>
          <p:nvPr>
            <p:ph type="body" sz="quarter" idx="13"/>
          </p:nvPr>
        </p:nvSpPr>
        <p:spPr>
          <a:xfrm>
            <a:off x="507207" y="1443916"/>
            <a:ext cx="11174400" cy="360000"/>
          </a:xfrm>
        </p:spPr>
        <p:txBody>
          <a:bodyPr/>
          <a:lstStyle/>
          <a:p>
            <a:r>
              <a:rPr lang="es-ES" dirty="0"/>
              <a:t>Artículo 14. Libertad y seguridad de la persona</a:t>
            </a:r>
          </a:p>
        </p:txBody>
      </p:sp>
      <p:sp>
        <p:nvSpPr>
          <p:cNvPr id="3" name="Content Placeholder 2">
            <a:extLst>
              <a:ext uri="{FF2B5EF4-FFF2-40B4-BE49-F238E27FC236}">
                <a16:creationId xmlns:a16="http://schemas.microsoft.com/office/drawing/2014/main" id="{93CD856D-B4C4-49F8-8715-0F61AB94B03F}"/>
              </a:ext>
            </a:extLst>
          </p:cNvPr>
          <p:cNvSpPr>
            <a:spLocks noGrp="1"/>
          </p:cNvSpPr>
          <p:nvPr>
            <p:ph sz="quarter" idx="14"/>
          </p:nvPr>
        </p:nvSpPr>
        <p:spPr>
          <a:xfrm>
            <a:off x="507195" y="1925054"/>
            <a:ext cx="11174412" cy="4086134"/>
          </a:xfrm>
        </p:spPr>
        <p:txBody>
          <a:bodyPr/>
          <a:lstStyle/>
          <a:p>
            <a:pPr lvl="0" algn="just"/>
            <a:r>
              <a:rPr lang="es-ES" dirty="0"/>
              <a:t>El Comité sobre los derechos de las personas con discapacidad, que supervisa la aplicación de la CDPD por parte de los estados, ha establecido claramente que el artículo 14 prohíbe el internamiento involuntario en los servicios sociales y de salud mental</a:t>
            </a:r>
            <a:r>
              <a:rPr lang="en-US" dirty="0"/>
              <a:t>.</a:t>
            </a:r>
            <a:endParaRPr lang="x-none" dirty="0"/>
          </a:p>
          <a:p>
            <a:pPr lvl="0" algn="just"/>
            <a:r>
              <a:rPr lang="es-ES" dirty="0"/>
              <a:t>El internamiento en estos servicios a menudo va acompañado de violencia, coacción y maltrato</a:t>
            </a:r>
            <a:r>
              <a:rPr lang="en-US" dirty="0"/>
              <a:t>. </a:t>
            </a:r>
            <a:endParaRPr lang="x-none" dirty="0"/>
          </a:p>
          <a:p>
            <a:pPr lvl="0" algn="just"/>
            <a:r>
              <a:rPr lang="es-ES" dirty="0"/>
              <a:t>El internamiento es perjudicial porque priva a las personas de libertad y las pone bajo control ajeno, con lo cual se cortan sus vínculos con la comunidad</a:t>
            </a:r>
            <a:r>
              <a:rPr lang="en-US" dirty="0"/>
              <a:t>. </a:t>
            </a:r>
          </a:p>
          <a:p>
            <a:pPr lvl="0" algn="just"/>
            <a:r>
              <a:rPr lang="es-ES" dirty="0"/>
              <a:t>Detrás de puertas cerradas, la violencia y el maltrato pueden pasar desapercibidos y producirse sin estorbos</a:t>
            </a:r>
            <a:r>
              <a:rPr lang="en-US" dirty="0"/>
              <a:t>. </a:t>
            </a:r>
          </a:p>
          <a:p>
            <a:pPr lvl="0" algn="just"/>
            <a:r>
              <a:rPr lang="es-ES" dirty="0"/>
              <a:t>prohibir el internamiento involuntario en el ámbito de salud mental y otros </a:t>
            </a:r>
            <a:r>
              <a:rPr lang="es-ES" dirty="0" err="1"/>
              <a:t>relacionanados</a:t>
            </a:r>
            <a:r>
              <a:rPr lang="es-ES" dirty="0"/>
              <a:t> evita que se produzcan muchas formas de violencia, coacción y maltrato</a:t>
            </a:r>
            <a:r>
              <a:rPr lang="en-US" dirty="0"/>
              <a:t>.</a:t>
            </a:r>
            <a:endParaRPr lang="x-none" dirty="0"/>
          </a:p>
          <a:p>
            <a:pPr algn="just"/>
            <a:endParaRPr lang="x-none" dirty="0"/>
          </a:p>
        </p:txBody>
      </p:sp>
      <p:sp>
        <p:nvSpPr>
          <p:cNvPr id="7" name="Title 1">
            <a:extLst>
              <a:ext uri="{FF2B5EF4-FFF2-40B4-BE49-F238E27FC236}">
                <a16:creationId xmlns:a16="http://schemas.microsoft.com/office/drawing/2014/main" id="{12F2796A-DC35-4FCE-81BA-2EC9EDB78279}"/>
              </a:ext>
            </a:extLst>
          </p:cNvPr>
          <p:cNvSpPr>
            <a:spLocks noGrp="1"/>
          </p:cNvSpPr>
          <p:nvPr>
            <p:ph type="title"/>
          </p:nvPr>
        </p:nvSpPr>
        <p:spPr>
          <a:xfrm>
            <a:off x="507206" y="506412"/>
            <a:ext cx="11188608" cy="450518"/>
          </a:xfrm>
        </p:spPr>
        <p:txBody>
          <a:bodyPr/>
          <a:lstStyle/>
          <a:p>
            <a:r>
              <a:rPr lang="es-ES" dirty="0"/>
              <a:t>Presentación: artículos de la Convención sobre los derechos de las personas con discapacidad de las Naciones Unidas - 4 </a:t>
            </a:r>
            <a:endParaRPr lang="x-none" dirty="0"/>
          </a:p>
        </p:txBody>
      </p:sp>
    </p:spTree>
    <p:extLst>
      <p:ext uri="{BB962C8B-B14F-4D97-AF65-F5344CB8AC3E}">
        <p14:creationId xmlns:p14="http://schemas.microsoft.com/office/powerpoint/2010/main" val="3516138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1BC6F8-701C-6D42-B9E4-2223B6584150}"/>
              </a:ext>
            </a:extLst>
          </p:cNvPr>
          <p:cNvSpPr>
            <a:spLocks noGrp="1"/>
          </p:cNvSpPr>
          <p:nvPr>
            <p:ph type="body" sz="quarter" idx="13"/>
          </p:nvPr>
        </p:nvSpPr>
        <p:spPr>
          <a:xfrm>
            <a:off x="170120" y="1637413"/>
            <a:ext cx="11341366" cy="531628"/>
          </a:xfrm>
        </p:spPr>
        <p:txBody>
          <a:bodyPr/>
          <a:lstStyle/>
          <a:p>
            <a:r>
              <a:rPr lang="es-ES" dirty="0"/>
              <a:t>     Artículo 15. Protección contra la tortura y otros tratos o castigos crueles, inhumanos o degradantes</a:t>
            </a:r>
          </a:p>
        </p:txBody>
      </p:sp>
      <p:sp>
        <p:nvSpPr>
          <p:cNvPr id="3" name="Content Placeholder 2">
            <a:extLst>
              <a:ext uri="{FF2B5EF4-FFF2-40B4-BE49-F238E27FC236}">
                <a16:creationId xmlns:a16="http://schemas.microsoft.com/office/drawing/2014/main" id="{7F05966C-65EA-4450-B0BB-12849FF1BCFE}"/>
              </a:ext>
            </a:extLst>
          </p:cNvPr>
          <p:cNvSpPr>
            <a:spLocks noGrp="1"/>
          </p:cNvSpPr>
          <p:nvPr>
            <p:ph sz="quarter" idx="14"/>
          </p:nvPr>
        </p:nvSpPr>
        <p:spPr>
          <a:xfrm>
            <a:off x="507195" y="2294020"/>
            <a:ext cx="11174412" cy="3717167"/>
          </a:xfrm>
        </p:spPr>
        <p:txBody>
          <a:bodyPr/>
          <a:lstStyle/>
          <a:p>
            <a:pPr algn="just"/>
            <a:r>
              <a:rPr lang="en-US" dirty="0"/>
              <a:t> </a:t>
            </a:r>
            <a:r>
              <a:rPr lang="es-ES" dirty="0"/>
              <a:t> El artículo 15 declara que las personas con discapacidad no deben</a:t>
            </a:r>
            <a:r>
              <a:rPr lang="en-US" dirty="0"/>
              <a:t>:</a:t>
            </a:r>
          </a:p>
          <a:p>
            <a:pPr lvl="2" algn="just"/>
            <a:r>
              <a:rPr lang="es-ES" sz="2200" dirty="0"/>
              <a:t>ser tratadas con crueldad ni torturadas (por ejemplo, golpeadas, agredidas sexualmente o sometidas a TEC o medicación forzosa). </a:t>
            </a:r>
          </a:p>
          <a:p>
            <a:pPr lvl="2" algn="just"/>
            <a:r>
              <a:rPr lang="es-ES" sz="2200" dirty="0"/>
              <a:t>ser sometidas a experimentación médica o científica, a menos que den su consentimiento libre e informado para hacerlo</a:t>
            </a:r>
            <a:r>
              <a:rPr lang="en-US" sz="2200" dirty="0"/>
              <a:t>. </a:t>
            </a:r>
            <a:endParaRPr lang="x-none" sz="2200" dirty="0"/>
          </a:p>
        </p:txBody>
      </p:sp>
      <p:sp>
        <p:nvSpPr>
          <p:cNvPr id="7" name="Title 1">
            <a:extLst>
              <a:ext uri="{FF2B5EF4-FFF2-40B4-BE49-F238E27FC236}">
                <a16:creationId xmlns:a16="http://schemas.microsoft.com/office/drawing/2014/main" id="{12F2796A-DC35-4FCE-81BA-2EC9EDB78279}"/>
              </a:ext>
            </a:extLst>
          </p:cNvPr>
          <p:cNvSpPr>
            <a:spLocks noGrp="1"/>
          </p:cNvSpPr>
          <p:nvPr>
            <p:ph type="title"/>
          </p:nvPr>
        </p:nvSpPr>
        <p:spPr>
          <a:xfrm>
            <a:off x="507206" y="506412"/>
            <a:ext cx="11188608" cy="450518"/>
          </a:xfrm>
        </p:spPr>
        <p:txBody>
          <a:bodyPr/>
          <a:lstStyle/>
          <a:p>
            <a:r>
              <a:rPr lang="es-ES" dirty="0"/>
              <a:t>Presentación: artículos de la Convención sobre los derechos de las personas con discapacidad de las Naciones Unidas - 5</a:t>
            </a:r>
            <a:endParaRPr lang="x-none" dirty="0"/>
          </a:p>
        </p:txBody>
      </p:sp>
    </p:spTree>
    <p:extLst>
      <p:ext uri="{BB962C8B-B14F-4D97-AF65-F5344CB8AC3E}">
        <p14:creationId xmlns:p14="http://schemas.microsoft.com/office/powerpoint/2010/main" val="2989406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5FA1106-19E1-274A-A2FB-A6CEC6C55C26}"/>
              </a:ext>
            </a:extLst>
          </p:cNvPr>
          <p:cNvSpPr>
            <a:spLocks noGrp="1"/>
          </p:cNvSpPr>
          <p:nvPr>
            <p:ph type="body" sz="quarter" idx="13"/>
          </p:nvPr>
        </p:nvSpPr>
        <p:spPr>
          <a:xfrm>
            <a:off x="507207" y="1363706"/>
            <a:ext cx="11174400" cy="360000"/>
          </a:xfrm>
        </p:spPr>
        <p:txBody>
          <a:bodyPr/>
          <a:lstStyle/>
          <a:p>
            <a:r>
              <a:rPr lang="es-ES" dirty="0"/>
              <a:t>El artículo 16 requiere que:</a:t>
            </a:r>
          </a:p>
        </p:txBody>
      </p:sp>
      <p:sp>
        <p:nvSpPr>
          <p:cNvPr id="3" name="Content Placeholder 2">
            <a:extLst>
              <a:ext uri="{FF2B5EF4-FFF2-40B4-BE49-F238E27FC236}">
                <a16:creationId xmlns:a16="http://schemas.microsoft.com/office/drawing/2014/main" id="{0498DEC2-6829-4DB3-AD5A-29DAB8C6CC26}"/>
              </a:ext>
            </a:extLst>
          </p:cNvPr>
          <p:cNvSpPr>
            <a:spLocks noGrp="1"/>
          </p:cNvSpPr>
          <p:nvPr>
            <p:ph sz="quarter" idx="14"/>
          </p:nvPr>
        </p:nvSpPr>
        <p:spPr>
          <a:xfrm>
            <a:off x="507195" y="1769978"/>
            <a:ext cx="11174412" cy="4038009"/>
          </a:xfrm>
        </p:spPr>
        <p:txBody>
          <a:bodyPr/>
          <a:lstStyle/>
          <a:p>
            <a:pPr algn="just">
              <a:spcAft>
                <a:spcPts val="500"/>
              </a:spcAft>
            </a:pPr>
            <a:r>
              <a:rPr lang="es-ES" sz="1950" dirty="0"/>
              <a:t>La explotación, la violencia y el maltrato pueden adoptar numerosas formas y se pueden producir tanto en ámbito de la atención de salud como en la comunidad</a:t>
            </a:r>
            <a:r>
              <a:rPr lang="en-GB" sz="1950" dirty="0"/>
              <a:t>. </a:t>
            </a:r>
          </a:p>
          <a:p>
            <a:pPr algn="just">
              <a:spcAft>
                <a:spcPts val="500"/>
              </a:spcAft>
            </a:pPr>
            <a:r>
              <a:rPr lang="es-ES" sz="1950" dirty="0"/>
              <a:t>El artículo 16 establece que se deben tener en cuenta el género, la edad y la discapacidad para proteger a las personas de la explotación, la violencia y los abusos y que hay que proporcionar servicios y apoyos que fomenten la recuperación de las personas que los han sufrido</a:t>
            </a:r>
          </a:p>
          <a:p>
            <a:pPr algn="just">
              <a:spcAft>
                <a:spcPts val="500"/>
              </a:spcAft>
            </a:pPr>
            <a:r>
              <a:rPr lang="es-ES" sz="1950" dirty="0"/>
              <a:t>El artículo 16 requiere a los Estados que </a:t>
            </a:r>
            <a:r>
              <a:rPr lang="en-GB" sz="1950" dirty="0"/>
              <a:t>:</a:t>
            </a:r>
            <a:endParaRPr lang="x-none" sz="1950" dirty="0"/>
          </a:p>
          <a:p>
            <a:pPr lvl="3" algn="just">
              <a:spcAft>
                <a:spcPts val="500"/>
              </a:spcAft>
            </a:pPr>
            <a:r>
              <a:rPr lang="es-ES" sz="1950" dirty="0"/>
              <a:t>desplieguen leyes y normativa y que adopten otras medidas necesarias para proteger a las personas con discapacidad de la explotación, la violencia y el maltrato tanto en el ámbito doméstico como en el comunitario</a:t>
            </a:r>
            <a:r>
              <a:rPr lang="en-GB" sz="1950" dirty="0"/>
              <a:t>.</a:t>
            </a:r>
            <a:endParaRPr lang="x-none" sz="1950" dirty="0"/>
          </a:p>
          <a:p>
            <a:pPr lvl="3" algn="just">
              <a:spcAft>
                <a:spcPts val="500"/>
              </a:spcAft>
            </a:pPr>
            <a:r>
              <a:rPr lang="es-ES" sz="1950" dirty="0"/>
              <a:t>apoyen y den información a las personas con discapacidad y a sus familiares y cuidadores para permitirles reconocer y denunciar la explotación y los abusos</a:t>
            </a:r>
            <a:r>
              <a:rPr lang="en-GB" sz="1950" dirty="0"/>
              <a:t>.</a:t>
            </a:r>
            <a:endParaRPr lang="x-none" sz="1950" dirty="0"/>
          </a:p>
          <a:p>
            <a:pPr lvl="3" algn="just">
              <a:spcAft>
                <a:spcPts val="500"/>
              </a:spcAft>
            </a:pPr>
            <a:r>
              <a:rPr lang="es-ES" sz="1950" dirty="0"/>
              <a:t>garanticen que los servicios para las personas con discapacidad sean supervisados adecuadamente.</a:t>
            </a:r>
          </a:p>
          <a:p>
            <a:pPr lvl="3" algn="just">
              <a:spcAft>
                <a:spcPts val="500"/>
              </a:spcAft>
            </a:pPr>
            <a:r>
              <a:rPr lang="es-ES" sz="1950" dirty="0"/>
              <a:t>desarrollen políticas y que desplieguen leyes y otras medidas para garantizar que los abusos se investiguen y que los maltratadores sean juzgados por los tribunales.</a:t>
            </a:r>
            <a:endParaRPr lang="x-none" sz="1950" dirty="0"/>
          </a:p>
        </p:txBody>
      </p:sp>
      <p:sp>
        <p:nvSpPr>
          <p:cNvPr id="7" name="Title 1">
            <a:extLst>
              <a:ext uri="{FF2B5EF4-FFF2-40B4-BE49-F238E27FC236}">
                <a16:creationId xmlns:a16="http://schemas.microsoft.com/office/drawing/2014/main" id="{12F2796A-DC35-4FCE-81BA-2EC9EDB78279}"/>
              </a:ext>
            </a:extLst>
          </p:cNvPr>
          <p:cNvSpPr>
            <a:spLocks noGrp="1"/>
          </p:cNvSpPr>
          <p:nvPr>
            <p:ph type="title"/>
          </p:nvPr>
        </p:nvSpPr>
        <p:spPr>
          <a:xfrm>
            <a:off x="507206" y="506412"/>
            <a:ext cx="11188608" cy="450518"/>
          </a:xfrm>
        </p:spPr>
        <p:txBody>
          <a:bodyPr/>
          <a:lstStyle/>
          <a:p>
            <a:r>
              <a:rPr lang="es-ES" dirty="0"/>
              <a:t>Presentación: artículos de la Convención sobre los derechos de las personas con discapacidad de las Naciones Unidas - 6</a:t>
            </a:r>
            <a:endParaRPr lang="x-none" dirty="0"/>
          </a:p>
        </p:txBody>
      </p:sp>
    </p:spTree>
    <p:extLst>
      <p:ext uri="{BB962C8B-B14F-4D97-AF65-F5344CB8AC3E}">
        <p14:creationId xmlns:p14="http://schemas.microsoft.com/office/powerpoint/2010/main" val="190576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469107" y="1066800"/>
            <a:ext cx="11174400" cy="1104900"/>
          </a:xfrm>
        </p:spPr>
        <p:txBody>
          <a:bodyPr anchor="t"/>
          <a:lstStyle/>
          <a:p>
            <a:pPr marL="0" indent="0" algn="just">
              <a:lnSpc>
                <a:spcPct val="100000"/>
              </a:lnSpc>
            </a:pPr>
            <a:r>
              <a:rPr lang="es-ES" sz="2000" dirty="0"/>
              <a:t>OBJETIVOS: </a:t>
            </a:r>
            <a:r>
              <a:rPr lang="es-ES" sz="2000" b="0" dirty="0"/>
              <a:t>mejorar la calidad de la atención y del apoyo que se prestan en los servicios sociales y de salud mental, y de promover los derechos humanos de las personas con discapacidad psicosocial, intelectual o cognitiva</a:t>
            </a:r>
            <a:endParaRPr lang="es-ES" sz="2000" dirty="0"/>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2209801"/>
            <a:ext cx="11174412" cy="3676650"/>
          </a:xfrm>
        </p:spPr>
        <p:txBody>
          <a:bodyPr/>
          <a:lstStyle/>
          <a:p>
            <a:pPr algn="just"/>
            <a:r>
              <a:rPr lang="es-ES" sz="2000" dirty="0"/>
              <a:t>Crear capacidad para combatir la estigmatización y la discriminación, y para promover los derechos humanos y la recuperación. </a:t>
            </a:r>
          </a:p>
          <a:p>
            <a:pPr algn="just"/>
            <a:r>
              <a:rPr lang="es-ES" sz="2000" dirty="0"/>
              <a:t>Mejorar la calidad de la atención y de las condiciones de los derechos humanos en los servicios sociales y de salud mental.</a:t>
            </a:r>
          </a:p>
          <a:p>
            <a:pPr algn="just"/>
            <a:r>
              <a:rPr lang="es-ES" sz="2000" dirty="0"/>
              <a:t>Crear unos servicios basados en la comunidad y orientados a la recuperación que respeten y promuevan los derechos humanos.</a:t>
            </a:r>
          </a:p>
          <a:p>
            <a:pPr algn="just"/>
            <a:r>
              <a:rPr lang="es-ES" sz="2000" dirty="0"/>
              <a:t>Apoyar el desarrollo de un movimiento de la sociedad civil para promover e influir en la formulación de políticas. </a:t>
            </a:r>
          </a:p>
          <a:p>
            <a:pPr algn="just"/>
            <a:r>
              <a:rPr lang="es-ES" sz="2000" dirty="0"/>
              <a:t>Reformar políticas y leyes nacionales en consonancia con la Convención sobre los derechos de las personas con discapacidad y otros estándares internacionales en materia de derechos humanos.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es-ES" b="1" dirty="0"/>
              <a:t>OMS </a:t>
            </a:r>
            <a:r>
              <a:rPr lang="es-ES" sz="2800" b="1" dirty="0" err="1"/>
              <a:t>QualityRights</a:t>
            </a:r>
            <a:r>
              <a:rPr lang="es-ES" b="1" dirty="0"/>
              <a:t>: </a:t>
            </a:r>
            <a:r>
              <a:rPr lang="es-ES" dirty="0"/>
              <a:t>objetivos y propósitos</a:t>
            </a:r>
            <a:endParaRPr lang="es-ES" b="1" dirty="0"/>
          </a:p>
        </p:txBody>
      </p:sp>
    </p:spTree>
    <p:extLst>
      <p:ext uri="{BB962C8B-B14F-4D97-AF65-F5344CB8AC3E}">
        <p14:creationId xmlns:p14="http://schemas.microsoft.com/office/powerpoint/2010/main" val="3969307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6AB95EC-983B-4E4A-A488-57E731228102}"/>
              </a:ext>
            </a:extLst>
          </p:cNvPr>
          <p:cNvSpPr>
            <a:spLocks noGrp="1"/>
          </p:cNvSpPr>
          <p:nvPr>
            <p:ph type="body" sz="quarter" idx="13"/>
          </p:nvPr>
        </p:nvSpPr>
        <p:spPr>
          <a:xfrm>
            <a:off x="507207" y="1411832"/>
            <a:ext cx="11174400" cy="360000"/>
          </a:xfrm>
        </p:spPr>
        <p:txBody>
          <a:bodyPr/>
          <a:lstStyle/>
          <a:p>
            <a:r>
              <a:rPr lang="es-ES" dirty="0"/>
              <a:t>Artículo 17. Protección de la integridad personal</a:t>
            </a:r>
          </a:p>
        </p:txBody>
      </p:sp>
      <p:sp>
        <p:nvSpPr>
          <p:cNvPr id="3" name="Content Placeholder 2">
            <a:extLst>
              <a:ext uri="{FF2B5EF4-FFF2-40B4-BE49-F238E27FC236}">
                <a16:creationId xmlns:a16="http://schemas.microsoft.com/office/drawing/2014/main" id="{32DFFF84-1E33-4277-B258-F5F3DADBEA04}"/>
              </a:ext>
            </a:extLst>
          </p:cNvPr>
          <p:cNvSpPr>
            <a:spLocks noGrp="1"/>
          </p:cNvSpPr>
          <p:nvPr>
            <p:ph sz="quarter" idx="14"/>
          </p:nvPr>
        </p:nvSpPr>
        <p:spPr>
          <a:xfrm>
            <a:off x="507195" y="2069432"/>
            <a:ext cx="11174412" cy="3941756"/>
          </a:xfrm>
        </p:spPr>
        <p:txBody>
          <a:bodyPr/>
          <a:lstStyle/>
          <a:p>
            <a:pPr algn="just"/>
            <a:r>
              <a:rPr lang="es-ES" dirty="0"/>
              <a:t>El artículo 17 establece que las personas con discapacidad tienen derecho a que se respete su integridad física y mental en igualdad de condiciones con las otras personas</a:t>
            </a:r>
            <a:r>
              <a:rPr lang="en-US" dirty="0"/>
              <a:t>. </a:t>
            </a:r>
            <a:endParaRPr lang="x-none" dirty="0"/>
          </a:p>
          <a:p>
            <a:pPr lvl="3" algn="just"/>
            <a:r>
              <a:rPr lang="es-ES" dirty="0"/>
              <a:t>Esto significa que hay que respetar su cuerpo y su mente</a:t>
            </a:r>
            <a:r>
              <a:rPr lang="en-US" dirty="0"/>
              <a:t>. </a:t>
            </a:r>
            <a:endParaRPr lang="x-none" dirty="0"/>
          </a:p>
          <a:p>
            <a:pPr lvl="3" algn="just"/>
            <a:r>
              <a:rPr lang="es-ES" dirty="0"/>
              <a:t>Por ejemplo, no se las puede golpear ni violar y no se las debe someter a ningún tratamiento ni intervención sin su consentimiento</a:t>
            </a:r>
            <a:r>
              <a:rPr lang="en-US" dirty="0"/>
              <a:t>.</a:t>
            </a:r>
            <a:endParaRPr lang="x-none" dirty="0"/>
          </a:p>
          <a:p>
            <a:pPr algn="just"/>
            <a:r>
              <a:rPr lang="es-ES" dirty="0"/>
              <a:t>En cualquier forma, la violencia, la coacción y el maltrato vulneran los derechos humanos y afectan profundamente la salud y el bienestar individuales</a:t>
            </a:r>
            <a:r>
              <a:rPr lang="en-GB" dirty="0"/>
              <a:t>. </a:t>
            </a:r>
            <a:endParaRPr lang="x-none" dirty="0"/>
          </a:p>
          <a:p>
            <a:pPr algn="just"/>
            <a:endParaRPr lang="x-none" dirty="0"/>
          </a:p>
        </p:txBody>
      </p:sp>
      <p:sp>
        <p:nvSpPr>
          <p:cNvPr id="7" name="Title 1">
            <a:extLst>
              <a:ext uri="{FF2B5EF4-FFF2-40B4-BE49-F238E27FC236}">
                <a16:creationId xmlns:a16="http://schemas.microsoft.com/office/drawing/2014/main" id="{12F2796A-DC35-4FCE-81BA-2EC9EDB78279}"/>
              </a:ext>
            </a:extLst>
          </p:cNvPr>
          <p:cNvSpPr>
            <a:spLocks noGrp="1"/>
          </p:cNvSpPr>
          <p:nvPr>
            <p:ph type="title"/>
          </p:nvPr>
        </p:nvSpPr>
        <p:spPr>
          <a:xfrm>
            <a:off x="507206" y="506412"/>
            <a:ext cx="11188608" cy="450518"/>
          </a:xfrm>
        </p:spPr>
        <p:txBody>
          <a:bodyPr/>
          <a:lstStyle/>
          <a:p>
            <a:r>
              <a:rPr lang="es-ES" dirty="0"/>
              <a:t>Presentación: artículos de la Convención sobre los derechos de las personas con discapacidad de las Naciones Unidas - 7 </a:t>
            </a:r>
            <a:endParaRPr lang="x-none" dirty="0"/>
          </a:p>
        </p:txBody>
      </p:sp>
    </p:spTree>
    <p:extLst>
      <p:ext uri="{BB962C8B-B14F-4D97-AF65-F5344CB8AC3E}">
        <p14:creationId xmlns:p14="http://schemas.microsoft.com/office/powerpoint/2010/main" val="3700457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4954-5AD9-4057-897D-65432BDC29D9}"/>
              </a:ext>
            </a:extLst>
          </p:cNvPr>
          <p:cNvSpPr>
            <a:spLocks noGrp="1"/>
          </p:cNvSpPr>
          <p:nvPr>
            <p:ph type="title"/>
          </p:nvPr>
        </p:nvSpPr>
        <p:spPr>
          <a:xfrm>
            <a:off x="507205" y="2313945"/>
            <a:ext cx="10975957" cy="493049"/>
          </a:xfrm>
        </p:spPr>
        <p:txBody>
          <a:bodyPr/>
          <a:lstStyle/>
          <a:p>
            <a:r>
              <a:rPr lang="es-ES" dirty="0"/>
              <a:t>Tema 3. ¿Qué efectos tienen la violencia, la coacción y el maltrato? </a:t>
            </a:r>
          </a:p>
        </p:txBody>
      </p:sp>
      <p:sp>
        <p:nvSpPr>
          <p:cNvPr id="6" name="Slide Number Placeholder 1">
            <a:extLst>
              <a:ext uri="{FF2B5EF4-FFF2-40B4-BE49-F238E27FC236}">
                <a16:creationId xmlns:a16="http://schemas.microsoft.com/office/drawing/2014/main" id="{DC8E69DA-37FF-2947-8D7E-9E5ED77AB66F}"/>
              </a:ext>
            </a:extLst>
          </p:cNvPr>
          <p:cNvSpPr>
            <a:spLocks noGrp="1"/>
          </p:cNvSpPr>
          <p:nvPr>
            <p:ph type="sldNum" sz="quarter" idx="12"/>
          </p:nvPr>
        </p:nvSpPr>
        <p:spPr>
          <a:xfrm>
            <a:off x="10034587" y="6623100"/>
            <a:ext cx="1648619" cy="216000"/>
          </a:xfrm>
        </p:spPr>
        <p:txBody>
          <a:bodyPr/>
          <a:lstStyle/>
          <a:p>
            <a:fld id="{04260D4A-DEC1-45DD-8AB2-A3349BAAA59E}" type="slidenum">
              <a:rPr lang="en-US" smtClean="0"/>
              <a:pPr/>
              <a:t>31</a:t>
            </a:fld>
            <a:endParaRPr lang="en-US" dirty="0"/>
          </a:p>
        </p:txBody>
      </p:sp>
    </p:spTree>
    <p:extLst>
      <p:ext uri="{BB962C8B-B14F-4D97-AF65-F5344CB8AC3E}">
        <p14:creationId xmlns:p14="http://schemas.microsoft.com/office/powerpoint/2010/main" val="180017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3B830-B1E9-4160-8A2F-DD0F37E93583}"/>
              </a:ext>
            </a:extLst>
          </p:cNvPr>
          <p:cNvSpPr>
            <a:spLocks noGrp="1"/>
          </p:cNvSpPr>
          <p:nvPr>
            <p:ph sz="quarter" idx="14"/>
          </p:nvPr>
        </p:nvSpPr>
        <p:spPr/>
        <p:txBody>
          <a:bodyPr/>
          <a:lstStyle/>
          <a:p>
            <a:pPr lvl="0" algn="just"/>
            <a:r>
              <a:rPr lang="es-ES" dirty="0"/>
              <a:t>La CDPD incorpora muchos artículos dedicados a la protección de las personas contra la violencia, el maltrato y las prácticas coercitivas</a:t>
            </a:r>
            <a:r>
              <a:rPr lang="en-GB" dirty="0"/>
              <a:t>.</a:t>
            </a:r>
            <a:endParaRPr lang="x-none" dirty="0"/>
          </a:p>
          <a:p>
            <a:pPr lvl="0" algn="just" fontAlgn="base"/>
            <a:r>
              <a:rPr lang="es-ES" dirty="0"/>
              <a:t>La CDPD también explica qué deben hacer los países para evitar estas prácticas y proteger a las personas. </a:t>
            </a:r>
          </a:p>
          <a:p>
            <a:pPr algn="just"/>
            <a:r>
              <a:rPr lang="es-ES" dirty="0"/>
              <a:t>A menudo, las personas despliegan estas prácticas sin pararse a pensar en las consecuencias reales de sus acciones sobre la persona implicada</a:t>
            </a:r>
            <a:r>
              <a:rPr lang="en-GB" dirty="0"/>
              <a:t>. </a:t>
            </a:r>
            <a:endParaRPr lang="x-none" dirty="0"/>
          </a:p>
          <a:p>
            <a:pPr lvl="0" algn="just"/>
            <a:r>
              <a:rPr lang="es-ES" dirty="0"/>
              <a:t>Para poder poner fin a estas prácticas (y a las actitudes y creencias que las propician), es importante tener en cuenta, entender y asimilar el impacto que esta violencia, coacción y maltrato tiene en las personas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4BA4D6C2-384F-41EF-A7B8-33337500E51A}"/>
              </a:ext>
            </a:extLst>
          </p:cNvPr>
          <p:cNvSpPr>
            <a:spLocks noGrp="1"/>
          </p:cNvSpPr>
          <p:nvPr>
            <p:ph type="title"/>
          </p:nvPr>
        </p:nvSpPr>
        <p:spPr>
          <a:xfrm>
            <a:off x="507206" y="506412"/>
            <a:ext cx="11337464" cy="493048"/>
          </a:xfrm>
        </p:spPr>
        <p:txBody>
          <a:bodyPr/>
          <a:lstStyle/>
          <a:p>
            <a:r>
              <a:rPr lang="es-ES" dirty="0"/>
              <a:t>Ejercicio 3.1: Experiencias personales en relación con las repercusiones de la violencia, la coacción y el maltrato </a:t>
            </a:r>
            <a:r>
              <a:rPr lang="en-GB" dirty="0"/>
              <a:t>- 1</a:t>
            </a:r>
            <a:endParaRPr lang="x-none" dirty="0"/>
          </a:p>
        </p:txBody>
      </p:sp>
    </p:spTree>
    <p:extLst>
      <p:ext uri="{BB962C8B-B14F-4D97-AF65-F5344CB8AC3E}">
        <p14:creationId xmlns:p14="http://schemas.microsoft.com/office/powerpoint/2010/main" val="4076980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1A1D3DE-4BBB-544A-9E0C-2398CE41109A}"/>
              </a:ext>
            </a:extLst>
          </p:cNvPr>
          <p:cNvSpPr>
            <a:spLocks noGrp="1"/>
          </p:cNvSpPr>
          <p:nvPr>
            <p:ph type="body" sz="quarter" idx="13"/>
          </p:nvPr>
        </p:nvSpPr>
        <p:spPr>
          <a:xfrm>
            <a:off x="507207" y="1424762"/>
            <a:ext cx="11174400" cy="361508"/>
          </a:xfrm>
        </p:spPr>
        <p:txBody>
          <a:bodyPr/>
          <a:lstStyle/>
          <a:p>
            <a:r>
              <a:rPr lang="en-GB" dirty="0" err="1"/>
              <a:t>Opción</a:t>
            </a:r>
            <a:r>
              <a:rPr lang="en-GB" dirty="0"/>
              <a:t> 1</a:t>
            </a:r>
            <a:endParaRPr lang="x-none"/>
          </a:p>
        </p:txBody>
      </p:sp>
      <p:sp>
        <p:nvSpPr>
          <p:cNvPr id="3" name="Content Placeholder 2">
            <a:extLst>
              <a:ext uri="{FF2B5EF4-FFF2-40B4-BE49-F238E27FC236}">
                <a16:creationId xmlns:a16="http://schemas.microsoft.com/office/drawing/2014/main" id="{3CCE1ACA-B2D2-4115-B754-1720731FE4CF}"/>
              </a:ext>
            </a:extLst>
          </p:cNvPr>
          <p:cNvSpPr>
            <a:spLocks noGrp="1"/>
          </p:cNvSpPr>
          <p:nvPr>
            <p:ph sz="quarter" idx="14"/>
          </p:nvPr>
        </p:nvSpPr>
        <p:spPr>
          <a:xfrm>
            <a:off x="507195" y="1909010"/>
            <a:ext cx="11174412" cy="4102177"/>
          </a:xfrm>
        </p:spPr>
        <p:txBody>
          <a:bodyPr/>
          <a:lstStyle/>
          <a:p>
            <a:r>
              <a:rPr lang="es-ES" dirty="0"/>
              <a:t>Debate cara a cara con personas que han sufrido coacción, violencia y maltrato.</a:t>
            </a:r>
          </a:p>
          <a:p>
            <a:pPr marL="0" indent="0">
              <a:buNone/>
            </a:pPr>
            <a:endParaRPr lang="es-ES" dirty="0"/>
          </a:p>
        </p:txBody>
      </p:sp>
      <p:sp>
        <p:nvSpPr>
          <p:cNvPr id="7" name="Title 1">
            <a:extLst>
              <a:ext uri="{FF2B5EF4-FFF2-40B4-BE49-F238E27FC236}">
                <a16:creationId xmlns:a16="http://schemas.microsoft.com/office/drawing/2014/main" id="{4BA4D6C2-384F-41EF-A7B8-33337500E51A}"/>
              </a:ext>
            </a:extLst>
          </p:cNvPr>
          <p:cNvSpPr>
            <a:spLocks noGrp="1"/>
          </p:cNvSpPr>
          <p:nvPr>
            <p:ph type="title"/>
          </p:nvPr>
        </p:nvSpPr>
        <p:spPr>
          <a:xfrm>
            <a:off x="507206" y="506412"/>
            <a:ext cx="11337464" cy="493048"/>
          </a:xfrm>
        </p:spPr>
        <p:txBody>
          <a:bodyPr/>
          <a:lstStyle/>
          <a:p>
            <a:r>
              <a:rPr lang="es-ES" dirty="0"/>
              <a:t>Ejercicio 3.1: Experiencias personales en relación con las repercusiones de la violencia, la coacción y el maltrato </a:t>
            </a:r>
            <a:r>
              <a:rPr lang="en-GB" dirty="0"/>
              <a:t>- 2</a:t>
            </a:r>
            <a:endParaRPr lang="x-none" dirty="0"/>
          </a:p>
        </p:txBody>
      </p:sp>
    </p:spTree>
    <p:extLst>
      <p:ext uri="{BB962C8B-B14F-4D97-AF65-F5344CB8AC3E}">
        <p14:creationId xmlns:p14="http://schemas.microsoft.com/office/powerpoint/2010/main" val="4005202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CE3C0C0-DA38-D44F-A317-DDC55F6189C1}"/>
              </a:ext>
            </a:extLst>
          </p:cNvPr>
          <p:cNvSpPr>
            <a:spLocks noGrp="1"/>
          </p:cNvSpPr>
          <p:nvPr>
            <p:ph type="body" sz="quarter" idx="13"/>
          </p:nvPr>
        </p:nvSpPr>
        <p:spPr>
          <a:xfrm>
            <a:off x="507207" y="1379748"/>
            <a:ext cx="11174400" cy="360000"/>
          </a:xfrm>
        </p:spPr>
        <p:txBody>
          <a:bodyPr/>
          <a:lstStyle/>
          <a:p>
            <a:r>
              <a:rPr lang="en-GB" dirty="0" err="1"/>
              <a:t>Opción</a:t>
            </a:r>
            <a:r>
              <a:rPr lang="en-GB" dirty="0"/>
              <a:t> 2: </a:t>
            </a:r>
            <a:r>
              <a:rPr lang="en-GB" dirty="0" err="1"/>
              <a:t>ví</a:t>
            </a:r>
            <a:r>
              <a:rPr lang="es-ES" dirty="0" err="1"/>
              <a:t>deos</a:t>
            </a:r>
            <a:r>
              <a:rPr lang="es-ES" dirty="0"/>
              <a:t> sobre violencia, coacción y maltrato en los servicios</a:t>
            </a:r>
            <a:endParaRPr lang="en-GB" dirty="0"/>
          </a:p>
        </p:txBody>
      </p:sp>
      <p:sp>
        <p:nvSpPr>
          <p:cNvPr id="3" name="Content Placeholder 2">
            <a:extLst>
              <a:ext uri="{FF2B5EF4-FFF2-40B4-BE49-F238E27FC236}">
                <a16:creationId xmlns:a16="http://schemas.microsoft.com/office/drawing/2014/main" id="{715C4572-772F-4389-9583-A4EE6A81B8A0}"/>
              </a:ext>
            </a:extLst>
          </p:cNvPr>
          <p:cNvSpPr>
            <a:spLocks noGrp="1"/>
          </p:cNvSpPr>
          <p:nvPr>
            <p:ph sz="quarter" idx="14"/>
          </p:nvPr>
        </p:nvSpPr>
        <p:spPr>
          <a:xfrm>
            <a:off x="742383" y="1977656"/>
            <a:ext cx="11019433" cy="4033532"/>
          </a:xfrm>
        </p:spPr>
        <p:txBody>
          <a:bodyPr/>
          <a:lstStyle/>
          <a:p>
            <a:pPr lvl="0"/>
            <a:r>
              <a:rPr lang="en-GB" sz="2000" i="1" dirty="0"/>
              <a:t>Women institutionalized against their will in India</a:t>
            </a:r>
            <a:r>
              <a:rPr lang="en-GB" sz="2000" dirty="0"/>
              <a:t>. 2013 </a:t>
            </a:r>
            <a:r>
              <a:rPr lang="en-GB" sz="2000" dirty="0">
                <a:hlinkClick r:id="rId3">
                  <a:extLst>
                    <a:ext uri="{A12FA001-AC4F-418D-AE19-62706E023703}">
                      <ahyp:hlinkClr xmlns:ahyp="http://schemas.microsoft.com/office/drawing/2018/hyperlinkcolor" val="tx"/>
                    </a:ext>
                  </a:extLst>
                </a:hlinkClick>
              </a:rPr>
              <a:t>https://youtu.be/NZBxI9pNYHw</a:t>
            </a:r>
            <a:r>
              <a:rPr lang="en-GB" sz="2000" dirty="0"/>
              <a:t>   </a:t>
            </a:r>
          </a:p>
          <a:p>
            <a:pPr lvl="0"/>
            <a:r>
              <a:rPr lang="en-GB" sz="2000" i="1" dirty="0"/>
              <a:t>I</a:t>
            </a:r>
            <a:r>
              <a:rPr lang="en-GB" sz="2000" dirty="0"/>
              <a:t> </a:t>
            </a:r>
            <a:r>
              <a:rPr lang="en-GB" sz="2000" i="1" dirty="0"/>
              <a:t>couldn't move. I couldn't breathe</a:t>
            </a:r>
            <a:r>
              <a:rPr lang="en-GB" sz="2000" dirty="0"/>
              <a:t>. BBC News. </a:t>
            </a:r>
            <a:r>
              <a:rPr lang="en-GB" sz="2000" dirty="0">
                <a:hlinkClick r:id="rId4">
                  <a:extLst>
                    <a:ext uri="{A12FA001-AC4F-418D-AE19-62706E023703}">
                      <ahyp:hlinkClr xmlns:ahyp="http://schemas.microsoft.com/office/drawing/2018/hyperlinkcolor" val="tx"/>
                    </a:ext>
                  </a:extLst>
                </a:hlinkClick>
              </a:rPr>
              <a:t>http://www.bbc.com/news/uk-england-37427665</a:t>
            </a:r>
            <a:r>
              <a:rPr lang="en-GB" sz="2000" dirty="0"/>
              <a:t>.</a:t>
            </a:r>
            <a:endParaRPr lang="x-none" sz="2000" dirty="0"/>
          </a:p>
          <a:p>
            <a:pPr lvl="0"/>
            <a:r>
              <a:rPr lang="en-GB" sz="2000" i="1" dirty="0"/>
              <a:t>Open Paradigm Project </a:t>
            </a:r>
            <a:r>
              <a:rPr lang="en-GB" sz="2000" dirty="0"/>
              <a:t>– Dorothy Dundas. 2013 </a:t>
            </a:r>
            <a:r>
              <a:rPr lang="en-GB" sz="2000" dirty="0">
                <a:hlinkClick r:id="rId5">
                  <a:extLst>
                    <a:ext uri="{A12FA001-AC4F-418D-AE19-62706E023703}">
                      <ahyp:hlinkClr xmlns:ahyp="http://schemas.microsoft.com/office/drawing/2018/hyperlinkcolor" val="tx"/>
                    </a:ext>
                  </a:extLst>
                </a:hlinkClick>
              </a:rPr>
              <a:t>https://youtu.be/8kZMaUZ7wm0</a:t>
            </a:r>
            <a:r>
              <a:rPr lang="en-GB" sz="2000" dirty="0"/>
              <a:t>   .</a:t>
            </a:r>
            <a:endParaRPr lang="x-none" sz="2000" dirty="0"/>
          </a:p>
          <a:p>
            <a:pPr lvl="0"/>
            <a:r>
              <a:rPr lang="en-GB" sz="2000" i="1" dirty="0"/>
              <a:t>Ghana: abuse of people with disabilities</a:t>
            </a:r>
            <a:r>
              <a:rPr lang="en-GB" sz="2000" dirty="0"/>
              <a:t>.  Human Rights Watch, 2012. </a:t>
            </a:r>
            <a:r>
              <a:rPr lang="en-GB" sz="2000" dirty="0">
                <a:hlinkClick r:id="rId6">
                  <a:extLst>
                    <a:ext uri="{A12FA001-AC4F-418D-AE19-62706E023703}">
                      <ahyp:hlinkClr xmlns:ahyp="http://schemas.microsoft.com/office/drawing/2018/hyperlinkcolor" val="tx"/>
                    </a:ext>
                  </a:extLst>
                </a:hlinkClick>
              </a:rPr>
              <a:t>https://youtu.be/wTGV4s2fktQ</a:t>
            </a:r>
            <a:r>
              <a:rPr lang="en-GB" sz="2000" dirty="0"/>
              <a:t> </a:t>
            </a:r>
          </a:p>
          <a:p>
            <a:pPr lvl="0"/>
            <a:r>
              <a:rPr lang="en-GB" sz="2000" i="1" dirty="0"/>
              <a:t>Uganda: people with psychosocial disabilities demand, “End the abuse!”. </a:t>
            </a:r>
            <a:r>
              <a:rPr lang="en-GB" sz="2000" dirty="0"/>
              <a:t>MDAC, 2016. </a:t>
            </a:r>
            <a:r>
              <a:rPr lang="en-GB" sz="2000" dirty="0">
                <a:hlinkClick r:id="rId7">
                  <a:extLst>
                    <a:ext uri="{A12FA001-AC4F-418D-AE19-62706E023703}">
                      <ahyp:hlinkClr xmlns:ahyp="http://schemas.microsoft.com/office/drawing/2018/hyperlinkcolor" val="tx"/>
                    </a:ext>
                  </a:extLst>
                </a:hlinkClick>
              </a:rPr>
              <a:t>https://youtu.be/slr_SvB1uyU</a:t>
            </a:r>
            <a:r>
              <a:rPr lang="en-GB" sz="2000" dirty="0"/>
              <a:t> </a:t>
            </a:r>
          </a:p>
          <a:p>
            <a:pPr lvl="0"/>
            <a:r>
              <a:rPr lang="en-GB" sz="2000" i="1" dirty="0"/>
              <a:t>Bupa Adelaide nursing home accused of poor care following death of resident</a:t>
            </a:r>
            <a:r>
              <a:rPr lang="en-GB" sz="2000" dirty="0"/>
              <a:t>. ABC Australia, 2017. </a:t>
            </a:r>
            <a:r>
              <a:rPr lang="en-GB" sz="2000" dirty="0">
                <a:hlinkClick r:id="rId8">
                  <a:extLst>
                    <a:ext uri="{A12FA001-AC4F-418D-AE19-62706E023703}">
                      <ahyp:hlinkClr xmlns:ahyp="http://schemas.microsoft.com/office/drawing/2018/hyperlinkcolor" val="tx"/>
                    </a:ext>
                  </a:extLst>
                </a:hlinkClick>
              </a:rPr>
              <a:t>http://www.abc.net.au/news/2017-05-01/bupa-adelaide-nursing-home-accused-of-poor-care/8487694</a:t>
            </a:r>
            <a:r>
              <a:rPr lang="en-GB" sz="2000" dirty="0"/>
              <a:t>.</a:t>
            </a:r>
            <a:endParaRPr lang="x-none" sz="2000" dirty="0"/>
          </a:p>
        </p:txBody>
      </p:sp>
      <p:sp>
        <p:nvSpPr>
          <p:cNvPr id="7" name="Title 1">
            <a:extLst>
              <a:ext uri="{FF2B5EF4-FFF2-40B4-BE49-F238E27FC236}">
                <a16:creationId xmlns:a16="http://schemas.microsoft.com/office/drawing/2014/main" id="{4BA4D6C2-384F-41EF-A7B8-33337500E51A}"/>
              </a:ext>
            </a:extLst>
          </p:cNvPr>
          <p:cNvSpPr>
            <a:spLocks noGrp="1"/>
          </p:cNvSpPr>
          <p:nvPr>
            <p:ph type="title"/>
          </p:nvPr>
        </p:nvSpPr>
        <p:spPr>
          <a:xfrm>
            <a:off x="507206" y="506412"/>
            <a:ext cx="11337464" cy="493048"/>
          </a:xfrm>
        </p:spPr>
        <p:txBody>
          <a:bodyPr/>
          <a:lstStyle/>
          <a:p>
            <a:r>
              <a:rPr lang="es-ES" dirty="0"/>
              <a:t>Ejercicio 3.1: Experiencias personales en relación con las repercusiones de la violencia, la coacción y el maltrato </a:t>
            </a:r>
            <a:r>
              <a:rPr lang="en-GB" dirty="0"/>
              <a:t>- 3</a:t>
            </a:r>
            <a:endParaRPr lang="x-none" dirty="0"/>
          </a:p>
        </p:txBody>
      </p:sp>
    </p:spTree>
    <p:extLst>
      <p:ext uri="{BB962C8B-B14F-4D97-AF65-F5344CB8AC3E}">
        <p14:creationId xmlns:p14="http://schemas.microsoft.com/office/powerpoint/2010/main" val="917470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3565C1F-E2BA-0A41-9E84-5D03FB3495BB}"/>
              </a:ext>
            </a:extLst>
          </p:cNvPr>
          <p:cNvSpPr>
            <a:spLocks noGrp="1"/>
          </p:cNvSpPr>
          <p:nvPr>
            <p:ph type="body" sz="quarter" idx="13"/>
          </p:nvPr>
        </p:nvSpPr>
        <p:spPr>
          <a:xfrm>
            <a:off x="493559" y="1102004"/>
            <a:ext cx="11174400" cy="360000"/>
          </a:xfrm>
        </p:spPr>
        <p:txBody>
          <a:bodyPr/>
          <a:lstStyle/>
          <a:p>
            <a:r>
              <a:rPr lang="en-GB" dirty="0" err="1"/>
              <a:t>Opción</a:t>
            </a:r>
            <a:r>
              <a:rPr lang="en-GB" dirty="0"/>
              <a:t> 3: </a:t>
            </a:r>
            <a:r>
              <a:rPr lang="es-ES" dirty="0"/>
              <a:t>Citas de personas que hayan sufrido violencia, coacción y maltrato</a:t>
            </a:r>
            <a:endParaRPr lang="en-GB" dirty="0"/>
          </a:p>
        </p:txBody>
      </p:sp>
      <p:sp>
        <p:nvSpPr>
          <p:cNvPr id="3" name="Content Placeholder 2">
            <a:extLst>
              <a:ext uri="{FF2B5EF4-FFF2-40B4-BE49-F238E27FC236}">
                <a16:creationId xmlns:a16="http://schemas.microsoft.com/office/drawing/2014/main" id="{F7E618A4-B276-48CA-8AC0-581985E6AC37}"/>
              </a:ext>
            </a:extLst>
          </p:cNvPr>
          <p:cNvSpPr>
            <a:spLocks noGrp="1"/>
          </p:cNvSpPr>
          <p:nvPr>
            <p:ph sz="quarter" idx="14"/>
          </p:nvPr>
        </p:nvSpPr>
        <p:spPr>
          <a:xfrm>
            <a:off x="361507" y="1514902"/>
            <a:ext cx="11461898" cy="4992224"/>
          </a:xfrm>
        </p:spPr>
        <p:txBody>
          <a:bodyPr/>
          <a:lstStyle/>
          <a:p>
            <a:pPr marL="0" indent="0" algn="just">
              <a:buNone/>
            </a:pPr>
            <a:r>
              <a:rPr lang="es-ES" sz="1150" dirty="0"/>
              <a:t>«Tomaba mucho Valium, no lo suficiente para estar inconsciente, pero, si añadimos su efecto sedante a mi yo ya derrotado, podría decirse que era como un títere ..., como un perro maltratado que no se habría estremecido con otra patada. Estaba muy mal y, por tanto, era muy fácil que me maltrataran... no tenía sentido decírselo a nadie. ¿Quién se cree la palabra de una paciente mental, de una interna mental, frente a la de un miembro del personal que hace mucho tiempo que trabaja y aparentemente es muy respetado por sus colegas? Los depredadores tienen campo abierto en este tipo de entorno. ¿Quién escuchará la opinión de alguien que ha estado en una institución de salud mental?»</a:t>
            </a:r>
            <a:r>
              <a:rPr lang="es-ES" sz="1150" i="1" dirty="0"/>
              <a:t> </a:t>
            </a:r>
            <a:r>
              <a:rPr lang="es-ES" sz="1150" dirty="0"/>
              <a:t>(17) Catherine, antigua usuaria de servicios de salud mental.</a:t>
            </a:r>
          </a:p>
          <a:p>
            <a:pPr marL="0" indent="0" algn="just">
              <a:buNone/>
            </a:pPr>
            <a:r>
              <a:rPr lang="es-ES" sz="1150" dirty="0"/>
              <a:t>«La TEC fue un ataque violento y perjudicial tanto para mi cerebro como para mi alma. Hizo que estuviera emocionalmente peor, no mejor. Me quedé catatónica y con un miedo angustiante a morir.» (18) </a:t>
            </a:r>
            <a:r>
              <a:rPr lang="es-ES" sz="1150" dirty="0" err="1"/>
              <a:t>Dorothy</a:t>
            </a:r>
            <a:r>
              <a:rPr lang="es-ES" sz="1150" dirty="0"/>
              <a:t>. </a:t>
            </a:r>
          </a:p>
          <a:p>
            <a:pPr marL="0" indent="0" algn="just">
              <a:buNone/>
            </a:pPr>
            <a:r>
              <a:rPr lang="es-ES" sz="1150" dirty="0"/>
              <a:t>«Después de abrir la cerradura y arrastrarme allí dentro, me dijeron: "No puedes quedarte con la ropa por razones de seguridad". Y me obligaron a desnudarme. Y no dejaron de grabarme en vídeo en ningún momento. Para una chica que se sentía incómoda y que estaba allí por un tema de violencia doméstica, lo único que lograron fue intensificar mi odio.» (19) Mujer que sufrió aislamiento y medidas restrictivas en la adolescencia. </a:t>
            </a:r>
          </a:p>
          <a:p>
            <a:pPr marL="0" indent="0" algn="just">
              <a:buNone/>
            </a:pPr>
            <a:r>
              <a:rPr lang="es-ES" sz="1150" dirty="0"/>
              <a:t>«Las enfermeras nos obligaban a tomarnos la medicación delante de ellas. A veces, si me quejaba porque eran demasiadas pastillas, la enfermera me las metía a la fuerza en la boca y me acariciaba la garganta para que me las tragara, como si estuviera alimentando a un perro... Una noche me desperté y no podía moverme: me dolía todo el cuerpo. Vino una enfermera y me clavó una inyección sin ni siquiera quitarme la ropa. Te tratan peor que a los animales; es una realidad alternativa.»</a:t>
            </a:r>
            <a:r>
              <a:rPr lang="es-ES" sz="1150" i="1" dirty="0"/>
              <a:t> </a:t>
            </a:r>
            <a:r>
              <a:rPr lang="es-ES" sz="1150" dirty="0"/>
              <a:t>(20) Mujer de 46 años con una supuesta discapacidad psicosocial, Delhi, 25 de agosto de 2013. </a:t>
            </a:r>
          </a:p>
          <a:p>
            <a:pPr marL="0" indent="0" algn="just">
              <a:buNone/>
            </a:pPr>
            <a:r>
              <a:rPr lang="es-ES" sz="1150" dirty="0"/>
              <a:t>«Estuve encerrado en… el hospital durante un año, y me tuvieron un mes sentado, atado a una silla mirando a la pared. ¿Por qué? Porque era un "peligro" para mí mismo. Me desataban 20 minutos al día y me hacían caminar en círculos alrededor de la silla atado con una cuerda. Me quitaron todos los efectos personales, incluso el anillo de boda. Solo llevaba puesta una camisa blanca. Mi psiquiatra y el personal se mofaban de mí, me llamaban... "perro". Al final terminé rompiéndome. Comencé a balbucear. [El psiquiatra] me metió en una sala de silencio. Había excrementos en el suelo y en las paredes, me dio un palo de fregar y me ordenó que los limpiara. Intenté huir, pero me cogieron y me volvieron a aplicar las medidas de contención... al final aprendí qué tenía que decir y cómo tenía que comportarme para que me dieran el alta. Fingí para que me dejasen salir. Hace ya veinte años. Aunque estoy traumatizado...» </a:t>
            </a:r>
            <a:r>
              <a:rPr lang="es-ES" sz="1150" i="1" dirty="0"/>
              <a:t>(</a:t>
            </a:r>
            <a:r>
              <a:rPr lang="es-ES" sz="1150" dirty="0"/>
              <a:t>21) W. Martin </a:t>
            </a:r>
          </a:p>
          <a:p>
            <a:pPr marL="530225" lvl="3" indent="0" algn="just">
              <a:buNone/>
            </a:pPr>
            <a:r>
              <a:rPr lang="es-ES" sz="1150" dirty="0"/>
              <a:t>«Era muy difícil estar allí metido todo el día. Contaba los días para salir. A veces, si te niegas a tomar la medicación o te vuelves agresivo con los guardias, te pegan con un palo y te dan bofetadas. Me alegré de irme. Me sentía como un prisionero allí adentro. Cuando salí tuve la sensación de que recuperaba la libertad. Las llevé [las cadenas] 45 días. Alguien logró escapar del centro y, después de eso, a unos cuantos nos encadenaron para evitar que huyéramos también. Ahora hay un paciente encadenado a la ventana. Dicen [el personal] que intentó huir, y lo han encadenado.» (22) </a:t>
            </a:r>
            <a:r>
              <a:rPr lang="es-ES" sz="1150" dirty="0" err="1"/>
              <a:t>Abdi</a:t>
            </a:r>
            <a:r>
              <a:rPr lang="es-ES" sz="1150" dirty="0"/>
              <a:t>, </a:t>
            </a:r>
            <a:r>
              <a:rPr lang="es-ES" sz="1150" dirty="0" err="1"/>
              <a:t>Somalilàndia</a:t>
            </a:r>
            <a:r>
              <a:rPr lang="es-ES" sz="1150" dirty="0"/>
              <a:t> </a:t>
            </a:r>
          </a:p>
        </p:txBody>
      </p:sp>
      <p:sp>
        <p:nvSpPr>
          <p:cNvPr id="7" name="Title 1">
            <a:extLst>
              <a:ext uri="{FF2B5EF4-FFF2-40B4-BE49-F238E27FC236}">
                <a16:creationId xmlns:a16="http://schemas.microsoft.com/office/drawing/2014/main" id="{4BA4D6C2-384F-41EF-A7B8-33337500E51A}"/>
              </a:ext>
            </a:extLst>
          </p:cNvPr>
          <p:cNvSpPr>
            <a:spLocks noGrp="1"/>
          </p:cNvSpPr>
          <p:nvPr>
            <p:ph type="title"/>
          </p:nvPr>
        </p:nvSpPr>
        <p:spPr>
          <a:xfrm>
            <a:off x="493558" y="274400"/>
            <a:ext cx="11337464" cy="493048"/>
          </a:xfrm>
        </p:spPr>
        <p:txBody>
          <a:bodyPr/>
          <a:lstStyle/>
          <a:p>
            <a:r>
              <a:rPr lang="es-ES" dirty="0"/>
              <a:t>Ejercicio 3.1: Experiencias personales en relación con las repercusiones de la violencia, la coacción y el maltrato </a:t>
            </a:r>
            <a:r>
              <a:rPr lang="en-GB" dirty="0"/>
              <a:t>- 4</a:t>
            </a:r>
            <a:endParaRPr lang="x-none" dirty="0"/>
          </a:p>
        </p:txBody>
      </p:sp>
    </p:spTree>
    <p:extLst>
      <p:ext uri="{BB962C8B-B14F-4D97-AF65-F5344CB8AC3E}">
        <p14:creationId xmlns:p14="http://schemas.microsoft.com/office/powerpoint/2010/main" val="3052517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A4EBC2-C67A-4CFE-B75B-C859332D1080}"/>
              </a:ext>
            </a:extLst>
          </p:cNvPr>
          <p:cNvSpPr>
            <a:spLocks noGrp="1"/>
          </p:cNvSpPr>
          <p:nvPr>
            <p:ph sz="quarter" idx="14"/>
          </p:nvPr>
        </p:nvSpPr>
        <p:spPr>
          <a:xfrm>
            <a:off x="507195" y="1594884"/>
            <a:ext cx="11174412" cy="4416304"/>
          </a:xfrm>
        </p:spPr>
        <p:txBody>
          <a:bodyPr/>
          <a:lstStyle/>
          <a:p>
            <a:pPr algn="just"/>
            <a:r>
              <a:rPr lang="es-ES" dirty="0"/>
              <a:t>¿Cuáles son algunas de las consecuencias que creéis que pueden tener estas prácticas violentas, coactivas y abusivas? </a:t>
            </a:r>
          </a:p>
          <a:p>
            <a:pPr algn="just"/>
            <a:r>
              <a:rPr lang="es-ES" dirty="0"/>
              <a:t>Durante el debate, subraya el impacto no solo para las personas que sufren estas prácticas, sino también para los profesionales de la salud mental y otros ámbitos, para los cuidadores, para los familiares y para el resto de las personas implicadas</a:t>
            </a:r>
            <a:r>
              <a:rPr lang="en-US" dirty="0"/>
              <a:t>.</a:t>
            </a:r>
          </a:p>
          <a:p>
            <a:pPr algn="just"/>
            <a:endParaRPr lang="x-none" dirty="0"/>
          </a:p>
        </p:txBody>
      </p:sp>
      <p:sp>
        <p:nvSpPr>
          <p:cNvPr id="2" name="Title 1">
            <a:extLst>
              <a:ext uri="{FF2B5EF4-FFF2-40B4-BE49-F238E27FC236}">
                <a16:creationId xmlns:a16="http://schemas.microsoft.com/office/drawing/2014/main" id="{9B73F399-6865-4D6A-84C8-2369CE90B6C5}"/>
              </a:ext>
            </a:extLst>
          </p:cNvPr>
          <p:cNvSpPr>
            <a:spLocks noGrp="1"/>
          </p:cNvSpPr>
          <p:nvPr>
            <p:ph type="title"/>
          </p:nvPr>
        </p:nvSpPr>
        <p:spPr>
          <a:xfrm>
            <a:off x="507205" y="506411"/>
            <a:ext cx="11103547" cy="471783"/>
          </a:xfrm>
        </p:spPr>
        <p:txBody>
          <a:bodyPr/>
          <a:lstStyle/>
          <a:p>
            <a:r>
              <a:rPr lang="es-ES" dirty="0"/>
              <a:t>Ejercicio 3.2: La violencia, la coacción y el maltrato tienen consecuencias </a:t>
            </a:r>
            <a:r>
              <a:rPr lang="en-GB" dirty="0"/>
              <a:t>- 1</a:t>
            </a:r>
            <a:endParaRPr lang="x-none" dirty="0"/>
          </a:p>
        </p:txBody>
      </p:sp>
    </p:spTree>
    <p:extLst>
      <p:ext uri="{BB962C8B-B14F-4D97-AF65-F5344CB8AC3E}">
        <p14:creationId xmlns:p14="http://schemas.microsoft.com/office/powerpoint/2010/main" val="2644515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5C185A-EAD7-4F60-A4A5-85835F4E3B79}"/>
              </a:ext>
            </a:extLst>
          </p:cNvPr>
          <p:cNvSpPr>
            <a:spLocks noGrp="1"/>
          </p:cNvSpPr>
          <p:nvPr>
            <p:ph sz="quarter" idx="14"/>
          </p:nvPr>
        </p:nvSpPr>
        <p:spPr/>
        <p:txBody>
          <a:bodyPr/>
          <a:lstStyle/>
          <a:p>
            <a:pPr algn="just"/>
            <a:r>
              <a:rPr lang="es-ES" dirty="0"/>
              <a:t>Las personas que ya han soportado violencia y maltrato en sus vidas —además de medidas restrictivas en los servicios, tales como el aislamiento y la contención, y los sentimientos asociados de pérdida de control, desconfianza, miedo y humillación que aquellas comportan— pueden tener la sensación de que tienen muy pocas opciones, salvo defenderse, incluso con violencia, de una nueva intervención coercitiva. </a:t>
            </a:r>
            <a:r>
              <a:rPr lang="en-US" dirty="0"/>
              <a:t>  </a:t>
            </a:r>
          </a:p>
          <a:p>
            <a:pPr marL="0" indent="0" algn="just">
              <a:buNone/>
            </a:pPr>
            <a:endParaRPr lang="en-US" b="1" dirty="0"/>
          </a:p>
          <a:p>
            <a:pPr marL="0" indent="0" algn="just">
              <a:buNone/>
            </a:pPr>
            <a:r>
              <a:rPr lang="es-ES" b="1" dirty="0"/>
              <a:t>«Si queremos que la gente deje de comportarse violentamente, tal vez deberíamos dejar de tratarla violentamente.»</a:t>
            </a:r>
          </a:p>
          <a:p>
            <a:pPr marL="0" indent="0" algn="just">
              <a:buNone/>
            </a:pPr>
            <a:r>
              <a:rPr lang="en-US" dirty="0"/>
              <a:t>- </a:t>
            </a:r>
            <a:r>
              <a:rPr lang="en-GB" dirty="0"/>
              <a:t>Sera </a:t>
            </a:r>
            <a:r>
              <a:rPr lang="en-GB" dirty="0" err="1"/>
              <a:t>Davidow</a:t>
            </a:r>
            <a:r>
              <a:rPr lang="en-GB" dirty="0"/>
              <a:t>, </a:t>
            </a:r>
            <a:r>
              <a:rPr lang="en-GB" dirty="0" err="1"/>
              <a:t>directora</a:t>
            </a:r>
            <a:r>
              <a:rPr lang="en-GB" dirty="0"/>
              <a:t> de la Western Mass Recovery Learning Community, Massachusetts, EEUU. </a:t>
            </a:r>
            <a:endParaRPr lang="en-US" dirty="0"/>
          </a:p>
          <a:p>
            <a:pPr algn="just"/>
            <a:endParaRPr lang="x-none" dirty="0"/>
          </a:p>
        </p:txBody>
      </p:sp>
      <p:sp>
        <p:nvSpPr>
          <p:cNvPr id="5" name="Title 1">
            <a:extLst>
              <a:ext uri="{FF2B5EF4-FFF2-40B4-BE49-F238E27FC236}">
                <a16:creationId xmlns:a16="http://schemas.microsoft.com/office/drawing/2014/main" id="{9B73F399-6865-4D6A-84C8-2369CE90B6C5}"/>
              </a:ext>
            </a:extLst>
          </p:cNvPr>
          <p:cNvSpPr>
            <a:spLocks noGrp="1"/>
          </p:cNvSpPr>
          <p:nvPr>
            <p:ph type="title"/>
          </p:nvPr>
        </p:nvSpPr>
        <p:spPr>
          <a:xfrm>
            <a:off x="507205" y="506411"/>
            <a:ext cx="11103547" cy="471783"/>
          </a:xfrm>
        </p:spPr>
        <p:txBody>
          <a:bodyPr/>
          <a:lstStyle/>
          <a:p>
            <a:r>
              <a:rPr lang="es-ES" dirty="0"/>
              <a:t>Ejercicio 3.2: La violencia, la coacción y el maltrato tienen consecuencias </a:t>
            </a:r>
            <a:r>
              <a:rPr lang="en-GB" dirty="0"/>
              <a:t>- 2</a:t>
            </a:r>
            <a:endParaRPr lang="x-none" dirty="0"/>
          </a:p>
        </p:txBody>
      </p:sp>
    </p:spTree>
    <p:extLst>
      <p:ext uri="{BB962C8B-B14F-4D97-AF65-F5344CB8AC3E}">
        <p14:creationId xmlns:p14="http://schemas.microsoft.com/office/powerpoint/2010/main" val="296597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4C1A-181E-4073-98F6-AA5AA830A422}"/>
              </a:ext>
            </a:extLst>
          </p:cNvPr>
          <p:cNvSpPr>
            <a:spLocks noGrp="1"/>
          </p:cNvSpPr>
          <p:nvPr>
            <p:ph type="title"/>
          </p:nvPr>
        </p:nvSpPr>
        <p:spPr>
          <a:xfrm>
            <a:off x="507205" y="2313946"/>
            <a:ext cx="11167343" cy="344194"/>
          </a:xfrm>
        </p:spPr>
        <p:txBody>
          <a:bodyPr/>
          <a:lstStyle/>
          <a:p>
            <a:pPr>
              <a:lnSpc>
                <a:spcPct val="100000"/>
              </a:lnSpc>
            </a:pPr>
            <a:r>
              <a:rPr lang="es-ES" dirty="0"/>
              <a:t>Tema 4. ¿Por qué se producen estas prácticas?</a:t>
            </a:r>
            <a:endParaRPr lang="x-none" dirty="0"/>
          </a:p>
        </p:txBody>
      </p:sp>
      <p:sp>
        <p:nvSpPr>
          <p:cNvPr id="7" name="Slide Number Placeholder 6">
            <a:extLst>
              <a:ext uri="{FF2B5EF4-FFF2-40B4-BE49-F238E27FC236}">
                <a16:creationId xmlns:a16="http://schemas.microsoft.com/office/drawing/2014/main" id="{C715E1E5-D457-FA41-8206-E519AB986F11}"/>
              </a:ext>
            </a:extLst>
          </p:cNvPr>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38</a:t>
            </a:fld>
            <a:endParaRPr lang="en-US"/>
          </a:p>
        </p:txBody>
      </p:sp>
    </p:spTree>
    <p:extLst>
      <p:ext uri="{BB962C8B-B14F-4D97-AF65-F5344CB8AC3E}">
        <p14:creationId xmlns:p14="http://schemas.microsoft.com/office/powerpoint/2010/main" val="3272979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38863-8066-4FE3-96B7-D6EA63F1D432}"/>
              </a:ext>
            </a:extLst>
          </p:cNvPr>
          <p:cNvSpPr>
            <a:spLocks noGrp="1"/>
          </p:cNvSpPr>
          <p:nvPr>
            <p:ph sz="quarter" idx="14"/>
          </p:nvPr>
        </p:nvSpPr>
        <p:spPr/>
        <p:txBody>
          <a:bodyPr/>
          <a:lstStyle/>
          <a:p>
            <a:endParaRPr lang="en-US" dirty="0"/>
          </a:p>
          <a:p>
            <a:endParaRPr lang="en-US" dirty="0"/>
          </a:p>
          <a:p>
            <a:r>
              <a:rPr lang="es-ES" dirty="0"/>
              <a:t>¿Cuáles son algunas de las razones por las que se producen la violencia, la coacción y los malos tratos? </a:t>
            </a:r>
          </a:p>
          <a:p>
            <a:endParaRPr lang="x-none" dirty="0"/>
          </a:p>
        </p:txBody>
      </p:sp>
      <p:sp>
        <p:nvSpPr>
          <p:cNvPr id="2" name="Title 1">
            <a:extLst>
              <a:ext uri="{FF2B5EF4-FFF2-40B4-BE49-F238E27FC236}">
                <a16:creationId xmlns:a16="http://schemas.microsoft.com/office/drawing/2014/main" id="{B793BEDF-F040-4325-9901-DAC3D3CDDCCF}"/>
              </a:ext>
            </a:extLst>
          </p:cNvPr>
          <p:cNvSpPr>
            <a:spLocks noGrp="1"/>
          </p:cNvSpPr>
          <p:nvPr>
            <p:ph type="title"/>
          </p:nvPr>
        </p:nvSpPr>
        <p:spPr>
          <a:xfrm>
            <a:off x="507206" y="506412"/>
            <a:ext cx="10997222" cy="514314"/>
          </a:xfrm>
        </p:spPr>
        <p:txBody>
          <a:bodyPr/>
          <a:lstStyle/>
          <a:p>
            <a:r>
              <a:rPr lang="es-ES" dirty="0"/>
              <a:t>Ejercicio 4.1: Motivos del uso de la violencia, la coacción y el maltrato en los servicios </a:t>
            </a:r>
            <a:endParaRPr lang="x-none" dirty="0"/>
          </a:p>
        </p:txBody>
      </p:sp>
      <p:sp>
        <p:nvSpPr>
          <p:cNvPr id="5" name="Slide Number Placeholder 6">
            <a:extLst>
              <a:ext uri="{FF2B5EF4-FFF2-40B4-BE49-F238E27FC236}">
                <a16:creationId xmlns:a16="http://schemas.microsoft.com/office/drawing/2014/main" id="{39EE5E2D-B31E-B544-8636-A869F6F9F2F5}"/>
              </a:ext>
            </a:extLst>
          </p:cNvPr>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39</a:t>
            </a:fld>
            <a:endParaRPr lang="en-US"/>
          </a:p>
        </p:txBody>
      </p:sp>
    </p:spTree>
    <p:extLst>
      <p:ext uri="{BB962C8B-B14F-4D97-AF65-F5344CB8AC3E}">
        <p14:creationId xmlns:p14="http://schemas.microsoft.com/office/powerpoint/2010/main" val="352081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511188"/>
            <a:ext cx="11132355" cy="4500000"/>
          </a:xfrm>
        </p:spPr>
        <p:txBody>
          <a:bodyPr/>
          <a:lstStyle/>
          <a:p>
            <a:pPr algn="just"/>
            <a:r>
              <a:rPr lang="es-ES" sz="2000" dirty="0"/>
              <a:t>Cada persona puede utilizar términos diferentes en contextos distintos.</a:t>
            </a:r>
            <a:endParaRPr lang="en-GB" sz="2000" dirty="0">
              <a:ea typeface="MS Mincho" panose="02020609040205080304" pitchFamily="49" charset="-128"/>
              <a:cs typeface="Arial" panose="020B0604020202020204" pitchFamily="34" charset="0"/>
            </a:endParaRPr>
          </a:p>
          <a:p>
            <a:pPr algn="just"/>
            <a:r>
              <a:rPr lang="es-ES" sz="2000" dirty="0"/>
              <a:t>El término </a:t>
            </a:r>
            <a:r>
              <a:rPr lang="es-ES" sz="2000" i="1" dirty="0"/>
              <a:t>discapacidad psicosocial</a:t>
            </a:r>
            <a:r>
              <a:rPr lang="es-ES" sz="2000" dirty="0"/>
              <a:t> se ha adoptado para incluir a las personas que han recibido un diagnóstico relacionado con la salud mental o que se identifican con este término.</a:t>
            </a:r>
            <a:endParaRPr lang="en-US" sz="2000" dirty="0"/>
          </a:p>
          <a:p>
            <a:pPr algn="just"/>
            <a:r>
              <a:rPr lang="es-ES" sz="2000" dirty="0"/>
              <a:t>Los términos </a:t>
            </a:r>
            <a:r>
              <a:rPr lang="es-ES" sz="2000" i="1" dirty="0"/>
              <a:t>discapacidad cognitiva</a:t>
            </a:r>
            <a:r>
              <a:rPr lang="es-ES" sz="2000" dirty="0"/>
              <a:t> y </a:t>
            </a:r>
            <a:r>
              <a:rPr lang="es-ES" sz="2000" i="1" dirty="0"/>
              <a:t>discapacidad intelectual</a:t>
            </a:r>
            <a:r>
              <a:rPr lang="es-ES" sz="2000" dirty="0"/>
              <a:t> han sido concebidos para referirse a las personas que han recibido un diagnóstico relacionado específicamente con su función cognitiva o intelectual, como por ejemplo, la demencia y el autismo</a:t>
            </a:r>
            <a:r>
              <a:rPr lang="en-US" sz="2000" dirty="0"/>
              <a:t>.</a:t>
            </a:r>
          </a:p>
          <a:p>
            <a:pPr algn="just"/>
            <a:r>
              <a:rPr lang="es-ES" sz="2000" dirty="0"/>
              <a:t>El uso del término </a:t>
            </a:r>
            <a:r>
              <a:rPr lang="es-ES" sz="2000" i="1" dirty="0"/>
              <a:t>discapacidad</a:t>
            </a:r>
            <a:r>
              <a:rPr lang="es-ES" sz="2000" dirty="0"/>
              <a:t> es importante en este contexto porque pone de manifiesto los significativos obstáculos que dificultan la participación plena y efectiva en la sociedad de las personas con discapacidad —real o percibida— y el hecho de que estas están amparadas por la </a:t>
            </a:r>
            <a:r>
              <a:rPr lang="es-ES" sz="2000"/>
              <a:t>CDPD. </a:t>
            </a:r>
            <a:endParaRPr lang="es-ES" sz="2000" dirty="0"/>
          </a:p>
          <a:p>
            <a:pPr lvl="3" algn="just"/>
            <a:r>
              <a:rPr lang="es-ES" dirty="0"/>
              <a:t>El uso del término </a:t>
            </a:r>
            <a:r>
              <a:rPr lang="es-ES" i="1" dirty="0"/>
              <a:t>discapacidad</a:t>
            </a:r>
            <a:r>
              <a:rPr lang="es-ES" dirty="0"/>
              <a:t> en este contexto no implica que las personas tengan ninguna deficiencia ni trastorno.</a:t>
            </a:r>
            <a:endParaRPr lang="en-US"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en-US" sz="2800" dirty="0"/>
              <a:t>Nota </a:t>
            </a:r>
            <a:r>
              <a:rPr lang="en-US" sz="2800" dirty="0" err="1"/>
              <a:t>preliminar</a:t>
            </a:r>
            <a:r>
              <a:rPr lang="en-US" sz="2800" dirty="0"/>
              <a:t> </a:t>
            </a:r>
            <a:r>
              <a:rPr lang="en-US" sz="2800" dirty="0" err="1"/>
              <a:t>sobre</a:t>
            </a:r>
            <a:r>
              <a:rPr lang="en-US" sz="2800" dirty="0"/>
              <a:t> el </a:t>
            </a:r>
            <a:r>
              <a:rPr lang="en-US" sz="2800" dirty="0" err="1"/>
              <a:t>lenguaje</a:t>
            </a:r>
            <a:r>
              <a:rPr lang="en-US" sz="2800" dirty="0"/>
              <a:t> - 1</a:t>
            </a:r>
          </a:p>
        </p:txBody>
      </p:sp>
    </p:spTree>
    <p:extLst>
      <p:ext uri="{BB962C8B-B14F-4D97-AF65-F5344CB8AC3E}">
        <p14:creationId xmlns:p14="http://schemas.microsoft.com/office/powerpoint/2010/main" val="3505602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EB47B-A68C-4A47-9B03-283E30C9691E}"/>
              </a:ext>
            </a:extLst>
          </p:cNvPr>
          <p:cNvSpPr>
            <a:spLocks noGrp="1"/>
          </p:cNvSpPr>
          <p:nvPr>
            <p:ph sz="quarter" idx="14"/>
          </p:nvPr>
        </p:nvSpPr>
        <p:spPr/>
        <p:txBody>
          <a:bodyPr/>
          <a:lstStyle/>
          <a:p>
            <a:pPr algn="just"/>
            <a:r>
              <a:rPr lang="es-ES" dirty="0"/>
              <a:t>Ahora revisaremos algunas de las razones por las que se dan la violencia, la coacción y el maltrato. Reconoceréis algunas de vuestras respuestas en esta diapositiva</a:t>
            </a:r>
            <a:r>
              <a:rPr lang="en-GB" dirty="0"/>
              <a:t>.</a:t>
            </a:r>
            <a:endParaRPr lang="x-none" dirty="0"/>
          </a:p>
          <a:p>
            <a:pPr algn="just"/>
            <a:endParaRPr lang="x-none" dirty="0"/>
          </a:p>
          <a:p>
            <a:pPr algn="just"/>
            <a:r>
              <a:rPr lang="es-ES" dirty="0"/>
              <a:t>Esta diapositiva muestra algunos de los motivos por los que se dan violencia, coacción y maltrato en los servicios sociales y de salud mental. Algunos están asociados a actitudes; otros, a conocimientos y capacidades (o a falta de capacidades), y otros, a las prácticas de gestión</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E78E06C1-2A12-4246-B75B-D653B20FD9C0}"/>
              </a:ext>
            </a:extLst>
          </p:cNvPr>
          <p:cNvSpPr>
            <a:spLocks noGrp="1"/>
          </p:cNvSpPr>
          <p:nvPr>
            <p:ph type="title"/>
          </p:nvPr>
        </p:nvSpPr>
        <p:spPr>
          <a:xfrm>
            <a:off x="507205" y="506412"/>
            <a:ext cx="11167343" cy="450518"/>
          </a:xfrm>
        </p:spPr>
        <p:txBody>
          <a:bodyPr/>
          <a:lstStyle/>
          <a:p>
            <a:r>
              <a:rPr lang="es-ES" dirty="0"/>
              <a:t>Presentación: Motivos por los que se dan la violencia, la coacción y el abuso en los servicios </a:t>
            </a:r>
            <a:r>
              <a:rPr lang="en-GB" dirty="0"/>
              <a:t>- 1 </a:t>
            </a:r>
            <a:endParaRPr lang="x-none" dirty="0"/>
          </a:p>
        </p:txBody>
      </p:sp>
    </p:spTree>
    <p:extLst>
      <p:ext uri="{BB962C8B-B14F-4D97-AF65-F5344CB8AC3E}">
        <p14:creationId xmlns:p14="http://schemas.microsoft.com/office/powerpoint/2010/main" val="2462644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45848D97-DD26-E440-9F1A-20832B4E8915}"/>
              </a:ext>
            </a:extLst>
          </p:cNvPr>
          <p:cNvSpPr>
            <a:spLocks noGrp="1"/>
          </p:cNvSpPr>
          <p:nvPr>
            <p:ph sz="quarter" idx="17"/>
          </p:nvPr>
        </p:nvSpPr>
        <p:spPr>
          <a:xfrm>
            <a:off x="6208813" y="1400617"/>
            <a:ext cx="5472000" cy="4500000"/>
          </a:xfrm>
        </p:spPr>
        <p:txBody>
          <a:bodyPr/>
          <a:lstStyle/>
          <a:p>
            <a:pPr marL="0" indent="0">
              <a:buNone/>
            </a:pPr>
            <a:r>
              <a:rPr lang="es-ES" sz="1200" b="1" dirty="0"/>
              <a:t>POLÍTICA Y GESTIÓN</a:t>
            </a:r>
            <a:r>
              <a:rPr lang="es-ES" sz="1200" dirty="0"/>
              <a:t> </a:t>
            </a:r>
          </a:p>
          <a:p>
            <a:pPr lvl="0" algn="just" fontAlgn="base">
              <a:spcAft>
                <a:spcPts val="0"/>
              </a:spcAft>
            </a:pPr>
            <a:r>
              <a:rPr lang="es-ES" sz="1200" dirty="0"/>
              <a:t>Ausencia de supervisión en el servicio social o de salud mental. </a:t>
            </a:r>
          </a:p>
          <a:p>
            <a:pPr lvl="0" algn="just" fontAlgn="base">
              <a:spcAft>
                <a:spcPts val="0"/>
              </a:spcAft>
            </a:pPr>
            <a:r>
              <a:rPr lang="es-ES" sz="1200" dirty="0"/>
              <a:t>La legislación y las políticas locales o nacionales permiten estas prácticas y no hay sanciones ni soluciones jurídicas por parte de los tribunales. </a:t>
            </a:r>
          </a:p>
          <a:p>
            <a:pPr lvl="0" algn="just" fontAlgn="base">
              <a:spcAft>
                <a:spcPts val="0"/>
              </a:spcAft>
            </a:pPr>
            <a:r>
              <a:rPr lang="es-ES" sz="1200" dirty="0"/>
              <a:t>Las políticas o los protocolos de los servicios permiten prácticas como el aislamiento y la contención, la hospitalización y el tratamiento involuntarios, etc. </a:t>
            </a:r>
          </a:p>
          <a:p>
            <a:pPr lvl="0" algn="just" fontAlgn="base">
              <a:spcAft>
                <a:spcPts val="0"/>
              </a:spcAft>
            </a:pPr>
            <a:r>
              <a:rPr lang="es-ES" sz="1200" dirty="0"/>
              <a:t>El maltrato en los servicios no es visible en el mundo exterior debido a la falta de supervisión; los servicios están aislados de la comunidad y no hay interacción ni vínculos entre el servicio y la comunidad. </a:t>
            </a:r>
          </a:p>
          <a:p>
            <a:pPr lvl="0" algn="just" fontAlgn="base">
              <a:spcAft>
                <a:spcPts val="0"/>
              </a:spcAft>
            </a:pPr>
            <a:r>
              <a:rPr lang="es-ES" sz="1200" dirty="0"/>
              <a:t>En los servicios impera una cultura de la violencia, la coacción y el maltrato. </a:t>
            </a:r>
          </a:p>
          <a:p>
            <a:pPr lvl="0" algn="just" fontAlgn="base">
              <a:spcAft>
                <a:spcPts val="0"/>
              </a:spcAft>
            </a:pPr>
            <a:r>
              <a:rPr lang="es-ES" sz="1200" dirty="0"/>
              <a:t>La prevención de la violencia, la coacción y el maltrato no se consideran un aspecto prioritario en los servicios. </a:t>
            </a:r>
          </a:p>
          <a:p>
            <a:pPr lvl="0" algn="just" fontAlgn="base">
              <a:spcAft>
                <a:spcPts val="0"/>
              </a:spcAft>
            </a:pPr>
            <a:r>
              <a:rPr lang="es-ES" sz="1200" dirty="0"/>
              <a:t>Falta de personal suficiente para gestionar adecuadamente las situaciones tensas, difíciles o conflictivas. </a:t>
            </a:r>
          </a:p>
          <a:p>
            <a:pPr lvl="0" algn="just" fontAlgn="base">
              <a:spcAft>
                <a:spcPts val="0"/>
              </a:spcAft>
            </a:pPr>
            <a:r>
              <a:rPr lang="es-ES" sz="1200" dirty="0"/>
              <a:t>Desequilibrio de poder entre el personal y las personas usuarias de los servicios. </a:t>
            </a:r>
          </a:p>
          <a:p>
            <a:pPr lvl="0" algn="just" fontAlgn="base">
              <a:spcAft>
                <a:spcPts val="0"/>
              </a:spcAft>
            </a:pPr>
            <a:r>
              <a:rPr lang="es-ES" sz="1200" dirty="0"/>
              <a:t>Miedo del personal a perder el trabajo o a sufrir consecuencias si denuncian malos tratos. </a:t>
            </a:r>
          </a:p>
          <a:p>
            <a:pPr lvl="0" algn="just" fontAlgn="base">
              <a:spcAft>
                <a:spcPts val="0"/>
              </a:spcAft>
            </a:pPr>
            <a:r>
              <a:rPr lang="es-ES" sz="1200" dirty="0"/>
              <a:t>Diseño inadecuado del servicio (por ejemplo, entorno estresante u opresivo), no propicio para fomentar la recuperación y la inclusión. </a:t>
            </a:r>
          </a:p>
          <a:p>
            <a:pPr algn="just">
              <a:spcAft>
                <a:spcPts val="0"/>
              </a:spcAft>
            </a:pPr>
            <a:r>
              <a:rPr lang="es-ES" sz="1200" dirty="0"/>
              <a:t>Se priorizan los intereses del servicio y de los profesionales (por ejemplo, la obtención de beneficios) por encima de los intereses y las necesidades de las personas</a:t>
            </a:r>
            <a:endParaRPr lang="en-US" sz="1200" dirty="0"/>
          </a:p>
        </p:txBody>
      </p:sp>
      <p:sp>
        <p:nvSpPr>
          <p:cNvPr id="22" name="Content Placeholder 21">
            <a:extLst>
              <a:ext uri="{FF2B5EF4-FFF2-40B4-BE49-F238E27FC236}">
                <a16:creationId xmlns:a16="http://schemas.microsoft.com/office/drawing/2014/main" id="{9C0FFD3E-9B34-A14B-AC17-7BAD4A32782D}"/>
              </a:ext>
            </a:extLst>
          </p:cNvPr>
          <p:cNvSpPr>
            <a:spLocks noGrp="1"/>
          </p:cNvSpPr>
          <p:nvPr>
            <p:ph sz="quarter" idx="16"/>
          </p:nvPr>
        </p:nvSpPr>
        <p:spPr>
          <a:xfrm>
            <a:off x="506413" y="1380408"/>
            <a:ext cx="5472000" cy="4500000"/>
          </a:xfrm>
        </p:spPr>
        <p:txBody>
          <a:bodyPr/>
          <a:lstStyle/>
          <a:p>
            <a:pPr marL="0" indent="0">
              <a:buNone/>
            </a:pPr>
            <a:r>
              <a:rPr lang="es-ES" sz="1200" b="1" dirty="0"/>
              <a:t>ACTITUD </a:t>
            </a:r>
          </a:p>
          <a:p>
            <a:pPr algn="just" fontAlgn="base">
              <a:spcAft>
                <a:spcPts val="0"/>
              </a:spcAft>
            </a:pPr>
            <a:r>
              <a:rPr lang="es-ES" sz="1200" dirty="0"/>
              <a:t>Creencia de que el uso de la violencia, la coacción o el maltrato está justificado o es necesario para controlar un comportamiento percibido como desafiante. Puede estar basada en creencias discriminatorias sobre las personas con discapacidad u otros colectivos. </a:t>
            </a:r>
          </a:p>
          <a:p>
            <a:pPr lvl="0" algn="just" fontAlgn="base">
              <a:spcAft>
                <a:spcPts val="0"/>
              </a:spcAft>
            </a:pPr>
            <a:r>
              <a:rPr lang="es-ES" sz="1200" dirty="0"/>
              <a:t>Creencia que afirma que, a veces, prácticas como el aislamiento y la contención son inevitables. </a:t>
            </a:r>
          </a:p>
          <a:p>
            <a:pPr lvl="0" algn="just" fontAlgn="base">
              <a:spcAft>
                <a:spcPts val="0"/>
              </a:spcAft>
            </a:pPr>
            <a:r>
              <a:rPr lang="es-ES" sz="1200" dirty="0"/>
              <a:t>Dinámicas de poder (actitud y gestión). </a:t>
            </a:r>
          </a:p>
          <a:p>
            <a:pPr lvl="0" algn="just" fontAlgn="base">
              <a:spcAft>
                <a:spcPts val="0"/>
              </a:spcAft>
            </a:pPr>
            <a:r>
              <a:rPr lang="es-ES" sz="1200" dirty="0"/>
              <a:t>Creencia de que la violencia y la coacción pueden ser necesarias para castigar comportamientos considerados inadecuados. </a:t>
            </a:r>
          </a:p>
          <a:p>
            <a:r>
              <a:rPr lang="es-ES" sz="1200" dirty="0"/>
              <a:t>Conceptos erróneos y actitudes discriminatorias</a:t>
            </a:r>
          </a:p>
          <a:p>
            <a:pPr marL="0" indent="0">
              <a:buNone/>
            </a:pPr>
            <a:r>
              <a:rPr lang="es-ES" sz="1200" b="1" dirty="0"/>
              <a:t>CONOCIMIENTOS Y CAPACIDADES </a:t>
            </a:r>
            <a:endParaRPr lang="es-ES" sz="1200" dirty="0"/>
          </a:p>
          <a:p>
            <a:pPr lvl="0" algn="just" fontAlgn="base">
              <a:spcAft>
                <a:spcPts val="0"/>
              </a:spcAft>
            </a:pPr>
            <a:r>
              <a:rPr lang="es-ES" sz="1200" dirty="0"/>
              <a:t>Comprensión y educación insuficientes sobre los vínculos entre violencia, trauma y salud mental. </a:t>
            </a:r>
          </a:p>
          <a:p>
            <a:pPr lvl="0" algn="just" fontAlgn="base">
              <a:spcAft>
                <a:spcPts val="0"/>
              </a:spcAft>
            </a:pPr>
            <a:r>
              <a:rPr lang="es-ES" sz="1200" dirty="0"/>
              <a:t>Creencia de que las prácticas coercitivas son una forma de tratamiento, evitan riesgos y generan seguridad. </a:t>
            </a:r>
          </a:p>
          <a:p>
            <a:pPr lvl="0" algn="just" fontAlgn="base">
              <a:spcAft>
                <a:spcPts val="0"/>
              </a:spcAft>
            </a:pPr>
            <a:r>
              <a:rPr lang="es-ES" sz="1200" dirty="0"/>
              <a:t>Formación insuficiente en el establecimiento de un contacto significativo y de relaciones de apoyo y en estrategias alternativas para desescalar situaciones violentas o complicadas. </a:t>
            </a:r>
          </a:p>
          <a:p>
            <a:pPr lvl="0" algn="just" fontAlgn="base">
              <a:spcAft>
                <a:spcPts val="0"/>
              </a:spcAft>
            </a:pPr>
            <a:r>
              <a:rPr lang="es-ES" sz="1200" dirty="0"/>
              <a:t>No se informa ni se educa a las personas en derechos humanos. </a:t>
            </a:r>
          </a:p>
          <a:p>
            <a:pPr lvl="0" algn="just" fontAlgn="base">
              <a:spcAft>
                <a:spcPts val="0"/>
              </a:spcAft>
            </a:pPr>
            <a:r>
              <a:rPr lang="es-ES" sz="1200" dirty="0"/>
              <a:t>No tiene lugar un aprendizaje activo de los errores y las quejas basado en las observaciones y opiniones de la persona implicada sobre su vivencia del episodio coercitivo. </a:t>
            </a:r>
          </a:p>
          <a:p>
            <a:pPr marL="174625" indent="-174625">
              <a:lnSpc>
                <a:spcPct val="115000"/>
              </a:lnSpc>
              <a:spcAft>
                <a:spcPts val="0"/>
              </a:spcAft>
              <a:buNone/>
            </a:pPr>
            <a:endParaRPr lang="fr-CH" sz="1200" b="1"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2" name="Title 1">
            <a:extLst>
              <a:ext uri="{FF2B5EF4-FFF2-40B4-BE49-F238E27FC236}">
                <a16:creationId xmlns:a16="http://schemas.microsoft.com/office/drawing/2014/main" id="{848F0CC9-1F8F-4DD6-B255-9297A85EFAAE}"/>
              </a:ext>
            </a:extLst>
          </p:cNvPr>
          <p:cNvSpPr>
            <a:spLocks noGrp="1"/>
          </p:cNvSpPr>
          <p:nvPr>
            <p:ph type="title"/>
          </p:nvPr>
        </p:nvSpPr>
        <p:spPr>
          <a:xfrm>
            <a:off x="507206" y="506412"/>
            <a:ext cx="11082282" cy="344193"/>
          </a:xfrm>
        </p:spPr>
        <p:txBody>
          <a:bodyPr/>
          <a:lstStyle/>
          <a:p>
            <a:r>
              <a:rPr lang="es-ES" dirty="0"/>
              <a:t>Presentación: Motivos por los que se dan la violencia, la coacción y el abuso en los servicios </a:t>
            </a:r>
            <a:r>
              <a:rPr lang="en-GB" dirty="0"/>
              <a:t>- 2 </a:t>
            </a:r>
            <a:endParaRPr lang="x-none" dirty="0"/>
          </a:p>
        </p:txBody>
      </p:sp>
      <p:sp>
        <p:nvSpPr>
          <p:cNvPr id="9" name="Slide Number Placeholder 6">
            <a:extLst>
              <a:ext uri="{FF2B5EF4-FFF2-40B4-BE49-F238E27FC236}">
                <a16:creationId xmlns:a16="http://schemas.microsoft.com/office/drawing/2014/main" id="{FAEE1EB5-FD6D-1C4B-A3D0-1E0B1C9C58C7}"/>
              </a:ext>
            </a:extLst>
          </p:cNvPr>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41</a:t>
            </a:fld>
            <a:endParaRPr lang="en-US"/>
          </a:p>
        </p:txBody>
      </p:sp>
    </p:spTree>
    <p:extLst>
      <p:ext uri="{BB962C8B-B14F-4D97-AF65-F5344CB8AC3E}">
        <p14:creationId xmlns:p14="http://schemas.microsoft.com/office/powerpoint/2010/main" val="622702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06D7F-1C77-4518-B5C2-282F71A71561}"/>
              </a:ext>
            </a:extLst>
          </p:cNvPr>
          <p:cNvSpPr>
            <a:spLocks noGrp="1"/>
          </p:cNvSpPr>
          <p:nvPr>
            <p:ph sz="quarter" idx="14"/>
          </p:nvPr>
        </p:nvSpPr>
        <p:spPr/>
        <p:txBody>
          <a:bodyPr/>
          <a:lstStyle/>
          <a:p>
            <a:pPr marL="0" indent="0" algn="just">
              <a:buNone/>
            </a:pPr>
            <a:r>
              <a:rPr lang="es-ES" sz="2100" b="1" dirty="0"/>
              <a:t>Pensad en grupo en ejemplos de violencia, coacción y maltrato en los servicios sociales y de salud mental de los que hayáis tenido conocimiento por haber sido testigos, por haber oído hablar de ellos o sobre los que hayáis leído</a:t>
            </a:r>
            <a:r>
              <a:rPr lang="en-US" sz="2100" b="1" dirty="0"/>
              <a:t>. </a:t>
            </a:r>
          </a:p>
          <a:p>
            <a:pPr lvl="0" algn="just" fontAlgn="base"/>
            <a:r>
              <a:rPr lang="es-ES" sz="2100" dirty="0"/>
              <a:t>¿Qué factores condujeron al episodio? Pensad en factores que vayan desde el nivel individual hasta el nivel de sistema. </a:t>
            </a:r>
          </a:p>
          <a:p>
            <a:pPr lvl="0" algn="just" fontAlgn="base"/>
            <a:r>
              <a:rPr lang="es-ES" sz="2100" dirty="0"/>
              <a:t>¿Cómo pensáis que el episodio afectó a las personas implicadas, incluidas las personas usuarias del servicio, los familiares y el personal del servicio? </a:t>
            </a:r>
          </a:p>
          <a:p>
            <a:pPr lvl="0" algn="just" fontAlgn="base"/>
            <a:r>
              <a:rPr lang="es-ES" sz="2100" dirty="0"/>
              <a:t>¿Cómo se podrían haber evitado estos incidentes y qué cambios se podrían introducir para evitar que se vuelvan a producir incidentes similares en el futuro? </a:t>
            </a:r>
          </a:p>
          <a:p>
            <a:pPr lvl="0" algn="just" fontAlgn="base"/>
            <a:r>
              <a:rPr lang="es-ES" sz="2100" dirty="0"/>
              <a:t>¿Se os ocurre alguna estrategia alternativa que se pueda utilizar para evitar la violencia, el maltrato o las prácticas coercitivas? </a:t>
            </a:r>
          </a:p>
          <a:p>
            <a:pPr algn="just"/>
            <a:endParaRPr lang="x-none" sz="2100" dirty="0"/>
          </a:p>
        </p:txBody>
      </p:sp>
      <p:sp>
        <p:nvSpPr>
          <p:cNvPr id="2" name="Title 1">
            <a:extLst>
              <a:ext uri="{FF2B5EF4-FFF2-40B4-BE49-F238E27FC236}">
                <a16:creationId xmlns:a16="http://schemas.microsoft.com/office/drawing/2014/main" id="{29949B57-81B9-4B75-B084-06E1DCB96C4A}"/>
              </a:ext>
            </a:extLst>
          </p:cNvPr>
          <p:cNvSpPr>
            <a:spLocks noGrp="1"/>
          </p:cNvSpPr>
          <p:nvPr>
            <p:ph type="title"/>
          </p:nvPr>
        </p:nvSpPr>
        <p:spPr/>
        <p:txBody>
          <a:bodyPr/>
          <a:lstStyle/>
          <a:p>
            <a:r>
              <a:rPr lang="es-ES" dirty="0"/>
              <a:t>Presentación: Motivos por los que se dan la violencia, la coacción y el abuso en los servicios </a:t>
            </a:r>
            <a:r>
              <a:rPr lang="en-GB" dirty="0"/>
              <a:t>- 3</a:t>
            </a:r>
            <a:endParaRPr lang="x-none" dirty="0"/>
          </a:p>
        </p:txBody>
      </p:sp>
    </p:spTree>
    <p:extLst>
      <p:ext uri="{BB962C8B-B14F-4D97-AF65-F5344CB8AC3E}">
        <p14:creationId xmlns:p14="http://schemas.microsoft.com/office/powerpoint/2010/main" val="3484681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4001-571E-4622-BF30-FEB0AAB64A85}"/>
              </a:ext>
            </a:extLst>
          </p:cNvPr>
          <p:cNvSpPr>
            <a:spLocks noGrp="1"/>
          </p:cNvSpPr>
          <p:nvPr>
            <p:ph type="title"/>
          </p:nvPr>
        </p:nvSpPr>
        <p:spPr>
          <a:xfrm>
            <a:off x="507205" y="2313946"/>
            <a:ext cx="11167343" cy="471784"/>
          </a:xfrm>
        </p:spPr>
        <p:txBody>
          <a:bodyPr/>
          <a:lstStyle/>
          <a:p>
            <a:r>
              <a:rPr lang="es-ES" dirty="0"/>
              <a:t>Tema 5. Entender las actitudes y las relaciones de poder</a:t>
            </a:r>
          </a:p>
        </p:txBody>
      </p:sp>
      <p:sp>
        <p:nvSpPr>
          <p:cNvPr id="3" name="Slide Number Placeholder 6">
            <a:extLst>
              <a:ext uri="{FF2B5EF4-FFF2-40B4-BE49-F238E27FC236}">
                <a16:creationId xmlns:a16="http://schemas.microsoft.com/office/drawing/2014/main" id="{8BE60C0F-779B-224C-A648-E1495B59A0C0}"/>
              </a:ext>
            </a:extLst>
          </p:cNvPr>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43</a:t>
            </a:fld>
            <a:endParaRPr lang="en-US"/>
          </a:p>
        </p:txBody>
      </p:sp>
    </p:spTree>
    <p:extLst>
      <p:ext uri="{BB962C8B-B14F-4D97-AF65-F5344CB8AC3E}">
        <p14:creationId xmlns:p14="http://schemas.microsoft.com/office/powerpoint/2010/main" val="1428128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7574EE-A908-4531-B67A-8B073548863D}"/>
              </a:ext>
            </a:extLst>
          </p:cNvPr>
          <p:cNvSpPr>
            <a:spLocks noGrp="1"/>
          </p:cNvSpPr>
          <p:nvPr>
            <p:ph sz="quarter" idx="14"/>
          </p:nvPr>
        </p:nvSpPr>
        <p:spPr/>
        <p:txBody>
          <a:bodyPr/>
          <a:lstStyle/>
          <a:p>
            <a:pPr marL="342900" indent="-342900" algn="just">
              <a:buFont typeface="Arial" panose="020B0604020202020204" pitchFamily="34" charset="0"/>
              <a:buChar char="•"/>
            </a:pPr>
            <a:r>
              <a:rPr lang="es-ES" sz="2200" b="0" i="0" dirty="0"/>
              <a:t>En este ejercicio debatiremos las dinámicas de poder en los servicios sociales y de salud mental. </a:t>
            </a:r>
          </a:p>
          <a:p>
            <a:pPr algn="l"/>
            <a:r>
              <a:rPr lang="en-GB" b="0" i="0" dirty="0"/>
              <a:t>. </a:t>
            </a:r>
          </a:p>
          <a:p>
            <a:pPr algn="l"/>
            <a:endParaRPr lang="en-GB" b="0" i="0" dirty="0"/>
          </a:p>
          <a:p>
            <a:r>
              <a:rPr lang="es-ES" dirty="0"/>
              <a:t>¿Qué entendéis por el término poder? </a:t>
            </a:r>
            <a:endParaRPr lang="x-none" dirty="0"/>
          </a:p>
        </p:txBody>
      </p:sp>
      <p:sp>
        <p:nvSpPr>
          <p:cNvPr id="2" name="Title 1">
            <a:extLst>
              <a:ext uri="{FF2B5EF4-FFF2-40B4-BE49-F238E27FC236}">
                <a16:creationId xmlns:a16="http://schemas.microsoft.com/office/drawing/2014/main" id="{DB880CE2-4E56-4E1A-A51E-7D77D32FCFB3}"/>
              </a:ext>
            </a:extLst>
          </p:cNvPr>
          <p:cNvSpPr>
            <a:spLocks noGrp="1"/>
          </p:cNvSpPr>
          <p:nvPr>
            <p:ph type="title"/>
          </p:nvPr>
        </p:nvSpPr>
        <p:spPr/>
        <p:txBody>
          <a:bodyPr/>
          <a:lstStyle/>
          <a:p>
            <a:r>
              <a:rPr lang="es-ES" i="1" dirty="0"/>
              <a:t>Ejercicio 5.1: El significado del poder </a:t>
            </a:r>
            <a:endParaRPr lang="x-none" dirty="0"/>
          </a:p>
        </p:txBody>
      </p:sp>
      <p:sp>
        <p:nvSpPr>
          <p:cNvPr id="4" name="Slide Number Placeholder 6">
            <a:extLst>
              <a:ext uri="{FF2B5EF4-FFF2-40B4-BE49-F238E27FC236}">
                <a16:creationId xmlns:a16="http://schemas.microsoft.com/office/drawing/2014/main" id="{8B34F68A-FD85-514A-B9FB-99D9A09DF415}"/>
              </a:ext>
            </a:extLst>
          </p:cNvPr>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44</a:t>
            </a:fld>
            <a:endParaRPr lang="en-US"/>
          </a:p>
        </p:txBody>
      </p:sp>
    </p:spTree>
    <p:extLst>
      <p:ext uri="{BB962C8B-B14F-4D97-AF65-F5344CB8AC3E}">
        <p14:creationId xmlns:p14="http://schemas.microsoft.com/office/powerpoint/2010/main" val="2203946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7CD14FF-4D92-CA49-9E93-66ECBF7F258D}"/>
              </a:ext>
            </a:extLst>
          </p:cNvPr>
          <p:cNvSpPr>
            <a:spLocks noGrp="1"/>
          </p:cNvSpPr>
          <p:nvPr>
            <p:ph type="body" sz="quarter" idx="13"/>
          </p:nvPr>
        </p:nvSpPr>
        <p:spPr>
          <a:xfrm>
            <a:off x="507207" y="1411832"/>
            <a:ext cx="11174400" cy="360000"/>
          </a:xfrm>
        </p:spPr>
        <p:txBody>
          <a:bodyPr/>
          <a:lstStyle/>
          <a:p>
            <a:r>
              <a:rPr lang="en-US" dirty="0"/>
              <a:t>¿</a:t>
            </a:r>
            <a:r>
              <a:rPr lang="en-US" dirty="0" err="1"/>
              <a:t>Qué</a:t>
            </a:r>
            <a:r>
              <a:rPr lang="en-US" dirty="0"/>
              <a:t> </a:t>
            </a:r>
            <a:r>
              <a:rPr lang="en-US" dirty="0" err="1"/>
              <a:t>es</a:t>
            </a:r>
            <a:r>
              <a:rPr lang="en-US" dirty="0"/>
              <a:t> el </a:t>
            </a:r>
            <a:r>
              <a:rPr lang="en-US" dirty="0" err="1"/>
              <a:t>poder</a:t>
            </a:r>
            <a:r>
              <a:rPr lang="en-US" dirty="0"/>
              <a:t>? </a:t>
            </a:r>
          </a:p>
        </p:txBody>
      </p:sp>
      <p:sp>
        <p:nvSpPr>
          <p:cNvPr id="3" name="Content Placeholder 2">
            <a:extLst>
              <a:ext uri="{FF2B5EF4-FFF2-40B4-BE49-F238E27FC236}">
                <a16:creationId xmlns:a16="http://schemas.microsoft.com/office/drawing/2014/main" id="{AA43C261-20DD-4F71-A768-86E764B53AC8}"/>
              </a:ext>
            </a:extLst>
          </p:cNvPr>
          <p:cNvSpPr>
            <a:spLocks noGrp="1"/>
          </p:cNvSpPr>
          <p:nvPr>
            <p:ph sz="quarter" idx="14"/>
          </p:nvPr>
        </p:nvSpPr>
        <p:spPr>
          <a:xfrm>
            <a:off x="595423" y="2053388"/>
            <a:ext cx="11086184" cy="3957799"/>
          </a:xfrm>
        </p:spPr>
        <p:txBody>
          <a:bodyPr/>
          <a:lstStyle/>
          <a:p>
            <a:pPr algn="just"/>
            <a:r>
              <a:rPr lang="es-ES" dirty="0"/>
              <a:t>El poder interviene en la vida cotidiana de todo el mundo, creando ventajas y desventajas que cambian con el tiempo y en función del lugar</a:t>
            </a:r>
            <a:r>
              <a:rPr lang="en-US" dirty="0"/>
              <a:t>. </a:t>
            </a:r>
          </a:p>
          <a:p>
            <a:pPr algn="just"/>
            <a:r>
              <a:rPr lang="es-ES" dirty="0"/>
              <a:t>El poder se ejerce y se resiste en múltiples niveles, desde el nivel estructural hasta la interacción individual </a:t>
            </a:r>
            <a:r>
              <a:rPr lang="en-US" dirty="0"/>
              <a:t>. </a:t>
            </a:r>
          </a:p>
          <a:p>
            <a:pPr algn="just"/>
            <a:r>
              <a:rPr lang="es-ES" dirty="0"/>
              <a:t>Las relaciones de poder incluyen ejercer «poder sobre» otras personas, pero también ejercer «poder con» otras personas</a:t>
            </a:r>
            <a:r>
              <a:rPr lang="en-US" dirty="0"/>
              <a:t>. </a:t>
            </a:r>
          </a:p>
          <a:p>
            <a:pPr algn="just"/>
            <a:r>
              <a:rPr lang="es-ES" dirty="0"/>
              <a:t>a menudo implica ser capaz de controlar o decidir qué puede o no puede hacer otra persona y tener una cierta autoridad sobre alguien o algo</a:t>
            </a:r>
            <a:r>
              <a:rPr lang="en-US" dirty="0"/>
              <a:t>. </a:t>
            </a:r>
          </a:p>
          <a:p>
            <a:pPr lvl="0" fontAlgn="base"/>
            <a:r>
              <a:rPr lang="es-ES" dirty="0"/>
              <a:t>El desequilibrio de poder puede conducir a la violencia, la explotación, la coacción, el maltrato y el trato cruel y degradante. </a:t>
            </a:r>
            <a:endParaRPr lang="en-US" dirty="0"/>
          </a:p>
        </p:txBody>
      </p:sp>
      <p:sp>
        <p:nvSpPr>
          <p:cNvPr id="2" name="Title 1">
            <a:extLst>
              <a:ext uri="{FF2B5EF4-FFF2-40B4-BE49-F238E27FC236}">
                <a16:creationId xmlns:a16="http://schemas.microsoft.com/office/drawing/2014/main" id="{4DFB8DC2-A1C5-4347-9B03-F3C2219A25DB}"/>
              </a:ext>
            </a:extLst>
          </p:cNvPr>
          <p:cNvSpPr>
            <a:spLocks noGrp="1"/>
          </p:cNvSpPr>
          <p:nvPr>
            <p:ph type="title"/>
          </p:nvPr>
        </p:nvSpPr>
        <p:spPr>
          <a:xfrm>
            <a:off x="507205" y="506412"/>
            <a:ext cx="11124813" cy="407988"/>
          </a:xfrm>
        </p:spPr>
        <p:txBody>
          <a:bodyPr/>
          <a:lstStyle/>
          <a:p>
            <a:r>
              <a:rPr lang="es-ES" dirty="0"/>
              <a:t>Presentación: Dinámicas de poder en los servicios sociales y de salud mental </a:t>
            </a:r>
            <a:r>
              <a:rPr lang="en-GB" dirty="0"/>
              <a:t>- 1 </a:t>
            </a:r>
            <a:endParaRPr lang="x-none" dirty="0"/>
          </a:p>
        </p:txBody>
      </p:sp>
    </p:spTree>
    <p:extLst>
      <p:ext uri="{BB962C8B-B14F-4D97-AF65-F5344CB8AC3E}">
        <p14:creationId xmlns:p14="http://schemas.microsoft.com/office/powerpoint/2010/main" val="1933796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DC53196-8EF4-C94D-8D60-BBC60C114B4A}"/>
              </a:ext>
            </a:extLst>
          </p:cNvPr>
          <p:cNvSpPr>
            <a:spLocks noGrp="1"/>
          </p:cNvSpPr>
          <p:nvPr>
            <p:ph type="body" sz="quarter" idx="13"/>
          </p:nvPr>
        </p:nvSpPr>
        <p:spPr>
          <a:xfrm>
            <a:off x="507207" y="1403814"/>
            <a:ext cx="11174400" cy="360000"/>
          </a:xfrm>
        </p:spPr>
        <p:txBody>
          <a:bodyPr/>
          <a:lstStyle/>
          <a:p>
            <a:r>
              <a:rPr lang="es-ES" dirty="0"/>
              <a:t>¿Qué son las dinámicas de poder? </a:t>
            </a:r>
            <a:endParaRPr lang="x-none"/>
          </a:p>
        </p:txBody>
      </p:sp>
      <p:sp>
        <p:nvSpPr>
          <p:cNvPr id="3" name="Content Placeholder 2">
            <a:extLst>
              <a:ext uri="{FF2B5EF4-FFF2-40B4-BE49-F238E27FC236}">
                <a16:creationId xmlns:a16="http://schemas.microsoft.com/office/drawing/2014/main" id="{91635366-048F-4BC5-99BA-13735B47231D}"/>
              </a:ext>
            </a:extLst>
          </p:cNvPr>
          <p:cNvSpPr>
            <a:spLocks noGrp="1"/>
          </p:cNvSpPr>
          <p:nvPr>
            <p:ph sz="quarter" idx="14"/>
          </p:nvPr>
        </p:nvSpPr>
        <p:spPr>
          <a:xfrm>
            <a:off x="507195" y="2123814"/>
            <a:ext cx="11174412" cy="3887374"/>
          </a:xfrm>
        </p:spPr>
        <p:txBody>
          <a:bodyPr/>
          <a:lstStyle/>
          <a:p>
            <a:pPr lvl="0" fontAlgn="base"/>
            <a:r>
              <a:rPr lang="es-ES" dirty="0"/>
              <a:t>El término </a:t>
            </a:r>
            <a:r>
              <a:rPr lang="es-ES" i="1" dirty="0"/>
              <a:t>dinámicas de poder</a:t>
            </a:r>
            <a:r>
              <a:rPr lang="es-ES" dirty="0"/>
              <a:t> hace alusión a los diferentes grados de poder que varias personas tienen en un lugar determinado. </a:t>
            </a:r>
          </a:p>
          <a:p>
            <a:pPr lvl="0" fontAlgn="base"/>
            <a:r>
              <a:rPr lang="es-ES" dirty="0"/>
              <a:t>Las dinámicas de poder también influyen en las experiencias y en el acceso a la prestación de los servicios sociales y de salud mental. </a:t>
            </a:r>
          </a:p>
          <a:p>
            <a:pPr algn="just"/>
            <a:r>
              <a:rPr lang="es-ES" dirty="0"/>
              <a:t>En un servicio social o de salud mental, tanto los profesionales de la salud mental como de otros ámbitos tienen más poder que las personas usuarias de los servicios. En este caso, se suele hablar de </a:t>
            </a:r>
            <a:r>
              <a:rPr lang="es-ES" i="1" dirty="0"/>
              <a:t>desequilibrio de poder</a:t>
            </a:r>
            <a:r>
              <a:rPr lang="en-GB" dirty="0"/>
              <a:t>. </a:t>
            </a:r>
            <a:endParaRPr lang="x-none" dirty="0"/>
          </a:p>
          <a:p>
            <a:endParaRPr lang="x-none" dirty="0"/>
          </a:p>
        </p:txBody>
      </p:sp>
      <p:sp>
        <p:nvSpPr>
          <p:cNvPr id="6" name="Title 1">
            <a:extLst>
              <a:ext uri="{FF2B5EF4-FFF2-40B4-BE49-F238E27FC236}">
                <a16:creationId xmlns:a16="http://schemas.microsoft.com/office/drawing/2014/main" id="{4DFB8DC2-A1C5-4347-9B03-F3C2219A25DB}"/>
              </a:ext>
            </a:extLst>
          </p:cNvPr>
          <p:cNvSpPr>
            <a:spLocks noGrp="1"/>
          </p:cNvSpPr>
          <p:nvPr>
            <p:ph type="title"/>
          </p:nvPr>
        </p:nvSpPr>
        <p:spPr>
          <a:xfrm>
            <a:off x="507205" y="506412"/>
            <a:ext cx="11124813" cy="407988"/>
          </a:xfrm>
        </p:spPr>
        <p:txBody>
          <a:bodyPr/>
          <a:lstStyle/>
          <a:p>
            <a:r>
              <a:rPr lang="es-ES" dirty="0"/>
              <a:t>Presentación: Dinámicas de poder en los servicios sociales y de salud mental </a:t>
            </a:r>
            <a:r>
              <a:rPr lang="en-GB" dirty="0"/>
              <a:t>- 1 </a:t>
            </a:r>
            <a:endParaRPr lang="x-none" dirty="0"/>
          </a:p>
        </p:txBody>
      </p:sp>
    </p:spTree>
    <p:extLst>
      <p:ext uri="{BB962C8B-B14F-4D97-AF65-F5344CB8AC3E}">
        <p14:creationId xmlns:p14="http://schemas.microsoft.com/office/powerpoint/2010/main" val="2346112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396D57-104C-D344-830A-E1D3B73BB48E}"/>
              </a:ext>
            </a:extLst>
          </p:cNvPr>
          <p:cNvSpPr>
            <a:spLocks noGrp="1"/>
          </p:cNvSpPr>
          <p:nvPr>
            <p:ph type="body" sz="quarter" idx="13"/>
          </p:nvPr>
        </p:nvSpPr>
        <p:spPr>
          <a:xfrm>
            <a:off x="507207" y="1363706"/>
            <a:ext cx="11174400" cy="360000"/>
          </a:xfrm>
        </p:spPr>
        <p:txBody>
          <a:bodyPr/>
          <a:lstStyle/>
          <a:p>
            <a:r>
              <a:rPr lang="es-ES" dirty="0"/>
              <a:t>¿Por qué hay diferencias en los grados de poder? </a:t>
            </a:r>
            <a:endParaRPr lang="en-US" dirty="0"/>
          </a:p>
        </p:txBody>
      </p:sp>
      <p:sp>
        <p:nvSpPr>
          <p:cNvPr id="3" name="Content Placeholder 2">
            <a:extLst>
              <a:ext uri="{FF2B5EF4-FFF2-40B4-BE49-F238E27FC236}">
                <a16:creationId xmlns:a16="http://schemas.microsoft.com/office/drawing/2014/main" id="{C0E675E0-E8D9-4864-8C25-0C1F8D457940}"/>
              </a:ext>
            </a:extLst>
          </p:cNvPr>
          <p:cNvSpPr>
            <a:spLocks noGrp="1"/>
          </p:cNvSpPr>
          <p:nvPr>
            <p:ph sz="quarter" idx="14"/>
          </p:nvPr>
        </p:nvSpPr>
        <p:spPr>
          <a:xfrm>
            <a:off x="507195" y="1791368"/>
            <a:ext cx="11174412" cy="3989883"/>
          </a:xfrm>
        </p:spPr>
        <p:txBody>
          <a:bodyPr/>
          <a:lstStyle/>
          <a:p>
            <a:pPr marL="0" indent="0" algn="just">
              <a:buNone/>
            </a:pPr>
            <a:r>
              <a:rPr lang="es-ES" sz="2000" dirty="0"/>
              <a:t>Muchas diferencias en los grados de poder responden a los diversos roles y responsabilidades que tienen las personas en los servicios sociales y de salud mental</a:t>
            </a:r>
            <a:r>
              <a:rPr lang="en-US" sz="2000" dirty="0"/>
              <a:t>:</a:t>
            </a:r>
          </a:p>
          <a:p>
            <a:pPr lvl="0" algn="just" fontAlgn="base"/>
            <a:r>
              <a:rPr lang="es-ES" sz="2000" dirty="0"/>
              <a:t>El personal presta los servicios, es responsable de su funcionamiento y de hacer cumplir las normas y los procedimientos. En este sentido, estas personas tienen poder de manera inherente. </a:t>
            </a:r>
          </a:p>
          <a:p>
            <a:pPr algn="just"/>
            <a:r>
              <a:rPr lang="es-ES" sz="2000" dirty="0"/>
              <a:t>Al personal se le permite legalmente utilizar la coacción, y a menudo la ley les obliga a hacerlo</a:t>
            </a:r>
            <a:r>
              <a:rPr lang="en-US" sz="2000" dirty="0"/>
              <a:t>. </a:t>
            </a:r>
          </a:p>
          <a:p>
            <a:pPr algn="just"/>
            <a:r>
              <a:rPr lang="es-ES" sz="2000" dirty="0"/>
              <a:t>Esto hace que las personas sometidas a prácticas coercitivas se encuentren desamparadas para defenderse y modificar su situación y permite al personal desestimar sus deseos como inválidos o a ignorarlos</a:t>
            </a:r>
            <a:r>
              <a:rPr lang="en-US" sz="2000" dirty="0"/>
              <a:t>.</a:t>
            </a:r>
          </a:p>
          <a:p>
            <a:pPr algn="just"/>
            <a:r>
              <a:rPr lang="es-ES" sz="2000" dirty="0"/>
              <a:t>La simple amenaza o posibilidad de ser internado y tratado involuntariamente a menudo puede agravar el desequilibrio de poder</a:t>
            </a:r>
            <a:r>
              <a:rPr lang="en-US" sz="2000" dirty="0"/>
              <a:t>: </a:t>
            </a:r>
          </a:p>
          <a:p>
            <a:pPr lvl="3" algn="just"/>
            <a:r>
              <a:rPr lang="es-ES" dirty="0"/>
              <a:t>Las personas saben que deben aceptar lo que les ofrece o prescribe el personal para evitar ser hospitalizadas y tratadas involuntariamente</a:t>
            </a:r>
            <a:r>
              <a:rPr lang="en-US" dirty="0"/>
              <a:t>. </a:t>
            </a:r>
          </a:p>
        </p:txBody>
      </p:sp>
      <p:sp>
        <p:nvSpPr>
          <p:cNvPr id="7" name="Title 1">
            <a:extLst>
              <a:ext uri="{FF2B5EF4-FFF2-40B4-BE49-F238E27FC236}">
                <a16:creationId xmlns:a16="http://schemas.microsoft.com/office/drawing/2014/main" id="{4DFB8DC2-A1C5-4347-9B03-F3C2219A25DB}"/>
              </a:ext>
            </a:extLst>
          </p:cNvPr>
          <p:cNvSpPr>
            <a:spLocks noGrp="1"/>
          </p:cNvSpPr>
          <p:nvPr>
            <p:ph type="title"/>
          </p:nvPr>
        </p:nvSpPr>
        <p:spPr>
          <a:xfrm>
            <a:off x="507205" y="506412"/>
            <a:ext cx="11124813" cy="407988"/>
          </a:xfrm>
        </p:spPr>
        <p:txBody>
          <a:bodyPr/>
          <a:lstStyle/>
          <a:p>
            <a:r>
              <a:rPr lang="es-ES" dirty="0"/>
              <a:t>Presentación: Dinámicas de poder en los servicios sociales y de salud mental </a:t>
            </a:r>
            <a:r>
              <a:rPr lang="en-GB" dirty="0"/>
              <a:t>- 1 </a:t>
            </a:r>
            <a:endParaRPr lang="x-none" dirty="0"/>
          </a:p>
        </p:txBody>
      </p:sp>
    </p:spTree>
    <p:extLst>
      <p:ext uri="{BB962C8B-B14F-4D97-AF65-F5344CB8AC3E}">
        <p14:creationId xmlns:p14="http://schemas.microsoft.com/office/powerpoint/2010/main" val="4212485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A19DD-67A3-4828-A173-4CBAE9E0F8BD}"/>
              </a:ext>
            </a:extLst>
          </p:cNvPr>
          <p:cNvSpPr>
            <a:spLocks noGrp="1"/>
          </p:cNvSpPr>
          <p:nvPr>
            <p:ph sz="quarter" idx="14"/>
          </p:nvPr>
        </p:nvSpPr>
        <p:spPr/>
        <p:txBody>
          <a:bodyPr/>
          <a:lstStyle/>
          <a:p>
            <a:pPr lvl="0" algn="just"/>
            <a:endParaRPr lang="en-US" dirty="0"/>
          </a:p>
          <a:p>
            <a:pPr lvl="0" algn="just"/>
            <a:r>
              <a:rPr lang="es-ES" dirty="0"/>
              <a:t>En el ámbito de los servicios sociales y de salud mental, las personas usuarias dependen del personal para su bienestar y para recibir atención</a:t>
            </a:r>
            <a:r>
              <a:rPr lang="en-US" dirty="0"/>
              <a:t>. </a:t>
            </a:r>
          </a:p>
          <a:p>
            <a:pPr lvl="0" algn="just"/>
            <a:r>
              <a:rPr lang="es-ES" dirty="0"/>
              <a:t>Necesitan la experiencia del personal para recibir un tratamiento y una atención sobre los que a menudo no tienen control</a:t>
            </a:r>
            <a:r>
              <a:rPr lang="en-US" dirty="0"/>
              <a:t>. </a:t>
            </a:r>
          </a:p>
          <a:p>
            <a:pPr lvl="0" algn="just"/>
            <a:r>
              <a:rPr lang="es-ES" dirty="0"/>
              <a:t>Esta dependencia del personal y la falta de control pueden ponerlos en un riesgo especialmente elevado de experimentar coacción y un trato violento y/o abusivo</a:t>
            </a:r>
            <a:r>
              <a:rPr lang="en-US" dirty="0"/>
              <a:t>.</a:t>
            </a:r>
          </a:p>
          <a:p>
            <a:pPr algn="just"/>
            <a:endParaRPr lang="x-none" dirty="0"/>
          </a:p>
        </p:txBody>
      </p:sp>
      <p:sp>
        <p:nvSpPr>
          <p:cNvPr id="5" name="Title 1">
            <a:extLst>
              <a:ext uri="{FF2B5EF4-FFF2-40B4-BE49-F238E27FC236}">
                <a16:creationId xmlns:a16="http://schemas.microsoft.com/office/drawing/2014/main" id="{4DFB8DC2-A1C5-4347-9B03-F3C2219A25DB}"/>
              </a:ext>
            </a:extLst>
          </p:cNvPr>
          <p:cNvSpPr>
            <a:spLocks noGrp="1"/>
          </p:cNvSpPr>
          <p:nvPr>
            <p:ph type="title"/>
          </p:nvPr>
        </p:nvSpPr>
        <p:spPr>
          <a:xfrm>
            <a:off x="507205" y="506412"/>
            <a:ext cx="11124813" cy="407988"/>
          </a:xfrm>
        </p:spPr>
        <p:txBody>
          <a:bodyPr/>
          <a:lstStyle/>
          <a:p>
            <a:r>
              <a:rPr lang="es-ES" dirty="0"/>
              <a:t>Presentación: Dinámicas de poder en los servicios sociales y de salud mental </a:t>
            </a:r>
            <a:r>
              <a:rPr lang="en-GB" dirty="0"/>
              <a:t>- 1 </a:t>
            </a:r>
            <a:endParaRPr lang="x-none" dirty="0"/>
          </a:p>
        </p:txBody>
      </p:sp>
    </p:spTree>
    <p:extLst>
      <p:ext uri="{BB962C8B-B14F-4D97-AF65-F5344CB8AC3E}">
        <p14:creationId xmlns:p14="http://schemas.microsoft.com/office/powerpoint/2010/main" val="870175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7EE62-9A45-4823-8EE0-440522C77FAC}"/>
              </a:ext>
            </a:extLst>
          </p:cNvPr>
          <p:cNvSpPr>
            <a:spLocks noGrp="1"/>
          </p:cNvSpPr>
          <p:nvPr>
            <p:ph sz="quarter" idx="14"/>
          </p:nvPr>
        </p:nvSpPr>
        <p:spPr/>
        <p:txBody>
          <a:bodyPr/>
          <a:lstStyle/>
          <a:p>
            <a:pPr marL="0" indent="0">
              <a:buNone/>
            </a:pPr>
            <a:r>
              <a:rPr lang="es-ES" b="1" dirty="0"/>
              <a:t>Varios factores pueden influir y agravar las dinámicas de poder de los servicios sociales y la salud mental</a:t>
            </a:r>
            <a:r>
              <a:rPr lang="en-US" b="1" dirty="0"/>
              <a:t>: </a:t>
            </a:r>
          </a:p>
          <a:p>
            <a:pPr marL="792000" lvl="3">
              <a:spcAft>
                <a:spcPts val="900"/>
              </a:spcAft>
            </a:pPr>
            <a:r>
              <a:rPr lang="es-ES" sz="1900" dirty="0"/>
              <a:t>El tipo de ropa que viste el personal</a:t>
            </a:r>
            <a:r>
              <a:rPr lang="en-US" sz="1900" dirty="0"/>
              <a:t>. </a:t>
            </a:r>
          </a:p>
          <a:p>
            <a:pPr marL="792000" lvl="3">
              <a:spcAft>
                <a:spcPts val="900"/>
              </a:spcAft>
            </a:pPr>
            <a:r>
              <a:rPr lang="es-ES" sz="1900" dirty="0"/>
              <a:t>Los sitios donde se sirve la comida</a:t>
            </a:r>
            <a:r>
              <a:rPr lang="en-US" sz="1900" dirty="0"/>
              <a:t>; </a:t>
            </a:r>
            <a:r>
              <a:rPr lang="es-ES" sz="1900" dirty="0"/>
              <a:t>o si el personal tiene aseos separados</a:t>
            </a:r>
            <a:r>
              <a:rPr lang="en-US" sz="1900" dirty="0"/>
              <a:t>.</a:t>
            </a:r>
          </a:p>
          <a:p>
            <a:pPr marL="792000" lvl="3">
              <a:spcAft>
                <a:spcPts val="900"/>
              </a:spcAft>
            </a:pPr>
            <a:r>
              <a:rPr lang="es-ES" sz="1900" dirty="0"/>
              <a:t>La naturaleza de la comunicación entre las personas </a:t>
            </a:r>
            <a:r>
              <a:rPr lang="en-US" sz="1900" dirty="0"/>
              <a:t>.</a:t>
            </a:r>
          </a:p>
          <a:p>
            <a:pPr marL="792000" lvl="3">
              <a:spcAft>
                <a:spcPts val="900"/>
              </a:spcAft>
            </a:pPr>
            <a:r>
              <a:rPr lang="es-ES" sz="1900" dirty="0"/>
              <a:t>Si el personal lleva distintivos</a:t>
            </a:r>
            <a:r>
              <a:rPr lang="en-US" sz="1900" dirty="0"/>
              <a:t>. </a:t>
            </a:r>
          </a:p>
          <a:p>
            <a:pPr marL="792000" lvl="3">
              <a:spcAft>
                <a:spcPts val="900"/>
              </a:spcAft>
            </a:pPr>
            <a:r>
              <a:rPr lang="es-ES" sz="1900" dirty="0"/>
              <a:t>¿Quién toma notas y/o se encarga de los archivos?</a:t>
            </a:r>
          </a:p>
          <a:p>
            <a:pPr marL="792000" lvl="3">
              <a:spcAft>
                <a:spcPts val="900"/>
              </a:spcAft>
            </a:pPr>
            <a:r>
              <a:rPr lang="es-ES" sz="1900" dirty="0"/>
              <a:t>¿Quién tiene autoridad y claves/tarjetas para cerrar determinadas zonas </a:t>
            </a:r>
            <a:r>
              <a:rPr lang="en-US" sz="1900" dirty="0"/>
              <a:t>?</a:t>
            </a:r>
          </a:p>
          <a:p>
            <a:pPr marL="792000" lvl="3" fontAlgn="base"/>
            <a:r>
              <a:rPr lang="es-ES" sz="1900" dirty="0"/>
              <a:t>¿Quién se espera que viva la vida con un plan de tratamiento, objetivos, etc., por escrito y quién puede vivir la vida sin más?</a:t>
            </a:r>
          </a:p>
          <a:p>
            <a:pPr marL="792000" lvl="3" fontAlgn="base"/>
            <a:r>
              <a:rPr lang="es-ES" sz="1900" dirty="0"/>
              <a:t>¿Qué voz y opinión se escucha y se acepta con más frecuencia? </a:t>
            </a:r>
          </a:p>
          <a:p>
            <a:pPr marL="792000" lvl="3" fontAlgn="base"/>
            <a:r>
              <a:rPr lang="es-ES" sz="1900" dirty="0"/>
              <a:t>¿Las necesidades de quién reflejan las políticas, las agendas y las directrices de los servicios? </a:t>
            </a:r>
          </a:p>
          <a:p>
            <a:endParaRPr lang="x-none" dirty="0"/>
          </a:p>
        </p:txBody>
      </p:sp>
      <p:sp>
        <p:nvSpPr>
          <p:cNvPr id="5" name="Title 1">
            <a:extLst>
              <a:ext uri="{FF2B5EF4-FFF2-40B4-BE49-F238E27FC236}">
                <a16:creationId xmlns:a16="http://schemas.microsoft.com/office/drawing/2014/main" id="{4DFB8DC2-A1C5-4347-9B03-F3C2219A25DB}"/>
              </a:ext>
            </a:extLst>
          </p:cNvPr>
          <p:cNvSpPr>
            <a:spLocks noGrp="1"/>
          </p:cNvSpPr>
          <p:nvPr>
            <p:ph type="title"/>
          </p:nvPr>
        </p:nvSpPr>
        <p:spPr>
          <a:xfrm>
            <a:off x="507205" y="506412"/>
            <a:ext cx="11124813" cy="407988"/>
          </a:xfrm>
        </p:spPr>
        <p:txBody>
          <a:bodyPr/>
          <a:lstStyle/>
          <a:p>
            <a:r>
              <a:rPr lang="es-ES" dirty="0"/>
              <a:t>Presentación: Dinámicas de poder en los servicios sociales y de salud mental </a:t>
            </a:r>
            <a:r>
              <a:rPr lang="en-GB" dirty="0"/>
              <a:t>- 1 </a:t>
            </a:r>
            <a:endParaRPr lang="x-none" dirty="0"/>
          </a:p>
        </p:txBody>
      </p:sp>
    </p:spTree>
    <p:extLst>
      <p:ext uri="{BB962C8B-B14F-4D97-AF65-F5344CB8AC3E}">
        <p14:creationId xmlns:p14="http://schemas.microsoft.com/office/powerpoint/2010/main" val="180796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511188"/>
            <a:ext cx="10922805" cy="4500000"/>
          </a:xfrm>
        </p:spPr>
        <p:txBody>
          <a:bodyPr/>
          <a:lstStyle/>
          <a:p>
            <a:pPr algn="just"/>
            <a:r>
              <a:rPr lang="es-ES" sz="2000" dirty="0"/>
              <a:t>Utilizamos los términos “personas usuarias” o “personas que han sido usuarias” de los servicios sociales o de salud mental para referirnos a las personas que no consideran necesariamente que tengan una discapacidad, pero que tienen diversas experiencias aplicables a esta formación</a:t>
            </a:r>
          </a:p>
          <a:p>
            <a:pPr algn="just"/>
            <a:r>
              <a:rPr lang="es-ES" sz="2000" dirty="0"/>
              <a:t>El término </a:t>
            </a:r>
            <a:r>
              <a:rPr lang="es-ES" sz="2000" i="1" dirty="0"/>
              <a:t>servicios sociales y de salud mental </a:t>
            </a:r>
            <a:r>
              <a:rPr lang="es-ES" sz="2000" dirty="0"/>
              <a:t> hace referencia a un amplio abanico de servicios que actualmente se ofrecen en diferentes países en los sectores público, privado y no gubernamental. </a:t>
            </a:r>
          </a:p>
          <a:p>
            <a:pPr algn="just"/>
            <a:r>
              <a:rPr lang="es-ES" sz="2000" dirty="0"/>
              <a:t>La terminología adoptada en este documento se ha seleccionado por motivos de inclusión</a:t>
            </a:r>
            <a:r>
              <a:rPr lang="en-US" sz="2000" dirty="0"/>
              <a:t>. </a:t>
            </a:r>
          </a:p>
          <a:p>
            <a:pPr lvl="3" algn="just"/>
            <a:r>
              <a:rPr lang="es-ES" dirty="0"/>
              <a:t>Es una opción individual identificarse con unas expresiones o conceptos determinados, pero los derechos humanos siguen siendo aplicables a todo el mundo, en todas partes</a:t>
            </a:r>
            <a:r>
              <a:rPr lang="en-US" dirty="0"/>
              <a:t>. </a:t>
            </a:r>
          </a:p>
          <a:p>
            <a:pPr lvl="3" algn="just"/>
            <a:r>
              <a:rPr lang="es-ES" dirty="0"/>
              <a:t>Nunca debemos dejar que un diagnóstico o una discapacidad definan a una persona</a:t>
            </a:r>
            <a:r>
              <a:rPr lang="en-US" dirty="0"/>
              <a:t>. </a:t>
            </a:r>
          </a:p>
          <a:p>
            <a:pPr lvl="3" algn="just"/>
            <a:r>
              <a:rPr lang="es-ES" dirty="0"/>
              <a:t>Todos somos individuos, con un contexto social, personalidad, autonomía, sueños, objetivos, aspiraciones y relaciones con los otros que son únicos. </a:t>
            </a:r>
          </a:p>
          <a:p>
            <a:pPr marL="0" indent="0" algn="just">
              <a:buNone/>
            </a:pPr>
            <a:endParaRPr lang="en-US" sz="20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en-US" sz="2800" dirty="0"/>
              <a:t>Nota </a:t>
            </a:r>
            <a:r>
              <a:rPr lang="en-US" sz="2800" dirty="0" err="1"/>
              <a:t>preliminar</a:t>
            </a:r>
            <a:r>
              <a:rPr lang="en-US" sz="2800" dirty="0"/>
              <a:t> </a:t>
            </a:r>
            <a:r>
              <a:rPr lang="en-US" sz="2800" dirty="0" err="1"/>
              <a:t>sobre</a:t>
            </a:r>
            <a:r>
              <a:rPr lang="en-US" sz="2800" dirty="0"/>
              <a:t> el </a:t>
            </a:r>
            <a:r>
              <a:rPr lang="en-US" sz="2800" dirty="0" err="1"/>
              <a:t>lenguaje</a:t>
            </a:r>
            <a:r>
              <a:rPr lang="en-US" sz="2800" dirty="0"/>
              <a:t> - 2</a:t>
            </a:r>
          </a:p>
        </p:txBody>
      </p:sp>
    </p:spTree>
    <p:extLst>
      <p:ext uri="{BB962C8B-B14F-4D97-AF65-F5344CB8AC3E}">
        <p14:creationId xmlns:p14="http://schemas.microsoft.com/office/powerpoint/2010/main" val="635838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B52EBC-4A07-4D85-8F36-A7F8FABB7A46}"/>
              </a:ext>
            </a:extLst>
          </p:cNvPr>
          <p:cNvSpPr>
            <a:spLocks noGrp="1"/>
          </p:cNvSpPr>
          <p:nvPr>
            <p:ph sz="quarter" idx="14"/>
          </p:nvPr>
        </p:nvSpPr>
        <p:spPr/>
        <p:txBody>
          <a:bodyPr/>
          <a:lstStyle/>
          <a:p>
            <a:pPr algn="just"/>
            <a:r>
              <a:rPr lang="es-ES" sz="2000" dirty="0"/>
              <a:t>El comportamiento del personal hacia las personas usuarias tiene un impacto inmenso tanto en sus derechos como en su bienestar y su recuperación</a:t>
            </a:r>
            <a:r>
              <a:rPr lang="en-US" sz="2000" dirty="0"/>
              <a:t>.</a:t>
            </a:r>
          </a:p>
          <a:p>
            <a:pPr algn="just"/>
            <a:r>
              <a:rPr lang="es-ES" sz="2000" dirty="0"/>
              <a:t>Solo es posible identificar y prevenir la violencia, la coacción y el maltrato cuando las personas reconocen las dinámicas de poder desiguales que tienen lugar en un servicio y cambian su comportamiento en función de estas dinámicas</a:t>
            </a:r>
            <a:r>
              <a:rPr lang="en-US" sz="2000" dirty="0"/>
              <a:t>. </a:t>
            </a:r>
          </a:p>
          <a:p>
            <a:pPr algn="just"/>
            <a:r>
              <a:rPr lang="es-ES" sz="2000" dirty="0"/>
              <a:t>Si bien las dinámicas de poder no se pueden eliminar completamente, sobre todo mientras las leyes permitan la hospitalización y el tratamiento involuntarios, hay otras formas de coacción que sí es posible identificar y limitar. </a:t>
            </a:r>
          </a:p>
          <a:p>
            <a:pPr algn="just"/>
            <a:r>
              <a:rPr lang="es-ES" sz="2000" dirty="0"/>
              <a:t>Un contacto respetuoso y comprensivo reduce las posibilidades de escalada y el riesgo de violencia, maltrato y coacción</a:t>
            </a:r>
            <a:r>
              <a:rPr lang="en-US" sz="2000" dirty="0"/>
              <a:t>. </a:t>
            </a:r>
          </a:p>
          <a:p>
            <a:pPr algn="just"/>
            <a:r>
              <a:rPr lang="es-ES" sz="2000" dirty="0"/>
              <a:t>Todas las personas merecen ser tratadas en igualdad de condiciones con otras personas, con dignidad y respeto</a:t>
            </a:r>
            <a:r>
              <a:rPr lang="en-US" sz="2000" dirty="0"/>
              <a:t>.</a:t>
            </a:r>
          </a:p>
        </p:txBody>
      </p:sp>
      <p:sp>
        <p:nvSpPr>
          <p:cNvPr id="5" name="Title 1">
            <a:extLst>
              <a:ext uri="{FF2B5EF4-FFF2-40B4-BE49-F238E27FC236}">
                <a16:creationId xmlns:a16="http://schemas.microsoft.com/office/drawing/2014/main" id="{4DFB8DC2-A1C5-4347-9B03-F3C2219A25DB}"/>
              </a:ext>
            </a:extLst>
          </p:cNvPr>
          <p:cNvSpPr>
            <a:spLocks noGrp="1"/>
          </p:cNvSpPr>
          <p:nvPr>
            <p:ph type="title"/>
          </p:nvPr>
        </p:nvSpPr>
        <p:spPr>
          <a:xfrm>
            <a:off x="507205" y="506412"/>
            <a:ext cx="11124813" cy="407988"/>
          </a:xfrm>
        </p:spPr>
        <p:txBody>
          <a:bodyPr/>
          <a:lstStyle/>
          <a:p>
            <a:r>
              <a:rPr lang="es-ES" dirty="0"/>
              <a:t>Presentación: Dinámicas de poder en los servicios sociales y de salud mental </a:t>
            </a:r>
            <a:r>
              <a:rPr lang="en-GB" dirty="0"/>
              <a:t>- 1 </a:t>
            </a:r>
            <a:endParaRPr lang="x-none" dirty="0"/>
          </a:p>
        </p:txBody>
      </p:sp>
    </p:spTree>
    <p:extLst>
      <p:ext uri="{BB962C8B-B14F-4D97-AF65-F5344CB8AC3E}">
        <p14:creationId xmlns:p14="http://schemas.microsoft.com/office/powerpoint/2010/main" val="2337480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3F5A1-A253-410C-A190-70F210614DD0}"/>
              </a:ext>
            </a:extLst>
          </p:cNvPr>
          <p:cNvSpPr>
            <a:spLocks noGrp="1"/>
          </p:cNvSpPr>
          <p:nvPr>
            <p:ph sz="quarter" idx="14"/>
          </p:nvPr>
        </p:nvSpPr>
        <p:spPr/>
        <p:txBody>
          <a:bodyPr/>
          <a:lstStyle/>
          <a:p>
            <a:endParaRPr lang="en-US" dirty="0"/>
          </a:p>
          <a:p>
            <a:r>
              <a:rPr lang="es-ES" dirty="0"/>
              <a:t>¿Qué contribuye a las dinámicas de poder en un servicio social o de salud mental? </a:t>
            </a:r>
            <a:endParaRPr lang="x-none" dirty="0"/>
          </a:p>
        </p:txBody>
      </p:sp>
      <p:sp>
        <p:nvSpPr>
          <p:cNvPr id="2"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es-ES" dirty="0"/>
              <a:t>Ejercicio 5.2: ¿Qué contribuye a las dinámicas de poder? </a:t>
            </a:r>
            <a:r>
              <a:rPr lang="en-GB" dirty="0"/>
              <a:t>- 1</a:t>
            </a:r>
            <a:endParaRPr lang="x-none" dirty="0"/>
          </a:p>
        </p:txBody>
      </p:sp>
    </p:spTree>
    <p:extLst>
      <p:ext uri="{BB962C8B-B14F-4D97-AF65-F5344CB8AC3E}">
        <p14:creationId xmlns:p14="http://schemas.microsoft.com/office/powerpoint/2010/main" val="1607555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576C12-1D09-4443-9FC8-4EAE2710EB62}"/>
              </a:ext>
            </a:extLst>
          </p:cNvPr>
          <p:cNvSpPr>
            <a:spLocks noGrp="1"/>
          </p:cNvSpPr>
          <p:nvPr>
            <p:ph sz="quarter" idx="14"/>
          </p:nvPr>
        </p:nvSpPr>
        <p:spPr/>
        <p:txBody>
          <a:bodyPr/>
          <a:lstStyle/>
          <a:p>
            <a:endParaRPr lang="en-US" dirty="0"/>
          </a:p>
          <a:p>
            <a:r>
              <a:rPr lang="es-ES" dirty="0"/>
              <a:t>¿Cómo pueden influir las diferencias en la manera de vestir en las dinámicas de poder? </a:t>
            </a:r>
            <a:endParaRPr lang="x-none" dirty="0"/>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es-ES" dirty="0"/>
              <a:t>Ejercicio 5.2: ¿Qué contribuye a las dinámicas de poder? </a:t>
            </a:r>
            <a:r>
              <a:rPr lang="en-GB" dirty="0"/>
              <a:t>- 2</a:t>
            </a:r>
            <a:endParaRPr lang="x-none" dirty="0"/>
          </a:p>
        </p:txBody>
      </p:sp>
    </p:spTree>
    <p:extLst>
      <p:ext uri="{BB962C8B-B14F-4D97-AF65-F5344CB8AC3E}">
        <p14:creationId xmlns:p14="http://schemas.microsoft.com/office/powerpoint/2010/main" val="2600945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4AE0B7-69C9-495A-BD57-9B40D090314F}"/>
              </a:ext>
            </a:extLst>
          </p:cNvPr>
          <p:cNvSpPr>
            <a:spLocks noGrp="1"/>
          </p:cNvSpPr>
          <p:nvPr>
            <p:ph sz="quarter" idx="14"/>
          </p:nvPr>
        </p:nvSpPr>
        <p:spPr/>
        <p:txBody>
          <a:bodyPr/>
          <a:lstStyle/>
          <a:p>
            <a:endParaRPr lang="en-US" dirty="0"/>
          </a:p>
          <a:p>
            <a:r>
              <a:rPr lang="es-ES" dirty="0"/>
              <a:t>¿Cómo pueden influir las diferencias del lugar donde se come en las dinámicas de poder? </a:t>
            </a:r>
            <a:endParaRPr lang="x-none" dirty="0"/>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es-ES" dirty="0"/>
              <a:t>Ejercicio 5.2: ¿Qué contribuye a las dinámicas de poder? </a:t>
            </a:r>
            <a:r>
              <a:rPr lang="en-GB" dirty="0"/>
              <a:t>- 3</a:t>
            </a:r>
            <a:endParaRPr lang="x-none" dirty="0"/>
          </a:p>
        </p:txBody>
      </p:sp>
    </p:spTree>
    <p:extLst>
      <p:ext uri="{BB962C8B-B14F-4D97-AF65-F5344CB8AC3E}">
        <p14:creationId xmlns:p14="http://schemas.microsoft.com/office/powerpoint/2010/main" val="4284638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CD34D-2CCD-42C7-9704-14460DDE46CB}"/>
              </a:ext>
            </a:extLst>
          </p:cNvPr>
          <p:cNvSpPr>
            <a:spLocks noGrp="1"/>
          </p:cNvSpPr>
          <p:nvPr>
            <p:ph sz="quarter" idx="14"/>
          </p:nvPr>
        </p:nvSpPr>
        <p:spPr/>
        <p:txBody>
          <a:bodyPr/>
          <a:lstStyle/>
          <a:p>
            <a:endParaRPr lang="en-US" dirty="0"/>
          </a:p>
          <a:p>
            <a:r>
              <a:rPr lang="es-ES" dirty="0"/>
              <a:t>¿Cómo puede influir la manera en que el personal escucha y habla con las personas usuarias de los servicios en las dinámicas de poder? </a:t>
            </a:r>
            <a:endParaRPr lang="en-US" dirty="0"/>
          </a:p>
          <a:p>
            <a:endParaRPr lang="en-US" dirty="0"/>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es-ES" dirty="0"/>
              <a:t>Ejercicio 5.2: ¿Qué contribuye a las dinámicas de poder? </a:t>
            </a:r>
            <a:r>
              <a:rPr lang="en-GB" dirty="0"/>
              <a:t>- 4</a:t>
            </a:r>
            <a:endParaRPr lang="x-none" dirty="0"/>
          </a:p>
        </p:txBody>
      </p:sp>
    </p:spTree>
    <p:extLst>
      <p:ext uri="{BB962C8B-B14F-4D97-AF65-F5344CB8AC3E}">
        <p14:creationId xmlns:p14="http://schemas.microsoft.com/office/powerpoint/2010/main" val="1321574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CD672-61C4-497B-9CA0-386294AD699E}"/>
              </a:ext>
            </a:extLst>
          </p:cNvPr>
          <p:cNvSpPr>
            <a:spLocks noGrp="1"/>
          </p:cNvSpPr>
          <p:nvPr>
            <p:ph sz="quarter" idx="14"/>
          </p:nvPr>
        </p:nvSpPr>
        <p:spPr/>
        <p:txBody>
          <a:bodyPr/>
          <a:lstStyle/>
          <a:p>
            <a:endParaRPr lang="en-US" dirty="0"/>
          </a:p>
          <a:p>
            <a:r>
              <a:rPr lang="es-ES" dirty="0"/>
              <a:t>¿Qué otros ejemplos se os ocurren que puedan influir en las dinámicas de poder en los servicios? </a:t>
            </a:r>
            <a:endParaRPr lang="x-none" dirty="0"/>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es-ES" dirty="0"/>
              <a:t>Ejercicio 5.2: ¿Qué contribuye a las dinámicas de poder? </a:t>
            </a:r>
            <a:r>
              <a:rPr lang="en-GB" dirty="0"/>
              <a:t>- 5</a:t>
            </a:r>
            <a:endParaRPr lang="x-none" dirty="0"/>
          </a:p>
        </p:txBody>
      </p:sp>
    </p:spTree>
    <p:extLst>
      <p:ext uri="{BB962C8B-B14F-4D97-AF65-F5344CB8AC3E}">
        <p14:creationId xmlns:p14="http://schemas.microsoft.com/office/powerpoint/2010/main" val="1784224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1A36E5-A39E-4467-A82B-4FAC4B1192E8}"/>
              </a:ext>
            </a:extLst>
          </p:cNvPr>
          <p:cNvSpPr>
            <a:spLocks noGrp="1"/>
          </p:cNvSpPr>
          <p:nvPr>
            <p:ph sz="quarter" idx="14"/>
          </p:nvPr>
        </p:nvSpPr>
        <p:spPr/>
        <p:txBody>
          <a:bodyPr/>
          <a:lstStyle/>
          <a:p>
            <a:endParaRPr lang="en-US" dirty="0"/>
          </a:p>
          <a:p>
            <a:r>
              <a:rPr lang="es-ES" dirty="0"/>
              <a:t>¿Cuáles son las dinámicas de poder que tienen lugar en vuestros servicios? </a:t>
            </a:r>
          </a:p>
          <a:p>
            <a:endParaRPr lang="es-ES" dirty="0"/>
          </a:p>
          <a:p>
            <a:r>
              <a:rPr lang="es-ES" dirty="0"/>
              <a:t>¿Se os ocurren situaciones en vuestro servicio en las que el personal tenga poder sobre las personas usuarias del servicio o en las que las personas tengan muy poco poder para decidir? </a:t>
            </a:r>
          </a:p>
          <a:p>
            <a:r>
              <a:rPr lang="es-ES" dirty="0"/>
              <a:t> </a:t>
            </a:r>
          </a:p>
          <a:p>
            <a:endParaRPr lang="x-none" dirty="0"/>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es-ES" dirty="0"/>
              <a:t>Ejercicio 5.2: ¿Qué contribuye a las dinámicas de poder? </a:t>
            </a:r>
            <a:r>
              <a:rPr lang="en-GB" dirty="0"/>
              <a:t>- 6</a:t>
            </a:r>
            <a:endParaRPr lang="x-none" dirty="0"/>
          </a:p>
        </p:txBody>
      </p:sp>
    </p:spTree>
    <p:extLst>
      <p:ext uri="{BB962C8B-B14F-4D97-AF65-F5344CB8AC3E}">
        <p14:creationId xmlns:p14="http://schemas.microsoft.com/office/powerpoint/2010/main" val="1035806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5564B2-BBA2-4DA0-99E6-6520B39D46A1}"/>
              </a:ext>
            </a:extLst>
          </p:cNvPr>
          <p:cNvSpPr>
            <a:spLocks noGrp="1"/>
          </p:cNvSpPr>
          <p:nvPr>
            <p:ph sz="quarter" idx="14"/>
          </p:nvPr>
        </p:nvSpPr>
        <p:spPr/>
        <p:txBody>
          <a:bodyPr/>
          <a:lstStyle/>
          <a:p>
            <a:endParaRPr lang="en-US" dirty="0"/>
          </a:p>
          <a:p>
            <a:r>
              <a:rPr lang="es-ES" dirty="0"/>
              <a:t>¿Qué repercusiones puede haber ocasionalmente cuando las personas usuarias de los servicios no cumplen las reglas del servicio o las instrucciones que se les dan? </a:t>
            </a:r>
          </a:p>
          <a:p>
            <a:r>
              <a:rPr lang="es-ES" dirty="0"/>
              <a:t> </a:t>
            </a:r>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es-ES" dirty="0"/>
              <a:t>Ejercicio 5.2: ¿Qué contribuye a las dinámicas de poder? </a:t>
            </a:r>
            <a:r>
              <a:rPr lang="en-GB" dirty="0"/>
              <a:t>- 7</a:t>
            </a:r>
            <a:endParaRPr lang="x-none" dirty="0"/>
          </a:p>
        </p:txBody>
      </p:sp>
    </p:spTree>
    <p:extLst>
      <p:ext uri="{BB962C8B-B14F-4D97-AF65-F5344CB8AC3E}">
        <p14:creationId xmlns:p14="http://schemas.microsoft.com/office/powerpoint/2010/main" val="32092092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4CEDE-AFC9-4529-8595-FA173EE52D75}"/>
              </a:ext>
            </a:extLst>
          </p:cNvPr>
          <p:cNvSpPr>
            <a:spLocks noGrp="1"/>
          </p:cNvSpPr>
          <p:nvPr>
            <p:ph sz="quarter" idx="14"/>
          </p:nvPr>
        </p:nvSpPr>
        <p:spPr/>
        <p:txBody>
          <a:bodyPr/>
          <a:lstStyle/>
          <a:p>
            <a:endParaRPr lang="en-US" dirty="0"/>
          </a:p>
          <a:p>
            <a:r>
              <a:rPr lang="es-ES" dirty="0"/>
              <a:t>A menudo el personal no explora ni se toma en serio los motivos por los que las personas no cumplen las reglas del servicio. </a:t>
            </a:r>
          </a:p>
          <a:p>
            <a:r>
              <a:rPr lang="es-ES" dirty="0"/>
              <a:t>Por el contrario, se interpreta que este incumplimiento se debe al trastorno mental de la persona o a su personalidad. </a:t>
            </a:r>
            <a:endParaRPr lang="x-none" dirty="0"/>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es-ES" dirty="0"/>
              <a:t>Ejercicio 5.2: ¿Qué contribuye a las dinámicas de poder? </a:t>
            </a:r>
            <a:r>
              <a:rPr lang="en-GB" dirty="0"/>
              <a:t>- 8</a:t>
            </a:r>
            <a:endParaRPr lang="x-none" dirty="0"/>
          </a:p>
        </p:txBody>
      </p:sp>
    </p:spTree>
    <p:extLst>
      <p:ext uri="{BB962C8B-B14F-4D97-AF65-F5344CB8AC3E}">
        <p14:creationId xmlns:p14="http://schemas.microsoft.com/office/powerpoint/2010/main" val="9209353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A057A-A3D4-462E-9597-EF840039DDAA}"/>
              </a:ext>
            </a:extLst>
          </p:cNvPr>
          <p:cNvSpPr>
            <a:spLocks noGrp="1"/>
          </p:cNvSpPr>
          <p:nvPr>
            <p:ph sz="quarter" idx="14"/>
          </p:nvPr>
        </p:nvSpPr>
        <p:spPr/>
        <p:txBody>
          <a:bodyPr/>
          <a:lstStyle/>
          <a:p>
            <a:endParaRPr lang="en-US" dirty="0"/>
          </a:p>
          <a:p>
            <a:r>
              <a:rPr lang="es-ES" dirty="0"/>
              <a:t>¿Qué se puede hacer para compensar este desequilibrio de poder? </a:t>
            </a:r>
            <a:endParaRPr lang="x-none" dirty="0"/>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es-ES" dirty="0"/>
              <a:t>Ejercicio 5.2: ¿Qué contribuye a las dinámicas de poder? </a:t>
            </a:r>
            <a:r>
              <a:rPr lang="en-GB" dirty="0"/>
              <a:t>- 9</a:t>
            </a:r>
            <a:endParaRPr lang="x-none" dirty="0"/>
          </a:p>
        </p:txBody>
      </p:sp>
    </p:spTree>
    <p:extLst>
      <p:ext uri="{BB962C8B-B14F-4D97-AF65-F5344CB8AC3E}">
        <p14:creationId xmlns:p14="http://schemas.microsoft.com/office/powerpoint/2010/main" val="127331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966D85-6117-464D-9B4D-8BB4A706D741}"/>
              </a:ext>
            </a:extLst>
          </p:cNvPr>
          <p:cNvSpPr>
            <a:spLocks noGrp="1"/>
          </p:cNvSpPr>
          <p:nvPr>
            <p:ph sz="quarter" idx="14"/>
          </p:nvPr>
        </p:nvSpPr>
        <p:spPr/>
        <p:txBody>
          <a:bodyPr/>
          <a:lstStyle/>
          <a:p>
            <a:r>
              <a:rPr lang="es-ES" dirty="0"/>
              <a:t>entender cómo y por qué tiene lugar la violencia, la coacción y el maltrato en los ámbitos social y de salud mental; </a:t>
            </a:r>
          </a:p>
          <a:p>
            <a:r>
              <a:rPr lang="es-ES" dirty="0"/>
              <a:t>entender el impacto de la violencia, la coacción y el maltrato; </a:t>
            </a:r>
          </a:p>
          <a:p>
            <a:r>
              <a:rPr lang="es-ES" dirty="0"/>
              <a:t>aplicar los conocimientos de la CDPD para entender cómo protege a las personas con discapacidad contra la violencia, la coacción y el maltrato; </a:t>
            </a:r>
          </a:p>
          <a:p>
            <a:r>
              <a:rPr lang="es-ES" dirty="0"/>
              <a:t>entender y abordar actitudes, relaciones de poder y dinámicas en los ámbitos social y de salud mental; </a:t>
            </a:r>
          </a:p>
          <a:p>
            <a:r>
              <a:rPr lang="es-ES" dirty="0"/>
              <a:t>entender y aplicar varios enfoques y estrategias para calmar las situaciones de tensión o conflictividad</a:t>
            </a:r>
          </a:p>
          <a:p>
            <a:pPr lvl="0"/>
            <a:r>
              <a:rPr lang="en-GB" dirty="0"/>
              <a:t>.</a:t>
            </a:r>
            <a:endParaRPr lang="x-none" dirty="0"/>
          </a:p>
          <a:p>
            <a:pPr lvl="0"/>
            <a:endParaRPr lang="en-GB" dirty="0"/>
          </a:p>
          <a:p>
            <a:endParaRPr lang="en-US" dirty="0"/>
          </a:p>
          <a:p>
            <a:endParaRPr lang="x-none" dirty="0"/>
          </a:p>
        </p:txBody>
      </p:sp>
      <p:sp>
        <p:nvSpPr>
          <p:cNvPr id="2" name="Title 1">
            <a:extLst>
              <a:ext uri="{FF2B5EF4-FFF2-40B4-BE49-F238E27FC236}">
                <a16:creationId xmlns:a16="http://schemas.microsoft.com/office/drawing/2014/main" id="{326D0470-8AD8-4E63-BBC0-503D610907C1}"/>
              </a:ext>
            </a:extLst>
          </p:cNvPr>
          <p:cNvSpPr>
            <a:spLocks noGrp="1"/>
          </p:cNvSpPr>
          <p:nvPr>
            <p:ph type="title"/>
          </p:nvPr>
        </p:nvSpPr>
        <p:spPr/>
        <p:txBody>
          <a:bodyPr/>
          <a:lstStyle/>
          <a:p>
            <a:r>
              <a:rPr lang="en-US" sz="2800" dirty="0" err="1"/>
              <a:t>Objetivos</a:t>
            </a:r>
            <a:r>
              <a:rPr lang="en-US" sz="2800" dirty="0"/>
              <a:t> de </a:t>
            </a:r>
            <a:r>
              <a:rPr lang="en-US" sz="2800" dirty="0" err="1"/>
              <a:t>aprendizaje</a:t>
            </a:r>
            <a:r>
              <a:rPr lang="en-US" sz="2800" dirty="0"/>
              <a:t> del </a:t>
            </a:r>
            <a:r>
              <a:rPr lang="en-US" sz="2800" dirty="0" err="1"/>
              <a:t>módulo</a:t>
            </a:r>
            <a:endParaRPr lang="x-none" dirty="0"/>
          </a:p>
        </p:txBody>
      </p:sp>
      <p:sp>
        <p:nvSpPr>
          <p:cNvPr id="4" name="Text Placeholder 5">
            <a:extLst>
              <a:ext uri="{FF2B5EF4-FFF2-40B4-BE49-F238E27FC236}">
                <a16:creationId xmlns:a16="http://schemas.microsoft.com/office/drawing/2014/main" id="{43DBECBF-A385-9841-A530-99181BBE344C}"/>
              </a:ext>
            </a:extLst>
          </p:cNvPr>
          <p:cNvSpPr>
            <a:spLocks noGrp="1"/>
          </p:cNvSpPr>
          <p:nvPr>
            <p:ph type="body" sz="quarter" idx="13"/>
          </p:nvPr>
        </p:nvSpPr>
        <p:spPr>
          <a:xfrm>
            <a:off x="507207" y="946614"/>
            <a:ext cx="11174400" cy="360000"/>
          </a:xfrm>
        </p:spPr>
        <p:txBody>
          <a:bodyPr/>
          <a:lstStyle/>
          <a:p>
            <a:r>
              <a:rPr lang="en-US" dirty="0"/>
              <a:t>Al </a:t>
            </a:r>
            <a:r>
              <a:rPr lang="en-US" dirty="0" err="1"/>
              <a:t>finalizar</a:t>
            </a:r>
            <a:r>
              <a:rPr lang="en-US" dirty="0"/>
              <a:t> la </a:t>
            </a:r>
            <a:r>
              <a:rPr lang="en-US" dirty="0" err="1"/>
              <a:t>formación</a:t>
            </a:r>
            <a:r>
              <a:rPr lang="en-US" dirty="0"/>
              <a:t>, </a:t>
            </a:r>
            <a:r>
              <a:rPr lang="en-US" sz="2000" dirty="0" err="1"/>
              <a:t>los</a:t>
            </a:r>
            <a:r>
              <a:rPr lang="en-US" dirty="0"/>
              <a:t> </a:t>
            </a:r>
            <a:r>
              <a:rPr lang="en-US" dirty="0" err="1"/>
              <a:t>participantes</a:t>
            </a:r>
            <a:r>
              <a:rPr lang="en-US" dirty="0"/>
              <a:t> </a:t>
            </a:r>
            <a:r>
              <a:rPr lang="en-US" dirty="0" err="1"/>
              <a:t>deben</a:t>
            </a:r>
            <a:r>
              <a:rPr lang="en-US" dirty="0"/>
              <a:t>:</a:t>
            </a:r>
          </a:p>
        </p:txBody>
      </p:sp>
    </p:spTree>
    <p:extLst>
      <p:ext uri="{BB962C8B-B14F-4D97-AF65-F5344CB8AC3E}">
        <p14:creationId xmlns:p14="http://schemas.microsoft.com/office/powerpoint/2010/main" val="2690321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AC12F-18F0-4320-A09C-61FEC396ABEA}"/>
              </a:ext>
            </a:extLst>
          </p:cNvPr>
          <p:cNvSpPr>
            <a:spLocks noGrp="1"/>
          </p:cNvSpPr>
          <p:nvPr>
            <p:ph sz="quarter" idx="14"/>
          </p:nvPr>
        </p:nvSpPr>
        <p:spPr>
          <a:xfrm>
            <a:off x="507195" y="1013886"/>
            <a:ext cx="11174412" cy="4500000"/>
          </a:xfrm>
        </p:spPr>
        <p:txBody>
          <a:bodyPr/>
          <a:lstStyle/>
          <a:p>
            <a:pPr lvl="0" algn="just" fontAlgn="base"/>
            <a:r>
              <a:rPr lang="es-ES" sz="2000" dirty="0"/>
              <a:t>Es fundamental reconocer que, debido a los desequilibrios y las dinámicas de poder, los usuarios de los servicios corren un riesgo más elevado de sufrir violencia, coacción y maltrato. </a:t>
            </a:r>
          </a:p>
          <a:p>
            <a:pPr algn="just"/>
            <a:r>
              <a:rPr lang="es-ES" sz="2000" dirty="0"/>
              <a:t>La legislación que permite el ingreso y el tratamiento involuntarios en los servicios sociales y de salud mental contribuye en gran medida al desequilibrio de poder</a:t>
            </a:r>
            <a:r>
              <a:rPr lang="en-GB" sz="2000" dirty="0"/>
              <a:t>.</a:t>
            </a:r>
            <a:endParaRPr lang="x-none" sz="2000" dirty="0"/>
          </a:p>
          <a:p>
            <a:pPr lvl="0" algn="just">
              <a:spcAft>
                <a:spcPts val="500"/>
              </a:spcAft>
            </a:pPr>
            <a:r>
              <a:rPr lang="es-ES" sz="2000" dirty="0"/>
              <a:t>Para cambiar las prácticas en los servicios sociales y de salud mental con el objetivo de poner fin a la coacción, la violencia y el maltrato no hay que esperar que estas leyes se deroguen</a:t>
            </a:r>
            <a:r>
              <a:rPr lang="en-GB" sz="2000" dirty="0"/>
              <a:t>. </a:t>
            </a:r>
            <a:endParaRPr lang="x-none" sz="2000" dirty="0"/>
          </a:p>
          <a:p>
            <a:pPr lvl="0" algn="just">
              <a:spcAft>
                <a:spcPts val="500"/>
              </a:spcAft>
            </a:pPr>
            <a:r>
              <a:rPr lang="es-ES" sz="2000" dirty="0"/>
              <a:t>Reflexionar sobre nuestro propio papel, posición o trabajo es el primer paso para abordar el desequilibrio de poder</a:t>
            </a:r>
            <a:r>
              <a:rPr lang="en-GB" sz="2000" dirty="0"/>
              <a:t>. </a:t>
            </a:r>
          </a:p>
          <a:p>
            <a:pPr lvl="0" algn="just">
              <a:spcAft>
                <a:spcPts val="500"/>
              </a:spcAft>
            </a:pPr>
            <a:r>
              <a:rPr lang="es-ES" sz="2000" dirty="0"/>
              <a:t>En el caso del personal de los servicios, eso implica formularse preguntas como</a:t>
            </a:r>
            <a:r>
              <a:rPr lang="en-GB" sz="2000" dirty="0"/>
              <a:t>:</a:t>
            </a:r>
          </a:p>
          <a:p>
            <a:pPr lvl="3" algn="just">
              <a:spcAft>
                <a:spcPts val="500"/>
              </a:spcAft>
            </a:pPr>
            <a:r>
              <a:rPr lang="es-ES" sz="1800" dirty="0"/>
              <a:t>«¿Qué conocimientos, valores y experiencias aporto en mi trabajo?»</a:t>
            </a:r>
          </a:p>
          <a:p>
            <a:pPr lvl="3" algn="just">
              <a:spcAft>
                <a:spcPts val="500"/>
              </a:spcAft>
            </a:pPr>
            <a:r>
              <a:rPr lang="es-ES" sz="1800" dirty="0"/>
              <a:t>«¿Cómo han influido la crianza, la educación y la formación que he recibido en mi manera de ver el mundo?»</a:t>
            </a:r>
          </a:p>
          <a:p>
            <a:pPr lvl="3" algn="just">
              <a:spcAft>
                <a:spcPts val="500"/>
              </a:spcAft>
            </a:pPr>
            <a:r>
              <a:rPr lang="es-ES" sz="1800" dirty="0"/>
              <a:t>«¿De qué manera mis experiencias ventajosas o desventajosas han modulado mi forma de trabajar?»</a:t>
            </a:r>
          </a:p>
          <a:p>
            <a:pPr lvl="3" algn="just">
              <a:spcAft>
                <a:spcPts val="500"/>
              </a:spcAft>
            </a:pPr>
            <a:r>
              <a:rPr lang="es-ES" sz="1800" dirty="0"/>
              <a:t> «Soy consciente de qué piensan sobre mí los demás o de cómo me perciben?» </a:t>
            </a:r>
          </a:p>
          <a:p>
            <a:pPr lvl="3" algn="just">
              <a:spcAft>
                <a:spcPts val="500"/>
              </a:spcAft>
            </a:pPr>
            <a:r>
              <a:rPr lang="es-ES" sz="1800" dirty="0"/>
              <a:t>Reducir el desequilibrio de poder también conlleva que el personal tome conciencia de sus propias limitaciones y necesidades para no acabar abrumados por las situaciones difíciles</a:t>
            </a:r>
            <a:r>
              <a:rPr lang="en-GB" sz="1800" dirty="0"/>
              <a:t>.</a:t>
            </a:r>
            <a:endParaRPr lang="x-none" sz="1800" dirty="0"/>
          </a:p>
          <a:p>
            <a:pPr algn="just"/>
            <a:endParaRPr lang="x-none" sz="2000" dirty="0"/>
          </a:p>
        </p:txBody>
      </p:sp>
      <p:sp>
        <p:nvSpPr>
          <p:cNvPr id="6"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es-ES" dirty="0"/>
              <a:t>Ejercicio 5.2: ¿Qué contribuye a las dinámicas de poder? </a:t>
            </a:r>
            <a:r>
              <a:rPr lang="en-GB" dirty="0"/>
              <a:t>- 10</a:t>
            </a:r>
            <a:endParaRPr lang="x-none" dirty="0"/>
          </a:p>
        </p:txBody>
      </p:sp>
    </p:spTree>
    <p:extLst>
      <p:ext uri="{BB962C8B-B14F-4D97-AF65-F5344CB8AC3E}">
        <p14:creationId xmlns:p14="http://schemas.microsoft.com/office/powerpoint/2010/main" val="179542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2E3FC-9963-45B6-B2A0-DAAA493A01BF}"/>
              </a:ext>
            </a:extLst>
          </p:cNvPr>
          <p:cNvSpPr>
            <a:spLocks noGrp="1"/>
          </p:cNvSpPr>
          <p:nvPr>
            <p:ph type="title"/>
          </p:nvPr>
        </p:nvSpPr>
        <p:spPr>
          <a:xfrm>
            <a:off x="507205" y="2313946"/>
            <a:ext cx="11294935" cy="705701"/>
          </a:xfrm>
        </p:spPr>
        <p:txBody>
          <a:bodyPr/>
          <a:lstStyle/>
          <a:p>
            <a:pPr>
              <a:lnSpc>
                <a:spcPct val="100000"/>
              </a:lnSpc>
            </a:pPr>
            <a:r>
              <a:rPr lang="es-ES" dirty="0"/>
              <a:t>Tema 6. Estrategias clave para evitar y atenuar situaciones de conflicto</a:t>
            </a:r>
            <a:br>
              <a:rPr lang="es-ES" dirty="0"/>
            </a:br>
            <a:br>
              <a:rPr lang="x-none" dirty="0"/>
            </a:br>
            <a:endParaRPr lang="x-none" dirty="0"/>
          </a:p>
        </p:txBody>
      </p:sp>
    </p:spTree>
    <p:extLst>
      <p:ext uri="{BB962C8B-B14F-4D97-AF65-F5344CB8AC3E}">
        <p14:creationId xmlns:p14="http://schemas.microsoft.com/office/powerpoint/2010/main" val="9737327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FF02A-20FB-494F-BC21-AF2C58FF0209}"/>
              </a:ext>
            </a:extLst>
          </p:cNvPr>
          <p:cNvSpPr>
            <a:spLocks noGrp="1"/>
          </p:cNvSpPr>
          <p:nvPr>
            <p:ph sz="quarter" idx="14"/>
          </p:nvPr>
        </p:nvSpPr>
        <p:spPr>
          <a:xfrm>
            <a:off x="574157" y="1511188"/>
            <a:ext cx="11107449" cy="4500000"/>
          </a:xfrm>
        </p:spPr>
        <p:txBody>
          <a:bodyPr/>
          <a:lstStyle/>
          <a:p>
            <a:pPr algn="just"/>
            <a:r>
              <a:rPr lang="es-ES" dirty="0"/>
              <a:t>Las situaciones de tensión a menudo conducen a situaciones de conflictividad que a veces «se resuelven» mediante el uso de la fuerza </a:t>
            </a:r>
            <a:r>
              <a:rPr lang="en-GB" dirty="0"/>
              <a:t>.</a:t>
            </a:r>
            <a:endParaRPr lang="x-none" dirty="0"/>
          </a:p>
          <a:p>
            <a:pPr algn="just"/>
            <a:r>
              <a:rPr lang="es-ES" dirty="0"/>
              <a:t>Normalmente, están ocasionadas por una comunicación deficiente o por malentendidos</a:t>
            </a:r>
            <a:r>
              <a:rPr lang="en-GB" dirty="0"/>
              <a:t>. </a:t>
            </a:r>
          </a:p>
          <a:p>
            <a:pPr algn="just"/>
            <a:r>
              <a:rPr lang="es-ES" dirty="0"/>
              <a:t>pueden responder al hecho de que las personas se limitan a «hacer su trabajo» incluso teniendo «buenas intenciones» </a:t>
            </a:r>
            <a:r>
              <a:rPr lang="en-GB" dirty="0"/>
              <a:t>. </a:t>
            </a:r>
          </a:p>
          <a:p>
            <a:pPr algn="just"/>
            <a:r>
              <a:rPr lang="es-ES" dirty="0"/>
              <a:t>Se suelen producir cuando alguien tiene la sensación de que no se le escucha o de que no se respeta su voluntad</a:t>
            </a:r>
            <a:r>
              <a:rPr lang="en-GB" dirty="0"/>
              <a:t>.</a:t>
            </a:r>
            <a:endParaRPr lang="x-none" dirty="0"/>
          </a:p>
          <a:p>
            <a:pPr algn="just"/>
            <a:r>
              <a:rPr lang="es-ES" dirty="0"/>
              <a:t>Tanto el personal como las personas usuarias del servicio pueden ser el origen de una situación de tensión</a:t>
            </a:r>
            <a:r>
              <a:rPr lang="en-GB" dirty="0"/>
              <a:t>. </a:t>
            </a:r>
          </a:p>
          <a:p>
            <a:pPr algn="just"/>
            <a:r>
              <a:rPr lang="es-ES" dirty="0"/>
              <a:t>Sin embargo, es mucho más probable que las personas usuarias del servicio sean las receptoras de una respuesta coercitiva o violenta</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dirty="0"/>
              <a:t>Presentación: ¿Cómo se puede responder de manera eficaz y adecuada a estas situaciones de tensión? </a:t>
            </a:r>
            <a:r>
              <a:rPr lang="en-GB" dirty="0"/>
              <a:t>- 1</a:t>
            </a:r>
            <a:endParaRPr lang="x-none" dirty="0"/>
          </a:p>
        </p:txBody>
      </p:sp>
    </p:spTree>
    <p:extLst>
      <p:ext uri="{BB962C8B-B14F-4D97-AF65-F5344CB8AC3E}">
        <p14:creationId xmlns:p14="http://schemas.microsoft.com/office/powerpoint/2010/main" val="294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D6034-DF72-4F1D-84CE-D0C29C6A1000}"/>
              </a:ext>
            </a:extLst>
          </p:cNvPr>
          <p:cNvSpPr>
            <a:spLocks noGrp="1"/>
          </p:cNvSpPr>
          <p:nvPr>
            <p:ph sz="quarter" idx="14"/>
          </p:nvPr>
        </p:nvSpPr>
        <p:spPr/>
        <p:txBody>
          <a:bodyPr/>
          <a:lstStyle/>
          <a:p>
            <a:pPr algn="just"/>
            <a:r>
              <a:rPr lang="es-ES" b="1" dirty="0"/>
              <a:t>Si no se abordan adecuadamente,</a:t>
            </a:r>
            <a:r>
              <a:rPr lang="es-ES" dirty="0"/>
              <a:t> las situaciones de tensión tienen el potencial de evolucionar hacia el conflicto</a:t>
            </a:r>
            <a:r>
              <a:rPr lang="en-GB" dirty="0"/>
              <a:t>. </a:t>
            </a:r>
            <a:endParaRPr lang="x-none" dirty="0"/>
          </a:p>
          <a:p>
            <a:pPr algn="just"/>
            <a:r>
              <a:rPr lang="es-ES" dirty="0"/>
              <a:t>Algunos ejemplos de situaciones que pueden escalar en violencia son: </a:t>
            </a:r>
          </a:p>
          <a:p>
            <a:pPr lvl="2" algn="just"/>
            <a:r>
              <a:rPr lang="es-ES" dirty="0"/>
              <a:t>el hecho de que una persona sienta que no le escuchan y eso le moleste y la altere.</a:t>
            </a:r>
          </a:p>
          <a:p>
            <a:pPr lvl="2" algn="just"/>
            <a:r>
              <a:rPr lang="es-ES" dirty="0"/>
              <a:t>que un miembro del personal se sienta frustrado cuando la persona se niega a recibir tratamiento</a:t>
            </a:r>
            <a:r>
              <a:rPr lang="en-GB" dirty="0"/>
              <a:t>. </a:t>
            </a:r>
            <a:endParaRPr lang="x-none" dirty="0"/>
          </a:p>
          <a:p>
            <a:pPr algn="just"/>
            <a:r>
              <a:rPr lang="es-ES" dirty="0"/>
              <a:t>Incluso aspectos que pueden parecer irrelevantes pueden generar conflictos si no se abordan con respeto y acompañamiento</a:t>
            </a:r>
            <a:r>
              <a:rPr lang="en-GB" dirty="0"/>
              <a:t>.</a:t>
            </a:r>
            <a:endParaRPr lang="x-none" dirty="0"/>
          </a:p>
          <a:p>
            <a:pPr algn="just"/>
            <a:endParaRPr lang="x-none" dirty="0"/>
          </a:p>
        </p:txBody>
      </p:sp>
      <p:sp>
        <p:nvSpPr>
          <p:cNvPr id="5"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dirty="0"/>
              <a:t>Presentación: ¿Cómo se puede responder de manera eficaz y adecuada a estas situaciones de tensión? </a:t>
            </a:r>
            <a:r>
              <a:rPr lang="en-GB" dirty="0"/>
              <a:t>- 2</a:t>
            </a:r>
            <a:endParaRPr lang="x-none" dirty="0"/>
          </a:p>
        </p:txBody>
      </p:sp>
    </p:spTree>
    <p:extLst>
      <p:ext uri="{BB962C8B-B14F-4D97-AF65-F5344CB8AC3E}">
        <p14:creationId xmlns:p14="http://schemas.microsoft.com/office/powerpoint/2010/main" val="3569717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798984-4BEB-684D-AB1B-CE8ECAAB6FFA}"/>
              </a:ext>
            </a:extLst>
          </p:cNvPr>
          <p:cNvSpPr>
            <a:spLocks noGrp="1"/>
          </p:cNvSpPr>
          <p:nvPr>
            <p:ph type="body" sz="quarter" idx="13"/>
          </p:nvPr>
        </p:nvSpPr>
        <p:spPr>
          <a:xfrm>
            <a:off x="507207" y="1363706"/>
            <a:ext cx="11174400" cy="360000"/>
          </a:xfrm>
        </p:spPr>
        <p:txBody>
          <a:bodyPr/>
          <a:lstStyle/>
          <a:p>
            <a:r>
              <a:rPr lang="es-ES" dirty="0"/>
              <a:t>Respuestas o prácticas inadecuadas e ineficaces</a:t>
            </a:r>
            <a:r>
              <a:rPr lang="en-US" dirty="0"/>
              <a:t> (a)</a:t>
            </a:r>
          </a:p>
        </p:txBody>
      </p:sp>
      <p:sp>
        <p:nvSpPr>
          <p:cNvPr id="3" name="Content Placeholder 2">
            <a:extLst>
              <a:ext uri="{FF2B5EF4-FFF2-40B4-BE49-F238E27FC236}">
                <a16:creationId xmlns:a16="http://schemas.microsoft.com/office/drawing/2014/main" id="{DEBEB2C8-D954-4F73-9A74-A99E0E3FA9D3}"/>
              </a:ext>
            </a:extLst>
          </p:cNvPr>
          <p:cNvSpPr>
            <a:spLocks noGrp="1"/>
          </p:cNvSpPr>
          <p:nvPr>
            <p:ph sz="quarter" idx="14"/>
          </p:nvPr>
        </p:nvSpPr>
        <p:spPr>
          <a:xfrm>
            <a:off x="507195" y="1892968"/>
            <a:ext cx="11174412" cy="4134261"/>
          </a:xfrm>
        </p:spPr>
        <p:txBody>
          <a:bodyPr/>
          <a:lstStyle/>
          <a:p>
            <a:pPr marL="0" indent="0" algn="just">
              <a:buNone/>
            </a:pPr>
            <a:r>
              <a:rPr lang="es-ES" b="1" dirty="0"/>
              <a:t>Gritos </a:t>
            </a:r>
            <a:endParaRPr lang="es-ES" dirty="0"/>
          </a:p>
          <a:p>
            <a:pPr lvl="0" algn="just" fontAlgn="base"/>
            <a:r>
              <a:rPr lang="es-ES" dirty="0"/>
              <a:t>A menudo se grita para ejercer control, hacerse escuchar o «dejar las cosas claras». </a:t>
            </a:r>
          </a:p>
          <a:p>
            <a:pPr lvl="0" algn="just" fontAlgn="base"/>
            <a:r>
              <a:rPr lang="es-ES" dirty="0"/>
              <a:t>Gritar puede aumentar la tensión y hacer que las personas se alteren aun más. </a:t>
            </a:r>
          </a:p>
          <a:p>
            <a:pPr marL="0" indent="0" algn="just">
              <a:buNone/>
            </a:pPr>
            <a:endParaRPr lang="es-ES" b="1" dirty="0"/>
          </a:p>
          <a:p>
            <a:pPr marL="0" indent="0" algn="just">
              <a:buNone/>
            </a:pPr>
            <a:r>
              <a:rPr lang="es-ES" b="1" dirty="0"/>
              <a:t>Amenazas e intimidación </a:t>
            </a:r>
            <a:endParaRPr lang="es-ES" dirty="0"/>
          </a:p>
          <a:p>
            <a:pPr lvl="0" algn="just" fontAlgn="base"/>
            <a:r>
              <a:rPr lang="es-ES" dirty="0"/>
              <a:t>Se emplean para presionar y coaccionar a las personas a hacer o no hacer algo. </a:t>
            </a:r>
          </a:p>
          <a:p>
            <a:pPr lvl="0" algn="just" fontAlgn="base"/>
            <a:r>
              <a:rPr lang="es-ES" dirty="0"/>
              <a:t>Sin embargo, pueden hacer que las personas se sientan indefensas, abatidas, atemorizadas y rebajadas. </a:t>
            </a:r>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dirty="0"/>
              <a:t>Presentación: ¿Cómo se puede responder de manera eficaz y adecuada a estas situaciones de tensión? </a:t>
            </a:r>
            <a:r>
              <a:rPr lang="en-GB" dirty="0"/>
              <a:t>- 3</a:t>
            </a:r>
            <a:endParaRPr lang="x-none" dirty="0"/>
          </a:p>
        </p:txBody>
      </p:sp>
    </p:spTree>
    <p:extLst>
      <p:ext uri="{BB962C8B-B14F-4D97-AF65-F5344CB8AC3E}">
        <p14:creationId xmlns:p14="http://schemas.microsoft.com/office/powerpoint/2010/main" val="2738191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1705D-DAFE-AA49-87A1-0EE9450B0583}"/>
              </a:ext>
            </a:extLst>
          </p:cNvPr>
          <p:cNvSpPr>
            <a:spLocks noGrp="1"/>
          </p:cNvSpPr>
          <p:nvPr>
            <p:ph type="body" sz="quarter" idx="13"/>
          </p:nvPr>
        </p:nvSpPr>
        <p:spPr>
          <a:xfrm>
            <a:off x="507207" y="1347664"/>
            <a:ext cx="11174400" cy="360000"/>
          </a:xfrm>
        </p:spPr>
        <p:txBody>
          <a:bodyPr/>
          <a:lstStyle/>
          <a:p>
            <a:r>
              <a:rPr lang="es-ES" dirty="0"/>
              <a:t>Respuestas o prácticas inadecuadas e ineficaces </a:t>
            </a:r>
            <a:r>
              <a:rPr lang="en-US" dirty="0"/>
              <a:t>(b)</a:t>
            </a:r>
          </a:p>
        </p:txBody>
      </p:sp>
      <p:sp>
        <p:nvSpPr>
          <p:cNvPr id="3" name="Content Placeholder 2">
            <a:extLst>
              <a:ext uri="{FF2B5EF4-FFF2-40B4-BE49-F238E27FC236}">
                <a16:creationId xmlns:a16="http://schemas.microsoft.com/office/drawing/2014/main" id="{B50FA786-611B-4346-968C-108C6AE7D6BF}"/>
              </a:ext>
            </a:extLst>
          </p:cNvPr>
          <p:cNvSpPr>
            <a:spLocks noGrp="1"/>
          </p:cNvSpPr>
          <p:nvPr>
            <p:ph sz="quarter" idx="14"/>
          </p:nvPr>
        </p:nvSpPr>
        <p:spPr>
          <a:xfrm>
            <a:off x="507195" y="1812760"/>
            <a:ext cx="11174412" cy="3813420"/>
          </a:xfrm>
        </p:spPr>
        <p:txBody>
          <a:bodyPr/>
          <a:lstStyle/>
          <a:p>
            <a:pPr marL="0" indent="0" algn="just">
              <a:buNone/>
            </a:pPr>
            <a:r>
              <a:rPr lang="es-ES" sz="2000" b="1" dirty="0"/>
              <a:t>Manipulación forzosa  </a:t>
            </a:r>
            <a:endParaRPr lang="es-ES" sz="2000" dirty="0"/>
          </a:p>
          <a:p>
            <a:pPr lvl="0" algn="just" fontAlgn="base"/>
            <a:r>
              <a:rPr lang="es-ES" sz="2000" dirty="0"/>
              <a:t>Incluye empujones, agarrones, tirones y otras formas de fuerza física. </a:t>
            </a:r>
          </a:p>
          <a:p>
            <a:pPr lvl="0" algn="just" fontAlgn="base"/>
            <a:r>
              <a:rPr lang="es-ES" sz="2000" dirty="0"/>
              <a:t>Puede provocar lesiones. </a:t>
            </a:r>
          </a:p>
          <a:p>
            <a:pPr lvl="0" algn="just" fontAlgn="base"/>
            <a:r>
              <a:rPr lang="es-ES" sz="2000" dirty="0"/>
              <a:t>Puede derivar rápidamente en una situación de violencia. </a:t>
            </a:r>
          </a:p>
          <a:p>
            <a:pPr marL="0" indent="0" algn="just">
              <a:buNone/>
            </a:pPr>
            <a:r>
              <a:rPr lang="es-ES" sz="2000" b="1" dirty="0"/>
              <a:t>Medicación forzosa  </a:t>
            </a:r>
            <a:endParaRPr lang="es-ES" sz="2000" dirty="0"/>
          </a:p>
          <a:p>
            <a:pPr algn="just"/>
            <a:r>
              <a:rPr lang="es-ES" sz="2000" dirty="0"/>
              <a:t>Se suele utilizar para resolver una situación de tensión o evitar que las personas se comporten de una manera determinada que se percibe como desafiante</a:t>
            </a:r>
            <a:r>
              <a:rPr lang="en-US" sz="2000" dirty="0"/>
              <a:t>.</a:t>
            </a:r>
          </a:p>
          <a:p>
            <a:pPr lvl="0" algn="just" fontAlgn="base"/>
            <a:r>
              <a:rPr lang="es-ES" sz="2000" dirty="0"/>
              <a:t>Puede tener un impacto negativo en la salud de las personas. </a:t>
            </a:r>
          </a:p>
          <a:p>
            <a:pPr algn="just"/>
            <a:r>
              <a:rPr lang="es-ES" sz="2000" dirty="0"/>
              <a:t>Puede deteriorar gravemente la relación entre la persona usuaria y los miembros del personal.</a:t>
            </a:r>
            <a:endParaRPr lang="x-none" sz="2000" dirty="0"/>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dirty="0"/>
              <a:t>Presentación: ¿Cómo se puede responder de manera eficaz y adecuada a estas situaciones de tensión? </a:t>
            </a:r>
            <a:r>
              <a:rPr lang="en-GB" dirty="0"/>
              <a:t>- 4</a:t>
            </a:r>
            <a:endParaRPr lang="x-none" dirty="0"/>
          </a:p>
        </p:txBody>
      </p:sp>
    </p:spTree>
    <p:extLst>
      <p:ext uri="{BB962C8B-B14F-4D97-AF65-F5344CB8AC3E}">
        <p14:creationId xmlns:p14="http://schemas.microsoft.com/office/powerpoint/2010/main" val="13073642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827950-F995-214E-BEC1-1FE1988A580A}"/>
              </a:ext>
            </a:extLst>
          </p:cNvPr>
          <p:cNvSpPr>
            <a:spLocks noGrp="1"/>
          </p:cNvSpPr>
          <p:nvPr>
            <p:ph type="body" sz="quarter" idx="13"/>
          </p:nvPr>
        </p:nvSpPr>
        <p:spPr>
          <a:xfrm>
            <a:off x="507207" y="1347664"/>
            <a:ext cx="11174400" cy="360000"/>
          </a:xfrm>
        </p:spPr>
        <p:txBody>
          <a:bodyPr/>
          <a:lstStyle/>
          <a:p>
            <a:r>
              <a:rPr lang="es-ES" dirty="0"/>
              <a:t>Respuestas o prácticas inadecuadas e ineficaces </a:t>
            </a:r>
            <a:r>
              <a:rPr lang="en-US" dirty="0"/>
              <a:t>(c)</a:t>
            </a:r>
          </a:p>
        </p:txBody>
      </p:sp>
      <p:sp>
        <p:nvSpPr>
          <p:cNvPr id="3" name="Content Placeholder 2">
            <a:extLst>
              <a:ext uri="{FF2B5EF4-FFF2-40B4-BE49-F238E27FC236}">
                <a16:creationId xmlns:a16="http://schemas.microsoft.com/office/drawing/2014/main" id="{A719E7E8-1D38-4855-AEEF-A3DA84D25001}"/>
              </a:ext>
            </a:extLst>
          </p:cNvPr>
          <p:cNvSpPr>
            <a:spLocks noGrp="1"/>
          </p:cNvSpPr>
          <p:nvPr>
            <p:ph sz="quarter" idx="14"/>
          </p:nvPr>
        </p:nvSpPr>
        <p:spPr>
          <a:xfrm>
            <a:off x="507195" y="1707664"/>
            <a:ext cx="11174412" cy="4303524"/>
          </a:xfrm>
        </p:spPr>
        <p:txBody>
          <a:bodyPr/>
          <a:lstStyle/>
          <a:p>
            <a:pPr marL="0" indent="0" algn="just">
              <a:buNone/>
            </a:pPr>
            <a:r>
              <a:rPr lang="es-ES" sz="2000" b="1" dirty="0"/>
              <a:t>Aislamiento y contención </a:t>
            </a:r>
            <a:endParaRPr lang="es-ES" sz="2000" dirty="0"/>
          </a:p>
          <a:p>
            <a:pPr lvl="0" algn="just" fontAlgn="base"/>
            <a:r>
              <a:rPr lang="es-ES" sz="1800" dirty="0"/>
              <a:t>A menudo empeoran la situación. </a:t>
            </a:r>
          </a:p>
          <a:p>
            <a:pPr lvl="0" algn="just" fontAlgn="base"/>
            <a:r>
              <a:rPr lang="es-ES" sz="1800" dirty="0"/>
              <a:t>No se ha demostrado que estas prácticas ayuden a las personas a mejorar el autocontrol. </a:t>
            </a:r>
          </a:p>
          <a:p>
            <a:pPr lvl="0" algn="just" fontAlgn="base"/>
            <a:r>
              <a:rPr lang="es-ES" sz="1800" dirty="0"/>
              <a:t>No tienen beneficios terapéuticos ni un impacto positivo a largo plazo en el cambio de comportamiento. </a:t>
            </a:r>
          </a:p>
          <a:p>
            <a:pPr lvl="0" algn="just" fontAlgn="base"/>
            <a:r>
              <a:rPr lang="es-ES" sz="1800" dirty="0"/>
              <a:t>Aumentan la sensación de indefensión, miedo, malestar, frustración, cólera y resentimiento. </a:t>
            </a:r>
          </a:p>
          <a:p>
            <a:pPr lvl="0" algn="just" fontAlgn="base"/>
            <a:r>
              <a:rPr lang="es-ES" sz="1800" dirty="0"/>
              <a:t>Pueden provocar un deterioro de la salud mental de una persona y obstaculizar gravemente la recuperación. </a:t>
            </a:r>
          </a:p>
          <a:p>
            <a:pPr lvl="0" algn="just" fontAlgn="base"/>
            <a:r>
              <a:rPr lang="es-ES" sz="1800" dirty="0"/>
              <a:t>Estas prácticas pueden provocar sufrimiento, lesiones o, incluso, la muerte de las personas usuarias de los servicios. </a:t>
            </a:r>
          </a:p>
          <a:p>
            <a:pPr lvl="0" algn="just" fontAlgn="base"/>
            <a:r>
              <a:rPr lang="es-ES" sz="1800" dirty="0"/>
              <a:t>Pueden deteriorar la relación terapéutica entre la persona usuaria del servicio y el personal. </a:t>
            </a:r>
          </a:p>
          <a:p>
            <a:pPr lvl="0" algn="just" fontAlgn="base"/>
            <a:r>
              <a:rPr lang="es-ES" sz="1800" dirty="0"/>
              <a:t>También pueden dejar heridas psicológicas en los miembros del personal, familiares u otras personas que sean testigo o impongan estas medidas. </a:t>
            </a:r>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dirty="0"/>
              <a:t>Presentación: ¿Cómo se puede responder de manera eficaz y adecuada a estas situaciones de tensión? </a:t>
            </a:r>
            <a:r>
              <a:rPr lang="en-GB" dirty="0"/>
              <a:t>- 5</a:t>
            </a:r>
            <a:endParaRPr lang="x-none" dirty="0"/>
          </a:p>
        </p:txBody>
      </p:sp>
    </p:spTree>
    <p:extLst>
      <p:ext uri="{BB962C8B-B14F-4D97-AF65-F5344CB8AC3E}">
        <p14:creationId xmlns:p14="http://schemas.microsoft.com/office/powerpoint/2010/main" val="12993186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747798-5C30-C140-A33C-5BE60E29B1C0}"/>
              </a:ext>
            </a:extLst>
          </p:cNvPr>
          <p:cNvSpPr>
            <a:spLocks noGrp="1"/>
          </p:cNvSpPr>
          <p:nvPr>
            <p:ph type="body" sz="quarter" idx="13"/>
          </p:nvPr>
        </p:nvSpPr>
        <p:spPr>
          <a:xfrm>
            <a:off x="507207" y="1331622"/>
            <a:ext cx="11174400" cy="360000"/>
          </a:xfrm>
        </p:spPr>
        <p:txBody>
          <a:bodyPr/>
          <a:lstStyle/>
          <a:p>
            <a:r>
              <a:rPr lang="es-ES" dirty="0"/>
              <a:t>Respuestas adecuadas y eficaces </a:t>
            </a:r>
            <a:r>
              <a:rPr lang="en-GB" dirty="0"/>
              <a:t>(a)</a:t>
            </a:r>
            <a:endParaRPr lang="en-US" dirty="0"/>
          </a:p>
        </p:txBody>
      </p:sp>
      <p:sp>
        <p:nvSpPr>
          <p:cNvPr id="3" name="Content Placeholder 2">
            <a:extLst>
              <a:ext uri="{FF2B5EF4-FFF2-40B4-BE49-F238E27FC236}">
                <a16:creationId xmlns:a16="http://schemas.microsoft.com/office/drawing/2014/main" id="{8DB8D7AF-1028-48C6-98A0-19168D0C1F8F}"/>
              </a:ext>
            </a:extLst>
          </p:cNvPr>
          <p:cNvSpPr>
            <a:spLocks noGrp="1"/>
          </p:cNvSpPr>
          <p:nvPr>
            <p:ph sz="quarter" idx="14"/>
          </p:nvPr>
        </p:nvSpPr>
        <p:spPr>
          <a:xfrm>
            <a:off x="507195" y="1828800"/>
            <a:ext cx="11174412" cy="4182387"/>
          </a:xfrm>
        </p:spPr>
        <p:txBody>
          <a:bodyPr/>
          <a:lstStyle/>
          <a:p>
            <a:pPr algn="just"/>
            <a:r>
              <a:rPr lang="es-ES" dirty="0"/>
              <a:t>Cuando se producen violencia, coacción y malos tratos en los servicios de salud mental, el servicio no solo fracasa en su función de ayudar a las personas usuarias, sino que agrava sus dificultades originales y las </a:t>
            </a:r>
            <a:r>
              <a:rPr lang="es-ES" dirty="0" err="1"/>
              <a:t>retraumatiza</a:t>
            </a:r>
            <a:r>
              <a:rPr lang="en-US" dirty="0"/>
              <a:t>.</a:t>
            </a:r>
          </a:p>
          <a:p>
            <a:pPr algn="just"/>
            <a:r>
              <a:rPr lang="es-ES" dirty="0"/>
              <a:t>Es fundamental que los profesionales de la salud mental y otros ámbitos aprendan a reaccionar a las situaciones tensas de una manera sensible con los traumas, no lesiva o contraproducente</a:t>
            </a:r>
            <a:r>
              <a:rPr lang="en-US" dirty="0"/>
              <a:t>. </a:t>
            </a:r>
          </a:p>
          <a:p>
            <a:pPr algn="just"/>
            <a:r>
              <a:rPr lang="es-ES" dirty="0"/>
              <a:t>Un buen comienzo puede ser preguntar a la persona alterada qué le ayudaría a serenarse</a:t>
            </a:r>
            <a:r>
              <a:rPr lang="en-US" dirty="0"/>
              <a:t>. </a:t>
            </a:r>
          </a:p>
          <a:p>
            <a:pPr algn="just"/>
            <a:r>
              <a:rPr lang="es-ES" dirty="0"/>
              <a:t>Dado que la mayoría de tensiones surgen de la incomodidad y la indefensión, es capital saber escuchar con atención y reducir esta sensación de indefensión</a:t>
            </a:r>
            <a:r>
              <a:rPr lang="en-US" dirty="0"/>
              <a:t>. </a:t>
            </a:r>
          </a:p>
          <a:p>
            <a:pPr algn="just"/>
            <a:r>
              <a:rPr lang="es-ES" dirty="0"/>
              <a:t>Una respuesta a tiempo reduce las posibilidades de escalada del conflicto</a:t>
            </a:r>
            <a:r>
              <a:rPr lang="en-US" dirty="0"/>
              <a:t>. </a:t>
            </a:r>
          </a:p>
          <a:p>
            <a:pPr algn="just"/>
            <a:endParaRPr lang="x-none" dirty="0"/>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dirty="0"/>
              <a:t>Presentación: ¿Cómo se puede responder de manera eficaz y adecuada a estas situaciones de tensión? </a:t>
            </a:r>
            <a:r>
              <a:rPr lang="en-GB" dirty="0"/>
              <a:t>- 6</a:t>
            </a:r>
            <a:endParaRPr lang="x-none" dirty="0"/>
          </a:p>
        </p:txBody>
      </p:sp>
    </p:spTree>
    <p:extLst>
      <p:ext uri="{BB962C8B-B14F-4D97-AF65-F5344CB8AC3E}">
        <p14:creationId xmlns:p14="http://schemas.microsoft.com/office/powerpoint/2010/main" val="2290261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F26903-74BC-A243-B5BF-2724818AC4D3}"/>
              </a:ext>
            </a:extLst>
          </p:cNvPr>
          <p:cNvSpPr>
            <a:spLocks noGrp="1"/>
          </p:cNvSpPr>
          <p:nvPr>
            <p:ph type="body" sz="quarter" idx="13"/>
          </p:nvPr>
        </p:nvSpPr>
        <p:spPr>
          <a:xfrm>
            <a:off x="507207" y="1315580"/>
            <a:ext cx="11174400" cy="360000"/>
          </a:xfrm>
        </p:spPr>
        <p:txBody>
          <a:bodyPr/>
          <a:lstStyle/>
          <a:p>
            <a:r>
              <a:rPr lang="es-ES" dirty="0"/>
              <a:t>Respuestas adecuadas y eficaces </a:t>
            </a:r>
            <a:r>
              <a:rPr lang="en-US" dirty="0"/>
              <a:t>(b)</a:t>
            </a:r>
          </a:p>
        </p:txBody>
      </p:sp>
      <p:sp>
        <p:nvSpPr>
          <p:cNvPr id="3" name="Content Placeholder 2">
            <a:extLst>
              <a:ext uri="{FF2B5EF4-FFF2-40B4-BE49-F238E27FC236}">
                <a16:creationId xmlns:a16="http://schemas.microsoft.com/office/drawing/2014/main" id="{E8189B67-E86E-46C7-BB36-940E96513973}"/>
              </a:ext>
            </a:extLst>
          </p:cNvPr>
          <p:cNvSpPr>
            <a:spLocks noGrp="1"/>
          </p:cNvSpPr>
          <p:nvPr>
            <p:ph sz="quarter" idx="14"/>
          </p:nvPr>
        </p:nvSpPr>
        <p:spPr>
          <a:xfrm>
            <a:off x="507195" y="2215116"/>
            <a:ext cx="11174412" cy="3122428"/>
          </a:xfrm>
        </p:spPr>
        <p:txBody>
          <a:bodyPr numCol="2"/>
          <a:lstStyle/>
          <a:p>
            <a:pPr lvl="1" algn="just" fontAlgn="base"/>
            <a:r>
              <a:rPr lang="es-ES" sz="1900" dirty="0"/>
              <a:t>Preguntar a la persona cómo quiere que la ayuden o la traten. </a:t>
            </a:r>
          </a:p>
          <a:p>
            <a:pPr lvl="1" algn="just" fontAlgn="base"/>
            <a:r>
              <a:rPr lang="es-ES" sz="1900" dirty="0"/>
              <a:t>Tratar a la persona implicada con respeto y empatía.</a:t>
            </a:r>
          </a:p>
          <a:p>
            <a:pPr lvl="1" algn="just" fontAlgn="base"/>
            <a:r>
              <a:rPr lang="es-ES" sz="1900" dirty="0"/>
              <a:t>Tener en cuenta el historial previo de trauma o maltrato. </a:t>
            </a:r>
          </a:p>
          <a:p>
            <a:pPr lvl="1" algn="just" fontAlgn="base"/>
            <a:r>
              <a:rPr lang="es-ES" sz="1900" dirty="0"/>
              <a:t>Escuchar las inquietudes y deseos de la persona.</a:t>
            </a:r>
          </a:p>
          <a:p>
            <a:pPr lvl="1" algn="just" fontAlgn="base"/>
            <a:r>
              <a:rPr lang="es-ES" sz="1900" dirty="0"/>
              <a:t>Intentar entender y reconocer sus sentimientos. </a:t>
            </a:r>
          </a:p>
          <a:p>
            <a:pPr lvl="1" algn="just" fontAlgn="base"/>
            <a:endParaRPr lang="es-ES" sz="1900" dirty="0"/>
          </a:p>
          <a:p>
            <a:pPr lvl="1" algn="just" fontAlgn="base"/>
            <a:r>
              <a:rPr lang="es-ES" sz="1900" dirty="0"/>
              <a:t>Ser paciente y comprensivo. </a:t>
            </a:r>
          </a:p>
          <a:p>
            <a:pPr lvl="1" algn="just" fontAlgn="base"/>
            <a:r>
              <a:rPr lang="es-ES" sz="1900" dirty="0"/>
              <a:t>Ser tranquilizador. </a:t>
            </a:r>
          </a:p>
          <a:p>
            <a:pPr lvl="1" algn="just" fontAlgn="base"/>
            <a:r>
              <a:rPr lang="es-ES" sz="1900" dirty="0"/>
              <a:t>Dar a la persona espacio y tiempo. </a:t>
            </a:r>
          </a:p>
          <a:p>
            <a:pPr lvl="1" algn="just" fontAlgn="base"/>
            <a:r>
              <a:rPr lang="es-ES" sz="1900" dirty="0"/>
              <a:t>Mantener la calma. </a:t>
            </a:r>
          </a:p>
          <a:p>
            <a:pPr lvl="1" algn="just" fontAlgn="base"/>
            <a:r>
              <a:rPr lang="es-ES" sz="1900" dirty="0"/>
              <a:t>Buscar una solución no violenta a los problemas. </a:t>
            </a:r>
          </a:p>
          <a:p>
            <a:pPr marL="0" indent="0" algn="just">
              <a:buNone/>
            </a:pPr>
            <a:r>
              <a:rPr lang="es-ES" sz="1900" dirty="0"/>
              <a:t>	</a:t>
            </a:r>
            <a:endParaRPr lang="en-US" sz="1900" dirty="0"/>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dirty="0"/>
              <a:t>Presentación: ¿Cómo se puede responder de manera eficaz y adecuada a estas situaciones de tensión? </a:t>
            </a:r>
            <a:r>
              <a:rPr lang="en-GB" dirty="0"/>
              <a:t>- 7</a:t>
            </a:r>
            <a:endParaRPr lang="x-none" dirty="0"/>
          </a:p>
        </p:txBody>
      </p:sp>
      <p:sp>
        <p:nvSpPr>
          <p:cNvPr id="5" name="4 CuadroTexto"/>
          <p:cNvSpPr txBox="1"/>
          <p:nvPr/>
        </p:nvSpPr>
        <p:spPr>
          <a:xfrm>
            <a:off x="1063256" y="5199320"/>
            <a:ext cx="9526772" cy="446568"/>
          </a:xfrm>
          <a:prstGeom prst="rect">
            <a:avLst/>
          </a:prstGeom>
          <a:noFill/>
        </p:spPr>
        <p:txBody>
          <a:bodyPr wrap="square" lIns="0" tIns="0" rIns="0" bIns="0" rtlCol="0">
            <a:noAutofit/>
          </a:bodyPr>
          <a:lstStyle/>
          <a:p>
            <a:r>
              <a:rPr lang="es-ES" sz="2000" dirty="0"/>
              <a:t>A la hora de tratar con situaciones tensas, puede ser necesario pensar en la seguridad de todas las personas de alrededor.</a:t>
            </a:r>
            <a:endParaRPr lang="en-US" sz="2000" dirty="0"/>
          </a:p>
          <a:p>
            <a:pPr algn="l"/>
            <a:endParaRPr lang="es-ES" dirty="0">
              <a:solidFill>
                <a:schemeClr val="tx1"/>
              </a:solidFill>
            </a:endParaRPr>
          </a:p>
        </p:txBody>
      </p:sp>
      <p:sp>
        <p:nvSpPr>
          <p:cNvPr id="8" name="7 CuadroTexto"/>
          <p:cNvSpPr txBox="1"/>
          <p:nvPr/>
        </p:nvSpPr>
        <p:spPr>
          <a:xfrm>
            <a:off x="705294" y="1768548"/>
            <a:ext cx="9526772" cy="446568"/>
          </a:xfrm>
          <a:prstGeom prst="rect">
            <a:avLst/>
          </a:prstGeom>
          <a:noFill/>
        </p:spPr>
        <p:txBody>
          <a:bodyPr wrap="square" lIns="0" tIns="0" rIns="0" bIns="0" rtlCol="0">
            <a:noAutofit/>
          </a:bodyPr>
          <a:lstStyle/>
          <a:p>
            <a:pPr algn="just"/>
            <a:r>
              <a:rPr lang="es-ES" sz="2000" dirty="0"/>
              <a:t>Una respuesta adecuada y eficaz a una situación de tensión comporta: </a:t>
            </a:r>
          </a:p>
        </p:txBody>
      </p:sp>
    </p:spTree>
    <p:extLst>
      <p:ext uri="{BB962C8B-B14F-4D97-AF65-F5344CB8AC3E}">
        <p14:creationId xmlns:p14="http://schemas.microsoft.com/office/powerpoint/2010/main" val="26522178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A521EAD-0C68-2C48-8EB5-087F01F4ACFB}"/>
              </a:ext>
            </a:extLst>
          </p:cNvPr>
          <p:cNvSpPr>
            <a:spLocks noGrp="1"/>
          </p:cNvSpPr>
          <p:nvPr>
            <p:ph type="body" sz="quarter" idx="13"/>
          </p:nvPr>
        </p:nvSpPr>
        <p:spPr>
          <a:xfrm>
            <a:off x="507207" y="1331622"/>
            <a:ext cx="11174400" cy="360000"/>
          </a:xfrm>
        </p:spPr>
        <p:txBody>
          <a:bodyPr/>
          <a:lstStyle/>
          <a:p>
            <a:r>
              <a:rPr lang="es-ES" dirty="0"/>
              <a:t>Reconocimiento y respuesta a puntos sensibles y signos de malestar </a:t>
            </a:r>
            <a:r>
              <a:rPr lang="en-US" dirty="0"/>
              <a:t>(a)</a:t>
            </a:r>
          </a:p>
        </p:txBody>
      </p:sp>
      <p:sp>
        <p:nvSpPr>
          <p:cNvPr id="3" name="Content Placeholder 2">
            <a:extLst>
              <a:ext uri="{FF2B5EF4-FFF2-40B4-BE49-F238E27FC236}">
                <a16:creationId xmlns:a16="http://schemas.microsoft.com/office/drawing/2014/main" id="{880161E8-3ABC-49C9-B74A-4F02E86D7F28}"/>
              </a:ext>
            </a:extLst>
          </p:cNvPr>
          <p:cNvSpPr>
            <a:spLocks noGrp="1"/>
          </p:cNvSpPr>
          <p:nvPr>
            <p:ph sz="quarter" idx="14"/>
          </p:nvPr>
        </p:nvSpPr>
        <p:spPr>
          <a:xfrm>
            <a:off x="507195" y="1941096"/>
            <a:ext cx="11174412" cy="3765293"/>
          </a:xfrm>
        </p:spPr>
        <p:txBody>
          <a:bodyPr/>
          <a:lstStyle/>
          <a:p>
            <a:pPr algn="just"/>
            <a:r>
              <a:rPr lang="es-ES" dirty="0"/>
              <a:t>Los puntos sensibles son situaciones o estímulos que pueden generar un abanico amplio de emociones en función de la persona, incluyendo malestar, frustración o cólera</a:t>
            </a:r>
            <a:r>
              <a:rPr lang="en-US" dirty="0"/>
              <a:t>. </a:t>
            </a:r>
          </a:p>
          <a:p>
            <a:pPr algn="just"/>
            <a:r>
              <a:rPr lang="es-ES" dirty="0"/>
              <a:t>No solo hay que identificar los puntos sensibles o los signos de malestar en relación con las personas usuarias de los servicios. </a:t>
            </a:r>
          </a:p>
          <a:p>
            <a:pPr algn="just"/>
            <a:r>
              <a:rPr lang="es-ES" dirty="0"/>
              <a:t>También conviene identificar los del personal, familiares y otros implicados, porque pueden tener puntos sensibles o signos de malestar que hay que conocer para evitar que se genere un conflicto</a:t>
            </a:r>
            <a:r>
              <a:rPr lang="en-US" dirty="0"/>
              <a:t>. </a:t>
            </a:r>
          </a:p>
          <a:p>
            <a:pPr algn="just"/>
            <a:r>
              <a:rPr lang="es-ES" dirty="0"/>
              <a:t>El personal de los servicios sociales y de salud mental también se puede beneficiar de recibir más formación sobre cómo abordar su propio nivel de estrés o mantener la calma en situaciones complicadas</a:t>
            </a:r>
            <a:r>
              <a:rPr lang="en-US" dirty="0"/>
              <a:t>. </a:t>
            </a:r>
          </a:p>
          <a:p>
            <a:pPr algn="just"/>
            <a:endParaRPr lang="x-none" dirty="0"/>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dirty="0"/>
              <a:t>Presentación: ¿Cómo se puede responder de manera eficaz y adecuada a estas situaciones de tensión? </a:t>
            </a:r>
            <a:r>
              <a:rPr lang="en-GB" dirty="0"/>
              <a:t>- 8</a:t>
            </a:r>
            <a:endParaRPr lang="x-none" dirty="0"/>
          </a:p>
        </p:txBody>
      </p:sp>
    </p:spTree>
    <p:extLst>
      <p:ext uri="{BB962C8B-B14F-4D97-AF65-F5344CB8AC3E}">
        <p14:creationId xmlns:p14="http://schemas.microsoft.com/office/powerpoint/2010/main" val="2705739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02FC4F-FE39-4C85-917E-1C7CEEC7B11E}"/>
              </a:ext>
            </a:extLst>
          </p:cNvPr>
          <p:cNvSpPr>
            <a:spLocks noGrp="1"/>
          </p:cNvSpPr>
          <p:nvPr>
            <p:ph sz="quarter" idx="14"/>
          </p:nvPr>
        </p:nvSpPr>
        <p:spPr>
          <a:xfrm>
            <a:off x="659219" y="1013886"/>
            <a:ext cx="11022388" cy="4500000"/>
          </a:xfrm>
        </p:spPr>
        <p:txBody>
          <a:bodyPr/>
          <a:lstStyle/>
          <a:p>
            <a:pPr>
              <a:spcAft>
                <a:spcPts val="0"/>
              </a:spcAft>
            </a:pPr>
            <a:r>
              <a:rPr lang="es-ES" b="1" dirty="0"/>
              <a:t>Tema 1. </a:t>
            </a:r>
            <a:r>
              <a:rPr lang="es-ES" dirty="0"/>
              <a:t>¿Qué</a:t>
            </a:r>
            <a:r>
              <a:rPr lang="es-ES" b="1" dirty="0"/>
              <a:t> </a:t>
            </a:r>
            <a:r>
              <a:rPr lang="es-ES" dirty="0"/>
              <a:t>son la violencia, la coacción y el maltrato?</a:t>
            </a:r>
          </a:p>
          <a:p>
            <a:pPr>
              <a:spcAft>
                <a:spcPts val="0"/>
              </a:spcAft>
            </a:pPr>
            <a:r>
              <a:rPr lang="es-ES" b="1" dirty="0"/>
              <a:t>Tema 2.</a:t>
            </a:r>
            <a:r>
              <a:rPr lang="es-ES" dirty="0"/>
              <a:t> ¿Qué dice la CDPD sobre la violencia, la coacción y el maltrato? </a:t>
            </a:r>
          </a:p>
          <a:p>
            <a:pPr>
              <a:spcAft>
                <a:spcPts val="0"/>
              </a:spcAft>
            </a:pPr>
            <a:r>
              <a:rPr lang="es-ES" b="1" dirty="0"/>
              <a:t>Tema 3</a:t>
            </a:r>
            <a:r>
              <a:rPr lang="es-ES" dirty="0"/>
              <a:t>. ¿Qué efectos tienen la violencia, la coacción y el maltrato? </a:t>
            </a:r>
          </a:p>
          <a:p>
            <a:pPr>
              <a:spcAft>
                <a:spcPts val="0"/>
              </a:spcAft>
            </a:pPr>
            <a:r>
              <a:rPr lang="es-ES" b="1" dirty="0"/>
              <a:t>Tema 4</a:t>
            </a:r>
            <a:r>
              <a:rPr lang="es-ES" dirty="0"/>
              <a:t>. ¿Por qué se producen estas prácticas? </a:t>
            </a:r>
          </a:p>
          <a:p>
            <a:pPr>
              <a:spcAft>
                <a:spcPts val="0"/>
              </a:spcAft>
            </a:pPr>
            <a:r>
              <a:rPr lang="es-ES" b="1" dirty="0"/>
              <a:t>Tema 5</a:t>
            </a:r>
            <a:r>
              <a:rPr lang="es-ES" dirty="0"/>
              <a:t>. Entender actitudes y relaciones de poder </a:t>
            </a:r>
          </a:p>
          <a:p>
            <a:pPr>
              <a:spcAft>
                <a:spcPts val="0"/>
              </a:spcAft>
            </a:pPr>
            <a:r>
              <a:rPr lang="es-ES" b="1" dirty="0"/>
              <a:t>Tema 6</a:t>
            </a:r>
            <a:r>
              <a:rPr lang="es-ES" dirty="0"/>
              <a:t>. Estrategias clave para evitar y atenuar situaciones de conflicto </a:t>
            </a:r>
          </a:p>
          <a:p>
            <a:pPr>
              <a:spcAft>
                <a:spcPts val="0"/>
              </a:spcAft>
            </a:pPr>
            <a:r>
              <a:rPr lang="es-ES" b="1" dirty="0"/>
              <a:t>Tema 7</a:t>
            </a:r>
            <a:r>
              <a:rPr lang="es-ES" dirty="0"/>
              <a:t>. Técnicas de comunicación </a:t>
            </a:r>
          </a:p>
          <a:p>
            <a:pPr>
              <a:spcAft>
                <a:spcPts val="0"/>
              </a:spcAft>
            </a:pPr>
            <a:r>
              <a:rPr lang="es-ES" b="1" dirty="0"/>
              <a:t>Tema 8.</a:t>
            </a:r>
            <a:r>
              <a:rPr lang="es-ES" dirty="0"/>
              <a:t> Entornos de acompañamiento y uso de salas de bienestar </a:t>
            </a:r>
          </a:p>
          <a:p>
            <a:pPr>
              <a:spcAft>
                <a:spcPts val="0"/>
              </a:spcAft>
            </a:pPr>
            <a:r>
              <a:rPr lang="es-ES" b="1" dirty="0"/>
              <a:t>Tema 9.</a:t>
            </a:r>
            <a:r>
              <a:rPr lang="es-ES" dirty="0"/>
              <a:t> Establecimiento de una cultura del «sí» y del «sí se puede» </a:t>
            </a:r>
          </a:p>
          <a:p>
            <a:pPr>
              <a:spcAft>
                <a:spcPts val="0"/>
              </a:spcAft>
            </a:pPr>
            <a:r>
              <a:rPr lang="es-ES" b="1" dirty="0"/>
              <a:t>Tema 10.</a:t>
            </a:r>
            <a:r>
              <a:rPr lang="es-ES" dirty="0"/>
              <a:t> Planes individualizados para explorar y responder a los puntos sensibles y a los signos de malestar </a:t>
            </a:r>
          </a:p>
          <a:p>
            <a:pPr>
              <a:spcAft>
                <a:spcPts val="0"/>
              </a:spcAft>
            </a:pPr>
            <a:r>
              <a:rPr lang="es-ES" b="1" dirty="0"/>
              <a:t>Tema 11.</a:t>
            </a:r>
            <a:r>
              <a:rPr lang="es-ES" dirty="0"/>
              <a:t> Equipos de respuesta </a:t>
            </a:r>
          </a:p>
          <a:p>
            <a:pPr>
              <a:spcAft>
                <a:spcPts val="0"/>
              </a:spcAft>
            </a:pPr>
            <a:r>
              <a:rPr lang="es-ES" b="1" dirty="0"/>
              <a:t>Tema 12.</a:t>
            </a:r>
            <a:r>
              <a:rPr lang="es-ES" dirty="0"/>
              <a:t> Procedimientos de presentación de quejas e informes </a:t>
            </a:r>
          </a:p>
          <a:p>
            <a:pPr>
              <a:spcAft>
                <a:spcPts val="0"/>
              </a:spcAft>
            </a:pPr>
            <a:r>
              <a:rPr lang="es-ES" b="1" dirty="0"/>
              <a:t>Tema 13</a:t>
            </a:r>
            <a:r>
              <a:rPr lang="es-ES" dirty="0"/>
              <a:t>. Cómo se puede poner fin a la violencia, a la coacción y al maltrato en los servicios sociales y de salud mental</a:t>
            </a:r>
          </a:p>
        </p:txBody>
      </p:sp>
      <p:sp>
        <p:nvSpPr>
          <p:cNvPr id="2" name="Title 1">
            <a:extLst>
              <a:ext uri="{FF2B5EF4-FFF2-40B4-BE49-F238E27FC236}">
                <a16:creationId xmlns:a16="http://schemas.microsoft.com/office/drawing/2014/main" id="{3B2504AC-5131-4C16-90E7-DEF35C9A56F1}"/>
              </a:ext>
            </a:extLst>
          </p:cNvPr>
          <p:cNvSpPr>
            <a:spLocks noGrp="1"/>
          </p:cNvSpPr>
          <p:nvPr>
            <p:ph type="title"/>
          </p:nvPr>
        </p:nvSpPr>
        <p:spPr/>
        <p:txBody>
          <a:bodyPr/>
          <a:lstStyle/>
          <a:p>
            <a:r>
              <a:rPr lang="en-US" dirty="0" err="1"/>
              <a:t>Temas</a:t>
            </a:r>
            <a:r>
              <a:rPr lang="en-US" dirty="0"/>
              <a:t> del </a:t>
            </a:r>
            <a:r>
              <a:rPr lang="en-US" dirty="0" err="1"/>
              <a:t>módulo</a:t>
            </a:r>
            <a:endParaRPr lang="x-none" dirty="0"/>
          </a:p>
        </p:txBody>
      </p:sp>
    </p:spTree>
    <p:extLst>
      <p:ext uri="{BB962C8B-B14F-4D97-AF65-F5344CB8AC3E}">
        <p14:creationId xmlns:p14="http://schemas.microsoft.com/office/powerpoint/2010/main" val="1218397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D5FABF0-52C9-3E4B-B5FD-CB6BC48C941D}"/>
              </a:ext>
            </a:extLst>
          </p:cNvPr>
          <p:cNvSpPr>
            <a:spLocks noGrp="1"/>
          </p:cNvSpPr>
          <p:nvPr>
            <p:ph type="body" sz="quarter" idx="13"/>
          </p:nvPr>
        </p:nvSpPr>
        <p:spPr>
          <a:xfrm>
            <a:off x="507207" y="1347664"/>
            <a:ext cx="11174400" cy="360000"/>
          </a:xfrm>
        </p:spPr>
        <p:txBody>
          <a:bodyPr/>
          <a:lstStyle/>
          <a:p>
            <a:r>
              <a:rPr lang="es-ES" dirty="0"/>
              <a:t>Reconocimiento y respuesta a puntos sensibles y signos de malestar </a:t>
            </a:r>
            <a:r>
              <a:rPr lang="en-US" dirty="0"/>
              <a:t>(b)</a:t>
            </a:r>
          </a:p>
        </p:txBody>
      </p:sp>
      <p:sp>
        <p:nvSpPr>
          <p:cNvPr id="3" name="Content Placeholder 2">
            <a:extLst>
              <a:ext uri="{FF2B5EF4-FFF2-40B4-BE49-F238E27FC236}">
                <a16:creationId xmlns:a16="http://schemas.microsoft.com/office/drawing/2014/main" id="{A89F9590-ADEA-4DAD-8D3A-0094D42F4265}"/>
              </a:ext>
            </a:extLst>
          </p:cNvPr>
          <p:cNvSpPr>
            <a:spLocks noGrp="1"/>
          </p:cNvSpPr>
          <p:nvPr>
            <p:ph sz="quarter" idx="14"/>
          </p:nvPr>
        </p:nvSpPr>
        <p:spPr>
          <a:xfrm>
            <a:off x="507195" y="1925052"/>
            <a:ext cx="11174412" cy="4086135"/>
          </a:xfrm>
        </p:spPr>
        <p:txBody>
          <a:bodyPr/>
          <a:lstStyle/>
          <a:p>
            <a:pPr algn="just"/>
            <a:r>
              <a:rPr lang="es-ES" dirty="0"/>
              <a:t>Es importante intentar identificar los puntos sensibles y los signos de malestar, cólera o frustración de una persona lo antes posible para evitar que la situación derive en un conflicto</a:t>
            </a:r>
            <a:r>
              <a:rPr lang="en-US" dirty="0"/>
              <a:t>. </a:t>
            </a:r>
          </a:p>
          <a:p>
            <a:pPr algn="just"/>
            <a:r>
              <a:rPr lang="es-ES" dirty="0"/>
              <a:t>Es esencial no considerar los puntos sensibles y los signos de malestar o cólera como estímulos o comportamientos que sencillamente habría que eliminar o contener. Pueden tener un significado y una explicación más profundos para la persona y es capital intentar entenderlos</a:t>
            </a:r>
            <a:r>
              <a:rPr lang="en-US" dirty="0"/>
              <a:t>. </a:t>
            </a:r>
          </a:p>
          <a:p>
            <a:pPr algn="just"/>
            <a:r>
              <a:rPr lang="es-ES" dirty="0"/>
              <a:t>los puntos sensibles y los signos de malestar o cólera no son necesariamente el resultado de una situación específica, sino que pueden estar relacionados con cuestiones más profundas de la situación vital de la persona</a:t>
            </a:r>
            <a:r>
              <a:rPr lang="en-US" dirty="0"/>
              <a:t>. </a:t>
            </a:r>
          </a:p>
          <a:p>
            <a:pPr algn="just"/>
            <a:r>
              <a:rPr lang="es-ES" dirty="0"/>
              <a:t>Puede ser necesario ayudar a la persona a abordarlas en el marco de un contexto más general.</a:t>
            </a:r>
            <a:endParaRPr lang="x-none" dirty="0"/>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dirty="0"/>
              <a:t>Presentación: ¿Cómo se puede responder de manera eficaz y adecuada a estas situaciones de tensión? </a:t>
            </a:r>
            <a:r>
              <a:rPr lang="en-GB" dirty="0"/>
              <a:t>- 9</a:t>
            </a:r>
            <a:endParaRPr lang="x-none" dirty="0"/>
          </a:p>
        </p:txBody>
      </p:sp>
    </p:spTree>
    <p:extLst>
      <p:ext uri="{BB962C8B-B14F-4D97-AF65-F5344CB8AC3E}">
        <p14:creationId xmlns:p14="http://schemas.microsoft.com/office/powerpoint/2010/main" val="6477990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53D07E3-7DC4-2446-BD84-AE74767739E2}"/>
              </a:ext>
            </a:extLst>
          </p:cNvPr>
          <p:cNvSpPr>
            <a:spLocks noGrp="1"/>
          </p:cNvSpPr>
          <p:nvPr>
            <p:ph type="body" sz="quarter" idx="13"/>
          </p:nvPr>
        </p:nvSpPr>
        <p:spPr>
          <a:xfrm>
            <a:off x="507207" y="1347664"/>
            <a:ext cx="11174400" cy="360000"/>
          </a:xfrm>
        </p:spPr>
        <p:txBody>
          <a:bodyPr/>
          <a:lstStyle/>
          <a:p>
            <a:r>
              <a:rPr lang="es-ES" dirty="0"/>
              <a:t>Reconocimiento y respuesta a puntos sensibles y signos de malestar </a:t>
            </a:r>
            <a:r>
              <a:rPr lang="en-US" dirty="0"/>
              <a:t>(c)</a:t>
            </a:r>
          </a:p>
        </p:txBody>
      </p:sp>
      <p:sp>
        <p:nvSpPr>
          <p:cNvPr id="3" name="Content Placeholder 2">
            <a:extLst>
              <a:ext uri="{FF2B5EF4-FFF2-40B4-BE49-F238E27FC236}">
                <a16:creationId xmlns:a16="http://schemas.microsoft.com/office/drawing/2014/main" id="{B919065B-9389-4855-ABFC-3B491A7CFF88}"/>
              </a:ext>
            </a:extLst>
          </p:cNvPr>
          <p:cNvSpPr>
            <a:spLocks noGrp="1"/>
          </p:cNvSpPr>
          <p:nvPr>
            <p:ph sz="quarter" idx="14"/>
          </p:nvPr>
        </p:nvSpPr>
        <p:spPr>
          <a:xfrm>
            <a:off x="507195" y="1844842"/>
            <a:ext cx="11174412" cy="4166346"/>
          </a:xfrm>
        </p:spPr>
        <p:txBody>
          <a:bodyPr/>
          <a:lstStyle/>
          <a:p>
            <a:pPr algn="just"/>
            <a:r>
              <a:rPr lang="es-ES" dirty="0"/>
              <a:t>La activación de múltiples puntos sensibles en un breve espacio de tiempo puede provocar que una persona sienta un gran malestar y puede derivar en una situación de tensión y de conflictividad</a:t>
            </a:r>
            <a:r>
              <a:rPr lang="en-US" dirty="0"/>
              <a:t>.</a:t>
            </a:r>
          </a:p>
          <a:p>
            <a:pPr algn="just"/>
            <a:r>
              <a:rPr lang="es-ES" dirty="0"/>
              <a:t>Por ejemplo, algunos puntos sensibles pueden ser</a:t>
            </a:r>
            <a:r>
              <a:rPr lang="en-GB" dirty="0"/>
              <a:t>:</a:t>
            </a:r>
            <a:endParaRPr lang="x-none" dirty="0"/>
          </a:p>
          <a:p>
            <a:pPr lvl="2" algn="just" fontAlgn="base"/>
            <a:r>
              <a:rPr lang="es-ES" dirty="0"/>
              <a:t>No sentirme escuchado. </a:t>
            </a:r>
          </a:p>
          <a:p>
            <a:pPr lvl="2" algn="just" fontAlgn="base"/>
            <a:r>
              <a:rPr lang="es-ES" dirty="0"/>
              <a:t>Que no me hablen con respeto. </a:t>
            </a:r>
          </a:p>
          <a:p>
            <a:pPr lvl="2" algn="just" fontAlgn="base"/>
            <a:r>
              <a:rPr lang="es-ES" dirty="0"/>
              <a:t>Que otras personas usen mis cosas sin mi permiso.</a:t>
            </a:r>
          </a:p>
          <a:p>
            <a:pPr lvl="2" algn="just" fontAlgn="base"/>
            <a:r>
              <a:rPr lang="es-ES" dirty="0"/>
              <a:t>Los ruidos estridentes. </a:t>
            </a:r>
          </a:p>
          <a:p>
            <a:pPr lvl="2" algn="just" fontAlgn="base"/>
            <a:r>
              <a:rPr lang="es-ES" dirty="0"/>
              <a:t>El contacto físico. </a:t>
            </a:r>
          </a:p>
          <a:p>
            <a:pPr lvl="2" algn="just" fontAlgn="base"/>
            <a:r>
              <a:rPr lang="es-ES" dirty="0"/>
              <a:t>No tener elección, control o información. </a:t>
            </a:r>
          </a:p>
          <a:p>
            <a:pPr algn="just"/>
            <a:endParaRPr lang="en-US" dirty="0"/>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dirty="0"/>
              <a:t>Presentación: ¿Cómo se puede responder de manera eficaz y adecuada a estas situaciones de tensión? </a:t>
            </a:r>
            <a:r>
              <a:rPr lang="en-GB" dirty="0"/>
              <a:t>- 10</a:t>
            </a:r>
            <a:endParaRPr lang="x-none" dirty="0"/>
          </a:p>
        </p:txBody>
      </p:sp>
    </p:spTree>
    <p:extLst>
      <p:ext uri="{BB962C8B-B14F-4D97-AF65-F5344CB8AC3E}">
        <p14:creationId xmlns:p14="http://schemas.microsoft.com/office/powerpoint/2010/main" val="20852973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FD9D384-B5B4-C345-BEB9-D3E615743485}"/>
              </a:ext>
            </a:extLst>
          </p:cNvPr>
          <p:cNvSpPr>
            <a:spLocks noGrp="1"/>
          </p:cNvSpPr>
          <p:nvPr>
            <p:ph type="body" sz="quarter" idx="13"/>
          </p:nvPr>
        </p:nvSpPr>
        <p:spPr>
          <a:xfrm>
            <a:off x="507207" y="1379748"/>
            <a:ext cx="11174400" cy="360000"/>
          </a:xfrm>
        </p:spPr>
        <p:txBody>
          <a:bodyPr/>
          <a:lstStyle/>
          <a:p>
            <a:r>
              <a:rPr lang="es-ES" dirty="0"/>
              <a:t>Reconocimiento y respuesta a puntos sensibles y signos de malestar </a:t>
            </a:r>
            <a:r>
              <a:rPr lang="en-US" dirty="0"/>
              <a:t>(d)</a:t>
            </a:r>
          </a:p>
        </p:txBody>
      </p:sp>
      <p:sp>
        <p:nvSpPr>
          <p:cNvPr id="3" name="Content Placeholder 2">
            <a:extLst>
              <a:ext uri="{FF2B5EF4-FFF2-40B4-BE49-F238E27FC236}">
                <a16:creationId xmlns:a16="http://schemas.microsoft.com/office/drawing/2014/main" id="{B919065B-9389-4855-ABFC-3B491A7CFF88}"/>
              </a:ext>
            </a:extLst>
          </p:cNvPr>
          <p:cNvSpPr>
            <a:spLocks noGrp="1"/>
          </p:cNvSpPr>
          <p:nvPr>
            <p:ph sz="quarter" idx="14"/>
          </p:nvPr>
        </p:nvSpPr>
        <p:spPr>
          <a:xfrm>
            <a:off x="507195" y="1764632"/>
            <a:ext cx="11174412" cy="4246556"/>
          </a:xfrm>
        </p:spPr>
        <p:txBody>
          <a:bodyPr/>
          <a:lstStyle/>
          <a:p>
            <a:r>
              <a:rPr lang="es-ES" sz="2000" dirty="0"/>
              <a:t>Los signos de malestar son signos físicos o externos que indican que una persona siente malestar</a:t>
            </a:r>
            <a:r>
              <a:rPr lang="en-US" sz="2000" dirty="0"/>
              <a:t>. </a:t>
            </a:r>
          </a:p>
          <a:p>
            <a:r>
              <a:rPr lang="es-ES" sz="2000" dirty="0"/>
              <a:t>Los signos físicos de malestar requieren una respuesta sensible y acompañamiento con el objetivo de identificar y eliminar la causa, de tranquilizar a la persona o de ayudarla de alguna otra forma</a:t>
            </a:r>
            <a:r>
              <a:rPr lang="en-US" sz="2000" dirty="0"/>
              <a:t>.</a:t>
            </a:r>
          </a:p>
          <a:p>
            <a:r>
              <a:rPr lang="es-ES" sz="2000" dirty="0"/>
              <a:t>Algunos ejemplos son </a:t>
            </a:r>
            <a:r>
              <a:rPr lang="en-US" sz="2000" dirty="0"/>
              <a:t>:</a:t>
            </a:r>
          </a:p>
          <a:p>
            <a:endParaRPr lang="en-US" sz="2000" dirty="0"/>
          </a:p>
        </p:txBody>
      </p:sp>
      <p:sp>
        <p:nvSpPr>
          <p:cNvPr id="4" name="TextBox 3">
            <a:extLst>
              <a:ext uri="{FF2B5EF4-FFF2-40B4-BE49-F238E27FC236}">
                <a16:creationId xmlns:a16="http://schemas.microsoft.com/office/drawing/2014/main" id="{BA12CDD3-AFE1-46D3-899F-AD184F18A00A}"/>
              </a:ext>
            </a:extLst>
          </p:cNvPr>
          <p:cNvSpPr txBox="1"/>
          <p:nvPr/>
        </p:nvSpPr>
        <p:spPr>
          <a:xfrm>
            <a:off x="838200" y="3429000"/>
            <a:ext cx="4622443" cy="2616101"/>
          </a:xfrm>
          <a:prstGeom prst="rect">
            <a:avLst/>
          </a:prstGeom>
          <a:noFill/>
        </p:spPr>
        <p:txBody>
          <a:bodyPr wrap="square" numCol="1" rtlCol="0">
            <a:spAutoFit/>
          </a:bodyPr>
          <a:lstStyle/>
          <a:p>
            <a:pPr marL="285750" lvl="0" indent="-285750" fontAlgn="base">
              <a:buFont typeface="Arial" panose="020B0604020202020204" pitchFamily="34" charset="0"/>
              <a:buChar char="•"/>
            </a:pPr>
            <a:r>
              <a:rPr lang="es-ES" sz="2000" dirty="0"/>
              <a:t>intranquilidad </a:t>
            </a:r>
          </a:p>
          <a:p>
            <a:pPr marL="285750" lvl="0" indent="-285750" fontAlgn="base">
              <a:buFont typeface="Arial" panose="020B0604020202020204" pitchFamily="34" charset="0"/>
              <a:buChar char="•"/>
            </a:pPr>
            <a:r>
              <a:rPr lang="es-ES" sz="2000" dirty="0"/>
              <a:t>agitación </a:t>
            </a:r>
          </a:p>
          <a:p>
            <a:pPr marL="285750" lvl="0" indent="-285750" fontAlgn="base">
              <a:buFont typeface="Arial" panose="020B0604020202020204" pitchFamily="34" charset="0"/>
              <a:buChar char="•"/>
            </a:pPr>
            <a:r>
              <a:rPr lang="es-ES" sz="2000" dirty="0"/>
              <a:t>andar arriba y abajo </a:t>
            </a:r>
          </a:p>
          <a:p>
            <a:pPr marL="285750" lvl="0" indent="-285750" fontAlgn="base">
              <a:buFont typeface="Arial" panose="020B0604020202020204" pitchFamily="34" charset="0"/>
              <a:buChar char="•"/>
            </a:pPr>
            <a:r>
              <a:rPr lang="es-ES" sz="2000" dirty="0"/>
              <a:t>respiración dificultosa o rápida </a:t>
            </a:r>
          </a:p>
          <a:p>
            <a:pPr marL="285750" lvl="0" indent="-285750" fontAlgn="base">
              <a:buFont typeface="Arial" panose="020B0604020202020204" pitchFamily="34" charset="0"/>
              <a:buChar char="•"/>
            </a:pPr>
            <a:r>
              <a:rPr lang="es-ES" sz="2000" dirty="0"/>
              <a:t>sensación de opresión en el pecho </a:t>
            </a:r>
          </a:p>
          <a:p>
            <a:pPr marL="285750" lvl="0" indent="-285750" fontAlgn="base">
              <a:buFont typeface="Arial" panose="020B0604020202020204" pitchFamily="34" charset="0"/>
              <a:buChar char="•"/>
            </a:pPr>
            <a:r>
              <a:rPr lang="es-ES" sz="2000" dirty="0"/>
              <a:t>sudor </a:t>
            </a:r>
          </a:p>
          <a:p>
            <a:pPr marL="285750" lvl="0" indent="-285750" fontAlgn="base">
              <a:buFont typeface="Arial" panose="020B0604020202020204" pitchFamily="34" charset="0"/>
              <a:buChar char="•"/>
            </a:pPr>
            <a:r>
              <a:rPr lang="es-ES" sz="2000" dirty="0"/>
              <a:t>apretar los dientes</a:t>
            </a:r>
          </a:p>
          <a:p>
            <a:endParaRPr lang="en-GB" sz="2400" dirty="0"/>
          </a:p>
        </p:txBody>
      </p:sp>
      <p:sp>
        <p:nvSpPr>
          <p:cNvPr id="5" name="TextBox 4">
            <a:extLst>
              <a:ext uri="{FF2B5EF4-FFF2-40B4-BE49-F238E27FC236}">
                <a16:creationId xmlns:a16="http://schemas.microsoft.com/office/drawing/2014/main" id="{5E4F25DA-10E7-49E8-8FED-021799E81FEA}"/>
              </a:ext>
            </a:extLst>
          </p:cNvPr>
          <p:cNvSpPr txBox="1"/>
          <p:nvPr/>
        </p:nvSpPr>
        <p:spPr>
          <a:xfrm>
            <a:off x="5587622" y="3448047"/>
            <a:ext cx="4091189" cy="2862322"/>
          </a:xfrm>
          <a:prstGeom prst="rect">
            <a:avLst/>
          </a:prstGeom>
          <a:noFill/>
        </p:spPr>
        <p:txBody>
          <a:bodyPr wrap="square" rtlCol="0">
            <a:spAutoFit/>
          </a:bodyPr>
          <a:lstStyle/>
          <a:p>
            <a:pPr marL="285750" lvl="0" indent="-285750" fontAlgn="base">
              <a:buFont typeface="Arial" panose="020B0604020202020204" pitchFamily="34" charset="0"/>
              <a:buChar char="•"/>
            </a:pPr>
            <a:r>
              <a:rPr lang="es-ES" sz="2000" dirty="0"/>
              <a:t>llanto </a:t>
            </a:r>
          </a:p>
          <a:p>
            <a:pPr marL="285750" lvl="0" indent="-285750" fontAlgn="base">
              <a:buFont typeface="Arial" panose="020B0604020202020204" pitchFamily="34" charset="0"/>
              <a:buChar char="•"/>
            </a:pPr>
            <a:r>
              <a:rPr lang="es-ES" sz="2000" dirty="0"/>
              <a:t>retorcerse las manos </a:t>
            </a:r>
          </a:p>
          <a:p>
            <a:pPr marL="285750" lvl="0" indent="-285750" fontAlgn="base">
              <a:buFont typeface="Arial" panose="020B0604020202020204" pitchFamily="34" charset="0"/>
              <a:buChar char="•"/>
            </a:pPr>
            <a:r>
              <a:rPr lang="es-ES" sz="2000" dirty="0"/>
              <a:t>balancearse </a:t>
            </a:r>
          </a:p>
          <a:p>
            <a:pPr marL="285750" lvl="0" indent="-285750" fontAlgn="base">
              <a:buFont typeface="Arial" panose="020B0604020202020204" pitchFamily="34" charset="0"/>
              <a:buChar char="•"/>
            </a:pPr>
            <a:r>
              <a:rPr lang="es-ES" sz="2000" dirty="0"/>
              <a:t>introspección, miedo e irritación </a:t>
            </a:r>
          </a:p>
          <a:p>
            <a:pPr marL="285750" lvl="0" indent="-285750" fontAlgn="base">
              <a:buFont typeface="Arial" panose="020B0604020202020204" pitchFamily="34" charset="0"/>
              <a:buChar char="•"/>
            </a:pPr>
            <a:r>
              <a:rPr lang="es-ES" sz="2000" dirty="0"/>
              <a:t>contacto ocular prolongado </a:t>
            </a:r>
          </a:p>
          <a:p>
            <a:pPr marL="285750" lvl="0" indent="-285750" fontAlgn="base">
              <a:buFont typeface="Arial" panose="020B0604020202020204" pitchFamily="34" charset="0"/>
              <a:buChar char="•"/>
            </a:pPr>
            <a:r>
              <a:rPr lang="es-ES" sz="2000" dirty="0"/>
              <a:t>levantar el tono de voz</a:t>
            </a:r>
          </a:p>
          <a:p>
            <a:pPr marL="285750" lvl="0" indent="-285750" fontAlgn="base">
              <a:buFont typeface="Arial" panose="020B0604020202020204" pitchFamily="34" charset="0"/>
              <a:buChar char="•"/>
            </a:pPr>
            <a:r>
              <a:rPr lang="es-ES" sz="2000" dirty="0"/>
              <a:t>agresión </a:t>
            </a:r>
          </a:p>
          <a:p>
            <a:pPr marL="285750" lvl="0" indent="-285750" fontAlgn="base">
              <a:buFont typeface="Arial" panose="020B0604020202020204" pitchFamily="34" charset="0"/>
              <a:buChar char="•"/>
            </a:pPr>
            <a:r>
              <a:rPr lang="es-ES" sz="2000" dirty="0"/>
              <a:t>amenazar con hacer daño </a:t>
            </a:r>
          </a:p>
          <a:p>
            <a:pPr marL="285750" indent="-285750">
              <a:buFont typeface="Arial" panose="020B0604020202020204" pitchFamily="34" charset="0"/>
              <a:buChar char="•"/>
            </a:pPr>
            <a:endParaRPr lang="en-GB" sz="2000" dirty="0"/>
          </a:p>
        </p:txBody>
      </p:sp>
      <p:sp>
        <p:nvSpPr>
          <p:cNvPr id="9"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dirty="0"/>
              <a:t>Presentación: ¿Cómo se puede responder de manera eficaz y adecuada a estas situaciones de tensión? </a:t>
            </a:r>
            <a:r>
              <a:rPr lang="en-GB" dirty="0"/>
              <a:t>- 11</a:t>
            </a:r>
            <a:endParaRPr lang="x-none" dirty="0"/>
          </a:p>
        </p:txBody>
      </p:sp>
    </p:spTree>
    <p:extLst>
      <p:ext uri="{BB962C8B-B14F-4D97-AF65-F5344CB8AC3E}">
        <p14:creationId xmlns:p14="http://schemas.microsoft.com/office/powerpoint/2010/main" val="40985438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200500-4752-C74D-AFD9-81AFD78556C6}"/>
              </a:ext>
            </a:extLst>
          </p:cNvPr>
          <p:cNvSpPr>
            <a:spLocks noGrp="1"/>
          </p:cNvSpPr>
          <p:nvPr>
            <p:ph type="body" sz="quarter" idx="13"/>
          </p:nvPr>
        </p:nvSpPr>
        <p:spPr>
          <a:xfrm>
            <a:off x="507207" y="1331622"/>
            <a:ext cx="11174400" cy="360000"/>
          </a:xfrm>
        </p:spPr>
        <p:txBody>
          <a:bodyPr/>
          <a:lstStyle/>
          <a:p>
            <a:r>
              <a:rPr lang="es-ES" dirty="0"/>
              <a:t>Reconocimiento y respuesta a puntos sensibles y signos de malestar </a:t>
            </a:r>
            <a:r>
              <a:rPr lang="en-US" dirty="0"/>
              <a:t>(e)</a:t>
            </a:r>
          </a:p>
        </p:txBody>
      </p:sp>
      <p:sp>
        <p:nvSpPr>
          <p:cNvPr id="3" name="Content Placeholder 2">
            <a:extLst>
              <a:ext uri="{FF2B5EF4-FFF2-40B4-BE49-F238E27FC236}">
                <a16:creationId xmlns:a16="http://schemas.microsoft.com/office/drawing/2014/main" id="{8F177427-21A6-465B-AAC8-DB95B9DD24FC}"/>
              </a:ext>
            </a:extLst>
          </p:cNvPr>
          <p:cNvSpPr>
            <a:spLocks noGrp="1"/>
          </p:cNvSpPr>
          <p:nvPr>
            <p:ph sz="quarter" idx="14"/>
          </p:nvPr>
        </p:nvSpPr>
        <p:spPr>
          <a:xfrm>
            <a:off x="507195" y="1957136"/>
            <a:ext cx="11174412" cy="4054051"/>
          </a:xfrm>
        </p:spPr>
        <p:txBody>
          <a:bodyPr/>
          <a:lstStyle/>
          <a:p>
            <a:pPr marL="0" indent="0" algn="just">
              <a:buNone/>
            </a:pPr>
            <a:r>
              <a:rPr lang="es-ES" dirty="0"/>
              <a:t>Una vez identificadas los puntos sensibles o signos de malestar, hay estrategias fundamentales para responder a la situación y evitar o </a:t>
            </a:r>
            <a:r>
              <a:rPr lang="es-ES" dirty="0" err="1"/>
              <a:t>desescalar</a:t>
            </a:r>
            <a:r>
              <a:rPr lang="es-ES" dirty="0"/>
              <a:t> las situaciones de conflicto. Algunos ejemplos: </a:t>
            </a:r>
          </a:p>
          <a:p>
            <a:pPr lvl="1" algn="just" fontAlgn="base"/>
            <a:r>
              <a:rPr lang="es-ES" dirty="0"/>
              <a:t>Técnicas de comunicación </a:t>
            </a:r>
          </a:p>
          <a:p>
            <a:pPr lvl="1" algn="just" fontAlgn="base"/>
            <a:r>
              <a:rPr lang="es-ES" dirty="0"/>
              <a:t>Entornos de acompañamiento y salas de bienestar</a:t>
            </a:r>
          </a:p>
          <a:p>
            <a:pPr lvl="1" algn="just" fontAlgn="base"/>
            <a:r>
              <a:rPr lang="es-ES" dirty="0"/>
              <a:t>Establecimiento de una cultura del «sí» y del «sí se puede» </a:t>
            </a:r>
          </a:p>
          <a:p>
            <a:pPr lvl="1" algn="just" fontAlgn="base"/>
            <a:r>
              <a:rPr lang="es-ES" dirty="0"/>
              <a:t>Planes individualizados para explorar los puntos sensibles y los signos de malestar</a:t>
            </a:r>
          </a:p>
          <a:p>
            <a:pPr lvl="1" algn="just"/>
            <a:r>
              <a:rPr lang="es-ES" dirty="0"/>
              <a:t>Equipos de respuesta</a:t>
            </a:r>
            <a:endParaRPr lang="x-none" dirty="0"/>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dirty="0"/>
              <a:t>Presentación: ¿Cómo se puede responder de manera eficaz y adecuada a estas situaciones de tensión? </a:t>
            </a:r>
            <a:r>
              <a:rPr lang="en-GB" dirty="0"/>
              <a:t>- 12</a:t>
            </a:r>
            <a:endParaRPr lang="x-none" dirty="0"/>
          </a:p>
        </p:txBody>
      </p:sp>
    </p:spTree>
    <p:extLst>
      <p:ext uri="{BB962C8B-B14F-4D97-AF65-F5344CB8AC3E}">
        <p14:creationId xmlns:p14="http://schemas.microsoft.com/office/powerpoint/2010/main" val="17184128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69C6-CEC4-49F0-BE34-175C2CEAAA45}"/>
              </a:ext>
            </a:extLst>
          </p:cNvPr>
          <p:cNvSpPr>
            <a:spLocks noGrp="1"/>
          </p:cNvSpPr>
          <p:nvPr>
            <p:ph type="title"/>
          </p:nvPr>
        </p:nvSpPr>
        <p:spPr/>
        <p:txBody>
          <a:bodyPr/>
          <a:lstStyle/>
          <a:p>
            <a:r>
              <a:rPr lang="es-ES" dirty="0"/>
              <a:t>Tema 7. Técnicas de comunicación</a:t>
            </a:r>
          </a:p>
        </p:txBody>
      </p:sp>
    </p:spTree>
    <p:extLst>
      <p:ext uri="{BB962C8B-B14F-4D97-AF65-F5344CB8AC3E}">
        <p14:creationId xmlns:p14="http://schemas.microsoft.com/office/powerpoint/2010/main" val="4016545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0318D-847E-415C-9224-FD0A6B547D9B}"/>
              </a:ext>
            </a:extLst>
          </p:cNvPr>
          <p:cNvSpPr>
            <a:spLocks noGrp="1"/>
          </p:cNvSpPr>
          <p:nvPr>
            <p:ph sz="quarter" idx="14"/>
          </p:nvPr>
        </p:nvSpPr>
        <p:spPr>
          <a:xfrm>
            <a:off x="507195" y="1169581"/>
            <a:ext cx="11061028" cy="4841607"/>
          </a:xfrm>
        </p:spPr>
        <p:txBody>
          <a:bodyPr/>
          <a:lstStyle/>
          <a:p>
            <a:pPr algn="just"/>
            <a:r>
              <a:rPr lang="es-ES" sz="2100" dirty="0"/>
              <a:t>Es fundamental tener unas buenas habilidades comunicativas para el funcionamiento diario de un servicio eficaz que responda a las necesidades de las personas</a:t>
            </a:r>
            <a:r>
              <a:rPr lang="en-US" sz="2100" dirty="0"/>
              <a:t>. </a:t>
            </a:r>
            <a:r>
              <a:rPr lang="es-ES" sz="2100" dirty="0"/>
              <a:t>Conviene que el personal tenga tiempo para mantener la comunicación y el contacto con las personas usuarias del servicio</a:t>
            </a:r>
            <a:r>
              <a:rPr lang="en-US" sz="2100" dirty="0"/>
              <a:t>.</a:t>
            </a:r>
          </a:p>
          <a:p>
            <a:pPr algn="just"/>
            <a:r>
              <a:rPr lang="es-ES" sz="2100" dirty="0"/>
              <a:t>También es esencial tener unas buenas habilidades comunicativas para abordar una situación de tensión. Emplear estas habilidades es uno de los modos más eficaces de enfrentarse a las situaciones de tensión y de conflictividad de forma respetuosa y que evite las prácticas coercitivas</a:t>
            </a:r>
            <a:r>
              <a:rPr lang="en-US" sz="2100" dirty="0"/>
              <a:t>. </a:t>
            </a:r>
          </a:p>
          <a:p>
            <a:pPr algn="just"/>
            <a:r>
              <a:rPr lang="es-ES" sz="2100" dirty="0"/>
              <a:t>Estas técnicas tienen como finalidad que la persona se sienta respetada, escuchada, valorada y que perciba que se la apoya</a:t>
            </a:r>
            <a:r>
              <a:rPr lang="en-US" sz="2100" dirty="0"/>
              <a:t>. </a:t>
            </a:r>
          </a:p>
          <a:p>
            <a:pPr algn="just"/>
            <a:r>
              <a:rPr lang="es-ES" sz="2100" dirty="0"/>
              <a:t>Cuando las personas tienen la sensación de que se las escucha, es más probable que se comuniquen de una manera más abierta y clara, lo que permite una resolución pacífica de la situación</a:t>
            </a:r>
            <a:r>
              <a:rPr lang="en-US" sz="2100" dirty="0"/>
              <a:t>. </a:t>
            </a:r>
            <a:endParaRPr lang="x-none" sz="2100" dirty="0"/>
          </a:p>
        </p:txBody>
      </p:sp>
      <p:sp>
        <p:nvSpPr>
          <p:cNvPr id="2" name="Title 1">
            <a:extLst>
              <a:ext uri="{FF2B5EF4-FFF2-40B4-BE49-F238E27FC236}">
                <a16:creationId xmlns:a16="http://schemas.microsoft.com/office/drawing/2014/main" id="{43879B91-2C61-4FF2-B2CC-3746311CC31D}"/>
              </a:ext>
            </a:extLst>
          </p:cNvPr>
          <p:cNvSpPr>
            <a:spLocks noGrp="1"/>
          </p:cNvSpPr>
          <p:nvPr>
            <p:ph type="title"/>
          </p:nvPr>
        </p:nvSpPr>
        <p:spPr/>
        <p:txBody>
          <a:bodyPr/>
          <a:lstStyle/>
          <a:p>
            <a:r>
              <a:rPr lang="es-ES" dirty="0"/>
              <a:t>Presentación: Habilidades comunicativas </a:t>
            </a:r>
            <a:r>
              <a:rPr lang="en-GB" dirty="0"/>
              <a:t> - 1 </a:t>
            </a:r>
            <a:endParaRPr lang="x-none" dirty="0"/>
          </a:p>
        </p:txBody>
      </p:sp>
    </p:spTree>
    <p:extLst>
      <p:ext uri="{BB962C8B-B14F-4D97-AF65-F5344CB8AC3E}">
        <p14:creationId xmlns:p14="http://schemas.microsoft.com/office/powerpoint/2010/main" val="22637931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A9DFC1-0245-6041-AB6E-D99F8428B23E}"/>
              </a:ext>
            </a:extLst>
          </p:cNvPr>
          <p:cNvSpPr>
            <a:spLocks noGrp="1"/>
          </p:cNvSpPr>
          <p:nvPr>
            <p:ph type="body" sz="quarter" idx="13"/>
          </p:nvPr>
        </p:nvSpPr>
        <p:spPr/>
        <p:txBody>
          <a:bodyPr/>
          <a:lstStyle/>
          <a:p>
            <a:r>
              <a:rPr lang="es-ES" dirty="0"/>
              <a:t>La naturaleza de la comunicación </a:t>
            </a:r>
            <a:r>
              <a:rPr lang="en-GB" dirty="0"/>
              <a:t>(a)</a:t>
            </a:r>
            <a:endParaRPr lang="en-US" dirty="0"/>
          </a:p>
        </p:txBody>
      </p:sp>
      <p:sp>
        <p:nvSpPr>
          <p:cNvPr id="3" name="Content Placeholder 2">
            <a:extLst>
              <a:ext uri="{FF2B5EF4-FFF2-40B4-BE49-F238E27FC236}">
                <a16:creationId xmlns:a16="http://schemas.microsoft.com/office/drawing/2014/main" id="{8489DF68-A686-46DF-AA18-CD98C5CFD1EF}"/>
              </a:ext>
            </a:extLst>
          </p:cNvPr>
          <p:cNvSpPr>
            <a:spLocks noGrp="1"/>
          </p:cNvSpPr>
          <p:nvPr>
            <p:ph sz="quarter" idx="14"/>
          </p:nvPr>
        </p:nvSpPr>
        <p:spPr/>
        <p:txBody>
          <a:bodyPr/>
          <a:lstStyle/>
          <a:p>
            <a:pPr algn="just"/>
            <a:r>
              <a:rPr lang="es-ES" dirty="0"/>
              <a:t>La frase siguiente expresa la importancia de la comunicación como medio para evitar la coacción: </a:t>
            </a:r>
          </a:p>
          <a:p>
            <a:pPr marL="0" indent="0" algn="just">
              <a:buNone/>
            </a:pPr>
            <a:r>
              <a:rPr lang="es-ES" i="1" dirty="0"/>
              <a:t>«N</a:t>
            </a:r>
            <a:r>
              <a:rPr lang="es-ES" dirty="0"/>
              <a:t>o tengo claro que lo más importante sea utilizar las palabras exactas, sino más bien el </a:t>
            </a:r>
            <a:r>
              <a:rPr lang="es-ES" b="1" dirty="0"/>
              <a:t>tono</a:t>
            </a:r>
            <a:r>
              <a:rPr lang="es-ES" dirty="0"/>
              <a:t> de voz, el </a:t>
            </a:r>
            <a:r>
              <a:rPr lang="es-ES" b="1" dirty="0"/>
              <a:t>lenguaje corporal </a:t>
            </a:r>
            <a:r>
              <a:rPr lang="es-ES" dirty="0"/>
              <a:t>y el</a:t>
            </a:r>
            <a:r>
              <a:rPr lang="es-ES" b="1" dirty="0"/>
              <a:t> entorno físico</a:t>
            </a:r>
            <a:r>
              <a:rPr lang="es-ES" dirty="0"/>
              <a:t> donde se pronuncian estas palabras...»</a:t>
            </a:r>
          </a:p>
          <a:p>
            <a:pPr marL="0" indent="0" algn="just">
              <a:buNone/>
            </a:pPr>
            <a:endParaRPr lang="x-none" dirty="0"/>
          </a:p>
          <a:p>
            <a:r>
              <a:rPr lang="es-ES" dirty="0"/>
              <a:t>La frase pone de manifiesto que la comunicación va mucho más allá de las palabras que empleamos. </a:t>
            </a:r>
          </a:p>
          <a:p>
            <a:r>
              <a:rPr lang="es-ES" dirty="0"/>
              <a:t>Una buena comunicación puede contribuir a evitar y resolver situaciones de tensión</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7506ABC9-C7CF-4E8B-8811-C5AF3B1BF9A2}"/>
              </a:ext>
            </a:extLst>
          </p:cNvPr>
          <p:cNvSpPr>
            <a:spLocks noGrp="1"/>
          </p:cNvSpPr>
          <p:nvPr>
            <p:ph type="title"/>
          </p:nvPr>
        </p:nvSpPr>
        <p:spPr/>
        <p:txBody>
          <a:bodyPr/>
          <a:lstStyle/>
          <a:p>
            <a:r>
              <a:rPr lang="es-ES" dirty="0"/>
              <a:t>Presentación: Habilidades comunicativas </a:t>
            </a:r>
            <a:r>
              <a:rPr lang="en-GB" dirty="0"/>
              <a:t>– 2</a:t>
            </a:r>
            <a:endParaRPr lang="x-none" dirty="0"/>
          </a:p>
        </p:txBody>
      </p:sp>
    </p:spTree>
    <p:extLst>
      <p:ext uri="{BB962C8B-B14F-4D97-AF65-F5344CB8AC3E}">
        <p14:creationId xmlns:p14="http://schemas.microsoft.com/office/powerpoint/2010/main" val="9214958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3C336D-1FD2-C645-8538-55B71150CAF2}"/>
              </a:ext>
            </a:extLst>
          </p:cNvPr>
          <p:cNvSpPr>
            <a:spLocks noGrp="1"/>
          </p:cNvSpPr>
          <p:nvPr>
            <p:ph type="body" sz="quarter" idx="13"/>
          </p:nvPr>
        </p:nvSpPr>
        <p:spPr/>
        <p:txBody>
          <a:bodyPr/>
          <a:lstStyle/>
          <a:p>
            <a:r>
              <a:rPr lang="es-ES" dirty="0"/>
              <a:t>La naturaleza de la comunicación </a:t>
            </a:r>
            <a:r>
              <a:rPr lang="en-GB" dirty="0"/>
              <a:t>(b)</a:t>
            </a:r>
            <a:endParaRPr lang="en-US" dirty="0"/>
          </a:p>
        </p:txBody>
      </p:sp>
      <p:sp>
        <p:nvSpPr>
          <p:cNvPr id="3" name="Content Placeholder 2">
            <a:extLst>
              <a:ext uri="{FF2B5EF4-FFF2-40B4-BE49-F238E27FC236}">
                <a16:creationId xmlns:a16="http://schemas.microsoft.com/office/drawing/2014/main" id="{40F58960-8FF6-447A-8EB4-57804BCDD69B}"/>
              </a:ext>
            </a:extLst>
          </p:cNvPr>
          <p:cNvSpPr>
            <a:spLocks noGrp="1"/>
          </p:cNvSpPr>
          <p:nvPr>
            <p:ph sz="quarter" idx="14"/>
          </p:nvPr>
        </p:nvSpPr>
        <p:spPr>
          <a:xfrm>
            <a:off x="595423" y="1511188"/>
            <a:ext cx="11086184" cy="4500000"/>
          </a:xfrm>
        </p:spPr>
        <p:txBody>
          <a:bodyPr/>
          <a:lstStyle/>
          <a:p>
            <a:pPr marL="0" indent="0" algn="just">
              <a:buNone/>
            </a:pPr>
            <a:r>
              <a:rPr lang="es-ES" sz="1800" dirty="0"/>
              <a:t>La comunicación debe ser </a:t>
            </a:r>
            <a:r>
              <a:rPr lang="en-GB" sz="1800" dirty="0"/>
              <a:t>:</a:t>
            </a:r>
            <a:endParaRPr lang="x-none" sz="1800" dirty="0"/>
          </a:p>
          <a:p>
            <a:pPr lvl="0" algn="just" fontAlgn="base"/>
            <a:r>
              <a:rPr lang="es-ES" sz="1800" b="1" dirty="0"/>
              <a:t>Respetuosa</a:t>
            </a:r>
            <a:r>
              <a:rPr lang="es-ES" sz="1800" dirty="0"/>
              <a:t>: se debe tratar a todas las personas implicadas en una situación con respeto y dignidad. </a:t>
            </a:r>
          </a:p>
          <a:p>
            <a:pPr lvl="0" algn="just" fontAlgn="base"/>
            <a:r>
              <a:rPr lang="es-ES" sz="1800" b="1" dirty="0"/>
              <a:t>Atenta</a:t>
            </a:r>
            <a:r>
              <a:rPr lang="es-ES" sz="1800" dirty="0"/>
              <a:t>: hay que centrar toda la atención en las personas implicadas. </a:t>
            </a:r>
          </a:p>
          <a:p>
            <a:pPr lvl="0" algn="just" fontAlgn="base"/>
            <a:r>
              <a:rPr lang="es-ES" sz="1800" b="1" dirty="0"/>
              <a:t>Asertiva</a:t>
            </a:r>
            <a:r>
              <a:rPr lang="es-ES" sz="1800" dirty="0"/>
              <a:t>: debe apoyar a las personas a que encuentren la manera de serenarse y resolver la situación. </a:t>
            </a:r>
          </a:p>
          <a:p>
            <a:pPr lvl="0" algn="just" fontAlgn="base"/>
            <a:r>
              <a:rPr lang="es-ES" sz="1800" b="1" dirty="0"/>
              <a:t>Positiva</a:t>
            </a:r>
            <a:r>
              <a:rPr lang="es-ES" sz="1800" dirty="0"/>
              <a:t>: debe animar a las personas a convencerse de que su situación puede cambiar o de que es posible encontrar una manera de superarla. </a:t>
            </a:r>
          </a:p>
          <a:p>
            <a:pPr lvl="0" algn="just" fontAlgn="base"/>
            <a:r>
              <a:rPr lang="es-ES" sz="1800" b="1" dirty="0"/>
              <a:t>Empática</a:t>
            </a:r>
            <a:r>
              <a:rPr lang="es-ES" sz="1800" dirty="0"/>
              <a:t>: se deben hacer esfuerzos para entender los pensamientos y los sentimientos de las personas implicadas. </a:t>
            </a:r>
          </a:p>
          <a:p>
            <a:pPr lvl="0" algn="just" fontAlgn="base"/>
            <a:r>
              <a:rPr lang="es-ES" sz="1800" b="1" dirty="0"/>
              <a:t>Paciente</a:t>
            </a:r>
            <a:r>
              <a:rPr lang="es-ES" sz="1800" dirty="0"/>
              <a:t>: se debe invertir todo el tiempo necesario en escuchar las preocupaciones de las personas implicadas y encontrar una resolución justa y pacífica a su situación. </a:t>
            </a:r>
          </a:p>
          <a:p>
            <a:pPr algn="just"/>
            <a:r>
              <a:rPr lang="es-ES" sz="1800" b="1" dirty="0"/>
              <a:t>Sensible a la cultura</a:t>
            </a:r>
            <a:r>
              <a:rPr lang="es-ES" sz="1800" dirty="0"/>
              <a:t>: es importante tener en cuenta el bagaje y la historia de la persona, ser conscientes de que múltiples factores, como la cultura, el género, el estatus de migrante, la orientación sexual u otros aspectos, han modulado sus experiencias y conocimientos.</a:t>
            </a:r>
            <a:endParaRPr lang="x-none" sz="1800" dirty="0"/>
          </a:p>
        </p:txBody>
      </p:sp>
      <p:sp>
        <p:nvSpPr>
          <p:cNvPr id="2" name="Title 1">
            <a:extLst>
              <a:ext uri="{FF2B5EF4-FFF2-40B4-BE49-F238E27FC236}">
                <a16:creationId xmlns:a16="http://schemas.microsoft.com/office/drawing/2014/main" id="{EAD576DE-EB10-40DB-9ED8-48E7F60780AD}"/>
              </a:ext>
            </a:extLst>
          </p:cNvPr>
          <p:cNvSpPr>
            <a:spLocks noGrp="1"/>
          </p:cNvSpPr>
          <p:nvPr>
            <p:ph type="title"/>
          </p:nvPr>
        </p:nvSpPr>
        <p:spPr/>
        <p:txBody>
          <a:bodyPr/>
          <a:lstStyle/>
          <a:p>
            <a:r>
              <a:rPr lang="es-ES" dirty="0"/>
              <a:t>Presentación: Habilidades comunicativas </a:t>
            </a:r>
            <a:r>
              <a:rPr lang="en-GB" dirty="0"/>
              <a:t>– 3</a:t>
            </a:r>
            <a:endParaRPr lang="x-none" dirty="0"/>
          </a:p>
        </p:txBody>
      </p:sp>
    </p:spTree>
    <p:extLst>
      <p:ext uri="{BB962C8B-B14F-4D97-AF65-F5344CB8AC3E}">
        <p14:creationId xmlns:p14="http://schemas.microsoft.com/office/powerpoint/2010/main" val="3659136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AD8011B-33DA-654A-95F6-7D3EFA58957A}"/>
              </a:ext>
            </a:extLst>
          </p:cNvPr>
          <p:cNvSpPr>
            <a:spLocks noGrp="1"/>
          </p:cNvSpPr>
          <p:nvPr>
            <p:ph type="body" sz="quarter" idx="13"/>
          </p:nvPr>
        </p:nvSpPr>
        <p:spPr/>
        <p:txBody>
          <a:bodyPr/>
          <a:lstStyle/>
          <a:p>
            <a:r>
              <a:rPr lang="es-ES" dirty="0"/>
              <a:t>La naturaleza de la comunicación </a:t>
            </a:r>
            <a:r>
              <a:rPr lang="en-GB" dirty="0"/>
              <a:t>(c)</a:t>
            </a:r>
            <a:endParaRPr lang="en-US" dirty="0"/>
          </a:p>
        </p:txBody>
      </p:sp>
      <p:sp>
        <p:nvSpPr>
          <p:cNvPr id="3" name="Content Placeholder 2">
            <a:extLst>
              <a:ext uri="{FF2B5EF4-FFF2-40B4-BE49-F238E27FC236}">
                <a16:creationId xmlns:a16="http://schemas.microsoft.com/office/drawing/2014/main" id="{4436D7BC-E9A7-492C-9168-C3FC8FF668FF}"/>
              </a:ext>
            </a:extLst>
          </p:cNvPr>
          <p:cNvSpPr>
            <a:spLocks noGrp="1"/>
          </p:cNvSpPr>
          <p:nvPr>
            <p:ph sz="quarter" idx="14"/>
          </p:nvPr>
        </p:nvSpPr>
        <p:spPr/>
        <p:txBody>
          <a:bodyPr/>
          <a:lstStyle/>
          <a:p>
            <a:pPr algn="just"/>
            <a:r>
              <a:rPr lang="es-ES" dirty="0"/>
              <a:t>La comunicación también se puede mejorar prestando atención a los elementos estructurales que contribuyen a la salud mental y al contexto más amplio de la persona</a:t>
            </a:r>
            <a:r>
              <a:rPr lang="en-GB" dirty="0"/>
              <a:t>. </a:t>
            </a:r>
          </a:p>
          <a:p>
            <a:pPr algn="just"/>
            <a:r>
              <a:rPr lang="es-ES" dirty="0"/>
              <a:t>Eso puede incluir invitar a personas a compartir información relacionada con su identidad, contexto y necesidades, según se considere necesario.</a:t>
            </a:r>
          </a:p>
          <a:p>
            <a:pPr algn="just"/>
            <a:r>
              <a:rPr lang="es-ES" dirty="0"/>
              <a:t>Algunas personas tienen unas buenas habilidades de comunicación de manera innata, mientras que otras requieren práctica y formación</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213F9586-5A6E-442A-A747-8AE1342F022E}"/>
              </a:ext>
            </a:extLst>
          </p:cNvPr>
          <p:cNvSpPr>
            <a:spLocks noGrp="1"/>
          </p:cNvSpPr>
          <p:nvPr>
            <p:ph type="title"/>
          </p:nvPr>
        </p:nvSpPr>
        <p:spPr/>
        <p:txBody>
          <a:bodyPr/>
          <a:lstStyle/>
          <a:p>
            <a:r>
              <a:rPr lang="es-ES" dirty="0"/>
              <a:t>Presentación: Habilidades comunicativas </a:t>
            </a:r>
            <a:r>
              <a:rPr lang="en-GB" dirty="0"/>
              <a:t>– 4</a:t>
            </a:r>
            <a:endParaRPr lang="x-none" dirty="0"/>
          </a:p>
        </p:txBody>
      </p:sp>
    </p:spTree>
    <p:extLst>
      <p:ext uri="{BB962C8B-B14F-4D97-AF65-F5344CB8AC3E}">
        <p14:creationId xmlns:p14="http://schemas.microsoft.com/office/powerpoint/2010/main" val="9208414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2094037-1826-F440-A395-07E803772E83}"/>
              </a:ext>
            </a:extLst>
          </p:cNvPr>
          <p:cNvSpPr>
            <a:spLocks noGrp="1"/>
          </p:cNvSpPr>
          <p:nvPr>
            <p:ph type="body" sz="quarter" idx="13"/>
          </p:nvPr>
        </p:nvSpPr>
        <p:spPr/>
        <p:txBody>
          <a:bodyPr/>
          <a:lstStyle/>
          <a:p>
            <a:r>
              <a:rPr lang="es-ES" dirty="0"/>
              <a:t>La escucha activa </a:t>
            </a:r>
            <a:r>
              <a:rPr lang="en-GB" dirty="0"/>
              <a:t>(a)</a:t>
            </a:r>
            <a:endParaRPr lang="en-US" dirty="0"/>
          </a:p>
        </p:txBody>
      </p:sp>
      <p:sp>
        <p:nvSpPr>
          <p:cNvPr id="3" name="Content Placeholder 2">
            <a:extLst>
              <a:ext uri="{FF2B5EF4-FFF2-40B4-BE49-F238E27FC236}">
                <a16:creationId xmlns:a16="http://schemas.microsoft.com/office/drawing/2014/main" id="{26A74959-12A9-4AA9-9FD5-9BFA9349972E}"/>
              </a:ext>
            </a:extLst>
          </p:cNvPr>
          <p:cNvSpPr>
            <a:spLocks noGrp="1"/>
          </p:cNvSpPr>
          <p:nvPr>
            <p:ph sz="quarter" idx="14"/>
          </p:nvPr>
        </p:nvSpPr>
        <p:spPr/>
        <p:txBody>
          <a:bodyPr/>
          <a:lstStyle/>
          <a:p>
            <a:pPr algn="just"/>
            <a:r>
              <a:rPr lang="es-ES" dirty="0"/>
              <a:t>La escucha activa es un aspecto fundamental de una buena comunicación y hace que las personas se sientan más escuchadas y comprendidas. </a:t>
            </a:r>
          </a:p>
          <a:p>
            <a:pPr algn="just"/>
            <a:r>
              <a:rPr lang="es-ES" dirty="0"/>
              <a:t>La escucha activa es capital para </a:t>
            </a:r>
            <a:r>
              <a:rPr lang="es-ES" u="sng" dirty="0"/>
              <a:t>que las personas usuarias de los servicios sociales y de salud mental</a:t>
            </a:r>
            <a:r>
              <a:rPr lang="es-ES" dirty="0"/>
              <a:t> puedan expresar sus preocupaciones, contar su historia y exponer su opinión. </a:t>
            </a:r>
          </a:p>
          <a:p>
            <a:pPr algn="just"/>
            <a:r>
              <a:rPr lang="es-ES" dirty="0"/>
              <a:t>Para que la escucha activa funcione, el oyente debe estar verdaderamente interesado en lo que explica el orador.</a:t>
            </a:r>
            <a:endParaRPr lang="x-none" dirty="0"/>
          </a:p>
        </p:txBody>
      </p:sp>
      <p:sp>
        <p:nvSpPr>
          <p:cNvPr id="2" name="Title 1">
            <a:extLst>
              <a:ext uri="{FF2B5EF4-FFF2-40B4-BE49-F238E27FC236}">
                <a16:creationId xmlns:a16="http://schemas.microsoft.com/office/drawing/2014/main" id="{F790F482-BD6B-4C7A-99E6-800C5D5C15F5}"/>
              </a:ext>
            </a:extLst>
          </p:cNvPr>
          <p:cNvSpPr>
            <a:spLocks noGrp="1"/>
          </p:cNvSpPr>
          <p:nvPr>
            <p:ph type="title"/>
          </p:nvPr>
        </p:nvSpPr>
        <p:spPr/>
        <p:txBody>
          <a:bodyPr/>
          <a:lstStyle/>
          <a:p>
            <a:r>
              <a:rPr lang="es-ES" dirty="0"/>
              <a:t>Presentación: Habilidades comunicativas </a:t>
            </a:r>
            <a:r>
              <a:rPr lang="en-GB" dirty="0"/>
              <a:t>– 5</a:t>
            </a:r>
            <a:endParaRPr lang="x-none" dirty="0"/>
          </a:p>
        </p:txBody>
      </p:sp>
    </p:spTree>
    <p:extLst>
      <p:ext uri="{BB962C8B-B14F-4D97-AF65-F5344CB8AC3E}">
        <p14:creationId xmlns:p14="http://schemas.microsoft.com/office/powerpoint/2010/main" val="68778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0B34-C300-49AD-8909-C0ECA3C4C634}"/>
              </a:ext>
            </a:extLst>
          </p:cNvPr>
          <p:cNvSpPr>
            <a:spLocks noGrp="1"/>
          </p:cNvSpPr>
          <p:nvPr>
            <p:ph type="title"/>
          </p:nvPr>
        </p:nvSpPr>
        <p:spPr>
          <a:xfrm>
            <a:off x="507206" y="2313946"/>
            <a:ext cx="10997222" cy="344194"/>
          </a:xfrm>
        </p:spPr>
        <p:txBody>
          <a:bodyPr/>
          <a:lstStyle/>
          <a:p>
            <a:r>
              <a:rPr lang="es-ES" dirty="0"/>
              <a:t>Tema 1. ¿Qué son la violencia, la coacción y el maltrato?</a:t>
            </a:r>
          </a:p>
        </p:txBody>
      </p:sp>
      <p:sp>
        <p:nvSpPr>
          <p:cNvPr id="6" name="Slide Number Placeholder 1">
            <a:extLst>
              <a:ext uri="{FF2B5EF4-FFF2-40B4-BE49-F238E27FC236}">
                <a16:creationId xmlns:a16="http://schemas.microsoft.com/office/drawing/2014/main" id="{BC060D41-F3C9-044E-B8DF-CFAF73424370}"/>
              </a:ext>
            </a:extLst>
          </p:cNvPr>
          <p:cNvSpPr>
            <a:spLocks noGrp="1"/>
          </p:cNvSpPr>
          <p:nvPr>
            <p:ph type="sldNum" sz="quarter" idx="12"/>
          </p:nvPr>
        </p:nvSpPr>
        <p:spPr>
          <a:xfrm>
            <a:off x="10034587" y="6639142"/>
            <a:ext cx="1648619" cy="216000"/>
          </a:xfrm>
        </p:spPr>
        <p:txBody>
          <a:bodyPr/>
          <a:lstStyle/>
          <a:p>
            <a:fld id="{04260D4A-DEC1-45DD-8AB2-A3349BAAA59E}" type="slidenum">
              <a:rPr lang="en-US" smtClean="0"/>
              <a:pPr/>
              <a:t>8</a:t>
            </a:fld>
            <a:endParaRPr lang="en-US" dirty="0"/>
          </a:p>
        </p:txBody>
      </p:sp>
    </p:spTree>
    <p:extLst>
      <p:ext uri="{BB962C8B-B14F-4D97-AF65-F5344CB8AC3E}">
        <p14:creationId xmlns:p14="http://schemas.microsoft.com/office/powerpoint/2010/main" val="2308512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BCF6DE-8B0D-1044-AE75-A6D1FCAAACEC}"/>
              </a:ext>
            </a:extLst>
          </p:cNvPr>
          <p:cNvSpPr>
            <a:spLocks noGrp="1"/>
          </p:cNvSpPr>
          <p:nvPr>
            <p:ph type="body" sz="quarter" idx="13"/>
          </p:nvPr>
        </p:nvSpPr>
        <p:spPr/>
        <p:txBody>
          <a:bodyPr/>
          <a:lstStyle/>
          <a:p>
            <a:r>
              <a:rPr lang="es-ES" dirty="0"/>
              <a:t>La escucha activa </a:t>
            </a:r>
            <a:r>
              <a:rPr lang="en-GB" dirty="0"/>
              <a:t>(b)</a:t>
            </a:r>
            <a:endParaRPr lang="en-US" dirty="0"/>
          </a:p>
        </p:txBody>
      </p:sp>
      <p:sp>
        <p:nvSpPr>
          <p:cNvPr id="3" name="Content Placeholder 2">
            <a:extLst>
              <a:ext uri="{FF2B5EF4-FFF2-40B4-BE49-F238E27FC236}">
                <a16:creationId xmlns:a16="http://schemas.microsoft.com/office/drawing/2014/main" id="{5C06C2D4-FD00-43A2-8D13-0021D6BD5E56}"/>
              </a:ext>
            </a:extLst>
          </p:cNvPr>
          <p:cNvSpPr>
            <a:spLocks noGrp="1"/>
          </p:cNvSpPr>
          <p:nvPr>
            <p:ph sz="quarter" idx="14"/>
          </p:nvPr>
        </p:nvSpPr>
        <p:spPr>
          <a:xfrm>
            <a:off x="765543" y="1434988"/>
            <a:ext cx="10916063" cy="4500000"/>
          </a:xfrm>
        </p:spPr>
        <p:txBody>
          <a:bodyPr/>
          <a:lstStyle/>
          <a:p>
            <a:pPr lvl="0" algn="just" fontAlgn="base"/>
            <a:r>
              <a:rPr lang="es-ES" sz="1800" dirty="0"/>
              <a:t>La escucha activa es una forma estructurada de escuchar que centra la atención en el orador. </a:t>
            </a:r>
          </a:p>
          <a:p>
            <a:pPr algn="just"/>
            <a:r>
              <a:rPr lang="es-ES" sz="1800" dirty="0"/>
              <a:t>La persona que escucha concentra toda su atención</a:t>
            </a:r>
            <a:r>
              <a:rPr lang="en-US" sz="1800" dirty="0"/>
              <a:t>. </a:t>
            </a:r>
          </a:p>
          <a:p>
            <a:pPr lvl="3" algn="just">
              <a:spcAft>
                <a:spcPts val="500"/>
              </a:spcAft>
            </a:pPr>
            <a:r>
              <a:rPr lang="es-ES" sz="1800" dirty="0"/>
              <a:t>Al poner toda la atención en el orador, el oyente es capaz de formular preguntas oportunas</a:t>
            </a:r>
            <a:r>
              <a:rPr lang="en-US" sz="1800" dirty="0"/>
              <a:t>. </a:t>
            </a:r>
          </a:p>
          <a:p>
            <a:pPr lvl="3" algn="just">
              <a:spcAft>
                <a:spcPts val="500"/>
              </a:spcAft>
            </a:pPr>
            <a:r>
              <a:rPr lang="es-ES" sz="1800" dirty="0"/>
              <a:t>Eso también es crucial para generar confianza</a:t>
            </a:r>
            <a:r>
              <a:rPr lang="en-US" sz="1800" dirty="0"/>
              <a:t>. </a:t>
            </a:r>
          </a:p>
          <a:p>
            <a:pPr algn="just">
              <a:spcAft>
                <a:spcPts val="500"/>
              </a:spcAft>
            </a:pPr>
            <a:r>
              <a:rPr lang="es-ES" sz="1800" dirty="0"/>
              <a:t>La escucha activa se puede demostrar mediante acciones no verbales</a:t>
            </a:r>
            <a:r>
              <a:rPr lang="en-US" sz="1800" dirty="0"/>
              <a:t>. </a:t>
            </a:r>
          </a:p>
          <a:p>
            <a:pPr algn="just">
              <a:spcAft>
                <a:spcPts val="500"/>
              </a:spcAft>
            </a:pPr>
            <a:r>
              <a:rPr lang="es-ES" sz="1800" dirty="0"/>
              <a:t>El oyente repite con sus propias palabras lo que cree que ha dicho el orador</a:t>
            </a:r>
            <a:r>
              <a:rPr lang="en-US" sz="1800" dirty="0"/>
              <a:t>. </a:t>
            </a:r>
          </a:p>
          <a:p>
            <a:pPr lvl="3" algn="just">
              <a:spcAft>
                <a:spcPts val="500"/>
              </a:spcAft>
            </a:pPr>
            <a:r>
              <a:rPr lang="es-ES" sz="1800" dirty="0"/>
              <a:t>Es importante hacerlo porque, a menudo, oímos lo que </a:t>
            </a:r>
            <a:r>
              <a:rPr lang="es-ES" sz="1800" i="1" dirty="0"/>
              <a:t>esperamos </a:t>
            </a:r>
            <a:r>
              <a:rPr lang="es-ES" sz="1800" dirty="0"/>
              <a:t>oír, en vez de lo que se dice realmente</a:t>
            </a:r>
            <a:r>
              <a:rPr lang="en-GB" sz="1800" dirty="0"/>
              <a:t>. </a:t>
            </a:r>
          </a:p>
          <a:p>
            <a:pPr lvl="3" algn="just">
              <a:spcAft>
                <a:spcPts val="500"/>
              </a:spcAft>
            </a:pPr>
            <a:r>
              <a:rPr lang="es-ES" sz="1800" dirty="0"/>
              <a:t>Parafraseando lo dicho, el oyente se asegura de que ha entendido de verdad lo que ha dicho la persona</a:t>
            </a:r>
            <a:r>
              <a:rPr lang="en-GB" sz="1800" dirty="0"/>
              <a:t>. </a:t>
            </a:r>
          </a:p>
          <a:p>
            <a:pPr lvl="3" algn="just">
              <a:spcAft>
                <a:spcPts val="500"/>
              </a:spcAft>
            </a:pPr>
            <a:r>
              <a:rPr lang="es-ES" sz="1800" dirty="0"/>
              <a:t>No se trata de repetir como un lorito lo que ha dicho el otro. Se trata de entender el sentido verdadero o el sentido subyacente de lo dicho</a:t>
            </a:r>
            <a:r>
              <a:rPr lang="en-GB" sz="1800" dirty="0"/>
              <a:t>.</a:t>
            </a:r>
          </a:p>
          <a:p>
            <a:pPr lvl="3" algn="just">
              <a:spcAft>
                <a:spcPts val="500"/>
              </a:spcAft>
            </a:pPr>
            <a:r>
              <a:rPr lang="en-US" sz="1800" dirty="0"/>
              <a:t>The listener does not agree or disagree, but reaffirms what the speaker has said. </a:t>
            </a:r>
          </a:p>
          <a:p>
            <a:pPr lvl="0" algn="just" fontAlgn="base"/>
            <a:r>
              <a:rPr lang="es-ES" sz="1800" dirty="0"/>
              <a:t>El oyente no tiene que estar a favor ni en contra; se debe limitar a reafirmar lo que ha dicho el orador. </a:t>
            </a:r>
          </a:p>
          <a:p>
            <a:pPr algn="just"/>
            <a:r>
              <a:rPr lang="es-ES" sz="1800" dirty="0"/>
              <a:t>Este tipo de diálogo propicia una mejor comprensión de los pensamientos, los sentimientos y las motivaciones de la persona que habla</a:t>
            </a:r>
            <a:r>
              <a:rPr lang="en-US" sz="1800" dirty="0"/>
              <a:t>.</a:t>
            </a:r>
          </a:p>
          <a:p>
            <a:pPr algn="just"/>
            <a:endParaRPr lang="x-none" sz="1800" dirty="0"/>
          </a:p>
        </p:txBody>
      </p:sp>
      <p:sp>
        <p:nvSpPr>
          <p:cNvPr id="2" name="Title 1">
            <a:extLst>
              <a:ext uri="{FF2B5EF4-FFF2-40B4-BE49-F238E27FC236}">
                <a16:creationId xmlns:a16="http://schemas.microsoft.com/office/drawing/2014/main" id="{DAE48BC4-7E63-4C15-8DC5-8697AF53A8D9}"/>
              </a:ext>
            </a:extLst>
          </p:cNvPr>
          <p:cNvSpPr>
            <a:spLocks noGrp="1"/>
          </p:cNvSpPr>
          <p:nvPr>
            <p:ph type="title"/>
          </p:nvPr>
        </p:nvSpPr>
        <p:spPr/>
        <p:txBody>
          <a:bodyPr/>
          <a:lstStyle/>
          <a:p>
            <a:r>
              <a:rPr lang="es-ES" dirty="0"/>
              <a:t>Presentación: Habilidades comunicativas </a:t>
            </a:r>
            <a:r>
              <a:rPr lang="en-GB" dirty="0"/>
              <a:t>– 6</a:t>
            </a:r>
            <a:endParaRPr lang="x-none" dirty="0"/>
          </a:p>
        </p:txBody>
      </p:sp>
    </p:spTree>
    <p:extLst>
      <p:ext uri="{BB962C8B-B14F-4D97-AF65-F5344CB8AC3E}">
        <p14:creationId xmlns:p14="http://schemas.microsoft.com/office/powerpoint/2010/main" val="559548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AE37AF6-E790-BA43-BE0A-E3472050F452}"/>
              </a:ext>
            </a:extLst>
          </p:cNvPr>
          <p:cNvSpPr>
            <a:spLocks noGrp="1"/>
          </p:cNvSpPr>
          <p:nvPr>
            <p:ph type="body" sz="quarter" idx="13"/>
          </p:nvPr>
        </p:nvSpPr>
        <p:spPr/>
        <p:txBody>
          <a:bodyPr/>
          <a:lstStyle/>
          <a:p>
            <a:r>
              <a:rPr lang="es-ES" dirty="0"/>
              <a:t>Beneficios de la escucha activa</a:t>
            </a:r>
          </a:p>
        </p:txBody>
      </p:sp>
      <p:sp>
        <p:nvSpPr>
          <p:cNvPr id="3" name="Content Placeholder 2">
            <a:extLst>
              <a:ext uri="{FF2B5EF4-FFF2-40B4-BE49-F238E27FC236}">
                <a16:creationId xmlns:a16="http://schemas.microsoft.com/office/drawing/2014/main" id="{32629E6D-5559-4484-BC46-8893F1B714B1}"/>
              </a:ext>
            </a:extLst>
          </p:cNvPr>
          <p:cNvSpPr>
            <a:spLocks noGrp="1"/>
          </p:cNvSpPr>
          <p:nvPr>
            <p:ph sz="quarter" idx="14"/>
          </p:nvPr>
        </p:nvSpPr>
        <p:spPr/>
        <p:txBody>
          <a:bodyPr/>
          <a:lstStyle/>
          <a:p>
            <a:pPr marL="0" indent="0" algn="just">
              <a:buNone/>
            </a:pPr>
            <a:r>
              <a:rPr lang="en-US" b="1" dirty="0"/>
              <a:t>La </a:t>
            </a:r>
            <a:r>
              <a:rPr lang="en-US" b="1" dirty="0" err="1"/>
              <a:t>escucha</a:t>
            </a:r>
            <a:r>
              <a:rPr lang="en-US" b="1" dirty="0"/>
              <a:t> </a:t>
            </a:r>
            <a:r>
              <a:rPr lang="en-US" b="1" dirty="0" err="1"/>
              <a:t>activa</a:t>
            </a:r>
            <a:r>
              <a:rPr lang="en-US" b="1" dirty="0"/>
              <a:t>: </a:t>
            </a:r>
          </a:p>
          <a:p>
            <a:pPr lvl="0" algn="just" fontAlgn="base"/>
            <a:r>
              <a:rPr lang="es-ES" dirty="0"/>
              <a:t>Promueve la atención y muestra interés y respeto hacia el otro. </a:t>
            </a:r>
          </a:p>
          <a:p>
            <a:pPr lvl="0" algn="just" fontAlgn="base"/>
            <a:r>
              <a:rPr lang="es-ES" dirty="0"/>
              <a:t>Evita malentendidos. </a:t>
            </a:r>
          </a:p>
          <a:p>
            <a:pPr lvl="0" algn="just" fontAlgn="base"/>
            <a:r>
              <a:rPr lang="es-ES" dirty="0"/>
              <a:t>Anima a las personas a abrirse y hablar de una manera más clara por el hecho de transmitirles que sus palabras son importantes. </a:t>
            </a:r>
          </a:p>
          <a:p>
            <a:pPr lvl="0" algn="just" fontAlgn="base"/>
            <a:r>
              <a:rPr lang="es-ES" dirty="0"/>
              <a:t>Invita a expresar emociones y sentimientos. </a:t>
            </a:r>
          </a:p>
          <a:p>
            <a:pPr lvl="0" algn="just" fontAlgn="base"/>
            <a:r>
              <a:rPr lang="es-ES" dirty="0"/>
              <a:t>Evita que una situación empeore. </a:t>
            </a:r>
          </a:p>
          <a:p>
            <a:pPr lvl="0" algn="just" fontAlgn="base"/>
            <a:r>
              <a:rPr lang="es-ES" dirty="0"/>
              <a:t>Tiene más probabilidades de ayudar a adoptar una solución centrada en la persona ante una situación o un problema. </a:t>
            </a:r>
          </a:p>
          <a:p>
            <a:pPr algn="just"/>
            <a:r>
              <a:rPr lang="en-US" dirty="0"/>
              <a:t>.</a:t>
            </a:r>
          </a:p>
          <a:p>
            <a:pPr algn="just"/>
            <a:endParaRPr lang="x-none" dirty="0"/>
          </a:p>
        </p:txBody>
      </p:sp>
      <p:sp>
        <p:nvSpPr>
          <p:cNvPr id="2" name="Title 1">
            <a:extLst>
              <a:ext uri="{FF2B5EF4-FFF2-40B4-BE49-F238E27FC236}">
                <a16:creationId xmlns:a16="http://schemas.microsoft.com/office/drawing/2014/main" id="{F1A80665-E800-45EB-B7E0-44683F8A1CD5}"/>
              </a:ext>
            </a:extLst>
          </p:cNvPr>
          <p:cNvSpPr>
            <a:spLocks noGrp="1"/>
          </p:cNvSpPr>
          <p:nvPr>
            <p:ph type="title"/>
          </p:nvPr>
        </p:nvSpPr>
        <p:spPr/>
        <p:txBody>
          <a:bodyPr/>
          <a:lstStyle/>
          <a:p>
            <a:r>
              <a:rPr lang="es-ES" dirty="0"/>
              <a:t>Presentación: Habilidades comunicativas </a:t>
            </a:r>
            <a:r>
              <a:rPr lang="en-GB" dirty="0"/>
              <a:t>– 7</a:t>
            </a:r>
            <a:endParaRPr lang="x-none" dirty="0"/>
          </a:p>
        </p:txBody>
      </p:sp>
    </p:spTree>
    <p:extLst>
      <p:ext uri="{BB962C8B-B14F-4D97-AF65-F5344CB8AC3E}">
        <p14:creationId xmlns:p14="http://schemas.microsoft.com/office/powerpoint/2010/main" val="33975999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ADD5A-199A-48D0-903F-15BAF5FCAE7C}"/>
              </a:ext>
            </a:extLst>
          </p:cNvPr>
          <p:cNvSpPr>
            <a:spLocks noGrp="1"/>
          </p:cNvSpPr>
          <p:nvPr>
            <p:ph sz="quarter" idx="16"/>
          </p:nvPr>
        </p:nvSpPr>
        <p:spPr>
          <a:xfrm>
            <a:off x="506413" y="1209913"/>
            <a:ext cx="8198072" cy="4681435"/>
          </a:xfrm>
        </p:spPr>
        <p:txBody>
          <a:bodyPr numCol="2"/>
          <a:lstStyle/>
          <a:p>
            <a:pPr marL="342900" lvl="0" indent="-342900" fontAlgn="base">
              <a:spcAft>
                <a:spcPts val="0"/>
              </a:spcAft>
              <a:buFont typeface="+mj-lt"/>
              <a:buAutoNum type="arabicPeriod"/>
            </a:pPr>
            <a:r>
              <a:rPr lang="es-ES" sz="1800" dirty="0"/>
              <a:t>¿Te ayudaría que nos sentáramos y habláramos del problema juntos? </a:t>
            </a:r>
          </a:p>
          <a:p>
            <a:pPr marL="342900" lvl="0" indent="-342900" fontAlgn="base">
              <a:spcAft>
                <a:spcPts val="0"/>
              </a:spcAft>
              <a:buFont typeface="+mj-lt"/>
              <a:buAutoNum type="arabicPeriod"/>
            </a:pPr>
            <a:r>
              <a:rPr lang="es-ES" sz="1800" dirty="0"/>
              <a:t>Si no te calmas tú, tendré que calmarte yo. </a:t>
            </a:r>
          </a:p>
          <a:p>
            <a:pPr marL="342900" lvl="0" indent="-342900" fontAlgn="base">
              <a:spcAft>
                <a:spcPts val="0"/>
              </a:spcAft>
              <a:buFont typeface="+mj-lt"/>
              <a:buAutoNum type="arabicPeriod"/>
            </a:pPr>
            <a:r>
              <a:rPr lang="es-ES" sz="1800" dirty="0"/>
              <a:t>Te pondrás bien. </a:t>
            </a:r>
          </a:p>
          <a:p>
            <a:pPr marL="342900" lvl="0" indent="-342900" fontAlgn="base">
              <a:spcAft>
                <a:spcPts val="0"/>
              </a:spcAft>
              <a:buFont typeface="+mj-lt"/>
              <a:buAutoNum type="arabicPeriod"/>
            </a:pPr>
            <a:r>
              <a:rPr lang="es-ES" sz="1800" dirty="0"/>
              <a:t>¡Relájate! </a:t>
            </a:r>
          </a:p>
          <a:p>
            <a:pPr marL="342900" lvl="0" indent="-342900" fontAlgn="base">
              <a:spcAft>
                <a:spcPts val="0"/>
              </a:spcAft>
              <a:buFont typeface="+mj-lt"/>
              <a:buAutoNum type="arabicPeriod"/>
            </a:pPr>
            <a:r>
              <a:rPr lang="es-ES" sz="1800" dirty="0"/>
              <a:t>Estoy aquí para ayudarte. </a:t>
            </a:r>
          </a:p>
          <a:p>
            <a:pPr marL="342900" lvl="0" indent="-342900" fontAlgn="base">
              <a:spcAft>
                <a:spcPts val="0"/>
              </a:spcAft>
              <a:buFont typeface="+mj-lt"/>
              <a:buAutoNum type="arabicPeriod"/>
            </a:pPr>
            <a:r>
              <a:rPr lang="es-ES" sz="1800" dirty="0"/>
              <a:t>No estás siendo razonable. </a:t>
            </a:r>
          </a:p>
          <a:p>
            <a:pPr marL="342900" lvl="0" indent="-342900" fontAlgn="base">
              <a:spcAft>
                <a:spcPts val="0"/>
              </a:spcAft>
              <a:buFont typeface="+mj-lt"/>
              <a:buAutoNum type="arabicPeriod"/>
            </a:pPr>
            <a:r>
              <a:rPr lang="es-ES" sz="1800" dirty="0"/>
              <a:t>Podemos solucionar este problema juntos. </a:t>
            </a:r>
          </a:p>
          <a:p>
            <a:pPr marL="342900" lvl="0" indent="-342900" fontAlgn="base">
              <a:spcAft>
                <a:spcPts val="0"/>
              </a:spcAft>
              <a:buFont typeface="+mj-lt"/>
              <a:buAutoNum type="arabicPeriod"/>
            </a:pPr>
            <a:r>
              <a:rPr lang="es-ES" sz="1800" dirty="0"/>
              <a:t>¿Quieres hablar de cómo te sientes? </a:t>
            </a:r>
          </a:p>
          <a:p>
            <a:pPr marL="342900" lvl="0" indent="-342900" fontAlgn="base">
              <a:spcAft>
                <a:spcPts val="0"/>
              </a:spcAft>
              <a:buFont typeface="+mj-lt"/>
              <a:buAutoNum type="arabicPeriod"/>
            </a:pPr>
            <a:r>
              <a:rPr lang="es-ES" sz="1800" dirty="0"/>
              <a:t>Estás siendo infantil. </a:t>
            </a:r>
          </a:p>
          <a:p>
            <a:pPr marL="342900" lvl="0" indent="-342900" fontAlgn="base">
              <a:spcAft>
                <a:spcPts val="0"/>
              </a:spcAft>
              <a:buFont typeface="+mj-lt"/>
              <a:buAutoNum type="arabicPeriod"/>
            </a:pPr>
            <a:r>
              <a:rPr lang="es-ES" sz="1800" dirty="0"/>
              <a:t>¿Qué puedo hacer para ayudarte? </a:t>
            </a:r>
          </a:p>
          <a:p>
            <a:pPr marL="342900" lvl="0" indent="-342900" fontAlgn="base">
              <a:spcAft>
                <a:spcPts val="0"/>
              </a:spcAft>
              <a:buFont typeface="+mj-lt"/>
              <a:buAutoNum type="arabicPeriod"/>
            </a:pPr>
            <a:r>
              <a:rPr lang="es-ES" sz="1800" dirty="0"/>
              <a:t>Lo estás haciendo bien. </a:t>
            </a:r>
          </a:p>
          <a:p>
            <a:pPr marL="342900" lvl="0" indent="-342900" fontAlgn="base">
              <a:spcAft>
                <a:spcPts val="0"/>
              </a:spcAft>
              <a:buFont typeface="+mj-lt"/>
              <a:buAutoNum type="arabicPeriod"/>
            </a:pPr>
            <a:r>
              <a:rPr lang="es-ES" sz="1800" dirty="0"/>
              <a:t>Sé que es algo temporal y pronto te sentirás mejor. </a:t>
            </a:r>
          </a:p>
          <a:p>
            <a:pPr marL="342900" lvl="0" indent="-342900" fontAlgn="base">
              <a:spcAft>
                <a:spcPts val="0"/>
              </a:spcAft>
              <a:buFont typeface="+mj-lt"/>
              <a:buAutoNum type="arabicPeriod"/>
            </a:pPr>
            <a:r>
              <a:rPr lang="es-ES" sz="1800" dirty="0"/>
              <a:t>Cuenta conmigo. </a:t>
            </a:r>
          </a:p>
          <a:p>
            <a:pPr marL="342900" lvl="0" indent="-342900" fontAlgn="base">
              <a:spcAft>
                <a:spcPts val="0"/>
              </a:spcAft>
              <a:buFont typeface="+mj-lt"/>
              <a:buAutoNum type="arabicPeriod"/>
            </a:pPr>
            <a:r>
              <a:rPr lang="es-ES" sz="1800" dirty="0"/>
              <a:t>No tienes que demostrar nada a nadie. </a:t>
            </a:r>
          </a:p>
          <a:p>
            <a:pPr marL="342900" lvl="0" indent="-342900" fontAlgn="base">
              <a:spcAft>
                <a:spcPts val="0"/>
              </a:spcAft>
              <a:buFont typeface="+mj-lt"/>
              <a:buAutoNum type="arabicPeriod"/>
            </a:pPr>
            <a:r>
              <a:rPr lang="es-ES" sz="1800" dirty="0"/>
              <a:t>Sé que lo superarás. </a:t>
            </a:r>
          </a:p>
          <a:p>
            <a:pPr marL="342900" lvl="0" indent="-342900" fontAlgn="base">
              <a:spcAft>
                <a:spcPts val="0"/>
              </a:spcAft>
              <a:buFont typeface="+mj-lt"/>
              <a:buAutoNum type="arabicPeriod"/>
            </a:pPr>
            <a:r>
              <a:rPr lang="es-ES" sz="1800" dirty="0"/>
              <a:t>Eres una persona con una gran valía. </a:t>
            </a:r>
          </a:p>
          <a:p>
            <a:pPr marL="342900" lvl="0" indent="-342900" fontAlgn="base">
              <a:spcAft>
                <a:spcPts val="0"/>
              </a:spcAft>
              <a:buFont typeface="+mj-lt"/>
              <a:buAutoNum type="arabicPeriod"/>
            </a:pPr>
            <a:r>
              <a:rPr lang="es-ES" sz="1800" dirty="0"/>
              <a:t>Recuerda todo lo que has conseguido, no solo tus problemas. </a:t>
            </a:r>
          </a:p>
          <a:p>
            <a:pPr marL="342900" lvl="0" indent="-342900" fontAlgn="base">
              <a:spcAft>
                <a:spcPts val="0"/>
              </a:spcAft>
              <a:buFont typeface="+mj-lt"/>
              <a:buAutoNum type="arabicPeriod"/>
            </a:pPr>
            <a:r>
              <a:rPr lang="es-ES" sz="1800" dirty="0"/>
              <a:t>Dime qué quieres/necesitas </a:t>
            </a:r>
          </a:p>
          <a:p>
            <a:pPr marL="342900" lvl="0" indent="-342900" fontAlgn="base">
              <a:spcAft>
                <a:spcPts val="0"/>
              </a:spcAft>
              <a:buFont typeface="+mj-lt"/>
              <a:buAutoNum type="arabicPeriod"/>
            </a:pPr>
            <a:r>
              <a:rPr lang="es-ES" sz="1800" dirty="0"/>
              <a:t>Respeto tu opinión. </a:t>
            </a:r>
          </a:p>
          <a:p>
            <a:pPr marL="342900" lvl="0" indent="-342900" fontAlgn="base">
              <a:spcAft>
                <a:spcPts val="0"/>
              </a:spcAft>
              <a:buFont typeface="+mj-lt"/>
              <a:buAutoNum type="arabicPeriod"/>
            </a:pPr>
            <a:r>
              <a:rPr lang="es-ES" sz="1800" dirty="0"/>
              <a:t>Podemos trabajar juntos para encontrar una salida. </a:t>
            </a:r>
          </a:p>
          <a:p>
            <a:pPr marL="342900" lvl="0" indent="-342900" fontAlgn="base">
              <a:spcAft>
                <a:spcPts val="0"/>
              </a:spcAft>
              <a:buFont typeface="+mj-lt"/>
              <a:buAutoNum type="arabicPeriod"/>
            </a:pPr>
            <a:r>
              <a:rPr lang="es-ES" sz="1800" dirty="0"/>
              <a:t>Es normal sentirse así. No pasa nada. </a:t>
            </a:r>
          </a:p>
          <a:p>
            <a:pPr marL="342900" lvl="0" indent="-342900" fontAlgn="base">
              <a:spcAft>
                <a:spcPts val="0"/>
              </a:spcAft>
              <a:buFont typeface="+mj-lt"/>
              <a:buAutoNum type="arabicPeriod"/>
            </a:pPr>
            <a:r>
              <a:rPr lang="es-ES" sz="1800" dirty="0"/>
              <a:t>No te rindas. </a:t>
            </a:r>
          </a:p>
          <a:p>
            <a:pPr marL="342900" lvl="0" indent="-342900" fontAlgn="base">
              <a:spcAft>
                <a:spcPts val="0"/>
              </a:spcAft>
              <a:buFont typeface="+mj-lt"/>
              <a:buAutoNum type="arabicPeriod"/>
            </a:pPr>
            <a:r>
              <a:rPr lang="es-ES" sz="1800" dirty="0"/>
              <a:t>No puedo prometerte nada, pero haré todo lo que pueda. </a:t>
            </a:r>
          </a:p>
          <a:p>
            <a:pPr marL="342900" lvl="0" indent="-342900" fontAlgn="base">
              <a:spcAft>
                <a:spcPts val="0"/>
              </a:spcAft>
              <a:buFont typeface="+mj-lt"/>
              <a:buAutoNum type="arabicPeriod"/>
            </a:pPr>
            <a:r>
              <a:rPr lang="es-ES" sz="1800" dirty="0"/>
              <a:t>Debes confiar en ti mismo y en tu capacidad para recuperarte. </a:t>
            </a:r>
          </a:p>
        </p:txBody>
      </p:sp>
      <p:sp>
        <p:nvSpPr>
          <p:cNvPr id="2" name="Title 1">
            <a:extLst>
              <a:ext uri="{FF2B5EF4-FFF2-40B4-BE49-F238E27FC236}">
                <a16:creationId xmlns:a16="http://schemas.microsoft.com/office/drawing/2014/main" id="{3C0C0707-C9EA-47B3-9F51-0AD614CC49BC}"/>
              </a:ext>
            </a:extLst>
          </p:cNvPr>
          <p:cNvSpPr>
            <a:spLocks noGrp="1"/>
          </p:cNvSpPr>
          <p:nvPr>
            <p:ph type="title"/>
          </p:nvPr>
        </p:nvSpPr>
        <p:spPr/>
        <p:txBody>
          <a:bodyPr/>
          <a:lstStyle/>
          <a:p>
            <a:r>
              <a:rPr lang="es-ES" dirty="0"/>
              <a:t>Ejercicio 7.1: Frases para calmar una situación de tensión </a:t>
            </a:r>
            <a:r>
              <a:rPr lang="en-GB" dirty="0"/>
              <a:t>- 1</a:t>
            </a:r>
            <a:endParaRPr lang="x-none" dirty="0"/>
          </a:p>
        </p:txBody>
      </p:sp>
      <p:sp>
        <p:nvSpPr>
          <p:cNvPr id="4" name="TextBox 3">
            <a:extLst>
              <a:ext uri="{FF2B5EF4-FFF2-40B4-BE49-F238E27FC236}">
                <a16:creationId xmlns:a16="http://schemas.microsoft.com/office/drawing/2014/main" id="{F479697E-E0E9-4251-97BF-6F656EBAA92C}"/>
              </a:ext>
            </a:extLst>
          </p:cNvPr>
          <p:cNvSpPr txBox="1"/>
          <p:nvPr/>
        </p:nvSpPr>
        <p:spPr>
          <a:xfrm>
            <a:off x="8704485" y="1450056"/>
            <a:ext cx="3189441" cy="4708981"/>
          </a:xfrm>
          <a:prstGeom prst="rect">
            <a:avLst/>
          </a:prstGeom>
          <a:noFill/>
        </p:spPr>
        <p:txBody>
          <a:bodyPr wrap="square" rtlCol="0">
            <a:spAutoFit/>
          </a:bodyPr>
          <a:lstStyle/>
          <a:p>
            <a:pPr marR="0" lvl="0" algn="ctr">
              <a:lnSpc>
                <a:spcPct val="115000"/>
              </a:lnSpc>
              <a:spcBef>
                <a:spcPts val="0"/>
              </a:spcBef>
              <a:spcAft>
                <a:spcPts val="1200"/>
              </a:spcAft>
            </a:pPr>
            <a:r>
              <a:rPr lang="es-ES" sz="2000" b="1" i="1" dirty="0">
                <a:ea typeface="SimSun" panose="02010600030101010101" pitchFamily="2" charset="-122"/>
                <a:cs typeface="Arial" panose="020B0604020202020204" pitchFamily="34" charset="0"/>
              </a:rPr>
              <a:t>¿Cómo os hacen sentir estas palabras? </a:t>
            </a:r>
          </a:p>
          <a:p>
            <a:pPr marR="0" lvl="0" algn="ctr">
              <a:lnSpc>
                <a:spcPct val="115000"/>
              </a:lnSpc>
              <a:spcBef>
                <a:spcPts val="0"/>
              </a:spcBef>
              <a:spcAft>
                <a:spcPts val="1200"/>
              </a:spcAft>
            </a:pPr>
            <a:endParaRPr lang="x-none" sz="2000" b="1" i="1" dirty="0">
              <a:ea typeface="SimSun" panose="02010600030101010101" pitchFamily="2" charset="-122"/>
              <a:cs typeface="Arial" panose="020B0604020202020204" pitchFamily="34" charset="0"/>
            </a:endParaRPr>
          </a:p>
          <a:p>
            <a:pPr marR="0" lvl="0" algn="ctr">
              <a:lnSpc>
                <a:spcPct val="115000"/>
              </a:lnSpc>
              <a:spcBef>
                <a:spcPts val="0"/>
              </a:spcBef>
              <a:spcAft>
                <a:spcPts val="1200"/>
              </a:spcAft>
            </a:pPr>
            <a:r>
              <a:rPr lang="es-ES" sz="2000" b="1" i="1" dirty="0">
                <a:ea typeface="SimSun" panose="02010600030101010101" pitchFamily="2" charset="-122"/>
                <a:cs typeface="Arial" panose="020B0604020202020204" pitchFamily="34" charset="0"/>
              </a:rPr>
              <a:t>¿Creéis que pueden ser de ayuda para calmar una situación de tensión? ¿Por qué sí o por qué no? </a:t>
            </a:r>
          </a:p>
          <a:p>
            <a:pPr marR="0" lvl="0" algn="ctr">
              <a:lnSpc>
                <a:spcPct val="115000"/>
              </a:lnSpc>
              <a:spcBef>
                <a:spcPts val="0"/>
              </a:spcBef>
              <a:spcAft>
                <a:spcPts val="1200"/>
              </a:spcAft>
            </a:pPr>
            <a:endParaRPr lang="es-ES" sz="2000" b="1" i="1" dirty="0">
              <a:ea typeface="SimSun" panose="02010600030101010101" pitchFamily="2" charset="-122"/>
              <a:cs typeface="Arial" panose="020B0604020202020204" pitchFamily="34" charset="0"/>
            </a:endParaRPr>
          </a:p>
          <a:p>
            <a:pPr marR="0" lvl="0" algn="ctr">
              <a:lnSpc>
                <a:spcPct val="115000"/>
              </a:lnSpc>
              <a:spcBef>
                <a:spcPts val="0"/>
              </a:spcBef>
              <a:spcAft>
                <a:spcPts val="1200"/>
              </a:spcAft>
            </a:pPr>
            <a:r>
              <a:rPr lang="es-ES" sz="2000" b="1" i="1" dirty="0">
                <a:ea typeface="SimSun" panose="02010600030101010101" pitchFamily="2" charset="-122"/>
                <a:cs typeface="Arial" panose="020B0604020202020204" pitchFamily="34" charset="0"/>
              </a:rPr>
              <a:t>¿Hay alguna frase que funcione con todo el mundo? </a:t>
            </a:r>
          </a:p>
          <a:p>
            <a:pPr algn="ctr"/>
            <a:endParaRPr lang="en-GB" sz="2000" dirty="0"/>
          </a:p>
        </p:txBody>
      </p:sp>
    </p:spTree>
    <p:extLst>
      <p:ext uri="{BB962C8B-B14F-4D97-AF65-F5344CB8AC3E}">
        <p14:creationId xmlns:p14="http://schemas.microsoft.com/office/powerpoint/2010/main" val="5469634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150A6-4FAA-4B25-A185-60402CA6FDAF}"/>
              </a:ext>
            </a:extLst>
          </p:cNvPr>
          <p:cNvSpPr>
            <a:spLocks noGrp="1"/>
          </p:cNvSpPr>
          <p:nvPr>
            <p:ph sz="quarter" idx="14"/>
          </p:nvPr>
        </p:nvSpPr>
        <p:spPr/>
        <p:txBody>
          <a:bodyPr/>
          <a:lstStyle/>
          <a:p>
            <a:pPr lvl="0" algn="just" fontAlgn="base"/>
            <a:r>
              <a:rPr lang="es-ES" dirty="0"/>
              <a:t>¿Actualmente utilizáis alguna frase de este tipo cuando afrontáis una situación difícil? </a:t>
            </a:r>
          </a:p>
          <a:p>
            <a:pPr lvl="0" algn="just" fontAlgn="base"/>
            <a:r>
              <a:rPr lang="es-ES" dirty="0"/>
              <a:t>¿Se os ocurren otras cosas que decir que puedan ayudar a apaciguar situaciones de tensión? </a:t>
            </a:r>
          </a:p>
          <a:p>
            <a:pPr lvl="0" algn="just" fontAlgn="base"/>
            <a:r>
              <a:rPr lang="es-ES" dirty="0"/>
              <a:t>¿Qué cosas habéis oído decir a otras personas que no son útiles? </a:t>
            </a:r>
          </a:p>
          <a:p>
            <a:pPr lvl="0" algn="just" fontAlgn="base"/>
            <a:r>
              <a:rPr lang="es-ES" dirty="0"/>
              <a:t>¿Se os ocurren palabras útiles para decir en lugar de esas frases inútiles? </a:t>
            </a:r>
          </a:p>
          <a:p>
            <a:pPr lvl="0" algn="just" fontAlgn="base"/>
            <a:r>
              <a:rPr lang="es-ES" dirty="0"/>
              <a:t>¿Cómo podéis comunicar a través del tono de voz, el lenguaje corporal y la postura más allá de las palabras? </a:t>
            </a:r>
          </a:p>
          <a:p>
            <a:pPr algn="just"/>
            <a:endParaRPr lang="x-none" dirty="0"/>
          </a:p>
        </p:txBody>
      </p:sp>
      <p:sp>
        <p:nvSpPr>
          <p:cNvPr id="2" name="Title 1">
            <a:extLst>
              <a:ext uri="{FF2B5EF4-FFF2-40B4-BE49-F238E27FC236}">
                <a16:creationId xmlns:a16="http://schemas.microsoft.com/office/drawing/2014/main" id="{69640FC6-8925-4EA2-9813-3F478FE190DA}"/>
              </a:ext>
            </a:extLst>
          </p:cNvPr>
          <p:cNvSpPr>
            <a:spLocks noGrp="1"/>
          </p:cNvSpPr>
          <p:nvPr>
            <p:ph type="title"/>
          </p:nvPr>
        </p:nvSpPr>
        <p:spPr>
          <a:xfrm>
            <a:off x="507205" y="506412"/>
            <a:ext cx="11103547" cy="386723"/>
          </a:xfrm>
        </p:spPr>
        <p:txBody>
          <a:bodyPr/>
          <a:lstStyle/>
          <a:p>
            <a:r>
              <a:rPr lang="es-ES" dirty="0"/>
              <a:t>Ejercicio 7.1: Frases para calmar una situación de tensión </a:t>
            </a:r>
            <a:r>
              <a:rPr lang="en-GB" dirty="0"/>
              <a:t>- 2</a:t>
            </a:r>
            <a:endParaRPr lang="x-none" dirty="0"/>
          </a:p>
        </p:txBody>
      </p:sp>
    </p:spTree>
    <p:extLst>
      <p:ext uri="{BB962C8B-B14F-4D97-AF65-F5344CB8AC3E}">
        <p14:creationId xmlns:p14="http://schemas.microsoft.com/office/powerpoint/2010/main" val="6563836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3B3C5-4935-4682-A494-074263F41994}"/>
              </a:ext>
            </a:extLst>
          </p:cNvPr>
          <p:cNvSpPr>
            <a:spLocks noGrp="1"/>
          </p:cNvSpPr>
          <p:nvPr>
            <p:ph sz="quarter" idx="14"/>
          </p:nvPr>
        </p:nvSpPr>
        <p:spPr/>
        <p:txBody>
          <a:bodyPr/>
          <a:lstStyle/>
          <a:p>
            <a:pPr lvl="0" algn="just" fontAlgn="base"/>
            <a:r>
              <a:rPr lang="es-ES" dirty="0"/>
              <a:t>Incluso en estas sencillas frases podemos apreciar que las palabras que usamos tienen fuerza y un impacto importante en los sentimientos de las personas. Esto es especialmente así en situaciones de tensión. </a:t>
            </a:r>
          </a:p>
          <a:p>
            <a:pPr lvl="0" algn="just" fontAlgn="base"/>
            <a:r>
              <a:rPr lang="es-ES" dirty="0"/>
              <a:t>Frases sencillas como estas nos pueden hacer sentir más tranquilos y menos amenazados o, al contrario, más tensos y alterados. </a:t>
            </a:r>
          </a:p>
          <a:p>
            <a:pPr algn="just"/>
            <a:r>
              <a:rPr lang="es-ES" dirty="0"/>
              <a:t>Es importante destacar que lo que puede parecer una frase útil para algunas personas puede no serlo para otras</a:t>
            </a:r>
            <a:endParaRPr lang="x-none" dirty="0"/>
          </a:p>
        </p:txBody>
      </p:sp>
      <p:sp>
        <p:nvSpPr>
          <p:cNvPr id="2" name="Title 1">
            <a:extLst>
              <a:ext uri="{FF2B5EF4-FFF2-40B4-BE49-F238E27FC236}">
                <a16:creationId xmlns:a16="http://schemas.microsoft.com/office/drawing/2014/main" id="{375201C6-7D45-4624-ABED-29EBCEF988DE}"/>
              </a:ext>
            </a:extLst>
          </p:cNvPr>
          <p:cNvSpPr>
            <a:spLocks noGrp="1"/>
          </p:cNvSpPr>
          <p:nvPr>
            <p:ph type="title"/>
          </p:nvPr>
        </p:nvSpPr>
        <p:spPr>
          <a:xfrm>
            <a:off x="507205" y="506412"/>
            <a:ext cx="11209873" cy="386723"/>
          </a:xfrm>
        </p:spPr>
        <p:txBody>
          <a:bodyPr/>
          <a:lstStyle/>
          <a:p>
            <a:r>
              <a:rPr lang="es-ES" dirty="0"/>
              <a:t>Ejercicio 7.1: Frases para calmar una situación de tensión </a:t>
            </a:r>
            <a:r>
              <a:rPr lang="en-GB" dirty="0"/>
              <a:t>- 3</a:t>
            </a:r>
            <a:endParaRPr lang="x-none" dirty="0"/>
          </a:p>
        </p:txBody>
      </p:sp>
    </p:spTree>
    <p:extLst>
      <p:ext uri="{BB962C8B-B14F-4D97-AF65-F5344CB8AC3E}">
        <p14:creationId xmlns:p14="http://schemas.microsoft.com/office/powerpoint/2010/main" val="3444822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3DF3-99A3-4948-8E8D-21D2FD470F60}"/>
              </a:ext>
            </a:extLst>
          </p:cNvPr>
          <p:cNvSpPr>
            <a:spLocks noGrp="1"/>
          </p:cNvSpPr>
          <p:nvPr>
            <p:ph type="title"/>
          </p:nvPr>
        </p:nvSpPr>
        <p:spPr>
          <a:xfrm>
            <a:off x="507205" y="2313946"/>
            <a:ext cx="10912161" cy="471784"/>
          </a:xfrm>
        </p:spPr>
        <p:txBody>
          <a:bodyPr/>
          <a:lstStyle/>
          <a:p>
            <a:pPr>
              <a:lnSpc>
                <a:spcPct val="100000"/>
              </a:lnSpc>
            </a:pPr>
            <a:r>
              <a:rPr lang="es-ES" dirty="0"/>
              <a:t>Tema 8. Entornos de acompañamiento y uso de salas de bienestar</a:t>
            </a:r>
          </a:p>
        </p:txBody>
      </p:sp>
    </p:spTree>
    <p:extLst>
      <p:ext uri="{BB962C8B-B14F-4D97-AF65-F5344CB8AC3E}">
        <p14:creationId xmlns:p14="http://schemas.microsoft.com/office/powerpoint/2010/main" val="14698501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B86A6A-42A2-494A-B6E5-518A5D8AF514}"/>
              </a:ext>
            </a:extLst>
          </p:cNvPr>
          <p:cNvSpPr>
            <a:spLocks noGrp="1"/>
          </p:cNvSpPr>
          <p:nvPr>
            <p:ph sz="quarter" idx="14"/>
          </p:nvPr>
        </p:nvSpPr>
        <p:spPr/>
        <p:txBody>
          <a:bodyPr/>
          <a:lstStyle/>
          <a:p>
            <a:pPr algn="just"/>
            <a:r>
              <a:rPr lang="es-ES" dirty="0"/>
              <a:t>El entorno de un servicio puede hacer aumentar o reducir las tensiones.</a:t>
            </a:r>
          </a:p>
          <a:p>
            <a:pPr lvl="3" algn="just"/>
            <a:r>
              <a:rPr lang="es-ES" sz="2200" dirty="0"/>
              <a:t>Un entorno coercitivo u opresivo puede agravar los conflictos y la escalada.</a:t>
            </a:r>
          </a:p>
          <a:p>
            <a:pPr lvl="3" algn="just"/>
            <a:r>
              <a:rPr lang="es-ES" sz="2200" dirty="0"/>
              <a:t>Un entorno cómodo y de acompañamiento puede potenciar la recuperación, el bienestar, la inclusión, la esperanza, la resiliencia y la interacción social.</a:t>
            </a:r>
            <a:endParaRPr lang="en-US" sz="2200" dirty="0"/>
          </a:p>
          <a:p>
            <a:pPr algn="just"/>
            <a:r>
              <a:rPr lang="es-ES" dirty="0"/>
              <a:t>Una sala de bienestar crea un santuario para mantenerse alejado del estrés y permite a las personas experimentar sus sentimientos y aliviar su incomodidad en privado</a:t>
            </a:r>
            <a:r>
              <a:rPr lang="en-US" dirty="0"/>
              <a:t>. </a:t>
            </a:r>
          </a:p>
          <a:p>
            <a:pPr algn="just"/>
            <a:r>
              <a:rPr lang="es-ES" dirty="0"/>
              <a:t>Las salas de bienestar deben ser de uso voluntario</a:t>
            </a:r>
            <a:r>
              <a:rPr lang="en-US" dirty="0"/>
              <a:t>!</a:t>
            </a:r>
          </a:p>
          <a:p>
            <a:pPr algn="just"/>
            <a:endParaRPr lang="x-none" dirty="0"/>
          </a:p>
        </p:txBody>
      </p:sp>
      <p:sp>
        <p:nvSpPr>
          <p:cNvPr id="2" name="Title 1">
            <a:extLst>
              <a:ext uri="{FF2B5EF4-FFF2-40B4-BE49-F238E27FC236}">
                <a16:creationId xmlns:a16="http://schemas.microsoft.com/office/drawing/2014/main" id="{21E5F233-875C-40EF-85B7-7062F2A331E0}"/>
              </a:ext>
            </a:extLst>
          </p:cNvPr>
          <p:cNvSpPr>
            <a:spLocks noGrp="1"/>
          </p:cNvSpPr>
          <p:nvPr>
            <p:ph type="title"/>
          </p:nvPr>
        </p:nvSpPr>
        <p:spPr>
          <a:xfrm>
            <a:off x="507206" y="506412"/>
            <a:ext cx="11231138" cy="365458"/>
          </a:xfrm>
        </p:spPr>
        <p:txBody>
          <a:bodyPr/>
          <a:lstStyle/>
          <a:p>
            <a:r>
              <a:rPr lang="es-ES" dirty="0"/>
              <a:t>Presentación: Entornos de acompañamiento y uso de salas de bienestar </a:t>
            </a:r>
            <a:r>
              <a:rPr lang="en-GB" dirty="0"/>
              <a:t>- 1 </a:t>
            </a:r>
            <a:endParaRPr lang="x-none" dirty="0"/>
          </a:p>
        </p:txBody>
      </p:sp>
    </p:spTree>
    <p:extLst>
      <p:ext uri="{BB962C8B-B14F-4D97-AF65-F5344CB8AC3E}">
        <p14:creationId xmlns:p14="http://schemas.microsoft.com/office/powerpoint/2010/main" val="18627286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70C1ED-1011-4A68-BDAC-1E18FA7CAF44}"/>
              </a:ext>
            </a:extLst>
          </p:cNvPr>
          <p:cNvSpPr>
            <a:spLocks noGrp="1"/>
          </p:cNvSpPr>
          <p:nvPr>
            <p:ph sz="quarter" idx="14"/>
          </p:nvPr>
        </p:nvSpPr>
        <p:spPr>
          <a:xfrm>
            <a:off x="507195" y="1511188"/>
            <a:ext cx="11174412" cy="2231472"/>
          </a:xfrm>
        </p:spPr>
        <p:txBody>
          <a:bodyPr numCol="1"/>
          <a:lstStyle/>
          <a:p>
            <a:r>
              <a:rPr lang="es-ES" dirty="0"/>
              <a:t>A veces, los estímulos sensoriales pueden ser útiles para reducir la ansiedad y el malestar y relajarse. Los estímulos sensoriales estimulan diferentes sentidos </a:t>
            </a:r>
          </a:p>
          <a:p>
            <a:r>
              <a:rPr lang="es-ES" dirty="0"/>
              <a:t>Los estímulos sensoriales también se deberían utilizar </a:t>
            </a:r>
            <a:r>
              <a:rPr lang="es-ES" b="1" dirty="0"/>
              <a:t>únicamente con el consentimiento informado</a:t>
            </a:r>
            <a:r>
              <a:rPr lang="es-ES" dirty="0"/>
              <a:t> de la persona</a:t>
            </a:r>
            <a:r>
              <a:rPr lang="en-US" dirty="0"/>
              <a:t>.</a:t>
            </a:r>
          </a:p>
          <a:p>
            <a:r>
              <a:rPr lang="es-ES" dirty="0"/>
              <a:t>Algunos ejemplos son</a:t>
            </a:r>
            <a:r>
              <a:rPr lang="en-US" dirty="0"/>
              <a:t>:</a:t>
            </a:r>
          </a:p>
          <a:p>
            <a:endParaRPr lang="x-none" dirty="0"/>
          </a:p>
        </p:txBody>
      </p:sp>
      <p:sp>
        <p:nvSpPr>
          <p:cNvPr id="5" name="Title 1">
            <a:extLst>
              <a:ext uri="{FF2B5EF4-FFF2-40B4-BE49-F238E27FC236}">
                <a16:creationId xmlns:a16="http://schemas.microsoft.com/office/drawing/2014/main" id="{21E5F233-875C-40EF-85B7-7062F2A331E0}"/>
              </a:ext>
            </a:extLst>
          </p:cNvPr>
          <p:cNvSpPr>
            <a:spLocks noGrp="1"/>
          </p:cNvSpPr>
          <p:nvPr>
            <p:ph type="title"/>
          </p:nvPr>
        </p:nvSpPr>
        <p:spPr>
          <a:xfrm>
            <a:off x="507206" y="506412"/>
            <a:ext cx="11231138" cy="365458"/>
          </a:xfrm>
        </p:spPr>
        <p:txBody>
          <a:bodyPr/>
          <a:lstStyle/>
          <a:p>
            <a:r>
              <a:rPr lang="es-ES" dirty="0"/>
              <a:t>Presentación: Entornos de acompañamiento y uso de salas de bienestar </a:t>
            </a:r>
            <a:r>
              <a:rPr lang="en-GB" dirty="0"/>
              <a:t>- 2</a:t>
            </a:r>
            <a:endParaRPr lang="x-none" dirty="0"/>
          </a:p>
        </p:txBody>
      </p:sp>
      <p:sp>
        <p:nvSpPr>
          <p:cNvPr id="6" name="5 CuadroTexto"/>
          <p:cNvSpPr txBox="1"/>
          <p:nvPr/>
        </p:nvSpPr>
        <p:spPr>
          <a:xfrm>
            <a:off x="233916" y="3870249"/>
            <a:ext cx="10122195" cy="1871331"/>
          </a:xfrm>
          <a:prstGeom prst="rect">
            <a:avLst/>
          </a:prstGeom>
          <a:noFill/>
        </p:spPr>
        <p:txBody>
          <a:bodyPr wrap="square" lIns="0" tIns="0" rIns="0" bIns="0" numCol="3" rtlCol="0">
            <a:noAutofit/>
          </a:bodyPr>
          <a:lstStyle/>
          <a:p>
            <a:pPr marL="1714500" lvl="3" indent="-342900">
              <a:buFont typeface="Arial" panose="020B0604020202020204" pitchFamily="34" charset="0"/>
              <a:buChar char="•"/>
            </a:pPr>
            <a:r>
              <a:rPr lang="en-US" sz="2000" dirty="0"/>
              <a:t>Music</a:t>
            </a:r>
          </a:p>
          <a:p>
            <a:pPr marL="1714500" lvl="3" indent="-342900">
              <a:buFont typeface="Arial" panose="020B0604020202020204" pitchFamily="34" charset="0"/>
              <a:buChar char="•"/>
            </a:pPr>
            <a:r>
              <a:rPr lang="en-US" sz="2000" dirty="0"/>
              <a:t>Massage</a:t>
            </a:r>
          </a:p>
          <a:p>
            <a:pPr marL="1714500" lvl="3" indent="-342900">
              <a:buFont typeface="Arial" panose="020B0604020202020204" pitchFamily="34" charset="0"/>
              <a:buChar char="•"/>
            </a:pPr>
            <a:r>
              <a:rPr lang="en-US" sz="2000" dirty="0"/>
              <a:t>Warm water</a:t>
            </a:r>
          </a:p>
          <a:p>
            <a:pPr marL="1714500" lvl="3" indent="-342900">
              <a:buFont typeface="Arial" panose="020B0604020202020204" pitchFamily="34" charset="0"/>
              <a:buChar char="•"/>
            </a:pPr>
            <a:r>
              <a:rPr lang="en-US" sz="2000" dirty="0"/>
              <a:t>Soft blankets, carpets or pillows</a:t>
            </a:r>
          </a:p>
          <a:p>
            <a:pPr marL="1714500" lvl="3" indent="-342900">
              <a:buFont typeface="Arial" panose="020B0604020202020204" pitchFamily="34" charset="0"/>
              <a:buChar char="•"/>
            </a:pPr>
            <a:r>
              <a:rPr lang="en-US" sz="2000" dirty="0"/>
              <a:t>Calming </a:t>
            </a:r>
            <a:r>
              <a:rPr lang="en-US" sz="2000" dirty="0" err="1"/>
              <a:t>colours</a:t>
            </a:r>
            <a:endParaRPr lang="en-US" sz="2000" dirty="0"/>
          </a:p>
          <a:p>
            <a:pPr marL="1714500" lvl="3" indent="-342900">
              <a:buFont typeface="Arial" panose="020B0604020202020204" pitchFamily="34" charset="0"/>
              <a:buChar char="•"/>
            </a:pPr>
            <a:r>
              <a:rPr lang="en-US" sz="2000" dirty="0"/>
              <a:t>Low lighting</a:t>
            </a:r>
          </a:p>
          <a:p>
            <a:pPr marL="1714500" lvl="3" indent="-342900">
              <a:buFont typeface="Arial" panose="020B0604020202020204" pitchFamily="34" charset="0"/>
              <a:buChar char="•"/>
            </a:pPr>
            <a:r>
              <a:rPr lang="en-US" sz="2000" dirty="0"/>
              <a:t>Rocking chairs</a:t>
            </a:r>
          </a:p>
          <a:p>
            <a:pPr marL="1714500" lvl="3" indent="-342900">
              <a:buFont typeface="Arial" panose="020B0604020202020204" pitchFamily="34" charset="0"/>
              <a:buChar char="•"/>
            </a:pPr>
            <a:r>
              <a:rPr lang="en-US" sz="2000" dirty="0"/>
              <a:t>Aromatherapy</a:t>
            </a:r>
          </a:p>
          <a:p>
            <a:pPr marL="1714500" lvl="3" indent="-342900">
              <a:buFont typeface="Arial" panose="020B0604020202020204" pitchFamily="34" charset="0"/>
              <a:buChar char="•"/>
            </a:pPr>
            <a:r>
              <a:rPr lang="en-US" sz="2000" dirty="0"/>
              <a:t>Animals (if appropriate).</a:t>
            </a:r>
          </a:p>
          <a:p>
            <a:endParaRPr lang="es-ES" sz="2000" dirty="0">
              <a:solidFill>
                <a:schemeClr val="tx1"/>
              </a:solidFill>
            </a:endParaRPr>
          </a:p>
        </p:txBody>
      </p:sp>
    </p:spTree>
    <p:extLst>
      <p:ext uri="{BB962C8B-B14F-4D97-AF65-F5344CB8AC3E}">
        <p14:creationId xmlns:p14="http://schemas.microsoft.com/office/powerpoint/2010/main" val="17976120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208D-309D-464B-8645-A68EB52C00AB}"/>
              </a:ext>
            </a:extLst>
          </p:cNvPr>
          <p:cNvSpPr>
            <a:spLocks noGrp="1"/>
          </p:cNvSpPr>
          <p:nvPr>
            <p:ph type="title"/>
          </p:nvPr>
        </p:nvSpPr>
        <p:spPr>
          <a:xfrm>
            <a:off x="507205" y="2313946"/>
            <a:ext cx="11018487" cy="365459"/>
          </a:xfrm>
        </p:spPr>
        <p:txBody>
          <a:bodyPr/>
          <a:lstStyle/>
          <a:p>
            <a:pPr>
              <a:lnSpc>
                <a:spcPct val="100000"/>
              </a:lnSpc>
            </a:pPr>
            <a:r>
              <a:rPr lang="es-ES" dirty="0"/>
              <a:t>Tema 9. Establecimiento de una cultura del «sí» y del «sí se puede»</a:t>
            </a:r>
          </a:p>
        </p:txBody>
      </p:sp>
    </p:spTree>
    <p:extLst>
      <p:ext uri="{BB962C8B-B14F-4D97-AF65-F5344CB8AC3E}">
        <p14:creationId xmlns:p14="http://schemas.microsoft.com/office/powerpoint/2010/main" val="21597231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C370D2-1545-4CA3-915E-9FF9E00E2CC6}"/>
              </a:ext>
            </a:extLst>
          </p:cNvPr>
          <p:cNvSpPr>
            <a:spLocks noGrp="1"/>
          </p:cNvSpPr>
          <p:nvPr>
            <p:ph sz="quarter" idx="14"/>
          </p:nvPr>
        </p:nvSpPr>
        <p:spPr/>
        <p:txBody>
          <a:bodyPr/>
          <a:lstStyle/>
          <a:p>
            <a:pPr algn="just"/>
            <a:r>
              <a:rPr lang="es-ES" dirty="0"/>
              <a:t>Los servicios sociales y de salud mental deben pasar de una cultura de «gestionar» y «controlar» a las personas a un enfoque orientado a la recuperación, que tenga como objetivo darles apoyo y satisfacer sus necesidades </a:t>
            </a:r>
            <a:r>
              <a:rPr lang="en-US" dirty="0"/>
              <a:t>. </a:t>
            </a:r>
          </a:p>
          <a:p>
            <a:pPr algn="just"/>
            <a:r>
              <a:rPr lang="es-ES" dirty="0"/>
              <a:t>A menudo, en el momento de la hospitalización, las personas usuarias de los servicios caracterizados por una cultura institucional y las que se internan en contra de su voluntad se ven obligadas a ceder un control considerable al personal y al servicio</a:t>
            </a:r>
            <a:r>
              <a:rPr lang="en-US" dirty="0"/>
              <a:t>. </a:t>
            </a:r>
          </a:p>
          <a:p>
            <a:pPr algn="just"/>
            <a:endParaRPr lang="x-none" dirty="0"/>
          </a:p>
        </p:txBody>
      </p:sp>
      <p:sp>
        <p:nvSpPr>
          <p:cNvPr id="2" name="Title 1">
            <a:extLst>
              <a:ext uri="{FF2B5EF4-FFF2-40B4-BE49-F238E27FC236}">
                <a16:creationId xmlns:a16="http://schemas.microsoft.com/office/drawing/2014/main" id="{F4260E57-191B-4B4F-BB8F-18EA665EE943}"/>
              </a:ext>
            </a:extLst>
          </p:cNvPr>
          <p:cNvSpPr>
            <a:spLocks noGrp="1"/>
          </p:cNvSpPr>
          <p:nvPr>
            <p:ph type="title"/>
          </p:nvPr>
        </p:nvSpPr>
        <p:spPr>
          <a:xfrm>
            <a:off x="507206" y="506412"/>
            <a:ext cx="11082282" cy="429253"/>
          </a:xfrm>
        </p:spPr>
        <p:txBody>
          <a:bodyPr/>
          <a:lstStyle/>
          <a:p>
            <a:r>
              <a:rPr lang="es-ES" dirty="0"/>
              <a:t>Presentación: Establecimiento de una cultura del «sí» y del «sí se puede» </a:t>
            </a:r>
            <a:r>
              <a:rPr lang="en-US" dirty="0"/>
              <a:t>- 1</a:t>
            </a:r>
            <a:endParaRPr lang="x-none" dirty="0"/>
          </a:p>
        </p:txBody>
      </p:sp>
    </p:spTree>
    <p:extLst>
      <p:ext uri="{BB962C8B-B14F-4D97-AF65-F5344CB8AC3E}">
        <p14:creationId xmlns:p14="http://schemas.microsoft.com/office/powerpoint/2010/main" val="234384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8FE2F-F8B0-4DDA-8A2A-ED613CEEC339}"/>
              </a:ext>
            </a:extLst>
          </p:cNvPr>
          <p:cNvSpPr>
            <a:spLocks noGrp="1"/>
          </p:cNvSpPr>
          <p:nvPr>
            <p:ph sz="quarter" idx="14"/>
          </p:nvPr>
        </p:nvSpPr>
        <p:spPr>
          <a:xfrm>
            <a:off x="507195" y="1382233"/>
            <a:ext cx="11174412" cy="4628955"/>
          </a:xfrm>
        </p:spPr>
        <p:txBody>
          <a:bodyPr/>
          <a:lstStyle/>
          <a:p>
            <a:pPr algn="just"/>
            <a:r>
              <a:rPr lang="es-ES" dirty="0"/>
              <a:t>La función principal de los servicios sociales y de salud mental es fomentar la salud mental y el bienestar y ofrecer ayuda a las personas usuarias de estos servicios</a:t>
            </a:r>
            <a:r>
              <a:rPr lang="en-GB" dirty="0"/>
              <a:t>. </a:t>
            </a:r>
          </a:p>
          <a:p>
            <a:pPr algn="just"/>
            <a:r>
              <a:rPr lang="es-ES" dirty="0"/>
              <a:t>Sin embargo, en determinados servicios de países de todo el mundo hay personas que sufren violencia, maltrato y prácticas restrictivas</a:t>
            </a:r>
            <a:r>
              <a:rPr lang="en-GB" dirty="0"/>
              <a:t>.</a:t>
            </a:r>
            <a:endParaRPr lang="x-none" dirty="0"/>
          </a:p>
          <a:p>
            <a:pPr algn="just"/>
            <a:r>
              <a:rPr lang="es-ES" dirty="0"/>
              <a:t>Para abordar estos fracasos en el sistema de salud mental y en otros </a:t>
            </a:r>
            <a:r>
              <a:rPr lang="es-ES" dirty="0" err="1"/>
              <a:t>relacionanados</a:t>
            </a:r>
            <a:r>
              <a:rPr lang="es-ES" dirty="0"/>
              <a:t> es fundamental avanzar en el establecimiento de una cultura de la seguridad, la apertura y la transparencia en los servicios y poner en práctica estrategias para evitar la violencia, la coacción y el maltrato</a:t>
            </a:r>
            <a:r>
              <a:rPr lang="en-GB" dirty="0"/>
              <a:t>.</a:t>
            </a:r>
            <a:endParaRPr lang="x-none" dirty="0"/>
          </a:p>
          <a:p>
            <a:pPr algn="just"/>
            <a:r>
              <a:rPr lang="es-ES" dirty="0"/>
              <a:t>Una vía destacada de poner fin a estas prácticas en los servicios consiste en respetar los derechos de las personas que prevé la Convención sobre los derechos de las personas con discapacidad (CDPD), como el derecho a tomar decisiones propias</a:t>
            </a:r>
            <a:r>
              <a:rPr lang="en-GB" dirty="0"/>
              <a:t>. </a:t>
            </a:r>
          </a:p>
        </p:txBody>
      </p:sp>
      <p:sp>
        <p:nvSpPr>
          <p:cNvPr id="2" name="Title 1">
            <a:extLst>
              <a:ext uri="{FF2B5EF4-FFF2-40B4-BE49-F238E27FC236}">
                <a16:creationId xmlns:a16="http://schemas.microsoft.com/office/drawing/2014/main" id="{ECFF36E1-4FE8-4CEC-84DD-33000B09D5A8}"/>
              </a:ext>
            </a:extLst>
          </p:cNvPr>
          <p:cNvSpPr>
            <a:spLocks noGrp="1"/>
          </p:cNvSpPr>
          <p:nvPr>
            <p:ph type="title"/>
          </p:nvPr>
        </p:nvSpPr>
        <p:spPr/>
        <p:txBody>
          <a:bodyPr/>
          <a:lstStyle/>
          <a:p>
            <a:r>
              <a:rPr lang="en-GB" dirty="0" err="1"/>
              <a:t>Presentación</a:t>
            </a:r>
            <a:r>
              <a:rPr lang="en-GB" dirty="0"/>
              <a:t>: </a:t>
            </a:r>
            <a:r>
              <a:rPr lang="en-GB" dirty="0" err="1"/>
              <a:t>Introducción</a:t>
            </a:r>
            <a:r>
              <a:rPr lang="en-GB" dirty="0"/>
              <a:t> al </a:t>
            </a:r>
            <a:r>
              <a:rPr lang="en-GB" dirty="0" err="1"/>
              <a:t>módulo</a:t>
            </a:r>
            <a:r>
              <a:rPr lang="en-GB" dirty="0"/>
              <a:t> - 1 </a:t>
            </a:r>
            <a:endParaRPr lang="x-none" dirty="0"/>
          </a:p>
        </p:txBody>
      </p:sp>
    </p:spTree>
    <p:extLst>
      <p:ext uri="{BB962C8B-B14F-4D97-AF65-F5344CB8AC3E}">
        <p14:creationId xmlns:p14="http://schemas.microsoft.com/office/powerpoint/2010/main" val="37679399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223443-569E-4C5F-BA28-E8799923B866}"/>
              </a:ext>
            </a:extLst>
          </p:cNvPr>
          <p:cNvSpPr>
            <a:spLocks noGrp="1"/>
          </p:cNvSpPr>
          <p:nvPr>
            <p:ph sz="quarter" idx="14"/>
          </p:nvPr>
        </p:nvSpPr>
        <p:spPr>
          <a:xfrm>
            <a:off x="616688" y="1511188"/>
            <a:ext cx="10994066" cy="4500000"/>
          </a:xfrm>
        </p:spPr>
        <p:txBody>
          <a:bodyPr/>
          <a:lstStyle/>
          <a:p>
            <a:pPr algn="just"/>
            <a:r>
              <a:rPr lang="es-ES" sz="2000" dirty="0"/>
              <a:t>El hecho de encontrarse en una situación de pérdida del control y de «dependencia» del personal para obtener consuelo, seguridad y bienestar puede provocar malestar, miedo, ansiedad y frustración y puede derivar en situaciones de conflicto. </a:t>
            </a:r>
          </a:p>
          <a:p>
            <a:pPr algn="just"/>
            <a:r>
              <a:rPr lang="es-ES" sz="2000" dirty="0"/>
              <a:t>Estos sentimientos se pueden ver incrementados por el hecho de que los profesionales de la salud mental a menudo dicen que no a las peticiones de las personas o tardan en satisfacerlas, muchas veces sin dar ninguna explicación</a:t>
            </a:r>
            <a:r>
              <a:rPr lang="en-GB" sz="2000" dirty="0"/>
              <a:t>. </a:t>
            </a:r>
          </a:p>
          <a:p>
            <a:pPr lvl="3" algn="just"/>
            <a:r>
              <a:rPr lang="es-ES" dirty="0"/>
              <a:t>Esto se puede deber a una sobrecarga de trabajo, a la escasez de personal, a una formación insuficiente o a la creencia de que satisfacer una petición no es en «el interés superior» de las personas</a:t>
            </a:r>
            <a:r>
              <a:rPr lang="en-GB" dirty="0"/>
              <a:t>. </a:t>
            </a:r>
            <a:endParaRPr lang="x-none" dirty="0"/>
          </a:p>
          <a:p>
            <a:pPr algn="just"/>
            <a:r>
              <a:rPr lang="es-ES" sz="2000" dirty="0"/>
              <a:t>Una estrategia útil para propiciar este cambio cultural es establecer una cultura del «sí» y del «sí se puede» en el servicio. Esto ocurre para crear un espacio sin juicios donde se pueda plantear cómo se toman las decisiones y, si es posible, responder «sí» en vez de «no» a las peticiones de las personas usuarias del servicio.</a:t>
            </a:r>
            <a:endParaRPr lang="x-none" sz="2000" dirty="0"/>
          </a:p>
        </p:txBody>
      </p:sp>
      <p:sp>
        <p:nvSpPr>
          <p:cNvPr id="5" name="Title 1">
            <a:extLst>
              <a:ext uri="{FF2B5EF4-FFF2-40B4-BE49-F238E27FC236}">
                <a16:creationId xmlns:a16="http://schemas.microsoft.com/office/drawing/2014/main" id="{F4260E57-191B-4B4F-BB8F-18EA665EE943}"/>
              </a:ext>
            </a:extLst>
          </p:cNvPr>
          <p:cNvSpPr>
            <a:spLocks noGrp="1"/>
          </p:cNvSpPr>
          <p:nvPr>
            <p:ph type="title"/>
          </p:nvPr>
        </p:nvSpPr>
        <p:spPr>
          <a:xfrm>
            <a:off x="507206" y="506412"/>
            <a:ext cx="11082282" cy="429253"/>
          </a:xfrm>
        </p:spPr>
        <p:txBody>
          <a:bodyPr/>
          <a:lstStyle/>
          <a:p>
            <a:r>
              <a:rPr lang="es-ES" dirty="0"/>
              <a:t>Presentación: Establecimiento de una cultura del «sí» y del «sí se puede» </a:t>
            </a:r>
            <a:r>
              <a:rPr lang="en-US" dirty="0"/>
              <a:t>- 2</a:t>
            </a:r>
            <a:endParaRPr lang="x-none" dirty="0"/>
          </a:p>
        </p:txBody>
      </p:sp>
    </p:spTree>
    <p:extLst>
      <p:ext uri="{BB962C8B-B14F-4D97-AF65-F5344CB8AC3E}">
        <p14:creationId xmlns:p14="http://schemas.microsoft.com/office/powerpoint/2010/main" val="17914346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27FF2-A981-429A-94AE-C9F3C4B0D38A}"/>
              </a:ext>
            </a:extLst>
          </p:cNvPr>
          <p:cNvSpPr>
            <a:spLocks noGrp="1"/>
          </p:cNvSpPr>
          <p:nvPr>
            <p:ph sz="quarter" idx="14"/>
          </p:nvPr>
        </p:nvSpPr>
        <p:spPr/>
        <p:txBody>
          <a:bodyPr/>
          <a:lstStyle/>
          <a:p>
            <a:pPr algn="just"/>
            <a:r>
              <a:rPr lang="es-ES" sz="2000" dirty="0"/>
              <a:t>Antes de decir «no» a una petición de una persona usuaria de los servicios, el personal debería aplicar el modelo </a:t>
            </a:r>
            <a:r>
              <a:rPr lang="es-ES" sz="2000" b="1" dirty="0"/>
              <a:t>REFLECT</a:t>
            </a:r>
            <a:r>
              <a:rPr lang="es-ES" sz="2000" dirty="0"/>
              <a:t>. Este modelo consiste en</a:t>
            </a:r>
            <a:r>
              <a:rPr lang="en-GB" sz="2000" dirty="0"/>
              <a:t>:</a:t>
            </a:r>
            <a:endParaRPr lang="x-none" sz="2000" dirty="0"/>
          </a:p>
          <a:p>
            <a:pPr marL="0" indent="0" algn="just">
              <a:buNone/>
            </a:pPr>
            <a:r>
              <a:rPr lang="es-ES" sz="2000" b="1" dirty="0"/>
              <a:t>R</a:t>
            </a:r>
            <a:r>
              <a:rPr lang="es-ES" sz="2000" dirty="0"/>
              <a:t> - Replanteamiento: ¿qué sería necesario para decir «sí»? </a:t>
            </a:r>
          </a:p>
          <a:p>
            <a:pPr marL="0" indent="0" algn="just">
              <a:buNone/>
            </a:pPr>
            <a:r>
              <a:rPr lang="es-ES" sz="2000" b="1" dirty="0"/>
              <a:t>E</a:t>
            </a:r>
            <a:r>
              <a:rPr lang="es-ES" sz="2000" dirty="0"/>
              <a:t>- Emoción: ¿cómo se sentirá la persona si digo «no»? </a:t>
            </a:r>
          </a:p>
          <a:p>
            <a:pPr marL="0" indent="0" algn="just">
              <a:buNone/>
            </a:pPr>
            <a:r>
              <a:rPr lang="es-ES" sz="2000" b="1" dirty="0"/>
              <a:t>F</a:t>
            </a:r>
            <a:r>
              <a:rPr lang="es-ES" sz="2000" dirty="0"/>
              <a:t>- Fácil: ¿es «no» la opción fácil? </a:t>
            </a:r>
          </a:p>
          <a:p>
            <a:pPr marL="0" indent="0" algn="just">
              <a:buNone/>
            </a:pPr>
            <a:r>
              <a:rPr lang="es-ES" sz="2000" b="1" dirty="0"/>
              <a:t>L</a:t>
            </a:r>
            <a:r>
              <a:rPr lang="es-ES" sz="2000" dirty="0"/>
              <a:t> - La escucha: ¿he escuchado realmente a la persona y lo que pide? </a:t>
            </a:r>
          </a:p>
          <a:p>
            <a:pPr marL="0" indent="0" algn="just">
              <a:buNone/>
            </a:pPr>
            <a:r>
              <a:rPr lang="es-ES" sz="2000" b="1" dirty="0"/>
              <a:t>E</a:t>
            </a:r>
            <a:r>
              <a:rPr lang="es-ES" sz="2000" dirty="0"/>
              <a:t> - Explicación: ¿puedo explicarle a la persona por qué no puedo satisfacer su petición? </a:t>
            </a:r>
          </a:p>
          <a:p>
            <a:pPr marL="0" indent="0" algn="just">
              <a:buNone/>
            </a:pPr>
            <a:r>
              <a:rPr lang="es-ES" sz="2000" b="1" dirty="0"/>
              <a:t>C</a:t>
            </a:r>
            <a:r>
              <a:rPr lang="es-ES" sz="2000" dirty="0"/>
              <a:t> - Creatividad: ¿hay alguna manera creativa de satisfacer la petición de esta persona? </a:t>
            </a:r>
          </a:p>
          <a:p>
            <a:pPr marL="0" indent="0" algn="just">
              <a:buNone/>
            </a:pPr>
            <a:r>
              <a:rPr lang="es-ES" sz="2000" b="1" dirty="0"/>
              <a:t>T</a:t>
            </a:r>
            <a:r>
              <a:rPr lang="es-ES" sz="2000" dirty="0"/>
              <a:t> - Tiempo: ¿estoy destinando el tiempo necesario para considerar su petición? </a:t>
            </a:r>
          </a:p>
          <a:p>
            <a:pPr algn="just"/>
            <a:endParaRPr lang="x-none" sz="2000" dirty="0"/>
          </a:p>
        </p:txBody>
      </p:sp>
      <p:sp>
        <p:nvSpPr>
          <p:cNvPr id="5" name="Title 1">
            <a:extLst>
              <a:ext uri="{FF2B5EF4-FFF2-40B4-BE49-F238E27FC236}">
                <a16:creationId xmlns:a16="http://schemas.microsoft.com/office/drawing/2014/main" id="{F4260E57-191B-4B4F-BB8F-18EA665EE943}"/>
              </a:ext>
            </a:extLst>
          </p:cNvPr>
          <p:cNvSpPr>
            <a:spLocks noGrp="1"/>
          </p:cNvSpPr>
          <p:nvPr>
            <p:ph type="title"/>
          </p:nvPr>
        </p:nvSpPr>
        <p:spPr>
          <a:xfrm>
            <a:off x="507206" y="506412"/>
            <a:ext cx="11082282" cy="429253"/>
          </a:xfrm>
        </p:spPr>
        <p:txBody>
          <a:bodyPr/>
          <a:lstStyle/>
          <a:p>
            <a:r>
              <a:rPr lang="es-ES" dirty="0"/>
              <a:t>Presentación: Establecimiento de una cultura del «sí» y del «sí se puede» </a:t>
            </a:r>
            <a:r>
              <a:rPr lang="en-US" dirty="0"/>
              <a:t>- 3</a:t>
            </a:r>
            <a:endParaRPr lang="x-none" dirty="0"/>
          </a:p>
        </p:txBody>
      </p:sp>
    </p:spTree>
    <p:extLst>
      <p:ext uri="{BB962C8B-B14F-4D97-AF65-F5344CB8AC3E}">
        <p14:creationId xmlns:p14="http://schemas.microsoft.com/office/powerpoint/2010/main" val="40630286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446D8-4DE6-48E7-ADE4-3632BBF114AA}"/>
              </a:ext>
            </a:extLst>
          </p:cNvPr>
          <p:cNvSpPr>
            <a:spLocks noGrp="1"/>
          </p:cNvSpPr>
          <p:nvPr>
            <p:ph sz="quarter" idx="14"/>
          </p:nvPr>
        </p:nvSpPr>
        <p:spPr/>
        <p:txBody>
          <a:bodyPr/>
          <a:lstStyle/>
          <a:p>
            <a:pPr algn="just"/>
            <a:r>
              <a:rPr lang="es-ES" dirty="0"/>
              <a:t>A veces, los servicios pueden no ser capaces de satisfacer determinadas necesidades (o al menos no inmediatamente), lo que hay que hablar con la persona</a:t>
            </a:r>
            <a:r>
              <a:rPr lang="en-GB" dirty="0"/>
              <a:t>. </a:t>
            </a:r>
            <a:endParaRPr lang="x-none" dirty="0"/>
          </a:p>
          <a:p>
            <a:pPr algn="just"/>
            <a:r>
              <a:rPr lang="es-ES" dirty="0"/>
              <a:t>Además, la dirección del servicio debe asegurarse de que el personal tenga las condiciones de trabajo necesarias para autorizarlos a implicarse de una manera eficaz con las personas usuarias del servicio y satisfacer sus necesidades</a:t>
            </a:r>
            <a:r>
              <a:rPr lang="en-GB" dirty="0"/>
              <a:t>.</a:t>
            </a:r>
            <a:endParaRPr lang="x-none" dirty="0"/>
          </a:p>
          <a:p>
            <a:pPr algn="just"/>
            <a:endParaRPr lang="x-none" dirty="0"/>
          </a:p>
        </p:txBody>
      </p:sp>
      <p:sp>
        <p:nvSpPr>
          <p:cNvPr id="5" name="Title 1">
            <a:extLst>
              <a:ext uri="{FF2B5EF4-FFF2-40B4-BE49-F238E27FC236}">
                <a16:creationId xmlns:a16="http://schemas.microsoft.com/office/drawing/2014/main" id="{F4260E57-191B-4B4F-BB8F-18EA665EE943}"/>
              </a:ext>
            </a:extLst>
          </p:cNvPr>
          <p:cNvSpPr>
            <a:spLocks noGrp="1"/>
          </p:cNvSpPr>
          <p:nvPr>
            <p:ph type="title"/>
          </p:nvPr>
        </p:nvSpPr>
        <p:spPr>
          <a:xfrm>
            <a:off x="507206" y="506412"/>
            <a:ext cx="11082282" cy="429253"/>
          </a:xfrm>
        </p:spPr>
        <p:txBody>
          <a:bodyPr/>
          <a:lstStyle/>
          <a:p>
            <a:r>
              <a:rPr lang="es-ES" dirty="0"/>
              <a:t>Presentación: Establecimiento de una cultura del «sí» y del «sí se puede» </a:t>
            </a:r>
            <a:r>
              <a:rPr lang="en-US" dirty="0"/>
              <a:t>- 4</a:t>
            </a:r>
            <a:endParaRPr lang="x-none" dirty="0"/>
          </a:p>
        </p:txBody>
      </p:sp>
    </p:spTree>
    <p:extLst>
      <p:ext uri="{BB962C8B-B14F-4D97-AF65-F5344CB8AC3E}">
        <p14:creationId xmlns:p14="http://schemas.microsoft.com/office/powerpoint/2010/main" val="29353907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B9814-F8C3-4560-ADEC-F7CE8B9A4C1B}"/>
              </a:ext>
            </a:extLst>
          </p:cNvPr>
          <p:cNvSpPr>
            <a:spLocks noGrp="1"/>
          </p:cNvSpPr>
          <p:nvPr>
            <p:ph type="title"/>
          </p:nvPr>
        </p:nvSpPr>
        <p:spPr>
          <a:xfrm>
            <a:off x="507206" y="2313946"/>
            <a:ext cx="11082282" cy="386724"/>
          </a:xfrm>
        </p:spPr>
        <p:txBody>
          <a:bodyPr/>
          <a:lstStyle/>
          <a:p>
            <a:pPr>
              <a:lnSpc>
                <a:spcPct val="100000"/>
              </a:lnSpc>
            </a:pPr>
            <a:r>
              <a:rPr lang="es-ES" dirty="0"/>
              <a:t>Tema 10. Planes individualizados para explorar y responder a los puntos sensibles   y a los signos de malestar</a:t>
            </a:r>
            <a:endParaRPr lang="x-none" dirty="0"/>
          </a:p>
        </p:txBody>
      </p:sp>
    </p:spTree>
    <p:extLst>
      <p:ext uri="{BB962C8B-B14F-4D97-AF65-F5344CB8AC3E}">
        <p14:creationId xmlns:p14="http://schemas.microsoft.com/office/powerpoint/2010/main" val="29889151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D6E9A37-11E0-E74F-83EC-30B73F4153CF}"/>
              </a:ext>
            </a:extLst>
          </p:cNvPr>
          <p:cNvSpPr>
            <a:spLocks noGrp="1"/>
          </p:cNvSpPr>
          <p:nvPr>
            <p:ph type="body" sz="quarter" idx="13"/>
          </p:nvPr>
        </p:nvSpPr>
        <p:spPr>
          <a:xfrm>
            <a:off x="507207" y="1379748"/>
            <a:ext cx="11174400" cy="360000"/>
          </a:xfrm>
        </p:spPr>
        <p:txBody>
          <a:bodyPr/>
          <a:lstStyle/>
          <a:p>
            <a:r>
              <a:rPr lang="es-ES" dirty="0"/>
              <a:t>¿Qué es un plan individualizado? </a:t>
            </a:r>
            <a:r>
              <a:rPr lang="en-US" dirty="0"/>
              <a:t>(a)</a:t>
            </a:r>
          </a:p>
        </p:txBody>
      </p:sp>
      <p:sp>
        <p:nvSpPr>
          <p:cNvPr id="3" name="Content Placeholder 2">
            <a:extLst>
              <a:ext uri="{FF2B5EF4-FFF2-40B4-BE49-F238E27FC236}">
                <a16:creationId xmlns:a16="http://schemas.microsoft.com/office/drawing/2014/main" id="{4D76430F-E02A-43D0-B179-A7D7B4D8A7B7}"/>
              </a:ext>
            </a:extLst>
          </p:cNvPr>
          <p:cNvSpPr>
            <a:spLocks noGrp="1"/>
          </p:cNvSpPr>
          <p:nvPr>
            <p:ph sz="quarter" idx="14"/>
          </p:nvPr>
        </p:nvSpPr>
        <p:spPr>
          <a:xfrm>
            <a:off x="507195" y="1998922"/>
            <a:ext cx="11174412" cy="4012266"/>
          </a:xfrm>
        </p:spPr>
        <p:txBody>
          <a:bodyPr/>
          <a:lstStyle/>
          <a:p>
            <a:pPr algn="just"/>
            <a:r>
              <a:rPr lang="es-ES" dirty="0"/>
              <a:t>Un plan individualizado es un documento en el que la persona identifica sus signos de malestar y puntos sensibles, así como estrategias y acciones que ella misma u otras personas pueden adoptar para responder a la situación</a:t>
            </a:r>
            <a:r>
              <a:rPr lang="en-US" dirty="0"/>
              <a:t>.</a:t>
            </a:r>
          </a:p>
          <a:p>
            <a:pPr algn="just"/>
            <a:r>
              <a:rPr lang="es-ES" dirty="0"/>
              <a:t>Puede que no haya que elaborar planes individualizados específicos para explorar los puntos sensibles y los signos de malestar de todos, ya que no todo el mundo querrá o necesitará u</a:t>
            </a:r>
            <a:r>
              <a:rPr lang="en-US" dirty="0"/>
              <a:t>. </a:t>
            </a:r>
          </a:p>
          <a:p>
            <a:pPr algn="just"/>
            <a:r>
              <a:rPr lang="es-ES" dirty="0"/>
              <a:t>Sin embargo, en el caso de algunas personas, elaborar un plan individualizado puede ser útil para entender qué las hace sentir agitadas, ansiosas o enfadadas y cómo pueden responder los demás a estas situaciones de una manera respetuosa con la persona y con sus deseos y preferencias</a:t>
            </a:r>
            <a:r>
              <a:rPr lang="en-US" dirty="0"/>
              <a:t>.</a:t>
            </a:r>
            <a:r>
              <a:rPr lang="en-GB" dirty="0"/>
              <a:t> </a:t>
            </a:r>
          </a:p>
          <a:p>
            <a:pPr algn="just"/>
            <a:r>
              <a:rPr lang="es-ES" dirty="0"/>
              <a:t>Algunas personas querrán desarrollar el plan solas, mientras que otras querrán que participen en el proceso personas de su confianza.</a:t>
            </a:r>
            <a:endParaRPr lang="x-none" dirty="0"/>
          </a:p>
        </p:txBody>
      </p:sp>
      <p:sp>
        <p:nvSpPr>
          <p:cNvPr id="2" name="Title 1">
            <a:extLst>
              <a:ext uri="{FF2B5EF4-FFF2-40B4-BE49-F238E27FC236}">
                <a16:creationId xmlns:a16="http://schemas.microsoft.com/office/drawing/2014/main" id="{1ABC87E4-2CB1-4827-8D25-7DED3172316B}"/>
              </a:ext>
            </a:extLst>
          </p:cNvPr>
          <p:cNvSpPr>
            <a:spLocks noGrp="1"/>
          </p:cNvSpPr>
          <p:nvPr>
            <p:ph type="title"/>
          </p:nvPr>
        </p:nvSpPr>
        <p:spPr>
          <a:xfrm>
            <a:off x="507205" y="506412"/>
            <a:ext cx="11124813" cy="407988"/>
          </a:xfrm>
        </p:spPr>
        <p:txBody>
          <a:bodyPr/>
          <a:lstStyle/>
          <a:p>
            <a:r>
              <a:rPr lang="es-ES" dirty="0"/>
              <a:t>Presentación: Planes individualizados para explorar los puntos sensibles y los signos de malestar </a:t>
            </a:r>
            <a:r>
              <a:rPr lang="en-GB" dirty="0"/>
              <a:t>– 1</a:t>
            </a:r>
            <a:endParaRPr lang="x-none" dirty="0"/>
          </a:p>
        </p:txBody>
      </p:sp>
    </p:spTree>
    <p:extLst>
      <p:ext uri="{BB962C8B-B14F-4D97-AF65-F5344CB8AC3E}">
        <p14:creationId xmlns:p14="http://schemas.microsoft.com/office/powerpoint/2010/main" val="27755042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3D99C54-1CA2-9441-86C1-17206ED6DE47}"/>
              </a:ext>
            </a:extLst>
          </p:cNvPr>
          <p:cNvSpPr>
            <a:spLocks noGrp="1"/>
          </p:cNvSpPr>
          <p:nvPr>
            <p:ph type="body" sz="quarter" idx="13"/>
          </p:nvPr>
        </p:nvSpPr>
        <p:spPr>
          <a:xfrm>
            <a:off x="507207" y="1411832"/>
            <a:ext cx="11174400" cy="360000"/>
          </a:xfrm>
        </p:spPr>
        <p:txBody>
          <a:bodyPr/>
          <a:lstStyle/>
          <a:p>
            <a:r>
              <a:rPr lang="es-ES" dirty="0"/>
              <a:t>¿Qué es un plan individualizado? </a:t>
            </a:r>
            <a:r>
              <a:rPr lang="en-US" dirty="0"/>
              <a:t>(b)</a:t>
            </a:r>
          </a:p>
        </p:txBody>
      </p:sp>
      <p:sp>
        <p:nvSpPr>
          <p:cNvPr id="3" name="Content Placeholder 2">
            <a:extLst>
              <a:ext uri="{FF2B5EF4-FFF2-40B4-BE49-F238E27FC236}">
                <a16:creationId xmlns:a16="http://schemas.microsoft.com/office/drawing/2014/main" id="{92E94FEF-4D32-4D8D-AAA2-720A6037487D}"/>
              </a:ext>
            </a:extLst>
          </p:cNvPr>
          <p:cNvSpPr>
            <a:spLocks noGrp="1"/>
          </p:cNvSpPr>
          <p:nvPr>
            <p:ph sz="quarter" idx="14"/>
          </p:nvPr>
        </p:nvSpPr>
        <p:spPr>
          <a:xfrm>
            <a:off x="507195" y="2037346"/>
            <a:ext cx="11174412" cy="3973841"/>
          </a:xfrm>
        </p:spPr>
        <p:txBody>
          <a:bodyPr/>
          <a:lstStyle/>
          <a:p>
            <a:pPr lvl="0" algn="just"/>
            <a:r>
              <a:rPr lang="es-ES" dirty="0"/>
              <a:t>Elaborar un plan ofrece a otros la oportunidad de entender las emociones y los sentimientos de la persona ante determinadas situaciones y debatir maneras eficaces de satisfacer sus necesidades cuando se da una de estas situaciones y a largo plazo</a:t>
            </a:r>
            <a:r>
              <a:rPr lang="en-GB" dirty="0"/>
              <a:t>.</a:t>
            </a:r>
            <a:endParaRPr lang="x-none" dirty="0"/>
          </a:p>
          <a:p>
            <a:pPr lvl="0" algn="just"/>
            <a:r>
              <a:rPr lang="es-ES" dirty="0"/>
              <a:t>Los planes individualizados pueden ayudar a resolver situaciones de tensión de una manera más eficaz y sin recurrir al uso de la coacción, el maltrato o la violencia</a:t>
            </a:r>
            <a:r>
              <a:rPr lang="en-GB" dirty="0"/>
              <a:t>. </a:t>
            </a:r>
            <a:endParaRPr lang="x-none" dirty="0"/>
          </a:p>
          <a:p>
            <a:pPr lvl="0" algn="just"/>
            <a:r>
              <a:rPr lang="es-ES" dirty="0"/>
              <a:t>Hay que ofrecer a la persona que elabora el plan la posibilidad de poner en conocimiento de todas las personas pertinentes (incluyendo profesionales de la salud mental y otros ámbitos, familiares y cuidadores) la existencia del plan para que puedan saber cómo ayudarla de una manera eficaz y digna.</a:t>
            </a:r>
            <a:endParaRPr lang="x-none" dirty="0"/>
          </a:p>
        </p:txBody>
      </p:sp>
      <p:sp>
        <p:nvSpPr>
          <p:cNvPr id="7" name="Title 1">
            <a:extLst>
              <a:ext uri="{FF2B5EF4-FFF2-40B4-BE49-F238E27FC236}">
                <a16:creationId xmlns:a16="http://schemas.microsoft.com/office/drawing/2014/main" id="{1ABC87E4-2CB1-4827-8D25-7DED3172316B}"/>
              </a:ext>
            </a:extLst>
          </p:cNvPr>
          <p:cNvSpPr>
            <a:spLocks noGrp="1"/>
          </p:cNvSpPr>
          <p:nvPr>
            <p:ph type="title"/>
          </p:nvPr>
        </p:nvSpPr>
        <p:spPr>
          <a:xfrm>
            <a:off x="507205" y="506412"/>
            <a:ext cx="11124813" cy="407988"/>
          </a:xfrm>
        </p:spPr>
        <p:txBody>
          <a:bodyPr/>
          <a:lstStyle/>
          <a:p>
            <a:r>
              <a:rPr lang="es-ES" dirty="0"/>
              <a:t>Presentación: Planes individualizados para explorar los puntos sensibles y los signos de malestar </a:t>
            </a:r>
            <a:r>
              <a:rPr lang="en-GB" dirty="0"/>
              <a:t>– 2</a:t>
            </a:r>
            <a:endParaRPr lang="x-none" dirty="0"/>
          </a:p>
        </p:txBody>
      </p:sp>
    </p:spTree>
    <p:extLst>
      <p:ext uri="{BB962C8B-B14F-4D97-AF65-F5344CB8AC3E}">
        <p14:creationId xmlns:p14="http://schemas.microsoft.com/office/powerpoint/2010/main" val="15137494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9603448-7767-354B-80CD-0623D3A4C894}"/>
              </a:ext>
            </a:extLst>
          </p:cNvPr>
          <p:cNvSpPr>
            <a:spLocks noGrp="1"/>
          </p:cNvSpPr>
          <p:nvPr>
            <p:ph type="body" sz="quarter" idx="13"/>
          </p:nvPr>
        </p:nvSpPr>
        <p:spPr>
          <a:xfrm>
            <a:off x="507207" y="1347664"/>
            <a:ext cx="11174400" cy="360000"/>
          </a:xfrm>
        </p:spPr>
        <p:txBody>
          <a:bodyPr/>
          <a:lstStyle/>
          <a:p>
            <a:r>
              <a:rPr lang="es-ES" dirty="0"/>
              <a:t>¿Qué es un plan individualizado? </a:t>
            </a:r>
            <a:r>
              <a:rPr lang="en-US" dirty="0"/>
              <a:t>(c)</a:t>
            </a:r>
          </a:p>
        </p:txBody>
      </p:sp>
      <p:sp>
        <p:nvSpPr>
          <p:cNvPr id="3" name="Content Placeholder 2">
            <a:extLst>
              <a:ext uri="{FF2B5EF4-FFF2-40B4-BE49-F238E27FC236}">
                <a16:creationId xmlns:a16="http://schemas.microsoft.com/office/drawing/2014/main" id="{CACD7ED5-3D37-46FD-AB92-83E7E25017AB}"/>
              </a:ext>
            </a:extLst>
          </p:cNvPr>
          <p:cNvSpPr>
            <a:spLocks noGrp="1"/>
          </p:cNvSpPr>
          <p:nvPr>
            <p:ph sz="quarter" idx="14"/>
          </p:nvPr>
        </p:nvSpPr>
        <p:spPr>
          <a:xfrm>
            <a:off x="507195" y="2117558"/>
            <a:ext cx="11174412" cy="3893630"/>
          </a:xfrm>
        </p:spPr>
        <p:txBody>
          <a:bodyPr/>
          <a:lstStyle/>
          <a:p>
            <a:pPr algn="just"/>
            <a:r>
              <a:rPr lang="es-ES" dirty="0"/>
              <a:t>Los profesionales de la salud mental y otros ámbitos, los familiares y otros cuidadores también pueden elaborar sus propios planes individualizados</a:t>
            </a:r>
            <a:r>
              <a:rPr lang="en-US" dirty="0"/>
              <a:t>. </a:t>
            </a:r>
          </a:p>
          <a:p>
            <a:pPr algn="just"/>
            <a:r>
              <a:rPr lang="es-ES" dirty="0"/>
              <a:t>Es importante que entiendan los propios puntos sensibles y detecten métodos para tranquilizarse que les funcionen a fin de no contribuir a crear una situación de tensión o a empeorarla</a:t>
            </a:r>
            <a:r>
              <a:rPr lang="en-US" dirty="0"/>
              <a:t>. </a:t>
            </a:r>
          </a:p>
          <a:p>
            <a:pPr algn="just"/>
            <a:r>
              <a:rPr lang="es-ES" dirty="0"/>
              <a:t>Un plan individualizado bien elaborado puede ser beneficioso para todas las personas implicadas y puede generar un mejor entorno, tanto en el servicio social o de salud mental como en casa.</a:t>
            </a:r>
            <a:endParaRPr lang="en-US" dirty="0"/>
          </a:p>
          <a:p>
            <a:pPr algn="just"/>
            <a:endParaRPr lang="x-none" dirty="0"/>
          </a:p>
        </p:txBody>
      </p:sp>
      <p:sp>
        <p:nvSpPr>
          <p:cNvPr id="7" name="Title 1">
            <a:extLst>
              <a:ext uri="{FF2B5EF4-FFF2-40B4-BE49-F238E27FC236}">
                <a16:creationId xmlns:a16="http://schemas.microsoft.com/office/drawing/2014/main" id="{1ABC87E4-2CB1-4827-8D25-7DED3172316B}"/>
              </a:ext>
            </a:extLst>
          </p:cNvPr>
          <p:cNvSpPr>
            <a:spLocks noGrp="1"/>
          </p:cNvSpPr>
          <p:nvPr>
            <p:ph type="title"/>
          </p:nvPr>
        </p:nvSpPr>
        <p:spPr>
          <a:xfrm>
            <a:off x="507205" y="506412"/>
            <a:ext cx="11124813" cy="407988"/>
          </a:xfrm>
        </p:spPr>
        <p:txBody>
          <a:bodyPr/>
          <a:lstStyle/>
          <a:p>
            <a:r>
              <a:rPr lang="es-ES" dirty="0"/>
              <a:t>Presentación: Planes individualizados para explorar los puntos sensibles y los signos de malestar </a:t>
            </a:r>
            <a:r>
              <a:rPr lang="en-GB" dirty="0"/>
              <a:t>– 3</a:t>
            </a:r>
            <a:endParaRPr lang="x-none" dirty="0"/>
          </a:p>
        </p:txBody>
      </p:sp>
    </p:spTree>
    <p:extLst>
      <p:ext uri="{BB962C8B-B14F-4D97-AF65-F5344CB8AC3E}">
        <p14:creationId xmlns:p14="http://schemas.microsoft.com/office/powerpoint/2010/main" val="5394915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5973EA-AD52-354B-9255-E87EEB2011AA}"/>
              </a:ext>
            </a:extLst>
          </p:cNvPr>
          <p:cNvSpPr>
            <a:spLocks noGrp="1"/>
          </p:cNvSpPr>
          <p:nvPr>
            <p:ph type="body" sz="quarter" idx="13"/>
          </p:nvPr>
        </p:nvSpPr>
        <p:spPr>
          <a:xfrm>
            <a:off x="507207" y="1363706"/>
            <a:ext cx="11174400" cy="360000"/>
          </a:xfrm>
        </p:spPr>
        <p:txBody>
          <a:bodyPr/>
          <a:lstStyle/>
          <a:p>
            <a:r>
              <a:rPr lang="es-ES" dirty="0"/>
              <a:t>El plan individualizado debe prever estrategias para relajarse </a:t>
            </a:r>
            <a:r>
              <a:rPr lang="en-US" dirty="0"/>
              <a:t>(a)</a:t>
            </a:r>
          </a:p>
        </p:txBody>
      </p:sp>
      <p:sp>
        <p:nvSpPr>
          <p:cNvPr id="3" name="Content Placeholder 2">
            <a:extLst>
              <a:ext uri="{FF2B5EF4-FFF2-40B4-BE49-F238E27FC236}">
                <a16:creationId xmlns:a16="http://schemas.microsoft.com/office/drawing/2014/main" id="{47FD6847-9ECF-4FA7-9D2E-FAB8E9B88875}"/>
              </a:ext>
            </a:extLst>
          </p:cNvPr>
          <p:cNvSpPr>
            <a:spLocks noGrp="1"/>
          </p:cNvSpPr>
          <p:nvPr>
            <p:ph sz="quarter" idx="14"/>
          </p:nvPr>
        </p:nvSpPr>
        <p:spPr>
          <a:xfrm>
            <a:off x="507195" y="1807536"/>
            <a:ext cx="11174412" cy="659217"/>
          </a:xfrm>
        </p:spPr>
        <p:txBody>
          <a:bodyPr numCol="1"/>
          <a:lstStyle/>
          <a:p>
            <a:r>
              <a:rPr lang="en-US" sz="2000" dirty="0"/>
              <a:t>After identification of sensitivities and signs of distress people should explore what helps them to feel better and regain control.</a:t>
            </a:r>
          </a:p>
          <a:p>
            <a:endParaRPr lang="x-none" sz="2000" dirty="0"/>
          </a:p>
        </p:txBody>
      </p:sp>
      <p:sp>
        <p:nvSpPr>
          <p:cNvPr id="7" name="Title 1">
            <a:extLst>
              <a:ext uri="{FF2B5EF4-FFF2-40B4-BE49-F238E27FC236}">
                <a16:creationId xmlns:a16="http://schemas.microsoft.com/office/drawing/2014/main" id="{1ABC87E4-2CB1-4827-8D25-7DED3172316B}"/>
              </a:ext>
            </a:extLst>
          </p:cNvPr>
          <p:cNvSpPr>
            <a:spLocks noGrp="1"/>
          </p:cNvSpPr>
          <p:nvPr>
            <p:ph type="title"/>
          </p:nvPr>
        </p:nvSpPr>
        <p:spPr>
          <a:xfrm>
            <a:off x="507205" y="506412"/>
            <a:ext cx="11124813" cy="407988"/>
          </a:xfrm>
        </p:spPr>
        <p:txBody>
          <a:bodyPr/>
          <a:lstStyle/>
          <a:p>
            <a:r>
              <a:rPr lang="es-ES" dirty="0"/>
              <a:t>Presentación: Planes individualizados para explorar los puntos sensibles y los signos de malestar </a:t>
            </a:r>
            <a:r>
              <a:rPr lang="en-GB" dirty="0"/>
              <a:t>– 4</a:t>
            </a:r>
            <a:endParaRPr lang="x-none" dirty="0"/>
          </a:p>
        </p:txBody>
      </p:sp>
      <p:sp>
        <p:nvSpPr>
          <p:cNvPr id="8" name="Content Placeholder 2">
            <a:extLst>
              <a:ext uri="{FF2B5EF4-FFF2-40B4-BE49-F238E27FC236}">
                <a16:creationId xmlns:a16="http://schemas.microsoft.com/office/drawing/2014/main" id="{47FD6847-9ECF-4FA7-9D2E-FAB8E9B88875}"/>
              </a:ext>
            </a:extLst>
          </p:cNvPr>
          <p:cNvSpPr txBox="1">
            <a:spLocks/>
          </p:cNvSpPr>
          <p:nvPr/>
        </p:nvSpPr>
        <p:spPr>
          <a:xfrm>
            <a:off x="507195" y="2488019"/>
            <a:ext cx="11174412" cy="2700670"/>
          </a:xfrm>
          <a:prstGeom prst="rect">
            <a:avLst/>
          </a:prstGeom>
        </p:spPr>
        <p:txBody>
          <a:bodyPr vert="horz" lIns="0" tIns="46800" rIns="0" bIns="45720" numCol="3"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Examples might include:</a:t>
            </a:r>
          </a:p>
          <a:p>
            <a:pPr lvl="4">
              <a:spcAft>
                <a:spcPts val="600"/>
              </a:spcAft>
            </a:pPr>
            <a:r>
              <a:rPr lang="en-US" sz="1800" dirty="0"/>
              <a:t>going for a walk/getting some fresh air</a:t>
            </a:r>
          </a:p>
          <a:p>
            <a:pPr lvl="4">
              <a:spcAft>
                <a:spcPts val="600"/>
              </a:spcAft>
            </a:pPr>
            <a:r>
              <a:rPr lang="en-US" sz="1800" dirty="0"/>
              <a:t>having someone acknowledge my feelings</a:t>
            </a:r>
          </a:p>
          <a:p>
            <a:pPr lvl="4">
              <a:spcAft>
                <a:spcPts val="600"/>
              </a:spcAft>
            </a:pPr>
            <a:r>
              <a:rPr lang="en-US" sz="1800" dirty="0"/>
              <a:t>taking slow, with deep breaths</a:t>
            </a:r>
          </a:p>
          <a:p>
            <a:pPr lvl="4">
              <a:spcAft>
                <a:spcPts val="600"/>
              </a:spcAft>
            </a:pPr>
            <a:r>
              <a:rPr lang="en-US" sz="1800" dirty="0"/>
              <a:t>squeezing a ball or blanket</a:t>
            </a:r>
          </a:p>
          <a:p>
            <a:pPr lvl="4">
              <a:spcAft>
                <a:spcPts val="600"/>
              </a:spcAft>
            </a:pPr>
            <a:r>
              <a:rPr lang="en-US" sz="1800" dirty="0"/>
              <a:t>being able to yell or cry</a:t>
            </a:r>
          </a:p>
          <a:p>
            <a:pPr lvl="4">
              <a:spcAft>
                <a:spcPts val="600"/>
              </a:spcAft>
            </a:pPr>
            <a:r>
              <a:rPr lang="en-US" sz="1800" dirty="0"/>
              <a:t>spending time in the comfort room</a:t>
            </a:r>
          </a:p>
          <a:p>
            <a:pPr lvl="4">
              <a:spcAft>
                <a:spcPts val="600"/>
              </a:spcAft>
            </a:pPr>
            <a:r>
              <a:rPr lang="en-US" sz="1800" dirty="0"/>
              <a:t>calling a friend or family member</a:t>
            </a:r>
          </a:p>
          <a:p>
            <a:pPr lvl="4">
              <a:spcAft>
                <a:spcPts val="600"/>
              </a:spcAft>
            </a:pPr>
            <a:r>
              <a:rPr lang="en-US" sz="1800" dirty="0"/>
              <a:t>sports or exercise, </a:t>
            </a:r>
          </a:p>
          <a:p>
            <a:pPr lvl="4">
              <a:spcAft>
                <a:spcPts val="600"/>
              </a:spcAft>
            </a:pPr>
            <a:r>
              <a:rPr lang="en-US" sz="1800" dirty="0"/>
              <a:t>music, art and creativity</a:t>
            </a:r>
          </a:p>
          <a:p>
            <a:pPr lvl="4">
              <a:spcAft>
                <a:spcPts val="600"/>
              </a:spcAft>
            </a:pPr>
            <a:r>
              <a:rPr lang="en-US" sz="1800" dirty="0"/>
              <a:t>gardening </a:t>
            </a:r>
          </a:p>
          <a:p>
            <a:pPr lvl="4">
              <a:spcAft>
                <a:spcPts val="600"/>
              </a:spcAft>
            </a:pPr>
            <a:r>
              <a:rPr lang="en-US" sz="1800" dirty="0"/>
              <a:t>pets and animals.</a:t>
            </a:r>
          </a:p>
          <a:p>
            <a:endParaRPr lang="en-US" sz="1800" dirty="0"/>
          </a:p>
        </p:txBody>
      </p:sp>
      <p:sp>
        <p:nvSpPr>
          <p:cNvPr id="5" name="4 CuadroTexto"/>
          <p:cNvSpPr txBox="1"/>
          <p:nvPr/>
        </p:nvSpPr>
        <p:spPr>
          <a:xfrm>
            <a:off x="999460" y="5188690"/>
            <a:ext cx="10682147" cy="637953"/>
          </a:xfrm>
          <a:prstGeom prst="rect">
            <a:avLst/>
          </a:prstGeom>
          <a:noFill/>
        </p:spPr>
        <p:txBody>
          <a:bodyPr wrap="square" lIns="0" tIns="0" rIns="0" bIns="0" rtlCol="0">
            <a:noAutofit/>
          </a:bodyPr>
          <a:lstStyle/>
          <a:p>
            <a:r>
              <a:rPr lang="es-ES" dirty="0"/>
              <a:t>Si se comparten los planes individualizados con los profesionales de los servicios, deberían ser accesibles durante las situaciones de tensión. Estos planes se pueden desarrollar como documentos independientes o como parte de un plan de recuperación general o de un plan o documento de voluntades anticipadas</a:t>
            </a:r>
            <a:r>
              <a:rPr lang="en-US" dirty="0"/>
              <a:t>.</a:t>
            </a:r>
          </a:p>
          <a:p>
            <a:pPr algn="l"/>
            <a:endParaRPr lang="es-ES" dirty="0">
              <a:solidFill>
                <a:schemeClr val="tx1"/>
              </a:solidFill>
            </a:endParaRPr>
          </a:p>
        </p:txBody>
      </p:sp>
    </p:spTree>
    <p:extLst>
      <p:ext uri="{BB962C8B-B14F-4D97-AF65-F5344CB8AC3E}">
        <p14:creationId xmlns:p14="http://schemas.microsoft.com/office/powerpoint/2010/main" val="27882411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5D7CEC-209A-C54B-BB04-0F62F8B710DC}"/>
              </a:ext>
            </a:extLst>
          </p:cNvPr>
          <p:cNvSpPr>
            <a:spLocks noGrp="1"/>
          </p:cNvSpPr>
          <p:nvPr>
            <p:ph type="body" sz="quarter" idx="13"/>
          </p:nvPr>
        </p:nvSpPr>
        <p:spPr>
          <a:xfrm>
            <a:off x="507207" y="1379748"/>
            <a:ext cx="11174400" cy="360000"/>
          </a:xfrm>
        </p:spPr>
        <p:txBody>
          <a:bodyPr/>
          <a:lstStyle/>
          <a:p>
            <a:r>
              <a:rPr lang="es-ES" dirty="0"/>
              <a:t>El plan individualizado debe prever estrategias para relajarse</a:t>
            </a:r>
            <a:r>
              <a:rPr lang="en-US" dirty="0"/>
              <a:t>(b)</a:t>
            </a:r>
          </a:p>
        </p:txBody>
      </p:sp>
      <p:sp>
        <p:nvSpPr>
          <p:cNvPr id="3" name="Content Placeholder 2">
            <a:extLst>
              <a:ext uri="{FF2B5EF4-FFF2-40B4-BE49-F238E27FC236}">
                <a16:creationId xmlns:a16="http://schemas.microsoft.com/office/drawing/2014/main" id="{333ADB1B-0E76-475B-8E4E-10059404F057}"/>
              </a:ext>
            </a:extLst>
          </p:cNvPr>
          <p:cNvSpPr>
            <a:spLocks noGrp="1"/>
          </p:cNvSpPr>
          <p:nvPr>
            <p:ph sz="quarter" idx="14"/>
          </p:nvPr>
        </p:nvSpPr>
        <p:spPr>
          <a:xfrm>
            <a:off x="507195" y="1973178"/>
            <a:ext cx="11174412" cy="4038009"/>
          </a:xfrm>
        </p:spPr>
        <p:txBody>
          <a:bodyPr/>
          <a:lstStyle/>
          <a:p>
            <a:pPr marL="0" indent="0" algn="just">
              <a:buNone/>
            </a:pPr>
            <a:r>
              <a:rPr lang="en-US" dirty="0" err="1"/>
              <a:t>En</a:t>
            </a:r>
            <a:r>
              <a:rPr lang="en-US" dirty="0"/>
              <a:t> </a:t>
            </a:r>
            <a:r>
              <a:rPr lang="en-US" dirty="0" err="1"/>
              <a:t>resumen</a:t>
            </a:r>
            <a:r>
              <a:rPr lang="en-US" dirty="0"/>
              <a:t>:</a:t>
            </a:r>
          </a:p>
          <a:p>
            <a:pPr lvl="2" algn="just"/>
            <a:r>
              <a:rPr lang="es-ES" dirty="0"/>
              <a:t>Los planes individualizados son únicos para cada persona</a:t>
            </a:r>
            <a:r>
              <a:rPr lang="en-US" dirty="0"/>
              <a:t>. </a:t>
            </a:r>
          </a:p>
          <a:p>
            <a:pPr lvl="2" algn="just"/>
            <a:r>
              <a:rPr lang="es-ES" dirty="0"/>
              <a:t>Priorizan las necesidades del individuo por encima de las del servicio</a:t>
            </a:r>
            <a:r>
              <a:rPr lang="en-US" dirty="0"/>
              <a:t>. </a:t>
            </a:r>
          </a:p>
          <a:p>
            <a:pPr lvl="2" algn="just"/>
            <a:r>
              <a:rPr lang="es-ES" dirty="0"/>
              <a:t>A menudo, los servicios optan por seguir procedimientos o hacer las cosas de la manera más fácil</a:t>
            </a:r>
          </a:p>
          <a:p>
            <a:pPr lvl="2" algn="just"/>
            <a:r>
              <a:rPr lang="es-ES" dirty="0"/>
              <a:t>Un plan exige adaptabilidad, flexibilidad y también creatividad. </a:t>
            </a:r>
          </a:p>
          <a:p>
            <a:pPr lvl="2" algn="just"/>
            <a:r>
              <a:rPr lang="es-ES" dirty="0"/>
              <a:t>Los planes individualizados los desarrolla la persona interesada, que también puede decidir implicar a otras personas</a:t>
            </a:r>
            <a:r>
              <a:rPr lang="en-US" dirty="0"/>
              <a:t>.</a:t>
            </a:r>
          </a:p>
          <a:p>
            <a:pPr lvl="2" algn="just"/>
            <a:r>
              <a:rPr lang="es-ES" dirty="0"/>
              <a:t>Los planes individualizados identifican los puntos sensibles y los signos de malestar</a:t>
            </a:r>
            <a:r>
              <a:rPr lang="en-US" dirty="0"/>
              <a:t>.</a:t>
            </a:r>
          </a:p>
          <a:p>
            <a:pPr lvl="2" algn="just"/>
            <a:r>
              <a:rPr lang="es-ES" dirty="0"/>
              <a:t>Los planes individualizados prevén estrategias para responder a los puntos sensibles antes de que una situación se agrave</a:t>
            </a:r>
            <a:r>
              <a:rPr lang="en-US" dirty="0"/>
              <a:t>. </a:t>
            </a:r>
          </a:p>
          <a:p>
            <a:pPr algn="just"/>
            <a:endParaRPr lang="x-none" dirty="0"/>
          </a:p>
        </p:txBody>
      </p:sp>
      <p:sp>
        <p:nvSpPr>
          <p:cNvPr id="7" name="Title 1">
            <a:extLst>
              <a:ext uri="{FF2B5EF4-FFF2-40B4-BE49-F238E27FC236}">
                <a16:creationId xmlns:a16="http://schemas.microsoft.com/office/drawing/2014/main" id="{1ABC87E4-2CB1-4827-8D25-7DED3172316B}"/>
              </a:ext>
            </a:extLst>
          </p:cNvPr>
          <p:cNvSpPr>
            <a:spLocks noGrp="1"/>
          </p:cNvSpPr>
          <p:nvPr>
            <p:ph type="title"/>
          </p:nvPr>
        </p:nvSpPr>
        <p:spPr>
          <a:xfrm>
            <a:off x="507205" y="506412"/>
            <a:ext cx="11124813" cy="407988"/>
          </a:xfrm>
        </p:spPr>
        <p:txBody>
          <a:bodyPr/>
          <a:lstStyle/>
          <a:p>
            <a:r>
              <a:rPr lang="es-ES" dirty="0"/>
              <a:t>Presentación: Planes individualizados para explorar los puntos sensibles y los signos de malestar </a:t>
            </a:r>
            <a:r>
              <a:rPr lang="en-GB" dirty="0"/>
              <a:t>– 5</a:t>
            </a:r>
            <a:endParaRPr lang="x-none" dirty="0"/>
          </a:p>
        </p:txBody>
      </p:sp>
    </p:spTree>
    <p:extLst>
      <p:ext uri="{BB962C8B-B14F-4D97-AF65-F5344CB8AC3E}">
        <p14:creationId xmlns:p14="http://schemas.microsoft.com/office/powerpoint/2010/main" val="2471388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93F2B0-625A-48A0-A7F7-6E773A6D3AA4}"/>
              </a:ext>
            </a:extLst>
          </p:cNvPr>
          <p:cNvSpPr>
            <a:spLocks noGrp="1"/>
          </p:cNvSpPr>
          <p:nvPr>
            <p:ph sz="quarter" idx="14"/>
          </p:nvPr>
        </p:nvSpPr>
        <p:spPr/>
        <p:txBody>
          <a:bodyPr/>
          <a:lstStyle/>
          <a:p>
            <a:pPr algn="just"/>
            <a:r>
              <a:rPr lang="es-ES" dirty="0"/>
              <a:t>Empezad el ejercicio haciendo que una persona interrogue a la otra sobre qué la hace sentir alterada, nerviosa, frustrada o enfadada. </a:t>
            </a:r>
          </a:p>
          <a:p>
            <a:pPr marL="0" indent="0" algn="just">
              <a:buNone/>
            </a:pPr>
            <a:endParaRPr lang="es-ES" dirty="0"/>
          </a:p>
          <a:p>
            <a:pPr algn="just"/>
            <a:r>
              <a:rPr lang="es-ES" dirty="0"/>
              <a:t>A continuación, debatid qué la ayuda a relajarse durante las situaciones de estrés.</a:t>
            </a:r>
            <a:endParaRPr lang="x-none" dirty="0"/>
          </a:p>
        </p:txBody>
      </p:sp>
      <p:sp>
        <p:nvSpPr>
          <p:cNvPr id="2" name="Title 1">
            <a:extLst>
              <a:ext uri="{FF2B5EF4-FFF2-40B4-BE49-F238E27FC236}">
                <a16:creationId xmlns:a16="http://schemas.microsoft.com/office/drawing/2014/main" id="{7302A377-1B84-4D56-B939-9A2082C18805}"/>
              </a:ext>
            </a:extLst>
          </p:cNvPr>
          <p:cNvSpPr>
            <a:spLocks noGrp="1"/>
          </p:cNvSpPr>
          <p:nvPr>
            <p:ph type="title"/>
          </p:nvPr>
        </p:nvSpPr>
        <p:spPr/>
        <p:txBody>
          <a:bodyPr/>
          <a:lstStyle/>
          <a:p>
            <a:r>
              <a:rPr lang="es-ES" dirty="0"/>
              <a:t>Ejercicio 10.1: Elaborar planes individualizados </a:t>
            </a:r>
            <a:r>
              <a:rPr lang="en-GB" dirty="0"/>
              <a:t>- 1 </a:t>
            </a:r>
            <a:endParaRPr lang="x-none" dirty="0"/>
          </a:p>
        </p:txBody>
      </p:sp>
    </p:spTree>
    <p:extLst>
      <p:ext uri="{BB962C8B-B14F-4D97-AF65-F5344CB8AC3E}">
        <p14:creationId xmlns:p14="http://schemas.microsoft.com/office/powerpoint/2010/main" val="25426282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TYPE" val="Classification"/>
  <p:tag name="DUPLICATEONIMAGE" val="Tru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Logo"/>
  <p:tag name="DUPLICATEONIMAGE" val="True"/>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5850</TotalTime>
  <Words>32171</Words>
  <Application>Microsoft Office PowerPoint</Application>
  <PresentationFormat>Pantalla panoràmica</PresentationFormat>
  <Paragraphs>1854</Paragraphs>
  <Slides>126</Slides>
  <Notes>126</Notes>
  <HiddenSlides>0</HiddenSlides>
  <MMClips>0</MMClips>
  <ScaleCrop>false</ScaleCrop>
  <HeadingPairs>
    <vt:vector size="8" baseType="variant">
      <vt:variant>
        <vt:lpstr>Tipus de lletra utilitzats</vt:lpstr>
      </vt:variant>
      <vt:variant>
        <vt:i4>8</vt:i4>
      </vt:variant>
      <vt:variant>
        <vt:lpstr>Tema</vt:lpstr>
      </vt:variant>
      <vt:variant>
        <vt:i4>1</vt:i4>
      </vt:variant>
      <vt:variant>
        <vt:lpstr>Servidors OLE incrustats</vt:lpstr>
      </vt:variant>
      <vt:variant>
        <vt:i4>1</vt:i4>
      </vt:variant>
      <vt:variant>
        <vt:lpstr>Títols de les diapositives</vt:lpstr>
      </vt:variant>
      <vt:variant>
        <vt:i4>126</vt:i4>
      </vt:variant>
    </vt:vector>
  </HeadingPairs>
  <TitlesOfParts>
    <vt:vector size="136" baseType="lpstr">
      <vt:lpstr>Arial</vt:lpstr>
      <vt:lpstr>Calibri</vt:lpstr>
      <vt:lpstr>Calibri Light</vt:lpstr>
      <vt:lpstr>Cambria</vt:lpstr>
      <vt:lpstr>Century Gothic</vt:lpstr>
      <vt:lpstr>Helvetica</vt:lpstr>
      <vt:lpstr>Symbol</vt:lpstr>
      <vt:lpstr>Times New Roman</vt:lpstr>
      <vt:lpstr>LPB</vt:lpstr>
      <vt:lpstr>think-cell Slide</vt:lpstr>
      <vt:lpstr>Presentació del PowerPoint</vt:lpstr>
      <vt:lpstr>Presentació del PowerPoint</vt:lpstr>
      <vt:lpstr>OMS QualityRights: objetivos y propósitos</vt:lpstr>
      <vt:lpstr>Nota preliminar sobre el lenguaje - 1</vt:lpstr>
      <vt:lpstr>Nota preliminar sobre el lenguaje - 2</vt:lpstr>
      <vt:lpstr>Objetivos de aprendizaje del módulo</vt:lpstr>
      <vt:lpstr>Temas del módulo</vt:lpstr>
      <vt:lpstr>Tema 1. ¿Qué son la violencia, la coacción y el maltrato?</vt:lpstr>
      <vt:lpstr>Presentación: Introducción al módulo - 1 </vt:lpstr>
      <vt:lpstr>Presentación: Introducción al módulo - 2</vt:lpstr>
      <vt:lpstr>Ejercicio 1.1. Formas de violencia, coacción y maltrato -  </vt:lpstr>
      <vt:lpstr>Presentación: ¿Qué son la violencia, la coacción y el maltrato? - 1</vt:lpstr>
      <vt:lpstr>Presentación: ¿Qué son la violencia, la coacción y el maltrato? - 2</vt:lpstr>
      <vt:lpstr>Presentación: ¿Qué son la violencia, la coacción y el maltrato? - 3</vt:lpstr>
      <vt:lpstr>Presentación: ¿Qué son la violencia, la coacción y el maltrato? - 4</vt:lpstr>
      <vt:lpstr>Presentación: ¿Qué son la violencia, la coacción y el maltrato? - 5</vt:lpstr>
      <vt:lpstr>Presentación: ¿Qué son la violencia, la coacción y el maltrato? - 6</vt:lpstr>
      <vt:lpstr>Presentación: ¿Qué son la violencia, la coacción y el maltrato? - 7</vt:lpstr>
      <vt:lpstr>Presentación: ¿Qué son la violencia, la coacción y el maltrato? - 8</vt:lpstr>
      <vt:lpstr>Presentación: ¿Qué son la violencia, la coacción y el maltrato? - 9</vt:lpstr>
      <vt:lpstr>Presentación: ¿Qué son la violencia, la coacción y el maltrato? - 10</vt:lpstr>
      <vt:lpstr>Tema 2. ¿Qué dice la CDPD sobre la violencia, la coacción y el maltrato? </vt:lpstr>
      <vt:lpstr>Ejercicio 2.1. La finalización de la formación </vt:lpstr>
      <vt:lpstr>Presentación: artículos de la Convención sobre los derechos de las personas con discapacidad de las Naciones Unidas - 1 </vt:lpstr>
      <vt:lpstr>Presentación: artículos de la Convención sobre los derechos de las personas con discapacidad de las Naciones Unidas - 2 </vt:lpstr>
      <vt:lpstr>Presentación: artículos de la Convención sobre los derechos de las personas con discapacidad de las Naciones Unidas - 3 </vt:lpstr>
      <vt:lpstr>Presentación: artículos de la Convención sobre los derechos de las personas con discapacidad de las Naciones Unidas - 4 </vt:lpstr>
      <vt:lpstr>Presentación: artículos de la Convención sobre los derechos de las personas con discapacidad de las Naciones Unidas - 5</vt:lpstr>
      <vt:lpstr>Presentación: artículos de la Convención sobre los derechos de las personas con discapacidad de las Naciones Unidas - 6</vt:lpstr>
      <vt:lpstr>Presentación: artículos de la Convención sobre los derechos de las personas con discapacidad de las Naciones Unidas - 7 </vt:lpstr>
      <vt:lpstr>Tema 3. ¿Qué efectos tienen la violencia, la coacción y el maltrato? </vt:lpstr>
      <vt:lpstr>Ejercicio 3.1: Experiencias personales en relación con las repercusiones de la violencia, la coacción y el maltrato - 1</vt:lpstr>
      <vt:lpstr>Ejercicio 3.1: Experiencias personales en relación con las repercusiones de la violencia, la coacción y el maltrato - 2</vt:lpstr>
      <vt:lpstr>Ejercicio 3.1: Experiencias personales en relación con las repercusiones de la violencia, la coacción y el maltrato - 3</vt:lpstr>
      <vt:lpstr>Ejercicio 3.1: Experiencias personales en relación con las repercusiones de la violencia, la coacción y el maltrato - 4</vt:lpstr>
      <vt:lpstr>Ejercicio 3.2: La violencia, la coacción y el maltrato tienen consecuencias - 1</vt:lpstr>
      <vt:lpstr>Ejercicio 3.2: La violencia, la coacción y el maltrato tienen consecuencias - 2</vt:lpstr>
      <vt:lpstr>Tema 4. ¿Por qué se producen estas prácticas?</vt:lpstr>
      <vt:lpstr>Ejercicio 4.1: Motivos del uso de la violencia, la coacción y el maltrato en los servicios </vt:lpstr>
      <vt:lpstr>Presentación: Motivos por los que se dan la violencia, la coacción y el abuso en los servicios - 1 </vt:lpstr>
      <vt:lpstr>Presentación: Motivos por los que se dan la violencia, la coacción y el abuso en los servicios - 2 </vt:lpstr>
      <vt:lpstr>Presentación: Motivos por los que se dan la violencia, la coacción y el abuso en los servicios - 3</vt:lpstr>
      <vt:lpstr>Tema 5. Entender las actitudes y las relaciones de poder</vt:lpstr>
      <vt:lpstr>Ejercicio 5.1: El significado del poder </vt:lpstr>
      <vt:lpstr>Presentación: Dinámicas de poder en los servicios sociales y de salud mental - 1 </vt:lpstr>
      <vt:lpstr>Presentación: Dinámicas de poder en los servicios sociales y de salud mental - 1 </vt:lpstr>
      <vt:lpstr>Presentación: Dinámicas de poder en los servicios sociales y de salud mental - 1 </vt:lpstr>
      <vt:lpstr>Presentación: Dinámicas de poder en los servicios sociales y de salud mental - 1 </vt:lpstr>
      <vt:lpstr>Presentación: Dinámicas de poder en los servicios sociales y de salud mental - 1 </vt:lpstr>
      <vt:lpstr>Presentación: Dinámicas de poder en los servicios sociales y de salud mental - 1 </vt:lpstr>
      <vt:lpstr>Ejercicio 5.2: ¿Qué contribuye a las dinámicas de poder? - 1</vt:lpstr>
      <vt:lpstr>Ejercicio 5.2: ¿Qué contribuye a las dinámicas de poder? - 2</vt:lpstr>
      <vt:lpstr>Ejercicio 5.2: ¿Qué contribuye a las dinámicas de poder? - 3</vt:lpstr>
      <vt:lpstr>Ejercicio 5.2: ¿Qué contribuye a las dinámicas de poder? - 4</vt:lpstr>
      <vt:lpstr>Ejercicio 5.2: ¿Qué contribuye a las dinámicas de poder? - 5</vt:lpstr>
      <vt:lpstr>Ejercicio 5.2: ¿Qué contribuye a las dinámicas de poder? - 6</vt:lpstr>
      <vt:lpstr>Ejercicio 5.2: ¿Qué contribuye a las dinámicas de poder? - 7</vt:lpstr>
      <vt:lpstr>Ejercicio 5.2: ¿Qué contribuye a las dinámicas de poder? - 8</vt:lpstr>
      <vt:lpstr>Ejercicio 5.2: ¿Qué contribuye a las dinámicas de poder? - 9</vt:lpstr>
      <vt:lpstr>Ejercicio 5.2: ¿Qué contribuye a las dinámicas de poder? - 10</vt:lpstr>
      <vt:lpstr>Tema 6. Estrategias clave para evitar y atenuar situaciones de conflicto  </vt:lpstr>
      <vt:lpstr>Presentación: ¿Cómo se puede responder de manera eficaz y adecuada a estas situaciones de tensión? - 1</vt:lpstr>
      <vt:lpstr>Presentación: ¿Cómo se puede responder de manera eficaz y adecuada a estas situaciones de tensión? - 2</vt:lpstr>
      <vt:lpstr>Presentación: ¿Cómo se puede responder de manera eficaz y adecuada a estas situaciones de tensión? - 3</vt:lpstr>
      <vt:lpstr>Presentación: ¿Cómo se puede responder de manera eficaz y adecuada a estas situaciones de tensión? - 4</vt:lpstr>
      <vt:lpstr>Presentación: ¿Cómo se puede responder de manera eficaz y adecuada a estas situaciones de tensión? - 5</vt:lpstr>
      <vt:lpstr>Presentación: ¿Cómo se puede responder de manera eficaz y adecuada a estas situaciones de tensión? - 6</vt:lpstr>
      <vt:lpstr>Presentación: ¿Cómo se puede responder de manera eficaz y adecuada a estas situaciones de tensión? - 7</vt:lpstr>
      <vt:lpstr>Presentación: ¿Cómo se puede responder de manera eficaz y adecuada a estas situaciones de tensión? - 8</vt:lpstr>
      <vt:lpstr>Presentación: ¿Cómo se puede responder de manera eficaz y adecuada a estas situaciones de tensión? - 9</vt:lpstr>
      <vt:lpstr>Presentación: ¿Cómo se puede responder de manera eficaz y adecuada a estas situaciones de tensión? - 10</vt:lpstr>
      <vt:lpstr>Presentación: ¿Cómo se puede responder de manera eficaz y adecuada a estas situaciones de tensión? - 11</vt:lpstr>
      <vt:lpstr>Presentación: ¿Cómo se puede responder de manera eficaz y adecuada a estas situaciones de tensión? - 12</vt:lpstr>
      <vt:lpstr>Tema 7. Técnicas de comunicación</vt:lpstr>
      <vt:lpstr>Presentación: Habilidades comunicativas  - 1 </vt:lpstr>
      <vt:lpstr>Presentación: Habilidades comunicativas – 2</vt:lpstr>
      <vt:lpstr>Presentación: Habilidades comunicativas – 3</vt:lpstr>
      <vt:lpstr>Presentación: Habilidades comunicativas – 4</vt:lpstr>
      <vt:lpstr>Presentación: Habilidades comunicativas – 5</vt:lpstr>
      <vt:lpstr>Presentación: Habilidades comunicativas – 6</vt:lpstr>
      <vt:lpstr>Presentación: Habilidades comunicativas – 7</vt:lpstr>
      <vt:lpstr>Ejercicio 7.1: Frases para calmar una situación de tensión - 1</vt:lpstr>
      <vt:lpstr>Ejercicio 7.1: Frases para calmar una situación de tensión - 2</vt:lpstr>
      <vt:lpstr>Ejercicio 7.1: Frases para calmar una situación de tensión - 3</vt:lpstr>
      <vt:lpstr>Tema 8. Entornos de acompañamiento y uso de salas de bienestar</vt:lpstr>
      <vt:lpstr>Presentación: Entornos de acompañamiento y uso de salas de bienestar - 1 </vt:lpstr>
      <vt:lpstr>Presentación: Entornos de acompañamiento y uso de salas de bienestar - 2</vt:lpstr>
      <vt:lpstr>Tema 9. Establecimiento de una cultura del «sí» y del «sí se puede»</vt:lpstr>
      <vt:lpstr>Presentación: Establecimiento de una cultura del «sí» y del «sí se puede» - 1</vt:lpstr>
      <vt:lpstr>Presentación: Establecimiento de una cultura del «sí» y del «sí se puede» - 2</vt:lpstr>
      <vt:lpstr>Presentación: Establecimiento de una cultura del «sí» y del «sí se puede» - 3</vt:lpstr>
      <vt:lpstr>Presentación: Establecimiento de una cultura del «sí» y del «sí se puede» - 4</vt:lpstr>
      <vt:lpstr>Tema 10. Planes individualizados para explorar y responder a los puntos sensibles   y a los signos de malestar</vt:lpstr>
      <vt:lpstr>Presentación: Planes individualizados para explorar los puntos sensibles y los signos de malestar – 1</vt:lpstr>
      <vt:lpstr>Presentación: Planes individualizados para explorar los puntos sensibles y los signos de malestar – 2</vt:lpstr>
      <vt:lpstr>Presentación: Planes individualizados para explorar los puntos sensibles y los signos de malestar – 3</vt:lpstr>
      <vt:lpstr>Presentación: Planes individualizados para explorar los puntos sensibles y los signos de malestar – 4</vt:lpstr>
      <vt:lpstr>Presentación: Planes individualizados para explorar los puntos sensibles y los signos de malestar – 5</vt:lpstr>
      <vt:lpstr>Ejercicio 10.1: Elaborar planes individualizados - 1 </vt:lpstr>
      <vt:lpstr>Ejercicio 10.1: Elaborar planes individualizados - 2</vt:lpstr>
      <vt:lpstr>Ejercicio 10.1: Elaborar planes individualizados - 3</vt:lpstr>
      <vt:lpstr>Tema 11. Equipos de respuesta</vt:lpstr>
      <vt:lpstr>Presentación: Equipos de respuesta - 1</vt:lpstr>
      <vt:lpstr>Presentación: Equipos de respuesta - 2</vt:lpstr>
      <vt:lpstr>Presentación: Equipos de respuesta - 3</vt:lpstr>
      <vt:lpstr>Presentación: Equipos de respuesta - 4</vt:lpstr>
      <vt:lpstr>Presentación: Equipos de respuesta - 5</vt:lpstr>
      <vt:lpstr>Presentación: Equipos de respuesta - 6</vt:lpstr>
      <vt:lpstr>Presentación: Equipos de respuesta - 7</vt:lpstr>
      <vt:lpstr>Ejercicio 11.1. Constituir un equipo de respuesta </vt:lpstr>
      <vt:lpstr>Tema 12. Procedimientos de presentación de quejas e informes</vt:lpstr>
      <vt:lpstr>Presentación: Procedimiento para presentar quejas y denunciar coacción, violencia o maltrato - 1</vt:lpstr>
      <vt:lpstr>Presentación: Procedimiento para presentar quejas y denunciar coacción, violencia o maltrato - 2</vt:lpstr>
      <vt:lpstr>Presentación: Procedimiento para presentar quejas y denunciar coacción, violencia o maltrato - 3</vt:lpstr>
      <vt:lpstr>Presentación: Procedimiento para presentar quejas y denunciar coacción, violencia o maltrato - 4</vt:lpstr>
      <vt:lpstr>Presentación: Estrategias complementarias para tratar las quejas y denuncias por coacción, violencia o maltrato - 1</vt:lpstr>
      <vt:lpstr>Presentación: Estrategias complementarias para tratar las quejas y denuncias por coacción, violencia o maltrato - 2</vt:lpstr>
      <vt:lpstr>Ejercicio 12.1: Acceso a mecanismos de queja externos </vt:lpstr>
      <vt:lpstr>Tema 13. Cómo se puede poner fin a la violencia, a la coacción y al maltrato en mi servicio social o de salud mental</vt:lpstr>
      <vt:lpstr>Presentacion ¡Poner fin a las prácticas abusivas en los servicios es posible! - 1</vt:lpstr>
      <vt:lpstr>Presentacion ¡Poner fin a las prácticas abusivas en los servicios es posible! - 2</vt:lpstr>
      <vt:lpstr>Presentación: Recapitulación de las estrategias para entender la violencia, la coacción y el maltrato y ponerles fin</vt:lpstr>
      <vt:lpstr>Ejercicio 13.1: ¿Qué podéis hacer vosotros para evitar la violencia, la coacción y el maltrato? </vt:lpstr>
      <vt:lpstr>Presentación: Conclusión de la sesión - 1</vt:lpstr>
      <vt:lpstr>Presentación: Conclusión de la sesión - 2</vt:lpstr>
      <vt:lpstr>Reconocimientsos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lastModifiedBy>Maria José Velasco</cp:lastModifiedBy>
  <cp:revision>351</cp:revision>
  <cp:lastPrinted>2019-10-27T14:36:02Z</cp:lastPrinted>
  <dcterms:created xsi:type="dcterms:W3CDTF">2019-01-11T10:51:17Z</dcterms:created>
  <dcterms:modified xsi:type="dcterms:W3CDTF">2023-03-27T20:43:11Z</dcterms:modified>
</cp:coreProperties>
</file>