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6.xml" ContentType="application/vnd.openxmlformats-officedocument.presentationml.tags+xml"/>
  <Override PartName="/ppt/theme/themeOverride4.xml" ContentType="application/vnd.openxmlformats-officedocument.themeOverride+xml"/>
  <Override PartName="/ppt/tags/tag7.xml" ContentType="application/vnd.openxmlformats-officedocument.presentationml.tags+xml"/>
  <Override PartName="/ppt/theme/themeOverride5.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0"/>
  </p:notesMasterIdLst>
  <p:sldIdLst>
    <p:sldId id="262" r:id="rId2"/>
    <p:sldId id="466" r:id="rId3"/>
    <p:sldId id="468" r:id="rId4"/>
    <p:sldId id="469" r:id="rId5"/>
    <p:sldId id="470" r:id="rId6"/>
    <p:sldId id="263" r:id="rId7"/>
    <p:sldId id="259"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19" r:id="rId29"/>
    <p:sldId id="320" r:id="rId30"/>
    <p:sldId id="321" r:id="rId31"/>
    <p:sldId id="322" r:id="rId32"/>
    <p:sldId id="323" r:id="rId33"/>
    <p:sldId id="324" r:id="rId34"/>
    <p:sldId id="325" r:id="rId35"/>
    <p:sldId id="326" r:id="rId36"/>
    <p:sldId id="459" r:id="rId37"/>
    <p:sldId id="327" r:id="rId38"/>
    <p:sldId id="328" r:id="rId39"/>
    <p:sldId id="329" r:id="rId40"/>
    <p:sldId id="330" r:id="rId41"/>
    <p:sldId id="331" r:id="rId42"/>
    <p:sldId id="460"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81" r:id="rId60"/>
    <p:sldId id="348" r:id="rId61"/>
    <p:sldId id="349" r:id="rId62"/>
    <p:sldId id="350" r:id="rId63"/>
    <p:sldId id="351" r:id="rId64"/>
    <p:sldId id="352" r:id="rId65"/>
    <p:sldId id="353" r:id="rId66"/>
    <p:sldId id="354" r:id="rId67"/>
    <p:sldId id="355" r:id="rId68"/>
    <p:sldId id="356" r:id="rId69"/>
    <p:sldId id="357" r:id="rId70"/>
    <p:sldId id="358" r:id="rId71"/>
    <p:sldId id="359" r:id="rId72"/>
    <p:sldId id="360" r:id="rId73"/>
    <p:sldId id="361" r:id="rId74"/>
    <p:sldId id="362" r:id="rId75"/>
    <p:sldId id="363" r:id="rId76"/>
    <p:sldId id="364" r:id="rId77"/>
    <p:sldId id="382" r:id="rId78"/>
    <p:sldId id="383" r:id="rId79"/>
    <p:sldId id="384" r:id="rId80"/>
    <p:sldId id="385" r:id="rId81"/>
    <p:sldId id="386" r:id="rId82"/>
    <p:sldId id="387" r:id="rId83"/>
    <p:sldId id="389" r:id="rId84"/>
    <p:sldId id="390" r:id="rId85"/>
    <p:sldId id="391" r:id="rId86"/>
    <p:sldId id="392" r:id="rId87"/>
    <p:sldId id="393" r:id="rId88"/>
    <p:sldId id="394" r:id="rId89"/>
    <p:sldId id="395" r:id="rId90"/>
    <p:sldId id="396" r:id="rId91"/>
    <p:sldId id="397" r:id="rId92"/>
    <p:sldId id="398" r:id="rId93"/>
    <p:sldId id="399" r:id="rId94"/>
    <p:sldId id="400" r:id="rId95"/>
    <p:sldId id="401" r:id="rId96"/>
    <p:sldId id="402" r:id="rId97"/>
    <p:sldId id="365" r:id="rId98"/>
    <p:sldId id="366" r:id="rId99"/>
    <p:sldId id="367" r:id="rId100"/>
    <p:sldId id="368" r:id="rId101"/>
    <p:sldId id="369" r:id="rId102"/>
    <p:sldId id="370" r:id="rId103"/>
    <p:sldId id="371" r:id="rId104"/>
    <p:sldId id="372" r:id="rId105"/>
    <p:sldId id="373" r:id="rId106"/>
    <p:sldId id="403" r:id="rId107"/>
    <p:sldId id="404" r:id="rId108"/>
    <p:sldId id="405" r:id="rId109"/>
    <p:sldId id="406" r:id="rId110"/>
    <p:sldId id="407" r:id="rId111"/>
    <p:sldId id="408" r:id="rId112"/>
    <p:sldId id="409" r:id="rId113"/>
    <p:sldId id="410" r:id="rId114"/>
    <p:sldId id="411" r:id="rId115"/>
    <p:sldId id="412" r:id="rId116"/>
    <p:sldId id="413" r:id="rId117"/>
    <p:sldId id="424" r:id="rId118"/>
    <p:sldId id="425" r:id="rId119"/>
    <p:sldId id="426" r:id="rId120"/>
    <p:sldId id="427" r:id="rId121"/>
    <p:sldId id="428" r:id="rId122"/>
    <p:sldId id="429" r:id="rId123"/>
    <p:sldId id="414" r:id="rId124"/>
    <p:sldId id="415" r:id="rId125"/>
    <p:sldId id="416" r:id="rId126"/>
    <p:sldId id="417" r:id="rId127"/>
    <p:sldId id="418" r:id="rId128"/>
    <p:sldId id="419" r:id="rId129"/>
    <p:sldId id="430" r:id="rId130"/>
    <p:sldId id="431" r:id="rId131"/>
    <p:sldId id="432" r:id="rId132"/>
    <p:sldId id="433" r:id="rId133"/>
    <p:sldId id="434" r:id="rId134"/>
    <p:sldId id="435" r:id="rId135"/>
    <p:sldId id="436" r:id="rId136"/>
    <p:sldId id="437" r:id="rId137"/>
    <p:sldId id="438" r:id="rId138"/>
    <p:sldId id="439" r:id="rId139"/>
    <p:sldId id="461" r:id="rId140"/>
    <p:sldId id="440" r:id="rId141"/>
    <p:sldId id="446" r:id="rId142"/>
    <p:sldId id="447" r:id="rId143"/>
    <p:sldId id="448" r:id="rId144"/>
    <p:sldId id="449" r:id="rId145"/>
    <p:sldId id="450" r:id="rId146"/>
    <p:sldId id="451" r:id="rId147"/>
    <p:sldId id="452" r:id="rId148"/>
    <p:sldId id="453" r:id="rId149"/>
    <p:sldId id="454" r:id="rId150"/>
    <p:sldId id="455" r:id="rId151"/>
    <p:sldId id="441" r:id="rId152"/>
    <p:sldId id="442" r:id="rId153"/>
    <p:sldId id="443" r:id="rId154"/>
    <p:sldId id="444" r:id="rId155"/>
    <p:sldId id="445" r:id="rId156"/>
    <p:sldId id="420" r:id="rId157"/>
    <p:sldId id="421" r:id="rId158"/>
    <p:sldId id="422" r:id="rId159"/>
    <p:sldId id="374" r:id="rId160"/>
    <p:sldId id="375" r:id="rId161"/>
    <p:sldId id="376" r:id="rId162"/>
    <p:sldId id="377" r:id="rId163"/>
    <p:sldId id="378" r:id="rId164"/>
    <p:sldId id="456" r:id="rId165"/>
    <p:sldId id="458" r:id="rId166"/>
    <p:sldId id="457" r:id="rId167"/>
    <p:sldId id="462" r:id="rId168"/>
    <p:sldId id="467" r:id="rId169"/>
  </p:sldIdLst>
  <p:sldSz cx="12192000" cy="6858000"/>
  <p:notesSz cx="6808788" cy="994092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418" userDrawn="1">
          <p15:clr>
            <a:srgbClr val="A4A3A4"/>
          </p15:clr>
        </p15:guide>
        <p15:guide id="2" pos="212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Bramley" initials="DB"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F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48" autoAdjust="0"/>
    <p:restoredTop sz="95827" autoAdjust="0"/>
  </p:normalViewPr>
  <p:slideViewPr>
    <p:cSldViewPr snapToGrid="0" showGuides="1">
      <p:cViewPr varScale="1">
        <p:scale>
          <a:sx n="110" d="100"/>
          <a:sy n="110" d="100"/>
        </p:scale>
        <p:origin x="63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1" d="100"/>
          <a:sy n="51" d="100"/>
        </p:scale>
        <p:origin x="2976" y="84"/>
      </p:cViewPr>
      <p:guideLst>
        <p:guide orient="horz" pos="3418"/>
        <p:guide pos="212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commentAuthors" Target="commentAuthor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E2E06DAD-8E62-4E49-A8E7-79076E2DE2F0}" type="datetimeFigureOut">
              <a:rPr lang="x-none" smtClean="0"/>
              <a:t>27/3/2023</a:t>
            </a:fld>
            <a:endParaRPr lang="x-none"/>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C6E7D0B4-629D-4358-AF77-399C1BE3CD59}" type="slidenum">
              <a:rPr lang="x-none" smtClean="0"/>
              <a:t>‹#›</a:t>
            </a:fld>
            <a:endParaRPr lang="x-none"/>
          </a:p>
        </p:txBody>
      </p:sp>
    </p:spTree>
    <p:extLst>
      <p:ext uri="{BB962C8B-B14F-4D97-AF65-F5344CB8AC3E}">
        <p14:creationId xmlns:p14="http://schemas.microsoft.com/office/powerpoint/2010/main" val="2265864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3" Type="http://schemas.openxmlformats.org/officeDocument/2006/relationships/hyperlink" Target="#_ENREF_34"/><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hyperlink" Target="#_ENREF_34"/><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3" Type="http://schemas.openxmlformats.org/officeDocument/2006/relationships/hyperlink" Target="#_ENREF_36"/><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118.xml"/><Relationship Id="rId1" Type="http://schemas.openxmlformats.org/officeDocument/2006/relationships/notesMaster" Target="../notesMasters/notesMaster1.xml"/><Relationship Id="rId4" Type="http://schemas.openxmlformats.org/officeDocument/2006/relationships/image" Target="../media/image12.png"/></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_ENREF_4"/><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nes.scot.nhs.uk/media/351385/10_essential_shared_capabilities_2011.pdf" TargetMode="Externa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ted.com/talks/eleanor_longden_the_voices_in_my_head?language=en" TargetMode="Externa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3" Type="http://schemas.openxmlformats.org/officeDocument/2006/relationships/hyperlink" Target="#_ENREF_37"/><Relationship Id="rId2" Type="http://schemas.openxmlformats.org/officeDocument/2006/relationships/slide" Target="../slides/slide134.xml"/><Relationship Id="rId1" Type="http://schemas.openxmlformats.org/officeDocument/2006/relationships/notesMaster" Target="../notesMasters/notesMaster1.xml"/><Relationship Id="rId5" Type="http://schemas.openxmlformats.org/officeDocument/2006/relationships/hyperlink" Target="#_ENREF_39"/><Relationship Id="rId4" Type="http://schemas.openxmlformats.org/officeDocument/2006/relationships/hyperlink" Target="#_ENREF_38"/></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_ENREF_6"/></Relationships>
</file>

<file path=ppt/notesSlides/_rels/notesSlide140.xml.rels><?xml version="1.0" encoding="UTF-8" standalone="yes"?>
<Relationships xmlns="http://schemas.openxmlformats.org/package/2006/relationships"><Relationship Id="rId3" Type="http://schemas.openxmlformats.org/officeDocument/2006/relationships/hyperlink" Target="#_ENREF_38"/><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3" Type="http://schemas.openxmlformats.org/officeDocument/2006/relationships/hyperlink" Target="#_ENREF_38"/><Relationship Id="rId2" Type="http://schemas.openxmlformats.org/officeDocument/2006/relationships/slide" Target="../slides/slide144.xml"/><Relationship Id="rId1" Type="http://schemas.openxmlformats.org/officeDocument/2006/relationships/notesMaster" Target="../notesMasters/notesMaster1.xml"/><Relationship Id="rId4" Type="http://schemas.openxmlformats.org/officeDocument/2006/relationships/hyperlink" Target="#_ENREF_39"/></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3" Type="http://schemas.openxmlformats.org/officeDocument/2006/relationships/hyperlink" Target="#_ENREF_38"/><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3" Type="http://schemas.openxmlformats.org/officeDocument/2006/relationships/hyperlink" Target="#_ENREF_37"/><Relationship Id="rId2" Type="http://schemas.openxmlformats.org/officeDocument/2006/relationships/slide" Target="../slides/slide150.xml"/><Relationship Id="rId1" Type="http://schemas.openxmlformats.org/officeDocument/2006/relationships/notesMaster" Target="../notesMasters/notesMaster1.xml"/><Relationship Id="rId4" Type="http://schemas.openxmlformats.org/officeDocument/2006/relationships/hyperlink" Target="#_ENREF_38"/></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3" Type="http://schemas.openxmlformats.org/officeDocument/2006/relationships/hyperlink" Target="#_ENREF_40"/><Relationship Id="rId2" Type="http://schemas.openxmlformats.org/officeDocument/2006/relationships/slide" Target="../slides/slide152.xml"/><Relationship Id="rId1" Type="http://schemas.openxmlformats.org/officeDocument/2006/relationships/notesMaster" Target="../notesMasters/notesMaster1.xml"/><Relationship Id="rId4" Type="http://schemas.openxmlformats.org/officeDocument/2006/relationships/hyperlink" Target="#_ENREF_38"/></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3" Type="http://schemas.openxmlformats.org/officeDocument/2006/relationships/hyperlink" Target="#_ENREF_38"/><Relationship Id="rId2" Type="http://schemas.openxmlformats.org/officeDocument/2006/relationships/slide" Target="../slides/slide155.xml"/><Relationship Id="rId1" Type="http://schemas.openxmlformats.org/officeDocument/2006/relationships/notesMaster" Target="../notesMasters/notesMaster1.xml"/><Relationship Id="rId4" Type="http://schemas.openxmlformats.org/officeDocument/2006/relationships/hyperlink" Target="#_ENREF_39"/></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3" Type="http://schemas.openxmlformats.org/officeDocument/2006/relationships/hyperlink" Target="#_ENREF_37"/><Relationship Id="rId2" Type="http://schemas.openxmlformats.org/officeDocument/2006/relationships/slide" Target="../slides/slide161.xml"/><Relationship Id="rId1" Type="http://schemas.openxmlformats.org/officeDocument/2006/relationships/notesMaster" Target="../notesMasters/notesMaster1.xml"/><Relationship Id="rId4" Type="http://schemas.openxmlformats.org/officeDocument/2006/relationships/hyperlink" Target="#_ENREF_38"/></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3" Type="http://schemas.openxmlformats.org/officeDocument/2006/relationships/hyperlink" Target="#_ENREF_41"/><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3" Type="http://schemas.openxmlformats.org/officeDocument/2006/relationships/hyperlink" Target="#_ENREF_41"/><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3" Type="http://schemas.openxmlformats.org/officeDocument/2006/relationships/hyperlink" Target="#_ENREF_41"/><Relationship Id="rId2" Type="http://schemas.openxmlformats.org/officeDocument/2006/relationships/slide" Target="../slides/slide167.xml"/><Relationship Id="rId1" Type="http://schemas.openxmlformats.org/officeDocument/2006/relationships/notesMaster" Target="../notesMasters/notesMaster1.xml"/><Relationship Id="rId4" Type="http://schemas.openxmlformats.org/officeDocument/2006/relationships/image" Target="../media/image13.png"/></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_ENREF_9"/><Relationship Id="rId4" Type="http://schemas.openxmlformats.org/officeDocument/2006/relationships/hyperlink" Target="#_ENREF_8"/></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_ENREF_10"/><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_ENREF_9"/></Relationships>
</file>

<file path=ppt/notesSlides/_rels/notesSlide26.xml.rels><?xml version="1.0" encoding="UTF-8" standalone="yes"?>
<Relationships xmlns="http://schemas.openxmlformats.org/package/2006/relationships"><Relationship Id="rId8" Type="http://schemas.openxmlformats.org/officeDocument/2006/relationships/hyperlink" Target="#_ENREF_15"/><Relationship Id="rId13" Type="http://schemas.openxmlformats.org/officeDocument/2006/relationships/hyperlink" Target="#_ENREF_20"/><Relationship Id="rId3" Type="http://schemas.openxmlformats.org/officeDocument/2006/relationships/hyperlink" Target="#_ENREF_11"/><Relationship Id="rId7" Type="http://schemas.openxmlformats.org/officeDocument/2006/relationships/hyperlink" Target="#_ENREF_14"/><Relationship Id="rId12" Type="http://schemas.openxmlformats.org/officeDocument/2006/relationships/hyperlink" Target="#_ENREF_19"/><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_ENREF_13"/><Relationship Id="rId11" Type="http://schemas.openxmlformats.org/officeDocument/2006/relationships/hyperlink" Target="#_ENREF_18"/><Relationship Id="rId5" Type="http://schemas.openxmlformats.org/officeDocument/2006/relationships/hyperlink" Target="#_ENREF_7"/><Relationship Id="rId10" Type="http://schemas.openxmlformats.org/officeDocument/2006/relationships/hyperlink" Target="#_ENREF_17"/><Relationship Id="rId4" Type="http://schemas.openxmlformats.org/officeDocument/2006/relationships/hyperlink" Target="#_ENREF_12"/><Relationship Id="rId9" Type="http://schemas.openxmlformats.org/officeDocument/2006/relationships/hyperlink" Target="#_ENREF_16"/><Relationship Id="rId14" Type="http://schemas.openxmlformats.org/officeDocument/2006/relationships/hyperlink" Target="#_ENREF_21"/></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_ENREF_22"/><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image" Target="../media/image10.emf"/></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_ENREF_23"/><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_ENREF_27"/><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_ENREF_28"/></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_ENREF_29"/></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66.xml"/><Relationship Id="rId1" Type="http://schemas.openxmlformats.org/officeDocument/2006/relationships/notesMaster" Target="../notesMasters/notesMaster1.xml"/><Relationship Id="rId5" Type="http://schemas.openxmlformats.org/officeDocument/2006/relationships/hyperlink" Target="#_ENREF_30"/><Relationship Id="rId4" Type="http://schemas.openxmlformats.org/officeDocument/2006/relationships/hyperlink" Target="#_ENREF_6"/></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_ENREF_31"/><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_ENREF_32"/><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_ENREF_33"/><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_ENREF_32"/><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_ENREF_34"/><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99.xml"/><Relationship Id="rId1" Type="http://schemas.openxmlformats.org/officeDocument/2006/relationships/notesMaster" Target="../notesMasters/notesMaster1.xml"/><Relationship Id="rId4" Type="http://schemas.openxmlformats.org/officeDocument/2006/relationships/hyperlink" Target="#_ENREF_35"/></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7D0B4-629D-4358-AF77-399C1BE3CD59}" type="slidenum">
              <a:rPr lang="x-none" smtClean="0"/>
              <a:t>1</a:t>
            </a:fld>
            <a:endParaRPr lang="x-none"/>
          </a:p>
        </p:txBody>
      </p:sp>
    </p:spTree>
    <p:extLst>
      <p:ext uri="{BB962C8B-B14F-4D97-AF65-F5344CB8AC3E}">
        <p14:creationId xmlns:p14="http://schemas.microsoft.com/office/powerpoint/2010/main" val="827141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0063" y="388938"/>
            <a:ext cx="5961062" cy="3354387"/>
          </a:xfrm>
        </p:spPr>
      </p:sp>
      <p:sp>
        <p:nvSpPr>
          <p:cNvPr id="3" name="Notes Placeholder 2"/>
          <p:cNvSpPr>
            <a:spLocks noGrp="1"/>
          </p:cNvSpPr>
          <p:nvPr>
            <p:ph type="body" idx="1"/>
          </p:nvPr>
        </p:nvSpPr>
        <p:spPr>
          <a:xfrm>
            <a:off x="328135" y="3976370"/>
            <a:ext cx="6234552" cy="4718945"/>
          </a:xfrm>
        </p:spPr>
        <p:txBody>
          <a:bodyPr/>
          <a:lstStyle/>
          <a:p>
            <a:r>
              <a:rPr lang="en-US" dirty="0">
                <a:solidFill>
                  <a:schemeClr val="accent1"/>
                </a:solidFill>
                <a:latin typeface="Calibri" panose="020F0502020204030204" pitchFamily="34" charset="0"/>
                <a:ea typeface="MS Mincho" panose="02020609040205080304" pitchFamily="49" charset="-128"/>
                <a:cs typeface="Arial" panose="020B0604020202020204" pitchFamily="34" charset="0"/>
              </a:rPr>
              <a:t>After the discussion in exercise 1.1, show these examples of traditional/clinical versus recovery approach (slide above) to the participants and discuss the similarities and differences in their answers </a:t>
            </a:r>
          </a:p>
          <a:p>
            <a:endParaRPr lang="x-none" dirty="0">
              <a:solidFill>
                <a:schemeClr val="accent1"/>
              </a:solidFill>
            </a:endParaRPr>
          </a:p>
        </p:txBody>
      </p:sp>
      <p:sp>
        <p:nvSpPr>
          <p:cNvPr id="4" name="Slide Number Placeholder 3"/>
          <p:cNvSpPr>
            <a:spLocks noGrp="1"/>
          </p:cNvSpPr>
          <p:nvPr>
            <p:ph type="sldNum" sz="quarter" idx="5"/>
          </p:nvPr>
        </p:nvSpPr>
        <p:spPr/>
        <p:txBody>
          <a:bodyPr/>
          <a:lstStyle/>
          <a:p>
            <a:fld id="{C6E7D0B4-629D-4358-AF77-399C1BE3CD59}" type="slidenum">
              <a:rPr lang="x-none" smtClean="0"/>
              <a:t>10</a:t>
            </a:fld>
            <a:endParaRPr lang="x-none"/>
          </a:p>
        </p:txBody>
      </p:sp>
    </p:spTree>
    <p:extLst>
      <p:ext uri="{BB962C8B-B14F-4D97-AF65-F5344CB8AC3E}">
        <p14:creationId xmlns:p14="http://schemas.microsoft.com/office/powerpoint/2010/main" val="154896234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Families and care partners: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i="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may fear that their relative might experience distress if they undertake new and challenging activities or tasks.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may fear that what they consider as a failure on the part of their relative will bring shame on the family and harm to their relative.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100</a:t>
            </a:fld>
            <a:endParaRPr lang="x-none"/>
          </a:p>
        </p:txBody>
      </p:sp>
    </p:spTree>
    <p:extLst>
      <p:ext uri="{BB962C8B-B14F-4D97-AF65-F5344CB8AC3E}">
        <p14:creationId xmlns:p14="http://schemas.microsoft.com/office/powerpoint/2010/main" val="10094481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Mental health and other practitioners:</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Mental health and other practitioners’ low expectations (e.g. regarding the ability of people using services to find employment, to care for a family, etc.) can be an obstacle to their supporting a person to take risks and explore new opportunities.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Practitioners are often afraid of being blamed, liable and reprimanded if something goes wrong.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101</a:t>
            </a:fld>
            <a:endParaRPr lang="x-none"/>
          </a:p>
        </p:txBody>
      </p:sp>
    </p:spTree>
    <p:extLst>
      <p:ext uri="{BB962C8B-B14F-4D97-AF65-F5344CB8AC3E}">
        <p14:creationId xmlns:p14="http://schemas.microsoft.com/office/powerpoint/2010/main" val="22345098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Why is risk-taking important in recovery </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346"/>
              </a:rPr>
              <a:t>34</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dirty="0">
                <a:latin typeface="Calibri" panose="020F0502020204030204" pitchFamily="34" charset="0"/>
                <a:ea typeface="MS Mincho" panose="02020609040205080304" pitchFamily="49" charset="-128"/>
                <a:cs typeface="Cambria" panose="02040503050406030204" pitchFamily="18"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Life necessarily involves taking risks, and each person needs to learn, through trial and error, about the kind of approaches to risk-taking that are positive and negative.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cannot explore their potential, new possibilities and opportunities, pursue their dreams and ambitions or learn from their experience without taking risks.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avoidance of risk can result in the person having no purpose in life and restricts or confines them to having no role other than that of someone with an “illness” or diagnosis.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If practitioners or supporters only focus on protecting a person from risks, this can actively hinder the person’s recovery.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Recovery is about enabling people to make choices for themselves and achieve their goals. Sometimes these goals may require taking risks.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102</a:t>
            </a:fld>
            <a:endParaRPr lang="x-none"/>
          </a:p>
        </p:txBody>
      </p:sp>
    </p:spTree>
    <p:extLst>
      <p:ext uri="{BB962C8B-B14F-4D97-AF65-F5344CB8AC3E}">
        <p14:creationId xmlns:p14="http://schemas.microsoft.com/office/powerpoint/2010/main" val="67493651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Positive risk-taking is a part of everyday life </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346"/>
              </a:rPr>
              <a:t>34</a:t>
            </a:r>
            <a:r>
              <a:rPr lang="en-US" b="1" dirty="0">
                <a:latin typeface="Calibri" panose="020F0502020204030204" pitchFamily="34" charset="0"/>
                <a:ea typeface="MS Mincho" panose="02020609040205080304" pitchFamily="49" charset="-128"/>
                <a:cs typeface="Cambria" panose="02040503050406030204" pitchFamily="18"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is not possible to avoid risk in life.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Avoiding risks by playing it safe, doing what others have told you is best, or doing what you have done before, carries its own risks.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To enjoy fully the right to exercise legal capacity also means to embrace the risks inherent in making choices and affirming and accepting oneself.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Taking risks, even if it means being sometimes successful and sometimes unsuccessful, is an essential part of everyone’s life if people are to strive to achieve dreams and goals and to learn from their mistakes.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Risk-taking, therefore, is an integral part of recovery and personal growth.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103</a:t>
            </a:fld>
            <a:endParaRPr lang="x-none"/>
          </a:p>
        </p:txBody>
      </p:sp>
    </p:spTree>
    <p:extLst>
      <p:ext uri="{BB962C8B-B14F-4D97-AF65-F5344CB8AC3E}">
        <p14:creationId xmlns:p14="http://schemas.microsoft.com/office/powerpoint/2010/main" val="19267095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MS Mincho" panose="02020609040205080304" pitchFamily="49" charset="-128"/>
                <a:cs typeface="Cambria" panose="02040503050406030204" pitchFamily="18" charset="0"/>
              </a:rPr>
              <a:t>Examples showing </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Positive risk-taking being an integral part of growth:</a:t>
            </a: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would not have friends or partners if they had not risked the possibility of being rejected.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would not have qualifications if they had not risked the possibility of failing in examinations.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would not have jobs if they had not risked the possibility of being turned down at a job interview.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104</a:t>
            </a:fld>
            <a:endParaRPr lang="x-none"/>
          </a:p>
        </p:txBody>
      </p:sp>
    </p:spTree>
    <p:extLst>
      <p:ext uri="{BB962C8B-B14F-4D97-AF65-F5344CB8AC3E}">
        <p14:creationId xmlns:p14="http://schemas.microsoft.com/office/powerpoint/2010/main" val="31846461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Some people are naturally inclined to be more risk-averse while others accept risk more easily. There is no shame either way, and there are social and personal benefits to both ways.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Being cautious may allow a person to preserve what they have and build slowly, while taking risks may more easily result in a greater number of both successful and unsuccessful ventures.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is important that people get to know what feels right for them, even if it is not right for someone else.</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105</a:t>
            </a:fld>
            <a:endParaRPr lang="x-none"/>
          </a:p>
        </p:txBody>
      </p:sp>
    </p:spTree>
    <p:extLst>
      <p:ext uri="{BB962C8B-B14F-4D97-AF65-F5344CB8AC3E}">
        <p14:creationId xmlns:p14="http://schemas.microsoft.com/office/powerpoint/2010/main" val="64042122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US" b="1" dirty="0">
                <a:latin typeface="Calibri" panose="020F0502020204030204" pitchFamily="34" charset="0"/>
                <a:ea typeface="MS Mincho" panose="02020609040205080304" pitchFamily="49" charset="-128"/>
                <a:cs typeface="Cambria" panose="02040503050406030204" pitchFamily="18" charset="0"/>
              </a:rPr>
              <a:t>Supporting people during periods of positive risk-taking is essential if practitioners and other supporters are to actively promote recovery.</a:t>
            </a:r>
            <a:r>
              <a:rPr lang="en-US" dirty="0">
                <a:latin typeface="Calibri" panose="020F0502020204030204" pitchFamily="34" charset="0"/>
                <a:ea typeface="MS Mincho" panose="02020609040205080304" pitchFamily="49" charset="-128"/>
                <a:cs typeface="Cambria" panose="02040503050406030204" pitchFamily="18" charset="0"/>
              </a:rPr>
              <a:t>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Mental health and other practitioners and supporters can support people by assisting them to evaluate or weigh up the potential positive and negative outcomes of taking the risk or accepting a new opportunity, and to work out ways of minimizing any potentially negative outcomes.</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106</a:t>
            </a:fld>
            <a:endParaRPr lang="x-none"/>
          </a:p>
        </p:txBody>
      </p:sp>
    </p:spTree>
    <p:extLst>
      <p:ext uri="{BB962C8B-B14F-4D97-AF65-F5344CB8AC3E}">
        <p14:creationId xmlns:p14="http://schemas.microsoft.com/office/powerpoint/2010/main" val="210522434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5963" y="1243013"/>
            <a:ext cx="3106737" cy="1747837"/>
          </a:xfrm>
        </p:spPr>
      </p:sp>
      <p:sp>
        <p:nvSpPr>
          <p:cNvPr id="3" name="Notes Placeholder 2"/>
          <p:cNvSpPr>
            <a:spLocks noGrp="1"/>
          </p:cNvSpPr>
          <p:nvPr>
            <p:ph type="body" idx="1"/>
          </p:nvPr>
        </p:nvSpPr>
        <p:spPr>
          <a:xfrm>
            <a:off x="680879" y="3292931"/>
            <a:ext cx="5447030" cy="5405378"/>
          </a:xfrm>
        </p:spPr>
        <p:txBody>
          <a:bodyPr/>
          <a:lstStyle/>
          <a:p>
            <a:r>
              <a:rPr lang="en-US" b="1" i="1" dirty="0">
                <a:latin typeface="Calibri" panose="020F0502020204030204" pitchFamily="34" charset="0"/>
                <a:ea typeface="MS Mincho" panose="02020609040205080304" pitchFamily="49" charset="-128"/>
              </a:rPr>
              <a:t>Exercise 8.1: Positive risk-taking in practice (90 min.)</a:t>
            </a: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The aim of this exercise is to explore what positive risk-taking might look like in practice. Ask for volunteers to read the scenario. </a:t>
            </a:r>
          </a:p>
          <a:p>
            <a:pPr algn="just"/>
            <a:endPar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Scenario 1 (30 min.)</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107</a:t>
            </a:fld>
            <a:endParaRPr lang="x-none"/>
          </a:p>
        </p:txBody>
      </p:sp>
    </p:spTree>
    <p:extLst>
      <p:ext uri="{BB962C8B-B14F-4D97-AF65-F5344CB8AC3E}">
        <p14:creationId xmlns:p14="http://schemas.microsoft.com/office/powerpoint/2010/main" val="82015456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Once participants have read the scenario, ask the group the following and write participants’ answers on the flipchart:</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r>
              <a:rPr lang="en-GB" dirty="0">
                <a:solidFill>
                  <a:srgbClr val="000000"/>
                </a:solidFill>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MS Mincho" panose="02020609040205080304" pitchFamily="49" charset="-128"/>
                <a:cs typeface="Cambria" panose="02040503050406030204" pitchFamily="18" charset="0"/>
              </a:rPr>
              <a:t>As a group, discuss what measures staff of the mental health service can offer to take to support Hasan in his plan to move to the other side of the country.</a:t>
            </a:r>
          </a:p>
          <a:p>
            <a:pPr marL="171450" indent="-171450" algn="just">
              <a:buFont typeface="Arial" panose="020B0604020202020204" pitchFamily="34" charset="0"/>
              <a:buChar char="•"/>
            </a:pPr>
            <a:endParaRPr lang="en-GB"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GB" dirty="0">
                <a:solidFill>
                  <a:schemeClr val="accent5"/>
                </a:solidFill>
                <a:latin typeface="Calibri" panose="020F0502020204030204" pitchFamily="34" charset="0"/>
                <a:ea typeface="MS Mincho" panose="02020609040205080304" pitchFamily="49" charset="-128"/>
                <a:cs typeface="Arial" panose="020B0604020202020204" pitchFamily="34" charset="0"/>
              </a:rPr>
              <a:t>Write participants’ ideas on the flipchart and compare them with the end of the scenario on the next slide.</a:t>
            </a:r>
          </a:p>
          <a:p>
            <a:pPr marL="171450" indent="-171450" algn="just">
              <a:buFont typeface="Arial" panose="020B0604020202020204" pitchFamily="34" charset="0"/>
              <a:buChar char="•"/>
            </a:pP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108</a:t>
            </a:fld>
            <a:endParaRPr lang="x-none"/>
          </a:p>
        </p:txBody>
      </p:sp>
    </p:spTree>
    <p:extLst>
      <p:ext uri="{BB962C8B-B14F-4D97-AF65-F5344CB8AC3E}">
        <p14:creationId xmlns:p14="http://schemas.microsoft.com/office/powerpoint/2010/main" val="257211707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109</a:t>
            </a:fld>
            <a:endParaRPr lang="x-none"/>
          </a:p>
        </p:txBody>
      </p:sp>
    </p:spTree>
    <p:extLst>
      <p:ext uri="{BB962C8B-B14F-4D97-AF65-F5344CB8AC3E}">
        <p14:creationId xmlns:p14="http://schemas.microsoft.com/office/powerpoint/2010/main" val="253432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a:xfrm>
            <a:off x="680879" y="4784070"/>
            <a:ext cx="5447030" cy="4658083"/>
          </a:xfrm>
        </p:spPr>
        <p:txBody>
          <a:bodyPr/>
          <a:lstStyle/>
          <a:p>
            <a:pPr algn="just"/>
            <a:r>
              <a:rPr lang="en-US" b="1" i="1" u="sng" dirty="0">
                <a:latin typeface="Calibri" panose="020F0502020204030204" pitchFamily="34" charset="0"/>
                <a:ea typeface="MS Mincho" panose="02020609040205080304" pitchFamily="49" charset="-128"/>
                <a:cs typeface="Cambria" panose="02040503050406030204" pitchFamily="18" charset="0"/>
              </a:rPr>
              <a:t>What does recovery mean?</a:t>
            </a:r>
            <a:r>
              <a:rPr lang="en-US" i="1" dirty="0">
                <a:latin typeface="Calibri" panose="020F0502020204030204" pitchFamily="34" charset="0"/>
                <a:ea typeface="MS Mincho" panose="02020609040205080304" pitchFamily="49" charset="-128"/>
                <a:cs typeface="Cambria" panose="02040503050406030204" pitchFamily="18" charset="0"/>
              </a:rPr>
              <a:t> (</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Anthony, 1993 #151">
                  <a:extLst>
                    <a:ext uri="{A12FA001-AC4F-418D-AE19-62706E023703}">
                      <ahyp:hlinkClr xmlns:ahyp="http://schemas.microsoft.com/office/drawing/2018/hyperlinkcolor" val="tx"/>
                    </a:ext>
                  </a:extLst>
                </a:hlinkClick>
              </a:rPr>
              <a:t>3</a:t>
            </a:r>
            <a:r>
              <a:rPr lang="en-US" i="1" dirty="0">
                <a:latin typeface="Calibri" panose="020F0502020204030204" pitchFamily="34" charset="0"/>
                <a:ea typeface="MS Mincho" panose="02020609040205080304" pitchFamily="49" charset="-128"/>
                <a:cs typeface="Cambria" panose="02040503050406030204" pitchFamily="18" charset="0"/>
              </a:rPr>
              <a:t>)</a:t>
            </a:r>
            <a:endParaRPr lang="x-none" i="1"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 meaning of recovery can be different for each person.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For many people recovery is about regaining control of their identity and life, having hope for their life and living a life that has meaning for them whether that be through work, relationships, spirituality, community engagement or some or all of these.”</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Within this framework, recovery does not mean “being cured” or “being normal again”.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Rather, recovery is about gaining or recapturing meaning and purpose in life, and being empowered to live a self-directed/determined and autonomous life, despite any emotional distress that a person may have lived through or is currently experiencing. </a:t>
            </a:r>
          </a:p>
          <a:p>
            <a:pPr marL="171450" indent="-171450" algn="just">
              <a:buFont typeface="Arial" panose="020B0604020202020204" pitchFamily="34" charset="0"/>
              <a:buChar char="•"/>
            </a:pPr>
            <a:r>
              <a:rPr lang="en-GB" dirty="0">
                <a:latin typeface="Calibri" panose="020F0502020204030204" pitchFamily="34" charset="0"/>
                <a:ea typeface="MS Mincho" panose="02020609040205080304" pitchFamily="49" charset="-128"/>
                <a:cs typeface="Cambria" panose="02040503050406030204" pitchFamily="18" charset="0"/>
              </a:rPr>
              <a:t>Within a human rights framework, recovery is the right to be included and to be able to participate in all facets of life – political, economic and social – on an equal basis with all other people. </a:t>
            </a:r>
          </a:p>
          <a:p>
            <a:pPr marL="171450" indent="-171450" algn="just">
              <a:buFont typeface="Arial" panose="020B0604020202020204" pitchFamily="34" charset="0"/>
              <a:buChar char="•"/>
            </a:pPr>
            <a:r>
              <a:rPr lang="en-GB" dirty="0">
                <a:latin typeface="Calibri" panose="020F0502020204030204" pitchFamily="34" charset="0"/>
                <a:ea typeface="MS Mincho" panose="02020609040205080304" pitchFamily="49" charset="-128"/>
                <a:cs typeface="Cambria" panose="02040503050406030204" pitchFamily="18" charset="0"/>
              </a:rPr>
              <a:t>All rights are not contingent on “getting better”, being symptom-free or “fitting in” but rather on the acknowledgement of diversity and the inherent dignity of all.</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11</a:t>
            </a:fld>
            <a:endParaRPr lang="x-none"/>
          </a:p>
        </p:txBody>
      </p:sp>
    </p:spTree>
    <p:extLst>
      <p:ext uri="{BB962C8B-B14F-4D97-AF65-F5344CB8AC3E}">
        <p14:creationId xmlns:p14="http://schemas.microsoft.com/office/powerpoint/2010/main" val="304994019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4200" y="1243013"/>
            <a:ext cx="3078163" cy="1731962"/>
          </a:xfrm>
        </p:spPr>
      </p:sp>
      <p:sp>
        <p:nvSpPr>
          <p:cNvPr id="3" name="Notes Placeholder 2"/>
          <p:cNvSpPr>
            <a:spLocks noGrp="1"/>
          </p:cNvSpPr>
          <p:nvPr>
            <p:ph type="body" idx="1"/>
          </p:nvPr>
        </p:nvSpPr>
        <p:spPr>
          <a:xfrm>
            <a:off x="680879" y="3255653"/>
            <a:ext cx="5447030" cy="5442656"/>
          </a:xfrm>
        </p:spPr>
        <p:txBody>
          <a:bodyPr/>
          <a:lstStyle/>
          <a:p>
            <a:pPr algn="just">
              <a:spcAft>
                <a:spcPts val="600"/>
              </a:spcAft>
            </a:pPr>
            <a:r>
              <a:rPr lang="en-US" b="1" dirty="0">
                <a:latin typeface="Calibri" panose="020F0502020204030204" pitchFamily="34" charset="0"/>
                <a:ea typeface="MS Mincho" panose="02020609040205080304" pitchFamily="49" charset="-128"/>
                <a:cs typeface="Cambria" panose="02040503050406030204" pitchFamily="18" charset="0"/>
              </a:rPr>
              <a:t>Scenario 2 </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 2011 #70">
                  <a:extLst>
                    <a:ext uri="{A12FA001-AC4F-418D-AE19-62706E023703}">
                      <ahyp:hlinkClr xmlns:ahyp="http://schemas.microsoft.com/office/drawing/2018/hyperlinkcolor" val="tx"/>
                    </a:ext>
                  </a:extLst>
                </a:hlinkClick>
              </a:rPr>
              <a:t>9</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dirty="0">
                <a:latin typeface="Calibri" panose="020F0502020204030204" pitchFamily="34" charset="0"/>
                <a:ea typeface="MS Mincho" panose="02020609040205080304" pitchFamily="49" charset="-128"/>
                <a:cs typeface="Cambria" panose="02040503050406030204" pitchFamily="18" charset="0"/>
              </a:rPr>
              <a:t> (30 min.)</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Again, ask participants to volunteer to read out the following scenario.</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110</a:t>
            </a:fld>
            <a:endParaRPr lang="x-none"/>
          </a:p>
        </p:txBody>
      </p:sp>
    </p:spTree>
    <p:extLst>
      <p:ext uri="{BB962C8B-B14F-4D97-AF65-F5344CB8AC3E}">
        <p14:creationId xmlns:p14="http://schemas.microsoft.com/office/powerpoint/2010/main" val="82892163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participants the following and note their ideas on the flipchart:</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Based on the discussion, Mary has decided to return back to work. Imagine you are Rachel. Mary has booked a follow-up appointment to discuss her plan to find work.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As a group, try to identify some measures that can be put in place to help and support Mary in her plan to find and return to work.</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en-GB" dirty="0"/>
          </a:p>
          <a:p>
            <a:endParaRPr lang="en-GB" dirty="0"/>
          </a:p>
          <a:p>
            <a:r>
              <a:rPr lang="en-US" dirty="0">
                <a:solidFill>
                  <a:srgbClr val="548DD4"/>
                </a:solidFill>
                <a:latin typeface="Calibri" panose="020F0502020204030204" pitchFamily="34" charset="0"/>
                <a:ea typeface="MS Mincho" panose="02020609040205080304" pitchFamily="49" charset="-128"/>
                <a:cs typeface="Arial" panose="020B0604020202020204" pitchFamily="34" charset="0"/>
              </a:rPr>
              <a:t>Once the group has finished discussing this, share with them the outcome of this scenario (in the following slide)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en-GB" dirty="0"/>
          </a:p>
          <a:p>
            <a:r>
              <a:rPr lang="en-US" dirty="0">
                <a:solidFill>
                  <a:srgbClr val="548DD4"/>
                </a:solidFill>
                <a:latin typeface="Calibri" panose="020F0502020204030204" pitchFamily="34" charset="0"/>
                <a:ea typeface="MS Mincho" panose="02020609040205080304" pitchFamily="49" charset="-128"/>
                <a:cs typeface="Arial" panose="020B0604020202020204" pitchFamily="34" charset="0"/>
              </a:rPr>
              <a:t>Then highlight similarities between what participants said and the actions discussed in the following slide</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111</a:t>
            </a:fld>
            <a:endParaRPr lang="x-none"/>
          </a:p>
        </p:txBody>
      </p:sp>
    </p:spTree>
    <p:extLst>
      <p:ext uri="{BB962C8B-B14F-4D97-AF65-F5344CB8AC3E}">
        <p14:creationId xmlns:p14="http://schemas.microsoft.com/office/powerpoint/2010/main" val="121526499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25" y="420688"/>
            <a:ext cx="6091238" cy="3427412"/>
          </a:xfrm>
        </p:spPr>
      </p:sp>
      <p:sp>
        <p:nvSpPr>
          <p:cNvPr id="3" name="Notes Placeholder 2"/>
          <p:cNvSpPr>
            <a:spLocks noGrp="1"/>
          </p:cNvSpPr>
          <p:nvPr>
            <p:ph type="body" idx="1"/>
          </p:nvPr>
        </p:nvSpPr>
        <p:spPr>
          <a:xfrm>
            <a:off x="680879" y="4486161"/>
            <a:ext cx="5447030" cy="4212148"/>
          </a:xfrm>
        </p:spPr>
        <p:txBody>
          <a:bodyPr/>
          <a:lstStyle/>
          <a:p>
            <a:pPr algn="just"/>
            <a:r>
              <a:rPr lang="en-GB" b="1" dirty="0">
                <a:latin typeface="Calibri" panose="020F0502020204030204" pitchFamily="34" charset="0"/>
                <a:ea typeface="MS Mincho" panose="02020609040205080304" pitchFamily="49" charset="-128"/>
                <a:cs typeface="Cambria" panose="02040503050406030204" pitchFamily="18" charset="0"/>
              </a:rPr>
              <a:t>Let’s review the action Mary decided to take.</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112</a:t>
            </a:fld>
            <a:endParaRPr lang="x-none"/>
          </a:p>
        </p:txBody>
      </p:sp>
    </p:spTree>
    <p:extLst>
      <p:ext uri="{BB962C8B-B14F-4D97-AF65-F5344CB8AC3E}">
        <p14:creationId xmlns:p14="http://schemas.microsoft.com/office/powerpoint/2010/main" val="246146594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ea typeface="MS Mincho" panose="02020609040205080304" pitchFamily="49" charset="-128"/>
                <a:cs typeface="Calibri" panose="020F0502020204030204" pitchFamily="34" charset="0"/>
              </a:rPr>
              <a:t>Now imagine there are two outcomes for Mary. Review and compare each outcome:</a:t>
            </a:r>
          </a:p>
          <a:p>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113</a:t>
            </a:fld>
            <a:endParaRPr lang="x-none"/>
          </a:p>
        </p:txBody>
      </p:sp>
    </p:spTree>
    <p:extLst>
      <p:ext uri="{BB962C8B-B14F-4D97-AF65-F5344CB8AC3E}">
        <p14:creationId xmlns:p14="http://schemas.microsoft.com/office/powerpoint/2010/main" val="394933527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As you can see from the evolution of this scenario, there is no obvious right or wrong choice.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There are always possibilities to solve problems even if it seems that a particular choice may have been more challenging than another.</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Outcome 2 presented new challenges that were overcome along the way.</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114</a:t>
            </a:fld>
            <a:endParaRPr lang="x-none"/>
          </a:p>
        </p:txBody>
      </p:sp>
    </p:spTree>
    <p:extLst>
      <p:ext uri="{BB962C8B-B14F-4D97-AF65-F5344CB8AC3E}">
        <p14:creationId xmlns:p14="http://schemas.microsoft.com/office/powerpoint/2010/main" val="377546725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45 minutes.</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115</a:t>
            </a:fld>
            <a:endParaRPr lang="x-none"/>
          </a:p>
        </p:txBody>
      </p:sp>
    </p:spTree>
    <p:extLst>
      <p:ext uri="{BB962C8B-B14F-4D97-AF65-F5344CB8AC3E}">
        <p14:creationId xmlns:p14="http://schemas.microsoft.com/office/powerpoint/2010/main" val="66926646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Presentation: Supporting people to reconnect with their communities (</a:t>
            </a:r>
            <a:r>
              <a:rPr lang="en-US"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348"/>
              </a:rPr>
              <a:t>36</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i="1" baseline="30000" dirty="0">
                <a:latin typeface="Calibri" panose="020F0502020204030204" pitchFamily="34" charset="0"/>
                <a:ea typeface="MS Mincho" panose="02020609040205080304" pitchFamily="49" charset="-128"/>
                <a:cs typeface="Cambria" panose="02040503050406030204" pitchFamily="18" charset="0"/>
              </a:rPr>
              <a:t> </a:t>
            </a:r>
            <a:r>
              <a:rPr lang="en-US" b="1" i="1" dirty="0">
                <a:latin typeface="Calibri" panose="020F0502020204030204" pitchFamily="34" charset="0"/>
                <a:ea typeface="MS Mincho" panose="02020609040205080304" pitchFamily="49" charset="-128"/>
                <a:cs typeface="Cambria" panose="02040503050406030204" pitchFamily="18" charset="0"/>
              </a:rPr>
              <a:t>(15 min.)</a:t>
            </a: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u="sng" dirty="0">
                <a:latin typeface="Calibri" panose="020F0502020204030204" pitchFamily="34" charset="0"/>
                <a:ea typeface="MS Mincho" panose="02020609040205080304" pitchFamily="49" charset="-128"/>
                <a:cs typeface="Calibri" panose="020F0502020204030204" pitchFamily="34" charset="0"/>
              </a:rPr>
              <a:t>Why do people lose contact with their communities?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Unfortunately, services in many countries separate people from their communities.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Legislation exists to forcibly remove people from their homes and community to be placed in inpatient mental health and social services, including psychiatric hospitals, to receive care.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Long-term inpatient services and psychiatric hospitals are often located far away from people’s family, friends and community.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some cases, family members see the admission of their relative to a service or hospital as an opportunity to disconnect from that person. Family members may be reluctant to provide the psychiatric hospital with a home address.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other cases, families or care partners may not be able, or may not want, to take a person back home once they have been away for some time as they are concerned that their community will look on them negatively.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As a result, people lose contact with their family and support network, and are left isolated and marginalized from their own community.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116</a:t>
            </a:fld>
            <a:endParaRPr lang="x-none"/>
          </a:p>
        </p:txBody>
      </p:sp>
    </p:spTree>
    <p:extLst>
      <p:ext uri="{BB962C8B-B14F-4D97-AF65-F5344CB8AC3E}">
        <p14:creationId xmlns:p14="http://schemas.microsoft.com/office/powerpoint/2010/main" val="12952405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5075" y="1243013"/>
            <a:ext cx="4105275" cy="2309812"/>
          </a:xfrm>
        </p:spPr>
      </p:sp>
      <p:sp>
        <p:nvSpPr>
          <p:cNvPr id="3" name="Notes Placeholder 2"/>
          <p:cNvSpPr>
            <a:spLocks noGrp="1"/>
          </p:cNvSpPr>
          <p:nvPr>
            <p:ph type="body" idx="1"/>
          </p:nvPr>
        </p:nvSpPr>
        <p:spPr>
          <a:xfrm>
            <a:off x="680879" y="3951518"/>
            <a:ext cx="5447030" cy="4746792"/>
          </a:xfrm>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Supporting people to reconnect with their community is a key part of the recovery journey</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Being engaged in the community is often a key goal for people in recovery.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can benefit from using available community services and resources, be it for health, leisure, or social services, and interacting and building relationships with other community members.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key role of family, practitioners and other supporters therefore, is to learn about available resources and services in their local community and to support the person to access these.</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key role for practitioners in some cases may also be to assist a person using services, to re-establish contact with lost family and friends if the person wishes to do so.</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addition, it can be useful to connect people to peer supporters or groups that may exist. People benefit greatly when they are able to receive support from others who have had similar experiences going through recovery (for additional information please see QualityRights guidance modules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One-to-one peer support by and for people with lived experience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and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Peer support groups by and for people with lived experience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Supporting people to reconnect with their community can lead to positive interactions for all and also has the added value of breaking down stereotypes and misconceptions.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117</a:t>
            </a:fld>
            <a:endParaRPr lang="x-none"/>
          </a:p>
        </p:txBody>
      </p:sp>
    </p:spTree>
    <p:extLst>
      <p:ext uri="{BB962C8B-B14F-4D97-AF65-F5344CB8AC3E}">
        <p14:creationId xmlns:p14="http://schemas.microsoft.com/office/powerpoint/2010/main" val="12624139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6900" y="1243013"/>
            <a:ext cx="3040063" cy="1711325"/>
          </a:xfrm>
        </p:spPr>
      </p:sp>
      <p:sp>
        <p:nvSpPr>
          <p:cNvPr id="3" name="Notes Placeholder 2"/>
          <p:cNvSpPr>
            <a:spLocks noGrp="1"/>
          </p:cNvSpPr>
          <p:nvPr>
            <p:ph type="body" idx="1"/>
          </p:nvPr>
        </p:nvSpPr>
        <p:spPr>
          <a:xfrm>
            <a:off x="680879" y="3205948"/>
            <a:ext cx="5447030" cy="5492361"/>
          </a:xfrm>
        </p:spPr>
        <p:txBody>
          <a:bodyPr/>
          <a:lstStyle/>
          <a:p>
            <a:r>
              <a:rPr lang="en-GB" b="1" i="1" dirty="0">
                <a:latin typeface="Calibri" panose="020F0502020204030204" pitchFamily="34" charset="0"/>
                <a:ea typeface="MS Mincho" panose="02020609040205080304" pitchFamily="49" charset="-128"/>
                <a:cs typeface="Arial" panose="020B0604020202020204" pitchFamily="34" charset="0"/>
              </a:rPr>
              <a:t>Exercise 9.1: – Using community resources </a:t>
            </a:r>
            <a:r>
              <a:rPr lang="en-US" b="1" i="1" dirty="0">
                <a:latin typeface="Calibri" panose="020F0502020204030204" pitchFamily="34" charset="0"/>
                <a:ea typeface="MS Mincho" panose="02020609040205080304" pitchFamily="49" charset="-128"/>
                <a:cs typeface="Arial" panose="020B0604020202020204" pitchFamily="34" charset="0"/>
              </a:rPr>
              <a:t>(15 min.) (</a:t>
            </a:r>
            <a:r>
              <a:rPr lang="en-US" b="1" i="1" dirty="0">
                <a:latin typeface="Calibri" panose="020F0502020204030204" pitchFamily="34" charset="0"/>
                <a:ea typeface="MS Mincho" panose="02020609040205080304" pitchFamily="49" charset="-128"/>
                <a:cs typeface="Arial" panose="020B0604020202020204" pitchFamily="34" charset="0"/>
                <a:hlinkClick r:id="rId3" action="ppaction://hlinkfile" tooltip=", 2011 #335"/>
              </a:rPr>
              <a:t>2</a:t>
            </a:r>
            <a:r>
              <a:rPr lang="en-US" b="1" i="1" dirty="0">
                <a:latin typeface="Calibri" panose="020F0502020204030204" pitchFamily="34" charset="0"/>
                <a:ea typeface="MS Mincho" panose="02020609040205080304" pitchFamily="49" charset="-128"/>
                <a:cs typeface="Arial" panose="020B0604020202020204" pitchFamily="34" charset="0"/>
              </a:rPr>
              <a:t>)</a:t>
            </a:r>
          </a:p>
          <a:p>
            <a:r>
              <a:rPr lang="en-GB" dirty="0">
                <a:solidFill>
                  <a:schemeClr val="accent5"/>
                </a:solidFill>
                <a:latin typeface="Calibri" panose="020F0502020204030204" pitchFamily="34" charset="0"/>
                <a:ea typeface="MS Mincho" panose="02020609040205080304" pitchFamily="49" charset="-128"/>
                <a:cs typeface="Arial" panose="020B0604020202020204" pitchFamily="34" charset="0"/>
              </a:rPr>
              <a:t>Ask participants to read the following and discuss how community resources can be used to support Sheila and Emma..</a:t>
            </a:r>
          </a:p>
          <a:p>
            <a:endParaRPr lang="x-none" dirty="0">
              <a:solidFill>
                <a:schemeClr val="accent5"/>
              </a:solidFill>
            </a:endParaRPr>
          </a:p>
        </p:txBody>
      </p:sp>
      <p:sp>
        <p:nvSpPr>
          <p:cNvPr id="4" name="Slide Number Placeholder 3"/>
          <p:cNvSpPr>
            <a:spLocks noGrp="1"/>
          </p:cNvSpPr>
          <p:nvPr>
            <p:ph type="sldNum" sz="quarter" idx="5"/>
          </p:nvPr>
        </p:nvSpPr>
        <p:spPr/>
        <p:txBody>
          <a:bodyPr/>
          <a:lstStyle/>
          <a:p>
            <a:fld id="{C6E7D0B4-629D-4358-AF77-399C1BE3CD59}" type="slidenum">
              <a:rPr lang="x-none" smtClean="0"/>
              <a:t>118</a:t>
            </a:fld>
            <a:endParaRPr lang="x-none"/>
          </a:p>
        </p:txBody>
      </p:sp>
      <p:pic>
        <p:nvPicPr>
          <p:cNvPr id="5" name="Picture 4">
            <a:extLst>
              <a:ext uri="{FF2B5EF4-FFF2-40B4-BE49-F238E27FC236}">
                <a16:creationId xmlns:a16="http://schemas.microsoft.com/office/drawing/2014/main" id="{650C0625-55A7-490A-B060-BB54E1291F15}"/>
              </a:ext>
            </a:extLst>
          </p:cNvPr>
          <p:cNvPicPr>
            <a:picLocks noChangeAspect="1"/>
          </p:cNvPicPr>
          <p:nvPr/>
        </p:nvPicPr>
        <p:blipFill>
          <a:blip r:embed="rId4"/>
          <a:stretch>
            <a:fillRect/>
          </a:stretch>
        </p:blipFill>
        <p:spPr>
          <a:xfrm>
            <a:off x="707978" y="3865398"/>
            <a:ext cx="5433481" cy="4832912"/>
          </a:xfrm>
          <a:prstGeom prst="rect">
            <a:avLst/>
          </a:prstGeom>
        </p:spPr>
      </p:pic>
    </p:spTree>
    <p:extLst>
      <p:ext uri="{BB962C8B-B14F-4D97-AF65-F5344CB8AC3E}">
        <p14:creationId xmlns:p14="http://schemas.microsoft.com/office/powerpoint/2010/main" val="118039229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9088" y="350838"/>
            <a:ext cx="5962650" cy="3354387"/>
          </a:xfrm>
        </p:spPr>
      </p:sp>
      <p:sp>
        <p:nvSpPr>
          <p:cNvPr id="3" name="Notes Placeholder 2"/>
          <p:cNvSpPr>
            <a:spLocks noGrp="1"/>
          </p:cNvSpPr>
          <p:nvPr>
            <p:ph type="body" idx="1"/>
          </p:nvPr>
        </p:nvSpPr>
        <p:spPr>
          <a:xfrm>
            <a:off x="680879" y="3955660"/>
            <a:ext cx="5447030" cy="3914239"/>
          </a:xfrm>
        </p:spPr>
        <p:txBody>
          <a:bodyPr/>
          <a:lstStyle/>
          <a:p>
            <a:pPr algn="just">
              <a:spcAft>
                <a:spcPts val="600"/>
              </a:spcAft>
            </a:pP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Ask participant the following and write their answers in a flipchart: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dirty="0">
                <a:solidFill>
                  <a:srgbClr val="000000"/>
                </a:solidFill>
                <a:latin typeface="Calibri" panose="020F0502020204030204" pitchFamily="34" charset="0"/>
                <a:ea typeface="MS Mincho" panose="02020609040205080304" pitchFamily="49" charset="-128"/>
                <a:cs typeface="Cambria" panose="02040503050406030204" pitchFamily="18" charset="0"/>
              </a:rPr>
              <a:t>“</a:t>
            </a:r>
            <a:r>
              <a:rPr lang="en-GB" dirty="0">
                <a:solidFill>
                  <a:srgbClr val="000000"/>
                </a:solidFill>
                <a:latin typeface="Calibri" panose="020F0502020204030204" pitchFamily="34" charset="0"/>
                <a:ea typeface="MS Mincho" panose="02020609040205080304" pitchFamily="49" charset="-128"/>
                <a:cs typeface="Cambria" panose="02040503050406030204" pitchFamily="18" charset="0"/>
              </a:rPr>
              <a:t>What support </a:t>
            </a:r>
            <a:r>
              <a:rPr lang="en-US" dirty="0">
                <a:solidFill>
                  <a:srgbClr val="000000"/>
                </a:solidFill>
                <a:latin typeface="Calibri" panose="020F0502020204030204" pitchFamily="34" charset="0"/>
                <a:ea typeface="MS Mincho" panose="02020609040205080304" pitchFamily="49" charset="-128"/>
                <a:cs typeface="Cambria" panose="02040503050406030204" pitchFamily="18" charset="0"/>
              </a:rPr>
              <a:t>might be necessary to</a:t>
            </a:r>
            <a:r>
              <a:rPr lang="en-GB" dirty="0">
                <a:solidFill>
                  <a:srgbClr val="000000"/>
                </a:solidFill>
                <a:latin typeface="Calibri" panose="020F0502020204030204" pitchFamily="34" charset="0"/>
                <a:ea typeface="MS Mincho" panose="02020609040205080304" pitchFamily="49" charset="-128"/>
                <a:cs typeface="Cambria" panose="02040503050406030204" pitchFamily="18" charset="0"/>
              </a:rPr>
              <a:t> allow Emma and Sheila to continue to live together in their community</a:t>
            </a:r>
            <a:r>
              <a:rPr lang="en-US" dirty="0">
                <a:solidFill>
                  <a:srgbClr val="000000"/>
                </a:solidFill>
                <a:latin typeface="Calibri" panose="020F0502020204030204" pitchFamily="34" charset="0"/>
                <a:ea typeface="MS Mincho" panose="02020609040205080304" pitchFamily="49" charset="-128"/>
                <a:cs typeface="Cambria" panose="02040503050406030204" pitchFamily="18"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a:spcAft>
                <a:spcPts val="600"/>
              </a:spcAft>
            </a:pPr>
            <a:r>
              <a:rPr lang="en-GB" dirty="0">
                <a:solidFill>
                  <a:srgbClr val="4F81BD"/>
                </a:solidFill>
                <a:latin typeface="Calibri" panose="020F0502020204030204" pitchFamily="34" charset="0"/>
                <a:ea typeface="MS Mincho" panose="02020609040205080304" pitchFamily="49" charset="-128"/>
                <a:cs typeface="Cambria" panose="02040503050406030204" pitchFamily="18" charset="0"/>
              </a:rPr>
              <a:t>Answers may include:</a:t>
            </a:r>
            <a:endParaRPr lang="x-none"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Help to perform household chores can be provided by friends, </a:t>
            </a:r>
            <a:r>
              <a:rPr lang="en-US" dirty="0" err="1">
                <a:solidFill>
                  <a:srgbClr val="4F81BD"/>
                </a:solidFill>
                <a:latin typeface="Calibri" panose="020F0502020204030204" pitchFamily="34" charset="0"/>
                <a:ea typeface="SimSun" panose="02010600030101010101" pitchFamily="2" charset="-122"/>
                <a:cs typeface="Arial" panose="020B0604020202020204" pitchFamily="34" charset="0"/>
              </a:rPr>
              <a:t>neighbours</a:t>
            </a: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 or community resources (e.g. paid staff, drop in services, or assistance by other support organizations).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Home visits by health-care services to provide both Emma and Sheila with their basic health needs at the convenience of their home.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Transport to work and local clubs can be provided by friends and colleagues to ensure that both Emma and Sheila will continue to work and complete activities that gives them satisfaction and pleasure.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Community supports and services including peer supports, local community groups and social services can be provided when Emma and Sheila need additional support.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Emma’s sister could spend time with Emma and Sheila in a personal manner and provide support as appropriate.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119</a:t>
            </a:fld>
            <a:endParaRPr lang="x-none"/>
          </a:p>
        </p:txBody>
      </p:sp>
    </p:spTree>
    <p:extLst>
      <p:ext uri="{BB962C8B-B14F-4D97-AF65-F5344CB8AC3E}">
        <p14:creationId xmlns:p14="http://schemas.microsoft.com/office/powerpoint/2010/main" val="724729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1625" y="188913"/>
            <a:ext cx="5962650" cy="3354387"/>
          </a:xfrm>
        </p:spPr>
      </p:sp>
      <p:sp>
        <p:nvSpPr>
          <p:cNvPr id="3" name="Notes Placeholder 2"/>
          <p:cNvSpPr>
            <a:spLocks noGrp="1"/>
          </p:cNvSpPr>
          <p:nvPr>
            <p:ph type="body" idx="1"/>
          </p:nvPr>
        </p:nvSpPr>
        <p:spPr>
          <a:xfrm>
            <a:off x="284384" y="3772762"/>
            <a:ext cx="6256428" cy="5669393"/>
          </a:xfrm>
        </p:spPr>
        <p:txBody>
          <a:bodyPr/>
          <a:lstStyle/>
          <a:p>
            <a:pPr algn="just">
              <a:spcAft>
                <a:spcPts val="600"/>
              </a:spcAft>
            </a:pPr>
            <a:r>
              <a:rPr lang="en-US" dirty="0">
                <a:latin typeface="Calibri" panose="020F0502020204030204" pitchFamily="34" charset="0"/>
                <a:ea typeface="MS Mincho" panose="02020609040205080304" pitchFamily="49" charset="-128"/>
                <a:cs typeface="Cambria" panose="02040503050406030204" pitchFamily="18" charset="0"/>
              </a:rPr>
              <a:t>The emphasis on regaining control of life and identify is extremely important for people who have experienced situations where others may have taken decision-making power out of their hands in various aspects of their lives. For example, people may have been admitted to mental health services, treated against their will and put under guardianship measures etc.</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GB" dirty="0">
                <a:latin typeface="Calibri" panose="020F0502020204030204" pitchFamily="34" charset="0"/>
                <a:ea typeface="MS Mincho" panose="02020609040205080304" pitchFamily="49" charset="-128"/>
                <a:cs typeface="Cambria" panose="02040503050406030204" pitchFamily="18" charset="0"/>
              </a:rPr>
              <a:t>“What matters in recovery is not whether we’re using services or not using services, using medications or not using medications. What matters in terms of a recovery orientation is, are we living the life we want to be living? Are we achieving our personal goals? Do we have friends? Do we have connections with the community? Are we contributing or giving back in some way?” </a:t>
            </a:r>
            <a:r>
              <a:rPr lang="en-GB" i="1" dirty="0">
                <a:latin typeface="Calibri" panose="020F0502020204030204" pitchFamily="34" charset="0"/>
                <a:ea typeface="MS Mincho" panose="02020609040205080304" pitchFamily="49" charset="-128"/>
                <a:cs typeface="Cambria" panose="02040503050406030204" pitchFamily="18" charset="0"/>
              </a:rPr>
              <a:t>(</a:t>
            </a:r>
            <a:r>
              <a:rPr lang="en-GB"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 2011 #353">
                  <a:extLst>
                    <a:ext uri="{A12FA001-AC4F-418D-AE19-62706E023703}">
                      <ahyp:hlinkClr xmlns:ahyp="http://schemas.microsoft.com/office/drawing/2018/hyperlinkcolor" val="tx"/>
                    </a:ext>
                  </a:extLst>
                </a:hlinkClick>
              </a:rPr>
              <a:t>4</a:t>
            </a:r>
            <a:r>
              <a:rPr lang="en-GB" i="1" dirty="0">
                <a:latin typeface="Calibri" panose="020F0502020204030204" pitchFamily="34" charset="0"/>
                <a:ea typeface="MS Mincho" panose="02020609040205080304" pitchFamily="49" charset="-128"/>
                <a:cs typeface="Cambria" panose="02040503050406030204" pitchFamily="18" charset="0"/>
              </a:rPr>
              <a:t>)</a:t>
            </a:r>
            <a:r>
              <a:rPr lang="en-GB" dirty="0">
                <a:latin typeface="Calibri" panose="020F0502020204030204" pitchFamily="34" charset="0"/>
                <a:ea typeface="MS Mincho" panose="02020609040205080304" pitchFamily="49" charset="-128"/>
                <a:cs typeface="Cambria" panose="02040503050406030204" pitchFamily="18" charset="0"/>
              </a:rPr>
              <a:t> </a:t>
            </a:r>
          </a:p>
          <a:p>
            <a:pPr algn="just">
              <a:spcAft>
                <a:spcPts val="600"/>
              </a:spcAft>
            </a:pPr>
            <a:endParaRPr lang="en-US" sz="1200" kern="1200" dirty="0">
              <a:solidFill>
                <a:schemeClr val="tx1"/>
              </a:solidFill>
              <a:effectLst/>
              <a:latin typeface="Calibri" panose="020F0502020204030204" pitchFamily="34" charset="0"/>
              <a:ea typeface="MS Mincho" panose="02020609040205080304" pitchFamily="49" charset="-128"/>
              <a:cs typeface="Arial" panose="020B0604020202020204" pitchFamily="34" charset="0"/>
            </a:endParaRPr>
          </a:p>
          <a:p>
            <a:pPr algn="l">
              <a:spcAft>
                <a:spcPts val="600"/>
              </a:spcAft>
            </a:pPr>
            <a:r>
              <a:rPr lang="en-US" sz="1200" kern="1200" dirty="0">
                <a:solidFill>
                  <a:schemeClr val="tx1"/>
                </a:solidFill>
                <a:effectLst/>
                <a:latin typeface="Calibri" panose="020F0502020204030204" pitchFamily="34" charset="0"/>
                <a:ea typeface="MS Mincho" panose="02020609040205080304" pitchFamily="49" charset="-128"/>
                <a:cs typeface="Arial" panose="020B0604020202020204" pitchFamily="34" charset="0"/>
              </a:rPr>
              <a:t>(</a:t>
            </a:r>
            <a:r>
              <a:rPr lang="en-GB" sz="1200" kern="1200" dirty="0">
                <a:solidFill>
                  <a:schemeClr val="tx1"/>
                </a:solidFill>
                <a:effectLst/>
                <a:latin typeface="+mn-lt"/>
                <a:ea typeface="+mn-ea"/>
                <a:cs typeface="+mn-cs"/>
              </a:rPr>
              <a:t>Quote by Pat Deegan. Excerpt from The 10 Essential Shared Capabilities for Mental Health Practice: learning materials (page 21). Edinburgh: NHS Education for Scotland (NES); 2011. (</a:t>
            </a:r>
            <a:r>
              <a:rPr lang="en-GB" sz="1200" u="sng" kern="1200" dirty="0">
                <a:solidFill>
                  <a:schemeClr val="tx1"/>
                </a:solidFill>
                <a:effectLst/>
                <a:latin typeface="+mn-lt"/>
                <a:ea typeface="+mn-ea"/>
                <a:cs typeface="+mn-cs"/>
                <a:hlinkClick r:id="rId4"/>
              </a:rPr>
              <a:t>http://www.nes.scot.nhs.uk/media/351385/10_essential_shared_capabilities_2011.pdf</a:t>
            </a:r>
            <a:r>
              <a:rPr lang="en-GB" sz="1200" kern="1200" dirty="0">
                <a:solidFill>
                  <a:schemeClr val="tx1"/>
                </a:solidFill>
                <a:effectLst/>
                <a:latin typeface="+mn-lt"/>
                <a:ea typeface="+mn-ea"/>
                <a:cs typeface="+mn-cs"/>
              </a:rPr>
              <a:t>, accessed 26 February 2017).</a:t>
            </a:r>
            <a:endParaRPr lang="en-US" dirty="0">
              <a:latin typeface="Calibri" panose="020F0502020204030204" pitchFamily="34" charset="0"/>
              <a:ea typeface="MS Mincho" panose="02020609040205080304" pitchFamily="49" charset="-128"/>
              <a:cs typeface="Arial" panose="020B0604020202020204" pitchFamily="34" charset="0"/>
            </a:endParaRPr>
          </a:p>
          <a:p>
            <a:pPr algn="just">
              <a:spcAft>
                <a:spcPts val="600"/>
              </a:spcAft>
            </a:pPr>
            <a:endParaRPr lang="en-US" dirty="0">
              <a:latin typeface="Calibri" panose="020F050202020403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C6E7D0B4-629D-4358-AF77-399C1BE3CD59}" type="slidenum">
              <a:rPr lang="x-none" smtClean="0"/>
              <a:t>12</a:t>
            </a:fld>
            <a:endParaRPr lang="x-none"/>
          </a:p>
        </p:txBody>
      </p:sp>
    </p:spTree>
    <p:extLst>
      <p:ext uri="{BB962C8B-B14F-4D97-AF65-F5344CB8AC3E}">
        <p14:creationId xmlns:p14="http://schemas.microsoft.com/office/powerpoint/2010/main" val="156978642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6725" y="1243013"/>
            <a:ext cx="3046413" cy="1714500"/>
          </a:xfrm>
        </p:spPr>
      </p:sp>
      <p:sp>
        <p:nvSpPr>
          <p:cNvPr id="3" name="Notes Placeholder 2"/>
          <p:cNvSpPr>
            <a:spLocks noGrp="1"/>
          </p:cNvSpPr>
          <p:nvPr>
            <p:ph type="body" idx="1"/>
          </p:nvPr>
        </p:nvSpPr>
        <p:spPr>
          <a:xfrm>
            <a:off x="680879" y="3442045"/>
            <a:ext cx="5447030" cy="5256264"/>
          </a:xfrm>
        </p:spPr>
        <p:txBody>
          <a:bodyPr/>
          <a:lstStyle/>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This discussion will take place in plenary. Write ideas from participants on a flipchart.</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Ask participants the following question:</a:t>
            </a:r>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buFont typeface="Arial" panose="020B0604020202020204" pitchFamily="34" charset="0"/>
              <a:buChar char="•"/>
            </a:pPr>
            <a:r>
              <a:rPr lang="en-US" b="1" dirty="0">
                <a:latin typeface="Calibri" panose="020F0502020204030204" pitchFamily="34" charset="0"/>
                <a:ea typeface="MS Mincho" panose="02020609040205080304" pitchFamily="49" charset="-128"/>
                <a:cs typeface="Cambria" panose="02040503050406030204" pitchFamily="18" charset="0"/>
              </a:rPr>
              <a:t>In what ways can mental health or social services support people to connect to their community?</a:t>
            </a:r>
            <a:endParaRPr lang="x-none" dirty="0">
              <a:latin typeface="Calibri" panose="020F0502020204030204" pitchFamily="34" charset="0"/>
              <a:ea typeface="MS Mincho" panose="02020609040205080304" pitchFamily="49" charset="-128"/>
              <a:cs typeface="Cambria" panose="02040503050406030204" pitchFamily="18" charset="0"/>
            </a:endParaRPr>
          </a:p>
          <a:p>
            <a:pPr algn="ctr"/>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may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The person using the service can be encouraged to identify the ways in which they would like to connect with their community and specific community groups or activities.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Gather as much information as possible about the activities the person is currently interested in or was previously involved in as part of their local community.</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Encourage the use of community leisure facilities.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Link individuals to job, vocational or educational opportunities available in the local area, with the person’s consent, and, as appropriate, engage with employers, companies, academic institutions, income-generating organizations and NGOs to help them better understand and accommodate any requirements they may have. </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Making sure that people have the supports that they require to live in the community</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Establish peer groups for people in recovery (or, where peer groups exist, connect people to these groups). </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If the person wishes, connect them with local faith-based groups, or religious or community leaders’ interest groups, or other NGOs/allies.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120</a:t>
            </a:fld>
            <a:endParaRPr lang="x-none"/>
          </a:p>
        </p:txBody>
      </p:sp>
    </p:spTree>
    <p:extLst>
      <p:ext uri="{BB962C8B-B14F-4D97-AF65-F5344CB8AC3E}">
        <p14:creationId xmlns:p14="http://schemas.microsoft.com/office/powerpoint/2010/main" val="337927942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50 minutes.</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121</a:t>
            </a:fld>
            <a:endParaRPr lang="x-none"/>
          </a:p>
        </p:txBody>
      </p:sp>
    </p:spTree>
    <p:extLst>
      <p:ext uri="{BB962C8B-B14F-4D97-AF65-F5344CB8AC3E}">
        <p14:creationId xmlns:p14="http://schemas.microsoft.com/office/powerpoint/2010/main" val="96173363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7725" y="1243013"/>
            <a:ext cx="2460625" cy="1384300"/>
          </a:xfrm>
        </p:spPr>
      </p:sp>
      <p:sp>
        <p:nvSpPr>
          <p:cNvPr id="3" name="Notes Placeholder 2"/>
          <p:cNvSpPr>
            <a:spLocks noGrp="1"/>
          </p:cNvSpPr>
          <p:nvPr>
            <p:ph type="body" idx="1"/>
          </p:nvPr>
        </p:nvSpPr>
        <p:spPr>
          <a:xfrm>
            <a:off x="680879" y="3019556"/>
            <a:ext cx="5447030" cy="5678753"/>
          </a:xfrm>
        </p:spPr>
        <p:txBody>
          <a:bodyPr/>
          <a:lstStyle/>
          <a:p>
            <a:pPr algn="just">
              <a:spcAft>
                <a:spcPts val="600"/>
              </a:spcAft>
            </a:pPr>
            <a:r>
              <a:rPr lang="en-US" b="1" i="1" dirty="0">
                <a:latin typeface="Calibri" panose="020F0502020204030204" pitchFamily="34" charset="0"/>
                <a:ea typeface="MS Mincho" panose="02020609040205080304" pitchFamily="49" charset="-128"/>
                <a:cs typeface="Cambria" panose="02040503050406030204" pitchFamily="18" charset="0"/>
              </a:rPr>
              <a:t>Exercise 10.1: Communication is crucial in recovery-oriented care (10 min.)</a:t>
            </a: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participants:</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b="1" dirty="0">
                <a:latin typeface="Calibri" panose="020F0502020204030204" pitchFamily="34" charset="0"/>
                <a:ea typeface="MS Mincho" panose="02020609040205080304" pitchFamily="49" charset="-128"/>
                <a:cs typeface="Cambria" panose="02040503050406030204" pitchFamily="18" charset="0"/>
              </a:rPr>
              <a:t>Based on your experience (personal or professional), what skills are important for good communication with people undertaking a recovery journey?</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b="1" dirty="0">
                <a:solidFill>
                  <a:srgbClr val="4F81BD"/>
                </a:solidFill>
                <a:latin typeface="Calibri" panose="020F0502020204030204" pitchFamily="34" charset="0"/>
                <a:ea typeface="MS Gothic" panose="020B0609070205080204" pitchFamily="49" charset="-128"/>
                <a:cs typeface="Calibri" panose="020F0502020204030204" pitchFamily="34" charset="0"/>
              </a:rPr>
              <a:t>Some answers may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Listening attentively (e.g. listening without distractions such as mobile telephone and focusing fully on the person).</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Making an effort to truly understand what the person is saying/the person’s perspective.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Seeking to understand the views and values of the other person (i.e. suspending one’s assumptions of the person while recognizing that one’s views can vary across factors such as culture, gender, religion, etc.).</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Taking a moment to think about what the person is saying before responding (i.e. not reacting immediately).</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Being respectful.</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Talking to and treating the person as an equal.</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Talking calmly.</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Speaking in a way that is understandable, simple and straightforward.</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Not interrupting.</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Being patient.</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Using </a:t>
            </a:r>
            <a:r>
              <a:rPr lang="en-US" dirty="0" err="1">
                <a:solidFill>
                  <a:srgbClr val="4F81BD"/>
                </a:solidFill>
                <a:latin typeface="Calibri" panose="020F0502020204030204" pitchFamily="34" charset="0"/>
                <a:ea typeface="MS Mincho" panose="02020609040205080304" pitchFamily="49" charset="-128"/>
                <a:cs typeface="Arial" panose="020B0604020202020204" pitchFamily="34" charset="0"/>
              </a:rPr>
              <a:t>humour</a:t>
            </a: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 if and where appropriate.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Being nonjudgmental and using nonjudgmental language.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Using simple, clear and concise language.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Paying attention to nonverbal language and </a:t>
            </a:r>
            <a:r>
              <a:rPr lang="en-US" dirty="0" err="1">
                <a:solidFill>
                  <a:srgbClr val="4F81BD"/>
                </a:solidFill>
                <a:latin typeface="Calibri" panose="020F0502020204030204" pitchFamily="34" charset="0"/>
                <a:ea typeface="MS Mincho" panose="02020609040205080304" pitchFamily="49" charset="-128"/>
                <a:cs typeface="Arial" panose="020B0604020202020204" pitchFamily="34" charset="0"/>
              </a:rPr>
              <a:t>behaviours</a:t>
            </a: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 (i.e. gestures, facial expressions, eye contact).</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285750" marR="0" lvl="0" indent="-2286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Finding a space to speak which is safe and allows for privacy.</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algn="just"/>
            <a:endParaRPr lang="en-US" b="1" i="1" dirty="0">
              <a:latin typeface="Calibri" panose="020F0502020204030204" pitchFamily="34" charset="0"/>
              <a:ea typeface="MS Mincho" panose="02020609040205080304" pitchFamily="49" charset="-128"/>
              <a:cs typeface="Cambria" panose="02040503050406030204" pitchFamily="18" charset="0"/>
            </a:endParaRP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122</a:t>
            </a:fld>
            <a:endParaRPr lang="x-none"/>
          </a:p>
        </p:txBody>
      </p:sp>
    </p:spTree>
    <p:extLst>
      <p:ext uri="{BB962C8B-B14F-4D97-AF65-F5344CB8AC3E}">
        <p14:creationId xmlns:p14="http://schemas.microsoft.com/office/powerpoint/2010/main" val="110838374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Calibri" panose="020F0502020204030204" pitchFamily="34" charset="0"/>
                <a:ea typeface="MS Mincho" panose="02020609040205080304" pitchFamily="49" charset="-128"/>
                <a:cs typeface="Arial" panose="020B0604020202020204" pitchFamily="34" charset="0"/>
              </a:rPr>
              <a:t>Presentation: Key communication skills in recovery (</a:t>
            </a:r>
            <a:r>
              <a:rPr lang="en-US" b="1" i="1" dirty="0">
                <a:latin typeface="Calibri" panose="020F0502020204030204" pitchFamily="34" charset="0"/>
                <a:ea typeface="MS Mincho" panose="02020609040205080304" pitchFamily="49" charset="-128"/>
                <a:cs typeface="Arial" panose="020B0604020202020204" pitchFamily="34" charset="0"/>
                <a:hlinkClick r:id="rId3" action="ppaction://hlinkfile" tooltip=", 2011 #70"/>
              </a:rPr>
              <a:t>9</a:t>
            </a:r>
            <a:r>
              <a:rPr lang="en-US" b="1" i="1" dirty="0">
                <a:latin typeface="Calibri" panose="020F0502020204030204" pitchFamily="34" charset="0"/>
                <a:ea typeface="MS Mincho" panose="02020609040205080304" pitchFamily="49" charset="-128"/>
                <a:cs typeface="Arial" panose="020B0604020202020204" pitchFamily="34" charset="0"/>
              </a:rPr>
              <a:t>) (15 min.)</a:t>
            </a:r>
          </a:p>
          <a:p>
            <a:endParaRPr lang="en-US" b="1" i="1" dirty="0">
              <a:latin typeface="Calibri" panose="020F0502020204030204" pitchFamily="34" charset="0"/>
              <a:ea typeface="MS Mincho" panose="02020609040205080304" pitchFamily="49" charset="-128"/>
              <a:cs typeface="Arial" panose="020B0604020202020204" pitchFamily="34"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Good communication skills are key to creating a therapeutic relationship between practitioners and people using services.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 recovery approach re-emphasizes the importance of these skills and additionally requires a shift in the power dynamics towards more balanced and equal relationships.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123</a:t>
            </a:fld>
            <a:endParaRPr lang="x-none"/>
          </a:p>
        </p:txBody>
      </p:sp>
    </p:spTree>
    <p:extLst>
      <p:ext uri="{BB962C8B-B14F-4D97-AF65-F5344CB8AC3E}">
        <p14:creationId xmlns:p14="http://schemas.microsoft.com/office/powerpoint/2010/main" val="323252519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Active listening</a:t>
            </a: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Active listening skills are of particular importance. Active listening involves really engaging with what the person is saying in order to better understand and explore their thoughts and views.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is completely different from passively hearing what a person is saying.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solidFill>
                  <a:srgbClr val="000000"/>
                </a:solidFill>
                <a:latin typeface="Calibri" panose="020F0502020204030204" pitchFamily="34" charset="0"/>
                <a:ea typeface="MS Mincho" panose="02020609040205080304" pitchFamily="49" charset="-128"/>
                <a:cs typeface="Cambria" panose="02040503050406030204" pitchFamily="18" charset="0"/>
              </a:rPr>
              <a:t>Active listening is about listening to the verbal and nonverbal content of what is being said. </a:t>
            </a:r>
          </a:p>
          <a:p>
            <a:pPr marL="628650" lvl="1" indent="-171450" algn="just">
              <a:buFont typeface="Arial" panose="020B0604020202020204" pitchFamily="34" charset="0"/>
              <a:buChar char="•"/>
            </a:pPr>
            <a:r>
              <a:rPr lang="en-US" dirty="0">
                <a:solidFill>
                  <a:srgbClr val="000000"/>
                </a:solidFill>
                <a:latin typeface="Calibri" panose="020F0502020204030204" pitchFamily="34" charset="0"/>
                <a:ea typeface="MS Mincho" panose="02020609040205080304" pitchFamily="49" charset="-128"/>
                <a:cs typeface="Cambria" panose="02040503050406030204" pitchFamily="18" charset="0"/>
              </a:rPr>
              <a:t>This includes the use of body language and facial expressions as well as being attentive to what might lie beneath the words that are being spoken – i.e. understanding the underlying meaning of what the person is saying and checking this with them, and then reflecting back on what is said and, in doing so, taking the opportunity to reframe issues to focus on strengths and solutions.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124</a:t>
            </a:fld>
            <a:endParaRPr lang="x-none"/>
          </a:p>
        </p:txBody>
      </p:sp>
    </p:spTree>
    <p:extLst>
      <p:ext uri="{BB962C8B-B14F-4D97-AF65-F5344CB8AC3E}">
        <p14:creationId xmlns:p14="http://schemas.microsoft.com/office/powerpoint/2010/main" val="101796415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000000"/>
                </a:solidFill>
                <a:latin typeface="Calibri" panose="020F0502020204030204" pitchFamily="34" charset="0"/>
                <a:ea typeface="MS Mincho" panose="02020609040205080304" pitchFamily="49" charset="-128"/>
                <a:cs typeface="Cambria" panose="02040503050406030204" pitchFamily="18" charset="0"/>
              </a:rPr>
              <a:t>An example of active listening:</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000000"/>
                </a:solidFill>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Person using the service: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“I’m really frustrated that my family has not come to visit me today. I have so much to tell them and really need them here for support.”</a:t>
            </a:r>
          </a:p>
          <a:p>
            <a:pPr marL="342900" marR="0" lvl="0" indent="-342900">
              <a:spcBef>
                <a:spcPts val="0"/>
              </a:spcBef>
              <a:spcAft>
                <a:spcPts val="0"/>
              </a:spcAft>
              <a:buFont typeface="Symbol" panose="05050102010706020507" pitchFamily="18" charset="2"/>
              <a:buChar char=""/>
              <a:tabLst>
                <a:tab pos="228600" algn="l"/>
                <a:tab pos="457200" algn="l"/>
              </a:tabLst>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Person assuming a supportive role: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sounds like today has been really difficult for you and that the involvement of your family is very important to you. I can definitely relate to that.”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125</a:t>
            </a:fld>
            <a:endParaRPr lang="x-none"/>
          </a:p>
        </p:txBody>
      </p:sp>
    </p:spTree>
    <p:extLst>
      <p:ext uri="{BB962C8B-B14F-4D97-AF65-F5344CB8AC3E}">
        <p14:creationId xmlns:p14="http://schemas.microsoft.com/office/powerpoint/2010/main" val="26412826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Conversations that flow both ways: Moving from monologue to dialogue</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is important to recognize that people have their own unique identities and experiences. </a:t>
            </a:r>
          </a:p>
          <a:p>
            <a:pPr marL="800100" marR="0" lvl="1"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Thus their views, ideas and opinions might be very different from those of mental health and other practitioners, families, care partners and other supporters.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 open dialogue should be established with the person to understand and support them, as opposed to communicating the opinions or demands of practitioners, family members or care partners.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Moving from monologue to dialogue means that mental health and other practitioners, care partners and families alike need to use different language when providing advice (e.g. saying, “Well I think…” rather than “You must…”).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126</a:t>
            </a:fld>
            <a:endParaRPr lang="x-none"/>
          </a:p>
        </p:txBody>
      </p:sp>
    </p:spTree>
    <p:extLst>
      <p:ext uri="{BB962C8B-B14F-4D97-AF65-F5344CB8AC3E}">
        <p14:creationId xmlns:p14="http://schemas.microsoft.com/office/powerpoint/2010/main" val="200990931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Partnerships need to be formed to find a way forward through differences of opinions. For instance, instead of saying “You need to receive psychotherapy”, one can say “I think receiving psychotherapy could be beneficial for you. What do you think?” </a:t>
            </a:r>
          </a:p>
          <a:p>
            <a:pPr marL="171450" indent="-171450" algn="jus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In this way it is possible to share an informed point of view rather than to dictate “absolute truths” and then listen to the other person’s point of view to see if this is a useful option to be pursued.</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127</a:t>
            </a:fld>
            <a:endParaRPr lang="x-none"/>
          </a:p>
        </p:txBody>
      </p:sp>
    </p:spTree>
    <p:extLst>
      <p:ext uri="{BB962C8B-B14F-4D97-AF65-F5344CB8AC3E}">
        <p14:creationId xmlns:p14="http://schemas.microsoft.com/office/powerpoint/2010/main" val="378570459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libri" panose="020F0502020204030204" pitchFamily="34" charset="0"/>
              </a:rPr>
              <a:t>In difficult situations, mental health and other practitioners, families and other supporters may have strong reactions and emotional responses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When strong emotional responses occur, it is important to:</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Recognize and understand why such responses might be occurring in order to avoid automatic immediate negative reactions and to communicate better.</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Take a moment to imagine how the person is feeling or the reason behind their current actions or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behaviour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Even when a person appears, on the surface, to be saying things, acting or behaving in a way that appears upsetting to others, it is important to be mindful that the person may be communicating important information.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128</a:t>
            </a:fld>
            <a:endParaRPr lang="x-none"/>
          </a:p>
        </p:txBody>
      </p:sp>
    </p:spTree>
    <p:extLst>
      <p:ext uri="{BB962C8B-B14F-4D97-AF65-F5344CB8AC3E}">
        <p14:creationId xmlns:p14="http://schemas.microsoft.com/office/powerpoint/2010/main" val="31162552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Calibri" panose="020F0502020204030204" pitchFamily="34" charset="0"/>
                <a:ea typeface="MS Mincho" panose="02020609040205080304" pitchFamily="49" charset="-128"/>
                <a:cs typeface="Arial" panose="020B0604020202020204" pitchFamily="34" charset="0"/>
              </a:rPr>
              <a:t>Exercise 10.2: Putting active listening skills into practice (</a:t>
            </a:r>
            <a:r>
              <a:rPr lang="en-US" b="1" i="1" dirty="0">
                <a:latin typeface="Calibri" panose="020F0502020204030204" pitchFamily="34" charset="0"/>
                <a:ea typeface="MS Mincho" panose="02020609040205080304" pitchFamily="49" charset="-128"/>
                <a:cs typeface="Arial" panose="020B0604020202020204" pitchFamily="34" charset="0"/>
                <a:hlinkClick r:id="rId3" action="ppaction://hlinkfile" tooltip=", 2011 #70"/>
              </a:rPr>
              <a:t>9</a:t>
            </a:r>
            <a:r>
              <a:rPr lang="en-US" b="1" i="1" dirty="0">
                <a:latin typeface="Calibri" panose="020F0502020204030204" pitchFamily="34" charset="0"/>
                <a:ea typeface="MS Mincho" panose="02020609040205080304" pitchFamily="49" charset="-128"/>
                <a:cs typeface="Arial" panose="020B0604020202020204" pitchFamily="34" charset="0"/>
              </a:rPr>
              <a:t>) (25 min.)</a:t>
            </a:r>
          </a:p>
          <a:p>
            <a:endParaRPr lang="en-US" b="1" i="1" dirty="0">
              <a:latin typeface="Calibri" panose="020F0502020204030204" pitchFamily="34" charset="0"/>
              <a:ea typeface="MS Mincho" panose="02020609040205080304" pitchFamily="49" charset="-128"/>
              <a:cs typeface="Arial" panose="020B0604020202020204" pitchFamily="34"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Consider the following scenario:</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George had been receiving services in an inpatient mental health unit of a general hospital for a couple of weeks. He was ambivalent about staying in the unit but wanted extra support and had nowhere else to go. On several occasions he has lashed out in a volatile way and angrily threatened to leave whenever challenged or when he feels unhappy with what is being said. In the last incident he pushed a staff member to the ground. He constantly criticizes the staff and says that no-one tries hard enough.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129</a:t>
            </a:fld>
            <a:endParaRPr lang="x-none"/>
          </a:p>
        </p:txBody>
      </p:sp>
    </p:spTree>
    <p:extLst>
      <p:ext uri="{BB962C8B-B14F-4D97-AF65-F5344CB8AC3E}">
        <p14:creationId xmlns:p14="http://schemas.microsoft.com/office/powerpoint/2010/main" val="170013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endParaRPr lang="x-none" dirty="0">
              <a:latin typeface="Calibri" panose="020F0502020204030204" pitchFamily="34" charset="0"/>
              <a:ea typeface="MS Mincho" panose="02020609040205080304" pitchFamily="49" charset="-128"/>
              <a:cs typeface="Arial" panose="020B0604020202020204" pitchFamily="34" charset="0"/>
            </a:endParaRPr>
          </a:p>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At this point show participants one of the following videos:</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lgn="just">
              <a:spcBef>
                <a:spcPts val="0"/>
              </a:spcBef>
              <a:spcAft>
                <a:spcPts val="0"/>
              </a:spcAft>
              <a:buClr>
                <a:srgbClr val="000000"/>
              </a:buClr>
              <a:buFont typeface="+mj-lt"/>
              <a:buAutoNum type="arabicPeriod"/>
            </a:pPr>
            <a:r>
              <a:rPr lang="en-GB" b="1" dirty="0">
                <a:latin typeface="Calibri" panose="020F0502020204030204" pitchFamily="34" charset="0"/>
                <a:ea typeface="MS Gothic" panose="020B0609070205080204" pitchFamily="49" charset="-128"/>
                <a:cs typeface="Cambria" panose="02040503050406030204" pitchFamily="18" charset="0"/>
              </a:rPr>
              <a:t>The voices in my head </a:t>
            </a:r>
            <a:r>
              <a:rPr lang="en-GB" dirty="0">
                <a:latin typeface="Calibri" panose="020F0502020204030204" pitchFamily="34" charset="0"/>
                <a:ea typeface="MS Gothic" panose="020B0609070205080204" pitchFamily="49" charset="-128"/>
                <a:cs typeface="Cambria" panose="02040503050406030204" pitchFamily="18" charset="0"/>
              </a:rPr>
              <a:t>video from Eleanor Longden </a:t>
            </a:r>
            <a:r>
              <a:rPr lang="en-GB" i="1" dirty="0">
                <a:latin typeface="Calibri" panose="020F0502020204030204" pitchFamily="34" charset="0"/>
                <a:ea typeface="MS Gothic" panose="020B0609070205080204" pitchFamily="49" charset="-128"/>
                <a:cs typeface="Cambria" panose="02040503050406030204" pitchFamily="18" charset="0"/>
              </a:rPr>
              <a:t>(</a:t>
            </a:r>
            <a:r>
              <a:rPr lang="en-GB" i="1" dirty="0">
                <a:latin typeface="Calibri" panose="020F0502020204030204" pitchFamily="34" charset="0"/>
                <a:ea typeface="MS Gothic" panose="020B0609070205080204" pitchFamily="49" charset="-128"/>
                <a:cs typeface="Cambria" panose="02040503050406030204" pitchFamily="18" charset="0"/>
                <a:hlinkClick r:id="rId3" action="ppaction://hlinkfile" tooltip="Ted2013 – Eleanor Longden, 2013 #336">
                  <a:extLst>
                    <a:ext uri="{A12FA001-AC4F-418D-AE19-62706E023703}">
                      <ahyp:hlinkClr xmlns:ahyp="http://schemas.microsoft.com/office/drawing/2018/hyperlinkcolor" val="tx"/>
                    </a:ext>
                  </a:extLst>
                </a:hlinkClick>
              </a:rPr>
              <a:t>5</a:t>
            </a:r>
            <a:r>
              <a:rPr lang="en-GB" i="1" dirty="0">
                <a:latin typeface="Calibri" panose="020F0502020204030204" pitchFamily="34" charset="0"/>
                <a:ea typeface="MS Gothic" panose="020B0609070205080204" pitchFamily="49" charset="-128"/>
                <a:cs typeface="Cambria" panose="02040503050406030204" pitchFamily="18" charset="0"/>
              </a:rPr>
              <a:t>)</a:t>
            </a:r>
            <a:r>
              <a:rPr lang="en-GB" dirty="0">
                <a:latin typeface="Calibri" panose="020F0502020204030204" pitchFamily="34" charset="0"/>
                <a:ea typeface="MS Gothic" panose="020B0609070205080204" pitchFamily="49" charset="-128"/>
                <a:cs typeface="Cambria" panose="02040503050406030204" pitchFamily="18" charset="0"/>
              </a:rPr>
              <a:t> (14:17 min.), a woman who hears voices and who has gained control over her life. </a:t>
            </a:r>
            <a:r>
              <a:rPr lang="en-GB" u="sng" dirty="0">
                <a:solidFill>
                  <a:srgbClr val="4F81BD"/>
                </a:solidFill>
                <a:latin typeface="Calibri" panose="020F0502020204030204" pitchFamily="34" charset="0"/>
                <a:ea typeface="MS Gothic" panose="020B0609070205080204" pitchFamily="49" charset="-128"/>
                <a:cs typeface="Cambria" panose="02040503050406030204" pitchFamily="18" charset="0"/>
                <a:hlinkClick r:id="rId4">
                  <a:extLst>
                    <a:ext uri="{A12FA001-AC4F-418D-AE19-62706E023703}">
                      <ahyp:hlinkClr xmlns:ahyp="http://schemas.microsoft.com/office/drawing/2018/hyperlinkcolor" val="tx"/>
                    </a:ext>
                  </a:extLst>
                </a:hlinkClick>
              </a:rPr>
              <a:t>https://www.ted.com/talks/eleanor_longden_the_voices_in_my_head?language=en</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accessed 03 August 2016.</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lvl="0" indent="-342900">
              <a:buClr>
                <a:srgbClr val="000000"/>
              </a:buClr>
              <a:buFont typeface="+mj-lt"/>
              <a:buAutoNum type="arabicPeriod"/>
            </a:pPr>
            <a:r>
              <a:rPr lang="en-US" dirty="0">
                <a:solidFill>
                  <a:srgbClr val="000000"/>
                </a:solidFill>
                <a:latin typeface="Calibri" panose="020F0502020204030204" pitchFamily="34" charset="0"/>
                <a:ea typeface="MS Gothic" panose="020B0609070205080204" pitchFamily="49" charset="-128"/>
                <a:cs typeface="Cambria" panose="02040503050406030204" pitchFamily="18" charset="0"/>
              </a:rPr>
              <a:t>INTERVOICE: The Hearing Voices Movement, on individuals in Brazil and how they deal with hearing voices day by day (52: 42 min). </a:t>
            </a:r>
            <a:r>
              <a:rPr lang="en-US" u="sng" dirty="0">
                <a:solidFill>
                  <a:srgbClr val="000000"/>
                </a:solidFill>
                <a:latin typeface="Calibri" panose="020F0502020204030204" pitchFamily="34" charset="0"/>
                <a:ea typeface="MS Gothic" panose="020B0609070205080204" pitchFamily="49" charset="-128"/>
                <a:cs typeface="Calibri" panose="020F0502020204030204" pitchFamily="34" charset="0"/>
              </a:rPr>
              <a:t>https://</a:t>
            </a:r>
            <a:r>
              <a:rPr lang="en-US" u="sng" dirty="0" err="1">
                <a:solidFill>
                  <a:srgbClr val="000000"/>
                </a:solidFill>
                <a:latin typeface="Calibri" panose="020F0502020204030204" pitchFamily="34" charset="0"/>
                <a:ea typeface="MS Gothic" panose="020B0609070205080204" pitchFamily="49" charset="-128"/>
                <a:cs typeface="Calibri" panose="020F0502020204030204" pitchFamily="34" charset="0"/>
              </a:rPr>
              <a:t>youtu.be</a:t>
            </a:r>
            <a:r>
              <a:rPr lang="en-US" u="sng" dirty="0">
                <a:solidFill>
                  <a:srgbClr val="000000"/>
                </a:solidFill>
                <a:latin typeface="Calibri" panose="020F0502020204030204" pitchFamily="34" charset="0"/>
                <a:ea typeface="MS Gothic" panose="020B0609070205080204" pitchFamily="49" charset="-128"/>
                <a:cs typeface="Calibri" panose="020F0502020204030204" pitchFamily="34" charset="0"/>
              </a:rPr>
              <a:t>/RYbjSeEy42c </a:t>
            </a:r>
            <a:r>
              <a:rPr lang="en-US" u="none" dirty="0">
                <a:solidFill>
                  <a:srgbClr val="000000"/>
                </a:solidFill>
                <a:latin typeface="Calibri" panose="020F0502020204030204" pitchFamily="34" charset="0"/>
                <a:ea typeface="MS Gothic" panose="020B0609070205080204" pitchFamily="49" charset="-128"/>
                <a:cs typeface="Calibri" panose="020F0502020204030204" pitchFamily="34" charset="0"/>
              </a:rPr>
              <a:t>(accessed 9 April 2019)</a:t>
            </a:r>
            <a:br>
              <a:rPr lang="x-none" dirty="0"/>
            </a:br>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13</a:t>
            </a:fld>
            <a:endParaRPr lang="x-none"/>
          </a:p>
        </p:txBody>
      </p:sp>
    </p:spTree>
    <p:extLst>
      <p:ext uri="{BB962C8B-B14F-4D97-AF65-F5344CB8AC3E}">
        <p14:creationId xmlns:p14="http://schemas.microsoft.com/office/powerpoint/2010/main" val="230555953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600"/>
              </a:spcAft>
              <a:buFont typeface="+mj-lt"/>
              <a:buAutoNum type="arabicPeriod"/>
            </a:pPr>
            <a:r>
              <a:rPr lang="en-US" b="1" dirty="0">
                <a:latin typeface="Calibri" panose="020F0502020204030204" pitchFamily="34" charset="0"/>
                <a:ea typeface="MS Mincho" panose="02020609040205080304" pitchFamily="49" charset="-128"/>
                <a:cs typeface="Calibri" panose="020F0502020204030204" pitchFamily="34" charset="0"/>
              </a:rPr>
              <a:t>Imagine you are sitting with George. Now write down your:</a:t>
            </a:r>
            <a:endParaRPr lang="x-none"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initial thoughts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beliefs/ideas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bodily reactions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likely actions or </a:t>
            </a:r>
            <a:r>
              <a:rPr lang="en-US" b="1" dirty="0" err="1">
                <a:solidFill>
                  <a:srgbClr val="000000"/>
                </a:solidFill>
                <a:latin typeface="Calibri" panose="020F0502020204030204" pitchFamily="34" charset="0"/>
                <a:ea typeface="SimSun" panose="02010600030101010101" pitchFamily="2" charset="-122"/>
                <a:cs typeface="Arial" panose="020B0604020202020204" pitchFamily="34" charset="0"/>
              </a:rPr>
              <a:t>behaviours</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70510" marR="0">
              <a:lnSpc>
                <a:spcPct val="115000"/>
              </a:lnSpc>
              <a:spcBef>
                <a:spcPts val="0"/>
              </a:spcBef>
              <a:spcAft>
                <a:spcPts val="0"/>
              </a:spcAft>
            </a:pPr>
            <a:r>
              <a:rPr lang="en-US" sz="900" dirty="0">
                <a:latin typeface="Calibri" panose="020F0502020204030204" pitchFamily="34" charset="0"/>
                <a:ea typeface="Cambria" panose="02040503050406030204" pitchFamily="18" charset="0"/>
                <a:cs typeface="Calibri" panose="020F0502020204030204" pitchFamily="34" charset="0"/>
              </a:rPr>
              <a:t> </a:t>
            </a:r>
            <a:endParaRPr lang="x-none" sz="1000" b="1" dirty="0">
              <a:latin typeface="Calibri" panose="020F0502020204030204" pitchFamily="34" charset="0"/>
              <a:ea typeface="Cambria" panose="02040503050406030204" pitchFamily="18" charset="0"/>
              <a:cs typeface="Arial" panose="020B0604020202020204" pitchFamily="34" charset="0"/>
            </a:endParaRPr>
          </a:p>
          <a:p>
            <a:pPr>
              <a:lnSpc>
                <a:spcPct val="115000"/>
              </a:lnSpc>
              <a:spcAft>
                <a:spcPts val="600"/>
              </a:spcAft>
            </a:pPr>
            <a:r>
              <a:rPr lang="en-US" b="1" dirty="0">
                <a:solidFill>
                  <a:srgbClr val="4F81BD"/>
                </a:solidFill>
                <a:latin typeface="Calibri" panose="020F0502020204030204" pitchFamily="34" charset="0"/>
                <a:ea typeface="Cambria" panose="02040503050406030204" pitchFamily="18" charset="0"/>
                <a:cs typeface="Calibri" panose="020F0502020204030204" pitchFamily="34" charset="0"/>
              </a:rPr>
              <a:t>Some answers can include:</a:t>
            </a:r>
            <a:endParaRPr lang="x-none" sz="1000" b="1" dirty="0">
              <a:latin typeface="Calibri" panose="020F0502020204030204" pitchFamily="34" charset="0"/>
              <a:ea typeface="Cambria" panose="020405030504060302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You may be frightened of George, or concerned that he might be “unpredictable” and “volatile”.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Believe that George is manipulative and unappreciative.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 angry.</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Have heightened senses.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You may believe that George never listens to your advice.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130</a:t>
            </a:fld>
            <a:endParaRPr lang="x-none"/>
          </a:p>
        </p:txBody>
      </p:sp>
    </p:spTree>
    <p:extLst>
      <p:ext uri="{BB962C8B-B14F-4D97-AF65-F5344CB8AC3E}">
        <p14:creationId xmlns:p14="http://schemas.microsoft.com/office/powerpoint/2010/main" val="159761256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2.  How might your thoughts and feelings reflect those of George? </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can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If you are feeling anxious or afraid of George, these may be emotions that he is also experiencing.</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You may feel that George is not listening to your advice and perhaps this is because he also feels that he is not being listened to. </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You may feel that you cannot identify with George, and he may also feel the same towards you.</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131</a:t>
            </a:fld>
            <a:endParaRPr lang="x-none"/>
          </a:p>
        </p:txBody>
      </p:sp>
    </p:spTree>
    <p:extLst>
      <p:ext uri="{BB962C8B-B14F-4D97-AF65-F5344CB8AC3E}">
        <p14:creationId xmlns:p14="http://schemas.microsoft.com/office/powerpoint/2010/main" val="216560150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just">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3. Write down three possible things you could say to George which would demonstrate your desire to work with him in a constructive and recovery-focused way.</a:t>
            </a:r>
            <a:endParaRPr lang="x-none" dirty="0">
              <a:latin typeface="Calibri" panose="020F0502020204030204" pitchFamily="34" charset="0"/>
              <a:ea typeface="MS Mincho" panose="02020609040205080304" pitchFamily="49" charset="-128"/>
              <a:cs typeface="Arial" panose="020B0604020202020204" pitchFamily="34"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can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Expressing your concern about his emotional state in a reflective manner. Concern should </a:t>
            </a:r>
            <a:r>
              <a:rPr lang="en-US" dirty="0" err="1">
                <a:solidFill>
                  <a:srgbClr val="4F81BD"/>
                </a:solidFill>
                <a:latin typeface="Calibri" panose="020F0502020204030204" pitchFamily="34" charset="0"/>
                <a:ea typeface="MS Mincho" panose="02020609040205080304" pitchFamily="49" charset="-128"/>
                <a:cs typeface="Arial" panose="020B0604020202020204" pitchFamily="34" charset="0"/>
              </a:rPr>
              <a:t>centre</a:t>
            </a: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 on George’s well-being and perspective, rather than those of others. For instance, “You seemed very upset today, I wanted to discuss with you how we could make this less stressful for you.”</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Allow him to talk about his experience from his viewpoint, to gain a better understanding of what is going on. For instance, “You mentioned before that no one tries hard enough here – can you tell me more about that?”</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Ask him what would be most helpful to him from this point forward. How would George like staff to help him? For instance, “I’d really like to know your thoughts on how we can best support you when you become distressed, angry or upset”.</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132</a:t>
            </a:fld>
            <a:endParaRPr lang="x-none"/>
          </a:p>
        </p:txBody>
      </p:sp>
    </p:spTree>
    <p:extLst>
      <p:ext uri="{BB962C8B-B14F-4D97-AF65-F5344CB8AC3E}">
        <p14:creationId xmlns:p14="http://schemas.microsoft.com/office/powerpoint/2010/main" val="114354488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 hours and 10 minutes.</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133</a:t>
            </a:fld>
            <a:endParaRPr lang="x-none"/>
          </a:p>
        </p:txBody>
      </p:sp>
    </p:spTree>
    <p:extLst>
      <p:ext uri="{BB962C8B-B14F-4D97-AF65-F5344CB8AC3E}">
        <p14:creationId xmlns:p14="http://schemas.microsoft.com/office/powerpoint/2010/main" val="85136860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libri" panose="020F0502020204030204" pitchFamily="34" charset="0"/>
              </a:rPr>
              <a:t>Presentation: Making a recovery plan (</a:t>
            </a:r>
            <a:r>
              <a:rPr lang="en-US" b="1" i="1" dirty="0">
                <a:latin typeface="Calibri" panose="020F0502020204030204" pitchFamily="34" charset="0"/>
                <a:ea typeface="MS Mincho" panose="02020609040205080304" pitchFamily="49" charset="-128"/>
                <a:cs typeface="Calibri" panose="020F0502020204030204" pitchFamily="34" charset="0"/>
                <a:hlinkClick r:id="rId3" action="ppaction://hlinkfile" tooltip=",  #140"/>
              </a:rPr>
              <a:t>37</a:t>
            </a:r>
            <a:r>
              <a:rPr lang="en-US" b="1" i="1" dirty="0">
                <a:latin typeface="Calibri" panose="020F0502020204030204" pitchFamily="34" charset="0"/>
                <a:ea typeface="MS Mincho" panose="02020609040205080304" pitchFamily="49" charset="-128"/>
                <a:cs typeface="Calibri" panose="020F0502020204030204" pitchFamily="34" charset="0"/>
              </a:rPr>
              <a:t>),(</a:t>
            </a:r>
            <a:r>
              <a:rPr lang="en-US" b="1" i="1" dirty="0">
                <a:latin typeface="Calibri" panose="020F0502020204030204" pitchFamily="34" charset="0"/>
                <a:ea typeface="MS Mincho" panose="02020609040205080304" pitchFamily="49" charset="-128"/>
                <a:cs typeface="Calibri" panose="020F0502020204030204" pitchFamily="34" charset="0"/>
                <a:hlinkClick r:id="rId4" action="ppaction://hlinkfile" tooltip=", 2008 #141"/>
              </a:rPr>
              <a:t>38</a:t>
            </a:r>
            <a:r>
              <a:rPr lang="en-US" b="1" i="1" dirty="0">
                <a:latin typeface="Calibri" panose="020F0502020204030204" pitchFamily="34" charset="0"/>
                <a:ea typeface="MS Mincho" panose="02020609040205080304" pitchFamily="49" charset="-128"/>
                <a:cs typeface="Calibri" panose="020F0502020204030204" pitchFamily="34" charset="0"/>
              </a:rPr>
              <a:t>),(</a:t>
            </a:r>
            <a:r>
              <a:rPr lang="en-US" b="1" i="1" dirty="0">
                <a:latin typeface="Calibri" panose="020F0502020204030204" pitchFamily="34" charset="0"/>
                <a:ea typeface="MS Mincho" panose="02020609040205080304" pitchFamily="49" charset="-128"/>
                <a:cs typeface="Calibri" panose="020F0502020204030204" pitchFamily="34" charset="0"/>
                <a:hlinkClick r:id="rId5" action="ppaction://hlinkfile" tooltip=", 2008 #125"/>
              </a:rPr>
              <a:t>39</a:t>
            </a:r>
            <a:r>
              <a:rPr lang="en-US" b="1" i="1" dirty="0">
                <a:latin typeface="Calibri" panose="020F0502020204030204" pitchFamily="34" charset="0"/>
                <a:ea typeface="MS Mincho" panose="02020609040205080304" pitchFamily="49" charset="-128"/>
                <a:cs typeface="Calibri" panose="020F0502020204030204" pitchFamily="34" charset="0"/>
              </a:rPr>
              <a:t>) (15 min.)</a:t>
            </a:r>
          </a:p>
          <a:p>
            <a:pPr algn="just"/>
            <a:endParaRPr lang="en-US" b="1" i="1" dirty="0">
              <a:latin typeface="Calibri" panose="020F0502020204030204" pitchFamily="34" charset="0"/>
              <a:ea typeface="MS Mincho" panose="02020609040205080304" pitchFamily="49" charset="-128"/>
              <a:cs typeface="Calibri" panose="020F0502020204030204" pitchFamily="34"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The following presentation introduces the group to the idea of a recovery plan, which is a practical tool for people to take control of and navigate their own recovery.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Provide training participants with the recovery template in Annex 3 to use during the presentation.</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People may benefit from having a written plan to guide their personal recovery journey, which can be referred to as a </a:t>
            </a:r>
            <a:r>
              <a:rPr lang="en-US" b="1" dirty="0">
                <a:latin typeface="Calibri" panose="020F0502020204030204" pitchFamily="34" charset="0"/>
                <a:ea typeface="MS Mincho" panose="02020609040205080304" pitchFamily="49" charset="-128"/>
                <a:cs typeface="Calibri" panose="020F0502020204030204" pitchFamily="34" charset="0"/>
              </a:rPr>
              <a:t>recovery plan</a:t>
            </a:r>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en-US" dirty="0"/>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134</a:t>
            </a:fld>
            <a:endParaRPr lang="x-none"/>
          </a:p>
        </p:txBody>
      </p:sp>
    </p:spTree>
    <p:extLst>
      <p:ext uri="{BB962C8B-B14F-4D97-AF65-F5344CB8AC3E}">
        <p14:creationId xmlns:p14="http://schemas.microsoft.com/office/powerpoint/2010/main" val="152189631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libri" panose="020F0502020204030204" pitchFamily="34" charset="0"/>
              </a:rPr>
              <a:t>A recovery plan is a user-driven document</a:t>
            </a:r>
            <a:r>
              <a:rPr lang="en-US" dirty="0">
                <a:latin typeface="Calibri" panose="020F0502020204030204" pitchFamily="34" charset="0"/>
                <a:ea typeface="MS Mincho" panose="02020609040205080304" pitchFamily="49" charset="-128"/>
                <a:cs typeface="Calibri" panose="020F0502020204030204" pitchFamily="34" charset="0"/>
              </a:rPr>
              <a:t> that is written and implemented by the person themselves. It is a living document which can change over time to reflect the person’s recovery journey and their evolving wishes and preferences.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may consult mental health and other practitioners, families and peer supporters to help them formulate their plan, but ultimately it is up to the person to decide what they would like to include.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is important to have choice and options for the recovery process. Therefore, when making a recovery plan, the person should be supported by and consult with individuals who are aware of various care and support options, including alternatives to medication.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recovery plan can be more effectively implemented if all relevant people know about its existence and content, even if they have not been involved in its development.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135</a:t>
            </a:fld>
            <a:endParaRPr lang="x-none"/>
          </a:p>
        </p:txBody>
      </p:sp>
    </p:spTree>
    <p:extLst>
      <p:ext uri="{BB962C8B-B14F-4D97-AF65-F5344CB8AC3E}">
        <p14:creationId xmlns:p14="http://schemas.microsoft.com/office/powerpoint/2010/main" val="5698858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A recovery plan should identify the needs, strengths and assets of the individual</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person concerned should identify their needs, strengths and assets. It can also be useful for the person to talk with other people they wish to involve.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Mental health and social services should offer a comprehensive assessment that takes into account a person’s social context, including health, employment, education, housing, culturally and spiritually relevant factors and beliefs to support the person in identifying their needs, strengths and assets.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possibility of creating a recovery plan should be offered to all people using the service, and not only to those who are seen as “doing better” by practitioners.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136</a:t>
            </a:fld>
            <a:endParaRPr lang="x-none"/>
          </a:p>
        </p:txBody>
      </p:sp>
    </p:spTree>
    <p:extLst>
      <p:ext uri="{BB962C8B-B14F-4D97-AF65-F5344CB8AC3E}">
        <p14:creationId xmlns:p14="http://schemas.microsoft.com/office/powerpoint/2010/main" val="252456476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Depending on the wishes of the person preparing a recovery plan, mental health and other practitioners, peer supporters, and other supporters who are trained in the recovery approach can help:</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Introduce the person to the purpose and structure of a recovery plan. It is important to note that this is probably a new experience for many people who in the past have not had their views and opinions about their recovery and treatment listened to.</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Assist the person in assessing strengths, resources, background, dreams, goals and progress towards recovery before building their recovery plan, as well as throughout the recovery journey as needed.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Support the person in building and implementing their recovery plan.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Help assess progress towards recovery throughout the recovery journey, as needed.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137</a:t>
            </a:fld>
            <a:endParaRPr lang="x-none"/>
          </a:p>
        </p:txBody>
      </p:sp>
    </p:spTree>
    <p:extLst>
      <p:ext uri="{BB962C8B-B14F-4D97-AF65-F5344CB8AC3E}">
        <p14:creationId xmlns:p14="http://schemas.microsoft.com/office/powerpoint/2010/main" val="209991921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A recovery plan may have several components, including:</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plan for pursuing dreams and goals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wellness plan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plan for managing difficult times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plan for responding to a crisis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plan for after a crisis.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For additional information on advance plans, please refer to the QualityRights training module </a:t>
            </a:r>
            <a:r>
              <a:rPr lang="en-US" i="1" dirty="0">
                <a:solidFill>
                  <a:srgbClr val="4F81BD"/>
                </a:solidFill>
                <a:latin typeface="Calibri" panose="020F0502020204030204" pitchFamily="34" charset="0"/>
                <a:ea typeface="MS Gothic" panose="020B0609070205080204" pitchFamily="49" charset="-128"/>
                <a:cs typeface="Cambria" panose="02040503050406030204" pitchFamily="18" charset="0"/>
              </a:rPr>
              <a:t>Supported decision-making and advance planning</a:t>
            </a: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138</a:t>
            </a:fld>
            <a:endParaRPr lang="x-none"/>
          </a:p>
        </p:txBody>
      </p:sp>
    </p:spTree>
    <p:extLst>
      <p:ext uri="{BB962C8B-B14F-4D97-AF65-F5344CB8AC3E}">
        <p14:creationId xmlns:p14="http://schemas.microsoft.com/office/powerpoint/2010/main" val="288353439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An alternative is the Recovery Wheel</a:t>
            </a:r>
            <a:r>
              <a:rPr lang="en-US" dirty="0">
                <a:latin typeface="Calibri" panose="020F0502020204030204" pitchFamily="34" charset="0"/>
                <a:ea typeface="MS Mincho" panose="02020609040205080304" pitchFamily="49" charset="-128"/>
                <a:cs typeface="Calibri" panose="020F0502020204030204" pitchFamily="34" charset="0"/>
              </a:rPr>
              <a:t>,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which can be a useful tool for facilitating discussions with the person concerned, family members, practitioners and others.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 Recovery Wheel offers an alternative approach for those who would prefer a less structured way to approach the planning of their recovery journey. </a:t>
            </a:r>
          </a:p>
          <a:p>
            <a:pPr marL="171450" indent="-171450" algn="just">
              <a:buFont typeface="Arial" panose="020B0604020202020204" pitchFamily="34" charset="0"/>
              <a:buChar char="•"/>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This is described in more detail in the next topic - Topic 12.</a:t>
            </a:r>
            <a:r>
              <a:rPr lang="en-US" b="1" dirty="0">
                <a:solidFill>
                  <a:srgbClr val="4F81BD"/>
                </a:solidFill>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139</a:t>
            </a:fld>
            <a:endParaRPr lang="x-none"/>
          </a:p>
        </p:txBody>
      </p:sp>
    </p:spTree>
    <p:extLst>
      <p:ext uri="{BB962C8B-B14F-4D97-AF65-F5344CB8AC3E}">
        <p14:creationId xmlns:p14="http://schemas.microsoft.com/office/powerpoint/2010/main" val="3224414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What recovery is NOT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To gain a better understanding of what recovery means, it is important look at the flipside – i.e. what recovery is not.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Recovery is not </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 2011 #335">
                  <a:extLst>
                    <a:ext uri="{A12FA001-AC4F-418D-AE19-62706E023703}">
                      <ahyp:hlinkClr xmlns:ahyp="http://schemas.microsoft.com/office/drawing/2018/hyperlinkcolor" val="tx"/>
                    </a:ext>
                  </a:extLst>
                </a:hlinkClick>
              </a:rPr>
              <a:t>2</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4" action="ppaction://hlinkfile" tooltip="Slade, 2014 #202">
                  <a:extLst>
                    <a:ext uri="{A12FA001-AC4F-418D-AE19-62706E023703}">
                      <ahyp:hlinkClr xmlns:ahyp="http://schemas.microsoft.com/office/drawing/2018/hyperlinkcolor" val="tx"/>
                    </a:ext>
                  </a:extLst>
                </a:hlinkClick>
              </a:rPr>
              <a:t>6</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dirty="0">
                <a:latin typeface="Calibri" panose="020F0502020204030204" pitchFamily="34" charset="0"/>
                <a:ea typeface="MS Mincho" panose="02020609040205080304" pitchFamily="49" charset="-128"/>
                <a:cs typeface="Cambria" panose="02040503050406030204" pitchFamily="18"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cure or the absence of a "condition, diagnosis or symptoms";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something practitioners or others “do” to people;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theoretical model;</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something that has always been done;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reason for closing down mental health services;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“blaming” individuals for their situation.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14</a:t>
            </a:fld>
            <a:endParaRPr lang="x-none"/>
          </a:p>
        </p:txBody>
      </p:sp>
    </p:spTree>
    <p:extLst>
      <p:ext uri="{BB962C8B-B14F-4D97-AF65-F5344CB8AC3E}">
        <p14:creationId xmlns:p14="http://schemas.microsoft.com/office/powerpoint/2010/main" val="23003289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Presentation: 1. Plan for pursuing dreams and goals (</a:t>
            </a:r>
            <a:r>
              <a:rPr lang="en-US" b="1"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 2008 #141">
                  <a:extLst>
                    <a:ext uri="{A12FA001-AC4F-418D-AE19-62706E023703}">
                      <ahyp:hlinkClr xmlns:ahyp="http://schemas.microsoft.com/office/drawing/2018/hyperlinkcolor" val="tx"/>
                    </a:ext>
                  </a:extLst>
                </a:hlinkClick>
              </a:rPr>
              <a:t>38</a:t>
            </a:r>
            <a:r>
              <a:rPr lang="en-US" b="1" i="1" dirty="0">
                <a:latin typeface="Calibri" panose="020F0502020204030204" pitchFamily="34" charset="0"/>
                <a:ea typeface="MS Mincho" panose="02020609040205080304" pitchFamily="49" charset="-128"/>
                <a:cs typeface="Cambria" panose="02040503050406030204" pitchFamily="18" charset="0"/>
              </a:rPr>
              <a:t>) (20 min.)</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en-US" dirty="0"/>
          </a:p>
          <a:p>
            <a:pPr algn="just"/>
            <a:r>
              <a:rPr lang="en-US" dirty="0">
                <a:latin typeface="Calibri" panose="020F0502020204030204" pitchFamily="34" charset="0"/>
                <a:ea typeface="MS Mincho" panose="02020609040205080304" pitchFamily="49" charset="-128"/>
                <a:cs typeface="Calibri" panose="020F0502020204030204" pitchFamily="34" charset="0"/>
              </a:rPr>
              <a:t>Some people may find it helpful to work towards goals that will help them lead fulfilling lives. Consequently, an important component of a recovery plan is to create a plan (or subplan) for pursuing dreams and goals.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As a first step, the person identifies their dreams and goals.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1" indent="-285750">
              <a:spcBef>
                <a:spcPts val="0"/>
              </a:spcBef>
              <a:spcAft>
                <a:spcPts val="0"/>
              </a:spcAft>
              <a:buFont typeface="Wingdings" panose="05000000000000000000" pitchFamily="2" charset="2"/>
              <a:buChar char=""/>
            </a:pPr>
            <a:r>
              <a:rPr lang="en-US" dirty="0">
                <a:latin typeface="Calibri" panose="020F0502020204030204" pitchFamily="34" charset="0"/>
                <a:ea typeface="MS Mincho" panose="02020609040205080304" pitchFamily="49" charset="-128"/>
                <a:cs typeface="Calibri" panose="020F0502020204030204" pitchFamily="34" charset="0"/>
              </a:rPr>
              <a:t>For some people these dreams may be big, and for others they may be small </a:t>
            </a:r>
            <a:r>
              <a:rPr lang="en-US" dirty="0">
                <a:latin typeface="Calibri" panose="020F0502020204030204" pitchFamily="34" charset="0"/>
                <a:ea typeface="MS Mincho" panose="02020609040205080304" pitchFamily="49" charset="-128"/>
                <a:cs typeface="Calibri" panose="020F0502020204030204" pitchFamily="34" charset="0"/>
                <a:sym typeface="Symbol" panose="05050102010706020507" pitchFamily="18" charset="2"/>
              </a:rPr>
              <a:t></a:t>
            </a:r>
            <a:r>
              <a:rPr lang="en-US" dirty="0">
                <a:latin typeface="Calibri" panose="020F0502020204030204" pitchFamily="34" charset="0"/>
                <a:ea typeface="MS Mincho" panose="02020609040205080304" pitchFamily="49" charset="-128"/>
                <a:cs typeface="Calibri" panose="020F0502020204030204" pitchFamily="34" charset="0"/>
              </a:rPr>
              <a:t> either is fine. </a:t>
            </a:r>
            <a:endParaRPr lang="x-none" dirty="0">
              <a:latin typeface="Calibri" panose="020F0502020204030204" pitchFamily="34" charset="0"/>
              <a:ea typeface="MS Mincho" panose="02020609040205080304" pitchFamily="49" charset="-128"/>
              <a:cs typeface="Arial" panose="020B0604020202020204" pitchFamily="34" charset="0"/>
            </a:endParaRPr>
          </a:p>
          <a:p>
            <a:pPr marL="742950" marR="0" lvl="1" indent="-285750">
              <a:spcBef>
                <a:spcPts val="0"/>
              </a:spcBef>
              <a:spcAft>
                <a:spcPts val="0"/>
              </a:spcAft>
              <a:buFont typeface="Wingdings" panose="05000000000000000000" pitchFamily="2" charset="2"/>
              <a:buChar char=""/>
            </a:pPr>
            <a:r>
              <a:rPr lang="en-US" dirty="0">
                <a:latin typeface="Calibri" panose="020F0502020204030204" pitchFamily="34" charset="0"/>
                <a:ea typeface="MS Mincho" panose="02020609040205080304" pitchFamily="49" charset="-128"/>
                <a:cs typeface="Calibri" panose="020F0502020204030204" pitchFamily="34" charset="0"/>
              </a:rPr>
              <a:t>For some people who may struggle to think of a goal, it might be useful to consider the dreams they may have had in the past.</a:t>
            </a:r>
            <a:endParaRPr lang="x-none" dirty="0">
              <a:latin typeface="Calibri" panose="020F0502020204030204" pitchFamily="34" charset="0"/>
              <a:ea typeface="MS Mincho" panose="02020609040205080304" pitchFamily="49" charset="-128"/>
              <a:cs typeface="Arial" panose="020B0604020202020204" pitchFamily="34" charset="0"/>
            </a:endParaRPr>
          </a:p>
          <a:p>
            <a:pPr marL="742950" marR="0" lvl="1" indent="-285750">
              <a:spcBef>
                <a:spcPts val="0"/>
              </a:spcBef>
              <a:spcAft>
                <a:spcPts val="0"/>
              </a:spcAft>
              <a:buFont typeface="Wingdings" panose="05000000000000000000" pitchFamily="2" charset="2"/>
              <a:buChar char=""/>
            </a:pPr>
            <a:r>
              <a:rPr lang="en-US" dirty="0">
                <a:latin typeface="Calibri" panose="020F0502020204030204" pitchFamily="34" charset="0"/>
                <a:ea typeface="MS Mincho" panose="02020609040205080304" pitchFamily="49" charset="-128"/>
                <a:cs typeface="Calibri" panose="020F0502020204030204" pitchFamily="34" charset="0"/>
              </a:rPr>
              <a:t>Dreams and goals can also be about specific things people want to achieve – e.g. getting a part-time job or a full-time job, doing volunteer work in an area of interest, finding a friend to share hobbies with, or finishing a book they always wanted to read.</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140</a:t>
            </a:fld>
            <a:endParaRPr lang="x-none"/>
          </a:p>
        </p:txBody>
      </p:sp>
    </p:spTree>
    <p:extLst>
      <p:ext uri="{BB962C8B-B14F-4D97-AF65-F5344CB8AC3E}">
        <p14:creationId xmlns:p14="http://schemas.microsoft.com/office/powerpoint/2010/main" val="55336676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For each dream or goal, the person can identify what steps need to be taken to achieve these goals or dreams. </a:t>
            </a: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essence, these are little goals that can be tackled one at a time.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is very easy to only think about problems and lose sight of the person’s skills, strengths, interests and capabilities, as well as those of the people around them. </a:t>
            </a: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 important part of the recovery plan is to identify these and how they can be harnessed to bring about positive changes in the person’s life.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141</a:t>
            </a:fld>
            <a:endParaRPr lang="x-none"/>
          </a:p>
        </p:txBody>
      </p:sp>
    </p:spTree>
    <p:extLst>
      <p:ext uri="{BB962C8B-B14F-4D97-AF65-F5344CB8AC3E}">
        <p14:creationId xmlns:p14="http://schemas.microsoft.com/office/powerpoint/2010/main" val="305600325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4F81BD"/>
                </a:solidFill>
                <a:latin typeface="Calibri" panose="020F0502020204030204" pitchFamily="34" charset="0"/>
                <a:ea typeface="MS Gothic" panose="020B0609070205080204" pitchFamily="49" charset="-128"/>
              </a:rPr>
              <a:t>Show participants the diagram on the slide, explaining how for each goal or dream, steps can be identified in the pursuit of the goal or dream.</a:t>
            </a:r>
            <a:endParaRPr lang="en-GB" dirty="0">
              <a:solidFill>
                <a:srgbClr val="4F81BD"/>
              </a:solidFill>
              <a:latin typeface="Calibri" panose="020F0502020204030204" pitchFamily="34" charset="0"/>
              <a:ea typeface="MS Gothic" panose="020B0609070205080204" pitchFamily="49" charset="-128"/>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142</a:t>
            </a:fld>
            <a:endParaRPr lang="x-none"/>
          </a:p>
        </p:txBody>
      </p:sp>
    </p:spTree>
    <p:extLst>
      <p:ext uri="{BB962C8B-B14F-4D97-AF65-F5344CB8AC3E}">
        <p14:creationId xmlns:p14="http://schemas.microsoft.com/office/powerpoint/2010/main" val="2299469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OPTIONAL EXERCISE: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a:t>
            </a:r>
            <a:r>
              <a:rPr lang="en-US" dirty="0">
                <a:solidFill>
                  <a:srgbClr val="4F81BD"/>
                </a:solidFill>
                <a:latin typeface="Calibri" panose="020F0502020204030204" pitchFamily="34" charset="0"/>
                <a:ea typeface="MS Gothic" panose="020B0609070205080204" pitchFamily="49" charset="-128"/>
              </a:rPr>
              <a:t>the group to complete the section on identifying and planning how to achieve dreams and goals in their copy of the</a:t>
            </a:r>
            <a:r>
              <a:rPr lang="en-GB" dirty="0">
                <a:solidFill>
                  <a:srgbClr val="4F81BD"/>
                </a:solidFill>
                <a:latin typeface="Calibri" panose="020F0502020204030204" pitchFamily="34" charset="0"/>
                <a:ea typeface="MS Gothic" panose="020B0609070205080204" pitchFamily="49" charset="-128"/>
              </a:rPr>
              <a:t> </a:t>
            </a:r>
            <a:r>
              <a:rPr lang="en-GB" i="1" dirty="0">
                <a:solidFill>
                  <a:srgbClr val="4F81BD"/>
                </a:solidFill>
                <a:latin typeface="Calibri" panose="020F0502020204030204" pitchFamily="34" charset="0"/>
                <a:ea typeface="MS Gothic" panose="020B0609070205080204" pitchFamily="49" charset="-128"/>
              </a:rPr>
              <a:t>QualityRights Person-centred recovery planning – step-by-step guidance.</a:t>
            </a:r>
            <a:endParaRPr lang="x-none" i="1" dirty="0">
              <a:solidFill>
                <a:srgbClr val="4F81BD"/>
              </a:solidFill>
              <a:latin typeface="Calibri" panose="020F0502020204030204" pitchFamily="34" charset="0"/>
              <a:ea typeface="MS Gothic" panose="020B0609070205080204" pitchFamily="49" charset="-128"/>
            </a:endParaRPr>
          </a:p>
          <a:p>
            <a:r>
              <a:rPr lang="en-GB" i="1" dirty="0">
                <a:latin typeface="Calibri" panose="020F0502020204030204" pitchFamily="34" charset="0"/>
                <a:ea typeface="MS Mincho" panose="02020609040205080304" pitchFamily="49" charset="-128"/>
                <a:cs typeface="Arial" panose="020B0604020202020204" pitchFamily="34" charset="0"/>
              </a:rPr>
              <a:t> </a:t>
            </a:r>
            <a:endParaRPr lang="x-none" i="1"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143</a:t>
            </a:fld>
            <a:endParaRPr lang="x-none"/>
          </a:p>
        </p:txBody>
      </p:sp>
    </p:spTree>
    <p:extLst>
      <p:ext uri="{BB962C8B-B14F-4D97-AF65-F5344CB8AC3E}">
        <p14:creationId xmlns:p14="http://schemas.microsoft.com/office/powerpoint/2010/main" val="89220856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US" b="1" i="1" dirty="0">
                <a:latin typeface="Calibri" panose="020F0502020204030204" pitchFamily="34" charset="0"/>
                <a:ea typeface="MS Mincho" panose="02020609040205080304" pitchFamily="49" charset="-128"/>
                <a:cs typeface="Cambria" panose="02040503050406030204" pitchFamily="18" charset="0"/>
              </a:rPr>
              <a:t>Presentation: 2. Wellness plan (</a:t>
            </a:r>
            <a:r>
              <a:rPr lang="en-US"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08 #141"/>
              </a:rPr>
              <a:t>38</a:t>
            </a:r>
            <a:r>
              <a:rPr lang="en-US" b="1" i="1" dirty="0">
                <a:latin typeface="Calibri" panose="020F0502020204030204" pitchFamily="34" charset="0"/>
                <a:ea typeface="MS Mincho" panose="02020609040205080304" pitchFamily="49" charset="-128"/>
                <a:cs typeface="Cambria" panose="02040503050406030204" pitchFamily="18" charset="0"/>
              </a:rPr>
              <a:t>),(</a:t>
            </a:r>
            <a:r>
              <a:rPr lang="en-US" b="1" i="1" dirty="0">
                <a:latin typeface="Calibri" panose="020F0502020204030204" pitchFamily="34" charset="0"/>
                <a:ea typeface="MS Mincho" panose="02020609040205080304" pitchFamily="49" charset="-128"/>
                <a:cs typeface="Cambria" panose="02040503050406030204" pitchFamily="18" charset="0"/>
                <a:hlinkClick r:id="rId4" action="ppaction://hlinkfile" tooltip=", 2008 #125"/>
              </a:rPr>
              <a:t>39</a:t>
            </a:r>
            <a:r>
              <a:rPr lang="en-US" b="1" i="1" dirty="0">
                <a:latin typeface="Calibri" panose="020F0502020204030204" pitchFamily="34" charset="0"/>
                <a:ea typeface="MS Mincho" panose="02020609040205080304" pitchFamily="49" charset="-128"/>
                <a:cs typeface="Cambria" panose="02040503050406030204" pitchFamily="18" charset="0"/>
              </a:rPr>
              <a:t>) (20 min.)</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dirty="0">
                <a:latin typeface="Calibri" panose="020F0502020204030204" pitchFamily="34" charset="0"/>
                <a:ea typeface="MS Mincho" panose="02020609040205080304" pitchFamily="49" charset="-128"/>
                <a:cs typeface="Cambria" panose="02040503050406030204" pitchFamily="18" charset="0"/>
              </a:rPr>
              <a:t>A wellness plan helps to identify the routines that enables people to keep well in addition to routines that can have a negative effect on mental health and well-being. Some examples may include:</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b="1" dirty="0">
                <a:latin typeface="Calibri" panose="020F0502020204030204" pitchFamily="34" charset="0"/>
                <a:ea typeface="MS Mincho" panose="02020609040205080304" pitchFamily="49" charset="-128"/>
                <a:cs typeface="Cambria" panose="02040503050406030204" pitchFamily="18" charset="0"/>
              </a:rPr>
              <a:t>Positive routines</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Getting up at a reasonable time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Preparing and eating healthy meals at regular times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Going for a walk or getting some exercise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Going to work or school</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b="1" dirty="0">
                <a:latin typeface="Calibri" panose="020F0502020204030204" pitchFamily="34" charset="0"/>
                <a:ea typeface="MS Mincho" panose="02020609040205080304" pitchFamily="49" charset="-128"/>
                <a:cs typeface="Cambria" panose="02040503050406030204" pitchFamily="18" charset="0"/>
              </a:rPr>
              <a:t>Negative routines</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Going out with friends every night and getting drunk</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Getting over-tired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Sitting around doing nothing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Drinking too much alcohol or taking illicit drugs.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144</a:t>
            </a:fld>
            <a:endParaRPr lang="x-none"/>
          </a:p>
        </p:txBody>
      </p:sp>
    </p:spTree>
    <p:extLst>
      <p:ext uri="{BB962C8B-B14F-4D97-AF65-F5344CB8AC3E}">
        <p14:creationId xmlns:p14="http://schemas.microsoft.com/office/powerpoint/2010/main" val="363228328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OPTIONAL EXERCISE: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the group to complete the section on my wellness plan (but not including the weekly schedule) in their copy of the</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r>
              <a:rPr lang="en-GB" i="1" dirty="0" err="1">
                <a:solidFill>
                  <a:srgbClr val="4F81BD"/>
                </a:solidFill>
                <a:latin typeface="Calibri" panose="020F0502020204030204" pitchFamily="34" charset="0"/>
                <a:ea typeface="MS Gothic" panose="020B0609070205080204" pitchFamily="49" charset="-128"/>
                <a:cs typeface="Cambria" panose="02040503050406030204" pitchFamily="18" charset="0"/>
              </a:rPr>
              <a:t>QualityRights</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 Pers</a:t>
            </a:r>
            <a:r>
              <a:rPr lang="en-GB" sz="1000" i="1" dirty="0">
                <a:solidFill>
                  <a:srgbClr val="4F81BD"/>
                </a:solidFill>
                <a:latin typeface="Calibri" panose="020F0502020204030204" pitchFamily="34" charset="0"/>
                <a:ea typeface="MS Gothic" panose="020B0609070205080204" pitchFamily="49" charset="-128"/>
                <a:cs typeface="Cambria" panose="02040503050406030204" pitchFamily="18" charset="0"/>
              </a:rPr>
              <a:t>o</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n-centred recovery planning – step-by-step guidance.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This exercise is useful in highlighting that all people, whether they have disabilities or not, have to deal with challenges in life.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r>
              <a:rPr lang="en-GB" dirty="0">
                <a:latin typeface="Calibri" panose="020F0502020204030204" pitchFamily="34" charset="0"/>
                <a:ea typeface="MS Mincho" panose="02020609040205080304" pitchFamily="49" charset="-128"/>
                <a:cs typeface="Arial" panose="020B060402020202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145</a:t>
            </a:fld>
            <a:endParaRPr lang="x-none"/>
          </a:p>
        </p:txBody>
      </p:sp>
    </p:spTree>
    <p:extLst>
      <p:ext uri="{BB962C8B-B14F-4D97-AF65-F5344CB8AC3E}">
        <p14:creationId xmlns:p14="http://schemas.microsoft.com/office/powerpoint/2010/main" val="346187936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155700"/>
            <a:ext cx="5964238" cy="3355975"/>
          </a:xfrm>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libri" panose="020F0502020204030204" pitchFamily="34" charset="0"/>
              </a:rPr>
              <a:t>Presentation: 3. Plan for managing difficult times (</a:t>
            </a:r>
            <a:r>
              <a:rPr lang="en-US" b="1" i="1" dirty="0">
                <a:latin typeface="Calibri" panose="020F0502020204030204" pitchFamily="34" charset="0"/>
                <a:ea typeface="MS Mincho" panose="02020609040205080304" pitchFamily="49" charset="-128"/>
                <a:cs typeface="Calibri" panose="020F0502020204030204" pitchFamily="34" charset="0"/>
                <a:hlinkClick r:id="rId3" action="ppaction://hlinkfile" tooltip=", 2008 #141"/>
              </a:rPr>
              <a:t>38</a:t>
            </a:r>
            <a:r>
              <a:rPr lang="en-US" b="1" i="1" dirty="0">
                <a:latin typeface="Calibri" panose="020F0502020204030204" pitchFamily="34" charset="0"/>
                <a:ea typeface="MS Mincho" panose="02020609040205080304" pitchFamily="49" charset="-128"/>
                <a:cs typeface="Calibri" panose="020F0502020204030204" pitchFamily="34" charset="0"/>
              </a:rPr>
              <a:t>) (30 min.)</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Another component of the recovery plan is planning for managing difficult times in life.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It may be useful for the person to indicate how they would generally describe themselves. This can help supporters to identify when the person is experiencing distress and might need support. It can also help the person to remember that they are much more than </a:t>
            </a:r>
            <a:r>
              <a:rPr lang="en-US" dirty="0">
                <a:latin typeface="Calibri" panose="020F0502020204030204" pitchFamily="34" charset="0"/>
                <a:ea typeface="SimSun" panose="02010600030101010101" pitchFamily="2" charset="-122"/>
                <a:cs typeface="Calibri" panose="020F0502020204030204" pitchFamily="34" charset="0"/>
              </a:rPr>
              <a:t>perceived limitations, a diagnosis, or set of problems.</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146</a:t>
            </a:fld>
            <a:endParaRPr lang="x-none"/>
          </a:p>
        </p:txBody>
      </p:sp>
    </p:spTree>
    <p:extLst>
      <p:ext uri="{BB962C8B-B14F-4D97-AF65-F5344CB8AC3E}">
        <p14:creationId xmlns:p14="http://schemas.microsoft.com/office/powerpoint/2010/main" val="257041786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147</a:t>
            </a:fld>
            <a:endParaRPr lang="x-none"/>
          </a:p>
        </p:txBody>
      </p:sp>
    </p:spTree>
    <p:extLst>
      <p:ext uri="{BB962C8B-B14F-4D97-AF65-F5344CB8AC3E}">
        <p14:creationId xmlns:p14="http://schemas.microsoft.com/office/powerpoint/2010/main" val="13029515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541338"/>
            <a:ext cx="5964238" cy="3355975"/>
          </a:xfrm>
        </p:spPr>
      </p:sp>
      <p:sp>
        <p:nvSpPr>
          <p:cNvPr id="3" name="Notes Placeholder 2"/>
          <p:cNvSpPr>
            <a:spLocks noGrp="1"/>
          </p:cNvSpPr>
          <p:nvPr>
            <p:ph type="body" idx="1"/>
          </p:nvPr>
        </p:nvSpPr>
        <p:spPr>
          <a:xfrm>
            <a:off x="680879" y="4274279"/>
            <a:ext cx="5447030" cy="3914239"/>
          </a:xfrm>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When people using services are trying to work out difficult times, it can be helpful to use a simple traffic light system to easily keep track of moods.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GB" dirty="0">
                <a:latin typeface="Calibri" panose="020F0502020204030204" pitchFamily="34" charset="0"/>
                <a:ea typeface="MS Mincho" panose="02020609040205080304" pitchFamily="49" charset="-128"/>
                <a:cs typeface="Cambria" panose="02040503050406030204" pitchFamily="18" charset="0"/>
              </a:rPr>
              <a:t>The traffic light system outlined below can be useful.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GB"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B050"/>
                </a:solidFill>
                <a:latin typeface="Calibri" panose="020F0502020204030204" pitchFamily="34" charset="0"/>
                <a:ea typeface="SimSun" panose="02010600030101010101" pitchFamily="2" charset="-122"/>
                <a:cs typeface="Arial" panose="020B0604020202020204" pitchFamily="34" charset="0"/>
              </a:rPr>
              <a:t>GREEN</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You are feeling well. You may experience stress from time to time that can be managed with coping and problem-solving skills.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FFC000"/>
                </a:solidFill>
                <a:latin typeface="Calibri" panose="020F0502020204030204" pitchFamily="34" charset="0"/>
                <a:ea typeface="SimSun" panose="02010600030101010101" pitchFamily="2" charset="-122"/>
                <a:cs typeface="Arial" panose="020B0604020202020204" pitchFamily="34" charset="0"/>
              </a:rPr>
              <a:t>AMB</a:t>
            </a:r>
            <a:r>
              <a:rPr lang="en-US" b="1" dirty="0">
                <a:solidFill>
                  <a:srgbClr val="FF0000"/>
                </a:solidFill>
                <a:latin typeface="Calibri" panose="020F0502020204030204" pitchFamily="34" charset="0"/>
                <a:ea typeface="SimSun" panose="02010600030101010101" pitchFamily="2" charset="-122"/>
                <a:cs typeface="Arial" panose="020B0604020202020204" pitchFamily="34" charset="0"/>
              </a:rPr>
              <a:t>ER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You are noticing signs of emotional distress.</a:t>
            </a: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It would be helpful to take better care of your mental and physical health and obtain support from friends, family, or mental health or other practitioner(s).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148</a:t>
            </a:fld>
            <a:endParaRPr lang="x-none"/>
          </a:p>
        </p:txBody>
      </p:sp>
    </p:spTree>
    <p:extLst>
      <p:ext uri="{BB962C8B-B14F-4D97-AF65-F5344CB8AC3E}">
        <p14:creationId xmlns:p14="http://schemas.microsoft.com/office/powerpoint/2010/main" val="355852854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149</a:t>
            </a:fld>
            <a:endParaRPr lang="x-none"/>
          </a:p>
        </p:txBody>
      </p:sp>
    </p:spTree>
    <p:extLst>
      <p:ext uri="{BB962C8B-B14F-4D97-AF65-F5344CB8AC3E}">
        <p14:creationId xmlns:p14="http://schemas.microsoft.com/office/powerpoint/2010/main" val="3860279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rabicPeriod"/>
            </a:pPr>
            <a:r>
              <a:rPr lang="en-US" b="1" dirty="0">
                <a:latin typeface="Calibri" panose="020F0502020204030204" pitchFamily="34" charset="0"/>
                <a:ea typeface="MS Mincho" panose="02020609040205080304" pitchFamily="49" charset="-128"/>
                <a:cs typeface="Calibri" panose="020F0502020204030204" pitchFamily="34" charset="0"/>
              </a:rPr>
              <a:t>Recovery is NOT</a:t>
            </a:r>
            <a:r>
              <a:rPr lang="en-US" dirty="0">
                <a:latin typeface="Calibri" panose="020F0502020204030204" pitchFamily="34" charset="0"/>
                <a:ea typeface="MS Mincho" panose="02020609040205080304" pitchFamily="49" charset="-128"/>
                <a:cs typeface="Calibri" panose="020F0502020204030204" pitchFamily="34" charset="0"/>
              </a:rPr>
              <a:t> necessarily a cure or the absence of a condition, diagnosis or symptoms because people with psychosocial disabilities can still lead a fulfilling life in the presence of any one of these. </a:t>
            </a:r>
          </a:p>
          <a:p>
            <a:pPr marL="800100" lvl="1" indent="-342900">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In other words, for some people, being free from what they perceive and interpret as symptoms is a key feature of their recovery. Others may continue to have these but still experience recovery.</a:t>
            </a:r>
            <a:endParaRPr lang="x-none" dirty="0">
              <a:latin typeface="Calibri" panose="020F0502020204030204" pitchFamily="34" charset="0"/>
              <a:ea typeface="MS Mincho" panose="02020609040205080304" pitchFamily="49" charset="-128"/>
              <a:cs typeface="Arial" panose="020B0604020202020204" pitchFamily="34" charset="0"/>
            </a:endParaRPr>
          </a:p>
          <a:p>
            <a:pPr marL="720090" marR="0">
              <a:lnSpc>
                <a:spcPct val="115000"/>
              </a:lnSpc>
              <a:spcBef>
                <a:spcPts val="0"/>
              </a:spcBef>
              <a:spcAft>
                <a:spcPts val="0"/>
              </a:spcAft>
            </a:pPr>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marL="5715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Recovery helps the person to sensitively explore what is going on for them in the moment, what they need to deal with and what pain they are feeling, but it does not stop there.</a:t>
            </a:r>
          </a:p>
          <a:p>
            <a:pPr marL="571500" marR="0" lvl="0" indent="-228600">
              <a:spcBef>
                <a:spcPts val="0"/>
              </a:spcBef>
              <a:spcAft>
                <a:spcPts val="0"/>
              </a:spcAft>
              <a:buFont typeface="Symbol" panose="05050102010706020507" pitchFamily="18" charset="2"/>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also involves dealing with many potential difficulties that a person may be experiencing, such as isolation, exclusion, poverty, unemployment and discrimination.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15</a:t>
            </a:fld>
            <a:endParaRPr lang="x-none"/>
          </a:p>
        </p:txBody>
      </p:sp>
    </p:spTree>
    <p:extLst>
      <p:ext uri="{BB962C8B-B14F-4D97-AF65-F5344CB8AC3E}">
        <p14:creationId xmlns:p14="http://schemas.microsoft.com/office/powerpoint/2010/main" val="101692786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To help manage emotional distress people can learn to identify (</a:t>
            </a:r>
            <a:r>
              <a:rPr lang="en-US" b="1" dirty="0">
                <a:latin typeface="Calibri" panose="020F0502020204030204" pitchFamily="34" charset="0"/>
                <a:ea typeface="MS Mincho" panose="02020609040205080304" pitchFamily="49" charset="-128"/>
                <a:cs typeface="Cambria" panose="02040503050406030204" pitchFamily="18" charset="0"/>
                <a:hlinkClick r:id="rId3" action="ppaction://hlinkfile" tooltip=",  #140"/>
              </a:rPr>
              <a:t>37</a:t>
            </a:r>
            <a:r>
              <a:rPr lang="en-US" b="1" dirty="0">
                <a:latin typeface="Calibri" panose="020F0502020204030204" pitchFamily="34" charset="0"/>
                <a:ea typeface="MS Mincho" panose="02020609040205080304" pitchFamily="49" charset="-128"/>
                <a:cs typeface="Cambria" panose="02040503050406030204" pitchFamily="18" charset="0"/>
              </a:rPr>
              <a:t>),(</a:t>
            </a:r>
            <a:r>
              <a:rPr lang="en-US" b="1" dirty="0">
                <a:latin typeface="Calibri" panose="020F0502020204030204" pitchFamily="34" charset="0"/>
                <a:ea typeface="MS Mincho" panose="02020609040205080304" pitchFamily="49" charset="-128"/>
                <a:cs typeface="Cambria" panose="02040503050406030204" pitchFamily="18" charset="0"/>
                <a:hlinkClick r:id="rId4" action="ppaction://hlinkfile" tooltip=", 2008 #141"/>
              </a:rPr>
              <a:t>38</a:t>
            </a:r>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sensitivities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signs of distress.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If people can identify sensitivities and signs of distress and take action quickly, they can greatly reduce the chance of finding themselves in crisis.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is also important for others to also be aware of sensitivities and signs of distress so they can discuss these with the person who they are supporting.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At the same time, it is important that others do not cross any boundaries by forcing or taking over control.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150</a:t>
            </a:fld>
            <a:endParaRPr lang="x-none"/>
          </a:p>
        </p:txBody>
      </p:sp>
    </p:spTree>
    <p:extLst>
      <p:ext uri="{BB962C8B-B14F-4D97-AF65-F5344CB8AC3E}">
        <p14:creationId xmlns:p14="http://schemas.microsoft.com/office/powerpoint/2010/main" val="265314158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Sensitivities </a:t>
            </a:r>
            <a:r>
              <a:rPr lang="en-US" dirty="0">
                <a:latin typeface="Calibri" panose="020F0502020204030204" pitchFamily="34" charset="0"/>
                <a:ea typeface="MS Mincho" panose="02020609040205080304" pitchFamily="49" charset="-128"/>
                <a:cs typeface="Cambria" panose="02040503050406030204" pitchFamily="18" charset="0"/>
              </a:rPr>
              <a:t>are things that happen (external or internal events or circumstances) that may cause a person to feel anxious, scared, miserable or discouraged.</a:t>
            </a:r>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These can include:</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Hearing shouts or yells, or being shouted/yelled at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Not being listened to</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getting too close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High workload at the job</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Not being able to sleep</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Being teased.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151</a:t>
            </a:fld>
            <a:endParaRPr lang="x-none"/>
          </a:p>
        </p:txBody>
      </p:sp>
    </p:spTree>
    <p:extLst>
      <p:ext uri="{BB962C8B-B14F-4D97-AF65-F5344CB8AC3E}">
        <p14:creationId xmlns:p14="http://schemas.microsoft.com/office/powerpoint/2010/main" val="55692250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US" b="1" dirty="0">
                <a:latin typeface="Calibri" panose="020F0502020204030204" pitchFamily="34" charset="0"/>
                <a:ea typeface="MS Mincho" panose="02020609040205080304" pitchFamily="49" charset="-128"/>
                <a:cs typeface="Cambria" panose="02040503050406030204" pitchFamily="18" charset="0"/>
              </a:rPr>
              <a:t>Signs of distress</a:t>
            </a:r>
            <a:r>
              <a:rPr lang="en-US" dirty="0">
                <a:latin typeface="Calibri" panose="020F0502020204030204" pitchFamily="34" charset="0"/>
                <a:ea typeface="MS Mincho" panose="02020609040205080304" pitchFamily="49" charset="-128"/>
                <a:cs typeface="Cambria" panose="02040503050406030204" pitchFamily="18" charset="0"/>
              </a:rPr>
              <a:t> are changes in feelings, thoughts or </a:t>
            </a:r>
            <a:r>
              <a:rPr lang="en-US" dirty="0" err="1">
                <a:latin typeface="Calibri" panose="020F0502020204030204" pitchFamily="34" charset="0"/>
                <a:ea typeface="MS Mincho" panose="02020609040205080304" pitchFamily="49" charset="-128"/>
                <a:cs typeface="Cambria" panose="02040503050406030204" pitchFamily="18" charset="0"/>
              </a:rPr>
              <a:t>behaviours</a:t>
            </a:r>
            <a:r>
              <a:rPr lang="en-US" dirty="0">
                <a:latin typeface="Calibri" panose="020F0502020204030204" pitchFamily="34" charset="0"/>
                <a:ea typeface="MS Mincho" panose="02020609040205080304" pitchFamily="49" charset="-128"/>
                <a:cs typeface="Cambria" panose="02040503050406030204" pitchFamily="18" charset="0"/>
              </a:rPr>
              <a:t> that suggest a crisis may develop. They are different for everybody but some common examples include </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08 #349"/>
              </a:rPr>
              <a:t>40</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latin typeface="Calibri" panose="020F0502020204030204" pitchFamily="34" charset="0"/>
                <a:ea typeface="MS Mincho" panose="02020609040205080304" pitchFamily="49" charset="-128"/>
                <a:cs typeface="Cambria" panose="02040503050406030204" pitchFamily="18" charset="0"/>
                <a:hlinkClick r:id="rId4" action="ppaction://hlinkfile" tooltip=", 2008 #141"/>
              </a:rPr>
              <a:t>38</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dirty="0">
                <a:latin typeface="Calibri" panose="020F0502020204030204" pitchFamily="34" charset="0"/>
                <a:ea typeface="MS Mincho" panose="02020609040205080304" pitchFamily="49" charset="-128"/>
                <a:cs typeface="Cambria" panose="02040503050406030204" pitchFamily="18"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lnSpc>
                <a:spcPct val="115000"/>
              </a:lnSpc>
              <a:spcBef>
                <a:spcPts val="0"/>
              </a:spcBef>
              <a:spcAft>
                <a:spcPts val="600"/>
              </a:spcAft>
              <a:buFont typeface="+mj-lt"/>
              <a:buAutoNum type="alphaUcPeriod"/>
            </a:pPr>
            <a:r>
              <a:rPr lang="en-US" b="1" dirty="0">
                <a:latin typeface="Calibri" panose="020F0502020204030204" pitchFamily="34" charset="0"/>
                <a:ea typeface="MS Mincho" panose="02020609040205080304" pitchFamily="49" charset="-128"/>
                <a:cs typeface="Calibri" panose="020F0502020204030204" pitchFamily="34" charset="0"/>
              </a:rPr>
              <a:t>Signs that the person can identify: </a:t>
            </a:r>
            <a:endParaRPr lang="x-none"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anxious or fearful</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depressed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Not sleeping enough or waking up early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Experiencing distressing thoughts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Things you usually do easily are more difficult to do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unable to trust those closest to you</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unable to carry on with your day-to-day activities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Over-reacting or responding irrationally to ordinary events or things people do</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Having unusual experiences that others do not seem to share – such as hearing or seeing things or feeling you are being controlled by persons or forces external to yourself</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Racing thoughts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a lot of fear or hopelessness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Feeling as if you are not in control.</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152</a:t>
            </a:fld>
            <a:endParaRPr lang="x-none"/>
          </a:p>
        </p:txBody>
      </p:sp>
    </p:spTree>
    <p:extLst>
      <p:ext uri="{BB962C8B-B14F-4D97-AF65-F5344CB8AC3E}">
        <p14:creationId xmlns:p14="http://schemas.microsoft.com/office/powerpoint/2010/main" val="215958165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lphaUcPeriod"/>
            </a:pPr>
            <a:r>
              <a:rPr lang="en-US" b="1" dirty="0">
                <a:latin typeface="Calibri" panose="020F0502020204030204" pitchFamily="34" charset="0"/>
                <a:ea typeface="MS Mincho" panose="02020609040205080304" pitchFamily="49" charset="-128"/>
                <a:cs typeface="Calibri" panose="020F0502020204030204" pitchFamily="34" charset="0"/>
              </a:rPr>
              <a:t>Signs that others can identify as well:</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Getting into arguments with other people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Nervousness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Restlessness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Sleeping too much.</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153</a:t>
            </a:fld>
            <a:endParaRPr lang="x-none"/>
          </a:p>
        </p:txBody>
      </p:sp>
    </p:spTree>
    <p:extLst>
      <p:ext uri="{BB962C8B-B14F-4D97-AF65-F5344CB8AC3E}">
        <p14:creationId xmlns:p14="http://schemas.microsoft.com/office/powerpoint/2010/main" val="330417023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4F81BD"/>
                </a:solidFill>
                <a:latin typeface="Calibri" panose="020F0502020204030204" pitchFamily="34" charset="0"/>
                <a:ea typeface="MS Gothic" panose="020B0609070205080204" pitchFamily="49" charset="-128"/>
                <a:cs typeface="Calibri" panose="020F0502020204030204" pitchFamily="34" charset="0"/>
              </a:rPr>
              <a:t>OPTIONAL EXERCISE: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Ask the group to complete the main tables in the section on managing difficult times</a:t>
            </a:r>
            <a:r>
              <a:rPr lang="en-GB" dirty="0">
                <a:solidFill>
                  <a:srgbClr val="4F81BD"/>
                </a:solidFill>
                <a:latin typeface="Calibri" panose="020F0502020204030204" pitchFamily="34" charset="0"/>
                <a:ea typeface="MS Gothic" panose="020B0609070205080204" pitchFamily="49" charset="-128"/>
                <a:cs typeface="Calibri" panose="020F0502020204030204" pitchFamily="34" charset="0"/>
              </a:rPr>
              <a:t> </a:t>
            </a:r>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in their copy of the</a:t>
            </a:r>
            <a:r>
              <a:rPr lang="en-GB" i="1" dirty="0">
                <a:solidFill>
                  <a:srgbClr val="4F81BD"/>
                </a:solidFill>
                <a:latin typeface="Calibri" panose="020F0502020204030204" pitchFamily="34" charset="0"/>
                <a:ea typeface="MS Gothic" panose="020B0609070205080204" pitchFamily="49" charset="-128"/>
                <a:cs typeface="Calibri" panose="020F0502020204030204" pitchFamily="34" charset="0"/>
              </a:rPr>
              <a:t> </a:t>
            </a:r>
            <a:r>
              <a:rPr lang="en-GB" i="1" dirty="0" err="1">
                <a:solidFill>
                  <a:srgbClr val="4F81BD"/>
                </a:solidFill>
                <a:latin typeface="Calibri" panose="020F0502020204030204" pitchFamily="34" charset="0"/>
                <a:ea typeface="MS Gothic" panose="020B0609070205080204" pitchFamily="49" charset="-128"/>
                <a:cs typeface="Calibri" panose="020F0502020204030204" pitchFamily="34" charset="0"/>
              </a:rPr>
              <a:t>QualityRights</a:t>
            </a:r>
            <a:r>
              <a:rPr lang="en-GB" i="1" dirty="0">
                <a:solidFill>
                  <a:srgbClr val="4F81BD"/>
                </a:solidFill>
                <a:latin typeface="Calibri" panose="020F0502020204030204" pitchFamily="34" charset="0"/>
                <a:ea typeface="MS Gothic" panose="020B0609070205080204" pitchFamily="49" charset="-128"/>
                <a:cs typeface="Calibri" panose="020F0502020204030204" pitchFamily="34" charset="0"/>
              </a:rPr>
              <a:t> Person-centred recovery planning – step-by-step guidance. </a:t>
            </a:r>
            <a:r>
              <a:rPr lang="en-GB" dirty="0">
                <a:solidFill>
                  <a:srgbClr val="4F81BD"/>
                </a:solidFill>
                <a:latin typeface="Calibri" panose="020F0502020204030204" pitchFamily="34" charset="0"/>
                <a:ea typeface="MS Gothic" panose="020B0609070205080204" pitchFamily="49" charset="-128"/>
                <a:cs typeface="Calibri" panose="020F0502020204030204" pitchFamily="34"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r>
              <a:rPr lang="en-GB" sz="1000" dirty="0">
                <a:latin typeface="Calibri" panose="020F0502020204030204" pitchFamily="34" charset="0"/>
                <a:ea typeface="MS Mincho" panose="02020609040205080304" pitchFamily="49" charset="-128"/>
                <a:cs typeface="Arial" panose="020B0604020202020204" pitchFamily="34" charset="0"/>
              </a:rPr>
              <a:t> </a:t>
            </a:r>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154</a:t>
            </a:fld>
            <a:endParaRPr lang="x-none"/>
          </a:p>
        </p:txBody>
      </p:sp>
    </p:spTree>
    <p:extLst>
      <p:ext uri="{BB962C8B-B14F-4D97-AF65-F5344CB8AC3E}">
        <p14:creationId xmlns:p14="http://schemas.microsoft.com/office/powerpoint/2010/main" val="357884998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ea typeface="MS Mincho" panose="02020609040205080304" pitchFamily="49" charset="-128"/>
                <a:cs typeface="Arial" panose="020B0604020202020204" pitchFamily="34" charset="0"/>
              </a:rPr>
              <a:t>Presentation: 4. Plan for responding to a crisis </a:t>
            </a:r>
            <a:r>
              <a:rPr lang="en-US" b="1" i="1" dirty="0">
                <a:latin typeface="Calibri" panose="020F0502020204030204" pitchFamily="34" charset="0"/>
                <a:ea typeface="MS Mincho" panose="02020609040205080304" pitchFamily="49" charset="-128"/>
                <a:cs typeface="Arial" panose="020B0604020202020204" pitchFamily="34" charset="0"/>
              </a:rPr>
              <a:t>(</a:t>
            </a:r>
            <a:r>
              <a:rPr lang="en-US" b="1" i="1" dirty="0">
                <a:latin typeface="Calibri" panose="020F0502020204030204" pitchFamily="34" charset="0"/>
                <a:ea typeface="MS Mincho" panose="02020609040205080304" pitchFamily="49" charset="-128"/>
                <a:cs typeface="Arial" panose="020B0604020202020204" pitchFamily="34" charset="0"/>
                <a:hlinkClick r:id="rId3" action="ppaction://hlinkfile" tooltip=", 2008 #141"/>
              </a:rPr>
              <a:t>38</a:t>
            </a:r>
            <a:r>
              <a:rPr lang="en-US" b="1" i="1" dirty="0">
                <a:latin typeface="Calibri" panose="020F0502020204030204" pitchFamily="34" charset="0"/>
                <a:ea typeface="MS Mincho" panose="02020609040205080304" pitchFamily="49" charset="-128"/>
                <a:cs typeface="Arial" panose="020B0604020202020204" pitchFamily="34" charset="0"/>
              </a:rPr>
              <a:t>),(</a:t>
            </a:r>
            <a:r>
              <a:rPr lang="en-US" b="1" i="1" dirty="0">
                <a:latin typeface="Calibri" panose="020F0502020204030204" pitchFamily="34" charset="0"/>
                <a:ea typeface="MS Mincho" panose="02020609040205080304" pitchFamily="49" charset="-128"/>
                <a:cs typeface="Arial" panose="020B0604020202020204" pitchFamily="34" charset="0"/>
                <a:hlinkClick r:id="rId4" action="ppaction://hlinkfile" tooltip=", 2008 #125"/>
              </a:rPr>
              <a:t>39</a:t>
            </a:r>
            <a:r>
              <a:rPr lang="en-US" b="1" i="1" dirty="0">
                <a:latin typeface="Calibri" panose="020F0502020204030204" pitchFamily="34" charset="0"/>
                <a:ea typeface="MS Mincho" panose="02020609040205080304" pitchFamily="49" charset="-128"/>
                <a:cs typeface="Arial" panose="020B0604020202020204" pitchFamily="34" charset="0"/>
              </a:rPr>
              <a:t>)</a:t>
            </a:r>
            <a:r>
              <a:rPr lang="en-US" b="1" dirty="0">
                <a:latin typeface="Calibri" panose="020F0502020204030204" pitchFamily="34" charset="0"/>
                <a:ea typeface="MS Mincho" panose="02020609040205080304" pitchFamily="49" charset="-128"/>
                <a:cs typeface="Arial" panose="020B0604020202020204" pitchFamily="34" charset="0"/>
              </a:rPr>
              <a:t> (</a:t>
            </a:r>
            <a:r>
              <a:rPr lang="en-US" b="1" i="1" dirty="0">
                <a:latin typeface="Calibri" panose="020F0502020204030204" pitchFamily="34" charset="0"/>
                <a:ea typeface="MS Mincho" panose="02020609040205080304" pitchFamily="49" charset="-128"/>
                <a:cs typeface="Arial" panose="020B0604020202020204" pitchFamily="34" charset="0"/>
              </a:rPr>
              <a:t>30min.</a:t>
            </a:r>
            <a:r>
              <a:rPr lang="en-US" b="1" dirty="0">
                <a:latin typeface="Calibri" panose="020F0502020204030204" pitchFamily="34" charset="0"/>
                <a:ea typeface="MS Mincho" panose="02020609040205080304" pitchFamily="49" charset="-128"/>
                <a:cs typeface="Arial" panose="020B0604020202020204" pitchFamily="34" charset="0"/>
              </a:rPr>
              <a:t>)</a:t>
            </a:r>
          </a:p>
          <a:p>
            <a:endParaRPr lang="en-US" b="1" dirty="0">
              <a:latin typeface="Calibri" panose="020F0502020204030204" pitchFamily="34" charset="0"/>
              <a:ea typeface="MS Mincho" panose="02020609040205080304" pitchFamily="49" charset="-128"/>
              <a:cs typeface="Arial" panose="020B0604020202020204" pitchFamily="34"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Although recovery plans encourage people to take actions to avoid crises when they experience high levels of distress, there may be times when crises do occur – times when, despite a person’s best efforts, things continue to get worse.</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A plan for responding to a crisis may give mental health practitioners and other supporters a better opportunity to understand the person and what they want so that their will and preferences are respected.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For instance, people can provide directions and information on when, how, where and from whom they would like to receive support and care.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also allows people to specify “no” to a range of treatment and support options offered.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addition, there may be several things that need to be taken care of, such as requesting leave from work, feeding your pets, paying your bills, telling others that you are feeling unwell, cancelling appointments, etc.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155</a:t>
            </a:fld>
            <a:endParaRPr lang="x-none"/>
          </a:p>
        </p:txBody>
      </p:sp>
    </p:spTree>
    <p:extLst>
      <p:ext uri="{BB962C8B-B14F-4D97-AF65-F5344CB8AC3E}">
        <p14:creationId xmlns:p14="http://schemas.microsoft.com/office/powerpoint/2010/main" val="223466474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Planning for these may be particularly important for people who may be less able to communicate their will and preferences when they experience a crisis.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They are also likely to encounter practitioners who are not their regular health-care provider. </a:t>
            </a:r>
          </a:p>
          <a:p>
            <a:pPr marL="171450" indent="-171450" algn="just">
              <a:buFont typeface="Arial" panose="020B0604020202020204" pitchFamily="34" charset="0"/>
              <a:buChar char="•"/>
            </a:pP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In some countries, people may make their will and preferences binding on others in certain situations.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may be interesting to check if the law in your country allows for this possibility (For more information see the module on </a:t>
            </a:r>
            <a:r>
              <a:rPr lang="en-US" i="1" dirty="0">
                <a:latin typeface="Calibri" panose="020F0502020204030204" pitchFamily="34" charset="0"/>
                <a:ea typeface="MS Mincho" panose="02020609040205080304" pitchFamily="49" charset="-128"/>
                <a:cs typeface="Cambria" panose="02040503050406030204" pitchFamily="18" charset="0"/>
              </a:rPr>
              <a:t>Supported decision-making and advance planning</a:t>
            </a:r>
            <a:r>
              <a:rPr lang="en-US" dirty="0">
                <a:latin typeface="Calibri" panose="020F0502020204030204" pitchFamily="34" charset="0"/>
                <a:ea typeface="MS Mincho" panose="02020609040205080304" pitchFamily="49" charset="-128"/>
                <a:cs typeface="Cambria" panose="02040503050406030204" pitchFamily="18"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156</a:t>
            </a:fld>
            <a:endParaRPr lang="x-none"/>
          </a:p>
        </p:txBody>
      </p:sp>
    </p:spTree>
    <p:extLst>
      <p:ext uri="{BB962C8B-B14F-4D97-AF65-F5344CB8AC3E}">
        <p14:creationId xmlns:p14="http://schemas.microsoft.com/office/powerpoint/2010/main" val="53727842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libri" panose="020F0502020204030204" pitchFamily="34" charset="0"/>
              </a:rPr>
              <a:t>Examples of components of advance planning:</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Preferences for treatment and care</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Specifying which medication works or does not work and what medication(s) one will not accept to take.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Specifying which care options (such as one-to-one counselling, group therapy) one finds helpful or unhelpful, acceptable or unacceptable.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171450" indent="-171450">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In some countries, there may be no acceptable options for people to choose from. </a:t>
            </a:r>
          </a:p>
          <a:p>
            <a:pPr marL="628650" lvl="1" indent="-171450">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Countries must develop a wide range of services to respond to the need of people who may be experiencing a crisis.</a:t>
            </a:r>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157</a:t>
            </a:fld>
            <a:endParaRPr lang="x-none"/>
          </a:p>
        </p:txBody>
      </p:sp>
    </p:spTree>
    <p:extLst>
      <p:ext uri="{BB962C8B-B14F-4D97-AF65-F5344CB8AC3E}">
        <p14:creationId xmlns:p14="http://schemas.microsoft.com/office/powerpoint/2010/main" val="105425379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Place of care</a:t>
            </a:r>
            <a:endParaRPr lang="x-none" dirty="0">
              <a:latin typeface="Calibri" panose="020F0502020204030204" pitchFamily="34" charset="0"/>
              <a:ea typeface="MS Mincho" panose="02020609040205080304" pitchFamily="49" charset="-128"/>
              <a:cs typeface="Cambria" panose="02040503050406030204" pitchFamily="18" charset="0"/>
            </a:endParaRPr>
          </a:p>
          <a:p>
            <a:pPr marL="457200" marR="0" indent="-457200">
              <a:spcBef>
                <a:spcPts val="0"/>
              </a:spcBef>
              <a:spcAft>
                <a:spcPts val="0"/>
              </a:spcAft>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Specifying the place where they want to receive care, treatment or support (e.g. home, respite, mental health or related service).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Specifying the place(s) where they do not want to receive treatment, care or support.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US" dirty="0"/>
          </a:p>
          <a:p>
            <a:pPr algn="just"/>
            <a:r>
              <a:rPr lang="en-US" b="1" dirty="0">
                <a:latin typeface="Calibri" panose="020F0502020204030204" pitchFamily="34" charset="0"/>
                <a:ea typeface="MS Mincho" panose="02020609040205080304" pitchFamily="49" charset="-128"/>
                <a:cs typeface="Cambria" panose="02040503050406030204" pitchFamily="18" charset="0"/>
              </a:rPr>
              <a:t>People I want involved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Friends and family members the person can trust and who can offer support.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People I do NOT want involved</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person may want to specify people they do not want to involve (e.g. because that person makes them feel more stressed or threatened).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158</a:t>
            </a:fld>
            <a:endParaRPr lang="x-none"/>
          </a:p>
        </p:txBody>
      </p:sp>
    </p:spTree>
    <p:extLst>
      <p:ext uri="{BB962C8B-B14F-4D97-AF65-F5344CB8AC3E}">
        <p14:creationId xmlns:p14="http://schemas.microsoft.com/office/powerpoint/2010/main" val="408993082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Statements and actions that are helpful</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Statements that people say or actions that people can do to help the person in times of crisis.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Statements and actions that are NOT helpful</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Statements that people should NOT make or actions that people should NOT do in times of crisis.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159</a:t>
            </a:fld>
            <a:endParaRPr lang="x-none"/>
          </a:p>
        </p:txBody>
      </p:sp>
    </p:spTree>
    <p:extLst>
      <p:ext uri="{BB962C8B-B14F-4D97-AF65-F5344CB8AC3E}">
        <p14:creationId xmlns:p14="http://schemas.microsoft.com/office/powerpoint/2010/main" val="2947534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2. Recovery is NOT </a:t>
            </a:r>
            <a:r>
              <a:rPr lang="en-US" dirty="0">
                <a:latin typeface="Calibri" panose="020F0502020204030204" pitchFamily="34" charset="0"/>
                <a:ea typeface="MS Mincho" panose="02020609040205080304" pitchFamily="49" charset="-128"/>
                <a:cs typeface="Calibri" panose="020F0502020204030204" pitchFamily="34" charset="0"/>
              </a:rPr>
              <a:t>something that practitioners, families or care partners “do” to people. Recovery is led by the individual concerned. </a:t>
            </a:r>
          </a:p>
          <a:p>
            <a:pPr marL="640080" lvl="1" indent="-182880">
              <a:lnSpc>
                <a:spcPct val="115000"/>
              </a:lnSpc>
              <a:buFont typeface="Wingdings" panose="05000000000000000000" pitchFamily="2" charset="2"/>
              <a:buChar char="Ø"/>
            </a:pPr>
            <a:r>
              <a:rPr lang="en-US" dirty="0">
                <a:latin typeface="Calibri" panose="020F0502020204030204" pitchFamily="34" charset="0"/>
                <a:ea typeface="MS Mincho" panose="02020609040205080304" pitchFamily="49" charset="-128"/>
                <a:cs typeface="Calibri" panose="020F0502020204030204" pitchFamily="34" charset="0"/>
              </a:rPr>
              <a:t>Those involved in the life of people with psychosocial disabilities can be coaches or supporters that can assist a person on their journey of recovery. </a:t>
            </a:r>
            <a:endParaRPr lang="x-none" dirty="0">
              <a:latin typeface="Calibri" panose="020F0502020204030204" pitchFamily="34" charset="0"/>
              <a:ea typeface="MS Mincho" panose="02020609040205080304" pitchFamily="49" charset="-128"/>
              <a:cs typeface="Arial" panose="020B0604020202020204" pitchFamily="34" charset="0"/>
            </a:endParaRPr>
          </a:p>
          <a:p>
            <a:pPr marL="182880" indent="-182880"/>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marL="182880" marR="0" lvl="0" indent="-18288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3. Recovery is NOT</a:t>
            </a:r>
            <a:r>
              <a:rPr lang="en-US" dirty="0">
                <a:latin typeface="Calibri" panose="020F0502020204030204" pitchFamily="34" charset="0"/>
                <a:ea typeface="MS Mincho" panose="02020609040205080304" pitchFamily="49" charset="-128"/>
                <a:cs typeface="Calibri" panose="020F0502020204030204" pitchFamily="34" charset="0"/>
              </a:rPr>
              <a:t> something that has been widely </a:t>
            </a:r>
            <a:r>
              <a:rPr lang="en-US" dirty="0" err="1">
                <a:latin typeface="Calibri" panose="020F0502020204030204" pitchFamily="34" charset="0"/>
                <a:ea typeface="MS Mincho" panose="02020609040205080304" pitchFamily="49" charset="-128"/>
                <a:cs typeface="Calibri" panose="020F0502020204030204" pitchFamily="34" charset="0"/>
              </a:rPr>
              <a:t>practised</a:t>
            </a:r>
            <a:r>
              <a:rPr lang="en-US" dirty="0">
                <a:latin typeface="Calibri" panose="020F0502020204030204" pitchFamily="34" charset="0"/>
                <a:ea typeface="MS Mincho" panose="02020609040205080304" pitchFamily="49" charset="-128"/>
                <a:cs typeface="Calibri" panose="020F0502020204030204" pitchFamily="34" charset="0"/>
              </a:rPr>
              <a:t> despite the common usage of the term in some contexts. </a:t>
            </a:r>
          </a:p>
          <a:p>
            <a:pPr marL="640080" lvl="1" indent="-182880">
              <a:lnSpc>
                <a:spcPct val="115000"/>
              </a:lnSpc>
              <a:buFont typeface="Wingdings" panose="05000000000000000000" pitchFamily="2" charset="2"/>
              <a:buChar char="Ø"/>
            </a:pPr>
            <a:r>
              <a:rPr lang="en-US" dirty="0">
                <a:latin typeface="Calibri" panose="020F0502020204030204" pitchFamily="34" charset="0"/>
                <a:ea typeface="MS Mincho" panose="02020609040205080304" pitchFamily="49" charset="-128"/>
                <a:cs typeface="Calibri" panose="020F0502020204030204" pitchFamily="34" charset="0"/>
              </a:rPr>
              <a:t>Recovery involves rethinking the way mental health and social services and supports are designed and provided. </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16</a:t>
            </a:fld>
            <a:endParaRPr lang="x-none"/>
          </a:p>
        </p:txBody>
      </p:sp>
    </p:spTree>
    <p:extLst>
      <p:ext uri="{BB962C8B-B14F-4D97-AF65-F5344CB8AC3E}">
        <p14:creationId xmlns:p14="http://schemas.microsoft.com/office/powerpoint/2010/main" val="386810124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OPTIONAL EXERCISE: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the group to complete the section on “Plan for responding to a crisis” in their copy of the</a:t>
            </a:r>
            <a:r>
              <a:rPr lang="en-US" i="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r>
              <a:rPr lang="en-GB" i="1" dirty="0" err="1">
                <a:solidFill>
                  <a:srgbClr val="4F81BD"/>
                </a:solidFill>
                <a:latin typeface="Calibri" panose="020F0502020204030204" pitchFamily="34" charset="0"/>
                <a:ea typeface="MS Gothic" panose="020B0609070205080204" pitchFamily="49" charset="-128"/>
                <a:cs typeface="Cambria" panose="02040503050406030204" pitchFamily="18" charset="0"/>
              </a:rPr>
              <a:t>QualityRights</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 person-centred recovery planning – step-by-step guidance. </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160</a:t>
            </a:fld>
            <a:endParaRPr lang="x-none"/>
          </a:p>
        </p:txBody>
      </p:sp>
    </p:spTree>
    <p:extLst>
      <p:ext uri="{BB962C8B-B14F-4D97-AF65-F5344CB8AC3E}">
        <p14:creationId xmlns:p14="http://schemas.microsoft.com/office/powerpoint/2010/main" val="17644673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b="1" dirty="0">
                <a:latin typeface="Calibri" panose="020F0502020204030204" pitchFamily="34" charset="0"/>
                <a:ea typeface="MS Mincho" panose="02020609040205080304" pitchFamily="49" charset="-128"/>
                <a:cs typeface="Calibri" panose="020F0502020204030204" pitchFamily="34" charset="0"/>
              </a:rPr>
              <a:t>Presentation: 5. Plan for after a crisis </a:t>
            </a:r>
            <a:r>
              <a:rPr lang="en-US" b="1" i="1" dirty="0">
                <a:latin typeface="Calibri" panose="020F0502020204030204" pitchFamily="34" charset="0"/>
                <a:ea typeface="MS Mincho" panose="02020609040205080304" pitchFamily="49" charset="-128"/>
                <a:cs typeface="Calibri" panose="020F0502020204030204" pitchFamily="34" charset="0"/>
              </a:rPr>
              <a:t>(</a:t>
            </a:r>
            <a:r>
              <a:rPr lang="en-US" b="1" i="1" dirty="0">
                <a:latin typeface="Calibri" panose="020F0502020204030204" pitchFamily="34" charset="0"/>
                <a:ea typeface="MS Mincho" panose="02020609040205080304" pitchFamily="49" charset="-128"/>
                <a:cs typeface="Calibri" panose="020F0502020204030204" pitchFamily="34" charset="0"/>
                <a:hlinkClick r:id="rId3" action="ppaction://hlinkfile" tooltip=",  #140"/>
              </a:rPr>
              <a:t>37</a:t>
            </a:r>
            <a:r>
              <a:rPr lang="en-US" b="1" i="1" dirty="0">
                <a:latin typeface="Calibri" panose="020F0502020204030204" pitchFamily="34" charset="0"/>
                <a:ea typeface="MS Mincho" panose="02020609040205080304" pitchFamily="49" charset="-128"/>
                <a:cs typeface="Calibri" panose="020F0502020204030204" pitchFamily="34" charset="0"/>
              </a:rPr>
              <a:t>),(</a:t>
            </a:r>
            <a:r>
              <a:rPr lang="en-US" b="1" i="1" dirty="0">
                <a:latin typeface="Calibri" panose="020F0502020204030204" pitchFamily="34" charset="0"/>
                <a:ea typeface="MS Mincho" panose="02020609040205080304" pitchFamily="49" charset="-128"/>
                <a:cs typeface="Calibri" panose="020F0502020204030204" pitchFamily="34" charset="0"/>
                <a:hlinkClick r:id="rId4" action="ppaction://hlinkfile" tooltip=", 2008 #141"/>
              </a:rPr>
              <a:t>38</a:t>
            </a:r>
            <a:r>
              <a:rPr lang="en-US" b="1" i="1" dirty="0">
                <a:latin typeface="Calibri" panose="020F0502020204030204" pitchFamily="34" charset="0"/>
                <a:ea typeface="MS Mincho" panose="02020609040205080304" pitchFamily="49" charset="-128"/>
                <a:cs typeface="Calibri" panose="020F0502020204030204" pitchFamily="34" charset="0"/>
              </a:rPr>
              <a:t>)</a:t>
            </a:r>
            <a:r>
              <a:rPr lang="en-US" b="1" dirty="0">
                <a:latin typeface="Calibri" panose="020F0502020204030204" pitchFamily="34" charset="0"/>
                <a:ea typeface="MS Mincho" panose="02020609040205080304" pitchFamily="49" charset="-128"/>
                <a:cs typeface="Calibri" panose="020F0502020204030204" pitchFamily="34" charset="0"/>
              </a:rPr>
              <a:t> (</a:t>
            </a:r>
            <a:r>
              <a:rPr lang="en-US" b="1" i="1" dirty="0">
                <a:latin typeface="Calibri" panose="020F0502020204030204" pitchFamily="34" charset="0"/>
                <a:ea typeface="MS Mincho" panose="02020609040205080304" pitchFamily="49" charset="-128"/>
                <a:cs typeface="Calibri" panose="020F0502020204030204" pitchFamily="34" charset="0"/>
              </a:rPr>
              <a:t>15 min.</a:t>
            </a:r>
            <a:r>
              <a:rPr lang="en-US" b="1" dirty="0">
                <a:latin typeface="Calibri" panose="020F0502020204030204" pitchFamily="34" charset="0"/>
                <a:ea typeface="MS Mincho" panose="02020609040205080304" pitchFamily="49" charset="-128"/>
                <a:cs typeface="Calibri" panose="020F0502020204030204" pitchFamily="34" charset="0"/>
              </a:rPr>
              <a:t>)</a:t>
            </a:r>
            <a:endParaRPr lang="x-none" dirty="0">
              <a:latin typeface="Calibri" panose="020F0502020204030204" pitchFamily="34" charset="0"/>
              <a:ea typeface="MS Mincho" panose="02020609040205080304" pitchFamily="49" charset="-128"/>
              <a:cs typeface="Arial" panose="020B0604020202020204" pitchFamily="34"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Now, the final component of the recovery plan is to create a plan for after a crisis: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is helpful to have a plan for how to get back to daily life and maintain wellness after a crisis.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This part of the recovery plan is all about planning for the few days and weeks just after a crisis, so people can continue their recovery journey. The plan includes: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Getting back into a routine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Making a timetable for the next few weeks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Plans to resume responsibilities and activities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have I learned from this crisis (e.g. any sensitivities or early signs of distress I have identified).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161</a:t>
            </a:fld>
            <a:endParaRPr lang="x-none"/>
          </a:p>
        </p:txBody>
      </p:sp>
    </p:spTree>
    <p:extLst>
      <p:ext uri="{BB962C8B-B14F-4D97-AF65-F5344CB8AC3E}">
        <p14:creationId xmlns:p14="http://schemas.microsoft.com/office/powerpoint/2010/main" val="155397354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OPTIONAL EXERCISE: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the group to complete the section on “Plan for after a crisis” in their copy of the</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r>
              <a:rPr lang="en-GB" i="1" dirty="0" err="1">
                <a:solidFill>
                  <a:srgbClr val="4F81BD"/>
                </a:solidFill>
                <a:latin typeface="Calibri" panose="020F0502020204030204" pitchFamily="34" charset="0"/>
                <a:ea typeface="MS Gothic" panose="020B0609070205080204" pitchFamily="49" charset="-128"/>
                <a:cs typeface="Cambria" panose="02040503050406030204" pitchFamily="18" charset="0"/>
              </a:rPr>
              <a:t>QualityRights</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 person-centred recovery planning – step-by-step guidance. </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r>
              <a:rPr lang="en-GB" sz="1000" dirty="0">
                <a:latin typeface="Calibri" panose="020F0502020204030204" pitchFamily="34" charset="0"/>
                <a:ea typeface="MS Mincho" panose="02020609040205080304" pitchFamily="49" charset="-128"/>
                <a:cs typeface="Arial" panose="020B0604020202020204" pitchFamily="34" charset="0"/>
              </a:rPr>
              <a:t> </a:t>
            </a:r>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162</a:t>
            </a:fld>
            <a:endParaRPr lang="x-none"/>
          </a:p>
        </p:txBody>
      </p:sp>
    </p:spTree>
    <p:extLst>
      <p:ext uri="{BB962C8B-B14F-4D97-AF65-F5344CB8AC3E}">
        <p14:creationId xmlns:p14="http://schemas.microsoft.com/office/powerpoint/2010/main" val="397059414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30 minutes.</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163</a:t>
            </a:fld>
            <a:endParaRPr lang="x-none"/>
          </a:p>
        </p:txBody>
      </p:sp>
    </p:spTree>
    <p:extLst>
      <p:ext uri="{BB962C8B-B14F-4D97-AF65-F5344CB8AC3E}">
        <p14:creationId xmlns:p14="http://schemas.microsoft.com/office/powerpoint/2010/main" val="218915261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libri" panose="020F0502020204030204" pitchFamily="34" charset="0"/>
              </a:rPr>
              <a:t>Presentation: The Recovery Wheel (30 min.)</a:t>
            </a:r>
          </a:p>
          <a:p>
            <a:pPr algn="just"/>
            <a:endParaRPr lang="en-US" dirty="0">
              <a:latin typeface="Calibri" panose="020F0502020204030204" pitchFamily="34" charset="0"/>
              <a:ea typeface="MS Mincho" panose="02020609040205080304" pitchFamily="49" charset="-128"/>
              <a:cs typeface="Calibri" panose="020F0502020204030204" pitchFamily="34"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 Recovery Wheel is inspired by the Outcomes </a:t>
            </a:r>
            <a:r>
              <a:rPr lang="en-US" dirty="0" err="1">
                <a:latin typeface="Calibri" panose="020F0502020204030204" pitchFamily="34" charset="0"/>
                <a:ea typeface="MS Mincho" panose="02020609040205080304" pitchFamily="49" charset="-128"/>
                <a:cs typeface="Calibri" panose="020F0502020204030204" pitchFamily="34" charset="0"/>
              </a:rPr>
              <a:t>Star</a:t>
            </a:r>
            <a:r>
              <a:rPr lang="en-US" baseline="30000" dirty="0" err="1">
                <a:latin typeface="Calibri" panose="020F0502020204030204" pitchFamily="34" charset="0"/>
                <a:ea typeface="MS Mincho" panose="02020609040205080304" pitchFamily="49" charset="-128"/>
                <a:cs typeface="Calibri" panose="020F0502020204030204" pitchFamily="34" charset="0"/>
              </a:rPr>
              <a:t>TM</a:t>
            </a:r>
            <a:r>
              <a:rPr lang="en-US" baseline="30000" dirty="0">
                <a:latin typeface="Calibri" panose="020F0502020204030204" pitchFamily="34" charset="0"/>
                <a:ea typeface="MS Mincho" panose="02020609040205080304" pitchFamily="49" charset="-128"/>
                <a:cs typeface="Calibri" panose="020F0502020204030204" pitchFamily="34" charset="0"/>
              </a:rPr>
              <a:t> </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3" action="ppaction://hlinkfile" tooltip=", 2009–2015 #350"/>
              </a:rPr>
              <a:t>41</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dirty="0">
                <a:latin typeface="Calibri" panose="020F0502020204030204" pitchFamily="34" charset="0"/>
                <a:ea typeface="MS Mincho" panose="02020609040205080304" pitchFamily="49" charset="-128"/>
                <a:cs typeface="Calibri" panose="020F0502020204030204" pitchFamily="34" charset="0"/>
              </a:rPr>
              <a:t>. It uses the image of a ship’s steering wheel to show that recovery is a personal journey and that people decide for themselves what is important to them and where this journey will take them.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 Recovery Wheel can be an alternative tool for people who would prefer a less structured way to approach recovery.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It highlights different areas that individuals could potentially identify as key to living a fulfilling life.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It can be used as a means of opening up discussions between the person concerned and their family, mental health and other practitioners, peer supporters and other supporters about what people consider important for their recovery.</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164</a:t>
            </a:fld>
            <a:endParaRPr lang="x-none"/>
          </a:p>
        </p:txBody>
      </p:sp>
    </p:spTree>
    <p:extLst>
      <p:ext uri="{BB962C8B-B14F-4D97-AF65-F5344CB8AC3E}">
        <p14:creationId xmlns:p14="http://schemas.microsoft.com/office/powerpoint/2010/main" val="419132429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9313" y="919163"/>
            <a:ext cx="2570162" cy="1446212"/>
          </a:xfrm>
        </p:spPr>
      </p:sp>
      <p:sp>
        <p:nvSpPr>
          <p:cNvPr id="3" name="Notes Placeholder 2"/>
          <p:cNvSpPr>
            <a:spLocks noGrp="1"/>
          </p:cNvSpPr>
          <p:nvPr>
            <p:ph type="body" idx="1"/>
          </p:nvPr>
        </p:nvSpPr>
        <p:spPr>
          <a:xfrm>
            <a:off x="680879" y="2708902"/>
            <a:ext cx="5447030" cy="5989407"/>
          </a:xfrm>
        </p:spPr>
        <p:txBody>
          <a:bodyPr/>
          <a:lstStyle/>
          <a:p>
            <a:pPr>
              <a:spcAft>
                <a:spcPts val="600"/>
              </a:spcAft>
            </a:pPr>
            <a:r>
              <a:rPr lang="en-US" b="1" dirty="0">
                <a:latin typeface="Calibri" panose="020F0502020204030204" pitchFamily="34" charset="0"/>
                <a:ea typeface="MS Mincho" panose="02020609040205080304" pitchFamily="49" charset="-128"/>
                <a:cs typeface="Calibri" panose="020F0502020204030204" pitchFamily="34" charset="0"/>
              </a:rPr>
              <a:t>The Recovery Wheel </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3" action="ppaction://hlinkfile" tooltip=", 2009–2015 #350"/>
              </a:rPr>
              <a:t>41</a:t>
            </a:r>
            <a:r>
              <a:rPr lang="en-US" i="1" dirty="0">
                <a:latin typeface="Calibri" panose="020F0502020204030204" pitchFamily="34" charset="0"/>
                <a:ea typeface="MS Mincho" panose="02020609040205080304" pitchFamily="49" charset="-128"/>
                <a:cs typeface="Calibri" panose="020F0502020204030204" pitchFamily="34"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lnSpc>
                <a:spcPct val="110000"/>
              </a:lnSpc>
              <a:spcAft>
                <a:spcPts val="600"/>
              </a:spcAft>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Highlight to participants that the recovery wheel covers many areas important to a persons life and in fact many of the ears that would be covered by a more structured recovery plan.</a:t>
            </a:r>
          </a:p>
          <a:p>
            <a:pPr algn="just">
              <a:lnSpc>
                <a:spcPct val="110000"/>
              </a:lnSpc>
              <a:spcAft>
                <a:spcPts val="600"/>
              </a:spcAft>
            </a:pPr>
            <a:endPar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endParaRPr>
          </a:p>
          <a:p>
            <a:pPr algn="just">
              <a:lnSpc>
                <a:spcPct val="110000"/>
              </a:lnSpc>
              <a:spcAft>
                <a:spcPts val="600"/>
              </a:spcAft>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These include:</a:t>
            </a:r>
          </a:p>
          <a:p>
            <a:pPr algn="just">
              <a:lnSpc>
                <a:spcPct val="110000"/>
              </a:lnSpc>
              <a:spcAft>
                <a:spcPts val="600"/>
              </a:spcAft>
            </a:pPr>
            <a:endPar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endParaRPr>
          </a:p>
          <a:p>
            <a:pPr marL="228600" indent="-228600" algn="just">
              <a:lnSpc>
                <a:spcPct val="110000"/>
              </a:lnSpc>
              <a:spcAft>
                <a:spcPts val="600"/>
              </a:spcAf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Hope,</a:t>
            </a:r>
          </a:p>
          <a:p>
            <a:pPr marL="228600" indent="-228600" algn="just">
              <a:lnSpc>
                <a:spcPct val="110000"/>
              </a:lnSpc>
              <a:spcAft>
                <a:spcPts val="600"/>
              </a:spcAf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Community inclusion</a:t>
            </a:r>
          </a:p>
          <a:p>
            <a:pPr marL="228600" indent="-228600" algn="just">
              <a:lnSpc>
                <a:spcPct val="110000"/>
              </a:lnSpc>
              <a:spcAft>
                <a:spcPts val="600"/>
              </a:spcAf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Social life</a:t>
            </a:r>
          </a:p>
          <a:p>
            <a:pPr marL="228600" indent="-228600" algn="just">
              <a:lnSpc>
                <a:spcPct val="110000"/>
              </a:lnSpc>
              <a:spcAft>
                <a:spcPts val="600"/>
              </a:spcAf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Empowerment and gaining back control</a:t>
            </a:r>
          </a:p>
          <a:p>
            <a:pPr marL="228600" indent="-228600" algn="just">
              <a:lnSpc>
                <a:spcPct val="110000"/>
              </a:lnSpc>
              <a:spcAft>
                <a:spcPts val="600"/>
              </a:spcAf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Exploring identity</a:t>
            </a:r>
          </a:p>
          <a:p>
            <a:pPr marL="228600" indent="-228600" algn="just">
              <a:lnSpc>
                <a:spcPct val="110000"/>
              </a:lnSpc>
              <a:spcAft>
                <a:spcPts val="600"/>
              </a:spcAf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Health and well-being</a:t>
            </a:r>
          </a:p>
          <a:p>
            <a:pPr marL="228600" indent="-228600" algn="just">
              <a:lnSpc>
                <a:spcPct val="110000"/>
              </a:lnSpc>
              <a:spcAft>
                <a:spcPts val="600"/>
              </a:spcAf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Meaning and purpose in life</a:t>
            </a:r>
          </a:p>
          <a:p>
            <a:pPr marL="228600" indent="-228600" algn="just">
              <a:lnSpc>
                <a:spcPct val="110000"/>
              </a:lnSpc>
              <a:spcAft>
                <a:spcPts val="600"/>
              </a:spcAft>
              <a:buAutoNum type="arabicPeriod"/>
            </a:pPr>
            <a:endPar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endParaRPr>
          </a:p>
          <a:p>
            <a:pPr marL="228600" indent="-228600" algn="just">
              <a:lnSpc>
                <a:spcPct val="110000"/>
              </a:lnSpc>
              <a:spcAft>
                <a:spcPts val="600"/>
              </a:spcAft>
              <a:buAutoNum type="arabicPeriod"/>
            </a:pPr>
            <a:endPar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endParaRPr>
          </a:p>
          <a:p>
            <a:pPr algn="just">
              <a:lnSpc>
                <a:spcPct val="110000"/>
              </a:lnSpc>
            </a:pP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165</a:t>
            </a:fld>
            <a:endParaRPr lang="x-none"/>
          </a:p>
        </p:txBody>
      </p:sp>
    </p:spTree>
    <p:extLst>
      <p:ext uri="{BB962C8B-B14F-4D97-AF65-F5344CB8AC3E}">
        <p14:creationId xmlns:p14="http://schemas.microsoft.com/office/powerpoint/2010/main" val="1001549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libri" panose="020F0502020204030204" pitchFamily="34" charset="0"/>
              </a:rPr>
              <a:t>Using the Recovery Wheel</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 person involved should first ask themselves, or be asked, whether they identify with any of the domains within the Recovery Wheel. People can indicate the different areas that are a priority for them by writing “AP”.</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They can use the rating scale (1</a:t>
            </a:r>
            <a:r>
              <a:rPr lang="en-US" dirty="0">
                <a:latin typeface="Calibri" panose="020F0502020204030204" pitchFamily="34" charset="0"/>
                <a:ea typeface="MS Mincho" panose="02020609040205080304" pitchFamily="49" charset="-128"/>
                <a:cs typeface="Calibri" panose="020F0502020204030204" pitchFamily="34" charset="0"/>
                <a:sym typeface="Symbol" panose="05050102010706020507" pitchFamily="18" charset="2"/>
              </a:rPr>
              <a:t></a:t>
            </a:r>
            <a:r>
              <a:rPr lang="en-US" dirty="0">
                <a:latin typeface="Calibri" panose="020F0502020204030204" pitchFamily="34" charset="0"/>
                <a:ea typeface="MS Mincho" panose="02020609040205080304" pitchFamily="49" charset="-128"/>
                <a:cs typeface="Calibri" panose="020F0502020204030204" pitchFamily="34" charset="0"/>
              </a:rPr>
              <a:t>3) to indicate how satisfied they are with each of these priority areas.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 numbers provided within the wheel indicate the importance or significance within the individual’s life.</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Once the person has identified the key domains which are a priority for them, they can then explore specific and concrete actions within each of the priority areas.</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buFont typeface="Arial" panose="020B0604020202020204" pitchFamily="34" charset="0"/>
              <a:buChar char="•"/>
            </a:pPr>
            <a:r>
              <a:rPr lang="en-US" dirty="0">
                <a:latin typeface="Calibri" panose="020F0502020204030204" pitchFamily="34" charset="0"/>
                <a:ea typeface="MS Mincho" panose="02020609040205080304" pitchFamily="49" charset="-128"/>
              </a:rPr>
              <a:t>The Recovery Wheel can also be used at different points in time to enable the person to monitor their progress in these different domains throughout their recovery journey</a:t>
            </a:r>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166</a:t>
            </a:fld>
            <a:endParaRPr lang="x-none"/>
          </a:p>
        </p:txBody>
      </p:sp>
    </p:spTree>
    <p:extLst>
      <p:ext uri="{BB962C8B-B14F-4D97-AF65-F5344CB8AC3E}">
        <p14:creationId xmlns:p14="http://schemas.microsoft.com/office/powerpoint/2010/main" val="161094060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9313" y="919163"/>
            <a:ext cx="2570162" cy="1446212"/>
          </a:xfrm>
        </p:spPr>
      </p:sp>
      <p:sp>
        <p:nvSpPr>
          <p:cNvPr id="3" name="Notes Placeholder 2"/>
          <p:cNvSpPr>
            <a:spLocks noGrp="1"/>
          </p:cNvSpPr>
          <p:nvPr>
            <p:ph type="body" idx="1"/>
          </p:nvPr>
        </p:nvSpPr>
        <p:spPr>
          <a:xfrm>
            <a:off x="680879" y="2708902"/>
            <a:ext cx="5447030" cy="5989407"/>
          </a:xfrm>
        </p:spPr>
        <p:txBody>
          <a:bodyPr/>
          <a:lstStyle/>
          <a:p>
            <a:pPr>
              <a:spcAft>
                <a:spcPts val="600"/>
              </a:spcAft>
            </a:pPr>
            <a:r>
              <a:rPr lang="en-US" b="1" dirty="0">
                <a:latin typeface="Calibri" panose="020F0502020204030204" pitchFamily="34" charset="0"/>
                <a:ea typeface="MS Mincho" panose="02020609040205080304" pitchFamily="49" charset="-128"/>
                <a:cs typeface="Calibri" panose="020F0502020204030204" pitchFamily="34" charset="0"/>
              </a:rPr>
              <a:t>The Recovery Wheel </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3" action="ppaction://hlinkfile" tooltip=", 2009–2015 #350"/>
              </a:rPr>
              <a:t>41</a:t>
            </a:r>
            <a:r>
              <a:rPr lang="en-US" i="1" dirty="0">
                <a:latin typeface="Calibri" panose="020F0502020204030204" pitchFamily="34" charset="0"/>
                <a:ea typeface="MS Mincho" panose="02020609040205080304" pitchFamily="49" charset="-128"/>
                <a:cs typeface="Calibri" panose="020F0502020204030204" pitchFamily="34"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lnSpc>
                <a:spcPct val="110000"/>
              </a:lnSpc>
              <a:spcAft>
                <a:spcPts val="600"/>
              </a:spcAft>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Ask the group to complete for themselves their “recovery wheel”. Participants can work on their own or in pairs for this exercise.</a:t>
            </a:r>
          </a:p>
          <a:p>
            <a:pPr algn="just">
              <a:lnSpc>
                <a:spcPct val="110000"/>
              </a:lnSpc>
            </a:pP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167</a:t>
            </a:fld>
            <a:endParaRPr lang="x-none"/>
          </a:p>
        </p:txBody>
      </p:sp>
      <p:pic>
        <p:nvPicPr>
          <p:cNvPr id="11" name="Picture 10">
            <a:extLst>
              <a:ext uri="{FF2B5EF4-FFF2-40B4-BE49-F238E27FC236}">
                <a16:creationId xmlns:a16="http://schemas.microsoft.com/office/drawing/2014/main" id="{12A69D82-42AA-4FA5-B13B-4191668E3422}"/>
              </a:ext>
            </a:extLst>
          </p:cNvPr>
          <p:cNvPicPr>
            <a:picLocks noChangeAspect="1"/>
          </p:cNvPicPr>
          <p:nvPr/>
        </p:nvPicPr>
        <p:blipFill>
          <a:blip r:embed="rId4"/>
          <a:stretch>
            <a:fillRect/>
          </a:stretch>
        </p:blipFill>
        <p:spPr>
          <a:xfrm>
            <a:off x="852470" y="3417194"/>
            <a:ext cx="5028195" cy="5751935"/>
          </a:xfrm>
          <a:prstGeom prst="rect">
            <a:avLst/>
          </a:prstGeom>
        </p:spPr>
      </p:pic>
    </p:spTree>
    <p:extLst>
      <p:ext uri="{BB962C8B-B14F-4D97-AF65-F5344CB8AC3E}">
        <p14:creationId xmlns:p14="http://schemas.microsoft.com/office/powerpoint/2010/main" val="346425146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38377" y="406675"/>
            <a:ext cx="5820508" cy="10250312"/>
          </a:xfrm>
        </p:spPr>
        <p:txBody>
          <a:bodyPr/>
          <a:lstStyle/>
          <a:p>
            <a:pPr marL="0" indent="0">
              <a:buNone/>
            </a:pPr>
            <a:r>
              <a:rPr lang="en-US" sz="1100" b="1" dirty="0"/>
              <a:t>Conceptualization </a:t>
            </a:r>
          </a:p>
          <a:p>
            <a:pPr marL="0" indent="0">
              <a:buNone/>
            </a:pPr>
            <a:r>
              <a:rPr lang="en-US" sz="1100" dirty="0"/>
              <a:t>Michelle Funk (Coordinator) and Natalie Drew Bold (Technical Officer) Mental Health Policy and Service Development, Department of Mental Health and Substance Abuse (WHO, Geneva)</a:t>
            </a:r>
          </a:p>
          <a:p>
            <a:pPr marL="0" indent="0">
              <a:buNone/>
            </a:pPr>
            <a:endParaRPr lang="en-US" sz="1100" dirty="0"/>
          </a:p>
          <a:p>
            <a:pPr marL="0" indent="0">
              <a:buNone/>
            </a:pPr>
            <a:r>
              <a:rPr lang="en-US" sz="1100" b="1" dirty="0"/>
              <a:t>Writing and editorial team</a:t>
            </a:r>
          </a:p>
          <a:p>
            <a:pPr marL="0" indent="0">
              <a:buNone/>
            </a:pPr>
            <a:r>
              <a:rPr lang="en-US" sz="1100" dirty="0"/>
              <a:t>Dr Michelle Funk, (WHO, Geneva), Natalie Drew Bold (WHO, Geneva); Marie </a:t>
            </a:r>
            <a:r>
              <a:rPr lang="en-US" sz="1100" dirty="0" err="1"/>
              <a:t>Baudel</a:t>
            </a:r>
            <a:r>
              <a:rPr lang="en-US" sz="1100" dirty="0"/>
              <a:t>, </a:t>
            </a:r>
            <a:r>
              <a:rPr lang="en-US" sz="1100" dirty="0" err="1"/>
              <a:t>Université</a:t>
            </a:r>
            <a:r>
              <a:rPr lang="en-US" sz="1100" dirty="0"/>
              <a:t> de Nantes, France</a:t>
            </a:r>
          </a:p>
          <a:p>
            <a:pPr marL="0" indent="0">
              <a:buNone/>
            </a:pPr>
            <a:endParaRPr lang="en-US" sz="1100" dirty="0"/>
          </a:p>
          <a:p>
            <a:pPr marL="0" indent="0">
              <a:buNone/>
            </a:pPr>
            <a:r>
              <a:rPr lang="en-US" sz="1100" b="1" dirty="0"/>
              <a:t>Key international experts</a:t>
            </a:r>
          </a:p>
          <a:p>
            <a:pPr marL="0" indent="0">
              <a:buNone/>
            </a:pPr>
            <a:r>
              <a:rPr lang="en-US" sz="1100" dirty="0"/>
              <a:t>Celia Brown, </a:t>
            </a:r>
            <a:r>
              <a:rPr lang="en-US" sz="1100" dirty="0" err="1"/>
              <a:t>MindFreedom</a:t>
            </a:r>
            <a:r>
              <a:rPr lang="en-US" sz="1100" dirty="0"/>
              <a:t> International, (United States of America); Mauro Giovanni Carta, </a:t>
            </a:r>
            <a:r>
              <a:rPr lang="en-US" sz="1100" dirty="0" err="1"/>
              <a:t>Università</a:t>
            </a:r>
            <a:r>
              <a:rPr lang="en-US" sz="1100" dirty="0"/>
              <a:t> </a:t>
            </a:r>
            <a:r>
              <a:rPr lang="en-US" sz="1100" dirty="0" err="1"/>
              <a:t>degli</a:t>
            </a:r>
            <a:r>
              <a:rPr lang="en-US" sz="1100" dirty="0"/>
              <a:t> </a:t>
            </a:r>
            <a:r>
              <a:rPr lang="en-US" sz="1100" dirty="0" err="1"/>
              <a:t>studi</a:t>
            </a:r>
            <a:r>
              <a:rPr lang="en-US" sz="1100" dirty="0"/>
              <a:t> di Cagliari (Italy); </a:t>
            </a:r>
            <a:r>
              <a:rPr lang="en-US" sz="1100" dirty="0" err="1"/>
              <a:t>Yeni</a:t>
            </a:r>
            <a:r>
              <a:rPr lang="en-US" sz="1100" dirty="0"/>
              <a:t> Rosa Damayanti, Indonesia Mental Health Association (Indonesia); Sera </a:t>
            </a:r>
            <a:r>
              <a:rPr lang="en-US" sz="1100" dirty="0" err="1"/>
              <a:t>Davidow</a:t>
            </a:r>
            <a:r>
              <a:rPr lang="en-US" sz="1100" dirty="0"/>
              <a:t>, Western Mass Recovery Learning Community (United Sates of America); Catalina </a:t>
            </a:r>
            <a:r>
              <a:rPr lang="en-US" sz="1100" dirty="0" err="1"/>
              <a:t>Devandas</a:t>
            </a:r>
            <a:r>
              <a:rPr lang="en-US" sz="1100" dirty="0"/>
              <a:t>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a:t>
            </a:r>
            <a:r>
              <a:rPr lang="en-US" sz="1100" dirty="0" err="1"/>
              <a:t>Levav</a:t>
            </a:r>
            <a:r>
              <a:rPr lang="en-US" sz="1100" dirty="0"/>
              <a:t>, Department of Community Mental Health, University of Haifa (Israel); Peter McGovern, </a:t>
            </a:r>
            <a:r>
              <a:rPr lang="en-US" sz="1100" dirty="0" err="1"/>
              <a:t>Modum</a:t>
            </a:r>
            <a:r>
              <a:rPr lang="en-US" sz="1100" dirty="0"/>
              <a:t> Bad (Norway); David McGrath, International consultant (Australia); Tina </a:t>
            </a:r>
            <a:r>
              <a:rPr lang="en-US" sz="1100" dirty="0" err="1"/>
              <a:t>Minkowitz</a:t>
            </a:r>
            <a:r>
              <a:rPr lang="en-US" sz="1100" dirty="0"/>
              <a:t>, Center for the Human Rights of Users and Survivors of Psychiatry (United Sates of America); Peter </a:t>
            </a:r>
            <a:r>
              <a:rPr lang="en-US" sz="1100" dirty="0" err="1"/>
              <a:t>Mittler</a:t>
            </a:r>
            <a:r>
              <a:rPr lang="en-US" sz="1100" dirty="0"/>
              <a:t>, Dementia Alliance International (United Kingdom); Maria Francesca Moro, Columbia University (United Sates of America), ; Fiona Morrissey, Disability Law Research Consultant (Ireland); Michael </a:t>
            </a:r>
            <a:r>
              <a:rPr lang="en-US" sz="1100" dirty="0" err="1"/>
              <a:t>Njenga</a:t>
            </a:r>
            <a:r>
              <a:rPr lang="en-US" sz="1100" dirty="0"/>
              <a:t>, Users and Survivors of Psychiatry in Kenya (Kenya); David W. Oaks, </a:t>
            </a:r>
            <a:r>
              <a:rPr lang="en-US" sz="1100" dirty="0" err="1"/>
              <a:t>Aciu</a:t>
            </a:r>
            <a:r>
              <a:rPr lang="en-US" sz="1100" dirty="0"/>
              <a:t> </a:t>
            </a:r>
            <a:r>
              <a:rPr lang="en-US" sz="1100" dirty="0" err="1"/>
              <a:t>Insitute</a:t>
            </a:r>
            <a:r>
              <a:rPr lang="en-US" sz="1100" dirty="0"/>
              <a:t>, LLC (United States of America); </a:t>
            </a:r>
            <a:r>
              <a:rPr lang="en-US" sz="1100" dirty="0" err="1"/>
              <a:t>Soumitra</a:t>
            </a:r>
            <a:r>
              <a:rPr lang="en-US" sz="1100" dirty="0"/>
              <a:t> </a:t>
            </a:r>
            <a:r>
              <a:rPr lang="en-US" sz="1100" dirty="0" err="1"/>
              <a:t>Pathare</a:t>
            </a:r>
            <a:r>
              <a:rPr lang="en-US" sz="1100" dirty="0"/>
              <a:t>, Centre for Mental Health Law and Policy, Indian Law Society (India); </a:t>
            </a:r>
            <a:r>
              <a:rPr lang="en-US" sz="1100" dirty="0" err="1"/>
              <a:t>Dainius</a:t>
            </a:r>
            <a:r>
              <a:rPr lang="en-US" sz="1100" dirty="0"/>
              <a:t> </a:t>
            </a:r>
            <a:r>
              <a:rPr lang="en-US" sz="1100" dirty="0" err="1"/>
              <a:t>Pūras</a:t>
            </a:r>
            <a:r>
              <a:rPr lang="en-US" sz="1100" dirty="0"/>
              <a:t>, Special Rapporteur on the right of everyone to the enjoyment of the highest attainable standard of health (Switzerland); </a:t>
            </a:r>
            <a:r>
              <a:rPr lang="en-US" sz="1100" dirty="0" err="1"/>
              <a:t>Jolijn</a:t>
            </a:r>
            <a:r>
              <a:rPr lang="en-US" sz="1100" dirty="0"/>
              <a:t> </a:t>
            </a:r>
            <a:r>
              <a:rPr lang="en-US" sz="1100" dirty="0" err="1"/>
              <a:t>Santegoeds</a:t>
            </a:r>
            <a:r>
              <a:rPr lang="en-US" sz="1100" dirty="0"/>
              <a:t>, World Network of Users and Survivors of Psychiatry (the Netherlands); </a:t>
            </a:r>
            <a:r>
              <a:rPr lang="en-US" sz="1100" dirty="0" err="1"/>
              <a:t>Sashi</a:t>
            </a:r>
            <a:r>
              <a:rPr lang="en-US" sz="1100" dirty="0"/>
              <a:t> </a:t>
            </a:r>
            <a:r>
              <a:rPr lang="en-US" sz="1100" dirty="0" err="1"/>
              <a:t>Sashidharan</a:t>
            </a:r>
            <a:r>
              <a:rPr lang="en-US" sz="1100" dirty="0"/>
              <a:t>, University of Glasgow (United Kingdom); Gregory Smith, International consultant, (United States of America); Kate </a:t>
            </a:r>
            <a:r>
              <a:rPr lang="en-US" sz="1100" dirty="0" err="1"/>
              <a:t>Swaffer</a:t>
            </a:r>
            <a:r>
              <a:rPr lang="en-US" sz="1100" dirty="0"/>
              <a:t>, Dementia International Alliance(Australia); Carmen Valle, CBM International (Thailand); Alberto Vásquez </a:t>
            </a:r>
            <a:r>
              <a:rPr lang="en-US" sz="1100" dirty="0" err="1"/>
              <a:t>Encalada</a:t>
            </a:r>
            <a:r>
              <a:rPr lang="en-US" sz="1100" dirty="0"/>
              <a:t>, Office of the UN Special Rapporteur on the rights of persons with disabilities (Switzerland)</a:t>
            </a:r>
          </a:p>
          <a:p>
            <a:pPr marL="0" indent="0">
              <a:buNone/>
            </a:pPr>
            <a:endParaRPr lang="en-US" sz="1100" dirty="0"/>
          </a:p>
          <a:p>
            <a:pPr marL="0" indent="0">
              <a:buNone/>
            </a:pPr>
            <a:r>
              <a:rPr lang="en-US" sz="1100" b="1" dirty="0"/>
              <a:t>Contributions</a:t>
            </a:r>
          </a:p>
          <a:p>
            <a:pPr marL="0" indent="0">
              <a:buNone/>
            </a:pPr>
            <a:r>
              <a:rPr lang="en-US" sz="1100" dirty="0">
                <a:solidFill>
                  <a:schemeClr val="accent2"/>
                </a:solidFill>
              </a:rPr>
              <a:t>Technical reviewers</a:t>
            </a:r>
          </a:p>
          <a:p>
            <a:pPr marL="0" indent="0">
              <a:buNone/>
            </a:pPr>
            <a:r>
              <a:rPr lang="en-US" sz="1100" dirty="0"/>
              <a:t>Abu Bakar Abdul Kadir, Hospital </a:t>
            </a:r>
            <a:r>
              <a:rPr lang="en-US" sz="1100" dirty="0" err="1"/>
              <a:t>Permai</a:t>
            </a:r>
            <a:r>
              <a:rPr lang="en-US" sz="1100" dirty="0"/>
              <a:t> (Malaysia); </a:t>
            </a:r>
            <a:r>
              <a:rPr lang="en-US" sz="1100" dirty="0" err="1"/>
              <a:t>Robinah</a:t>
            </a:r>
            <a:r>
              <a:rPr lang="en-US" sz="1100" dirty="0"/>
              <a:t> </a:t>
            </a:r>
            <a:r>
              <a:rPr lang="en-US" sz="1100" dirty="0" err="1"/>
              <a:t>Nakanwagi</a:t>
            </a:r>
            <a:r>
              <a:rPr lang="en-US" sz="1100" dirty="0"/>
              <a:t> </a:t>
            </a:r>
            <a:r>
              <a:rPr lang="en-US" sz="1100" dirty="0" err="1"/>
              <a:t>Alambuya</a:t>
            </a:r>
            <a:r>
              <a:rPr lang="en-US" sz="1100" dirty="0"/>
              <a:t>, Pan African Network of People with Psychosocial Disabilities. (Uganda); Anna </a:t>
            </a:r>
            <a:r>
              <a:rPr lang="en-US" sz="1100" dirty="0" err="1"/>
              <a:t>Arstein-Kerslake</a:t>
            </a:r>
            <a:r>
              <a:rPr lang="en-US" sz="1100" dirty="0"/>
              <a:t>, Melbourne Law School, University of Melbourne (Australia); Lori Ashcraft, Resilience Inc. (United States of America); Rod Astbury, Western Australia Association for Mental Health (Australia); Joseph </a:t>
            </a:r>
            <a:r>
              <a:rPr lang="en-US" sz="1100" dirty="0" err="1"/>
              <a:t>Atukunda</a:t>
            </a:r>
            <a:r>
              <a:rPr lang="en-US" sz="1100" dirty="0"/>
              <a:t>, </a:t>
            </a:r>
            <a:r>
              <a:rPr lang="en-US" sz="1100" dirty="0" err="1"/>
              <a:t>Heartsounds</a:t>
            </a:r>
            <a:r>
              <a:rPr lang="en-US" sz="1100" dirty="0"/>
              <a:t>, Uganda (Uganda); David Axworthy, Western Australian Mental Health Commission (Australia); Simon </a:t>
            </a:r>
            <a:r>
              <a:rPr lang="en-US" sz="1100" dirty="0" err="1"/>
              <a:t>Vasseur</a:t>
            </a:r>
            <a:r>
              <a:rPr lang="en-US" sz="1100" dirty="0"/>
              <a:t> </a:t>
            </a:r>
            <a:r>
              <a:rPr lang="en-US" sz="1100" dirty="0" err="1"/>
              <a:t>Bacle</a:t>
            </a:r>
            <a:r>
              <a:rPr lang="en-US" sz="1100" dirty="0"/>
              <a:t>, EPSM Lille Metropole, WHO Collaborating Centre, Lille (France); Sam </a:t>
            </a:r>
            <a:r>
              <a:rPr lang="en-US" sz="1100" dirty="0" err="1"/>
              <a:t>Badege</a:t>
            </a:r>
            <a:r>
              <a:rPr lang="en-US" sz="1100" dirty="0"/>
              <a:t>, National Organization of Users and Survivors of Psychiatry in Rwanda (Rwanda); Amrit </a:t>
            </a:r>
            <a:r>
              <a:rPr lang="en-US" sz="1100" dirty="0" err="1"/>
              <a:t>Bakhshy</a:t>
            </a:r>
            <a:r>
              <a:rPr lang="en-US" sz="1100" dirty="0"/>
              <a:t>, Schizophrenia Awareness Association (India); Anja Baumann, Action Mental Health Germany (Germany); Jerome </a:t>
            </a:r>
            <a:r>
              <a:rPr lang="en-US" sz="1100" dirty="0" err="1"/>
              <a:t>Bickenbach</a:t>
            </a:r>
            <a:r>
              <a:rPr lang="en-US" sz="1100" dirty="0"/>
              <a:t>,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a:t>
            </a:r>
            <a:r>
              <a:rPr lang="lt-LT" sz="1100" dirty="0"/>
              <a:t>Prosecutor's Office (Brazil); Patricia Brogna, National School of Occupational Therapy, (Argentina); Celia Brown, MindFreedom International, (United States of America); Kimberly Budnick, Head Start Teacher/Early Childhood Educator (United States of America); Janice Cambri, Psychosocial Disability Inclusive Philippines (Philippines); Aleisha Carroll, CBM Australia (Australia); Mauro Giovanni Carta, Università degli studi di Cagliari (Italy); Chauhan Ajay, State Mental Health Authority, Gujarat, (India); Facundo Chavez Penillas, Office of the United Nations High Commissioner for Human Rights (Switzerland); Daniel Chisholm, WHO Regional Office for Europe (Denmark); </a:t>
            </a:r>
            <a:endParaRPr lang="en-US" sz="1100" dirty="0"/>
          </a:p>
        </p:txBody>
      </p:sp>
      <p:sp>
        <p:nvSpPr>
          <p:cNvPr id="4" name="Slide Number Placeholder 3"/>
          <p:cNvSpPr>
            <a:spLocks noGrp="1"/>
          </p:cNvSpPr>
          <p:nvPr>
            <p:ph type="sldNum" sz="quarter" idx="10"/>
          </p:nvPr>
        </p:nvSpPr>
        <p:spPr/>
        <p:txBody>
          <a:bodyPr/>
          <a:lstStyle/>
          <a:p>
            <a:fld id="{91600A8A-902E-430E-A833-453AE05FDB61}" type="slidenum">
              <a:rPr lang="en-GB" smtClean="0"/>
              <a:t>168</a:t>
            </a:fld>
            <a:endParaRPr lang="en-GB" dirty="0"/>
          </a:p>
        </p:txBody>
      </p:sp>
    </p:spTree>
    <p:extLst>
      <p:ext uri="{BB962C8B-B14F-4D97-AF65-F5344CB8AC3E}">
        <p14:creationId xmlns:p14="http://schemas.microsoft.com/office/powerpoint/2010/main" val="3121603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rabicPeriod"/>
            </a:pPr>
            <a:r>
              <a:rPr lang="en-US" b="1" dirty="0">
                <a:latin typeface="Calibri" panose="020F0502020204030204" pitchFamily="34" charset="0"/>
                <a:ea typeface="MS Mincho" panose="02020609040205080304" pitchFamily="49" charset="-128"/>
                <a:cs typeface="Arial" panose="020B0604020202020204" pitchFamily="34" charset="0"/>
              </a:rPr>
              <a:t>The recovery approach is NOT</a:t>
            </a:r>
            <a:r>
              <a:rPr lang="en-US" dirty="0">
                <a:latin typeface="Calibri" panose="020F0502020204030204" pitchFamily="34" charset="0"/>
                <a:ea typeface="MS Mincho" panose="02020609040205080304" pitchFamily="49" charset="-128"/>
                <a:cs typeface="Arial" panose="020B0604020202020204" pitchFamily="34" charset="0"/>
              </a:rPr>
              <a:t> a reason for closing down services. </a:t>
            </a:r>
          </a:p>
          <a:p>
            <a:pPr marL="800100" lvl="1" indent="-342900">
              <a:lnSpc>
                <a:spcPct val="115000"/>
              </a:lnSpc>
              <a:buFont typeface="Wingdings" panose="05000000000000000000" pitchFamily="2" charset="2"/>
              <a:buChar char="Ø"/>
            </a:pPr>
            <a:r>
              <a:rPr lang="en-US" dirty="0">
                <a:latin typeface="Calibri" panose="020F0502020204030204" pitchFamily="34" charset="0"/>
                <a:ea typeface="MS Mincho" panose="02020609040205080304" pitchFamily="49" charset="-128"/>
                <a:cs typeface="Arial" panose="020B0604020202020204" pitchFamily="34" charset="0"/>
              </a:rPr>
              <a:t>Some people fear that the recovery approach will be used as a justification for closing down formal mental health and social services and for not providing any support to people. </a:t>
            </a:r>
          </a:p>
          <a:p>
            <a:pPr marL="800100" lvl="1" indent="-342900">
              <a:lnSpc>
                <a:spcPct val="115000"/>
              </a:lnSpc>
              <a:buFont typeface="Wingdings" panose="05000000000000000000" pitchFamily="2" charset="2"/>
              <a:buChar char="Ø"/>
            </a:pPr>
            <a:r>
              <a:rPr lang="en-US" dirty="0">
                <a:latin typeface="Calibri" panose="020F0502020204030204" pitchFamily="34" charset="0"/>
                <a:ea typeface="MS Mincho" panose="02020609040205080304" pitchFamily="49" charset="-128"/>
                <a:cs typeface="Arial" panose="020B0604020202020204" pitchFamily="34" charset="0"/>
              </a:rPr>
              <a:t>They also fear that the recovery approach is a justification for decreasing spending on mental health. </a:t>
            </a:r>
          </a:p>
          <a:p>
            <a:pPr marL="1085850" lvl="2" indent="-171450">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This is based on an incorrect belief that the recovery approach implies that people will achieve recovery on their own, without any form of support. </a:t>
            </a:r>
          </a:p>
          <a:p>
            <a:pPr marL="800100" lvl="1" indent="-342900">
              <a:lnSpc>
                <a:spcPct val="115000"/>
              </a:lnSpc>
              <a:buFont typeface="Wingdings" panose="05000000000000000000" pitchFamily="2" charset="2"/>
              <a:buChar char="Ø"/>
            </a:pPr>
            <a:r>
              <a:rPr lang="en-US" dirty="0">
                <a:latin typeface="Calibri" panose="020F0502020204030204" pitchFamily="34" charset="0"/>
                <a:ea typeface="MS Mincho" panose="02020609040205080304" pitchFamily="49" charset="-128"/>
                <a:cs typeface="Arial" panose="020B0604020202020204" pitchFamily="34" charset="0"/>
              </a:rPr>
              <a:t>The recovery approach should never be used to justify reduced spending on mental health; a wide range of services should available to support people’s needs.</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17</a:t>
            </a:fld>
            <a:endParaRPr lang="x-none"/>
          </a:p>
        </p:txBody>
      </p:sp>
    </p:spTree>
    <p:extLst>
      <p:ext uri="{BB962C8B-B14F-4D97-AF65-F5344CB8AC3E}">
        <p14:creationId xmlns:p14="http://schemas.microsoft.com/office/powerpoint/2010/main" val="2389656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5. The recovery approach is NOT about “blaming” the individual</a:t>
            </a:r>
            <a:r>
              <a:rPr lang="en-US" dirty="0">
                <a:latin typeface="Calibri" panose="020F0502020204030204" pitchFamily="34" charset="0"/>
                <a:ea typeface="MS Mincho" panose="02020609040205080304" pitchFamily="49" charset="-128"/>
                <a:cs typeface="Calibri" panose="020F0502020204030204" pitchFamily="34" charset="0"/>
              </a:rPr>
              <a:t> for their situation. </a:t>
            </a:r>
          </a:p>
          <a:p>
            <a:pPr marL="628650" marR="0" lvl="1" indent="-171450">
              <a:lnSpc>
                <a:spcPct val="115000"/>
              </a:lnSpc>
              <a:spcBef>
                <a:spcPts val="0"/>
              </a:spcBef>
              <a:spcAft>
                <a:spcPts val="0"/>
              </a:spcAft>
              <a:buFont typeface="Wingdings" panose="05000000000000000000" pitchFamily="2" charset="2"/>
              <a:buChar char="Ø"/>
            </a:pPr>
            <a:r>
              <a:rPr lang="en-US" dirty="0">
                <a:latin typeface="Calibri" panose="020F0502020204030204" pitchFamily="34" charset="0"/>
                <a:ea typeface="MS Mincho" panose="02020609040205080304" pitchFamily="49" charset="-128"/>
                <a:cs typeface="Calibri" panose="020F0502020204030204" pitchFamily="34" charset="0"/>
              </a:rPr>
              <a:t>It recognizes the social inequalities, discrimination and violations of rights at community, societal and structural levels that lead people to situations of emotional distress and act as important barriers to recovery. </a:t>
            </a:r>
          </a:p>
          <a:p>
            <a:pPr marR="0" lvl="1">
              <a:lnSpc>
                <a:spcPct val="115000"/>
              </a:lnSpc>
              <a:spcBef>
                <a:spcPts val="0"/>
              </a:spcBef>
              <a:spcAft>
                <a:spcPts val="0"/>
              </a:spcAft>
            </a:pPr>
            <a:endParaRPr lang="en-US" dirty="0">
              <a:latin typeface="Calibri" panose="020F0502020204030204" pitchFamily="34" charset="0"/>
              <a:ea typeface="MS Mincho" panose="02020609040205080304" pitchFamily="49" charset="-128"/>
              <a:cs typeface="Calibri" panose="020F0502020204030204" pitchFamily="34" charset="0"/>
            </a:endParaRPr>
          </a:p>
          <a:p>
            <a:pPr marL="628650" marR="0" lvl="1" indent="-171450">
              <a:lnSpc>
                <a:spcPct val="115000"/>
              </a:lnSpc>
              <a:spcBef>
                <a:spcPts val="0"/>
              </a:spcBef>
              <a:spcAft>
                <a:spcPts val="0"/>
              </a:spcAft>
              <a:buFont typeface="Wingdings" panose="05000000000000000000" pitchFamily="2" charset="2"/>
              <a:buChar char="Ø"/>
            </a:pPr>
            <a:r>
              <a:rPr lang="en-US" dirty="0">
                <a:latin typeface="Calibri" panose="020F0502020204030204" pitchFamily="34" charset="0"/>
                <a:ea typeface="MS Mincho" panose="02020609040205080304" pitchFamily="49" charset="-128"/>
                <a:cs typeface="Calibri" panose="020F0502020204030204" pitchFamily="34" charset="0"/>
              </a:rPr>
              <a:t>It recognizes that policy, legislative reform and social justice at a much larger scale are required to truly promote recovery.</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18</a:t>
            </a:fld>
            <a:endParaRPr lang="x-none"/>
          </a:p>
        </p:txBody>
      </p:sp>
    </p:spTree>
    <p:extLst>
      <p:ext uri="{BB962C8B-B14F-4D97-AF65-F5344CB8AC3E}">
        <p14:creationId xmlns:p14="http://schemas.microsoft.com/office/powerpoint/2010/main" val="3023969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Key components of recovery </a:t>
            </a:r>
            <a:r>
              <a:rPr lang="en-US" i="1" dirty="0"/>
              <a:t>(7),(2) </a:t>
            </a:r>
            <a:r>
              <a:rPr lang="en-US" dirty="0"/>
              <a:t>(30 min.)</a:t>
            </a:r>
          </a:p>
          <a:p>
            <a:endParaRPr lang="en-US" dirty="0"/>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Distribute to participants copies of Annex 2 “Key components of the recovery approach” which summarizes the following presentation.</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Recovery is a process that is individual and unique to each person.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libri" panose="020F0502020204030204" pitchFamily="34"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There may be occasions when the person feels worse or experiences a crisis, but a recovery approach enables the person to learn and gain experience from these setbacks and use the skills developed to help them achieve their goals in life.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 CHIME framework emphasizes connectedness, hope, identity, meaning in life and empowerment as key to recovery </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3" action="ppaction://hlinkfile" tooltip="Leamy, 2011 #68"/>
              </a:rPr>
              <a:t>7</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dirty="0">
                <a:latin typeface="Calibri" panose="020F0502020204030204" pitchFamily="34" charset="0"/>
                <a:ea typeface="MS Mincho" panose="02020609040205080304" pitchFamily="49" charset="-128"/>
                <a:cs typeface="Calibri" panose="020F0502020204030204" pitchFamily="34" charset="0"/>
              </a:rPr>
              <a:t>.   Risk-taking, although not included in the CHIME framework, has been included here as an important component of the recovery process </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4" action="ppaction://hlinkfile" tooltip="Young, 2008 #340"/>
              </a:rPr>
              <a:t>8</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5" action="ppaction://hlinkfile" tooltip=", 2011 #70"/>
              </a:rPr>
              <a:t>9</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dirty="0">
                <a:latin typeface="Calibri" panose="020F0502020204030204" pitchFamily="34" charset="0"/>
                <a:ea typeface="MS Mincho" panose="02020609040205080304" pitchFamily="49" charset="-128"/>
                <a:cs typeface="Calibri" panose="020F0502020204030204" pitchFamily="34"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en-US" dirty="0"/>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19</a:t>
            </a:fld>
            <a:endParaRPr lang="x-none"/>
          </a:p>
        </p:txBody>
      </p:sp>
    </p:spTree>
    <p:extLst>
      <p:ext uri="{BB962C8B-B14F-4D97-AF65-F5344CB8AC3E}">
        <p14:creationId xmlns:p14="http://schemas.microsoft.com/office/powerpoint/2010/main" val="327718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E7D0B4-629D-4358-AF77-399C1BE3CD59}" type="slidenum">
              <a:rPr lang="x-none" smtClean="0"/>
              <a:t>2</a:t>
            </a:fld>
            <a:endParaRPr lang="x-none"/>
          </a:p>
        </p:txBody>
      </p:sp>
    </p:spTree>
    <p:extLst>
      <p:ext uri="{BB962C8B-B14F-4D97-AF65-F5344CB8AC3E}">
        <p14:creationId xmlns:p14="http://schemas.microsoft.com/office/powerpoint/2010/main" val="2815868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rabicPeriod"/>
            </a:pPr>
            <a:r>
              <a:rPr lang="en-US" b="1" dirty="0">
                <a:latin typeface="Calibri" panose="020F0502020204030204" pitchFamily="34" charset="0"/>
                <a:ea typeface="MS Mincho" panose="02020609040205080304" pitchFamily="49" charset="-128"/>
                <a:cs typeface="Calibri" panose="020F0502020204030204" pitchFamily="34" charset="0"/>
              </a:rPr>
              <a:t>Connectedness: Recovery reconnects people</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marL="57150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Inclusion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is important for recovery. People need to be able to access the same opportunities, services and resources in the community as any other person. </a:t>
            </a:r>
          </a:p>
          <a:p>
            <a:pPr marL="10287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services that promote recovery should be influenced by, and based on, the local context and needs. </a:t>
            </a:r>
          </a:p>
          <a:p>
            <a:pPr marL="10287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is also important to remember that inclusion goes beyond the individual to involve the community and society as a whole.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228600">
              <a:spcBef>
                <a:spcPts val="0"/>
              </a:spcBef>
              <a:spcAft>
                <a:spcPts val="0"/>
              </a:spcAft>
              <a:buFont typeface="Symbol" panose="05050102010706020507" pitchFamily="18" charset="2"/>
              <a:buChar char=""/>
            </a:pPr>
            <a:endParaRPr lang="en-US"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Relationships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are key to all people’s lives. </a:t>
            </a:r>
          </a:p>
          <a:p>
            <a:pPr marL="10287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Therefore friends, partners, family members, health practitioners, support staff, peer supporters and peer support groups all have a key role to play in supporting people in their recovery.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20</a:t>
            </a:fld>
            <a:endParaRPr lang="x-none"/>
          </a:p>
        </p:txBody>
      </p:sp>
    </p:spTree>
    <p:extLst>
      <p:ext uri="{BB962C8B-B14F-4D97-AF65-F5344CB8AC3E}">
        <p14:creationId xmlns:p14="http://schemas.microsoft.com/office/powerpoint/2010/main" val="1007537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2. Hope: Recovery is about hope and optimism for the future</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marL="342900" marR="0" lvl="0" indent="-17145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Hope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is key to recovery. </a:t>
            </a:r>
          </a:p>
          <a:p>
            <a:pPr marL="800100" lvl="1" indent="-17145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Without hope people can give up their recovery journey. Hope is often taken away from people when they are told that they have a lifelong, permanent illness and that they need to give up many of their activities and expectations. </a:t>
            </a:r>
          </a:p>
          <a:p>
            <a:pPr marL="800100" lvl="1" indent="-17145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Research has shown that self-efficacy, self-esteem, empowerment, spirituality, quality of life and social supports are important contributors to hope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Schrank B, 2012 #431">
                  <a:extLst>
                    <a:ext uri="{A12FA001-AC4F-418D-AE19-62706E023703}">
                      <ahyp:hlinkClr xmlns:ahyp="http://schemas.microsoft.com/office/drawing/2018/hyperlinkcolor" val="tx"/>
                    </a:ext>
                  </a:extLst>
                </a:hlinkClick>
              </a:rPr>
              <a:t>10</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t>
            </a:r>
          </a:p>
          <a:p>
            <a:pPr marL="800100" lvl="1" indent="-171450">
              <a:buFont typeface="Symbol" panose="05050102010706020507" pitchFamily="18" charset="2"/>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Belief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that change in one’s life or circumstances is possible is central to the recovery approach. This belief can be fostered by hope-inspiring relationships.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lvl="1" indent="-17145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Friends, family, care partners, practitioners and other supporters need to recognize and value successes and encourage dreams and aspirations.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21</a:t>
            </a:fld>
            <a:endParaRPr lang="x-none"/>
          </a:p>
        </p:txBody>
      </p:sp>
    </p:spTree>
    <p:extLst>
      <p:ext uri="{BB962C8B-B14F-4D97-AF65-F5344CB8AC3E}">
        <p14:creationId xmlns:p14="http://schemas.microsoft.com/office/powerpoint/2010/main" val="2697899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spcAft>
                <a:spcPts val="1000"/>
              </a:spcAft>
            </a:pPr>
            <a:r>
              <a:rPr lang="en-US" b="1" dirty="0">
                <a:latin typeface="Calibri" panose="020F0502020204030204" pitchFamily="34" charset="0"/>
                <a:ea typeface="MS Mincho" panose="02020609040205080304" pitchFamily="49" charset="-128"/>
                <a:cs typeface="Calibri" panose="020F0502020204030204" pitchFamily="34" charset="0"/>
              </a:rPr>
              <a:t>3. Identity: Recovery means exploring your identity</a:t>
            </a:r>
            <a:endParaRPr lang="x-none" dirty="0">
              <a:latin typeface="Calibri" panose="020F0502020204030204" pitchFamily="34" charset="0"/>
              <a:ea typeface="MS Mincho" panose="02020609040205080304" pitchFamily="49" charset="-128"/>
              <a:cs typeface="Arial" panose="020B0604020202020204" pitchFamily="34" charset="0"/>
            </a:endParaRPr>
          </a:p>
          <a:p>
            <a:pPr marL="457200" marR="0" lvl="0" indent="-28575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Identity</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can broadly be defined as how one sees oneself as an individual and in relation to other persons and the community that one lives in.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85750">
              <a:spcBef>
                <a:spcPts val="0"/>
              </a:spcBef>
              <a:spcAft>
                <a:spcPts val="0"/>
              </a:spcAft>
              <a:buFont typeface="Symbol" panose="05050102010706020507" pitchFamily="18" charset="2"/>
              <a:buChar char=""/>
            </a:pPr>
            <a:endParaRPr lang="en-US"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8575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Identity</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is a sense of self that people may feel they never had or that they lost once they received a diagnosis. </a:t>
            </a:r>
          </a:p>
          <a:p>
            <a:pPr marL="914400" lvl="1" indent="-28575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recovery approach supports people to (re)connect, (re)build or (re)define their identity as well as overcome the “internalized oppression” or “self-stigma” that can put identity at risk. It is about offering people the opportunity to think about their experiences in ways that make sense to them. </a:t>
            </a:r>
          </a:p>
          <a:p>
            <a:pPr marL="1371600" lvl="2" indent="-28575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This includes their experiences with mental health services and treatment that they may have received.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22</a:t>
            </a:fld>
            <a:endParaRPr lang="x-none"/>
          </a:p>
        </p:txBody>
      </p:sp>
    </p:spTree>
    <p:extLst>
      <p:ext uri="{BB962C8B-B14F-4D97-AF65-F5344CB8AC3E}">
        <p14:creationId xmlns:p14="http://schemas.microsoft.com/office/powerpoint/2010/main" val="4125736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4. Meaning in life: Recovery supports people to (re)build and find meaning in their lives </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marL="51435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Meaning and purpose in life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vary for everyone… </a:t>
            </a:r>
          </a:p>
          <a:p>
            <a:pPr marL="97155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…and people find meaning in very different ways. </a:t>
            </a:r>
          </a:p>
          <a:p>
            <a:pPr marL="97155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For instance, some people may find spirituality important, while others may find meaning and purpose through the development of stronger links with friends, family or community.</a:t>
            </a:r>
          </a:p>
          <a:p>
            <a:pPr marL="514350" marR="0" lvl="0" indent="-228600">
              <a:spcBef>
                <a:spcPts val="0"/>
              </a:spcBef>
              <a:spcAft>
                <a:spcPts val="0"/>
              </a:spcAft>
              <a:buFont typeface="Symbol" panose="05050102010706020507" pitchFamily="18" charset="2"/>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Dreams and aspirations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are key for recovery as they can empower and support people to find meaning and fulfilment in their lives.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23</a:t>
            </a:fld>
            <a:endParaRPr lang="x-none"/>
          </a:p>
        </p:txBody>
      </p:sp>
    </p:spTree>
    <p:extLst>
      <p:ext uri="{BB962C8B-B14F-4D97-AF65-F5344CB8AC3E}">
        <p14:creationId xmlns:p14="http://schemas.microsoft.com/office/powerpoint/2010/main" val="1521715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5. Empowerment: Recovery is a positive message that empowers people and gives them control</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marL="34290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Control and choice are central to recovery</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p>
          <a:p>
            <a:pPr marL="8001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are often denied the right to decide about key aspects of their life, including their own care and treatment. </a:t>
            </a:r>
          </a:p>
          <a:p>
            <a:pPr marL="8001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contrast, a recovery approach respects a person’s right to exercise their legal capacity, including the person’s right to make their own choices, with or without support from others. </a:t>
            </a:r>
            <a:r>
              <a:rPr lang="en-US" dirty="0">
                <a:solidFill>
                  <a:srgbClr val="4F81BD"/>
                </a:solidFill>
                <a:latin typeface="Calibri" panose="020F0502020204030204" pitchFamily="34" charset="0"/>
                <a:ea typeface="MS Gothic" panose="020B0609070205080204" pitchFamily="49" charset="-128"/>
              </a:rPr>
              <a:t>(These topics are covered in detail in the QualityRights training modules </a:t>
            </a:r>
            <a:r>
              <a:rPr lang="en-US" i="1" dirty="0">
                <a:solidFill>
                  <a:srgbClr val="4F81BD"/>
                </a:solidFill>
                <a:latin typeface="Calibri" panose="020F0502020204030204" pitchFamily="34" charset="0"/>
                <a:ea typeface="MS Gothic" panose="020B0609070205080204" pitchFamily="49" charset="-128"/>
              </a:rPr>
              <a:t>Legal capacity and the right to decide </a:t>
            </a:r>
            <a:r>
              <a:rPr lang="en-US" i="0" dirty="0">
                <a:solidFill>
                  <a:srgbClr val="4F81BD"/>
                </a:solidFill>
                <a:latin typeface="Calibri" panose="020F0502020204030204" pitchFamily="34" charset="0"/>
                <a:ea typeface="MS Gothic" panose="020B0609070205080204" pitchFamily="49" charset="-128"/>
              </a:rPr>
              <a:t>and</a:t>
            </a:r>
            <a:r>
              <a:rPr lang="en-US" i="1" dirty="0">
                <a:solidFill>
                  <a:srgbClr val="4F81BD"/>
                </a:solidFill>
                <a:latin typeface="Calibri" panose="020F0502020204030204" pitchFamily="34" charset="0"/>
                <a:ea typeface="MS Gothic" panose="020B0609070205080204" pitchFamily="49" charset="-128"/>
              </a:rPr>
              <a:t> Supported decision-making and advance planning.)</a:t>
            </a:r>
          </a:p>
          <a:p>
            <a:pPr marL="800100" lvl="1" indent="-228600">
              <a:buFont typeface="Symbol" panose="05050102010706020507" pitchFamily="18" charset="2"/>
              <a:buChar char=""/>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Strengthening skills to help oneself can also be empowering. </a:t>
            </a:r>
          </a:p>
          <a:p>
            <a:pPr marL="8001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These recovery skills enable people to manage the negative moments in life and take control of their own life and well-being.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24</a:t>
            </a:fld>
            <a:endParaRPr lang="x-none"/>
          </a:p>
        </p:txBody>
      </p:sp>
    </p:spTree>
    <p:extLst>
      <p:ext uri="{BB962C8B-B14F-4D97-AF65-F5344CB8AC3E}">
        <p14:creationId xmlns:p14="http://schemas.microsoft.com/office/powerpoint/2010/main" val="91841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US" b="1" dirty="0">
                <a:latin typeface="Calibri" panose="020F0502020204030204" pitchFamily="34" charset="0"/>
                <a:ea typeface="MS Mincho" panose="02020609040205080304" pitchFamily="49" charset="-128"/>
                <a:cs typeface="Calibri" panose="020F0502020204030204" pitchFamily="34" charset="0"/>
              </a:rPr>
              <a:t>6. Risk-taking: Recovery involves taking risks </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3" action="ppaction://hlinkfile" tooltip="Young, 2008 #340"/>
              </a:rPr>
              <a:t>8</a:t>
            </a:r>
            <a:r>
              <a:rPr lang="en-US" i="1" dirty="0">
                <a:latin typeface="Calibri" panose="020F0502020204030204" pitchFamily="34" charset="0"/>
                <a:ea typeface="MS Mincho" panose="02020609040205080304" pitchFamily="49" charset="-128"/>
                <a:cs typeface="Calibri" panose="020F0502020204030204" pitchFamily="34" charset="0"/>
              </a:rPr>
              <a:t>),(</a:t>
            </a:r>
            <a:r>
              <a:rPr lang="en-US" i="1" dirty="0">
                <a:latin typeface="Calibri" panose="020F0502020204030204" pitchFamily="34" charset="0"/>
                <a:ea typeface="MS Mincho" panose="02020609040205080304" pitchFamily="49" charset="-128"/>
                <a:cs typeface="Calibri" panose="020F0502020204030204" pitchFamily="34" charset="0"/>
                <a:hlinkClick r:id="rId4" action="ppaction://hlinkfile" tooltip=", 2011 #70"/>
              </a:rPr>
              <a:t>9</a:t>
            </a:r>
            <a:r>
              <a:rPr lang="en-US" i="1" dirty="0">
                <a:latin typeface="Calibri" panose="020F0502020204030204" pitchFamily="34" charset="0"/>
                <a:ea typeface="MS Mincho" panose="02020609040205080304" pitchFamily="49" charset="-128"/>
                <a:cs typeface="Calibri" panose="020F0502020204030204" pitchFamily="34" charset="0"/>
              </a:rPr>
              <a:t>)</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marL="57150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Risk-taking</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may be required if people are to embark on a recovery journey. </a:t>
            </a:r>
          </a:p>
          <a:p>
            <a:pPr marL="10287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must be free to take risks and make mistakes as everyone else does in order to have access to opportunities to learn and grow from their experiences. </a:t>
            </a:r>
          </a:p>
          <a:p>
            <a:pPr marL="1028700" lvl="1" indent="-228600">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Recovery-oriented practice requires practitioners, families, care partners and other supporters to accept people’s right to take risks.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228600">
              <a:spcBef>
                <a:spcPts val="0"/>
              </a:spcBef>
              <a:spcAft>
                <a:spcPts val="0"/>
              </a:spcAft>
              <a:buFont typeface="Symbol" panose="05050102010706020507" pitchFamily="18" charset="2"/>
              <a:buChar char=""/>
            </a:pPr>
            <a:endParaRPr lang="en-US"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2286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Creativity and courage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are required in order to support positive risk-taking to help people move forward and achieve their goals.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25</a:t>
            </a:fld>
            <a:endParaRPr lang="x-none"/>
          </a:p>
        </p:txBody>
      </p:sp>
    </p:spTree>
    <p:extLst>
      <p:ext uri="{BB962C8B-B14F-4D97-AF65-F5344CB8AC3E}">
        <p14:creationId xmlns:p14="http://schemas.microsoft.com/office/powerpoint/2010/main" val="1704220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2202" y="4784070"/>
            <a:ext cx="5635708" cy="4534050"/>
          </a:xfrm>
        </p:spPr>
        <p:txBody>
          <a:bodyPr/>
          <a:lstStyle/>
          <a:p>
            <a:pPr marL="171450" indent="-171450">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Although qualitative research has identified these as important factors for recovery, it is necessary to </a:t>
            </a:r>
            <a:r>
              <a:rPr lang="en-US" dirty="0">
                <a:latin typeface="Calibri" panose="020F0502020204030204" pitchFamily="34" charset="0"/>
                <a:ea typeface="SimSun" panose="02010600030101010101" pitchFamily="2" charset="-122"/>
                <a:cs typeface="Cambria" panose="02040503050406030204" pitchFamily="18" charset="0"/>
              </a:rPr>
              <a:t>acknowledge that</a:t>
            </a:r>
            <a:r>
              <a:rPr lang="en-US" dirty="0">
                <a:latin typeface="Calibri" panose="020F0502020204030204" pitchFamily="34" charset="0"/>
                <a:ea typeface="MS Mincho" panose="02020609040205080304" pitchFamily="49" charset="-128"/>
                <a:cs typeface="Cambria" panose="02040503050406030204" pitchFamily="18" charset="0"/>
              </a:rPr>
              <a:t> </a:t>
            </a:r>
            <a:r>
              <a:rPr lang="en-US" b="1" dirty="0">
                <a:latin typeface="Calibri" panose="020F0502020204030204" pitchFamily="34" charset="0"/>
                <a:ea typeface="MS Mincho" panose="02020609040205080304" pitchFamily="49" charset="-128"/>
                <a:cs typeface="Cambria" panose="02040503050406030204" pitchFamily="18" charset="0"/>
              </a:rPr>
              <a:t>the meaning of recovery and what helps or hinders a person’s recovery </a:t>
            </a:r>
            <a:r>
              <a:rPr lang="en-US" b="1" dirty="0">
                <a:latin typeface="Calibri" panose="020F0502020204030204" pitchFamily="34" charset="0"/>
                <a:ea typeface="SimSun" panose="02010600030101010101" pitchFamily="2" charset="-122"/>
                <a:cs typeface="Cambria" panose="02040503050406030204" pitchFamily="18" charset="0"/>
              </a:rPr>
              <a:t>can</a:t>
            </a:r>
            <a:r>
              <a:rPr lang="en-US" b="1" dirty="0">
                <a:latin typeface="Calibri" panose="020F0502020204030204" pitchFamily="34" charset="0"/>
                <a:ea typeface="MS Mincho" panose="02020609040205080304" pitchFamily="49" charset="-128"/>
                <a:cs typeface="Cambria" panose="02040503050406030204" pitchFamily="18" charset="0"/>
              </a:rPr>
              <a:t> vary widely from person to person across many different factors, including culture, ethnic identity, gender, geography, sexual orientation, migrant status, indigeneity, spirituality/religion and age </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Brijnath B, 2015 #432">
                  <a:extLst>
                    <a:ext uri="{A12FA001-AC4F-418D-AE19-62706E023703}">
                      <ahyp:hlinkClr xmlns:ahyp="http://schemas.microsoft.com/office/drawing/2018/hyperlinkcolor" val="tx"/>
                    </a:ext>
                  </a:extLst>
                </a:hlinkClick>
              </a:rPr>
              <a:t>11</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4" action="ppaction://hlinkfile" tooltip="Jacobson N, 2010 #433">
                  <a:extLst>
                    <a:ext uri="{A12FA001-AC4F-418D-AE19-62706E023703}">
                      <ahyp:hlinkClr xmlns:ahyp="http://schemas.microsoft.com/office/drawing/2018/hyperlinkcolor" val="tx"/>
                    </a:ext>
                  </a:extLst>
                </a:hlinkClick>
              </a:rPr>
              <a:t>12</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5" action="ppaction://hlinkfile" tooltip="Leamy, 2011 #68">
                  <a:extLst>
                    <a:ext uri="{A12FA001-AC4F-418D-AE19-62706E023703}">
                      <ahyp:hlinkClr xmlns:ahyp="http://schemas.microsoft.com/office/drawing/2018/hyperlinkcolor" val="tx"/>
                    </a:ext>
                  </a:extLst>
                </a:hlinkClick>
              </a:rPr>
              <a:t>7</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6" action="ppaction://hlinkfile" tooltip="The Sharing Stories Venture, 2015 #434">
                  <a:extLst>
                    <a:ext uri="{A12FA001-AC4F-418D-AE19-62706E023703}">
                      <ahyp:hlinkClr xmlns:ahyp="http://schemas.microsoft.com/office/drawing/2018/hyperlinkcolor" val="tx"/>
                    </a:ext>
                  </a:extLst>
                </a:hlinkClick>
              </a:rPr>
              <a:t>13</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7" action="ppaction://hlinkfile" tooltip="Matsuoka AK, 2015 #435">
                  <a:extLst>
                    <a:ext uri="{A12FA001-AC4F-418D-AE19-62706E023703}">
                      <ahyp:hlinkClr xmlns:ahyp="http://schemas.microsoft.com/office/drawing/2018/hyperlinkcolor" val="tx"/>
                    </a:ext>
                  </a:extLst>
                </a:hlinkClick>
              </a:rPr>
              <a:t>14</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8" action="ppaction://hlinkfile" tooltip="Robinson M, 2011 #436">
                  <a:extLst>
                    <a:ext uri="{A12FA001-AC4F-418D-AE19-62706E023703}">
                      <ahyp:hlinkClr xmlns:ahyp="http://schemas.microsoft.com/office/drawing/2018/hyperlinkcolor" val="tx"/>
                    </a:ext>
                  </a:extLst>
                </a:hlinkClick>
              </a:rPr>
              <a:t>15</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9" action="ppaction://hlinkfile" tooltip="Mental Health Foundation, 2011 #437">
                  <a:extLst>
                    <a:ext uri="{A12FA001-AC4F-418D-AE19-62706E023703}">
                      <ahyp:hlinkClr xmlns:ahyp="http://schemas.microsoft.com/office/drawing/2018/hyperlinkcolor" val="tx"/>
                    </a:ext>
                  </a:extLst>
                </a:hlinkClick>
              </a:rPr>
              <a:t>16</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10" action="ppaction://hlinkfile" tooltip="Nagel T, 2012 #438">
                  <a:extLst>
                    <a:ext uri="{A12FA001-AC4F-418D-AE19-62706E023703}">
                      <ahyp:hlinkClr xmlns:ahyp="http://schemas.microsoft.com/office/drawing/2018/hyperlinkcolor" val="tx"/>
                    </a:ext>
                  </a:extLst>
                </a:hlinkClick>
              </a:rPr>
              <a:t>17</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11" action="ppaction://hlinkfile" tooltip="Wong YLI, 2014 #439">
                  <a:extLst>
                    <a:ext uri="{A12FA001-AC4F-418D-AE19-62706E023703}">
                      <ahyp:hlinkClr xmlns:ahyp="http://schemas.microsoft.com/office/drawing/2018/hyperlinkcolor" val="tx"/>
                    </a:ext>
                  </a:extLst>
                </a:hlinkClick>
              </a:rPr>
              <a:t>18</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dirty="0">
                <a:latin typeface="Calibri" panose="020F0502020204030204" pitchFamily="34" charset="0"/>
                <a:ea typeface="MS Mincho" panose="02020609040205080304" pitchFamily="49" charset="-128"/>
                <a:cs typeface="Cambria" panose="02040503050406030204" pitchFamily="18" charset="0"/>
              </a:rPr>
              <a:t>.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There is no right or wrong way to “recover” and the factors listed above may not be equally important to all people. </a:t>
            </a:r>
            <a:r>
              <a:rPr lang="en-US" b="1" dirty="0">
                <a:latin typeface="Calibri" panose="020F0502020204030204" pitchFamily="34" charset="0"/>
                <a:ea typeface="MS Mincho" panose="02020609040205080304" pitchFamily="49" charset="-128"/>
                <a:cs typeface="Cambria" panose="02040503050406030204" pitchFamily="18" charset="0"/>
              </a:rPr>
              <a:t>It is always important to explore these on an individual basis and not to make assumptions or generalizations about what factors are useful for someone’s recovery journey. </a:t>
            </a:r>
            <a:endParaRPr lang="x-none" b="1"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457200" marR="0" lvl="0" indent="-2857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Recovery means that one’s recovery journey is driven by one’s specific needs and understanding of one’s own mental health. </a:t>
            </a:r>
          </a:p>
          <a:p>
            <a:pPr marL="457200" marR="0" lvl="0" indent="-2857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However, sometimes standardized recovery models are imposed on individuals, undermining this key principle of recovery. </a:t>
            </a:r>
          </a:p>
          <a:p>
            <a:pPr marL="457200" marR="0" lvl="0" indent="-2857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addition, human rights violations, including coercion in care, are contradictory to any attempts to introduce a recovery approach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9" action="ppaction://hlinkfile" tooltip="Mental Health Foundation, 2011 #437">
                  <a:extLst>
                    <a:ext uri="{A12FA001-AC4F-418D-AE19-62706E023703}">
                      <ahyp:hlinkClr xmlns:ahyp="http://schemas.microsoft.com/office/drawing/2018/hyperlinkcolor" val="tx"/>
                    </a:ext>
                  </a:extLst>
                </a:hlinkClick>
              </a:rPr>
              <a:t>16</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857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Recovery also involves looking beyond individual characteristics to the social and structural determinants of a person’s mental health (e.g. gender, discrimination, racism, poverty, welfare policies etc.)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12" action="ppaction://hlinkfile" tooltip="Morrow M, 2010 #440">
                  <a:extLst>
                    <a:ext uri="{A12FA001-AC4F-418D-AE19-62706E023703}">
                      <ahyp:hlinkClr xmlns:ahyp="http://schemas.microsoft.com/office/drawing/2018/hyperlinkcolor" val="tx"/>
                    </a:ext>
                  </a:extLst>
                </a:hlinkClick>
              </a:rPr>
              <a:t>19</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13" action="ppaction://hlinkfile" tooltip="Kirmayer LJ, 2016 #441">
                  <a:extLst>
                    <a:ext uri="{A12FA001-AC4F-418D-AE19-62706E023703}">
                      <ahyp:hlinkClr xmlns:ahyp="http://schemas.microsoft.com/office/drawing/2018/hyperlinkcolor" val="tx"/>
                    </a:ext>
                  </a:extLst>
                </a:hlinkClick>
              </a:rPr>
              <a:t>20</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14" action="ppaction://hlinkfile" tooltip="Jones N, 2015 #411">
                  <a:extLst>
                    <a:ext uri="{A12FA001-AC4F-418D-AE19-62706E023703}">
                      <ahyp:hlinkClr xmlns:ahyp="http://schemas.microsoft.com/office/drawing/2018/hyperlinkcolor" val="tx"/>
                    </a:ext>
                  </a:extLst>
                </a:hlinkClick>
              </a:rPr>
              <a:t>21</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26</a:t>
            </a:fld>
            <a:endParaRPr lang="x-none"/>
          </a:p>
        </p:txBody>
      </p:sp>
    </p:spTree>
    <p:extLst>
      <p:ext uri="{BB962C8B-B14F-4D97-AF65-F5344CB8AC3E}">
        <p14:creationId xmlns:p14="http://schemas.microsoft.com/office/powerpoint/2010/main" val="3512732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368300"/>
            <a:ext cx="5961062" cy="3354388"/>
          </a:xfrm>
        </p:spPr>
      </p:sp>
      <p:sp>
        <p:nvSpPr>
          <p:cNvPr id="3" name="Notes Placeholder 2"/>
          <p:cNvSpPr>
            <a:spLocks noGrp="1"/>
          </p:cNvSpPr>
          <p:nvPr>
            <p:ph type="body" idx="1"/>
          </p:nvPr>
        </p:nvSpPr>
        <p:spPr>
          <a:xfrm>
            <a:off x="434211" y="4275795"/>
            <a:ext cx="6019098" cy="5066279"/>
          </a:xfrm>
        </p:spPr>
        <p:txBody>
          <a:bodyPr/>
          <a:lstStyle/>
          <a:p>
            <a:r>
              <a:rPr lang="en-GB" b="1" i="1" dirty="0">
                <a:latin typeface="Calibri" panose="020F0502020204030204" pitchFamily="34" charset="0"/>
                <a:ea typeface="MS Mincho" panose="02020609040205080304" pitchFamily="49" charset="-128"/>
                <a:cs typeface="Cambria" panose="02040503050406030204" pitchFamily="18" charset="0"/>
              </a:rPr>
              <a:t>Exercise 1.2: Supporting recovery (30 min.)</a:t>
            </a:r>
            <a:br>
              <a:rPr lang="en-GB" b="1" i="1" dirty="0">
                <a:latin typeface="Calibri" panose="020F0502020204030204" pitchFamily="34" charset="0"/>
                <a:ea typeface="MS Mincho" panose="02020609040205080304" pitchFamily="49" charset="-128"/>
                <a:cs typeface="Cambria" panose="02040503050406030204" pitchFamily="18" charset="0"/>
              </a:rPr>
            </a:b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This exercise aims to enable participants to start thinking about what supports and what hinders recovery. This topic will be explored more in depth in the following presentation. </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27</a:t>
            </a:fld>
            <a:endParaRPr lang="x-none"/>
          </a:p>
        </p:txBody>
      </p:sp>
    </p:spTree>
    <p:extLst>
      <p:ext uri="{BB962C8B-B14F-4D97-AF65-F5344CB8AC3E}">
        <p14:creationId xmlns:p14="http://schemas.microsoft.com/office/powerpoint/2010/main" val="37314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60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Allow participants a few minutes to think about the following questions.</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Ask the group:</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dirty="0">
                <a:latin typeface="Calibri" panose="020F0502020204030204" pitchFamily="34" charset="0"/>
                <a:ea typeface="MS Mincho" panose="02020609040205080304" pitchFamily="49" charset="-128"/>
                <a:cs typeface="Calibri" panose="020F0502020204030204" pitchFamily="34" charset="0"/>
              </a:rPr>
              <a:t>In what ways has Miguel’s family doctor supported or hindered Miguel’s recovery?</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as to how he supported Miguel’s recovery may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He is sympathetic.</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They seem to have a good relationship.</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60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He takes the time to discuss the situation with Miguel.</a:t>
            </a:r>
            <a:endParaRPr lang="x-none" dirty="0">
              <a:latin typeface="Calibri" panose="020F0502020204030204" pitchFamily="34" charset="0"/>
              <a:ea typeface="MS Mincho" panose="02020609040205080304" pitchFamily="49" charset="-128"/>
              <a:cs typeface="Arial" panose="020B0604020202020204" pitchFamily="34" charset="0"/>
            </a:endParaRP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as to how he hindered Miguel’s recovery may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His view of Miguel’s capabilities is very limited.</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He does not take into account what Miguel wants to do.</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He does not provide a message of hope.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28</a:t>
            </a:fld>
            <a:endParaRPr lang="x-none"/>
          </a:p>
        </p:txBody>
      </p:sp>
    </p:spTree>
    <p:extLst>
      <p:ext uri="{BB962C8B-B14F-4D97-AF65-F5344CB8AC3E}">
        <p14:creationId xmlns:p14="http://schemas.microsoft.com/office/powerpoint/2010/main" val="3953390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How would you feel if you were Miguel?</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b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b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may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Hopeless.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Lack of optimism for the future.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There is no point in life.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I will never recover.</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I am incapable.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29</a:t>
            </a:fld>
            <a:endParaRPr lang="x-none"/>
          </a:p>
        </p:txBody>
      </p:sp>
    </p:spTree>
    <p:extLst>
      <p:ext uri="{BB962C8B-B14F-4D97-AF65-F5344CB8AC3E}">
        <p14:creationId xmlns:p14="http://schemas.microsoft.com/office/powerpoint/2010/main" val="336870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96888"/>
            <a:ext cx="5529262" cy="3111500"/>
          </a:xfrm>
        </p:spPr>
      </p:sp>
      <p:sp>
        <p:nvSpPr>
          <p:cNvPr id="3" name="Notes Placeholder 2"/>
          <p:cNvSpPr>
            <a:spLocks noGrp="1"/>
          </p:cNvSpPr>
          <p:nvPr>
            <p:ph type="body" idx="1"/>
          </p:nvPr>
        </p:nvSpPr>
        <p:spPr>
          <a:xfrm>
            <a:off x="391506" y="3620327"/>
            <a:ext cx="6025777" cy="6071212"/>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28600" indent="-228600">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28650" lvl="1" indent="-171450">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28650" lvl="1" indent="-171450">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28650" lvl="1" indent="-171450">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28600" indent="-228600">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28650" lvl="1" indent="-171450">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28650" lvl="1" indent="-171450">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28600" indent="-228600">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28650" lvl="1" indent="-171450">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28650" lvl="1" indent="-171450">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28600" indent="-228600">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85800" lvl="1" indent="-228600">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2832" indent="-342832">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28650" lvl="1" indent="-171450">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r>
              <a:rPr lang="en-GB" sz="1000" b="1" dirty="0"/>
              <a:t>In addition, QualityRights uses a participatory approach involving all stakeholders in order to meet each of its objectives. </a:t>
            </a:r>
          </a:p>
          <a:p>
            <a:pPr>
              <a:defRPr/>
            </a:pPr>
            <a:endParaRPr lang="en-GB" sz="1050" b="1" dirty="0"/>
          </a:p>
          <a:p>
            <a:pPr>
              <a:defRPr/>
            </a:pPr>
            <a:endParaRPr lang="en-GB" sz="100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54290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What could you have done differently to make Miguel not feel so hopeless?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Some answers may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28575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Have a conversation to explore and understand what the anxiety feels like for Miguel, what might be causing the anxiety and what was happening in Miguel’s life three years ago when it started. Not to consider Miguel as a vulnerable person needing protection, as this can lead to the realization of a self-fulfilling prophecy, but as someone capable of achieving his goals in life. </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28575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Think about ways that Miguel could be supported to discover and use tools to manage his anxiety.</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28575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Find out how Miguel manages his anxiety in other situations.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28575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Instill hope for a positive outcome to the situation.</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28575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Work with Miguel to identify his strengths and how to use them to overcome the anxiety he experiences.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28575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Connect Miguel to supports to help maintain the job he values.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285750">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Connect Miguel to other people in peer roles who have been through similar experiences.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30</a:t>
            </a:fld>
            <a:endParaRPr lang="x-none"/>
          </a:p>
        </p:txBody>
      </p:sp>
    </p:spTree>
    <p:extLst>
      <p:ext uri="{BB962C8B-B14F-4D97-AF65-F5344CB8AC3E}">
        <p14:creationId xmlns:p14="http://schemas.microsoft.com/office/powerpoint/2010/main" val="3224125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Exercise 1.3: What facilitates or hinders recovery? (50 min.)</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The purpose of this exercise is to get participants to explore the concept of recovery, drawing from their own personal experiences. Invite participants to think about a time when they recovered from something in their own lives.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Ask the group:</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Think of a time in your life when you have recovered from something (not necessarily related to mental health), such as major health problems, a loss or bereavement (if you feel comfortable discussing your feelings around this event with the group).</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emotional challenges did you have?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 did you deal with these (either positively or negatively)?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helped your recovery?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was not helpful for your recovery?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31</a:t>
            </a:fld>
            <a:endParaRPr lang="x-none"/>
          </a:p>
        </p:txBody>
      </p:sp>
    </p:spTree>
    <p:extLst>
      <p:ext uri="{BB962C8B-B14F-4D97-AF65-F5344CB8AC3E}">
        <p14:creationId xmlns:p14="http://schemas.microsoft.com/office/powerpoint/2010/main" val="1030669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Divide the participants into groups of 5 and ask each group to discuss and write down in two separate lists what was helpful and what was not helpful.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Request the small groups to briefly present their lists in plenary (i.e. full group discussion).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GB" dirty="0">
                <a:solidFill>
                  <a:srgbClr val="4F81BD"/>
                </a:solidFill>
                <a:latin typeface="Calibri" panose="020F0502020204030204" pitchFamily="34" charset="0"/>
                <a:ea typeface="MS Gothic" panose="020B0609070205080204" pitchFamily="49" charset="-128"/>
                <a:cs typeface="Calibri" panose="020F0502020204030204" pitchFamily="34" charset="0"/>
              </a:rPr>
              <a:t>Participants may identify similar factors that at times hinder or support recovery (e.g. family can sometimes support recovery and sometimes hinder recovery). It may be worthwhile to have a discussion about the reasons why this happens.</a:t>
            </a:r>
          </a:p>
          <a:p>
            <a:pPr algn="just"/>
            <a:endParaRPr lang="en-GB"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Then ask the group:</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Are there common themes and issues?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Do you think the helpful things you identified are also relevant to you or to people you are working with or supporting?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32</a:t>
            </a:fld>
            <a:endParaRPr lang="x-none"/>
          </a:p>
        </p:txBody>
      </p:sp>
    </p:spTree>
    <p:extLst>
      <p:ext uri="{BB962C8B-B14F-4D97-AF65-F5344CB8AC3E}">
        <p14:creationId xmlns:p14="http://schemas.microsoft.com/office/powerpoint/2010/main" val="3636238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Presentation: Recovery facilitators and </a:t>
            </a:r>
            <a:r>
              <a:rPr lang="en-US" b="1" i="1" dirty="0">
                <a:latin typeface="Calibri" panose="020F0502020204030204" pitchFamily="34" charset="0"/>
                <a:ea typeface="SimSun" panose="02010600030101010101" pitchFamily="2" charset="-122"/>
                <a:cs typeface="Cambria" panose="02040503050406030204" pitchFamily="18" charset="0"/>
              </a:rPr>
              <a:t>obstacles (20 min.)</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GB" dirty="0">
                <a:latin typeface="Calibri" panose="020F0502020204030204" pitchFamily="34" charset="0"/>
                <a:ea typeface="MS Mincho" panose="02020609040205080304" pitchFamily="49" charset="-128"/>
                <a:cs typeface="Cambria" panose="02040503050406030204" pitchFamily="18" charset="0"/>
              </a:rPr>
              <a:t>Research in several countries has identified some common themes regarding what promotes or prevents recovery. </a:t>
            </a:r>
          </a:p>
          <a:p>
            <a:pPr marL="171450" indent="-171450" algn="just">
              <a:buFont typeface="Arial" panose="020B0604020202020204" pitchFamily="34" charset="0"/>
              <a:buChar char="•"/>
            </a:pPr>
            <a:endParaRPr lang="en-GB"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 following tables list in detail key factors that people have identified as either facilitating or hindering recovery.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33</a:t>
            </a:fld>
            <a:endParaRPr lang="x-none"/>
          </a:p>
        </p:txBody>
      </p:sp>
    </p:spTree>
    <p:extLst>
      <p:ext uri="{BB962C8B-B14F-4D97-AF65-F5344CB8AC3E}">
        <p14:creationId xmlns:p14="http://schemas.microsoft.com/office/powerpoint/2010/main" val="26598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 y="303213"/>
            <a:ext cx="6435725" cy="3621087"/>
          </a:xfrm>
        </p:spPr>
      </p:sp>
      <p:sp>
        <p:nvSpPr>
          <p:cNvPr id="3" name="Notes Placeholder 2"/>
          <p:cNvSpPr>
            <a:spLocks noGrp="1"/>
          </p:cNvSpPr>
          <p:nvPr>
            <p:ph type="body" idx="1"/>
          </p:nvPr>
        </p:nvSpPr>
        <p:spPr>
          <a:xfrm>
            <a:off x="680879" y="4575374"/>
            <a:ext cx="5447030" cy="4122935"/>
          </a:xfrm>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Recovery facilitators</a:t>
            </a:r>
            <a:r>
              <a:rPr lang="en-US" dirty="0">
                <a:latin typeface="Calibri" panose="020F0502020204030204" pitchFamily="34" charset="0"/>
                <a:ea typeface="MS Mincho" panose="02020609040205080304" pitchFamily="49" charset="-128"/>
                <a:cs typeface="Cambria" panose="02040503050406030204" pitchFamily="18" charset="0"/>
              </a:rPr>
              <a:t> </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70"/>
              </a:rPr>
              <a:t>9</a:t>
            </a:r>
            <a:r>
              <a:rPr lang="en-US" i="1" dirty="0">
                <a:latin typeface="Calibri" panose="020F0502020204030204" pitchFamily="34" charset="0"/>
                <a:ea typeface="MS Mincho" panose="02020609040205080304" pitchFamily="49" charset="-128"/>
                <a:cs typeface="Cambria" panose="02040503050406030204" pitchFamily="18"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34</a:t>
            </a:fld>
            <a:endParaRPr lang="x-none"/>
          </a:p>
        </p:txBody>
      </p:sp>
    </p:spTree>
    <p:extLst>
      <p:ext uri="{BB962C8B-B14F-4D97-AF65-F5344CB8AC3E}">
        <p14:creationId xmlns:p14="http://schemas.microsoft.com/office/powerpoint/2010/main" val="3275841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ea typeface="MS Mincho" panose="02020609040205080304" pitchFamily="49" charset="-128"/>
                <a:cs typeface="Calibri" panose="020F0502020204030204" pitchFamily="34" charset="0"/>
              </a:rPr>
              <a:t>Recovery obstacles </a:t>
            </a:r>
            <a:r>
              <a:rPr lang="en-US" b="1" i="1" dirty="0">
                <a:latin typeface="Calibri" panose="020F0502020204030204" pitchFamily="34" charset="0"/>
                <a:ea typeface="MS Mincho" panose="02020609040205080304" pitchFamily="49" charset="-128"/>
                <a:cs typeface="Calibri" panose="020F0502020204030204" pitchFamily="34" charset="0"/>
              </a:rPr>
              <a:t>(</a:t>
            </a:r>
            <a:r>
              <a:rPr lang="en-US" b="1" i="1" dirty="0">
                <a:latin typeface="Calibri" panose="020F0502020204030204" pitchFamily="34" charset="0"/>
                <a:ea typeface="MS Mincho" panose="02020609040205080304" pitchFamily="49" charset="-128"/>
                <a:cs typeface="Calibri" panose="020F0502020204030204" pitchFamily="34" charset="0"/>
                <a:hlinkClick r:id="rId3" action="ppaction://hlinkfile" tooltip="Heartsounds Uganda and Bubatika Hospital, 2015 #338"/>
              </a:rPr>
              <a:t>22</a:t>
            </a:r>
            <a:r>
              <a:rPr lang="en-US" b="1" i="1" dirty="0">
                <a:latin typeface="Calibri" panose="020F0502020204030204" pitchFamily="34" charset="0"/>
                <a:ea typeface="MS Mincho" panose="02020609040205080304" pitchFamily="49" charset="-128"/>
                <a:cs typeface="Calibri" panose="020F0502020204030204" pitchFamily="34" charset="0"/>
              </a:rPr>
              <a:t>)</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35</a:t>
            </a:fld>
            <a:endParaRPr lang="x-none"/>
          </a:p>
        </p:txBody>
      </p:sp>
      <p:pic>
        <p:nvPicPr>
          <p:cNvPr id="5" name="Picture 4">
            <a:extLst>
              <a:ext uri="{FF2B5EF4-FFF2-40B4-BE49-F238E27FC236}">
                <a16:creationId xmlns:a16="http://schemas.microsoft.com/office/drawing/2014/main" id="{CB315624-CDAF-4637-92A5-5B2DC471019E}"/>
              </a:ext>
            </a:extLst>
          </p:cNvPr>
          <p:cNvPicPr>
            <a:picLocks noChangeAspect="1"/>
          </p:cNvPicPr>
          <p:nvPr/>
        </p:nvPicPr>
        <p:blipFill>
          <a:blip r:embed="rId4"/>
          <a:stretch>
            <a:fillRect/>
          </a:stretch>
        </p:blipFill>
        <p:spPr>
          <a:xfrm>
            <a:off x="302613" y="5074623"/>
            <a:ext cx="6273396" cy="4636897"/>
          </a:xfrm>
          <a:prstGeom prst="rect">
            <a:avLst/>
          </a:prstGeom>
        </p:spPr>
      </p:pic>
    </p:spTree>
    <p:extLst>
      <p:ext uri="{BB962C8B-B14F-4D97-AF65-F5344CB8AC3E}">
        <p14:creationId xmlns:p14="http://schemas.microsoft.com/office/powerpoint/2010/main" val="135527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While it is important to promote positive supports that allow for recovery, it is equally important to make efforts to identify and eliminate any obstacles to recovery.</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These common themes and factors should not detract from the importance of the very rich and personal experiences that people have lived or from understanding the meaning and purpose that each individual may give to their journey.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libri" panose="020F0502020204030204" pitchFamily="34"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In exploring these experiences, people may unexpectedly identify positive elements that have emerged from negative situations and that they have found helpful in their recovery journey.</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36</a:t>
            </a:fld>
            <a:endParaRPr lang="x-none"/>
          </a:p>
        </p:txBody>
      </p:sp>
    </p:spTree>
    <p:extLst>
      <p:ext uri="{BB962C8B-B14F-4D97-AF65-F5344CB8AC3E}">
        <p14:creationId xmlns:p14="http://schemas.microsoft.com/office/powerpoint/2010/main" val="8281958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 hours and 45 minutes.</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37</a:t>
            </a:fld>
            <a:endParaRPr lang="x-none"/>
          </a:p>
        </p:txBody>
      </p:sp>
    </p:spTree>
    <p:extLst>
      <p:ext uri="{BB962C8B-B14F-4D97-AF65-F5344CB8AC3E}">
        <p14:creationId xmlns:p14="http://schemas.microsoft.com/office/powerpoint/2010/main" val="5830421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000"/>
              </a:spcAft>
            </a:pPr>
            <a:r>
              <a:rPr lang="en-US" b="1" i="1" dirty="0">
                <a:latin typeface="Calibri" panose="020F0502020204030204" pitchFamily="34" charset="0"/>
                <a:ea typeface="MS Mincho" panose="02020609040205080304" pitchFamily="49" charset="-128"/>
                <a:cs typeface="Cambria" panose="02040503050406030204" pitchFamily="18" charset="0"/>
              </a:rPr>
              <a:t>Presentation: Key defining features (90 min.)</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1000"/>
              </a:spcAft>
            </a:pPr>
            <a:r>
              <a:rPr lang="en-US" dirty="0">
                <a:solidFill>
                  <a:srgbClr val="4F81BD"/>
                </a:solidFill>
                <a:latin typeface="Calibri" panose="020F0502020204030204" pitchFamily="34" charset="0"/>
                <a:ea typeface="Calibri" panose="020F0502020204030204" pitchFamily="34" charset="0"/>
                <a:cs typeface="Cambria" panose="02040503050406030204" pitchFamily="18" charset="0"/>
              </a:rPr>
              <a:t>This presentation defines recovery-oriented services and outlines some key defining features, including self-determination, promotion of human rights, overcoming power imbalances and addressing trauma.</a:t>
            </a:r>
            <a:endParaRPr lang="en-US" dirty="0"/>
          </a:p>
          <a:p>
            <a:pPr algn="just">
              <a:spcAft>
                <a:spcPts val="1000"/>
              </a:spcAft>
            </a:pPr>
            <a:r>
              <a:rPr lang="en-US" b="1" u="sng" dirty="0">
                <a:latin typeface="Calibri" panose="020F0502020204030204" pitchFamily="34" charset="0"/>
                <a:ea typeface="MS Mincho" panose="02020609040205080304" pitchFamily="49" charset="-128"/>
                <a:cs typeface="Cambria" panose="02040503050406030204" pitchFamily="18" charset="0"/>
              </a:rPr>
              <a:t>Self-determination</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1000"/>
              </a:spcAft>
            </a:pPr>
            <a:r>
              <a:rPr lang="en-US" dirty="0">
                <a:latin typeface="Calibri" panose="020F0502020204030204" pitchFamily="34" charset="0"/>
                <a:ea typeface="MS Mincho" panose="02020609040205080304" pitchFamily="49" charset="-128"/>
                <a:cs typeface="Cambria" panose="02040503050406030204" pitchFamily="18" charset="0"/>
              </a:rPr>
              <a:t>Recovery-oriented services aim to support people in their unique recovery journey, build on their strengths and empower people to: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take control of their lives;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identify and work towards their goals and aspirations in order to lead fulfilling and meaningful lives;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make decisions about all areas of their lives including treatment, care and support;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choose they own way of understanding their distress.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38</a:t>
            </a:fld>
            <a:endParaRPr lang="x-none"/>
          </a:p>
        </p:txBody>
      </p:sp>
    </p:spTree>
    <p:extLst>
      <p:ext uri="{BB962C8B-B14F-4D97-AF65-F5344CB8AC3E}">
        <p14:creationId xmlns:p14="http://schemas.microsoft.com/office/powerpoint/2010/main" val="530345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1106488"/>
            <a:ext cx="5961062" cy="3354387"/>
          </a:xfrm>
        </p:spPr>
      </p:sp>
      <p:sp>
        <p:nvSpPr>
          <p:cNvPr id="3" name="Notes Placeholder 2"/>
          <p:cNvSpPr>
            <a:spLocks noGrp="1"/>
          </p:cNvSpPr>
          <p:nvPr>
            <p:ph type="body" idx="1"/>
          </p:nvPr>
        </p:nvSpPr>
        <p:spPr>
          <a:xfrm>
            <a:off x="465559" y="4622530"/>
            <a:ext cx="5662351" cy="5216436"/>
          </a:xfrm>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Promoting human rights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recovery approach is very much aligned with international human rights standards, including the rights of the Convention on the Rights of Persons with Disabilities (CRPD). For example recovery-oriented services promote human rights such as equality, non-discrimination, legal capacity, informed consent and community inclusion, which are enshrined in the CRPD. </a:t>
            </a:r>
          </a:p>
          <a:p>
            <a:pPr marL="342900" marR="0" lvl="0" indent="-342900">
              <a:spcBef>
                <a:spcPts val="0"/>
              </a:spcBef>
              <a:spcAft>
                <a:spcPts val="0"/>
              </a:spcAft>
              <a:buFont typeface="Symbol" panose="05050102010706020507" pitchFamily="18" charset="2"/>
              <a:buChar char=""/>
              <a:tabLst>
                <a:tab pos="228600" algn="l"/>
                <a:tab pos="457200" algn="l"/>
              </a:tabLst>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Being in control of one’s recovery and making choices and decisions for oneself, with the support of others if desired, whether about treatment or other aspects of life, is at the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centre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of the recovery approach. It is also an important element of the right to exercise legal capacity (article 12 of the CRPD).</a:t>
            </a:r>
          </a:p>
          <a:p>
            <a:pPr marL="342900" marR="0" lvl="0" indent="-342900">
              <a:spcBef>
                <a:spcPts val="0"/>
              </a:spcBef>
              <a:spcAft>
                <a:spcPts val="0"/>
              </a:spcAft>
              <a:buFont typeface="Symbol" panose="05050102010706020507" pitchFamily="18" charset="2"/>
              <a:buChar char=""/>
              <a:tabLst>
                <a:tab pos="228600" algn="l"/>
                <a:tab pos="457200" algn="l"/>
              </a:tabLst>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On the other hand, involuntary admission and treatment within mental health and social services is directly against the recovery approach and is not compliant with the CRPD because it prevents people from being in control of their lives and leads to harmful and damaging consequences.</a:t>
            </a:r>
          </a:p>
          <a:p>
            <a:pPr marL="342900" marR="0" lvl="0" indent="-342900">
              <a:spcBef>
                <a:spcPts val="0"/>
              </a:spcBef>
              <a:spcAft>
                <a:spcPts val="0"/>
              </a:spcAft>
              <a:buFont typeface="Symbol" panose="05050102010706020507" pitchFamily="18" charset="2"/>
              <a:buChar char=""/>
              <a:tabLst>
                <a:tab pos="228600" algn="l"/>
                <a:tab pos="457200" algn="l"/>
              </a:tabLst>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Contrary to the commonly held belief amongst mental health and other practitioners, involuntary admission does not reduce rates of readmission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ction="ppaction://hlinkfile" tooltip="Slade, 2014 #202">
                  <a:extLst>
                    <a:ext uri="{A12FA001-AC4F-418D-AE19-62706E023703}">
                      <ahyp:hlinkClr xmlns:ahyp="http://schemas.microsoft.com/office/drawing/2018/hyperlinkcolor" val="tx"/>
                    </a:ext>
                  </a:extLst>
                </a:hlinkClick>
              </a:rPr>
              <a:t>6</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p>
          <a:p>
            <a:pPr marL="800100" lvl="1" indent="-342900">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Instead, people fear further admissions or contact with mental health and social services.</a:t>
            </a:r>
          </a:p>
          <a:p>
            <a:pPr marL="342900" marR="0" lvl="0" indent="-342900">
              <a:spcBef>
                <a:spcPts val="0"/>
              </a:spcBef>
              <a:spcAft>
                <a:spcPts val="0"/>
              </a:spcAft>
              <a:buFont typeface="Symbol" panose="05050102010706020507" pitchFamily="18" charset="2"/>
              <a:buChar char=""/>
              <a:tabLst>
                <a:tab pos="228600" algn="l"/>
                <a:tab pos="457200" algn="l"/>
              </a:tabLst>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r>
              <a:rPr lang="en-US" dirty="0">
                <a:solidFill>
                  <a:schemeClr val="accent1"/>
                </a:solidFill>
                <a:latin typeface="Calibri" panose="020F0502020204030204" pitchFamily="34" charset="0"/>
                <a:ea typeface="MS Mincho" panose="02020609040205080304" pitchFamily="49" charset="-128"/>
                <a:cs typeface="Arial" panose="020B0604020202020204" pitchFamily="34" charset="0"/>
              </a:rPr>
              <a:t>The CRPD is explained in depth in the module </a:t>
            </a:r>
            <a:r>
              <a:rPr lang="en-US" i="1" dirty="0">
                <a:solidFill>
                  <a:schemeClr val="accent1"/>
                </a:solidFill>
                <a:latin typeface="Calibri" panose="020F0502020204030204" pitchFamily="34" charset="0"/>
                <a:ea typeface="MS Mincho" panose="02020609040205080304" pitchFamily="49" charset="-128"/>
                <a:cs typeface="Arial" panose="020B0604020202020204" pitchFamily="34" charset="0"/>
              </a:rPr>
              <a:t>Mental health, disability and human rights.</a:t>
            </a:r>
            <a:endParaRPr lang="x-none" dirty="0">
              <a:solidFill>
                <a:schemeClr val="accent1"/>
              </a:solidFill>
            </a:endParaRPr>
          </a:p>
        </p:txBody>
      </p:sp>
      <p:sp>
        <p:nvSpPr>
          <p:cNvPr id="4" name="Slide Number Placeholder 3"/>
          <p:cNvSpPr>
            <a:spLocks noGrp="1"/>
          </p:cNvSpPr>
          <p:nvPr>
            <p:ph type="sldNum" sz="quarter" idx="5"/>
          </p:nvPr>
        </p:nvSpPr>
        <p:spPr/>
        <p:txBody>
          <a:bodyPr/>
          <a:lstStyle/>
          <a:p>
            <a:fld id="{C6E7D0B4-629D-4358-AF77-399C1BE3CD59}" type="slidenum">
              <a:rPr lang="x-none" smtClean="0"/>
              <a:t>39</a:t>
            </a:fld>
            <a:endParaRPr lang="x-none"/>
          </a:p>
        </p:txBody>
      </p:sp>
    </p:spTree>
    <p:extLst>
      <p:ext uri="{BB962C8B-B14F-4D97-AF65-F5344CB8AC3E}">
        <p14:creationId xmlns:p14="http://schemas.microsoft.com/office/powerpoint/2010/main" val="3460856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398463"/>
            <a:ext cx="5230812" cy="2943225"/>
          </a:xfrm>
        </p:spPr>
      </p:sp>
      <p:sp>
        <p:nvSpPr>
          <p:cNvPr id="3" name="Notes Placeholder 2"/>
          <p:cNvSpPr>
            <a:spLocks noGrp="1"/>
          </p:cNvSpPr>
          <p:nvPr>
            <p:ph type="body" idx="1"/>
          </p:nvPr>
        </p:nvSpPr>
        <p:spPr>
          <a:xfrm>
            <a:off x="462455" y="3340911"/>
            <a:ext cx="6085490" cy="6381158"/>
          </a:xfrm>
        </p:spPr>
        <p:txBody>
          <a:bodyPr/>
          <a:lstStyle/>
          <a:p>
            <a:r>
              <a:rPr lang="en-US" b="1" dirty="0"/>
              <a:t>Preliminary note on language</a:t>
            </a:r>
          </a:p>
          <a:p>
            <a:endParaRPr lang="en-US" dirty="0"/>
          </a:p>
          <a:p>
            <a:pPr marL="171450" indent="-171450">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28650" lvl="1" indent="-171450">
              <a:buFont typeface="Arial" panose="020B0604020202020204" pitchFamily="34" charset="0"/>
              <a:buChar char="•"/>
            </a:pPr>
            <a:r>
              <a:rPr lang="en-US" dirty="0"/>
              <a:t>People must be able to decide on the vocabulary, idioms and descriptions of their experience, situation or distress. </a:t>
            </a:r>
          </a:p>
          <a:p>
            <a:pPr marL="628650" lvl="1" indent="-171450">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28650" lvl="1" indent="-171450">
              <a:buFont typeface="Arial" panose="020B0604020202020204" pitchFamily="34" charset="0"/>
              <a:buChar char="•"/>
            </a:pPr>
            <a:r>
              <a:rPr lang="en-US" dirty="0"/>
              <a:t>Others find some or all these terms stigmatizing or use different expressions to refer to their emotions, experiences or distress. </a:t>
            </a:r>
          </a:p>
          <a:p>
            <a:pPr marL="628650" lvl="1" indent="-171450">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1450" indent="-171450">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28650" lvl="1" indent="-171450">
              <a:buFont typeface="Arial" panose="020B0604020202020204" pitchFamily="34" charset="0"/>
              <a:buChar char="•"/>
            </a:pPr>
            <a:r>
              <a:rPr lang="en-US" dirty="0"/>
              <a:t>The use of the term “disability” in this context does not imply that people have an impairment or a disorder.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388938"/>
            <a:ext cx="5961062" cy="3354387"/>
          </a:xfrm>
        </p:spPr>
      </p:sp>
      <p:sp>
        <p:nvSpPr>
          <p:cNvPr id="3" name="Notes Placeholder 2"/>
          <p:cNvSpPr>
            <a:spLocks noGrp="1"/>
          </p:cNvSpPr>
          <p:nvPr>
            <p:ph type="body" idx="1"/>
          </p:nvPr>
        </p:nvSpPr>
        <p:spPr>
          <a:xfrm>
            <a:off x="598921" y="3942915"/>
            <a:ext cx="5447030" cy="3914239"/>
          </a:xfrm>
        </p:spPr>
        <p:txBody>
          <a:bodyPr/>
          <a:lstStyle/>
          <a:p>
            <a:pPr algn="just"/>
            <a:r>
              <a:rPr lang="en-US" b="1" u="sng" dirty="0">
                <a:latin typeface="Calibri" panose="020F0502020204030204" pitchFamily="34" charset="0"/>
                <a:ea typeface="Calibri" panose="020F0502020204030204" pitchFamily="34" charset="0"/>
                <a:cs typeface="Calibri" panose="020F0502020204030204" pitchFamily="34" charset="0"/>
              </a:rPr>
              <a:t>Addressing trauma</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Calibri" panose="020F0502020204030204" pitchFamily="34" charset="0"/>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Recovery-oriented services acknowledge that many people have gone through negative and traumatic experiences during their lives and support them to heal from these traumas. </a:t>
            </a:r>
          </a:p>
          <a:p>
            <a:pPr marL="342900" marR="0" lvl="0" indent="-342900">
              <a:spcBef>
                <a:spcPts val="0"/>
              </a:spcBef>
              <a:spcAft>
                <a:spcPts val="0"/>
              </a:spcAft>
              <a:buFont typeface="Symbol" panose="05050102010706020507" pitchFamily="18" charset="2"/>
              <a:buChar char=""/>
              <a:tabLst>
                <a:tab pos="228600" algn="l"/>
                <a:tab pos="457200" algn="l"/>
              </a:tabLst>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Trauma may be caused by violence, abuse or coercion (e.g. forced admission and treatment) within mental health and social services. It may also result from other forms of violence and abuse that people may have experienced, such as during their childhood, with clear negative impacts on physical and mental health. </a:t>
            </a:r>
          </a:p>
          <a:p>
            <a:pPr marL="342900" marR="0" lvl="0" indent="-342900">
              <a:spcBef>
                <a:spcPts val="0"/>
              </a:spcBef>
              <a:spcAft>
                <a:spcPts val="0"/>
              </a:spcAft>
              <a:buFont typeface="Symbol" panose="05050102010706020507" pitchFamily="18" charset="2"/>
              <a:buChar char=""/>
              <a:tabLst>
                <a:tab pos="228600" algn="l"/>
                <a:tab pos="457200" algn="l"/>
              </a:tabLst>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recovery approach involves, for instance, asking the person “What happened to you?” instead of “What’s wrong with you?”</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40</a:t>
            </a:fld>
            <a:endParaRPr lang="x-none"/>
          </a:p>
        </p:txBody>
      </p:sp>
    </p:spTree>
    <p:extLst>
      <p:ext uri="{BB962C8B-B14F-4D97-AF65-F5344CB8AC3E}">
        <p14:creationId xmlns:p14="http://schemas.microsoft.com/office/powerpoint/2010/main" val="1331917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Overcoming power imbalances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Another important aspect of recovery-oriented services is to create an environment to overcome power imbalances as far as is possible. </a:t>
            </a:r>
          </a:p>
          <a:p>
            <a:pPr marL="342900" marR="0" lvl="0" indent="-342900">
              <a:spcBef>
                <a:spcPts val="0"/>
              </a:spcBef>
              <a:spcAft>
                <a:spcPts val="0"/>
              </a:spcAft>
              <a:buFont typeface="Symbol" panose="05050102010706020507" pitchFamily="18" charset="2"/>
              <a:buChar char=""/>
              <a:tabLst>
                <a:tab pos="228600" algn="l"/>
                <a:tab pos="457200" algn="l"/>
              </a:tabLst>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services, mental health and other practitioners have more power than the people using the service. </a:t>
            </a:r>
          </a:p>
          <a:p>
            <a:pPr marL="342900" marR="0" lvl="0" indent="-342900">
              <a:spcBef>
                <a:spcPts val="0"/>
              </a:spcBef>
              <a:spcAft>
                <a:spcPts val="0"/>
              </a:spcAft>
              <a:buFont typeface="Symbol" panose="05050102010706020507" pitchFamily="18" charset="2"/>
              <a:buChar char=""/>
              <a:tabLst>
                <a:tab pos="228600" algn="l"/>
                <a:tab pos="457200" algn="l"/>
              </a:tabLst>
            </a:pPr>
            <a:endParaRPr lang="en-US"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addition, the mere threat or possibility of being involuntarily detained and treated can often exacerbate the power imbalance. </a:t>
            </a:r>
          </a:p>
          <a:p>
            <a:pPr marL="342900" marR="0" lvl="0" indent="-342900">
              <a:spcBef>
                <a:spcPts val="0"/>
              </a:spcBef>
              <a:spcAft>
                <a:spcPts val="0"/>
              </a:spcAft>
              <a:buFont typeface="Symbol" panose="05050102010706020507" pitchFamily="18" charset="2"/>
              <a:buChar char=""/>
              <a:tabLst>
                <a:tab pos="228600" algn="l"/>
                <a:tab pos="457200" algn="l"/>
              </a:tabLst>
            </a:pPr>
            <a:endParaRPr lang="en-US"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feel that they need to adhere to what practitioners prescribe in order to avoid being deprived of their liberty </a:t>
            </a:r>
            <a:r>
              <a:rPr lang="en-US" dirty="0">
                <a:solidFill>
                  <a:srgbClr val="0070C0"/>
                </a:solidFill>
                <a:latin typeface="Calibri" panose="020F0502020204030204" pitchFamily="34" charset="0"/>
                <a:ea typeface="SimSun" panose="02010600030101010101" pitchFamily="2" charset="-122"/>
                <a:cs typeface="Arial" panose="020B0604020202020204" pitchFamily="34" charset="0"/>
              </a:rPr>
              <a:t>(for additional information refer to the module on </a:t>
            </a:r>
            <a:r>
              <a:rPr lang="en-US" i="1" dirty="0">
                <a:solidFill>
                  <a:srgbClr val="0070C0"/>
                </a:solidFill>
                <a:latin typeface="Calibri" panose="020F0502020204030204" pitchFamily="34" charset="0"/>
                <a:ea typeface="SimSun" panose="02010600030101010101" pitchFamily="2" charset="-122"/>
                <a:cs typeface="Arial" panose="020B0604020202020204" pitchFamily="34" charset="0"/>
              </a:rPr>
              <a:t>Freedom from coercion, violence and abuse</a:t>
            </a:r>
            <a:r>
              <a:rPr lang="en-US" dirty="0">
                <a:solidFill>
                  <a:srgbClr val="0070C0"/>
                </a:solidFill>
                <a:latin typeface="Calibri" panose="020F0502020204030204" pitchFamily="34" charset="0"/>
                <a:ea typeface="SimSun" panose="02010600030101010101" pitchFamily="2" charset="-122"/>
                <a:cs typeface="Arial" panose="020B0604020202020204" pitchFamily="34" charset="0"/>
              </a:rPr>
              <a:t>).</a:t>
            </a:r>
            <a:endParaRPr lang="x-none" dirty="0">
              <a:solidFill>
                <a:srgbClr val="0070C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41</a:t>
            </a:fld>
            <a:endParaRPr lang="x-none"/>
          </a:p>
        </p:txBody>
      </p:sp>
    </p:spTree>
    <p:extLst>
      <p:ext uri="{BB962C8B-B14F-4D97-AF65-F5344CB8AC3E}">
        <p14:creationId xmlns:p14="http://schemas.microsoft.com/office/powerpoint/2010/main" val="14151175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43013"/>
            <a:ext cx="5387975" cy="3032125"/>
          </a:xfrm>
        </p:spPr>
      </p:sp>
      <p:sp>
        <p:nvSpPr>
          <p:cNvPr id="3" name="Notes Placeholder 2"/>
          <p:cNvSpPr>
            <a:spLocks noGrp="1"/>
          </p:cNvSpPr>
          <p:nvPr>
            <p:ph type="body" idx="1"/>
          </p:nvPr>
        </p:nvSpPr>
        <p:spPr>
          <a:xfrm>
            <a:off x="680879" y="4535547"/>
            <a:ext cx="5447030" cy="4249745"/>
          </a:xfrm>
        </p:spPr>
        <p:txBody>
          <a:bodyPr/>
          <a:lstStyle/>
          <a:p>
            <a:pPr algn="just">
              <a:spcAft>
                <a:spcPts val="600"/>
              </a:spcAft>
            </a:pPr>
            <a:r>
              <a:rPr lang="en-US" b="1" dirty="0">
                <a:latin typeface="Calibri" panose="020F0502020204030204" pitchFamily="34" charset="0"/>
                <a:ea typeface="MS Mincho" panose="02020609040205080304" pitchFamily="49" charset="-128"/>
                <a:cs typeface="Cambria" panose="02040503050406030204" pitchFamily="18" charset="0"/>
              </a:rPr>
              <a:t>What do recovery-oriented services look like in practice?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Many services around the world are based on a clinical understanding of recovery and believe that recovery is not possible for a large number of people using the services.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In this context, </a:t>
            </a:r>
            <a:r>
              <a:rPr lang="en-US" dirty="0">
                <a:latin typeface="Calibri" panose="020F0502020204030204" pitchFamily="34" charset="0"/>
                <a:ea typeface="SimSun" panose="02010600030101010101" pitchFamily="2" charset="-122"/>
                <a:cs typeface="Cambria" panose="02040503050406030204" pitchFamily="18" charset="0"/>
              </a:rPr>
              <a:t>treatment, care and support have largely been limited to the use of medication, and occasionally psychotherapy, with a focus on removing or reducing symptoms.</a:t>
            </a:r>
            <a:endParaRPr lang="x-none" dirty="0">
              <a:latin typeface="Calibri" panose="020F0502020204030204" pitchFamily="34" charset="0"/>
              <a:ea typeface="MS Mincho" panose="02020609040205080304" pitchFamily="49" charset="-128"/>
              <a:cs typeface="Cambria" panose="02040503050406030204" pitchFamily="18" charset="0"/>
            </a:endParaRPr>
          </a:p>
          <a:p>
            <a:pPr marL="0" indent="0" algn="just">
              <a:spcAft>
                <a:spcPts val="600"/>
              </a:spcAft>
              <a:buFont typeface="Arial" panose="020B0604020202020204" pitchFamily="34" charset="0"/>
              <a:buNone/>
            </a:pPr>
            <a:endParaRPr lang="en-US" dirty="0">
              <a:latin typeface="Calibri" panose="020F0502020204030204" pitchFamily="34" charset="0"/>
              <a:ea typeface="SimSun" panose="02010600030101010101" pitchFamily="2" charset="-122"/>
              <a:cs typeface="Cambria" panose="02040503050406030204" pitchFamily="18" charset="0"/>
            </a:endParaRPr>
          </a:p>
          <a:p>
            <a:pPr marL="0" indent="0" algn="just">
              <a:spcAft>
                <a:spcPts val="600"/>
              </a:spcAft>
              <a:buFont typeface="Arial" panose="020B0604020202020204" pitchFamily="34" charset="0"/>
              <a:buNone/>
            </a:pPr>
            <a:r>
              <a:rPr lang="en-US" b="1" dirty="0">
                <a:latin typeface="Calibri" panose="020F0502020204030204" pitchFamily="34" charset="0"/>
                <a:ea typeface="SimSun" panose="02010600030101010101" pitchFamily="2" charset="-122"/>
                <a:cs typeface="Cambria" panose="02040503050406030204" pitchFamily="18" charset="0"/>
              </a:rPr>
              <a:t>However</a:t>
            </a:r>
            <a:r>
              <a:rPr lang="en-US" dirty="0">
                <a:latin typeface="Calibri" panose="020F0502020204030204" pitchFamily="34" charset="0"/>
                <a:ea typeface="SimSun" panose="02010600030101010101" pitchFamily="2" charset="-122"/>
                <a:cs typeface="Cambria" panose="02040503050406030204" pitchFamily="18" charset="0"/>
              </a:rPr>
              <a:t>…..</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mbria" panose="02040503050406030204" pitchFamily="18" charset="0"/>
              </a:rPr>
              <a:t>Recovery is not just about symptoms but is also about a person’s life and identity. This therefore requires an understanding of what “getting better” means for each person and working with them to achieve this. </a:t>
            </a:r>
            <a:endParaRPr lang="x-none" dirty="0">
              <a:latin typeface="Calibri" panose="020F0502020204030204" pitchFamily="34" charset="0"/>
              <a:ea typeface="MS Mincho" panose="02020609040205080304" pitchFamily="49" charset="-128"/>
              <a:cs typeface="Cambria" panose="02040503050406030204" pitchFamily="18" charset="0"/>
            </a:endParaRPr>
          </a:p>
        </p:txBody>
      </p:sp>
      <p:sp>
        <p:nvSpPr>
          <p:cNvPr id="4" name="Slide Number Placeholder 3"/>
          <p:cNvSpPr>
            <a:spLocks noGrp="1"/>
          </p:cNvSpPr>
          <p:nvPr>
            <p:ph type="sldNum" sz="quarter" idx="5"/>
          </p:nvPr>
        </p:nvSpPr>
        <p:spPr/>
        <p:txBody>
          <a:bodyPr/>
          <a:lstStyle/>
          <a:p>
            <a:fld id="{C6E7D0B4-629D-4358-AF77-399C1BE3CD59}" type="slidenum">
              <a:rPr lang="x-none" smtClean="0"/>
              <a:t>42</a:t>
            </a:fld>
            <a:endParaRPr lang="x-none"/>
          </a:p>
        </p:txBody>
      </p:sp>
    </p:spTree>
    <p:extLst>
      <p:ext uri="{BB962C8B-B14F-4D97-AF65-F5344CB8AC3E}">
        <p14:creationId xmlns:p14="http://schemas.microsoft.com/office/powerpoint/2010/main" val="31229638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1243013"/>
            <a:ext cx="5387975" cy="3032125"/>
          </a:xfrm>
        </p:spPr>
      </p:sp>
      <p:sp>
        <p:nvSpPr>
          <p:cNvPr id="3" name="Notes Placeholder 2"/>
          <p:cNvSpPr>
            <a:spLocks noGrp="1"/>
          </p:cNvSpPr>
          <p:nvPr>
            <p:ph type="body" idx="1"/>
          </p:nvPr>
        </p:nvSpPr>
        <p:spPr>
          <a:xfrm>
            <a:off x="680879" y="4535547"/>
            <a:ext cx="5447030" cy="4249745"/>
          </a:xfrm>
        </p:spPr>
        <p:txBody>
          <a:bodyPr/>
          <a:lstStyle/>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mbria" panose="02040503050406030204" pitchFamily="18" charset="0"/>
              </a:rPr>
              <a:t>Recovery-oriented services are not just services where staff have been trained in a recovery approach. </a:t>
            </a:r>
          </a:p>
          <a:p>
            <a:pPr marL="628650" lvl="1"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mbria" panose="02040503050406030204" pitchFamily="18" charset="0"/>
              </a:rPr>
              <a:t>The approach involves ensuring that the entire organization of the service is aimed at promoting and facilitating a recovery approach. </a:t>
            </a:r>
          </a:p>
          <a:p>
            <a:pPr marL="171450"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mbria" panose="02040503050406030204" pitchFamily="18" charset="0"/>
              </a:rPr>
              <a:t>Recovery is not just a matter of the personal attitudes of service staff. Rather, it needs to be embraced by policies, </a:t>
            </a:r>
            <a:r>
              <a:rPr lang="en-US" dirty="0" err="1">
                <a:latin typeface="Calibri" panose="020F0502020204030204" pitchFamily="34" charset="0"/>
                <a:ea typeface="SimSun" panose="02010600030101010101" pitchFamily="2" charset="-122"/>
                <a:cs typeface="Cambria" panose="02040503050406030204" pitchFamily="18" charset="0"/>
              </a:rPr>
              <a:t>programmes</a:t>
            </a:r>
            <a:r>
              <a:rPr lang="en-US" dirty="0">
                <a:latin typeface="Calibri" panose="020F0502020204030204" pitchFamily="34" charset="0"/>
                <a:ea typeface="SimSun" panose="02010600030101010101" pitchFamily="2" charset="-122"/>
                <a:cs typeface="Cambria" panose="02040503050406030204" pitchFamily="18" charset="0"/>
              </a:rPr>
              <a:t> and the service organization. </a:t>
            </a:r>
          </a:p>
          <a:p>
            <a:pPr marL="628650" lvl="1" indent="-171450" algn="just">
              <a:spcAft>
                <a:spcPts val="6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mbria" panose="02040503050406030204" pitchFamily="18" charset="0"/>
              </a:rPr>
              <a:t>For example, one effective intervention can be to recruit peer supporters in the service as an effective step to promote a recovery approach and contribute to change in the service culture</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SimSun" panose="02010600030101010101" pitchFamily="2" charset="-122"/>
                <a:cs typeface="Cambria" panose="02040503050406030204" pitchFamily="18" charset="0"/>
              </a:rPr>
              <a:t>People should have the choice between different types of services or other formal or informal forms of support in order to explore and find out what kind of service or support best meets their needs.</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43</a:t>
            </a:fld>
            <a:endParaRPr lang="x-none"/>
          </a:p>
        </p:txBody>
      </p:sp>
    </p:spTree>
    <p:extLst>
      <p:ext uri="{BB962C8B-B14F-4D97-AF65-F5344CB8AC3E}">
        <p14:creationId xmlns:p14="http://schemas.microsoft.com/office/powerpoint/2010/main" val="19189071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70"/>
            <a:ext cx="5447030" cy="3914239"/>
          </a:xfrm>
        </p:spPr>
        <p:txBody>
          <a:bodyPr/>
          <a:lstStyle/>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At this point in the presentation show participants the video: Rory Doody on his experience of services within the mental health system (35:36 min.).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dirty="0">
                <a:solidFill>
                  <a:srgbClr val="000000"/>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dirty="0">
                <a:solidFill>
                  <a:srgbClr val="000000"/>
                </a:solidFill>
                <a:latin typeface="Calibri" panose="020F0502020204030204" pitchFamily="34" charset="0"/>
                <a:ea typeface="MS Gothic" panose="020B0609070205080204" pitchFamily="49" charset="-128"/>
                <a:cs typeface="Cambria" panose="02040503050406030204" pitchFamily="18" charset="0"/>
              </a:rPr>
              <a:t>Rory Doody is Area Lead for Mental Health Engagement,</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r>
              <a:rPr lang="en-GB" dirty="0">
                <a:solidFill>
                  <a:srgbClr val="000000"/>
                </a:solidFill>
                <a:latin typeface="Calibri" panose="020F0502020204030204" pitchFamily="34" charset="0"/>
                <a:ea typeface="MS Gothic" panose="020B0609070205080204" pitchFamily="49" charset="-128"/>
                <a:cs typeface="Cambria" panose="02040503050406030204" pitchFamily="18" charset="0"/>
              </a:rPr>
              <a:t>Cork Kerry Community Healthcare, who also has lived experience of traditional mental health services</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In this video he describes his journey towards recovery (</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hlinkClick r:id="rId3" action="ppaction://hlinkfile" tooltip="Amnesty International Ireland, 2013 #127">
                  <a:extLst>
                    <a:ext uri="{A12FA001-AC4F-418D-AE19-62706E023703}">
                      <ahyp:hlinkClr xmlns:ahyp="http://schemas.microsoft.com/office/drawing/2018/hyperlinkcolor" val="tx"/>
                    </a:ext>
                  </a:extLst>
                </a:hlinkClick>
              </a:rPr>
              <a:t>23</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u="sng" dirty="0">
                <a:solidFill>
                  <a:srgbClr val="4F81BD"/>
                </a:solidFill>
                <a:latin typeface="Calibri" panose="020F0502020204030204" pitchFamily="34" charset="0"/>
                <a:ea typeface="MS Gothic" panose="020B0609070205080204" pitchFamily="49" charset="-128"/>
                <a:cs typeface="Cambria" panose="02040503050406030204" pitchFamily="18" charset="0"/>
              </a:rPr>
              <a:t>https://</a:t>
            </a:r>
            <a:r>
              <a:rPr lang="en-GB" u="sng" dirty="0" err="1">
                <a:solidFill>
                  <a:srgbClr val="4F81BD"/>
                </a:solidFill>
                <a:latin typeface="Calibri" panose="020F0502020204030204" pitchFamily="34" charset="0"/>
                <a:ea typeface="MS Gothic" panose="020B0609070205080204" pitchFamily="49" charset="-128"/>
                <a:cs typeface="Cambria" panose="02040503050406030204" pitchFamily="18" charset="0"/>
              </a:rPr>
              <a:t>youtu.be</a:t>
            </a:r>
            <a:r>
              <a:rPr lang="en-GB" u="sng" dirty="0">
                <a:solidFill>
                  <a:srgbClr val="4F81BD"/>
                </a:solidFill>
                <a:latin typeface="Calibri" panose="020F0502020204030204" pitchFamily="34" charset="0"/>
                <a:ea typeface="MS Gothic" panose="020B0609070205080204" pitchFamily="49" charset="-128"/>
                <a:cs typeface="Cambria" panose="02040503050406030204" pitchFamily="18" charset="0"/>
              </a:rPr>
              <a:t>/63vK2F1ok7k </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accessed 9 April 2019.</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en-US" dirty="0"/>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This is an opportunity for participants to hear, understand and discuss how aspects of a traditional medical approach to mental health can disempower and negatively impact people’s lives, despite good intentions of practitioners working within this framework. It also highlights the key elements that led to Rory Doody’s recovery.</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44</a:t>
            </a:fld>
            <a:endParaRPr lang="x-none"/>
          </a:p>
        </p:txBody>
      </p:sp>
    </p:spTree>
    <p:extLst>
      <p:ext uri="{BB962C8B-B14F-4D97-AF65-F5344CB8AC3E}">
        <p14:creationId xmlns:p14="http://schemas.microsoft.com/office/powerpoint/2010/main" val="13122634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After watching the video, ask participants:</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Why do you think the traditional medical model let Rory Doody down?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was it about the recovery approach that worked for him?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Do you identify with any aspect of this story (as a person using services, a practitioner or a peer supporter)? </a:t>
            </a: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If yes, why? </a:t>
            </a: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type of services have you experienced in your life (in terms of either using services or providing services)? </a:t>
            </a: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sort of approach were the services promoting – a medical approach, recovery approach, or a mix?</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45</a:t>
            </a:fld>
            <a:endParaRPr lang="x-none"/>
          </a:p>
        </p:txBody>
      </p:sp>
    </p:spTree>
    <p:extLst>
      <p:ext uri="{BB962C8B-B14F-4D97-AF65-F5344CB8AC3E}">
        <p14:creationId xmlns:p14="http://schemas.microsoft.com/office/powerpoint/2010/main" val="19472066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mbria" panose="02040503050406030204" pitchFamily="18" charset="0"/>
              </a:rPr>
              <a:t>Recovery-oriented services start with the question:</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ctr"/>
            <a:r>
              <a:rPr lang="en-US" b="1" dirty="0">
                <a:latin typeface="Calibri" panose="020F0502020204030204" pitchFamily="34" charset="0"/>
                <a:ea typeface="MS Mincho" panose="02020609040205080304" pitchFamily="49" charset="-128"/>
                <a:cs typeface="Cambria" panose="02040503050406030204" pitchFamily="18" charset="0"/>
              </a:rPr>
              <a:t>“What can we work on together to make your life better?”</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46</a:t>
            </a:fld>
            <a:endParaRPr lang="x-none"/>
          </a:p>
        </p:txBody>
      </p:sp>
    </p:spTree>
    <p:extLst>
      <p:ext uri="{BB962C8B-B14F-4D97-AF65-F5344CB8AC3E}">
        <p14:creationId xmlns:p14="http://schemas.microsoft.com/office/powerpoint/2010/main" val="25213383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In other words, the recovery approach deals with all aspects of the person’s life and asks whether people are living the life that they want to be living. </a:t>
            </a:r>
          </a:p>
          <a:p>
            <a:pPr marL="628650" lvl="1"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This is a </a:t>
            </a:r>
            <a:r>
              <a:rPr lang="en-US" dirty="0">
                <a:latin typeface="Calibri" panose="020F0502020204030204" pitchFamily="34" charset="0"/>
                <a:ea typeface="SimSun" panose="02010600030101010101" pitchFamily="2" charset="-122"/>
                <a:cs typeface="Cambria" panose="02040503050406030204" pitchFamily="18" charset="0"/>
              </a:rPr>
              <a:t>highly personal experience and therefore requires highly</a:t>
            </a:r>
            <a:r>
              <a:rPr lang="en-US" dirty="0">
                <a:latin typeface="Calibri" panose="020F0502020204030204" pitchFamily="34" charset="0"/>
                <a:ea typeface="MS Mincho" panose="02020609040205080304" pitchFamily="49" charset="-128"/>
                <a:cs typeface="Cambria" panose="02040503050406030204" pitchFamily="18" charset="0"/>
              </a:rPr>
              <a:t> personalized support which draws upon the values and preferences of the individual concerned.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People using services may not immediately know the answer to this question. </a:t>
            </a:r>
          </a:p>
          <a:p>
            <a:pPr marL="628650" lvl="1"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may require time and engagement from others to work out what they like, what makes them feel better, what makes them smile, what makes them sad, what hurts them and so on. </a:t>
            </a:r>
          </a:p>
          <a:p>
            <a:pPr marL="628650" lvl="1"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takes time and dialogue and often requires creative ways to support people in finding for themselves some of the answers to this question.</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47</a:t>
            </a:fld>
            <a:endParaRPr lang="x-none"/>
          </a:p>
        </p:txBody>
      </p:sp>
    </p:spTree>
    <p:extLst>
      <p:ext uri="{BB962C8B-B14F-4D97-AF65-F5344CB8AC3E}">
        <p14:creationId xmlns:p14="http://schemas.microsoft.com/office/powerpoint/2010/main" val="30969049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There are many different ways in which practitioners, peer supporters, care partners or others can help people during their recovery journey to identify what recovery means to </a:t>
            </a:r>
            <a:r>
              <a:rPr lang="en-US" dirty="0">
                <a:latin typeface="Calibri" panose="020F0502020204030204" pitchFamily="34" charset="0"/>
                <a:ea typeface="SimSun" panose="02010600030101010101" pitchFamily="2" charset="-122"/>
                <a:cs typeface="Cambria" panose="02040503050406030204" pitchFamily="18" charset="0"/>
              </a:rPr>
              <a:t>them</a:t>
            </a:r>
            <a:r>
              <a:rPr lang="en-US" dirty="0">
                <a:latin typeface="Calibri" panose="020F0502020204030204" pitchFamily="34" charset="0"/>
                <a:ea typeface="MS Mincho" panose="02020609040205080304" pitchFamily="49" charset="-128"/>
                <a:cs typeface="Cambria" panose="02040503050406030204" pitchFamily="18" charset="0"/>
              </a:rPr>
              <a:t> and work towards these goals </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Yale University Program for Recovery and Community Health, 2008 #341">
                  <a:extLst>
                    <a:ext uri="{A12FA001-AC4F-418D-AE19-62706E023703}">
                      <ahyp:hlinkClr xmlns:ahyp="http://schemas.microsoft.com/office/drawing/2018/hyperlinkcolor" val="tx"/>
                    </a:ext>
                  </a:extLst>
                </a:hlinkClick>
              </a:rPr>
              <a:t>24</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dirty="0">
                <a:latin typeface="Calibri" panose="020F0502020204030204" pitchFamily="34" charset="0"/>
                <a:ea typeface="MS Mincho" panose="02020609040205080304" pitchFamily="49" charset="-128"/>
                <a:cs typeface="Cambria" panose="02040503050406030204" pitchFamily="18" charset="0"/>
              </a:rPr>
              <a:t>. This could include discussion about broad areas of a person’s life, for instance:</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Identifying what in the person’s life or environment may make their circumstances difficult.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Reconnecting with family and friends or developing new meaningful relationships.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Finding a job/reconnecting with the job market.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Links to educational opportunities.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Participating more in community life.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48</a:t>
            </a:fld>
            <a:endParaRPr lang="x-none"/>
          </a:p>
        </p:txBody>
      </p:sp>
    </p:spTree>
    <p:extLst>
      <p:ext uri="{BB962C8B-B14F-4D97-AF65-F5344CB8AC3E}">
        <p14:creationId xmlns:p14="http://schemas.microsoft.com/office/powerpoint/2010/main" val="2822506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What is crucial in all of this is that persons in a supportive role:</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Believe in the people they work alongside, in the decisions that they make and that they can gain control of their lives.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Learn as much as possible from people who have a psychosocial disability and/or who have used services, as they have considerable knowledge and expertise through their lived experience.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In order to do this, practitioners and other supporters need to recognize that people with lived experience are “experts” in relation to themselves and their recovery. It also requires them to reflect on the knowledge, skills and values which they themselves bring to the supporting role and what they may need to do differently. This will be discussed in more detail in the following topics.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Such reflection allows a person to “check in” on how their social position and experience have shaped their beliefs and assumptions (e.g. how they work, or their ideas of those they work with). This is essential in revealing and addressing possible power imbalances in order to better support others.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An essential point is that support outside mental health services from caring, loving and supportive friends and family and/or partner is also key to people’s recovery.</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49</a:t>
            </a:fld>
            <a:endParaRPr lang="x-none"/>
          </a:p>
        </p:txBody>
      </p:sp>
    </p:spTree>
    <p:extLst>
      <p:ext uri="{BB962C8B-B14F-4D97-AF65-F5344CB8AC3E}">
        <p14:creationId xmlns:p14="http://schemas.microsoft.com/office/powerpoint/2010/main" val="2589687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680090" y="3608763"/>
            <a:ext cx="5836323" cy="6113306"/>
          </a:xfrm>
        </p:spPr>
        <p:txBody>
          <a:bodyPr/>
          <a:lstStyle/>
          <a:p>
            <a:pPr marL="171450" indent="-171450">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terminology adopted in this document has been selected for the sake of inclusiveness. </a:t>
            </a:r>
          </a:p>
          <a:p>
            <a:pPr marL="628650" lvl="1" indent="-171450">
              <a:buFont typeface="Arial" panose="020B0604020202020204" pitchFamily="34" charset="0"/>
              <a:buChar char="•"/>
            </a:pPr>
            <a:r>
              <a:rPr lang="en-US" dirty="0"/>
              <a:t>It is an individual choice to self-identify with certain expressions or concepts, but human rights still apply to everyone, everywhere. </a:t>
            </a:r>
          </a:p>
          <a:p>
            <a:pPr marL="628650" lvl="1" indent="-171450">
              <a:buFont typeface="Arial" panose="020B0604020202020204" pitchFamily="34" charset="0"/>
              <a:buChar char="•"/>
            </a:pPr>
            <a:r>
              <a:rPr lang="en-US" dirty="0"/>
              <a:t>Above all, a diagnosis or disability should never define a person. </a:t>
            </a:r>
          </a:p>
          <a:p>
            <a:pPr marL="628650" lvl="1" indent="-171450">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73100"/>
            <a:ext cx="5462588" cy="3073400"/>
          </a:xfrm>
        </p:spPr>
      </p:sp>
      <p:sp>
        <p:nvSpPr>
          <p:cNvPr id="3" name="Notes Placeholder 2"/>
          <p:cNvSpPr>
            <a:spLocks noGrp="1"/>
          </p:cNvSpPr>
          <p:nvPr>
            <p:ph type="body" idx="1"/>
          </p:nvPr>
        </p:nvSpPr>
        <p:spPr>
          <a:xfrm>
            <a:off x="680879" y="4784070"/>
            <a:ext cx="5447030" cy="3914239"/>
          </a:xfrm>
        </p:spPr>
        <p:txBody>
          <a:bodyPr/>
          <a:lstStyle/>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50</a:t>
            </a:fld>
            <a:endParaRPr lang="x-none"/>
          </a:p>
        </p:txBody>
      </p:sp>
    </p:spTree>
    <p:extLst>
      <p:ext uri="{BB962C8B-B14F-4D97-AF65-F5344CB8AC3E}">
        <p14:creationId xmlns:p14="http://schemas.microsoft.com/office/powerpoint/2010/main" val="8396383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641350"/>
            <a:ext cx="6426200" cy="3616325"/>
          </a:xfrm>
        </p:spPr>
      </p:sp>
      <p:sp>
        <p:nvSpPr>
          <p:cNvPr id="3" name="Notes Placeholder 2"/>
          <p:cNvSpPr>
            <a:spLocks noGrp="1"/>
          </p:cNvSpPr>
          <p:nvPr>
            <p:ph type="body" idx="1"/>
          </p:nvPr>
        </p:nvSpPr>
        <p:spPr>
          <a:xfrm>
            <a:off x="680879" y="5174379"/>
            <a:ext cx="5447030" cy="3971272"/>
          </a:xfrm>
        </p:spPr>
        <p:txBody>
          <a:bodyPr/>
          <a:lstStyle/>
          <a:p>
            <a:pPr algn="just">
              <a:spcAft>
                <a:spcPts val="400"/>
              </a:spcAft>
            </a:pPr>
            <a:r>
              <a:rPr lang="en-GB" b="1" i="1" dirty="0">
                <a:latin typeface="Calibri" panose="020F0502020204030204" pitchFamily="34" charset="0"/>
                <a:ea typeface="MS Mincho" panose="02020609040205080304" pitchFamily="49" charset="-128"/>
                <a:cs typeface="Cambria" panose="02040503050406030204" pitchFamily="18" charset="0"/>
              </a:rPr>
              <a:t>Exercise 2.1 – Recovery-oriented approach (30 min.) (</a:t>
            </a:r>
            <a:r>
              <a:rPr lang="en-GB"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355"/>
              </a:rPr>
              <a:t>27</a:t>
            </a:r>
            <a:r>
              <a:rPr lang="en-GB" b="1" i="1" dirty="0">
                <a:latin typeface="Calibri" panose="020F0502020204030204" pitchFamily="34" charset="0"/>
                <a:ea typeface="MS Mincho" panose="02020609040205080304" pitchFamily="49" charset="-128"/>
                <a:cs typeface="Cambria" panose="02040503050406030204" pitchFamily="18"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400"/>
              </a:spcAft>
            </a:pP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Distribute copies of Annex 1 to participants.</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400"/>
              </a:spcAft>
            </a:pP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Read and reflect on the following extract from </a:t>
            </a:r>
            <a:r>
              <a:rPr lang="en-GB" dirty="0" err="1">
                <a:solidFill>
                  <a:srgbClr val="4F81BD"/>
                </a:solidFill>
                <a:latin typeface="Calibri" panose="020F0502020204030204" pitchFamily="34" charset="0"/>
                <a:ea typeface="MS Gothic" panose="020B0609070205080204" pitchFamily="49" charset="-128"/>
                <a:cs typeface="Cambria" panose="02040503050406030204" pitchFamily="18" charset="0"/>
              </a:rPr>
              <a:t>Tig</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Davies’ recovery story </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hlinkClick r:id="rId4" action="ppaction://hlinkfile" tooltip=", 2011 #356">
                  <a:extLst>
                    <a:ext uri="{A12FA001-AC4F-418D-AE19-62706E023703}">
                      <ahyp:hlinkClr xmlns:ahyp="http://schemas.microsoft.com/office/drawing/2018/hyperlinkcolor" val="tx"/>
                    </a:ext>
                  </a:extLst>
                </a:hlinkClick>
              </a:rPr>
              <a:t>28</a:t>
            </a:r>
            <a:r>
              <a:rPr lang="en-GB" i="1" dirty="0">
                <a:solidFill>
                  <a:srgbClr val="4F81BD"/>
                </a:solidFill>
                <a:latin typeface="Calibri" panose="020F0502020204030204" pitchFamily="34" charset="0"/>
                <a:ea typeface="MS Gothic" panose="020B0609070205080204" pitchFamily="49" charset="-128"/>
                <a:cs typeface="Cambria" panose="02040503050406030204" pitchFamily="18" charset="0"/>
              </a:rPr>
              <a:t>)</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p>
          <a:p>
            <a:pPr algn="just">
              <a:spcAft>
                <a:spcPts val="400"/>
              </a:spcAft>
            </a:pP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p:txBody>
      </p:sp>
      <p:sp>
        <p:nvSpPr>
          <p:cNvPr id="4" name="Slide Number Placeholder 3"/>
          <p:cNvSpPr>
            <a:spLocks noGrp="1"/>
          </p:cNvSpPr>
          <p:nvPr>
            <p:ph type="sldNum" sz="quarter" idx="5"/>
          </p:nvPr>
        </p:nvSpPr>
        <p:spPr/>
        <p:txBody>
          <a:bodyPr/>
          <a:lstStyle/>
          <a:p>
            <a:fld id="{C6E7D0B4-629D-4358-AF77-399C1BE3CD59}" type="slidenum">
              <a:rPr lang="x-none" smtClean="0"/>
              <a:t>51</a:t>
            </a:fld>
            <a:endParaRPr lang="x-none"/>
          </a:p>
        </p:txBody>
      </p:sp>
    </p:spTree>
    <p:extLst>
      <p:ext uri="{BB962C8B-B14F-4D97-AF65-F5344CB8AC3E}">
        <p14:creationId xmlns:p14="http://schemas.microsoft.com/office/powerpoint/2010/main" val="33095158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85800"/>
            <a:ext cx="5961062" cy="3354388"/>
          </a:xfrm>
        </p:spPr>
      </p:sp>
      <p:sp>
        <p:nvSpPr>
          <p:cNvPr id="3" name="Notes Placeholder 2"/>
          <p:cNvSpPr>
            <a:spLocks noGrp="1"/>
          </p:cNvSpPr>
          <p:nvPr>
            <p:ph type="body" idx="1"/>
          </p:nvPr>
        </p:nvSpPr>
        <p:spPr>
          <a:xfrm>
            <a:off x="680879" y="4325258"/>
            <a:ext cx="5447030" cy="3914239"/>
          </a:xfrm>
        </p:spPr>
        <p:txBody>
          <a:bodyPr/>
          <a:lstStyle/>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While experiencing the depths of what she describes as her “desperate state”, </a:t>
            </a:r>
            <a:r>
              <a:rPr lang="en-GB" dirty="0" err="1">
                <a:solidFill>
                  <a:srgbClr val="4F81BD"/>
                </a:solidFill>
                <a:latin typeface="Calibri" panose="020F0502020204030204" pitchFamily="34" charset="0"/>
                <a:ea typeface="MS Gothic" panose="020B0609070205080204" pitchFamily="49" charset="-128"/>
                <a:cs typeface="Cambria" panose="02040503050406030204" pitchFamily="18" charset="0"/>
              </a:rPr>
              <a:t>Tig</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identifies ways in which Dee and Dave helped her embark on her recovery journey.</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It is important to note that we are not suggesting that the work practitioners do is not centred on people. The difference with a person-centred approach is that the orientation and direction of the work is altered and shifted. From </a:t>
            </a:r>
            <a:r>
              <a:rPr lang="en-GB" dirty="0" err="1">
                <a:solidFill>
                  <a:srgbClr val="4F81BD"/>
                </a:solidFill>
                <a:latin typeface="Calibri" panose="020F0502020204030204" pitchFamily="34" charset="0"/>
                <a:ea typeface="MS Gothic" panose="020B0609070205080204" pitchFamily="49" charset="-128"/>
                <a:cs typeface="Cambria" panose="02040503050406030204" pitchFamily="18" charset="0"/>
              </a:rPr>
              <a:t>Tig’s</a:t>
            </a: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story, it appears clear that both Dee and Dave were relating to her in a way that she saw as being different from her other experiences in mental health and social services, and which prompted a turning point that started her journey to recovery.</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GB" dirty="0">
                <a:solidFill>
                  <a:srgbClr val="4F81BD"/>
                </a:solidFill>
                <a:latin typeface="Calibri" panose="020F0502020204030204" pitchFamily="34" charset="0"/>
                <a:ea typeface="MS Gothic" panose="020B0609070205080204" pitchFamily="49" charset="-128"/>
              </a:rPr>
              <a:t>Ask participants the following question:</a:t>
            </a:r>
            <a:endParaRPr lang="x-none" dirty="0">
              <a:solidFill>
                <a:srgbClr val="4F81BD"/>
              </a:solidFill>
              <a:latin typeface="Calibri" panose="020F0502020204030204" pitchFamily="34" charset="0"/>
              <a:ea typeface="MS Gothic" panose="020B0609070205080204" pitchFamily="49" charset="-128"/>
            </a:endParaRPr>
          </a:p>
          <a:p>
            <a:pPr algn="just"/>
            <a:r>
              <a:rPr lang="en-GB"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Looking back on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Tig’s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account, what was it about Dee and Dave’s approach that you would identify as recovery-oriented?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There are other issues raised in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Tig’s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account that suggest that the support and treatment she received during her admission was not person-</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centred</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are these? </a:t>
            </a: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 could things have been approached differently?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52</a:t>
            </a:fld>
            <a:endParaRPr lang="x-none"/>
          </a:p>
        </p:txBody>
      </p:sp>
    </p:spTree>
    <p:extLst>
      <p:ext uri="{BB962C8B-B14F-4D97-AF65-F5344CB8AC3E}">
        <p14:creationId xmlns:p14="http://schemas.microsoft.com/office/powerpoint/2010/main" val="37617129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46050"/>
            <a:ext cx="5964238" cy="3355975"/>
          </a:xfrm>
        </p:spPr>
      </p:sp>
      <p:sp>
        <p:nvSpPr>
          <p:cNvPr id="3" name="Notes Placeholder 2"/>
          <p:cNvSpPr>
            <a:spLocks noGrp="1"/>
          </p:cNvSpPr>
          <p:nvPr>
            <p:ph type="body" idx="1"/>
          </p:nvPr>
        </p:nvSpPr>
        <p:spPr>
          <a:xfrm>
            <a:off x="680879" y="3501761"/>
            <a:ext cx="5447030" cy="3914239"/>
          </a:xfrm>
        </p:spPr>
        <p:txBody>
          <a:bodyPr/>
          <a:lstStyle/>
          <a:p>
            <a:r>
              <a:rPr lang="en-US" b="1" dirty="0"/>
              <a:t>Presentation: Key recovery-oriented practices.</a:t>
            </a:r>
          </a:p>
          <a:p>
            <a:endParaRPr lang="en-US" b="1" dirty="0"/>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As we have already discussed, current services in countries around the world </a:t>
            </a:r>
            <a:r>
              <a:rPr lang="en-US" dirty="0">
                <a:latin typeface="Calibri" panose="020F0502020204030204" pitchFamily="34" charset="0"/>
                <a:ea typeface="SimSun" panose="02010600030101010101" pitchFamily="2" charset="-122"/>
                <a:cs typeface="Cambria" panose="02040503050406030204" pitchFamily="18" charset="0"/>
              </a:rPr>
              <a:t>commonly</a:t>
            </a:r>
            <a:r>
              <a:rPr lang="en-US" dirty="0">
                <a:latin typeface="Calibri" panose="020F0502020204030204" pitchFamily="34" charset="0"/>
                <a:ea typeface="MS Mincho" panose="02020609040205080304" pitchFamily="49" charset="-128"/>
                <a:cs typeface="Cambria" panose="02040503050406030204" pitchFamily="18" charset="0"/>
              </a:rPr>
              <a:t> focus on </a:t>
            </a:r>
            <a:r>
              <a:rPr lang="en-US" i="1" dirty="0">
                <a:latin typeface="Calibri" panose="020F0502020204030204" pitchFamily="34" charset="0"/>
                <a:ea typeface="MS Mincho" panose="02020609040205080304" pitchFamily="49" charset="-128"/>
                <a:cs typeface="Cambria" panose="02040503050406030204" pitchFamily="18" charset="0"/>
              </a:rPr>
              <a:t>deficits</a:t>
            </a:r>
            <a:r>
              <a:rPr lang="en-US" dirty="0">
                <a:latin typeface="Calibri" panose="020F0502020204030204" pitchFamily="34" charset="0"/>
                <a:ea typeface="MS Mincho" panose="02020609040205080304" pitchFamily="49" charset="-128"/>
                <a:cs typeface="Cambria" panose="02040503050406030204" pitchFamily="18" charset="0"/>
              </a:rPr>
              <a:t> (what the person is </a:t>
            </a:r>
            <a:r>
              <a:rPr lang="en-US" i="1" dirty="0">
                <a:latin typeface="Calibri" panose="020F0502020204030204" pitchFamily="34" charset="0"/>
                <a:ea typeface="MS Mincho" panose="02020609040205080304" pitchFamily="49" charset="-128"/>
                <a:cs typeface="Cambria" panose="02040503050406030204" pitchFamily="18" charset="0"/>
              </a:rPr>
              <a:t>unable </a:t>
            </a:r>
            <a:r>
              <a:rPr lang="en-US" dirty="0">
                <a:latin typeface="Calibri" panose="020F0502020204030204" pitchFamily="34" charset="0"/>
                <a:ea typeface="MS Mincho" panose="02020609040205080304" pitchFamily="49" charset="-128"/>
                <a:cs typeface="Cambria" panose="02040503050406030204" pitchFamily="18" charset="0"/>
              </a:rPr>
              <a:t>to do)</a:t>
            </a:r>
            <a:r>
              <a:rPr lang="en-US" dirty="0">
                <a:latin typeface="Calibri" panose="020F0502020204030204" pitchFamily="34" charset="0"/>
                <a:ea typeface="SimSun" panose="02010600030101010101" pitchFamily="2" charset="-122"/>
                <a:cs typeface="Cambria" panose="02040503050406030204" pitchFamily="18" charset="0"/>
              </a:rPr>
              <a:t>, </a:t>
            </a:r>
            <a:r>
              <a:rPr lang="en-US" dirty="0">
                <a:latin typeface="Calibri" panose="020F0502020204030204" pitchFamily="34" charset="0"/>
                <a:ea typeface="MS Mincho" panose="02020609040205080304" pitchFamily="49" charset="-128"/>
                <a:cs typeface="Cambria" panose="02040503050406030204" pitchFamily="18" charset="0"/>
              </a:rPr>
              <a:t>on maintaining people using services in a “stable” situation in relation to their mental health, </a:t>
            </a:r>
            <a:r>
              <a:rPr lang="en-US" dirty="0">
                <a:latin typeface="Calibri" panose="020F0502020204030204" pitchFamily="34" charset="0"/>
                <a:ea typeface="SimSun" panose="02010600030101010101" pitchFamily="2" charset="-122"/>
                <a:cs typeface="Cambria" panose="02040503050406030204" pitchFamily="18" charset="0"/>
              </a:rPr>
              <a:t>and</a:t>
            </a:r>
            <a:r>
              <a:rPr lang="en-US" dirty="0">
                <a:latin typeface="Calibri" panose="020F0502020204030204" pitchFamily="34" charset="0"/>
                <a:ea typeface="MS Mincho" panose="02020609040205080304" pitchFamily="49" charset="-128"/>
                <a:cs typeface="Cambria" panose="02040503050406030204" pitchFamily="18" charset="0"/>
              </a:rPr>
              <a:t> on preventing deterioration of symptoms or functioning levels.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This approach places too little emphasis on the person as a whole and on what they are experiencing and does not harness their strengths, hopes and aspirations.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This does not mean that services should </a:t>
            </a:r>
            <a:r>
              <a:rPr lang="en-US" i="1" u="sng" dirty="0">
                <a:latin typeface="Calibri" panose="020F0502020204030204" pitchFamily="34" charset="0"/>
                <a:ea typeface="MS Mincho" panose="02020609040205080304" pitchFamily="49" charset="-128"/>
                <a:cs typeface="Cambria" panose="02040503050406030204" pitchFamily="18" charset="0"/>
              </a:rPr>
              <a:t>not</a:t>
            </a:r>
            <a:r>
              <a:rPr lang="en-US" dirty="0">
                <a:latin typeface="Calibri" panose="020F0502020204030204" pitchFamily="34" charset="0"/>
                <a:ea typeface="MS Mincho" panose="02020609040205080304" pitchFamily="49" charset="-128"/>
                <a:cs typeface="Cambria" panose="02040503050406030204" pitchFamily="18" charset="0"/>
              </a:rPr>
              <a:t> assist people to solve problems…</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 but it does mean that focusing on peoples’ strengths, rather than deficits, is a more effective way to help people address the emotions and challenges that they may be experiencing in their life.</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b="1" dirty="0"/>
          </a:p>
        </p:txBody>
      </p:sp>
      <p:sp>
        <p:nvSpPr>
          <p:cNvPr id="4" name="Slide Number Placeholder 3"/>
          <p:cNvSpPr>
            <a:spLocks noGrp="1"/>
          </p:cNvSpPr>
          <p:nvPr>
            <p:ph type="sldNum" sz="quarter" idx="5"/>
          </p:nvPr>
        </p:nvSpPr>
        <p:spPr/>
        <p:txBody>
          <a:bodyPr/>
          <a:lstStyle/>
          <a:p>
            <a:fld id="{C6E7D0B4-629D-4358-AF77-399C1BE3CD59}" type="slidenum">
              <a:rPr lang="x-none" smtClean="0"/>
              <a:t>53</a:t>
            </a:fld>
            <a:endParaRPr lang="x-none"/>
          </a:p>
        </p:txBody>
      </p:sp>
    </p:spTree>
    <p:extLst>
      <p:ext uri="{BB962C8B-B14F-4D97-AF65-F5344CB8AC3E}">
        <p14:creationId xmlns:p14="http://schemas.microsoft.com/office/powerpoint/2010/main" val="33222612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84069"/>
            <a:ext cx="5447030" cy="4814627"/>
          </a:xfrm>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In recovery-oriented services, mental health and other practitioners, family members and other care partners, peer workers and other supporters all have a part to play in a person’s recovery. This includes: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Focusing on strengths and assets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Inspiring hope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Understanding values and preferences of the person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Working alongside the person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Maintaining boundaries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Being aware of potential barriers that may hinder the person’s recovery journey, including power imbalances within services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Supporting the person in positive risk-taking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Connecting the person to the community, including peers and family members.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These types of practices also help to promote the societal change needed to end discrimination towards people with psychosocial disabilities.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The next topics will look at the key roles that practitioners, family members and other supporters can play in promoting recovery. Participants will then have a chance to discuss how this differs from the current practice in mental health and social services.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54</a:t>
            </a:fld>
            <a:endParaRPr lang="x-none"/>
          </a:p>
        </p:txBody>
      </p:sp>
    </p:spTree>
    <p:extLst>
      <p:ext uri="{BB962C8B-B14F-4D97-AF65-F5344CB8AC3E}">
        <p14:creationId xmlns:p14="http://schemas.microsoft.com/office/powerpoint/2010/main" val="30182073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45 minutes.</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55</a:t>
            </a:fld>
            <a:endParaRPr lang="x-none"/>
          </a:p>
        </p:txBody>
      </p:sp>
    </p:spTree>
    <p:extLst>
      <p:ext uri="{BB962C8B-B14F-4D97-AF65-F5344CB8AC3E}">
        <p14:creationId xmlns:p14="http://schemas.microsoft.com/office/powerpoint/2010/main" val="34657679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Calibri" panose="020F0502020204030204" pitchFamily="34" charset="0"/>
                <a:ea typeface="MS Mincho" panose="02020609040205080304" pitchFamily="49" charset="-128"/>
                <a:cs typeface="Arial" panose="020B0604020202020204" pitchFamily="34" charset="0"/>
              </a:rPr>
              <a:t>Presentation: Focusing on assets and strengths of the person is central to recovery-oriented care (</a:t>
            </a:r>
            <a:r>
              <a:rPr lang="en-US" b="1" i="1" dirty="0">
                <a:latin typeface="Calibri" panose="020F0502020204030204" pitchFamily="34" charset="0"/>
                <a:ea typeface="MS Mincho" panose="02020609040205080304" pitchFamily="49" charset="-128"/>
                <a:cs typeface="Arial" panose="020B0604020202020204" pitchFamily="34" charset="0"/>
                <a:hlinkClick r:id="rId3" action="ppaction://hlinkfile" tooltip=", 2011 #335"/>
              </a:rPr>
              <a:t>2</a:t>
            </a:r>
            <a:r>
              <a:rPr lang="en-US" b="1" i="1" dirty="0">
                <a:latin typeface="Calibri" panose="020F0502020204030204" pitchFamily="34" charset="0"/>
                <a:ea typeface="MS Mincho" panose="02020609040205080304" pitchFamily="49" charset="-128"/>
                <a:cs typeface="Arial" panose="020B0604020202020204" pitchFamily="34" charset="0"/>
              </a:rPr>
              <a:t>),(</a:t>
            </a:r>
            <a:r>
              <a:rPr lang="en-US" b="1" i="1" dirty="0">
                <a:latin typeface="Calibri" panose="020F0502020204030204" pitchFamily="34" charset="0"/>
                <a:ea typeface="MS Mincho" panose="02020609040205080304" pitchFamily="49" charset="-128"/>
                <a:cs typeface="Arial" panose="020B0604020202020204" pitchFamily="34" charset="0"/>
                <a:hlinkClick r:id="rId4" action="ppaction://hlinkfile" tooltip=", 2009 #342"/>
              </a:rPr>
              <a:t>29</a:t>
            </a:r>
            <a:r>
              <a:rPr lang="en-US" b="1" i="1" dirty="0">
                <a:latin typeface="Calibri" panose="020F0502020204030204" pitchFamily="34" charset="0"/>
                <a:ea typeface="MS Mincho" panose="02020609040205080304" pitchFamily="49" charset="-128"/>
                <a:cs typeface="Arial" panose="020B0604020202020204" pitchFamily="34" charset="0"/>
              </a:rPr>
              <a:t>) (25 min.)</a:t>
            </a:r>
          </a:p>
          <a:p>
            <a:endParaRPr lang="en-US" b="1" i="1" dirty="0">
              <a:latin typeface="Calibri" panose="020F0502020204030204" pitchFamily="34" charset="0"/>
              <a:ea typeface="MS Mincho" panose="02020609040205080304" pitchFamily="49" charset="-128"/>
              <a:cs typeface="Arial" panose="020B0604020202020204" pitchFamily="34"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Too frequently services focus on people’s problems and deficits.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An essential part of recovery is for people to identify and build on their assets and strengths. This can be facilitated in several ways: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Focusing on the strengths and assets (rather than deficits) of the person using services as well as those of the family, friends and care partners who support the person.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Working in a way that acknowledges the personal, social, cultural and spiritual values, strengths and wishes of the person. </a:t>
            </a:r>
            <a:r>
              <a:rPr lang="en-US" dirty="0">
                <a:solidFill>
                  <a:srgbClr val="000000"/>
                </a:solidFill>
                <a:latin typeface="MS Gothic" panose="020B0609070205080204" pitchFamily="49" charset="-128"/>
                <a:ea typeface="SimSun" panose="02010600030101010101" pitchFamily="2" charset="-122"/>
                <a:cs typeface="MS Gothic" panose="020B0609070205080204" pitchFamily="49" charset="-128"/>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lvl="1" indent="-342900">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Establishing a partnership with the person as well as their support network (with the person’s consent) in order to better understand and support them identify and build on their assets and strengths.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56</a:t>
            </a:fld>
            <a:endParaRPr lang="x-none"/>
          </a:p>
        </p:txBody>
      </p:sp>
    </p:spTree>
    <p:extLst>
      <p:ext uri="{BB962C8B-B14F-4D97-AF65-F5344CB8AC3E}">
        <p14:creationId xmlns:p14="http://schemas.microsoft.com/office/powerpoint/2010/main" val="33906675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 deficit approach limits people’s opportunities whereas the asset/strengths-based approach widens them.</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Focusing on assets and strengths does not mean denying the pain and distress that a person may experience.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These feelings should be acknowledged and the person should be supported to explore them and find ways to overcome them, using their strengths and assets.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57</a:t>
            </a:fld>
            <a:endParaRPr lang="x-none"/>
          </a:p>
        </p:txBody>
      </p:sp>
    </p:spTree>
    <p:extLst>
      <p:ext uri="{BB962C8B-B14F-4D97-AF65-F5344CB8AC3E}">
        <p14:creationId xmlns:p14="http://schemas.microsoft.com/office/powerpoint/2010/main" val="2180217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58</a:t>
            </a:fld>
            <a:endParaRPr lang="x-none"/>
          </a:p>
        </p:txBody>
      </p:sp>
    </p:spTree>
    <p:extLst>
      <p:ext uri="{BB962C8B-B14F-4D97-AF65-F5344CB8AC3E}">
        <p14:creationId xmlns:p14="http://schemas.microsoft.com/office/powerpoint/2010/main" val="40588048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At this point explain to participants:</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In the following scenario (Tom), we will see what the deficit-based approach means in practice and how it is possible to move towards a strengths-based approach.</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59</a:t>
            </a:fld>
            <a:endParaRPr lang="x-none"/>
          </a:p>
        </p:txBody>
      </p:sp>
    </p:spTree>
    <p:extLst>
      <p:ext uri="{BB962C8B-B14F-4D97-AF65-F5344CB8AC3E}">
        <p14:creationId xmlns:p14="http://schemas.microsoft.com/office/powerpoint/2010/main" val="1335473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45" marR="0" indent="-360045">
              <a:lnSpc>
                <a:spcPct val="115000"/>
              </a:lnSpc>
              <a:spcBef>
                <a:spcPts val="0"/>
              </a:spcBef>
              <a:spcAft>
                <a:spcPts val="0"/>
              </a:spcAft>
            </a:pPr>
            <a:r>
              <a:rPr lang="en-GB"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rPr>
              <a:t>Learning objectives </a:t>
            </a:r>
            <a:endParaRPr lang="x-none" dirty="0">
              <a:solidFill>
                <a:schemeClr val="accent1">
                  <a:lumMod val="75000"/>
                </a:schemeClr>
              </a:solidFill>
              <a:latin typeface="Calibri" panose="020F0502020204030204" pitchFamily="34" charset="0"/>
              <a:ea typeface="SimSun" panose="02010600030101010101" pitchFamily="2" charset="-122"/>
              <a:cs typeface="Arial" panose="020B0604020202020204" pitchFamily="34" charset="0"/>
            </a:endParaRPr>
          </a:p>
          <a:p>
            <a:pPr marL="360045" marR="0" indent="-360045">
              <a:lnSpc>
                <a:spcPct val="115000"/>
              </a:lnSpc>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As a result of this training, participants will:</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gain an in-depth knowledge of the recovery approach to mental health care and its key principles and components;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understand and discuss the role of people with psychosocial disabilities, mental health and other practitioners, family, care partners and other supporters in promoting recovery;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develop recovery communication skills;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learn how to apply the principles of recovery-oriented care;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learn how to create a recovery plan.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5638E-FD35-4CD2-A9D5-ECDD5368462D}"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8730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x-none" dirty="0">
              <a:latin typeface="Calibri" panose="020F0502020204030204" pitchFamily="34" charset="0"/>
              <a:ea typeface="MS Mincho" panose="02020609040205080304" pitchFamily="49" charset="-128"/>
              <a:cs typeface="Cambria" panose="02040503050406030204" pitchFamily="18" charset="0"/>
            </a:endParaRPr>
          </a:p>
        </p:txBody>
      </p:sp>
      <p:sp>
        <p:nvSpPr>
          <p:cNvPr id="4" name="Slide Number Placeholder 3"/>
          <p:cNvSpPr>
            <a:spLocks noGrp="1"/>
          </p:cNvSpPr>
          <p:nvPr>
            <p:ph type="sldNum" sz="quarter" idx="5"/>
          </p:nvPr>
        </p:nvSpPr>
        <p:spPr/>
        <p:txBody>
          <a:bodyPr/>
          <a:lstStyle/>
          <a:p>
            <a:fld id="{C6E7D0B4-629D-4358-AF77-399C1BE3CD59}" type="slidenum">
              <a:rPr lang="x-none" smtClean="0"/>
              <a:t>60</a:t>
            </a:fld>
            <a:endParaRPr lang="x-none"/>
          </a:p>
        </p:txBody>
      </p:sp>
    </p:spTree>
    <p:extLst>
      <p:ext uri="{BB962C8B-B14F-4D97-AF65-F5344CB8AC3E}">
        <p14:creationId xmlns:p14="http://schemas.microsoft.com/office/powerpoint/2010/main" val="36453844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 y="684213"/>
            <a:ext cx="6954838" cy="3913187"/>
          </a:xfrm>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61</a:t>
            </a:fld>
            <a:endParaRPr lang="x-none"/>
          </a:p>
        </p:txBody>
      </p:sp>
    </p:spTree>
    <p:extLst>
      <p:ext uri="{BB962C8B-B14F-4D97-AF65-F5344CB8AC3E}">
        <p14:creationId xmlns:p14="http://schemas.microsoft.com/office/powerpoint/2010/main" val="24651638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5275" y="490538"/>
            <a:ext cx="5962650" cy="3354387"/>
          </a:xfrm>
        </p:spPr>
      </p:sp>
      <p:sp>
        <p:nvSpPr>
          <p:cNvPr id="3" name="Notes Placeholder 2"/>
          <p:cNvSpPr>
            <a:spLocks noGrp="1"/>
          </p:cNvSpPr>
          <p:nvPr>
            <p:ph type="body" idx="1"/>
          </p:nvPr>
        </p:nvSpPr>
        <p:spPr>
          <a:xfrm>
            <a:off x="553215" y="4138602"/>
            <a:ext cx="5447030" cy="3914239"/>
          </a:xfrm>
        </p:spPr>
        <p:txBody>
          <a:bodyPr/>
          <a:lstStyle/>
          <a:p>
            <a:pPr algn="just">
              <a:spcAft>
                <a:spcPts val="600"/>
              </a:spcAft>
            </a:pPr>
            <a:r>
              <a:rPr lang="en-US" b="1" i="1" dirty="0">
                <a:latin typeface="Calibri" panose="020F0502020204030204" pitchFamily="34" charset="0"/>
                <a:ea typeface="MS Mincho" panose="02020609040205080304" pitchFamily="49" charset="-128"/>
                <a:cs typeface="Cambria" panose="02040503050406030204" pitchFamily="18" charset="0"/>
              </a:rPr>
              <a:t>Exercise 3.1: Focusing on strengths and assets (</a:t>
            </a:r>
            <a:r>
              <a:rPr lang="en-US"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335"/>
              </a:rPr>
              <a:t>2</a:t>
            </a:r>
            <a:r>
              <a:rPr lang="en-US" b="1" i="1" dirty="0">
                <a:latin typeface="Calibri" panose="020F0502020204030204" pitchFamily="34" charset="0"/>
                <a:ea typeface="MS Mincho" panose="02020609040205080304" pitchFamily="49" charset="-128"/>
                <a:cs typeface="Cambria" panose="02040503050406030204" pitchFamily="18" charset="0"/>
              </a:rPr>
              <a:t>) (20 min.)</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Now is the chance for the participants to apply the concepts they have learned about focusing on strengths and assets.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Ask participants to consider the following descriptions of Sarah:</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dirty="0">
                <a:latin typeface="Calibri" panose="020F0502020204030204" pitchFamily="34" charset="0"/>
                <a:ea typeface="MS Mincho" panose="02020609040205080304" pitchFamily="49" charset="-128"/>
                <a:cs typeface="Cambria" panose="02040503050406030204" pitchFamily="18" charset="0"/>
              </a:rPr>
              <a:t>Consider the following example:</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Sarah:</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Arial" panose="020B0604020202020204" pitchFamily="34" charset="0"/>
              <a:buChar char="•"/>
              <a:tabLst>
                <a:tab pos="775970" algn="l"/>
              </a:tabLst>
            </a:pPr>
            <a:r>
              <a:rPr lang="en-US" dirty="0">
                <a:latin typeface="Calibri" panose="020F0502020204030204" pitchFamily="34" charset="0"/>
                <a:ea typeface="MS Mincho" panose="02020609040205080304" pitchFamily="49" charset="-128"/>
                <a:cs typeface="Calibri" panose="020F0502020204030204" pitchFamily="34" charset="0"/>
              </a:rPr>
              <a:t>Sarah is an obese non-compliant schizophrenic who does nothing to help herself. </a:t>
            </a:r>
            <a:endParaRPr lang="en-GB"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775970" algn="l"/>
              </a:tabLst>
            </a:pPr>
            <a:r>
              <a:rPr lang="en-US" dirty="0">
                <a:latin typeface="Calibri" panose="020F0502020204030204" pitchFamily="34" charset="0"/>
                <a:ea typeface="MS Mincho" panose="02020609040205080304" pitchFamily="49" charset="-128"/>
                <a:cs typeface="Calibri" panose="020F0502020204030204" pitchFamily="34" charset="0"/>
              </a:rPr>
              <a:t>Sarah requires significant support with her lifestyle choices to attain optimum management of her diagnosis of schizophrenia and weight. </a:t>
            </a:r>
            <a:endParaRPr lang="en-GB"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775970" algn="l"/>
              </a:tabLst>
            </a:pPr>
            <a:r>
              <a:rPr lang="en-US" dirty="0">
                <a:latin typeface="Calibri" panose="020F0502020204030204" pitchFamily="34" charset="0"/>
                <a:ea typeface="MS Mincho" panose="02020609040205080304" pitchFamily="49" charset="-128"/>
                <a:cs typeface="Calibri" panose="020F0502020204030204" pitchFamily="34" charset="0"/>
              </a:rPr>
              <a:t>Sarah is the proud mother of a two-year-old daughter and has a supportive family. She aspires to go to college to study child care. She has experienced visual and auditory hallucinations since she was 20. </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62</a:t>
            </a:fld>
            <a:endParaRPr lang="x-none"/>
          </a:p>
        </p:txBody>
      </p:sp>
    </p:spTree>
    <p:extLst>
      <p:ext uri="{BB962C8B-B14F-4D97-AF65-F5344CB8AC3E}">
        <p14:creationId xmlns:p14="http://schemas.microsoft.com/office/powerpoint/2010/main" val="29378853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participants to discuss the following questions:</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If you were Sarah, which of the descriptions would you prefer was used to describe you?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libri" panose="020F0502020204030204" pitchFamily="34"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Why?</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Encourage participants to think of why some of the descriptions are not suitable.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Most will identify that the first description is very inappropriate and infringes on Sarah’s dignity.</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The second defines Sarah solely by her diagnosis of schizophrenia and weight, but we know nothing about her as a person. The use of the word “requires” in the description also indicates an automatic assumption Sarah will not manage without support.</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The third description frames Sarah as a person who has shown great strength and someone who has dreams and aspirations.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63</a:t>
            </a:fld>
            <a:endParaRPr lang="x-none"/>
          </a:p>
        </p:txBody>
      </p:sp>
    </p:spTree>
    <p:extLst>
      <p:ext uri="{BB962C8B-B14F-4D97-AF65-F5344CB8AC3E}">
        <p14:creationId xmlns:p14="http://schemas.microsoft.com/office/powerpoint/2010/main" val="14031687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b="1" dirty="0">
                <a:latin typeface="Calibri" panose="020F0502020204030204" pitchFamily="34" charset="0"/>
                <a:ea typeface="MS Mincho" panose="02020609040205080304" pitchFamily="49" charset="-128"/>
                <a:cs typeface="Cambria" panose="02040503050406030204" pitchFamily="18" charset="0"/>
              </a:rPr>
              <a:t>What impacts could these different descriptions have on Sarah?</a:t>
            </a:r>
            <a:endParaRPr lang="x-none" b="1"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Description 1 may lead Sarah to feel insulted, hopeless and to be deprived of her identity. This may also leave her feeling silenced and feel like nothing is likely to help her.</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Description 2 could make Sarah feel like those that are providing her with care view her just as a condition and know nothing about her as a person or how she navigates day-to-day challenges. She may feel like she is being judged and may experience feelings of inferiority because of how she is described. She may also feel that her practitioners are distant and uncaring. Referring to Sarah’s “poor” lifestyle choices also places blame on her, ignoring why these choices have been made.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Description 3 could help Sarah feel much more positive about who she is as a person as it focuses on her strengths, reminding her of the great things she has achieved as well as her dreams and aspirations for the future.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64</a:t>
            </a:fld>
            <a:endParaRPr lang="x-none"/>
          </a:p>
        </p:txBody>
      </p:sp>
    </p:spTree>
    <p:extLst>
      <p:ext uri="{BB962C8B-B14F-4D97-AF65-F5344CB8AC3E}">
        <p14:creationId xmlns:p14="http://schemas.microsoft.com/office/powerpoint/2010/main" val="22722299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65</a:t>
            </a:fld>
            <a:endParaRPr lang="x-none"/>
          </a:p>
        </p:txBody>
      </p:sp>
    </p:spTree>
    <p:extLst>
      <p:ext uri="{BB962C8B-B14F-4D97-AF65-F5344CB8AC3E}">
        <p14:creationId xmlns:p14="http://schemas.microsoft.com/office/powerpoint/2010/main" val="42619745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Exercise 4.1: Promoting hope </a:t>
            </a:r>
            <a:r>
              <a:rPr lang="en-US" dirty="0">
                <a:latin typeface="Calibri" panose="020F0502020204030204" pitchFamily="34" charset="0"/>
                <a:ea typeface="MS Mincho" panose="02020609040205080304" pitchFamily="49" charset="-128"/>
                <a:cs typeface="Cambria" panose="02040503050406030204" pitchFamily="18" charset="0"/>
              </a:rPr>
              <a:t>(</a:t>
            </a:r>
            <a:r>
              <a:rPr lang="en-US"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70"/>
              </a:rPr>
              <a:t>9</a:t>
            </a:r>
            <a:r>
              <a:rPr lang="en-US" dirty="0">
                <a:latin typeface="Calibri" panose="020F0502020204030204" pitchFamily="34" charset="0"/>
                <a:ea typeface="MS Mincho" panose="02020609040205080304" pitchFamily="49" charset="-128"/>
                <a:cs typeface="Cambria" panose="02040503050406030204" pitchFamily="18" charset="0"/>
              </a:rPr>
              <a:t>),(</a:t>
            </a:r>
            <a:r>
              <a:rPr lang="en-US" dirty="0">
                <a:latin typeface="Calibri" panose="020F0502020204030204" pitchFamily="34" charset="0"/>
                <a:ea typeface="MS Mincho" panose="02020609040205080304" pitchFamily="49" charset="-128"/>
                <a:cs typeface="Cambria" panose="02040503050406030204" pitchFamily="18" charset="0"/>
                <a:hlinkClick r:id="rId4" action="ppaction://hlinkfile" tooltip="Slade, 2014 #202"/>
              </a:rPr>
              <a:t>6</a:t>
            </a:r>
            <a:r>
              <a:rPr lang="en-US" dirty="0">
                <a:latin typeface="Calibri" panose="020F0502020204030204" pitchFamily="34" charset="0"/>
                <a:ea typeface="MS Mincho" panose="02020609040205080304" pitchFamily="49" charset="-128"/>
                <a:cs typeface="Cambria" panose="02040503050406030204" pitchFamily="18" charset="0"/>
              </a:rPr>
              <a:t>),(</a:t>
            </a:r>
            <a:r>
              <a:rPr lang="en-US" dirty="0">
                <a:latin typeface="Calibri" panose="020F0502020204030204" pitchFamily="34" charset="0"/>
                <a:ea typeface="MS Mincho" panose="02020609040205080304" pitchFamily="49" charset="-128"/>
                <a:cs typeface="Cambria" panose="02040503050406030204" pitchFamily="18" charset="0"/>
                <a:hlinkClick r:id="rId5" action="ppaction://hlinkfile" tooltip="Repper, 2003 #343"/>
              </a:rPr>
              <a:t>30</a:t>
            </a:r>
            <a:r>
              <a:rPr lang="en-US" dirty="0">
                <a:latin typeface="Calibri" panose="020F0502020204030204" pitchFamily="34" charset="0"/>
                <a:ea typeface="MS Mincho" panose="02020609040205080304" pitchFamily="49" charset="-128"/>
                <a:cs typeface="Cambria" panose="02040503050406030204" pitchFamily="18" charset="0"/>
              </a:rPr>
              <a:t>)</a:t>
            </a:r>
            <a:r>
              <a:rPr lang="en-US" b="1" i="1" dirty="0">
                <a:latin typeface="Calibri" panose="020F0502020204030204" pitchFamily="34" charset="0"/>
                <a:ea typeface="MS Mincho" panose="02020609040205080304" pitchFamily="49" charset="-128"/>
                <a:cs typeface="Cambria" panose="02040503050406030204" pitchFamily="18" charset="0"/>
              </a:rPr>
              <a:t>? (40 min.)</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GB" dirty="0">
                <a:solidFill>
                  <a:srgbClr val="4F81BD"/>
                </a:solidFill>
                <a:latin typeface="Calibri" panose="020F0502020204030204" pitchFamily="34" charset="0"/>
                <a:ea typeface="MS Gothic" panose="020B0609070205080204" pitchFamily="49" charset="-128"/>
                <a:cs typeface="Calibri" panose="020F0502020204030204" pitchFamily="34" charset="0"/>
              </a:rPr>
              <a:t>The following discussion about promoting hope should take place in the plenary. Ask participants:</a:t>
            </a:r>
            <a:endPar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endParaRPr>
          </a:p>
          <a:p>
            <a:pPr algn="just"/>
            <a:endParaRPr lang="en-US" b="1" dirty="0">
              <a:solidFill>
                <a:srgbClr val="4F81BD"/>
              </a:solidFill>
              <a:latin typeface="Calibri" panose="020F0502020204030204" pitchFamily="34" charset="0"/>
              <a:ea typeface="MS Gothic" panose="020B0609070205080204" pitchFamily="49" charset="-128"/>
              <a:cs typeface="Calibri" panose="020F0502020204030204" pitchFamily="34" charset="0"/>
            </a:endParaRPr>
          </a:p>
          <a:p>
            <a:pPr marL="171450" indent="-171450" algn="just">
              <a:buFont typeface="Arial" panose="020B0604020202020204" pitchFamily="34" charset="0"/>
              <a:buChar char="•"/>
            </a:pPr>
            <a:r>
              <a:rPr lang="en-US" b="1" dirty="0">
                <a:latin typeface="Calibri" panose="020F0502020204030204" pitchFamily="34" charset="0"/>
                <a:ea typeface="MS Mincho" panose="02020609040205080304" pitchFamily="49" charset="-128"/>
                <a:cs typeface="Cambria" panose="02040503050406030204" pitchFamily="18" charset="0"/>
              </a:rPr>
              <a:t>What do you understand by the phrase “inspiring hope”?</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66</a:t>
            </a:fld>
            <a:endParaRPr lang="x-none"/>
          </a:p>
        </p:txBody>
      </p:sp>
    </p:spTree>
    <p:extLst>
      <p:ext uri="{BB962C8B-B14F-4D97-AF65-F5344CB8AC3E}">
        <p14:creationId xmlns:p14="http://schemas.microsoft.com/office/powerpoint/2010/main" val="13967592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After this initial discussion in plenary, ask participants to divide into groups of five. Ask the groups to discuss the following question: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How can practitioners, peers, families and others inspire hope in people they are supporting in their recovery?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67</a:t>
            </a:fld>
            <a:endParaRPr lang="x-none"/>
          </a:p>
        </p:txBody>
      </p:sp>
    </p:spTree>
    <p:extLst>
      <p:ext uri="{BB962C8B-B14F-4D97-AF65-F5344CB8AC3E}">
        <p14:creationId xmlns:p14="http://schemas.microsoft.com/office/powerpoint/2010/main" val="12021851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350" y="222250"/>
            <a:ext cx="5964238" cy="3355975"/>
          </a:xfrm>
        </p:spPr>
      </p:sp>
      <p:sp>
        <p:nvSpPr>
          <p:cNvPr id="3" name="Notes Placeholder 2"/>
          <p:cNvSpPr>
            <a:spLocks noGrp="1"/>
          </p:cNvSpPr>
          <p:nvPr>
            <p:ph type="body" idx="1"/>
          </p:nvPr>
        </p:nvSpPr>
        <p:spPr>
          <a:xfrm>
            <a:off x="518540" y="3866446"/>
            <a:ext cx="5447030" cy="3914239"/>
          </a:xfrm>
        </p:spPr>
        <p:txBody>
          <a:bodyPr/>
          <a:lstStyle/>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Ask participants to report back on their group discussion in the plenary. Then bring the following list to their attention:</a:t>
            </a:r>
          </a:p>
          <a:p>
            <a:pPr algn="just"/>
            <a:endParaRPr lang="en-GB" b="1" dirty="0">
              <a:latin typeface="Calibri" panose="020F0502020204030204" pitchFamily="34" charset="0"/>
              <a:ea typeface="MS Mincho" panose="02020609040205080304" pitchFamily="49" charset="-128"/>
              <a:cs typeface="Cambria" panose="02040503050406030204" pitchFamily="18" charset="0"/>
            </a:endParaRPr>
          </a:p>
          <a:p>
            <a:pPr algn="just"/>
            <a:r>
              <a:rPr lang="en-GB" b="1" dirty="0">
                <a:latin typeface="Calibri" panose="020F0502020204030204" pitchFamily="34" charset="0"/>
                <a:ea typeface="MS Mincho" panose="02020609040205080304" pitchFamily="49" charset="-128"/>
                <a:cs typeface="Cambria" panose="02040503050406030204" pitchFamily="18" charset="0"/>
              </a:rPr>
              <a:t>How can we inspire hope in people we work with and support?</a:t>
            </a:r>
            <a:endParaRPr lang="x-none" dirty="0">
              <a:latin typeface="Calibri" panose="020F0502020204030204" pitchFamily="34" charset="0"/>
              <a:ea typeface="MS Mincho" panose="02020609040205080304" pitchFamily="49" charset="-128"/>
              <a:cs typeface="Cambria" panose="02040503050406030204" pitchFamily="18" charset="0"/>
            </a:endParaRPr>
          </a:p>
          <a:p>
            <a:r>
              <a:rPr lang="en-GB"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Valuing the person for who they are and valuing their dreams and aspirations.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Believing in the person’s worth.</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Having confidence in the person’s skills, abilities and potential.</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Believing in the authenticity of the person’s experience.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Accepting and actively exploring the person’s experiences.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Tolerating uncertainty about the future.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Seeing problems and setbacks as part of the recovery process and helping the person to learn from and build on these.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To connect individuals with other people who have gone through similar experiences.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br>
              <a:rPr lang="x-none" dirty="0"/>
            </a:br>
            <a:br>
              <a:rPr lang="x-none" dirty="0"/>
            </a:b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68</a:t>
            </a:fld>
            <a:endParaRPr lang="x-none"/>
          </a:p>
        </p:txBody>
      </p:sp>
    </p:spTree>
    <p:extLst>
      <p:ext uri="{BB962C8B-B14F-4D97-AF65-F5344CB8AC3E}">
        <p14:creationId xmlns:p14="http://schemas.microsoft.com/office/powerpoint/2010/main" val="10132113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Ask participants:</a:t>
            </a:r>
          </a:p>
          <a:p>
            <a:pPr algn="just"/>
            <a:endParaRPr lang="en-US" b="1" dirty="0">
              <a:solidFill>
                <a:srgbClr val="4F81BD"/>
              </a:solidFill>
              <a:latin typeface="Calibri" panose="020F0502020204030204" pitchFamily="34" charset="0"/>
              <a:ea typeface="MS Gothic" panose="020B0609070205080204" pitchFamily="49" charset="-128"/>
              <a:cs typeface="Calibri" panose="020F0502020204030204" pitchFamily="34" charset="0"/>
            </a:endParaRPr>
          </a:p>
          <a:p>
            <a:pPr marL="171450" indent="-171450" algn="just">
              <a:buFont typeface="Arial" panose="020B0604020202020204" pitchFamily="34" charset="0"/>
              <a:buChar char="•"/>
            </a:pPr>
            <a:r>
              <a:rPr lang="en-US" b="1" dirty="0">
                <a:latin typeface="Calibri" panose="020F0502020204030204" pitchFamily="34" charset="0"/>
                <a:ea typeface="SimSun" panose="02010600030101010101" pitchFamily="2" charset="-122"/>
                <a:cs typeface="Calibri" panose="020F0502020204030204" pitchFamily="34" charset="0"/>
              </a:rPr>
              <a:t>Why might </a:t>
            </a:r>
            <a:r>
              <a:rPr lang="en-US" b="1" dirty="0">
                <a:latin typeface="Calibri" panose="020F0502020204030204" pitchFamily="34" charset="0"/>
                <a:ea typeface="MS Mincho" panose="02020609040205080304" pitchFamily="49" charset="-128"/>
                <a:cs typeface="Calibri" panose="020F0502020204030204" pitchFamily="34" charset="0"/>
              </a:rPr>
              <a:t>people lose hope</a:t>
            </a:r>
            <a:r>
              <a:rPr lang="en-US" b="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ctr"/>
            <a:r>
              <a:rPr lang="en-US"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Examples of answers may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Lack of confidence from family, friends and staff.</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Others making all important decisions and having one’s own view disregarded.</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Being told that one should not get married, have children or work again.</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Being excluded from the community and being discriminated against (e.g. lack of education, employment, housing, absence of disability-related support).</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Belief that there is nothing positive in the future or that life and circumstances cannot change.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Loss of confidence in abilities and talents.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Losing hope because the recovery journey can be hard or involves hard work.</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Poor treatment in mental health and social services resulting in cynicism or loss of hope that things can get better.</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Being given a diagnosis and feeling like medication is the (only) answer.</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69</a:t>
            </a:fld>
            <a:endParaRPr lang="x-none"/>
          </a:p>
        </p:txBody>
      </p:sp>
    </p:spTree>
    <p:extLst>
      <p:ext uri="{BB962C8B-B14F-4D97-AF65-F5344CB8AC3E}">
        <p14:creationId xmlns:p14="http://schemas.microsoft.com/office/powerpoint/2010/main" val="3572295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Topics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r>
              <a:rPr lang="en-US" b="1" dirty="0">
                <a:latin typeface="Calibri" panose="020F0502020204030204" pitchFamily="34" charset="0"/>
                <a:ea typeface="MS Mincho" panose="02020609040205080304" pitchFamily="49" charset="-128"/>
                <a:cs typeface="Calibri" panose="020F0502020204030204" pitchFamily="34" charset="0"/>
              </a:rPr>
              <a:t>Topic 1: </a:t>
            </a:r>
            <a:r>
              <a:rPr lang="en-US" dirty="0">
                <a:latin typeface="Calibri" panose="020F0502020204030204" pitchFamily="34" charset="0"/>
                <a:ea typeface="MS Mincho" panose="02020609040205080304" pitchFamily="49" charset="-128"/>
                <a:cs typeface="Calibri" panose="020F0502020204030204" pitchFamily="34" charset="0"/>
              </a:rPr>
              <a:t>What is recovery? (</a:t>
            </a:r>
            <a:r>
              <a:rPr lang="en-GB" dirty="0">
                <a:latin typeface="Calibri" panose="020F0502020204030204" pitchFamily="34" charset="0"/>
                <a:ea typeface="MS Mincho" panose="02020609040205080304" pitchFamily="49" charset="-128"/>
                <a:cs typeface="Arial" panose="020B0604020202020204" pitchFamily="34" charset="0"/>
              </a:rPr>
              <a:t>4 hours if the short option was chosen, 4 hours and 40 minutes if the long option was chosen)</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2:</a:t>
            </a:r>
            <a:r>
              <a:rPr lang="en-US" dirty="0">
                <a:latin typeface="Calibri" panose="020F0502020204030204" pitchFamily="34" charset="0"/>
                <a:ea typeface="MS Mincho" panose="02020609040205080304" pitchFamily="49" charset="-128"/>
                <a:cs typeface="Calibri" panose="020F0502020204030204" pitchFamily="34" charset="0"/>
              </a:rPr>
              <a:t> Recovery-oriented services and practices (2 hours and 45 minutes) </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3:</a:t>
            </a:r>
            <a:r>
              <a:rPr lang="en-US" dirty="0">
                <a:latin typeface="Calibri" panose="020F0502020204030204" pitchFamily="34" charset="0"/>
                <a:ea typeface="MS Mincho" panose="02020609040205080304" pitchFamily="49" charset="-128"/>
                <a:cs typeface="Calibri" panose="020F0502020204030204" pitchFamily="34" charset="0"/>
              </a:rPr>
              <a:t> A focus on assets and strengths (45 minutes)</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4:</a:t>
            </a:r>
            <a:r>
              <a:rPr lang="en-US" dirty="0">
                <a:latin typeface="Calibri" panose="020F0502020204030204" pitchFamily="34" charset="0"/>
                <a:ea typeface="MS Mincho" panose="02020609040205080304" pitchFamily="49" charset="-128"/>
                <a:cs typeface="Calibri" panose="020F0502020204030204" pitchFamily="34" charset="0"/>
              </a:rPr>
              <a:t> Promoting hope (1 hour)</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b="1" dirty="0">
                <a:latin typeface="Calibri" panose="020F0502020204030204" pitchFamily="34" charset="0"/>
                <a:ea typeface="MS Mincho" panose="02020609040205080304" pitchFamily="49" charset="-128"/>
                <a:cs typeface="Calibri" panose="020F0502020204030204" pitchFamily="34" charset="0"/>
              </a:rPr>
              <a:t>Topic 5:</a:t>
            </a:r>
            <a:r>
              <a:rPr lang="en-US" dirty="0">
                <a:latin typeface="Calibri" panose="020F0502020204030204" pitchFamily="34" charset="0"/>
                <a:ea typeface="MS Mincho" panose="02020609040205080304" pitchFamily="49" charset="-128"/>
                <a:cs typeface="Calibri" panose="020F0502020204030204" pitchFamily="34" charset="0"/>
              </a:rPr>
              <a:t> Values in recovery (20 minutes) </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b="1" dirty="0">
                <a:latin typeface="Calibri" panose="020F0502020204030204" pitchFamily="34" charset="0"/>
                <a:ea typeface="MS Mincho" panose="02020609040205080304" pitchFamily="49" charset="-128"/>
                <a:cs typeface="Calibri" panose="020F0502020204030204" pitchFamily="34" charset="0"/>
              </a:rPr>
              <a:t>Topic 6:</a:t>
            </a:r>
            <a:r>
              <a:rPr lang="en-US" dirty="0">
                <a:latin typeface="Calibri" panose="020F0502020204030204" pitchFamily="34" charset="0"/>
                <a:ea typeface="MS Mincho" panose="02020609040205080304" pitchFamily="49" charset="-128"/>
                <a:cs typeface="Calibri" panose="020F0502020204030204" pitchFamily="34" charset="0"/>
              </a:rPr>
              <a:t> Working alongside people (1 hour)</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7:</a:t>
            </a:r>
            <a:r>
              <a:rPr lang="en-US" dirty="0">
                <a:latin typeface="Calibri" panose="020F0502020204030204" pitchFamily="34" charset="0"/>
                <a:ea typeface="MS Mincho" panose="02020609040205080304" pitchFamily="49" charset="-128"/>
                <a:cs typeface="Calibri" panose="020F0502020204030204" pitchFamily="34" charset="0"/>
              </a:rPr>
              <a:t> Boundaries within the context of recovery practices (20 minutes)</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8:</a:t>
            </a:r>
            <a:r>
              <a:rPr lang="en-US" dirty="0">
                <a:latin typeface="Calibri" panose="020F0502020204030204" pitchFamily="34" charset="0"/>
                <a:ea typeface="MS Mincho" panose="02020609040205080304" pitchFamily="49" charset="-128"/>
                <a:cs typeface="Calibri" panose="020F0502020204030204" pitchFamily="34" charset="0"/>
              </a:rPr>
              <a:t> Positive risks in recovery (2 hours)</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9:</a:t>
            </a:r>
            <a:r>
              <a:rPr lang="en-US" dirty="0">
                <a:latin typeface="Calibri" panose="020F0502020204030204" pitchFamily="34" charset="0"/>
                <a:ea typeface="MS Mincho" panose="02020609040205080304" pitchFamily="49" charset="-128"/>
                <a:cs typeface="Calibri" panose="020F0502020204030204" pitchFamily="34" charset="0"/>
              </a:rPr>
              <a:t> Supporting people to reconnect with their communities (45 minutes)</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10:</a:t>
            </a:r>
            <a:r>
              <a:rPr lang="en-US" dirty="0">
                <a:latin typeface="Calibri" panose="020F0502020204030204" pitchFamily="34" charset="0"/>
                <a:ea typeface="MS Mincho" panose="02020609040205080304" pitchFamily="49" charset="-128"/>
                <a:cs typeface="Calibri" panose="020F0502020204030204" pitchFamily="34" charset="0"/>
              </a:rPr>
              <a:t> Communication skills (50 minutes) </a:t>
            </a:r>
            <a:br>
              <a:rPr lang="en-US" dirty="0">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11:</a:t>
            </a:r>
            <a:r>
              <a:rPr lang="en-US" dirty="0">
                <a:latin typeface="Calibri" panose="020F0502020204030204" pitchFamily="34" charset="0"/>
                <a:ea typeface="MS Mincho" panose="02020609040205080304" pitchFamily="49" charset="-128"/>
                <a:cs typeface="Calibri" panose="020F0502020204030204" pitchFamily="34" charset="0"/>
              </a:rPr>
              <a:t> Recovery plans (50 minutes) </a:t>
            </a:r>
            <a:br>
              <a:rPr lang="en-US" dirty="0">
                <a:highlight>
                  <a:srgbClr val="FFFF00"/>
                </a:highlight>
                <a:latin typeface="Calibri" panose="020F0502020204030204" pitchFamily="34" charset="0"/>
                <a:ea typeface="MS Mincho" panose="02020609040205080304" pitchFamily="49" charset="-128"/>
                <a:cs typeface="Calibri" panose="020F0502020204030204" pitchFamily="34" charset="0"/>
              </a:rPr>
            </a:br>
            <a:r>
              <a:rPr lang="en-US" b="1" dirty="0">
                <a:latin typeface="Calibri" panose="020F0502020204030204" pitchFamily="34" charset="0"/>
                <a:ea typeface="MS Mincho" panose="02020609040205080304" pitchFamily="49" charset="-128"/>
                <a:cs typeface="Calibri" panose="020F0502020204030204" pitchFamily="34" charset="0"/>
              </a:rPr>
              <a:t>Topic 12:</a:t>
            </a:r>
            <a:r>
              <a:rPr lang="en-US" dirty="0">
                <a:latin typeface="Calibri" panose="020F0502020204030204" pitchFamily="34" charset="0"/>
                <a:ea typeface="MS Mincho" panose="02020609040205080304" pitchFamily="49" charset="-128"/>
                <a:cs typeface="Calibri" panose="020F0502020204030204" pitchFamily="34" charset="0"/>
              </a:rPr>
              <a:t> Recovery Wheel (2 hours and 10 minutes) </a:t>
            </a:r>
          </a:p>
          <a:p>
            <a:endParaRPr lang="en-US" dirty="0">
              <a:latin typeface="Calibri" panose="020F0502020204030204" pitchFamily="34" charset="0"/>
              <a:ea typeface="MS Mincho" panose="02020609040205080304" pitchFamily="49" charset="-128"/>
              <a:cs typeface="Calibri" panose="020F0502020204030204" pitchFamily="34" charset="0"/>
            </a:endParaRPr>
          </a:p>
          <a:p>
            <a:r>
              <a:rPr lang="en-US" b="1">
                <a:solidFill>
                  <a:srgbClr val="4F81BD"/>
                </a:solidFill>
                <a:latin typeface="Calibri" panose="020F0502020204030204" pitchFamily="34" charset="0"/>
                <a:ea typeface="SimSun" panose="02010600030101010101" pitchFamily="2" charset="-122"/>
                <a:cs typeface="Arial" panose="020B0604020202020204" pitchFamily="34" charset="0"/>
              </a:rPr>
              <a:t>For the full list of references included in the notes pages of these slides please refer to the corresponding Module.</a:t>
            </a:r>
          </a:p>
          <a:p>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5638E-FD35-4CD2-A9D5-ECDD5368462D}"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7755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The facilitator may also raise the issue of why family and supporters may lose hope. </a:t>
            </a:r>
            <a:endParaRPr lang="en-GB" dirty="0">
              <a:latin typeface="Calibri" panose="020F0502020204030204" pitchFamily="34" charset="0"/>
              <a:ea typeface="MS Mincho" panose="02020609040205080304" pitchFamily="49" charset="-128"/>
              <a:cs typeface="Cambria" panose="02040503050406030204" pitchFamily="18" charset="0"/>
            </a:endParaRPr>
          </a:p>
          <a:p>
            <a:pPr algn="just">
              <a:spcAft>
                <a:spcPts val="0"/>
              </a:spcAft>
            </a:pPr>
            <a:r>
              <a:rPr lang="en-US" dirty="0">
                <a:latin typeface="Calibri" panose="020F0502020204030204" pitchFamily="34" charset="0"/>
                <a:ea typeface="MS Mincho" panose="02020609040205080304" pitchFamily="49" charset="-128"/>
                <a:cs typeface="Cambria" panose="02040503050406030204" pitchFamily="18" charset="0"/>
              </a:rPr>
              <a:t> </a:t>
            </a:r>
            <a:endParaRPr lang="en-GB" dirty="0">
              <a:latin typeface="Calibri" panose="020F0502020204030204" pitchFamily="34" charset="0"/>
              <a:ea typeface="MS Mincho" panose="02020609040205080304" pitchFamily="49" charset="-128"/>
              <a:cs typeface="Cambria" panose="02040503050406030204" pitchFamily="18" charset="0"/>
            </a:endParaRPr>
          </a:p>
          <a:p>
            <a:pPr algn="just">
              <a:spcAft>
                <a:spcPts val="0"/>
              </a:spcAft>
            </a:pPr>
            <a:r>
              <a:rPr lang="en-US" dirty="0">
                <a:latin typeface="Calibri" panose="020F0502020204030204" pitchFamily="34" charset="0"/>
                <a:ea typeface="MS Mincho" panose="02020609040205080304" pitchFamily="49" charset="-128"/>
                <a:cs typeface="Cambria" panose="02040503050406030204" pitchFamily="18" charset="0"/>
              </a:rPr>
              <a:t>Why family and supporters may lose hope?</a:t>
            </a:r>
            <a:endParaRPr lang="en-GB" dirty="0">
              <a:latin typeface="Calibri" panose="020F0502020204030204" pitchFamily="34" charset="0"/>
              <a:ea typeface="MS Mincho" panose="02020609040205080304" pitchFamily="49" charset="-128"/>
              <a:cs typeface="Cambria" panose="02040503050406030204" pitchFamily="18" charset="0"/>
            </a:endParaRPr>
          </a:p>
          <a:p>
            <a:pPr algn="just">
              <a:spcAft>
                <a:spcPts val="0"/>
              </a:spcAft>
            </a:pPr>
            <a:r>
              <a:rPr lang="en-US" dirty="0">
                <a:latin typeface="Calibri" panose="020F0502020204030204" pitchFamily="34" charset="0"/>
                <a:ea typeface="MS Mincho" panose="02020609040205080304" pitchFamily="49" charset="-128"/>
                <a:cs typeface="Cambria" panose="02040503050406030204" pitchFamily="18" charset="0"/>
              </a:rPr>
              <a:t> </a:t>
            </a:r>
            <a:endParaRPr lang="en-GB" dirty="0">
              <a:latin typeface="Calibri" panose="020F0502020204030204" pitchFamily="34" charset="0"/>
              <a:ea typeface="MS Mincho" panose="02020609040205080304" pitchFamily="49" charset="-128"/>
              <a:cs typeface="Cambria" panose="02040503050406030204" pitchFamily="18" charset="0"/>
            </a:endParaRPr>
          </a:p>
          <a:p>
            <a:pPr algn="just">
              <a:spcAft>
                <a:spcPts val="0"/>
              </a:spcAf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Some examples may include:</a:t>
            </a:r>
            <a:endParaRPr lang="en-GB" dirty="0">
              <a:latin typeface="Calibri" panose="020F0502020204030204" pitchFamily="34" charset="0"/>
              <a:ea typeface="MS Mincho" panose="02020609040205080304" pitchFamily="49" charset="-128"/>
              <a:cs typeface="Cambria" panose="02040503050406030204" pitchFamily="18" charset="0"/>
            </a:endParaRPr>
          </a:p>
          <a:p>
            <a:pPr algn="just">
              <a:spcAft>
                <a:spcPts val="0"/>
              </a:spcAf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 </a:t>
            </a:r>
            <a:endParaRPr lang="en-GB" dirty="0">
              <a:latin typeface="Calibri" panose="020F0502020204030204" pitchFamily="34" charset="0"/>
              <a:ea typeface="MS Mincho" panose="02020609040205080304" pitchFamily="49" charset="-128"/>
              <a:cs typeface="Cambria" panose="02040503050406030204" pitchFamily="18" charset="0"/>
            </a:endParaRPr>
          </a:p>
          <a:p>
            <a:pPr marL="342900" lvl="0" indent="-342900" algn="just">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Lack of support and/or resources for themselves</a:t>
            </a:r>
            <a:endParaRPr lang="en-GB" dirty="0">
              <a:latin typeface="Calibri" panose="020F0502020204030204" pitchFamily="34" charset="0"/>
              <a:ea typeface="MS Mincho" panose="02020609040205080304" pitchFamily="49" charset="-128"/>
              <a:cs typeface="Cambria" panose="02040503050406030204" pitchFamily="18" charset="0"/>
            </a:endParaRPr>
          </a:p>
          <a:p>
            <a:pPr marL="342900" lvl="0" indent="-342900" algn="just">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Lack of information</a:t>
            </a:r>
            <a:endParaRPr lang="en-GB" dirty="0">
              <a:latin typeface="Calibri" panose="020F0502020204030204" pitchFamily="34" charset="0"/>
              <a:ea typeface="MS Mincho" panose="02020609040205080304" pitchFamily="49" charset="-128"/>
              <a:cs typeface="Cambria" panose="02040503050406030204" pitchFamily="18" charset="0"/>
            </a:endParaRPr>
          </a:p>
          <a:p>
            <a:pPr marL="342900" lvl="0" indent="-342900" algn="just">
              <a:spcAft>
                <a:spcPts val="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Lack of understanding from their community.</a:t>
            </a:r>
            <a:endParaRPr lang="en-GB"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70</a:t>
            </a:fld>
            <a:endParaRPr lang="x-none"/>
          </a:p>
        </p:txBody>
      </p:sp>
    </p:spTree>
    <p:extLst>
      <p:ext uri="{BB962C8B-B14F-4D97-AF65-F5344CB8AC3E}">
        <p14:creationId xmlns:p14="http://schemas.microsoft.com/office/powerpoint/2010/main" val="36517200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Calibri" panose="020F0502020204030204" pitchFamily="34" charset="0"/>
                <a:ea typeface="MS Mincho" panose="02020609040205080304" pitchFamily="49" charset="-128"/>
                <a:cs typeface="Arial" panose="020B0604020202020204" pitchFamily="34" charset="0"/>
              </a:rPr>
              <a:t>Exercise 4.2: How hope facilitates recovery (</a:t>
            </a:r>
            <a:r>
              <a:rPr lang="en-US" b="1" i="1" dirty="0">
                <a:latin typeface="Calibri" panose="020F0502020204030204" pitchFamily="34" charset="0"/>
                <a:ea typeface="MS Mincho" panose="02020609040205080304" pitchFamily="49" charset="-128"/>
                <a:cs typeface="Arial" panose="020B0604020202020204" pitchFamily="34" charset="0"/>
                <a:hlinkClick r:id="rId3" action="ppaction://hlinkfile" tooltip=", 2011 #70"/>
              </a:rPr>
              <a:t>9</a:t>
            </a:r>
            <a:r>
              <a:rPr lang="en-US" b="1" i="1" dirty="0">
                <a:latin typeface="Calibri" panose="020F0502020204030204" pitchFamily="34" charset="0"/>
                <a:ea typeface="MS Mincho" panose="02020609040205080304" pitchFamily="49" charset="-128"/>
                <a:cs typeface="Arial" panose="020B0604020202020204" pitchFamily="34" charset="0"/>
              </a:rPr>
              <a:t>) (20 min.)</a:t>
            </a:r>
          </a:p>
          <a:p>
            <a:endParaRPr lang="en-US" b="1" i="1" dirty="0">
              <a:latin typeface="Calibri" panose="020F0502020204030204" pitchFamily="34" charset="0"/>
              <a:ea typeface="MS Mincho" panose="02020609040205080304" pitchFamily="49" charset="-128"/>
              <a:cs typeface="Arial" panose="020B0604020202020204" pitchFamily="34" charset="0"/>
            </a:endParaRPr>
          </a:p>
          <a:p>
            <a:pPr algn="just"/>
            <a:r>
              <a:rPr lang="en-US" dirty="0">
                <a:solidFill>
                  <a:srgbClr val="548DD4"/>
                </a:solidFill>
                <a:latin typeface="Calibri" panose="020F0502020204030204" pitchFamily="34" charset="0"/>
                <a:ea typeface="MS Gothic" panose="020B0609070205080204" pitchFamily="49" charset="-128"/>
                <a:cs typeface="Cambria" panose="02040503050406030204" pitchFamily="18" charset="0"/>
              </a:rPr>
              <a:t>Ask the group to think once again about a time when they had to recover from somethin</a:t>
            </a: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g </a:t>
            </a:r>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 e.g. a health problem, a loss or bereavement (if you feel comfortable thinking of that)</a:t>
            </a:r>
            <a:r>
              <a:rPr lang="en-US" dirty="0">
                <a:solidFill>
                  <a:srgbClr val="4F81BD"/>
                </a:solidFill>
                <a:latin typeface="Calibri" panose="020F0502020204030204" pitchFamily="34" charset="0"/>
                <a:ea typeface="SimSun" panose="02010600030101010101" pitchFamily="2" charset="-122"/>
                <a:cs typeface="Cambria" panose="02040503050406030204" pitchFamily="18" charset="0"/>
              </a:rPr>
              <a:t>.</a:t>
            </a: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This can be a similar situation to the one you thought about in the earlier exercise of the training.</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548DD4"/>
                </a:solidFill>
                <a:latin typeface="Calibri" panose="020F0502020204030204" pitchFamily="34" charset="0"/>
                <a:ea typeface="MS Gothic" panose="020B0609070205080204" pitchFamily="49" charset="-128"/>
                <a:cs typeface="Cambria" panose="02040503050406030204" pitchFamily="18" charset="0"/>
              </a:rPr>
              <a:t>Then, as a group, answer the following questions:</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457200" marR="0" indent="-457200">
              <a:spcBef>
                <a:spcPts val="0"/>
              </a:spcBef>
              <a:spcAft>
                <a:spcPts val="0"/>
              </a:spcAft>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What role did hope play in your own recovery?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When you felt hopeless, what helped you keep going?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548DD4"/>
                </a:solidFill>
                <a:latin typeface="Calibri" panose="020F0502020204030204" pitchFamily="34" charset="0"/>
                <a:ea typeface="MS Gothic" panose="020B0609070205080204" pitchFamily="49" charset="-128"/>
                <a:cs typeface="Cambria" panose="02040503050406030204" pitchFamily="18" charset="0"/>
              </a:rPr>
              <a:t>Give the group a few minutes to jot down their ideas and then discuss with the rest of the group.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en-US" b="1" i="1"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71</a:t>
            </a:fld>
            <a:endParaRPr lang="x-none"/>
          </a:p>
        </p:txBody>
      </p:sp>
    </p:spTree>
    <p:extLst>
      <p:ext uri="{BB962C8B-B14F-4D97-AF65-F5344CB8AC3E}">
        <p14:creationId xmlns:p14="http://schemas.microsoft.com/office/powerpoint/2010/main" val="4457910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1243013"/>
            <a:ext cx="5232400" cy="2943225"/>
          </a:xfrm>
        </p:spPr>
      </p:sp>
      <p:sp>
        <p:nvSpPr>
          <p:cNvPr id="3" name="Notes Placeholder 2"/>
          <p:cNvSpPr>
            <a:spLocks noGrp="1"/>
          </p:cNvSpPr>
          <p:nvPr>
            <p:ph type="body" idx="1"/>
          </p:nvPr>
        </p:nvSpPr>
        <p:spPr>
          <a:xfrm>
            <a:off x="680879" y="4423711"/>
            <a:ext cx="5447030" cy="5018442"/>
          </a:xfrm>
        </p:spPr>
        <p:txBody>
          <a:bodyPr/>
          <a:lstStyle/>
          <a:p>
            <a:pPr algn="just">
              <a:spcAft>
                <a:spcPts val="600"/>
              </a:spcAft>
            </a:pPr>
            <a:r>
              <a:rPr lang="en-GB" dirty="0">
                <a:solidFill>
                  <a:srgbClr val="4F81BD"/>
                </a:solidFill>
                <a:latin typeface="Calibri" panose="020F0502020204030204" pitchFamily="34" charset="0"/>
                <a:ea typeface="MS Gothic" panose="020B0609070205080204" pitchFamily="49" charset="-128"/>
                <a:cs typeface="Cambria" panose="02040503050406030204" pitchFamily="18" charset="0"/>
              </a:rPr>
              <a:t>At the end of the exercise it is important to make the point that:</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Cambria" panose="02040503050406030204" pitchFamily="18" charset="0"/>
              </a:rPr>
              <a:t>It is important to not minimize very real difficulties that people are experiencing. Hope should </a:t>
            </a:r>
            <a:r>
              <a:rPr lang="en-GB" i="1" dirty="0">
                <a:latin typeface="Calibri" panose="020F0502020204030204" pitchFamily="34" charset="0"/>
                <a:ea typeface="MS Mincho" panose="02020609040205080304" pitchFamily="49" charset="-128"/>
                <a:cs typeface="Cambria" panose="02040503050406030204" pitchFamily="18" charset="0"/>
              </a:rPr>
              <a:t>not</a:t>
            </a:r>
            <a:r>
              <a:rPr lang="en-GB" dirty="0">
                <a:latin typeface="Calibri" panose="020F0502020204030204" pitchFamily="34" charset="0"/>
                <a:ea typeface="MS Mincho" panose="02020609040205080304" pitchFamily="49" charset="-128"/>
                <a:cs typeface="Cambria" panose="02040503050406030204" pitchFamily="18" charset="0"/>
              </a:rPr>
              <a:t> be used as a way of avoiding or denying feelings or sadness that people might experience and which might seem overwhelming.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MS Mincho" panose="02020609040205080304" pitchFamily="49" charset="-128"/>
                <a:cs typeface="Cambria" panose="02040503050406030204" pitchFamily="18" charset="0"/>
              </a:rPr>
              <a:t>It is important to acknowledge how people are feeling during challenging moments in their lives, as the following quotation illustrates: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GB" i="1" dirty="0">
                <a:latin typeface="Calibri" panose="020F0502020204030204" pitchFamily="34" charset="0"/>
                <a:ea typeface="MS Mincho" panose="02020609040205080304" pitchFamily="49" charset="-128"/>
                <a:cs typeface="Cambria" panose="02040503050406030204" pitchFamily="18" charset="0"/>
              </a:rPr>
              <a:t>“Well, for some of us, we do not need to be told that; it is to some people just plain insulting. If your life has been devastated and wrecked by illness, your job has disappeared like a rush of leaves, you are seen as unfit to look after your children, you have no friends, nothing to do, almost no money and the professionals do not even seem to understand your distress, well, sometimes it can feel as though our lives have been wrecked without any hope of repair – the journey is fractured and unwelcome and its end the only bright solution.</a:t>
            </a:r>
            <a:endParaRPr lang="x-none" i="1" dirty="0">
              <a:latin typeface="Calibri" panose="020F0502020204030204" pitchFamily="34" charset="0"/>
              <a:ea typeface="MS Mincho" panose="02020609040205080304" pitchFamily="49" charset="-128"/>
              <a:cs typeface="Cambria" panose="02040503050406030204" pitchFamily="18" charset="0"/>
            </a:endParaRPr>
          </a:p>
          <a:p>
            <a:r>
              <a:rPr lang="en-GB" i="1" dirty="0">
                <a:latin typeface="Calibri" panose="020F0502020204030204" pitchFamily="34" charset="0"/>
                <a:ea typeface="MS Mincho" panose="02020609040205080304" pitchFamily="49" charset="-128"/>
                <a:cs typeface="Arial" panose="020B0604020202020204" pitchFamily="34" charset="0"/>
              </a:rPr>
              <a:t>“Then in this situation we may not welcome some bright person coming along to empower us on our journey of recovery; we may get downright angry when the end of the day is the furthest we can possibly look, and yet we are being encouraged to develop hope and optimism. There may be an instinctive, ‘How dare you underestimate my despair?’, ‘How dare you ask me to find the slightest degree of hope in the poverty of my life?’” (</a:t>
            </a:r>
            <a:r>
              <a:rPr lang="en-GB" i="1" dirty="0">
                <a:latin typeface="Calibri" panose="020F0502020204030204" pitchFamily="34" charset="0"/>
                <a:ea typeface="MS Mincho" panose="02020609040205080304" pitchFamily="49" charset="-128"/>
                <a:cs typeface="Arial" panose="020B0604020202020204" pitchFamily="34" charset="0"/>
                <a:hlinkClick r:id="rId3" action="ppaction://hlinkfile" tooltip=", 2011 #358"/>
              </a:rPr>
              <a:t>31</a:t>
            </a:r>
            <a:r>
              <a:rPr lang="en-GB" i="1" dirty="0">
                <a:latin typeface="Calibri" panose="020F0502020204030204" pitchFamily="34" charset="0"/>
                <a:ea typeface="MS Mincho" panose="02020609040205080304" pitchFamily="49" charset="-128"/>
                <a:cs typeface="Arial" panose="020B0604020202020204" pitchFamily="34" charset="0"/>
              </a:rPr>
              <a:t>) </a:t>
            </a:r>
            <a:br>
              <a:rPr lang="en-US" b="1" i="1" dirty="0">
                <a:solidFill>
                  <a:srgbClr val="548DD4"/>
                </a:solidFill>
                <a:latin typeface="Calibri" panose="020F0502020204030204" pitchFamily="34" charset="0"/>
                <a:ea typeface="MS Mincho" panose="02020609040205080304" pitchFamily="49" charset="-128"/>
              </a:rPr>
            </a:br>
            <a:endParaRPr lang="x-none" i="1" dirty="0"/>
          </a:p>
        </p:txBody>
      </p:sp>
      <p:sp>
        <p:nvSpPr>
          <p:cNvPr id="4" name="Slide Number Placeholder 3"/>
          <p:cNvSpPr>
            <a:spLocks noGrp="1"/>
          </p:cNvSpPr>
          <p:nvPr>
            <p:ph type="sldNum" sz="quarter" idx="5"/>
          </p:nvPr>
        </p:nvSpPr>
        <p:spPr/>
        <p:txBody>
          <a:bodyPr/>
          <a:lstStyle/>
          <a:p>
            <a:fld id="{C6E7D0B4-629D-4358-AF77-399C1BE3CD59}" type="slidenum">
              <a:rPr lang="x-none" smtClean="0"/>
              <a:t>72</a:t>
            </a:fld>
            <a:endParaRPr lang="x-none"/>
          </a:p>
        </p:txBody>
      </p:sp>
    </p:spTree>
    <p:extLst>
      <p:ext uri="{BB962C8B-B14F-4D97-AF65-F5344CB8AC3E}">
        <p14:creationId xmlns:p14="http://schemas.microsoft.com/office/powerpoint/2010/main" val="29667936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20 minutes.</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73</a:t>
            </a:fld>
            <a:endParaRPr lang="x-none"/>
          </a:p>
        </p:txBody>
      </p:sp>
    </p:spTree>
    <p:extLst>
      <p:ext uri="{BB962C8B-B14F-4D97-AF65-F5344CB8AC3E}">
        <p14:creationId xmlns:p14="http://schemas.microsoft.com/office/powerpoint/2010/main" val="41229260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Presentation: Respecting the person means understanding their values and preferences (</a:t>
            </a:r>
            <a:r>
              <a:rPr lang="en-US"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335"/>
              </a:rPr>
              <a:t>2</a:t>
            </a:r>
            <a:r>
              <a:rPr lang="en-US" b="1" i="1" dirty="0">
                <a:latin typeface="Calibri" panose="020F0502020204030204" pitchFamily="34" charset="0"/>
                <a:ea typeface="MS Mincho" panose="02020609040205080304" pitchFamily="49" charset="-128"/>
                <a:cs typeface="Cambria" panose="02040503050406030204" pitchFamily="18" charset="0"/>
              </a:rPr>
              <a:t>) (20min.)</a:t>
            </a: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Values definition: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Values are beliefs, principles or standards that a person feels are important in their life and which govern the way they think and act. These are shaped by social experiences and contexts.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We develop our values through experiences and reflection. Values often underlie preferences and the choices that we make, including in the areas of treatment, care and support.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fact, values can often be expressed through wishes, preferences, perceptions, choices, expectations, hopes, disappointments or fears rather than being discussed explicitly.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Values are one of the strongest determinants of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behaviour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and anything that goes directly against a person’s values can feel like an invasion of freedom and can lead to resistance.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74</a:t>
            </a:fld>
            <a:endParaRPr lang="x-none"/>
          </a:p>
        </p:txBody>
      </p:sp>
    </p:spTree>
    <p:extLst>
      <p:ext uri="{BB962C8B-B14F-4D97-AF65-F5344CB8AC3E}">
        <p14:creationId xmlns:p14="http://schemas.microsoft.com/office/powerpoint/2010/main" val="19775375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libri" panose="020F0502020204030204" pitchFamily="34" charset="0"/>
              </a:rPr>
              <a:t>Values-based practice:</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Values-based practice is about working constructively with people’s differences and accepting a diversity of values.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GB"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GB" b="1" dirty="0">
                <a:latin typeface="Calibri" panose="020F0502020204030204" pitchFamily="34" charset="0"/>
                <a:ea typeface="MS Mincho" panose="02020609040205080304" pitchFamily="49" charset="-128"/>
                <a:cs typeface="Cambria" panose="02040503050406030204" pitchFamily="18" charset="0"/>
              </a:rPr>
              <a:t>This means: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GB"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Putting the values of people who are using services, as they continue to evolve and develop, at the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centre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of everything that is done.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Having an understanding about one’s values and the effects of these on oneself and on others.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Honouring</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the person’s own choices and creativity as the source of their recovery or healing and as a manifestation and development of their values.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It is important that people do not assume that others share the same values as this can lead to approaches, suggestions and interventions which </a:t>
            </a:r>
            <a:r>
              <a:rPr lang="en-US" dirty="0">
                <a:latin typeface="Calibri" panose="020F0502020204030204" pitchFamily="34" charset="0"/>
                <a:ea typeface="SimSun" panose="02010600030101010101" pitchFamily="2" charset="-122"/>
                <a:cs typeface="Cambria" panose="02040503050406030204" pitchFamily="18" charset="0"/>
              </a:rPr>
              <a:t>can be</a:t>
            </a:r>
            <a:r>
              <a:rPr lang="en-US" dirty="0">
                <a:latin typeface="Calibri" panose="020F0502020204030204" pitchFamily="34" charset="0"/>
                <a:ea typeface="MS Mincho" panose="02020609040205080304" pitchFamily="49" charset="-128"/>
                <a:cs typeface="Cambria" panose="02040503050406030204" pitchFamily="18" charset="0"/>
              </a:rPr>
              <a:t> unacceptable and fail.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75</a:t>
            </a:fld>
            <a:endParaRPr lang="x-none"/>
          </a:p>
        </p:txBody>
      </p:sp>
    </p:spTree>
    <p:extLst>
      <p:ext uri="{BB962C8B-B14F-4D97-AF65-F5344CB8AC3E}">
        <p14:creationId xmlns:p14="http://schemas.microsoft.com/office/powerpoint/2010/main" val="24776173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Supporters and mental health and other practitioners should have an open discussion with the person if they cannot provide the support the person wants because it conflicts with their own values.</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In addition, supporters and practitioners should make extra efforts to understand the values of people who may not express themselves in conventional ways – for instance, by paying close attention to how people react in different situations.</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Taking the time to learn people’s preferences regarding treatment, care and support is key to building recovery-oriented relationships.</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76</a:t>
            </a:fld>
            <a:endParaRPr lang="x-none"/>
          </a:p>
        </p:txBody>
      </p:sp>
    </p:spTree>
    <p:extLst>
      <p:ext uri="{BB962C8B-B14F-4D97-AF65-F5344CB8AC3E}">
        <p14:creationId xmlns:p14="http://schemas.microsoft.com/office/powerpoint/2010/main" val="7805986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For example, some people may choose:</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To have certain visitors while they are using a service, but not others. This may reflect a value of keeping certain parts of life off-limits to some relationships (such as work relationships).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To discuss experiences with peers who went through similar experiences and have recovered. This may reflect a belief that wisdom comes through experience more than book-learning.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To change or stop taking medication. </a:t>
            </a:r>
          </a:p>
          <a:p>
            <a:pPr marL="800100" lvl="1" indent="-342900">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This may reflect increasing knowledge about harms caused by a medication, or a shift in the person’s values from seeking immediate relief to experiencing life free from the effects of medication.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To talk to certain mental health and other practitioners and not others, or not to use mental health services at all. This may reflect a person’s values regarding the type of interactions that they find useful for their recovery.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77</a:t>
            </a:fld>
            <a:endParaRPr lang="x-none"/>
          </a:p>
        </p:txBody>
      </p:sp>
    </p:spTree>
    <p:extLst>
      <p:ext uri="{BB962C8B-B14F-4D97-AF65-F5344CB8AC3E}">
        <p14:creationId xmlns:p14="http://schemas.microsoft.com/office/powerpoint/2010/main" val="14465060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is crucial not to make assumptions about a person’s underlying beliefs and values from their expressed preferences. </a:t>
            </a: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The person’s will and preferences are a statement of what they want in one or more situations. They do not need to explain the basis for a preference.</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However, in some contexts it can be worthwhile to explore, on the basis of conversations that take place over time, whether the person has underlying values and beliefs that apply to a more general category of circumstances.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Values, choice and preferences in the person’s life and in relation to treatment and/or support should be explored over the course of the relationship. </a:t>
            </a: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r>
              <a:rPr lang="en-US" dirty="0"/>
              <a:t>This will require listening and effective communication skills to understand the person more fully.</a:t>
            </a: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78</a:t>
            </a:fld>
            <a:endParaRPr lang="x-none"/>
          </a:p>
        </p:txBody>
      </p:sp>
    </p:spTree>
    <p:extLst>
      <p:ext uri="{BB962C8B-B14F-4D97-AF65-F5344CB8AC3E}">
        <p14:creationId xmlns:p14="http://schemas.microsoft.com/office/powerpoint/2010/main" val="20649684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1243013"/>
            <a:ext cx="4373562" cy="2460625"/>
          </a:xfrm>
        </p:spPr>
      </p:sp>
      <p:sp>
        <p:nvSpPr>
          <p:cNvPr id="3" name="Notes Placeholder 2"/>
          <p:cNvSpPr>
            <a:spLocks noGrp="1"/>
          </p:cNvSpPr>
          <p:nvPr>
            <p:ph type="body" idx="1"/>
          </p:nvPr>
        </p:nvSpPr>
        <p:spPr>
          <a:xfrm>
            <a:off x="680879" y="4262171"/>
            <a:ext cx="5447030" cy="5179982"/>
          </a:xfrm>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The topics listed in this slide are areas that can be explored to get a better understanding of the person – their values and preferences</a:t>
            </a:r>
          </a:p>
          <a:p>
            <a:pPr marL="342900" marR="0" lvl="0" indent="-342900">
              <a:spcBef>
                <a:spcPts val="0"/>
              </a:spcBef>
              <a:spcAft>
                <a:spcPts val="0"/>
              </a:spcAft>
              <a:buFont typeface="Symbol" panose="05050102010706020507" pitchFamily="18" charset="2"/>
              <a:buChar char=""/>
              <a:tabLst>
                <a:tab pos="228600" algn="l"/>
                <a:tab pos="457200" algn="l"/>
              </a:tabLst>
            </a:pPr>
            <a:endParaRPr lang="en-US" b="1"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Understanding and perspectives: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How do people understand what is happening in their lives right now? What do people want/not want from others, including from mental health and social services? How do people view mental health services? What are their views about medication?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Identity:</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How do they see themselves in relation to others?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Boundaries: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What do people see as off-limits in the context of support or service relationships?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Beliefs: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Do people have any religious, spiritual or other beliefs that are important to them?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Goals: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goals do people have in their lives?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Past experiences: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are people’s experiences (including both negative and positive) of</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mental health services and the treatments that they have experienced, as well as other services and supports?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What has worked</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for the person? What has not?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What do people hope to achieve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in their recovery?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What do people hope for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in their relationships with supporters and/or therapeutic relationships? Are there certain styles and approaches that do not work? Why? What kind of support do people need and want?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79</a:t>
            </a:fld>
            <a:endParaRPr lang="x-none"/>
          </a:p>
        </p:txBody>
      </p:sp>
    </p:spTree>
    <p:extLst>
      <p:ext uri="{BB962C8B-B14F-4D97-AF65-F5344CB8AC3E}">
        <p14:creationId xmlns:p14="http://schemas.microsoft.com/office/powerpoint/2010/main" val="431585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pPr algn="just"/>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 hours if the short option is chosen. Approximately 4 hours and 40 minutes if the long option is chosen.</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8</a:t>
            </a:fld>
            <a:endParaRPr lang="x-none"/>
          </a:p>
        </p:txBody>
      </p:sp>
    </p:spTree>
    <p:extLst>
      <p:ext uri="{BB962C8B-B14F-4D97-AF65-F5344CB8AC3E}">
        <p14:creationId xmlns:p14="http://schemas.microsoft.com/office/powerpoint/2010/main" val="2901205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Even if all a person’s preferences cannot be met – for instance, due to a lack of resources – understanding the values of the person can provide insight into other potentially acceptable options.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certain choices may be expressed as non-negotiable.</a:t>
            </a:r>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80</a:t>
            </a:fld>
            <a:endParaRPr lang="x-none"/>
          </a:p>
        </p:txBody>
      </p:sp>
    </p:spTree>
    <p:extLst>
      <p:ext uri="{BB962C8B-B14F-4D97-AF65-F5344CB8AC3E}">
        <p14:creationId xmlns:p14="http://schemas.microsoft.com/office/powerpoint/2010/main" val="42944796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81</a:t>
            </a:fld>
            <a:endParaRPr lang="x-none"/>
          </a:p>
        </p:txBody>
      </p:sp>
    </p:spTree>
    <p:extLst>
      <p:ext uri="{BB962C8B-B14F-4D97-AF65-F5344CB8AC3E}">
        <p14:creationId xmlns:p14="http://schemas.microsoft.com/office/powerpoint/2010/main" val="27611130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1243013"/>
            <a:ext cx="4437062" cy="2497137"/>
          </a:xfrm>
        </p:spPr>
      </p:sp>
      <p:sp>
        <p:nvSpPr>
          <p:cNvPr id="3" name="Notes Placeholder 2"/>
          <p:cNvSpPr>
            <a:spLocks noGrp="1"/>
          </p:cNvSpPr>
          <p:nvPr>
            <p:ph type="body" idx="1"/>
          </p:nvPr>
        </p:nvSpPr>
        <p:spPr>
          <a:xfrm>
            <a:off x="680879" y="4187614"/>
            <a:ext cx="5447030" cy="5254539"/>
          </a:xfrm>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Presentation: What does it mean to work alongside someone? (</a:t>
            </a:r>
            <a:r>
              <a:rPr lang="en-US" b="1" i="1"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70"/>
              </a:rPr>
              <a:t>9</a:t>
            </a:r>
            <a:r>
              <a:rPr lang="en-US" b="1" i="1" dirty="0">
                <a:latin typeface="Calibri" panose="020F0502020204030204" pitchFamily="34" charset="0"/>
                <a:ea typeface="MS Mincho" panose="02020609040205080304" pitchFamily="49" charset="-128"/>
                <a:cs typeface="Cambria" panose="02040503050406030204" pitchFamily="18" charset="0"/>
              </a:rPr>
              <a:t>) (15min.)</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i="1" u="sng" dirty="0">
                <a:latin typeface="Calibri" panose="020F0502020204030204" pitchFamily="34" charset="0"/>
                <a:ea typeface="MS Mincho" panose="02020609040205080304" pitchFamily="49" charset="-128"/>
                <a:cs typeface="Cambria" panose="02040503050406030204" pitchFamily="18" charset="0"/>
              </a:rPr>
              <a:t>Doing with</a:t>
            </a:r>
            <a:r>
              <a:rPr lang="en-US" b="1" u="sng" dirty="0">
                <a:latin typeface="Calibri" panose="020F0502020204030204" pitchFamily="34" charset="0"/>
                <a:ea typeface="MS Mincho" panose="02020609040205080304" pitchFamily="49" charset="-128"/>
                <a:cs typeface="Cambria" panose="02040503050406030204" pitchFamily="18" charset="0"/>
              </a:rPr>
              <a:t> rather than </a:t>
            </a:r>
            <a:r>
              <a:rPr lang="en-US" b="1" i="1" u="sng" dirty="0">
                <a:latin typeface="Calibri" panose="020F0502020204030204" pitchFamily="34" charset="0"/>
                <a:ea typeface="MS Mincho" panose="02020609040205080304" pitchFamily="49" charset="-128"/>
                <a:cs typeface="Cambria" panose="02040503050406030204" pitchFamily="18" charset="0"/>
              </a:rPr>
              <a:t>doing to</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i="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Practitioners, care partners, families and others are often seen as “doing to” people using services. Within a recovery approach the emphasis is on “doing with” people and “being alongside” as people take the lead in their recovery journey.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this context, the person is making the decisions regarding their lives and recovery journey, while practitioners, care partners, family members and other supporters only support the person if the individual wants them to be involved.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Supporting is different from directing.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marR="0" lvl="1"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Supporters need to find a balance between when to support and when to try to make people think about different possibilities and question their habitual ways of doing things.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28600" algn="l"/>
                <a:tab pos="457200" algn="l"/>
              </a:tabLst>
              <a:defRPr/>
            </a:pPr>
            <a:r>
              <a:rPr lang="en-US" sz="1200" kern="1200" dirty="0">
                <a:solidFill>
                  <a:srgbClr val="000000"/>
                </a:solidFill>
                <a:latin typeface="Calibri" panose="020F0502020204030204" pitchFamily="34" charset="0"/>
                <a:ea typeface="SimSun" panose="02010600030101010101" pitchFamily="2" charset="-122"/>
                <a:cs typeface="Arial" panose="020B0604020202020204" pitchFamily="34" charset="0"/>
              </a:rPr>
              <a:t>Practitioners are resource persons who provide information and support to enable people to identify their own recovery goals and to achieve them. </a:t>
            </a:r>
          </a:p>
          <a:p>
            <a:pPr marL="342900" marR="0" lvl="0" indent="-342900" algn="l" defTabSz="914400" rtl="0" eaLnBrk="1" latinLnBrk="0" hangingPunct="1">
              <a:spcBef>
                <a:spcPts val="0"/>
              </a:spcBef>
              <a:spcAft>
                <a:spcPts val="0"/>
              </a:spcAft>
              <a:buFont typeface="Symbol" panose="05050102010706020507" pitchFamily="18" charset="2"/>
              <a:buChar char=""/>
              <a:tabLst>
                <a:tab pos="228600" algn="l"/>
                <a:tab pos="457200" algn="l"/>
              </a:tabLst>
            </a:pPr>
            <a:r>
              <a:rPr lang="en-US" sz="1200" kern="1200" dirty="0">
                <a:solidFill>
                  <a:srgbClr val="000000"/>
                </a:solidFill>
                <a:latin typeface="Calibri" panose="020F0502020204030204" pitchFamily="34" charset="0"/>
                <a:ea typeface="SimSun" panose="02010600030101010101" pitchFamily="2" charset="-122"/>
                <a:cs typeface="Arial" panose="020B0604020202020204" pitchFamily="34" charset="0"/>
              </a:rPr>
              <a:t>Being too challenging may be counterproductive for the person’s recovery and may weaken the relationship and trust between the person and their supporters. </a:t>
            </a:r>
            <a:endParaRPr lang="x-none" sz="1200" kern="12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gn="l" defTabSz="914400" rtl="0" eaLnBrk="1" latinLnBrk="0" hangingPunct="1">
              <a:spcBef>
                <a:spcPts val="0"/>
              </a:spcBef>
              <a:spcAft>
                <a:spcPts val="0"/>
              </a:spcAft>
              <a:buFont typeface="Symbol" panose="05050102010706020507" pitchFamily="18" charset="2"/>
              <a:buChar char=""/>
              <a:tabLst>
                <a:tab pos="228600" algn="l"/>
                <a:tab pos="457200" algn="l"/>
              </a:tabLst>
            </a:pPr>
            <a:r>
              <a:rPr lang="en-US" sz="1200" kern="1200" dirty="0">
                <a:solidFill>
                  <a:srgbClr val="000000"/>
                </a:solidFill>
                <a:latin typeface="Calibri" panose="020F0502020204030204" pitchFamily="34" charset="0"/>
                <a:ea typeface="SimSun" panose="02010600030101010101" pitchFamily="2" charset="-122"/>
                <a:cs typeface="Arial" panose="020B0604020202020204" pitchFamily="34" charset="0"/>
              </a:rPr>
              <a:t>Supporters should be aware that they may also need support for themselves. </a:t>
            </a:r>
            <a:endParaRPr lang="x-none" sz="1200" kern="12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lgn="l" defTabSz="914400" rtl="0" eaLnBrk="1" latinLnBrk="0" hangingPunct="1">
              <a:spcBef>
                <a:spcPts val="0"/>
              </a:spcBef>
              <a:spcAft>
                <a:spcPts val="0"/>
              </a:spcAft>
              <a:buFont typeface="Symbol" panose="05050102010706020507" pitchFamily="18" charset="2"/>
              <a:buChar char=""/>
              <a:tabLst>
                <a:tab pos="228600" algn="l"/>
                <a:tab pos="457200" algn="l"/>
              </a:tabLst>
            </a:pPr>
            <a:r>
              <a:rPr lang="en-US" sz="1200" kern="1200" dirty="0">
                <a:solidFill>
                  <a:srgbClr val="000000"/>
                </a:solidFill>
                <a:latin typeface="Calibri" panose="020F0502020204030204" pitchFamily="34" charset="0"/>
                <a:ea typeface="SimSun" panose="02010600030101010101" pitchFamily="2" charset="-122"/>
                <a:cs typeface="Arial" panose="020B0604020202020204" pitchFamily="34" charset="0"/>
              </a:rPr>
              <a:t>Practitioners are resource persons who provide information and support to enable people to identify their own recovery goals and to achieve them. </a:t>
            </a:r>
            <a:endParaRPr lang="x-none" sz="1200" kern="12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82</a:t>
            </a:fld>
            <a:endParaRPr lang="x-none"/>
          </a:p>
        </p:txBody>
      </p:sp>
    </p:spTree>
    <p:extLst>
      <p:ext uri="{BB962C8B-B14F-4D97-AF65-F5344CB8AC3E}">
        <p14:creationId xmlns:p14="http://schemas.microsoft.com/office/powerpoint/2010/main" val="24794914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Resisting the temptation to sort out problems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notion of being alongside people may go against both human and professional instincts to “help” or to “sort out/fix problems”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for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the person.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Taking a step back from this more active role requires skill, trust in and respect for the person being supported. This places power in the hands of those being supported to lead their recovery.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It is important to be patient, let people go at their own pace and continually adjust the amount of input offered on the basis of the needs and wishes of the person being supported.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Demonstrating belief in the person will allow them to develop confidence in their own abilities to manage their life, situation and challenges.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83</a:t>
            </a:fld>
            <a:endParaRPr lang="x-none"/>
          </a:p>
        </p:txBody>
      </p:sp>
    </p:spTree>
    <p:extLst>
      <p:ext uri="{BB962C8B-B14F-4D97-AF65-F5344CB8AC3E}">
        <p14:creationId xmlns:p14="http://schemas.microsoft.com/office/powerpoint/2010/main" val="35487070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libri" panose="020F0502020204030204" pitchFamily="34" charset="0"/>
              </a:rPr>
              <a:t>Exercise 6.1: Working alongside in practice (</a:t>
            </a:r>
            <a:r>
              <a:rPr lang="en-US" b="1" i="1" dirty="0">
                <a:latin typeface="Calibri" panose="020F0502020204030204" pitchFamily="34" charset="0"/>
                <a:ea typeface="MS Mincho" panose="02020609040205080304" pitchFamily="49" charset="-128"/>
                <a:cs typeface="Calibri" panose="020F0502020204030204" pitchFamily="34" charset="0"/>
                <a:hlinkClick r:id="rId3" action="ppaction://hlinkfile" tooltip=", 2011 #345"/>
              </a:rPr>
              <a:t>32</a:t>
            </a:r>
            <a:r>
              <a:rPr lang="en-US" b="1" i="1" dirty="0">
                <a:latin typeface="Calibri" panose="020F0502020204030204" pitchFamily="34" charset="0"/>
                <a:ea typeface="MS Mincho" panose="02020609040205080304" pitchFamily="49" charset="-128"/>
                <a:cs typeface="Calibri" panose="020F0502020204030204" pitchFamily="34" charset="0"/>
              </a:rPr>
              <a:t>) (45 min.)</a:t>
            </a:r>
          </a:p>
          <a:p>
            <a:pPr algn="just"/>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Sometimes when a person is having a crisis, is feeling overwhelmed, or is expressing negative attitudes towards family, care partners, practitioners or services, it can feel difficult to engage with them in a personal and helpful manner. </a:t>
            </a:r>
          </a:p>
          <a:p>
            <a:pPr marL="171450" indent="-171450" algn="just">
              <a:buFont typeface="Arial" panose="020B0604020202020204" pitchFamily="34" charset="0"/>
              <a:buChar char="•"/>
            </a:pPr>
            <a:endParaRPr lang="en-US" dirty="0">
              <a:latin typeface="Calibri" panose="020F0502020204030204" pitchFamily="34" charset="0"/>
              <a:ea typeface="MS Mincho" panose="02020609040205080304" pitchFamily="49" charset="-128"/>
              <a:cs typeface="Cambria" panose="02040503050406030204" pitchFamily="18" charset="0"/>
            </a:endParaRPr>
          </a:p>
          <a:p>
            <a:pPr marL="171450" indent="-171450">
              <a:buFont typeface="Arial" panose="020B0604020202020204" pitchFamily="34" charset="0"/>
              <a:buChar char="•"/>
            </a:pPr>
            <a:r>
              <a:rPr lang="en-US" b="1" dirty="0"/>
              <a:t>We will now discuss a scenario – Suraiya’ experience – to explore the care and support she received in the context of a recovery approach.</a:t>
            </a: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Divide the participants into groups of 5 to discuss the scenario. These groups will then be asked to present their thoughts in plenary.</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84</a:t>
            </a:fld>
            <a:endParaRPr lang="x-none"/>
          </a:p>
        </p:txBody>
      </p:sp>
    </p:spTree>
    <p:extLst>
      <p:ext uri="{BB962C8B-B14F-4D97-AF65-F5344CB8AC3E}">
        <p14:creationId xmlns:p14="http://schemas.microsoft.com/office/powerpoint/2010/main" val="7513238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mbria" panose="02040503050406030204" pitchFamily="18" charset="0"/>
              </a:rPr>
              <a:t>Suraiya’s experience</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i="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1000"/>
              </a:spcAft>
            </a:pPr>
            <a:r>
              <a:rPr lang="en-US" dirty="0">
                <a:latin typeface="Calibri" panose="020F0502020204030204" pitchFamily="34" charset="0"/>
                <a:ea typeface="MS Mincho" panose="02020609040205080304" pitchFamily="49" charset="-128"/>
                <a:cs typeface="Cambria" panose="02040503050406030204" pitchFamily="18" charset="0"/>
              </a:rPr>
              <a:t>Suraiya is a 22-year-old woman who has agreed to be admitted to an acute psychiatric care ward following a suicide attempt. She has a history of serious self-harm and repeated admissions because of severe distress that she has experienced. </a:t>
            </a:r>
          </a:p>
          <a:p>
            <a:pPr algn="just">
              <a:spcAft>
                <a:spcPts val="1000"/>
              </a:spcAft>
            </a:pP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As one of Suraiya’s professional advocates, you are meeting with her to discuss the situation. She reports that she feels hopeless and unhappy and believes that the psychiatrist dislikes her. She sits quietly and appears very withdrawn throughout the meeting.</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85</a:t>
            </a:fld>
            <a:endParaRPr lang="x-none"/>
          </a:p>
        </p:txBody>
      </p:sp>
    </p:spTree>
    <p:extLst>
      <p:ext uri="{BB962C8B-B14F-4D97-AF65-F5344CB8AC3E}">
        <p14:creationId xmlns:p14="http://schemas.microsoft.com/office/powerpoint/2010/main" val="37376293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libri" panose="020F0502020204030204" pitchFamily="34" charset="0"/>
              </a:rPr>
              <a:t>What might you want if you were in Suraiya’s shoes?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from participants may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To see a different psychiatrist.</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To go home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To have more information on her stay and treatment plan</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To regain control of her life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To feel like someone understands or empathizes with her situation</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To see a familiar face or someone who she trusts (friend or relative).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86</a:t>
            </a:fld>
            <a:endParaRPr lang="x-none"/>
          </a:p>
        </p:txBody>
      </p:sp>
    </p:spTree>
    <p:extLst>
      <p:ext uri="{BB962C8B-B14F-4D97-AF65-F5344CB8AC3E}">
        <p14:creationId xmlns:p14="http://schemas.microsoft.com/office/powerpoint/2010/main" val="26510082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3788" y="1243013"/>
            <a:ext cx="4525962" cy="2546350"/>
          </a:xfrm>
        </p:spPr>
      </p:sp>
      <p:sp>
        <p:nvSpPr>
          <p:cNvPr id="3" name="Notes Placeholder 2"/>
          <p:cNvSpPr>
            <a:spLocks noGrp="1"/>
          </p:cNvSpPr>
          <p:nvPr>
            <p:ph type="body" idx="1"/>
          </p:nvPr>
        </p:nvSpPr>
        <p:spPr>
          <a:xfrm>
            <a:off x="680879" y="4175188"/>
            <a:ext cx="5447030" cy="4523121"/>
          </a:xfrm>
        </p:spPr>
        <p:txBody>
          <a:bodyPr/>
          <a:lstStyle/>
          <a:p>
            <a:pPr algn="just">
              <a:spcAft>
                <a:spcPts val="600"/>
              </a:spcAft>
            </a:pPr>
            <a:r>
              <a:rPr lang="en-US" b="1" dirty="0">
                <a:latin typeface="Calibri" panose="020F0502020204030204" pitchFamily="34" charset="0"/>
                <a:ea typeface="MS Mincho" panose="02020609040205080304" pitchFamily="49" charset="-128"/>
                <a:cs typeface="Cambria" panose="02040503050406030204" pitchFamily="18" charset="0"/>
              </a:rPr>
              <a:t>Based on what you have learned about the recovery approach, how could you support Suraiya?</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b="1" dirty="0">
                <a:solidFill>
                  <a:srgbClr val="4F81BD"/>
                </a:solidFill>
                <a:latin typeface="Calibri" panose="020F0502020204030204" pitchFamily="34" charset="0"/>
                <a:ea typeface="MS Gothic" panose="020B0609070205080204" pitchFamily="49" charset="-128"/>
                <a:cs typeface="Calibri" panose="020F0502020204030204" pitchFamily="34" charset="0"/>
              </a:rPr>
              <a:t>Prompt the group to consider:</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 would you start a conversation with Suraiya?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questions would you ask Suraiya?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spcAft>
                <a:spcPts val="600"/>
              </a:spcAft>
            </a:pPr>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Examples may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Ask her what makes her think the psychiatrist dislikes her.</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Acknowledge Suraiya’s distress (by really engaging and actively listening). Explore with her what is not going well for her in order to inquire about her well-being and her experience of the service.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Assure her that she is here by her own choice and that she is not obliged to stay or do anything she does not want to do.</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Invite her to describe what would make her situation better.</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Ask her how you could help to make the situation less stressful (e.g. having certain visitors, having some meaningful belongings brought in from home, activities she would like to do, talking to certain mental health workers, making arrangements so she can go home with the appropriate support, etc.).</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Ask her if there is anyone else on staff who she is comfortable talking with.</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Ask her if it would be helpful to talk to someone who has had a similar experience (e.g. a peer supporter).</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87</a:t>
            </a:fld>
            <a:endParaRPr lang="x-none"/>
          </a:p>
        </p:txBody>
      </p:sp>
    </p:spTree>
    <p:extLst>
      <p:ext uri="{BB962C8B-B14F-4D97-AF65-F5344CB8AC3E}">
        <p14:creationId xmlns:p14="http://schemas.microsoft.com/office/powerpoint/2010/main" val="12857992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latin typeface="Calibri" panose="020F0502020204030204" pitchFamily="34" charset="0"/>
                <a:ea typeface="MS Mincho" panose="02020609040205080304" pitchFamily="49" charset="-128"/>
                <a:cs typeface="Calibri" panose="020F0502020204030204" pitchFamily="34" charset="0"/>
              </a:rPr>
              <a:t>Let’s consider how a professional advocate, Jamal, engages with Suraiya</a:t>
            </a:r>
            <a:r>
              <a:rPr lang="en-US" b="1"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At a meeting with Suraiya, Jamal notices that Suraiya appears withdrawn, angry and sad. He asks how she is feeling at the moment. Jamal also asks if there is anything that might make her feel better. Suraiya says that she would like to talk to her friend. Jamal says that he would try to organize that as soon as possible. He also asks in the meantime what else might help.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Suraiya explains that she really needs time on her own in a quiet place to reflect. She said that it has helped in the past to listen to music, in order to get some distance from her situation. The mental health service has established some comfortable quiet rooms over the past year and Jamal proposes that Suraiya spend as much time as she would like there and can listen to music and call her friends at any time. He also lets Suraiya know that he will be here to support her when she needs to.</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libri" panose="020F0502020204030204" pitchFamily="34" charset="0"/>
              </a:rPr>
              <a:t>Jamal also recalls that Suraya thought that the psychiatrist disliked her. He invites her to discuss any concerns that weren’t already dealt with, so they can be addressed with those involved and, if relevant, resources and information could be provided about how and where to make complaints.</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88</a:t>
            </a:fld>
            <a:endParaRPr lang="x-none"/>
          </a:p>
        </p:txBody>
      </p:sp>
    </p:spTree>
    <p:extLst>
      <p:ext uri="{BB962C8B-B14F-4D97-AF65-F5344CB8AC3E}">
        <p14:creationId xmlns:p14="http://schemas.microsoft.com/office/powerpoint/2010/main" val="6987456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Calibri" panose="020F0502020204030204" pitchFamily="34" charset="0"/>
                <a:ea typeface="MS Mincho" panose="02020609040205080304" pitchFamily="49" charset="-128"/>
                <a:cs typeface="Calibri" panose="020F0502020204030204" pitchFamily="34" charset="0"/>
              </a:rPr>
              <a:t>In what ways is Jamal’s support in line with recovery-oriented practices?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b="1" dirty="0">
                <a:solidFill>
                  <a:srgbClr val="4F81BD"/>
                </a:solidFill>
                <a:latin typeface="Calibri" panose="020F0502020204030204" pitchFamily="34" charset="0"/>
                <a:ea typeface="MS Gothic" panose="020B0609070205080204" pitchFamily="49" charset="-128"/>
                <a:cs typeface="Cambria" panose="02040503050406030204" pitchFamily="18" charset="0"/>
              </a:rPr>
              <a:t>Some answers may include:</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Jamal inspires hope.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Jamal listens and tries to understand Suraiya’s preferences.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Jamal is respectful of Suraiya’s requests.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He is working alongside Suraiya.</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At all times Jamal is being professional, while at the same time remaining engaged and supportive.</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89</a:t>
            </a:fld>
            <a:endParaRPr lang="x-none"/>
          </a:p>
        </p:txBody>
      </p:sp>
    </p:spTree>
    <p:extLst>
      <p:ext uri="{BB962C8B-B14F-4D97-AF65-F5344CB8AC3E}">
        <p14:creationId xmlns:p14="http://schemas.microsoft.com/office/powerpoint/2010/main" val="4240949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1192213"/>
            <a:ext cx="4660900" cy="2622550"/>
          </a:xfrm>
        </p:spPr>
      </p:sp>
      <p:sp>
        <p:nvSpPr>
          <p:cNvPr id="3" name="Notes Placeholder 2"/>
          <p:cNvSpPr>
            <a:spLocks noGrp="1"/>
          </p:cNvSpPr>
          <p:nvPr>
            <p:ph type="body" idx="1"/>
          </p:nvPr>
        </p:nvSpPr>
        <p:spPr>
          <a:xfrm>
            <a:off x="680879" y="4324302"/>
            <a:ext cx="5447030" cy="4374007"/>
          </a:xfrm>
        </p:spPr>
        <p:txBody>
          <a:bodyPr/>
          <a:lstStyle/>
          <a:p>
            <a:pPr algn="just">
              <a:spcAft>
                <a:spcPts val="600"/>
              </a:spcAft>
            </a:pPr>
            <a:r>
              <a:rPr lang="en-US" b="1" i="1" dirty="0">
                <a:latin typeface="Calibri" panose="020F0502020204030204" pitchFamily="34" charset="0"/>
                <a:ea typeface="MS Mincho" panose="02020609040205080304" pitchFamily="49" charset="-128"/>
                <a:cs typeface="Cambria" panose="02040503050406030204" pitchFamily="18" charset="0"/>
              </a:rPr>
              <a:t>Exercise 1.1</a:t>
            </a:r>
            <a:r>
              <a:rPr lang="en-US" i="1" dirty="0">
                <a:latin typeface="Calibri" panose="020F0502020204030204" pitchFamily="34" charset="0"/>
                <a:ea typeface="MS Mincho" panose="02020609040205080304" pitchFamily="49" charset="-128"/>
                <a:cs typeface="Cambria" panose="02040503050406030204" pitchFamily="18" charset="0"/>
              </a:rPr>
              <a:t>: </a:t>
            </a:r>
            <a:r>
              <a:rPr lang="en-US" b="1" i="1" dirty="0">
                <a:latin typeface="Calibri" panose="020F0502020204030204" pitchFamily="34" charset="0"/>
                <a:ea typeface="MS Mincho" panose="02020609040205080304" pitchFamily="49" charset="-128"/>
                <a:cs typeface="Cambria" panose="02040503050406030204" pitchFamily="18" charset="0"/>
              </a:rPr>
              <a:t>What does recovery mean to you</a:t>
            </a:r>
            <a:r>
              <a:rPr lang="en-GB" b="1" i="1" dirty="0">
                <a:latin typeface="Calibri" panose="020F0502020204030204" pitchFamily="34" charset="0"/>
                <a:ea typeface="MS Mincho" panose="02020609040205080304" pitchFamily="49" charset="-128"/>
                <a:cs typeface="Cambria" panose="02040503050406030204" pitchFamily="18" charset="0"/>
              </a:rPr>
              <a:t>?</a:t>
            </a:r>
            <a:r>
              <a:rPr lang="en-GB" b="1" i="1" dirty="0">
                <a:solidFill>
                  <a:srgbClr val="FF0000"/>
                </a:solidFill>
                <a:latin typeface="Calibri" panose="020F0502020204030204" pitchFamily="34" charset="0"/>
                <a:ea typeface="MS Mincho" panose="02020609040205080304" pitchFamily="49" charset="-128"/>
                <a:cs typeface="Cambria" panose="02040503050406030204" pitchFamily="18" charset="0"/>
              </a:rPr>
              <a:t> </a:t>
            </a:r>
            <a:r>
              <a:rPr lang="en-US" b="1" i="1" dirty="0">
                <a:latin typeface="Calibri" panose="020F0502020204030204" pitchFamily="34" charset="0"/>
                <a:ea typeface="MS Mincho" panose="02020609040205080304" pitchFamily="49" charset="-128"/>
                <a:cs typeface="Cambria" panose="02040503050406030204" pitchFamily="18" charset="0"/>
              </a:rPr>
              <a:t>(45 min.)</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60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Divide the participants into groups of 5.</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Now ask participants to consider the following reflective question:</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spcAft>
                <a:spcPts val="600"/>
              </a:spcAft>
            </a:pPr>
            <a:r>
              <a:rPr lang="en-US" b="1" dirty="0">
                <a:latin typeface="Calibri" panose="020F0502020204030204" pitchFamily="34" charset="0"/>
                <a:ea typeface="MS Mincho" panose="02020609040205080304" pitchFamily="49" charset="-128"/>
                <a:cs typeface="Calibri" panose="020F0502020204030204" pitchFamily="34" charset="0"/>
              </a:rPr>
              <a:t>Based on your own personal or professional experience, what does recovery mean for people with psychosocial disabilities or for people using services?</a:t>
            </a:r>
            <a:endParaRPr lang="x-none" b="1"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Allow the groups 15 minutes to prepare their lists.</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Then create the two following lists on the flipchart:</a:t>
            </a:r>
            <a:endParaRPr lang="x-none"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marL="800100" lvl="1" indent="-342900">
              <a:lnSpc>
                <a:spcPct val="115000"/>
              </a:lnSpc>
              <a:buFont typeface="+mj-l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Traditional clinical understanding, and</a:t>
            </a:r>
            <a:endParaRPr lang="x-none" dirty="0">
              <a:latin typeface="Calibri" panose="020F0502020204030204" pitchFamily="34" charset="0"/>
              <a:ea typeface="MS Mincho" panose="02020609040205080304" pitchFamily="49" charset="-128"/>
              <a:cs typeface="Arial" panose="020B0604020202020204" pitchFamily="34" charset="0"/>
            </a:endParaRPr>
          </a:p>
          <a:p>
            <a:pPr marL="800100" lvl="1" indent="-342900">
              <a:lnSpc>
                <a:spcPct val="115000"/>
              </a:lnSpc>
              <a:spcAft>
                <a:spcPts val="600"/>
              </a:spcAft>
              <a:buFont typeface="+mj-lt"/>
              <a:buAutoNum type="arabicPeriod"/>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Understanding based on a recovery approach.</a:t>
            </a:r>
            <a:endParaRPr lang="x-none" dirty="0">
              <a:latin typeface="Calibri" panose="020F0502020204030204" pitchFamily="34" charset="0"/>
              <a:ea typeface="MS Mincho" panose="02020609040205080304" pitchFamily="49" charset="-128"/>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Ask participants to share their thoughts and allocate the examples provided to the appropriate list (see presentation below for a better idea of what should go under the two separate lists). Help participants to reflect on why their examples fall within one category or the other.</a:t>
            </a:r>
            <a:endParaRPr lang="en-US" dirty="0">
              <a:solidFill>
                <a:srgbClr val="4F81BD"/>
              </a:solidFill>
              <a:latin typeface="Calibri" panose="020F0502020204030204" pitchFamily="34" charset="0"/>
              <a:ea typeface="MS Gothic" panose="020B0609070205080204" pitchFamily="49" charset="-128"/>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Participants may suggest some recovery-aligned examples, although at this stage early in the recovery training it can be anticipated that many of the ideas will fall within the traditional approach.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9</a:t>
            </a:fld>
            <a:endParaRPr lang="x-none"/>
          </a:p>
        </p:txBody>
      </p:sp>
    </p:spTree>
    <p:extLst>
      <p:ext uri="{BB962C8B-B14F-4D97-AF65-F5344CB8AC3E}">
        <p14:creationId xmlns:p14="http://schemas.microsoft.com/office/powerpoint/2010/main" val="368787501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20 minutes.</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90</a:t>
            </a:fld>
            <a:endParaRPr lang="x-none"/>
          </a:p>
        </p:txBody>
      </p:sp>
    </p:spTree>
    <p:extLst>
      <p:ext uri="{BB962C8B-B14F-4D97-AF65-F5344CB8AC3E}">
        <p14:creationId xmlns:p14="http://schemas.microsoft.com/office/powerpoint/2010/main" val="24456229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Calibri" panose="020F0502020204030204" pitchFamily="34" charset="0"/>
                <a:ea typeface="MS Mincho" panose="02020609040205080304" pitchFamily="49" charset="-128"/>
                <a:cs typeface="Arial" panose="020B0604020202020204" pitchFamily="34" charset="0"/>
              </a:rPr>
              <a:t>Presentation: Understanding boundaries (</a:t>
            </a:r>
            <a:r>
              <a:rPr lang="en-US" b="1" i="1" dirty="0">
                <a:solidFill>
                  <a:srgbClr val="0000FF"/>
                </a:solidFill>
                <a:latin typeface="Calibri" panose="020F0502020204030204" pitchFamily="34" charset="0"/>
                <a:ea typeface="MS Mincho" panose="02020609040205080304" pitchFamily="49" charset="-128"/>
                <a:cs typeface="Arial" panose="020B0604020202020204" pitchFamily="34" charset="0"/>
                <a:hlinkClick r:id="rId3" action="ppaction://hlinkfile" tooltip="Brown, 2007 #344">
                  <a:extLst>
                    <a:ext uri="{A12FA001-AC4F-418D-AE19-62706E023703}">
                      <ahyp:hlinkClr xmlns:ahyp="http://schemas.microsoft.com/office/drawing/2018/hyperlinkcolor" val="tx"/>
                    </a:ext>
                  </a:extLst>
                </a:hlinkClick>
              </a:rPr>
              <a:t>33</a:t>
            </a:r>
            <a:r>
              <a:rPr lang="en-US" b="1" i="1" dirty="0">
                <a:latin typeface="Calibri" panose="020F0502020204030204" pitchFamily="34" charset="0"/>
                <a:ea typeface="MS Mincho" panose="02020609040205080304" pitchFamily="49" charset="-128"/>
                <a:cs typeface="Arial" panose="020B0604020202020204" pitchFamily="34" charset="0"/>
              </a:rPr>
              <a:t>) (20min.)</a:t>
            </a:r>
          </a:p>
          <a:p>
            <a:endParaRPr lang="en-US" b="1" i="1" dirty="0">
              <a:latin typeface="Calibri" panose="020F0502020204030204" pitchFamily="34" charset="0"/>
              <a:ea typeface="MS Mincho" panose="02020609040205080304" pitchFamily="49" charset="-128"/>
              <a:cs typeface="Arial" panose="020B0604020202020204" pitchFamily="34"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When discussing with participants the issue of boundaries, it is important to be aware that there may be variations in opinion in the group as to what is acceptable. Ask the group the following question and list their responses on a flipchart:</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What do you understand by the phrase “</a:t>
            </a:r>
            <a:r>
              <a:rPr lang="en-US" i="1" dirty="0">
                <a:latin typeface="Calibri" panose="020F0502020204030204" pitchFamily="34" charset="0"/>
                <a:ea typeface="MS Mincho" panose="02020609040205080304" pitchFamily="49" charset="-128"/>
                <a:cs typeface="Cambria" panose="02040503050406030204" pitchFamily="18" charset="0"/>
              </a:rPr>
              <a:t>Maintaining professional boundaries in the context of mental health and social services”?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mbria" panose="02040503050406030204" pitchFamily="18" charset="0"/>
              </a:rPr>
              <a:t> </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pPr algn="just"/>
            <a:r>
              <a:rPr lang="en-US" dirty="0">
                <a:solidFill>
                  <a:srgbClr val="4F81BD"/>
                </a:solidFill>
                <a:latin typeface="Calibri" panose="020F0502020204030204" pitchFamily="34" charset="0"/>
                <a:ea typeface="MS Gothic" panose="020B0609070205080204" pitchFamily="49" charset="-128"/>
                <a:cs typeface="Calibri" panose="020F0502020204030204" pitchFamily="34" charset="0"/>
              </a:rPr>
              <a:t>After a short discussion on this, resume the presentation.</a:t>
            </a:r>
            <a:endParaRPr lang="x-none" dirty="0">
              <a:solidFill>
                <a:srgbClr val="4F81BD"/>
              </a:solidFill>
              <a:latin typeface="Calibri" panose="020F0502020204030204" pitchFamily="34" charset="0"/>
              <a:ea typeface="MS Gothic" panose="020B06090702050802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91</a:t>
            </a:fld>
            <a:endParaRPr lang="x-none"/>
          </a:p>
        </p:txBody>
      </p:sp>
    </p:spTree>
    <p:extLst>
      <p:ext uri="{BB962C8B-B14F-4D97-AF65-F5344CB8AC3E}">
        <p14:creationId xmlns:p14="http://schemas.microsoft.com/office/powerpoint/2010/main" val="322691023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Calibri" panose="020F0502020204030204" pitchFamily="34" charset="0"/>
                <a:ea typeface="MS Mincho" panose="02020609040205080304" pitchFamily="49" charset="-128"/>
                <a:cs typeface="Cambria" panose="02040503050406030204" pitchFamily="18" charset="0"/>
              </a:rPr>
              <a:t>Maintaining boundaries</a:t>
            </a:r>
            <a:r>
              <a:rPr lang="en-US" b="1" i="1" u="sng" dirty="0">
                <a:latin typeface="Calibri" panose="020F0502020204030204" pitchFamily="34" charset="0"/>
                <a:ea typeface="MS Mincho" panose="02020609040205080304" pitchFamily="49" charset="-128"/>
                <a:cs typeface="Cambria" panose="02040503050406030204" pitchFamily="18" charset="0"/>
              </a:rPr>
              <a:t> (</a:t>
            </a:r>
            <a:r>
              <a:rPr lang="en-US" b="1" i="1" u="sng" dirty="0">
                <a:latin typeface="Calibri" panose="020F0502020204030204" pitchFamily="34" charset="0"/>
                <a:ea typeface="MS Mincho" panose="02020609040205080304" pitchFamily="49" charset="-128"/>
                <a:cs typeface="Cambria" panose="02040503050406030204" pitchFamily="18" charset="0"/>
                <a:hlinkClick r:id="rId3" action="ppaction://hlinkfile" tooltip=", 2011 #345"/>
              </a:rPr>
              <a:t>32</a:t>
            </a:r>
            <a:r>
              <a:rPr lang="en-US" b="1" i="1" u="sng" dirty="0">
                <a:latin typeface="Calibri" panose="020F0502020204030204" pitchFamily="34" charset="0"/>
                <a:ea typeface="MS Mincho" panose="02020609040205080304" pitchFamily="49" charset="-128"/>
                <a:cs typeface="Cambria" panose="02040503050406030204" pitchFamily="18"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Maintaining professional boundaries within the context of the recovery approach means: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Recognizing and responding appropriately to the boundaries of people using the service.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Being clear, fair and open</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about what you can and cannot do</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Not being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over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-involved or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under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-involved.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92</a:t>
            </a:fld>
            <a:endParaRPr lang="x-none"/>
          </a:p>
        </p:txBody>
      </p:sp>
    </p:spTree>
    <p:extLst>
      <p:ext uri="{BB962C8B-B14F-4D97-AF65-F5344CB8AC3E}">
        <p14:creationId xmlns:p14="http://schemas.microsoft.com/office/powerpoint/2010/main" val="409706382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Ideas of “professional distance” have, in the past, served to maintain a false “us and them” barrier between service staff and people </a:t>
            </a:r>
            <a:r>
              <a:rPr lang="en-US" dirty="0">
                <a:latin typeface="Calibri" panose="020F0502020204030204" pitchFamily="34" charset="0"/>
                <a:ea typeface="SimSun" panose="02010600030101010101" pitchFamily="2" charset="-122"/>
                <a:cs typeface="Cambria" panose="02040503050406030204" pitchFamily="18" charset="0"/>
              </a:rPr>
              <a:t>using services, as</a:t>
            </a:r>
            <a:r>
              <a:rPr lang="en-US" dirty="0">
                <a:latin typeface="Calibri" panose="020F0502020204030204" pitchFamily="34" charset="0"/>
                <a:ea typeface="MS Mincho" panose="02020609040205080304" pitchFamily="49" charset="-128"/>
                <a:cs typeface="Cambria" panose="02040503050406030204" pitchFamily="18" charset="0"/>
              </a:rPr>
              <a:t> if they were fundamentally different.</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However, the view that practitioners have to remain emotionally detached and personally distant in order to be competent is not supported by what is said by many people using mental health and social services. </a:t>
            </a:r>
          </a:p>
          <a:p>
            <a:pPr marL="628650" lvl="1"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For example, it can be useful for a practitioner to disclose their own personal challenges or history of trauma when this can provide insight and a way forward to overcome challenges or trauma.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On the other hand, people using services may perceive interventions of mental health and other practitioners as crossing their personal boundaries (e.g. intrusive questions about personal life, forced medication, etc.).</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93</a:t>
            </a:fld>
            <a:endParaRPr lang="x-none"/>
          </a:p>
        </p:txBody>
      </p:sp>
    </p:spTree>
    <p:extLst>
      <p:ext uri="{BB962C8B-B14F-4D97-AF65-F5344CB8AC3E}">
        <p14:creationId xmlns:p14="http://schemas.microsoft.com/office/powerpoint/2010/main" val="23614245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As such, the focus is not on maintaining boundaries but on developing a sustainable relationship in which both parties feel comfortable and which work to the benefit of the person.</a:t>
            </a:r>
            <a:endParaRPr lang="x-none" dirty="0">
              <a:latin typeface="Calibri" panose="020F0502020204030204" pitchFamily="34" charset="0"/>
              <a:ea typeface="MS Mincho" panose="02020609040205080304" pitchFamily="49" charset="-128"/>
              <a:cs typeface="Cambria" panose="02040503050406030204" pitchFamily="18" charset="0"/>
            </a:endParaRPr>
          </a:p>
          <a:p>
            <a:pPr marL="171450" indent="-171450" algn="just">
              <a:spcAft>
                <a:spcPts val="6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Cambria" panose="02040503050406030204" pitchFamily="18" charset="0"/>
              </a:rPr>
              <a:t>It requires finding a balance in which practitioners and other supporters are neither over-involved nor under-involved. The appropriate level of involvement may vary depending on where one lives, so it is important to take into consideration cultural or contextual differences when developing a relationship with a person.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62865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 example of over-involvement might be when a supporter identifies so strongly with the person that they try to explore experiences that the person finds uncomfortable, unwanted and/or unrelated to the issue.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 example of under-involvement might be when a supporter disengages with the person completely and sees them as a “lost cause” or ignores their feelings.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94</a:t>
            </a:fld>
            <a:endParaRPr lang="x-none"/>
          </a:p>
        </p:txBody>
      </p:sp>
    </p:spTree>
    <p:extLst>
      <p:ext uri="{BB962C8B-B14F-4D97-AF65-F5344CB8AC3E}">
        <p14:creationId xmlns:p14="http://schemas.microsoft.com/office/powerpoint/2010/main" val="285080848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4F81BD"/>
                </a:solidFill>
                <a:latin typeface="Calibri" panose="020F0502020204030204" pitchFamily="34" charset="0"/>
                <a:cs typeface="Calibri" panose="020F0502020204030204" pitchFamily="34" charset="0"/>
              </a:rPr>
              <a:t>Show participants the following table which illustrates what over-involvement or under-involvement might look like between a practitioner and a person using a service</a:t>
            </a:r>
            <a:endParaRPr lang="en-GB" dirty="0">
              <a:solidFill>
                <a:srgbClr val="4F81BD"/>
              </a:solidFill>
              <a:latin typeface="Calibri" panose="020F0502020204030204" pitchFamily="34" charset="0"/>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95</a:t>
            </a:fld>
            <a:endParaRPr lang="x-none"/>
          </a:p>
        </p:txBody>
      </p:sp>
    </p:spTree>
    <p:extLst>
      <p:ext uri="{BB962C8B-B14F-4D97-AF65-F5344CB8AC3E}">
        <p14:creationId xmlns:p14="http://schemas.microsoft.com/office/powerpoint/2010/main" val="365388236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x-none" dirty="0">
              <a:latin typeface="Calibri" panose="020F0502020204030204" pitchFamily="34" charset="0"/>
              <a:ea typeface="MS Mincho" panose="02020609040205080304" pitchFamily="49" charset="-128"/>
              <a:cs typeface="Arial" panose="020B0604020202020204" pitchFamily="34" charset="0"/>
            </a:endParaRPr>
          </a:p>
          <a:p>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 hours.</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96</a:t>
            </a:fld>
            <a:endParaRPr lang="x-none"/>
          </a:p>
        </p:txBody>
      </p:sp>
    </p:spTree>
    <p:extLst>
      <p:ext uri="{BB962C8B-B14F-4D97-AF65-F5344CB8AC3E}">
        <p14:creationId xmlns:p14="http://schemas.microsoft.com/office/powerpoint/2010/main" val="167348322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Calibri" panose="020F0502020204030204" pitchFamily="34" charset="0"/>
                <a:ea typeface="MS Mincho" panose="02020609040205080304" pitchFamily="49" charset="-128"/>
              </a:rPr>
              <a:t>Presentation: Supporting positive risk-taking (</a:t>
            </a:r>
            <a:r>
              <a:rPr lang="en-US" b="1" i="1" dirty="0">
                <a:solidFill>
                  <a:srgbClr val="0000FF"/>
                </a:solidFill>
                <a:latin typeface="Calibri" panose="020F0502020204030204" pitchFamily="34" charset="0"/>
                <a:ea typeface="MS Mincho" panose="02020609040205080304" pitchFamily="49" charset="-128"/>
                <a:hlinkClick r:id="rId3" action="ppaction://hlinkfile" tooltip=", 2011 #346">
                  <a:extLst>
                    <a:ext uri="{A12FA001-AC4F-418D-AE19-62706E023703}">
                      <ahyp:hlinkClr xmlns:ahyp="http://schemas.microsoft.com/office/drawing/2018/hyperlinkcolor" val="tx"/>
                    </a:ext>
                  </a:extLst>
                </a:hlinkClick>
              </a:rPr>
              <a:t>34</a:t>
            </a:r>
            <a:r>
              <a:rPr lang="en-US" b="1" i="1" dirty="0">
                <a:latin typeface="Calibri" panose="020F0502020204030204" pitchFamily="34" charset="0"/>
                <a:ea typeface="MS Mincho" panose="02020609040205080304" pitchFamily="49" charset="-128"/>
              </a:rPr>
              <a:t>) (30 min.)</a:t>
            </a:r>
          </a:p>
          <a:p>
            <a:pPr marL="171450" indent="-171450"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Recovery involves taking risks in life, whether engaging in new activities, meeting new people, or exploring new ideas and feelings. </a:t>
            </a:r>
          </a:p>
          <a:p>
            <a:pPr marL="171450" indent="-171450"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Not all risks are equivalent. </a:t>
            </a:r>
          </a:p>
          <a:p>
            <a:pPr marL="628650" lvl="1" indent="-171450"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Positive risk-taking is not the same as risk-taking that involves “risky” </a:t>
            </a:r>
            <a:r>
              <a:rPr lang="en-US" dirty="0" err="1">
                <a:latin typeface="Calibri" panose="020F0502020204030204" pitchFamily="34" charset="0"/>
                <a:ea typeface="MS Mincho" panose="02020609040205080304" pitchFamily="49" charset="-128"/>
                <a:cs typeface="Calibri" panose="020F0502020204030204" pitchFamily="34" charset="0"/>
              </a:rPr>
              <a:t>behaviour</a:t>
            </a:r>
            <a:r>
              <a:rPr lang="en-US" dirty="0">
                <a:latin typeface="Calibri" panose="020F0502020204030204" pitchFamily="34" charset="0"/>
                <a:ea typeface="MS Mincho" panose="02020609040205080304" pitchFamily="49" charset="-128"/>
                <a:cs typeface="Calibri" panose="020F0502020204030204" pitchFamily="34" charset="0"/>
              </a:rPr>
              <a:t> such as having unsafe sex or driving extremely fast in a car. </a:t>
            </a:r>
          </a:p>
          <a:p>
            <a:pPr marL="628650" lvl="1" indent="-171450"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Those are risks that most of us would deem unwise. </a:t>
            </a:r>
          </a:p>
          <a:p>
            <a:pPr marL="171450" indent="-171450"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Yet individuals may draw the line between positive risk-taking and unwise risk differently (e.g. extreme sports may build a person’s confidence by deliberately facing risk).</a:t>
            </a:r>
            <a:endParaRPr lang="x-none" dirty="0">
              <a:latin typeface="Calibri" panose="020F0502020204030204" pitchFamily="34" charset="0"/>
              <a:ea typeface="MS Mincho" panose="02020609040205080304" pitchFamily="49" charset="-128"/>
              <a:cs typeface="Arial" panose="020B0604020202020204" pitchFamily="34" charset="0"/>
            </a:endParaRPr>
          </a:p>
          <a:p>
            <a:pPr marL="171450" indent="-171450"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Positive risk-taking means that people can explore their potential, new possibilities and opportunities, pursue their dreams and ambitions, learn from positive or negative experiences and live life as they choose. </a:t>
            </a:r>
          </a:p>
          <a:p>
            <a:pPr marL="171450" indent="-171450"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Calibri" panose="020F0502020204030204" pitchFamily="34" charset="0"/>
              </a:rPr>
              <a:t>However, mental health and other practitioners, families and care partners and health services generally tend to be risk-averse and actively discourage the people they are supporting from taking risks. </a:t>
            </a:r>
            <a:endParaRPr lang="x-none" dirty="0">
              <a:latin typeface="Calibri" panose="020F0502020204030204" pitchFamily="34" charset="0"/>
              <a:ea typeface="MS Mincho" panose="02020609040205080304" pitchFamily="49" charset="-128"/>
              <a:cs typeface="Arial" panose="020B0604020202020204" pitchFamily="34" charset="0"/>
            </a:endParaRPr>
          </a:p>
          <a:p>
            <a:endParaRPr lang="en-US" b="1" i="1" dirty="0">
              <a:latin typeface="Calibri" panose="020F0502020204030204" pitchFamily="34" charset="0"/>
              <a:ea typeface="MS Mincho" panose="02020609040205080304" pitchFamily="49" charset="-128"/>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97</a:t>
            </a:fld>
            <a:endParaRPr lang="x-none"/>
          </a:p>
        </p:txBody>
      </p:sp>
    </p:spTree>
    <p:extLst>
      <p:ext uri="{BB962C8B-B14F-4D97-AF65-F5344CB8AC3E}">
        <p14:creationId xmlns:p14="http://schemas.microsoft.com/office/powerpoint/2010/main" val="17472135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solidFill>
                  <a:srgbClr val="4F81BD"/>
                </a:solidFill>
                <a:latin typeface="Calibri" panose="020F0502020204030204" pitchFamily="34" charset="0"/>
                <a:ea typeface="MS Mincho" panose="02020609040205080304" pitchFamily="49" charset="-128"/>
                <a:cs typeface="Calibri" panose="020F0502020204030204" pitchFamily="34" charset="0"/>
              </a:rPr>
              <a:t>Ask participants the following question:</a:t>
            </a:r>
            <a:endParaRPr lang="x-none" dirty="0">
              <a:latin typeface="Calibri" panose="020F0502020204030204" pitchFamily="34" charset="0"/>
              <a:ea typeface="MS Mincho" panose="02020609040205080304" pitchFamily="49" charset="-128"/>
              <a:cs typeface="Arial" panose="020B0604020202020204" pitchFamily="34" charset="0"/>
            </a:endParaRPr>
          </a:p>
          <a:p>
            <a:pPr>
              <a:lnSpc>
                <a:spcPct val="115000"/>
              </a:lnSpc>
            </a:pPr>
            <a:r>
              <a:rPr lang="en-US" b="1" dirty="0">
                <a:latin typeface="Calibri" panose="020F0502020204030204" pitchFamily="34" charset="0"/>
                <a:ea typeface="MS Mincho" panose="02020609040205080304" pitchFamily="49" charset="-128"/>
                <a:cs typeface="Calibri" panose="020F0502020204030204" pitchFamily="34" charset="0"/>
              </a:rPr>
              <a:t> </a:t>
            </a:r>
            <a:endParaRPr lang="x-none" dirty="0">
              <a:latin typeface="Calibri" panose="020F0502020204030204" pitchFamily="34" charset="0"/>
              <a:ea typeface="MS Mincho" panose="02020609040205080304" pitchFamily="49" charset="-128"/>
              <a:cs typeface="Arial" panose="020B0604020202020204" pitchFamily="34" charset="0"/>
            </a:endParaRPr>
          </a:p>
          <a:p>
            <a:pPr algn="just"/>
            <a:r>
              <a:rPr lang="en-US" b="1" dirty="0">
                <a:latin typeface="Calibri" panose="020F0502020204030204" pitchFamily="34" charset="0"/>
                <a:ea typeface="MS Mincho" panose="02020609040205080304" pitchFamily="49" charset="-128"/>
                <a:cs typeface="Cambria" panose="02040503050406030204" pitchFamily="18" charset="0"/>
              </a:rPr>
              <a:t>Why do people avoid taking risks in mental health?</a:t>
            </a:r>
            <a:endParaRPr lang="x-none" dirty="0">
              <a:latin typeface="Calibri" panose="020F0502020204030204" pitchFamily="34" charset="0"/>
              <a:ea typeface="MS Mincho" panose="02020609040205080304" pitchFamily="49" charset="-128"/>
              <a:cs typeface="Cambria" panose="02040503050406030204" pitchFamily="18"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98</a:t>
            </a:fld>
            <a:endParaRPr lang="x-none"/>
          </a:p>
        </p:txBody>
      </p:sp>
    </p:spTree>
    <p:extLst>
      <p:ext uri="{BB962C8B-B14F-4D97-AF65-F5344CB8AC3E}">
        <p14:creationId xmlns:p14="http://schemas.microsoft.com/office/powerpoint/2010/main" val="99252993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alibri" panose="020F0502020204030204" pitchFamily="34" charset="0"/>
                <a:ea typeface="MS Mincho" panose="02020609040205080304" pitchFamily="49" charset="-128"/>
                <a:cs typeface="Cambria" panose="02040503050406030204" pitchFamily="18" charset="0"/>
              </a:rPr>
              <a:t>Then show the following slides </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3" action="ppaction://hlinkfile" tooltip=", 2011 #70">
                  <a:extLst>
                    <a:ext uri="{A12FA001-AC4F-418D-AE19-62706E023703}">
                      <ahyp:hlinkClr xmlns:ahyp="http://schemas.microsoft.com/office/drawing/2018/hyperlinkcolor" val="tx"/>
                    </a:ext>
                  </a:extLst>
                </a:hlinkClick>
              </a:rPr>
              <a:t>9</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i="1" dirty="0">
                <a:solidFill>
                  <a:srgbClr val="0000FF"/>
                </a:solidFill>
                <a:latin typeface="Calibri" panose="020F0502020204030204" pitchFamily="34" charset="0"/>
                <a:ea typeface="MS Mincho" panose="02020609040205080304" pitchFamily="49" charset="-128"/>
                <a:cs typeface="Cambria" panose="02040503050406030204" pitchFamily="18" charset="0"/>
                <a:hlinkClick r:id="rId4" action="ppaction://hlinkfile" tooltip=", 2004 #347">
                  <a:extLst>
                    <a:ext uri="{A12FA001-AC4F-418D-AE19-62706E023703}">
                      <ahyp:hlinkClr xmlns:ahyp="http://schemas.microsoft.com/office/drawing/2018/hyperlinkcolor" val="tx"/>
                    </a:ext>
                  </a:extLst>
                </a:hlinkClick>
              </a:rPr>
              <a:t>35</a:t>
            </a:r>
            <a:r>
              <a:rPr lang="en-US" i="1" dirty="0">
                <a:latin typeface="Calibri" panose="020F0502020204030204" pitchFamily="34" charset="0"/>
                <a:ea typeface="MS Mincho" panose="02020609040205080304" pitchFamily="49" charset="-128"/>
                <a:cs typeface="Cambria" panose="02040503050406030204" pitchFamily="18" charset="0"/>
              </a:rPr>
              <a:t>)</a:t>
            </a:r>
            <a:r>
              <a:rPr lang="en-US" dirty="0">
                <a:latin typeface="Calibri" panose="020F0502020204030204" pitchFamily="34" charset="0"/>
                <a:ea typeface="MS Mincho" panose="02020609040205080304" pitchFamily="49" charset="-128"/>
                <a:cs typeface="Cambria" panose="02040503050406030204" pitchFamily="18" charset="0"/>
              </a:rPr>
              <a:t>:</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i="1" dirty="0">
                <a:latin typeface="Calibri" panose="020F0502020204030204" pitchFamily="34" charset="0"/>
                <a:ea typeface="MS Mincho" panose="02020609040205080304" pitchFamily="49" charset="-128"/>
                <a:cs typeface="Cambria" panose="02040503050406030204" pitchFamily="18" charset="0"/>
              </a:rPr>
              <a:t>People with psychosocial disabilities:</a:t>
            </a:r>
            <a:endParaRPr lang="x-none" dirty="0">
              <a:latin typeface="Calibri" panose="020F0502020204030204" pitchFamily="34" charset="0"/>
              <a:ea typeface="MS Mincho" panose="02020609040205080304" pitchFamily="49" charset="-128"/>
              <a:cs typeface="Cambria" panose="02040503050406030204" pitchFamily="18" charset="0"/>
            </a:endParaRPr>
          </a:p>
          <a:p>
            <a:pPr algn="just"/>
            <a:r>
              <a:rPr lang="en-US" b="1" i="1" dirty="0">
                <a:latin typeface="Calibri" panose="020F0502020204030204" pitchFamily="34" charset="0"/>
                <a:ea typeface="MS Mincho" panose="02020609040205080304" pitchFamily="49" charset="-128"/>
                <a:cs typeface="Cambria" panose="02040503050406030204" pitchFamily="18" charset="0"/>
              </a:rPr>
              <a:t> </a:t>
            </a:r>
            <a:endParaRPr lang="x-none" dirty="0">
              <a:latin typeface="Calibri" panose="020F0502020204030204" pitchFamily="34" charset="0"/>
              <a:ea typeface="MS Mincho" panose="02020609040205080304" pitchFamily="49" charset="-128"/>
              <a:cs typeface="Cambria" panose="02040503050406030204" pitchFamily="18"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may be reluctant to take risks for fear of worsening their problems.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may avoid taking risks because they fear failure.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may also be afraid of the discrimination they may encounter if they take on certain activities.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may not want to go outside their comfort zone or may not feel comfortable facing their fears.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Some people may already have experienced a great deal of risk and bad outcomes in their life, whether from choice or other circumstances, and may be averse to taking more risks.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Some people may lack a support system to encourage them to take risks.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6E7D0B4-629D-4358-AF77-399C1BE3CD59}" type="slidenum">
              <a:rPr lang="x-none" smtClean="0"/>
              <a:t>99</a:t>
            </a:fld>
            <a:endParaRPr lang="x-none"/>
          </a:p>
        </p:txBody>
      </p:sp>
    </p:spTree>
    <p:extLst>
      <p:ext uri="{BB962C8B-B14F-4D97-AF65-F5344CB8AC3E}">
        <p14:creationId xmlns:p14="http://schemas.microsoft.com/office/powerpoint/2010/main" val="11821776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hemeOverride" Target="../theme/themeOverride4.x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themeOverride" Target="../theme/themeOverride5.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2306818460"/>
      </p:ext>
    </p:extLst>
  </p:cSld>
  <p:clrMapOvr>
    <a:overrideClrMapping bg1="lt1" tx1="dk1" bg2="lt2" tx2="dk2" accent1="accent1" accent2="accent2" accent3="accent3" accent4="accent4" accent5="accent5" accent6="accent6" hlink="hlink" folHlink="folHlink"/>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Content Placeholder 9"/>
          <p:cNvSpPr>
            <a:spLocks noGrp="1"/>
          </p:cNvSpPr>
          <p:nvPr>
            <p:ph sz="quarter" idx="14"/>
          </p:nvPr>
        </p:nvSpPr>
        <p:spPr>
          <a:xfrm>
            <a:off x="507195" y="1511188"/>
            <a:ext cx="11174412" cy="4500000"/>
          </a:xfrm>
          <a:prstGeom prst="rect">
            <a:avLst/>
          </a:prstGeom>
        </p:spPr>
        <p:txBody>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99630" y="506412"/>
            <a:ext cx="9792000" cy="432000"/>
          </a:xfrm>
          <a:prstGeom prst="rect">
            <a:avLst/>
          </a:prstGeom>
        </p:spPr>
        <p:txBody>
          <a:bodyPr/>
          <a:lstStyle>
            <a:lvl1pPr>
              <a:defRPr sz="3000"/>
            </a:lvl1pPr>
          </a:lstStyle>
          <a:p>
            <a:r>
              <a:rPr lang="en-US" dirty="0"/>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
        <p:nvSpPr>
          <p:cNvPr id="3" name="TextBox 2">
            <a:extLst>
              <a:ext uri="{FF2B5EF4-FFF2-40B4-BE49-F238E27FC236}">
                <a16:creationId xmlns:a16="http://schemas.microsoft.com/office/drawing/2014/main" id="{934194D4-65C1-CE44-83D6-BA6AA8F0F826}"/>
              </a:ext>
            </a:extLst>
          </p:cNvPr>
          <p:cNvSpPr txBox="1"/>
          <p:nvPr userDrawn="1"/>
        </p:nvSpPr>
        <p:spPr>
          <a:xfrm>
            <a:off x="1341120" y="667512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4" name="TextBox 3">
            <a:extLst>
              <a:ext uri="{FF2B5EF4-FFF2-40B4-BE49-F238E27FC236}">
                <a16:creationId xmlns:a16="http://schemas.microsoft.com/office/drawing/2014/main" id="{8404965B-C745-5F49-B6A0-65A62D0FFA87}"/>
              </a:ext>
            </a:extLst>
          </p:cNvPr>
          <p:cNvSpPr txBox="1"/>
          <p:nvPr userDrawn="1"/>
        </p:nvSpPr>
        <p:spPr>
          <a:xfrm>
            <a:off x="1117600" y="6695440"/>
            <a:ext cx="0" cy="0"/>
          </a:xfrm>
          <a:prstGeom prst="rect">
            <a:avLst/>
          </a:prstGeom>
          <a:noFill/>
        </p:spPr>
        <p:txBody>
          <a:bodyPr wrap="none" lIns="0" tIns="0" rIns="0" bIns="0" rtlCol="0">
            <a:noAutofit/>
          </a:bodyPr>
          <a:lstStyle/>
          <a:p>
            <a:pPr algn="l"/>
            <a:endParaRPr lang="en-US" dirty="0">
              <a:solidFill>
                <a:schemeClr val="tx1"/>
              </a:solidFill>
            </a:endParaRPr>
          </a:p>
        </p:txBody>
      </p:sp>
      <p:sp>
        <p:nvSpPr>
          <p:cNvPr id="12" name="Slide Number Placeholder 1">
            <a:extLst>
              <a:ext uri="{FF2B5EF4-FFF2-40B4-BE49-F238E27FC236}">
                <a16:creationId xmlns:a16="http://schemas.microsoft.com/office/drawing/2014/main" id="{9027253D-088E-394F-B1CF-7F7CF8E2E2D2}"/>
              </a:ext>
            </a:extLst>
          </p:cNvPr>
          <p:cNvSpPr txBox="1">
            <a:spLocks/>
          </p:cNvSpPr>
          <p:nvPr userDrawn="1"/>
        </p:nvSpPr>
        <p:spPr>
          <a:xfrm>
            <a:off x="10032988" y="6624156"/>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225240693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a:prstGeom prst="rect">
            <a:avLst/>
          </a:prstGeom>
        </p:spPr>
        <p:txBody>
          <a:bodyPr/>
          <a:lstStyle>
            <a:lvl1pPr>
              <a:defRPr sz="4000"/>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
        <p:nvSpPr>
          <p:cNvPr id="12" name="Slide Number Placeholder 1">
            <a:extLst>
              <a:ext uri="{FF2B5EF4-FFF2-40B4-BE49-F238E27FC236}">
                <a16:creationId xmlns:a16="http://schemas.microsoft.com/office/drawing/2014/main" id="{0DB60E25-8D38-DD4A-8EC3-1E1FFF0AEAEE}"/>
              </a:ext>
            </a:extLst>
          </p:cNvPr>
          <p:cNvSpPr txBox="1">
            <a:spLocks/>
          </p:cNvSpPr>
          <p:nvPr userDrawn="1"/>
        </p:nvSpPr>
        <p:spPr>
          <a:xfrm>
            <a:off x="10056358" y="6626636"/>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a:p>
        </p:txBody>
      </p:sp>
    </p:spTree>
    <p:extLst>
      <p:ext uri="{BB962C8B-B14F-4D97-AF65-F5344CB8AC3E}">
        <p14:creationId xmlns:p14="http://schemas.microsoft.com/office/powerpoint/2010/main" val="252217356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a:xfrm>
            <a:off x="389639" y="506412"/>
            <a:ext cx="9792000" cy="432000"/>
          </a:xfrm>
          <a:prstGeom prst="rect">
            <a:avLst/>
          </a:prstGeom>
        </p:spPr>
        <p:txBody>
          <a:bodyPr/>
          <a:lstStyle>
            <a:lvl1pPr>
              <a:defRPr sz="3000"/>
            </a:lvl1pPr>
          </a:lstStyle>
          <a:p>
            <a:r>
              <a:rPr lang="en-US" dirty="0"/>
              <a:t>Click to edit Master title style</a:t>
            </a:r>
            <a:endParaRPr lang="x-none"/>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hasCustomPrompt="1"/>
          </p:nvPr>
        </p:nvSpPr>
        <p:spPr>
          <a:xfrm>
            <a:off x="507205" y="1739788"/>
            <a:ext cx="11175995" cy="4500000"/>
          </a:xfrm>
          <a:prstGeom prst="rect">
            <a:avLst/>
          </a:prstGeom>
        </p:spPr>
        <p:txBody>
          <a:bodyPr/>
          <a:lstStyle>
            <a:lvl1pPr>
              <a:defRPr sz="2200"/>
            </a:lvl1pPr>
            <a:lvl2pPr>
              <a:defRPr sz="1800"/>
            </a:lvl2pPr>
            <a:lvl3pPr>
              <a:defRPr sz="1800"/>
            </a:lvl3pPr>
            <a:lvl4pPr>
              <a:defRPr sz="1800"/>
            </a:lvl4pPr>
            <a:lvl5pPr>
              <a:defRPr sz="1800"/>
            </a:lvl5pPr>
            <a:lvl6pPr marL="2286000" indent="0">
              <a:buNone/>
              <a:defRPr/>
            </a:lvl6pPr>
          </a:lstStyle>
          <a:p>
            <a:pPr lvl="0"/>
            <a:r>
              <a:rPr lang="en-US" dirty="0"/>
              <a:t>Edit Master text styles</a:t>
            </a:r>
          </a:p>
          <a:p>
            <a:pPr lvl="3"/>
            <a:r>
              <a:rPr lang="en-US" dirty="0"/>
              <a:t>Second level</a:t>
            </a:r>
          </a:p>
          <a:p>
            <a:pPr lvl="4"/>
            <a:r>
              <a:rPr lang="en-US" dirty="0"/>
              <a:t>Third level</a:t>
            </a:r>
          </a:p>
          <a:p>
            <a:pPr lvl="4"/>
            <a:r>
              <a:rPr lang="en-US" dirty="0"/>
              <a:t>Fourth level</a:t>
            </a:r>
          </a:p>
          <a:p>
            <a:pPr lvl="4"/>
            <a:r>
              <a:rPr lang="en-US" dirty="0"/>
              <a:t>Fifth level</a:t>
            </a:r>
            <a:endParaRPr lang="x-none"/>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p:txBody>
          <a:bodyPr/>
          <a:lstStyle/>
          <a:p>
            <a:endParaRPr lang="x-none"/>
          </a:p>
        </p:txBody>
      </p:sp>
      <p:sp>
        <p:nvSpPr>
          <p:cNvPr id="6" name="Slide Number Placeholder 5">
            <a:extLst>
              <a:ext uri="{FF2B5EF4-FFF2-40B4-BE49-F238E27FC236}">
                <a16:creationId xmlns:a16="http://schemas.microsoft.com/office/drawing/2014/main" id="{C110D5D1-95DA-48C5-8559-429A98FBF50B}"/>
              </a:ext>
            </a:extLst>
          </p:cNvPr>
          <p:cNvSpPr>
            <a:spLocks noGrp="1"/>
          </p:cNvSpPr>
          <p:nvPr>
            <p:ph type="sldNum" sz="quarter" idx="12"/>
          </p:nvPr>
        </p:nvSpPr>
        <p:spPr>
          <a:xfrm>
            <a:off x="10034587" y="6623100"/>
            <a:ext cx="1648619" cy="216000"/>
          </a:xfrm>
          <a:prstGeom prst="rect">
            <a:avLst/>
          </a:prstGeom>
        </p:spPr>
        <p:txBody>
          <a:bodyPr/>
          <a:lstStyle/>
          <a:p>
            <a:fld id="{39C7B30D-D25F-4DF3-AE47-BDF3EC9675EC}" type="slidenum">
              <a:rPr lang="x-none" smtClean="0"/>
              <a:t>‹#›</a:t>
            </a:fld>
            <a:endParaRPr lang="x-none"/>
          </a:p>
        </p:txBody>
      </p:sp>
      <p:sp>
        <p:nvSpPr>
          <p:cNvPr id="9" name="Text Placeholder 13">
            <a:extLst>
              <a:ext uri="{FF2B5EF4-FFF2-40B4-BE49-F238E27FC236}">
                <a16:creationId xmlns:a16="http://schemas.microsoft.com/office/drawing/2014/main" id="{56151446-A05C-B645-9A1B-AD00D3A7462E}"/>
              </a:ext>
            </a:extLst>
          </p:cNvPr>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
        <p:nvSpPr>
          <p:cNvPr id="10" name="TextBox 9">
            <a:extLst>
              <a:ext uri="{FF2B5EF4-FFF2-40B4-BE49-F238E27FC236}">
                <a16:creationId xmlns:a16="http://schemas.microsoft.com/office/drawing/2014/main" id="{744F6E85-7E65-7D4C-99FE-00FC62FD521C}"/>
              </a:ext>
            </a:extLst>
          </p:cNvPr>
          <p:cNvSpPr txBox="1"/>
          <p:nvPr userDrawn="1"/>
        </p:nvSpPr>
        <p:spPr>
          <a:xfrm>
            <a:off x="352697" y="117566"/>
            <a:ext cx="0" cy="0"/>
          </a:xfrm>
          <a:prstGeom prst="rect">
            <a:avLst/>
          </a:prstGeom>
          <a:noFill/>
        </p:spPr>
        <p:txBody>
          <a:bodyPr wrap="none" lIns="0" tIns="0" rIns="0" bIns="0" rtlCol="0">
            <a:noAutofit/>
          </a:bodyPr>
          <a:lstStyle/>
          <a:p>
            <a:pPr algn="l"/>
            <a:endParaRPr lang="en-US" dirty="0">
              <a:solidFill>
                <a:schemeClr val="tx1"/>
              </a:solidFill>
            </a:endParaRPr>
          </a:p>
        </p:txBody>
      </p:sp>
    </p:spTree>
    <p:extLst>
      <p:ext uri="{BB962C8B-B14F-4D97-AF65-F5344CB8AC3E}">
        <p14:creationId xmlns:p14="http://schemas.microsoft.com/office/powerpoint/2010/main" val="37585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36445157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5995852" y="1739788"/>
            <a:ext cx="5687348"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6"/>
          </p:nvPr>
        </p:nvSpPr>
        <p:spPr>
          <a:xfrm>
            <a:off x="507206" y="1739788"/>
            <a:ext cx="5488646"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07205" y="6623100"/>
            <a:ext cx="9018587" cy="216000"/>
          </a:xfrm>
          <a:prstGeom prst="rect">
            <a:avLst/>
          </a:prstGeom>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5" y="1739788"/>
            <a:ext cx="11175995" cy="4500000"/>
          </a:xfrm>
          <a:prstGeom prst="rect">
            <a:avLst/>
          </a:prstGeom>
        </p:spPr>
        <p:txBody>
          <a:bodyPr vert="horz" lIns="0" tIns="46800" rIns="0" bIns="45720" rtlCol="0" anchor="b">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a:lstStyle>
          <a:p>
            <a:r>
              <a:rPr lang="en-US"/>
              <a:t>Click to edit Master title style</a:t>
            </a:r>
          </a:p>
        </p:txBody>
      </p:sp>
      <p:sp>
        <p:nvSpPr>
          <p:cNvPr id="10" name="Text Placeholder 13">
            <a:extLst>
              <a:ext uri="{FF2B5EF4-FFF2-40B4-BE49-F238E27FC236}">
                <a16:creationId xmlns:a16="http://schemas.microsoft.com/office/drawing/2014/main" id="{07098449-41B0-BB47-9B66-892F78FE4ECF}"/>
              </a:ext>
            </a:extLst>
          </p:cNvPr>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313443951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3228259213"/>
      </p:ext>
    </p:extLst>
  </p:cSld>
  <p:clrMapOvr>
    <a:overrideClrMapping bg1="lt1" tx1="dk1" bg2="lt2" tx2="dk2" accent1="accent1" accent2="accent2" accent3="accent3" accent4="accent4" accent5="accent5" accent6="accent6" hlink="hlink" folHlink="folHlink"/>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3/27/2023</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a:t>
            </a:fld>
            <a:endParaRPr lang="en-US"/>
          </a:p>
        </p:txBody>
      </p:sp>
    </p:spTree>
    <p:extLst>
      <p:ext uri="{BB962C8B-B14F-4D97-AF65-F5344CB8AC3E}">
        <p14:creationId xmlns:p14="http://schemas.microsoft.com/office/powerpoint/2010/main" val="88764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graphicFrame>
        <p:nvGraphicFramePr>
          <p:cNvPr id="7" name="Object 6" hidden="1"/>
          <p:cNvGraphicFramePr>
            <a:graphicFrameLocks noChangeAspect="1"/>
          </p:cNvGraphicFramePr>
          <p:nvPr userDrawn="1">
            <p:custDataLst>
              <p:tags r:id="rId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353" imgH="353" progId="TCLayout.ActiveDocument.1">
                  <p:embed/>
                </p:oleObj>
              </mc:Choice>
              <mc:Fallback>
                <p:oleObj name="think-cell Slide" r:id="rId12" imgW="353" imgH="353" progId="TCLayout.ActiveDocument.1">
                  <p:embed/>
                  <p:pic>
                    <p:nvPicPr>
                      <p:cNvPr id="7" name="Object 6"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dirty="0"/>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10"/>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userDrawn="1">
            <p:custDataLst>
              <p:tags r:id="rId11"/>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
        <p:nvSpPr>
          <p:cNvPr id="24" name="Slide Number Placeholder 5">
            <a:extLst>
              <a:ext uri="{FF2B5EF4-FFF2-40B4-BE49-F238E27FC236}">
                <a16:creationId xmlns:a16="http://schemas.microsoft.com/office/drawing/2014/main" id="{B829967B-7F78-D545-9EC5-F20832EAF5FC}"/>
              </a:ext>
            </a:extLst>
          </p:cNvPr>
          <p:cNvSpPr txBox="1">
            <a:spLocks/>
          </p:cNvSpPr>
          <p:nvPr userDrawn="1"/>
        </p:nvSpPr>
        <p:spPr>
          <a:xfrm>
            <a:off x="10034587" y="6623100"/>
            <a:ext cx="1648619" cy="216000"/>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29" name="Picture 28" descr="https://extranet.who.int/datacol/answer_upload.asp?survey_id=475&amp;view_id=326&amp;question_id=15106&amp;answer_id=47397&amp;respondent_id=22063">
            <a:extLst>
              <a:ext uri="{FF2B5EF4-FFF2-40B4-BE49-F238E27FC236}">
                <a16:creationId xmlns:a16="http://schemas.microsoft.com/office/drawing/2014/main" id="{F7E2392F-6972-B04F-9EE6-57E8EBCA8366}"/>
              </a:ext>
            </a:extLst>
          </p:cNvPr>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30" name="Picture 29">
            <a:extLst>
              <a:ext uri="{FF2B5EF4-FFF2-40B4-BE49-F238E27FC236}">
                <a16:creationId xmlns:a16="http://schemas.microsoft.com/office/drawing/2014/main" id="{706D459D-5E4C-F14F-9C67-092E8973B1F1}"/>
              </a:ext>
            </a:extLst>
          </p:cNvPr>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Tree>
    <p:extLst>
      <p:ext uri="{BB962C8B-B14F-4D97-AF65-F5344CB8AC3E}">
        <p14:creationId xmlns:p14="http://schemas.microsoft.com/office/powerpoint/2010/main" val="2417649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ed.com/talks/eleanor_longden_the_voices_in_my_head?language=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youtu.be/RYbjSeEy42c" TargetMode="Externa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youtu.be/63vK2F1ok7k"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024E59-FB2A-4791-9F33-2BA77C3240E1}"/>
              </a:ext>
            </a:extLst>
          </p:cNvPr>
          <p:cNvSpPr/>
          <p:nvPr/>
        </p:nvSpPr>
        <p:spPr>
          <a:xfrm>
            <a:off x="-1" y="5199017"/>
            <a:ext cx="12177489" cy="1658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pic>
        <p:nvPicPr>
          <p:cNvPr id="11" name="Picture 10">
            <a:extLst>
              <a:ext uri="{FF2B5EF4-FFF2-40B4-BE49-F238E27FC236}">
                <a16:creationId xmlns:a16="http://schemas.microsoft.com/office/drawing/2014/main" id="{89D64727-0932-44B7-80DE-31B998B9636C}"/>
              </a:ext>
            </a:extLst>
          </p:cNvPr>
          <p:cNvPicPr>
            <a:picLocks noChangeAspect="1"/>
          </p:cNvPicPr>
          <p:nvPr/>
        </p:nvPicPr>
        <p:blipFill rotWithShape="1">
          <a:blip r:embed="rId3"/>
          <a:srcRect l="774" t="29192" r="239" b="33880"/>
          <a:stretch/>
        </p:blipFill>
        <p:spPr>
          <a:xfrm>
            <a:off x="0" y="1"/>
            <a:ext cx="12245759" cy="3429000"/>
          </a:xfrm>
          <a:prstGeom prst="rect">
            <a:avLst/>
          </a:prstGeom>
        </p:spPr>
      </p:pic>
      <p:sp>
        <p:nvSpPr>
          <p:cNvPr id="4" name="Text Box 3">
            <a:extLst>
              <a:ext uri="{FF2B5EF4-FFF2-40B4-BE49-F238E27FC236}">
                <a16:creationId xmlns:a16="http://schemas.microsoft.com/office/drawing/2014/main" id="{DE88EB12-5FBA-44CC-B8C4-09C2AE735534}"/>
              </a:ext>
            </a:extLst>
          </p:cNvPr>
          <p:cNvSpPr txBox="1">
            <a:spLocks noChangeArrowheads="1"/>
          </p:cNvSpPr>
          <p:nvPr/>
        </p:nvSpPr>
        <p:spPr bwMode="auto">
          <a:xfrm>
            <a:off x="395132" y="3059002"/>
            <a:ext cx="8464332" cy="1830497"/>
          </a:xfrm>
          <a:prstGeom prst="rect">
            <a:avLst/>
          </a:prstGeom>
          <a:solidFill>
            <a:srgbClr val="E04487"/>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4A48F238-AD1F-4AA9-BF48-C85E93CCA492}"/>
              </a:ext>
            </a:extLst>
          </p:cNvPr>
          <p:cNvSpPr>
            <a:spLocks noChangeArrowheads="1"/>
          </p:cNvSpPr>
          <p:nvPr/>
        </p:nvSpPr>
        <p:spPr bwMode="auto">
          <a:xfrm rot="16200000">
            <a:off x="5080917" y="-238571"/>
            <a:ext cx="2015654" cy="12177488"/>
          </a:xfrm>
          <a:prstGeom prst="rect">
            <a:avLst/>
          </a:prstGeom>
          <a:gradFill rotWithShape="1">
            <a:gsLst>
              <a:gs pos="0">
                <a:srgbClr val="E04487">
                  <a:gamma/>
                  <a:shade val="60000"/>
                  <a:invGamma/>
                </a:srgbClr>
              </a:gs>
              <a:gs pos="100000">
                <a:srgbClr val="E04487">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461972" y="2745561"/>
            <a:ext cx="8397492" cy="180777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34925" lvl="0" indent="0" algn="l" defTabSz="914400" rtl="0" eaLnBrk="0" fontAlgn="base" latinLnBrk="0" hangingPunct="0">
              <a:lnSpc>
                <a:spcPct val="128000"/>
              </a:lnSpc>
              <a:spcBef>
                <a:spcPct val="0"/>
              </a:spcBef>
              <a:spcAft>
                <a:spcPct val="0"/>
              </a:spcAft>
              <a:buClrTx/>
              <a:buSzTx/>
              <a:buFontTx/>
              <a:buNone/>
              <a:tabLst/>
            </a:pPr>
            <a:endParaRPr kumimoji="0" lang="en-US" altLang="en-US" sz="2400" b="1" i="0" u="none" strike="noStrike" cap="none" normalizeH="0" baseline="0" dirty="0">
              <a:ln>
                <a:noFill/>
              </a:ln>
              <a:solidFill>
                <a:srgbClr val="FFFFFE"/>
              </a:solidFill>
              <a:effectLst/>
              <a:latin typeface="Calibri" panose="020F0502020204030204" pitchFamily="34" charset="0"/>
            </a:endParaRPr>
          </a:p>
          <a:p>
            <a:pPr lvl="0" eaLnBrk="0" fontAlgn="base" hangingPunct="0">
              <a:spcBef>
                <a:spcPct val="0"/>
              </a:spcBef>
              <a:spcAft>
                <a:spcPct val="0"/>
              </a:spcAft>
            </a:pPr>
            <a:r>
              <a:rPr kumimoji="0" lang="en-US" altLang="en-US" sz="4800" b="1" i="0" u="none" strike="noStrike" cap="none" normalizeH="0" baseline="0" dirty="0" err="1">
                <a:ln>
                  <a:noFill/>
                </a:ln>
                <a:solidFill>
                  <a:srgbClr val="FFFFFE"/>
                </a:solidFill>
                <a:effectLst/>
                <a:latin typeface="Calibri" panose="020F0502020204030204" pitchFamily="34" charset="0"/>
              </a:rPr>
              <a:t>Prácticas</a:t>
            </a:r>
            <a:r>
              <a:rPr kumimoji="0" lang="en-US" altLang="en-US" sz="4800" b="1" i="0" u="none" strike="noStrike" cap="none" normalizeH="0" dirty="0">
                <a:ln>
                  <a:noFill/>
                </a:ln>
                <a:solidFill>
                  <a:srgbClr val="FFFFFE"/>
                </a:solidFill>
                <a:effectLst/>
                <a:latin typeface="Calibri" panose="020F0502020204030204" pitchFamily="34" charset="0"/>
              </a:rPr>
              <a:t> de </a:t>
            </a:r>
            <a:r>
              <a:rPr kumimoji="0" lang="en-US" altLang="en-US" sz="4800" b="1" i="0" u="none" strike="noStrike" cap="none" normalizeH="0" dirty="0" err="1">
                <a:ln>
                  <a:noFill/>
                </a:ln>
                <a:solidFill>
                  <a:srgbClr val="FFFFFE"/>
                </a:solidFill>
                <a:effectLst/>
                <a:latin typeface="Calibri" panose="020F0502020204030204" pitchFamily="34" charset="0"/>
              </a:rPr>
              <a:t>recuperación</a:t>
            </a:r>
            <a:r>
              <a:rPr kumimoji="0" lang="en-US" altLang="en-US" sz="4800" b="1" i="0" u="none" strike="noStrike" cap="none" normalizeH="0" dirty="0">
                <a:ln>
                  <a:noFill/>
                </a:ln>
                <a:solidFill>
                  <a:srgbClr val="FFFFFE"/>
                </a:solidFill>
                <a:effectLst/>
                <a:latin typeface="Calibri" panose="020F0502020204030204" pitchFamily="34" charset="0"/>
              </a:rPr>
              <a:t> para la </a:t>
            </a:r>
            <a:r>
              <a:rPr kumimoji="0" lang="en-US" altLang="en-US" sz="4800" b="1" i="0" u="none" strike="noStrike" cap="none" normalizeH="0" dirty="0" err="1">
                <a:ln>
                  <a:noFill/>
                </a:ln>
                <a:solidFill>
                  <a:srgbClr val="FFFFFE"/>
                </a:solidFill>
                <a:effectLst/>
                <a:latin typeface="Calibri" panose="020F0502020204030204" pitchFamily="34" charset="0"/>
              </a:rPr>
              <a:t>salud</a:t>
            </a:r>
            <a:r>
              <a:rPr kumimoji="0" lang="en-US" altLang="en-US" sz="4800" b="1" i="0" u="none" strike="noStrike" cap="none" normalizeH="0" dirty="0">
                <a:ln>
                  <a:noFill/>
                </a:ln>
                <a:solidFill>
                  <a:srgbClr val="FFFFFE"/>
                </a:solidFill>
                <a:effectLst/>
                <a:latin typeface="Calibri" panose="020F0502020204030204" pitchFamily="34" charset="0"/>
              </a:rPr>
              <a:t> mental </a:t>
            </a:r>
            <a:r>
              <a:rPr lang="en-US" altLang="en-US" sz="4800" b="1" dirty="0">
                <a:solidFill>
                  <a:srgbClr val="FFFFFE"/>
                </a:solidFill>
                <a:latin typeface="Calibri" panose="020F0502020204030204" pitchFamily="34" charset="0"/>
              </a:rPr>
              <a:t>y el </a:t>
            </a:r>
            <a:r>
              <a:rPr lang="en-US" altLang="en-US" sz="4800" b="1" dirty="0" err="1">
                <a:solidFill>
                  <a:srgbClr val="FFFFFE"/>
                </a:solidFill>
                <a:latin typeface="Calibri" panose="020F0502020204030204" pitchFamily="34" charset="0"/>
              </a:rPr>
              <a:t>bienestar</a:t>
            </a:r>
            <a:endParaRPr kumimoji="0" lang="en-US" altLang="en-US" sz="4800" b="1" i="0" u="none" strike="noStrike" cap="none" normalizeH="0" baseline="0" dirty="0">
              <a:ln>
                <a:noFill/>
              </a:ln>
              <a:solidFill>
                <a:srgbClr val="FFFFFE"/>
              </a:solidFill>
              <a:effectLst/>
              <a:latin typeface="Calibri" panose="020F0502020204030204" pitchFamily="34" charset="0"/>
            </a:endParaRPr>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5532" y="5786148"/>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8859464" y="93930"/>
            <a:ext cx="3390901" cy="514692"/>
          </a:xfrm>
          <a:prstGeom prst="rect">
            <a:avLst/>
          </a:prstGeom>
          <a:solidFill>
            <a:srgbClr val="E04487"/>
          </a:solidFill>
          <a:ln>
            <a:noFill/>
          </a:ln>
          <a:effectLst>
            <a:outerShdw blurRad="50800" dist="38100" dir="2700000" algn="tl" rotWithShape="0">
              <a:prstClr val="black">
                <a:alpha val="40000"/>
              </a:prstClr>
            </a:outerShdw>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0" u="none" strike="noStrike" cap="none" normalizeH="0" baseline="0" dirty="0" err="1">
                <a:ln>
                  <a:noFill/>
                </a:ln>
                <a:solidFill>
                  <a:srgbClr val="FFFFFE"/>
                </a:solidFill>
                <a:effectLst/>
                <a:latin typeface="Calibri" panose="020F0502020204030204" pitchFamily="34" charset="0"/>
              </a:rPr>
              <a:t>Diapositivas</a:t>
            </a:r>
            <a:r>
              <a:rPr kumimoji="0" lang="en-GB" altLang="en-US" sz="2800" b="0" u="none" strike="noStrike" cap="none" normalizeH="0" dirty="0">
                <a:ln>
                  <a:noFill/>
                </a:ln>
                <a:solidFill>
                  <a:srgbClr val="FFFFFE"/>
                </a:solidFill>
                <a:effectLst/>
                <a:latin typeface="Calibri" panose="020F0502020204030204" pitchFamily="34" charset="0"/>
              </a:rPr>
              <a:t> del </a:t>
            </a:r>
            <a:r>
              <a:rPr kumimoji="0" lang="en-GB" altLang="en-US" sz="2800" b="0" u="none" strike="noStrike" cap="none" normalizeH="0" dirty="0" err="1">
                <a:ln>
                  <a:noFill/>
                </a:ln>
                <a:solidFill>
                  <a:srgbClr val="FFFFFE"/>
                </a:solidFill>
                <a:effectLst/>
                <a:latin typeface="Calibri" panose="020F0502020204030204" pitchFamily="34" charset="0"/>
              </a:rPr>
              <a:t>curso</a:t>
            </a:r>
            <a:endParaRPr kumimoji="0" lang="en-US" altLang="en-US" sz="2800" b="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dirty="0">
                  <a:solidFill>
                    <a:srgbClr val="FF0000"/>
                  </a:solidFill>
                </a:rPr>
                <a:t>QualityRights</a:t>
              </a:r>
            </a:p>
          </p:txBody>
        </p:sp>
      </p:grpSp>
      <p:sp>
        <p:nvSpPr>
          <p:cNvPr id="2" name="Text Box 2">
            <a:extLst>
              <a:ext uri="{FF2B5EF4-FFF2-40B4-BE49-F238E27FC236}">
                <a16:creationId xmlns:a16="http://schemas.microsoft.com/office/drawing/2014/main" id="{8D831CA2-97ED-4188-AC51-968860B9906C}"/>
              </a:ext>
            </a:extLst>
          </p:cNvPr>
          <p:cNvSpPr txBox="1">
            <a:spLocks noChangeArrowheads="1"/>
          </p:cNvSpPr>
          <p:nvPr/>
        </p:nvSpPr>
        <p:spPr bwMode="auto">
          <a:xfrm>
            <a:off x="461972" y="4842346"/>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3000" dirty="0" err="1">
                <a:solidFill>
                  <a:srgbClr val="E04487"/>
                </a:solidFill>
                <a:latin typeface="Calibri" panose="020F0502020204030204" pitchFamily="34" charset="0"/>
              </a:rPr>
              <a:t>Formación</a:t>
            </a:r>
            <a:r>
              <a:rPr lang="en-GB" altLang="en-US" sz="3000" dirty="0">
                <a:solidFill>
                  <a:srgbClr val="E04487"/>
                </a:solidFill>
                <a:latin typeface="Calibri" panose="020F0502020204030204" pitchFamily="34" charset="0"/>
              </a:rPr>
              <a:t> </a:t>
            </a:r>
            <a:r>
              <a:rPr lang="en-GB" altLang="en-US" sz="3000" dirty="0" err="1">
                <a:solidFill>
                  <a:srgbClr val="E04487"/>
                </a:solidFill>
                <a:latin typeface="Calibri" panose="020F0502020204030204" pitchFamily="34" charset="0"/>
              </a:rPr>
              <a:t>especializada</a:t>
            </a:r>
            <a:r>
              <a:rPr lang="en-GB" altLang="en-US" sz="3000" dirty="0">
                <a:solidFill>
                  <a:srgbClr val="E04487"/>
                </a:solidFill>
                <a:latin typeface="Calibri" panose="020F0502020204030204" pitchFamily="34" charset="0"/>
              </a:rPr>
              <a:t> de la OMS </a:t>
            </a:r>
            <a:r>
              <a:rPr lang="en-GB" altLang="en-US" sz="3000" dirty="0" err="1">
                <a:solidFill>
                  <a:srgbClr val="E04487"/>
                </a:solidFill>
                <a:latin typeface="Calibri" panose="020F0502020204030204" pitchFamily="34" charset="0"/>
              </a:rPr>
              <a:t>QualityRights</a:t>
            </a:r>
            <a:endParaRPr kumimoji="0" lang="en-US" altLang="en-US" sz="1800" b="0" i="0" u="none" strike="noStrike" cap="none" normalizeH="0" baseline="0" dirty="0">
              <a:ln>
                <a:noFill/>
              </a:ln>
              <a:solidFill>
                <a:srgbClr val="E04487"/>
              </a:solidFill>
              <a:effectLst/>
              <a:latin typeface="Arial" panose="020B0604020202020204" pitchFamily="34" charset="0"/>
            </a:endParaRPr>
          </a:p>
        </p:txBody>
      </p:sp>
      <p:pic>
        <p:nvPicPr>
          <p:cNvPr id="7" name="Imatge 6">
            <a:extLst>
              <a:ext uri="{FF2B5EF4-FFF2-40B4-BE49-F238E27FC236}">
                <a16:creationId xmlns:a16="http://schemas.microsoft.com/office/drawing/2014/main" id="{09583897-7B09-D55F-864A-42BFA5CB72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972" y="5914171"/>
            <a:ext cx="1911755" cy="491942"/>
          </a:xfrm>
          <a:prstGeom prst="rect">
            <a:avLst/>
          </a:prstGeom>
        </p:spPr>
      </p:pic>
    </p:spTree>
    <p:extLst>
      <p:ext uri="{BB962C8B-B14F-4D97-AF65-F5344CB8AC3E}">
        <p14:creationId xmlns:p14="http://schemas.microsoft.com/office/powerpoint/2010/main" val="279426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2DC5C65B-68BC-7A4E-AF72-7A26CF3A5189}"/>
              </a:ext>
            </a:extLst>
          </p:cNvPr>
          <p:cNvSpPr>
            <a:spLocks noGrp="1"/>
          </p:cNvSpPr>
          <p:nvPr>
            <p:ph sz="quarter" idx="17"/>
          </p:nvPr>
        </p:nvSpPr>
        <p:spPr>
          <a:xfrm>
            <a:off x="6278880" y="1152729"/>
            <a:ext cx="5404320" cy="5046419"/>
          </a:xfrm>
        </p:spPr>
        <p:txBody>
          <a:bodyPr/>
          <a:lstStyle/>
          <a:p>
            <a:pPr marL="0" indent="0" algn="just">
              <a:buNone/>
            </a:pPr>
            <a:r>
              <a:rPr lang="es-ES" sz="1800" b="1" dirty="0"/>
              <a:t>Modelo de la recuperación</a:t>
            </a:r>
            <a:endParaRPr lang="es-ES" sz="1800" dirty="0"/>
          </a:p>
          <a:p>
            <a:pPr lvl="0" algn="just" fontAlgn="base"/>
            <a:r>
              <a:rPr lang="es-ES" sz="1800" dirty="0"/>
              <a:t>La persona piensa que ha recuperado el control de su vida y puede tener un papel en la sociedad. </a:t>
            </a:r>
          </a:p>
          <a:p>
            <a:pPr lvl="0" algn="just" fontAlgn="base"/>
            <a:r>
              <a:rPr lang="es-ES" sz="1800" dirty="0"/>
              <a:t>La persona usuaria del servicio entiende mejor su malestar emocional. </a:t>
            </a:r>
          </a:p>
          <a:p>
            <a:pPr lvl="0" algn="just" fontAlgn="base"/>
            <a:r>
              <a:rPr lang="es-ES" sz="1800" dirty="0"/>
              <a:t>La persona tiene la sensación de ser más independiente. </a:t>
            </a:r>
          </a:p>
          <a:p>
            <a:pPr lvl="0" algn="just" fontAlgn="base"/>
            <a:r>
              <a:rPr lang="es-ES" sz="1800" dirty="0"/>
              <a:t>La persona todavía puede tener síntomas, pero convive con ellos y lleva una vida satisfactoria. </a:t>
            </a:r>
          </a:p>
          <a:p>
            <a:pPr algn="just"/>
            <a:r>
              <a:rPr lang="es-ES" sz="1800" dirty="0"/>
              <a:t>La persona siente malestar emocional en la vida, pero el malestar no es el centro de su vida. </a:t>
            </a:r>
            <a:endParaRPr lang="en-US" sz="1800" dirty="0"/>
          </a:p>
        </p:txBody>
      </p:sp>
      <p:sp>
        <p:nvSpPr>
          <p:cNvPr id="10" name="Text Placeholder 9">
            <a:extLst>
              <a:ext uri="{FF2B5EF4-FFF2-40B4-BE49-F238E27FC236}">
                <a16:creationId xmlns:a16="http://schemas.microsoft.com/office/drawing/2014/main" id="{C178BF57-9F87-5441-A374-DBFEBC395A4B}"/>
              </a:ext>
            </a:extLst>
          </p:cNvPr>
          <p:cNvSpPr>
            <a:spLocks noGrp="1"/>
          </p:cNvSpPr>
          <p:nvPr>
            <p:ph type="body" sz="quarter" idx="13"/>
          </p:nvPr>
        </p:nvSpPr>
        <p:spPr>
          <a:xfrm>
            <a:off x="608805" y="1686560"/>
            <a:ext cx="5488647" cy="4230521"/>
          </a:xfrm>
        </p:spPr>
        <p:txBody>
          <a:bodyPr/>
          <a:lstStyle/>
          <a:p>
            <a:pPr marL="0" indent="0" algn="just">
              <a:buNone/>
            </a:pPr>
            <a:r>
              <a:rPr lang="es-ES" sz="1800" b="1" dirty="0"/>
              <a:t>Modelo clínico/tradicional      </a:t>
            </a:r>
            <a:endParaRPr lang="es-ES" sz="1800" dirty="0"/>
          </a:p>
          <a:p>
            <a:pPr lvl="0" algn="just" fontAlgn="base"/>
            <a:r>
              <a:rPr lang="es-ES" sz="1800" dirty="0"/>
              <a:t>La persona deja de comportarse de manera extraña. </a:t>
            </a:r>
          </a:p>
          <a:p>
            <a:pPr lvl="0" algn="just" fontAlgn="base"/>
            <a:r>
              <a:rPr lang="es-ES" sz="1800" dirty="0"/>
              <a:t>La persona ya no supone un peligro ni para ella misma ni para otras personas. </a:t>
            </a:r>
          </a:p>
          <a:p>
            <a:pPr lvl="0" algn="just" fontAlgn="base"/>
            <a:r>
              <a:rPr lang="es-ES" sz="1800" dirty="0"/>
              <a:t>Los síntomas han desaparecido. Por ejemplo, la persona ya no oye voces. </a:t>
            </a:r>
          </a:p>
          <a:p>
            <a:pPr lvl="0" algn="just" fontAlgn="base"/>
            <a:r>
              <a:rPr lang="es-ES" sz="1800" dirty="0"/>
              <a:t>La persona se toma la medicación </a:t>
            </a:r>
          </a:p>
          <a:p>
            <a:pPr algn="just"/>
            <a:r>
              <a:rPr lang="es-ES" sz="1800" dirty="0"/>
              <a:t>y las dosis son estables. </a:t>
            </a:r>
          </a:p>
          <a:p>
            <a:pPr lvl="0" algn="just" fontAlgn="base"/>
            <a:r>
              <a:rPr lang="es-ES" sz="1800" dirty="0"/>
              <a:t>El personal médico ha tomado la decisión de dar el alta a la persona del servicio de atención en régimen interno. </a:t>
            </a:r>
          </a:p>
          <a:p>
            <a:pPr algn="just"/>
            <a:r>
              <a:rPr lang="es-ES" sz="1800" dirty="0"/>
              <a:t>La familia de la persona tiene la sensación de que su pariente está mejor. </a:t>
            </a:r>
            <a:endParaRPr lang="en-US" sz="1800" dirty="0"/>
          </a:p>
        </p:txBody>
      </p:sp>
      <p:sp>
        <p:nvSpPr>
          <p:cNvPr id="2" name="Title 1">
            <a:extLst>
              <a:ext uri="{FF2B5EF4-FFF2-40B4-BE49-F238E27FC236}">
                <a16:creationId xmlns:a16="http://schemas.microsoft.com/office/drawing/2014/main" id="{64D02E19-AE86-42E3-9CCA-69D630F2F654}"/>
              </a:ext>
            </a:extLst>
          </p:cNvPr>
          <p:cNvSpPr>
            <a:spLocks noGrp="1"/>
          </p:cNvSpPr>
          <p:nvPr>
            <p:ph type="title"/>
          </p:nvPr>
        </p:nvSpPr>
        <p:spPr/>
        <p:txBody>
          <a:bodyPr/>
          <a:lstStyle/>
          <a:p>
            <a:r>
              <a:rPr lang="es-ES" dirty="0"/>
              <a:t>Presentación: ¿Qué es la recuperación? - 1</a:t>
            </a:r>
            <a:endParaRPr lang="x-none" dirty="0"/>
          </a:p>
        </p:txBody>
      </p:sp>
    </p:spTree>
    <p:extLst>
      <p:ext uri="{BB962C8B-B14F-4D97-AF65-F5344CB8AC3E}">
        <p14:creationId xmlns:p14="http://schemas.microsoft.com/office/powerpoint/2010/main" val="36555321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89E1004-E5E0-0D4B-B085-AD15AEBE258E}"/>
              </a:ext>
            </a:extLst>
          </p:cNvPr>
          <p:cNvSpPr>
            <a:spLocks noGrp="1"/>
          </p:cNvSpPr>
          <p:nvPr>
            <p:ph type="body" sz="quarter" idx="13"/>
          </p:nvPr>
        </p:nvSpPr>
        <p:spPr/>
        <p:txBody>
          <a:bodyPr/>
          <a:lstStyle/>
          <a:p>
            <a:r>
              <a:rPr lang="en-US" dirty="0" err="1"/>
              <a:t>Familiares</a:t>
            </a:r>
            <a:r>
              <a:rPr lang="en-US" dirty="0"/>
              <a:t> y </a:t>
            </a:r>
            <a:r>
              <a:rPr lang="en-US" dirty="0" err="1"/>
              <a:t>cuidadores</a:t>
            </a:r>
            <a:r>
              <a:rPr lang="en-US" dirty="0"/>
              <a:t>:</a:t>
            </a:r>
            <a:endParaRPr lang="x-none"/>
          </a:p>
        </p:txBody>
      </p:sp>
      <p:sp>
        <p:nvSpPr>
          <p:cNvPr id="3" name="Content Placeholder 2">
            <a:extLst>
              <a:ext uri="{FF2B5EF4-FFF2-40B4-BE49-F238E27FC236}">
                <a16:creationId xmlns:a16="http://schemas.microsoft.com/office/drawing/2014/main" id="{AEE994AF-0348-4CD9-9536-C945B6935F5D}"/>
              </a:ext>
            </a:extLst>
          </p:cNvPr>
          <p:cNvSpPr>
            <a:spLocks noGrp="1"/>
          </p:cNvSpPr>
          <p:nvPr>
            <p:ph sz="quarter" idx="14"/>
          </p:nvPr>
        </p:nvSpPr>
        <p:spPr/>
        <p:txBody>
          <a:bodyPr/>
          <a:lstStyle/>
          <a:p>
            <a:pPr lvl="0" fontAlgn="base"/>
            <a:r>
              <a:rPr lang="es-ES" dirty="0"/>
              <a:t>Pueden temer que su pariente experimente malestar al emprender actividades o tareas nuevas que le supongan un reto. </a:t>
            </a:r>
          </a:p>
          <a:p>
            <a:pPr lvl="0" fontAlgn="base"/>
            <a:r>
              <a:rPr lang="es-ES" dirty="0"/>
              <a:t>Pueden temer que lo que ellos consideran un fracaso por parte de su pariente conlleve  vergüenza para la familia o un daño para la persona. </a:t>
            </a:r>
          </a:p>
          <a:p>
            <a:pPr marL="0" lvl="0" indent="0">
              <a:buNone/>
            </a:pPr>
            <a:r>
              <a:rPr lang="en-US" dirty="0"/>
              <a:t> </a:t>
            </a:r>
            <a:endParaRPr lang="x-none" dirty="0"/>
          </a:p>
          <a:p>
            <a:endParaRPr lang="x-none" dirty="0"/>
          </a:p>
        </p:txBody>
      </p:sp>
      <p:sp>
        <p:nvSpPr>
          <p:cNvPr id="2" name="Title 1">
            <a:extLst>
              <a:ext uri="{FF2B5EF4-FFF2-40B4-BE49-F238E27FC236}">
                <a16:creationId xmlns:a16="http://schemas.microsoft.com/office/drawing/2014/main" id="{2834452E-5752-4D55-9464-29CCEF3A832F}"/>
              </a:ext>
            </a:extLst>
          </p:cNvPr>
          <p:cNvSpPr>
            <a:spLocks noGrp="1"/>
          </p:cNvSpPr>
          <p:nvPr>
            <p:ph type="title"/>
          </p:nvPr>
        </p:nvSpPr>
        <p:spPr>
          <a:xfrm>
            <a:off x="399630" y="506412"/>
            <a:ext cx="11284370" cy="407988"/>
          </a:xfrm>
        </p:spPr>
        <p:txBody>
          <a:bodyPr/>
          <a:lstStyle/>
          <a:p>
            <a:r>
              <a:rPr lang="es-ES" dirty="0"/>
              <a:t>Presentación: Apoyo en la asunción de riesgos positivos -</a:t>
            </a:r>
            <a:r>
              <a:rPr lang="en-US" dirty="0"/>
              <a:t> 4</a:t>
            </a:r>
            <a:endParaRPr lang="x-none" dirty="0"/>
          </a:p>
        </p:txBody>
      </p:sp>
    </p:spTree>
    <p:extLst>
      <p:ext uri="{BB962C8B-B14F-4D97-AF65-F5344CB8AC3E}">
        <p14:creationId xmlns:p14="http://schemas.microsoft.com/office/powerpoint/2010/main" val="30455582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59DEEB9-6279-6D41-B690-23AC42BC3785}"/>
              </a:ext>
            </a:extLst>
          </p:cNvPr>
          <p:cNvSpPr>
            <a:spLocks noGrp="1"/>
          </p:cNvSpPr>
          <p:nvPr>
            <p:ph type="body" sz="quarter" idx="13"/>
          </p:nvPr>
        </p:nvSpPr>
        <p:spPr/>
        <p:txBody>
          <a:bodyPr/>
          <a:lstStyle/>
          <a:p>
            <a:r>
              <a:rPr lang="es-ES" dirty="0"/>
              <a:t>Profesionales de la salud mental y de otros ámbitos:</a:t>
            </a:r>
            <a:endParaRPr lang="x-none"/>
          </a:p>
        </p:txBody>
      </p:sp>
      <p:sp>
        <p:nvSpPr>
          <p:cNvPr id="3" name="Content Placeholder 2">
            <a:extLst>
              <a:ext uri="{FF2B5EF4-FFF2-40B4-BE49-F238E27FC236}">
                <a16:creationId xmlns:a16="http://schemas.microsoft.com/office/drawing/2014/main" id="{7A5075B9-AFEF-4D79-9C28-EE9D58559381}"/>
              </a:ext>
            </a:extLst>
          </p:cNvPr>
          <p:cNvSpPr>
            <a:spLocks noGrp="1"/>
          </p:cNvSpPr>
          <p:nvPr>
            <p:ph sz="quarter" idx="14"/>
          </p:nvPr>
        </p:nvSpPr>
        <p:spPr/>
        <p:txBody>
          <a:bodyPr/>
          <a:lstStyle/>
          <a:p>
            <a:pPr lvl="0" algn="just"/>
            <a:r>
              <a:rPr lang="es-ES" dirty="0"/>
              <a:t>Las bajas expectativas </a:t>
            </a:r>
            <a:r>
              <a:rPr lang="en-US" dirty="0"/>
              <a:t> </a:t>
            </a:r>
            <a:r>
              <a:rPr lang="es-ES" dirty="0"/>
              <a:t>pueden ser un obstáculo para ayudar a la persona a tomar riesgos y explorar nuevas oportunidades</a:t>
            </a:r>
            <a:r>
              <a:rPr lang="en-US" dirty="0"/>
              <a:t>. </a:t>
            </a:r>
            <a:endParaRPr lang="x-none" dirty="0"/>
          </a:p>
          <a:p>
            <a:pPr lvl="0" algn="just"/>
            <a:r>
              <a:rPr lang="es-ES" dirty="0"/>
              <a:t>A menudo, los profesionales temen que se les culpe o se les considere responsables, y se les reprenda si algo sale mal</a:t>
            </a:r>
            <a:r>
              <a:rPr lang="en-US" dirty="0"/>
              <a:t>. </a:t>
            </a:r>
            <a:endParaRPr lang="x-none" dirty="0"/>
          </a:p>
          <a:p>
            <a:pPr algn="just"/>
            <a:endParaRPr lang="x-none" dirty="0"/>
          </a:p>
          <a:p>
            <a:pPr algn="just"/>
            <a:endParaRPr lang="x-none" dirty="0"/>
          </a:p>
        </p:txBody>
      </p:sp>
      <p:sp>
        <p:nvSpPr>
          <p:cNvPr id="2" name="Title 1">
            <a:extLst>
              <a:ext uri="{FF2B5EF4-FFF2-40B4-BE49-F238E27FC236}">
                <a16:creationId xmlns:a16="http://schemas.microsoft.com/office/drawing/2014/main" id="{B0CD4339-8491-43AC-8983-11D9C890A7A0}"/>
              </a:ext>
            </a:extLst>
          </p:cNvPr>
          <p:cNvSpPr>
            <a:spLocks noGrp="1"/>
          </p:cNvSpPr>
          <p:nvPr>
            <p:ph type="title"/>
          </p:nvPr>
        </p:nvSpPr>
        <p:spPr>
          <a:xfrm>
            <a:off x="399630" y="506412"/>
            <a:ext cx="11345330" cy="407988"/>
          </a:xfrm>
        </p:spPr>
        <p:txBody>
          <a:bodyPr/>
          <a:lstStyle/>
          <a:p>
            <a:r>
              <a:rPr lang="es-ES" dirty="0"/>
              <a:t>Presentación: Apoyo en la asunción de riesgos positivos -</a:t>
            </a:r>
            <a:r>
              <a:rPr lang="en-US" dirty="0"/>
              <a:t> 5</a:t>
            </a:r>
            <a:endParaRPr lang="x-none" dirty="0"/>
          </a:p>
        </p:txBody>
      </p:sp>
    </p:spTree>
    <p:extLst>
      <p:ext uri="{BB962C8B-B14F-4D97-AF65-F5344CB8AC3E}">
        <p14:creationId xmlns:p14="http://schemas.microsoft.com/office/powerpoint/2010/main" val="18965984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206480C-59CC-374B-B6DC-D98EEDBF01DF}"/>
              </a:ext>
            </a:extLst>
          </p:cNvPr>
          <p:cNvSpPr>
            <a:spLocks noGrp="1"/>
          </p:cNvSpPr>
          <p:nvPr>
            <p:ph type="body" sz="quarter" idx="13"/>
          </p:nvPr>
        </p:nvSpPr>
        <p:spPr/>
        <p:txBody>
          <a:bodyPr/>
          <a:lstStyle/>
          <a:p>
            <a:r>
              <a:rPr lang="es-ES" dirty="0"/>
              <a:t>¿Por qué es importante asumir riesgos para la recuperación</a:t>
            </a:r>
            <a:r>
              <a:rPr lang="en-US" dirty="0"/>
              <a:t>?</a:t>
            </a:r>
            <a:endParaRPr lang="x-none"/>
          </a:p>
        </p:txBody>
      </p:sp>
      <p:sp>
        <p:nvSpPr>
          <p:cNvPr id="3" name="Content Placeholder 2">
            <a:extLst>
              <a:ext uri="{FF2B5EF4-FFF2-40B4-BE49-F238E27FC236}">
                <a16:creationId xmlns:a16="http://schemas.microsoft.com/office/drawing/2014/main" id="{1C34BD19-EE92-4F16-8040-97BFB2DA1CCB}"/>
              </a:ext>
            </a:extLst>
          </p:cNvPr>
          <p:cNvSpPr>
            <a:spLocks noGrp="1"/>
          </p:cNvSpPr>
          <p:nvPr>
            <p:ph sz="quarter" idx="14"/>
          </p:nvPr>
        </p:nvSpPr>
        <p:spPr/>
        <p:txBody>
          <a:bodyPr>
            <a:normAutofit/>
          </a:bodyPr>
          <a:lstStyle/>
          <a:p>
            <a:pPr lvl="0" algn="just" fontAlgn="base"/>
            <a:r>
              <a:rPr lang="es-ES" dirty="0"/>
              <a:t>La vida implica necesariamente asumir riesgos y cada persona debe aprender, por ensayo-error, qué tipo de planteamientos en la asunción de riesgos son positivos y cuáles son negativos. </a:t>
            </a:r>
          </a:p>
          <a:p>
            <a:pPr algn="just"/>
            <a:r>
              <a:rPr lang="es-ES" dirty="0"/>
              <a:t>Nadie puede explorar su potencial, nuevas posibilidades y oportunidades, hacer realidad sus sueños y ambiciones o aprender de la experiencia sin arriesgarse</a:t>
            </a:r>
            <a:r>
              <a:rPr lang="en-US" dirty="0"/>
              <a:t>.</a:t>
            </a:r>
            <a:endParaRPr lang="x-none" dirty="0"/>
          </a:p>
          <a:p>
            <a:pPr lvl="0" algn="just" fontAlgn="base"/>
            <a:r>
              <a:rPr lang="es-ES" dirty="0"/>
              <a:t>Evitar los riesgos puede hacer que la persona no encuentre sentido y relegarla a no tener más función que la de ser alguien con una «enfermedad» o un diagnóstico. </a:t>
            </a:r>
          </a:p>
          <a:p>
            <a:pPr lvl="0" algn="just" fontAlgn="base"/>
            <a:r>
              <a:rPr lang="es-ES" dirty="0"/>
              <a:t>Si los profesionales o los acompañantes solo se centran en proteger a la persona de los riesgos, en realidad quizás lo que hacen es obstaculizar su recuperación. </a:t>
            </a:r>
          </a:p>
          <a:p>
            <a:pPr algn="just"/>
            <a:r>
              <a:rPr lang="es-ES" dirty="0"/>
              <a:t>La recuperación consiste en permitir que la persona tome decisiones por ella misma y alcance sus objetivos. A veces, estos objetivos exigen asumir riesgos</a:t>
            </a:r>
            <a:r>
              <a:rPr lang="en-US" dirty="0"/>
              <a:t>. </a:t>
            </a:r>
            <a:endParaRPr lang="x-none" dirty="0"/>
          </a:p>
        </p:txBody>
      </p:sp>
      <p:sp>
        <p:nvSpPr>
          <p:cNvPr id="2" name="Title 1">
            <a:extLst>
              <a:ext uri="{FF2B5EF4-FFF2-40B4-BE49-F238E27FC236}">
                <a16:creationId xmlns:a16="http://schemas.microsoft.com/office/drawing/2014/main" id="{E005F936-3165-45A1-B42A-D673718A4877}"/>
              </a:ext>
            </a:extLst>
          </p:cNvPr>
          <p:cNvSpPr>
            <a:spLocks noGrp="1"/>
          </p:cNvSpPr>
          <p:nvPr>
            <p:ph type="title"/>
          </p:nvPr>
        </p:nvSpPr>
        <p:spPr>
          <a:xfrm>
            <a:off x="399630" y="506412"/>
            <a:ext cx="11223410" cy="347028"/>
          </a:xfrm>
        </p:spPr>
        <p:txBody>
          <a:bodyPr/>
          <a:lstStyle/>
          <a:p>
            <a:r>
              <a:rPr lang="es-ES" dirty="0"/>
              <a:t>Presentación: Apoyo en la asunción de riesgos positivos -</a:t>
            </a:r>
            <a:r>
              <a:rPr lang="en-US" dirty="0"/>
              <a:t> 6</a:t>
            </a:r>
            <a:endParaRPr lang="x-none" dirty="0"/>
          </a:p>
        </p:txBody>
      </p:sp>
    </p:spTree>
    <p:extLst>
      <p:ext uri="{BB962C8B-B14F-4D97-AF65-F5344CB8AC3E}">
        <p14:creationId xmlns:p14="http://schemas.microsoft.com/office/powerpoint/2010/main" val="17619743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A301B62-81D8-E348-8352-16DC892C72D7}"/>
              </a:ext>
            </a:extLst>
          </p:cNvPr>
          <p:cNvSpPr>
            <a:spLocks noGrp="1"/>
          </p:cNvSpPr>
          <p:nvPr>
            <p:ph type="body" sz="quarter" idx="13"/>
          </p:nvPr>
        </p:nvSpPr>
        <p:spPr/>
        <p:txBody>
          <a:bodyPr/>
          <a:lstStyle/>
          <a:p>
            <a:r>
              <a:rPr lang="es-ES" dirty="0"/>
              <a:t>La asunción de riesgos positivos forma parte de la vida cotidiana</a:t>
            </a:r>
            <a:r>
              <a:rPr lang="en-US" dirty="0"/>
              <a:t>:</a:t>
            </a:r>
            <a:endParaRPr lang="x-none"/>
          </a:p>
        </p:txBody>
      </p:sp>
      <p:sp>
        <p:nvSpPr>
          <p:cNvPr id="3" name="Content Placeholder 2">
            <a:extLst>
              <a:ext uri="{FF2B5EF4-FFF2-40B4-BE49-F238E27FC236}">
                <a16:creationId xmlns:a16="http://schemas.microsoft.com/office/drawing/2014/main" id="{B92FA7C8-A135-4AFD-B2E8-FAB1052957FB}"/>
              </a:ext>
            </a:extLst>
          </p:cNvPr>
          <p:cNvSpPr>
            <a:spLocks noGrp="1"/>
          </p:cNvSpPr>
          <p:nvPr>
            <p:ph sz="quarter" idx="14"/>
          </p:nvPr>
        </p:nvSpPr>
        <p:spPr/>
        <p:txBody>
          <a:bodyPr>
            <a:normAutofit/>
          </a:bodyPr>
          <a:lstStyle/>
          <a:p>
            <a:pPr algn="just"/>
            <a:r>
              <a:rPr lang="es-ES" dirty="0"/>
              <a:t>En la vida, es imposible evitar el riesgo</a:t>
            </a:r>
            <a:r>
              <a:rPr lang="en-US" dirty="0"/>
              <a:t>. </a:t>
            </a:r>
          </a:p>
          <a:p>
            <a:pPr algn="just"/>
            <a:r>
              <a:rPr lang="es-ES" dirty="0"/>
              <a:t>Evitar riesgos jugando siempre a ir sobre seguro, hacer lo que los demás nos dicen que es mejor o hacer lo que siempre hemos hecho también conlleva sus riesgos</a:t>
            </a:r>
            <a:r>
              <a:rPr lang="en-US" dirty="0"/>
              <a:t>. </a:t>
            </a:r>
          </a:p>
          <a:p>
            <a:pPr algn="just"/>
            <a:r>
              <a:rPr lang="es-ES" dirty="0"/>
              <a:t>Disfrutar plenamente del derecho a ejercer la capacidad jurídica implica también asumir los riesgos inherentes a tomar decisiones, afirmarse y aceptarse uno mismo</a:t>
            </a:r>
            <a:r>
              <a:rPr lang="en-US" dirty="0"/>
              <a:t>. </a:t>
            </a:r>
          </a:p>
          <a:p>
            <a:pPr algn="just"/>
            <a:r>
              <a:rPr lang="es-ES" dirty="0"/>
              <a:t>Asumir riesgos, a veces con resultado positivo y otros con resultado negativo, es una parte esencial de la vida de cualquier persona que persigue sus sueños y objetivos, y aprende de sus errores. </a:t>
            </a:r>
          </a:p>
          <a:p>
            <a:pPr algn="just"/>
            <a:r>
              <a:rPr lang="es-ES" dirty="0"/>
              <a:t>Asumir riesgos, por lo tanto, es una parte integral de la recuperación y del crecimiento personal</a:t>
            </a:r>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4AC0AEEC-4487-48EA-BD93-F9091ECBD5BD}"/>
              </a:ext>
            </a:extLst>
          </p:cNvPr>
          <p:cNvSpPr>
            <a:spLocks noGrp="1"/>
          </p:cNvSpPr>
          <p:nvPr>
            <p:ph type="title"/>
          </p:nvPr>
        </p:nvSpPr>
        <p:spPr>
          <a:xfrm>
            <a:off x="399630" y="506412"/>
            <a:ext cx="11264050" cy="367348"/>
          </a:xfrm>
        </p:spPr>
        <p:txBody>
          <a:bodyPr/>
          <a:lstStyle/>
          <a:p>
            <a:r>
              <a:rPr lang="es-ES" dirty="0"/>
              <a:t>Presentación: Apoyo en la asunción de riesgos positivos -</a:t>
            </a:r>
            <a:r>
              <a:rPr lang="en-US" dirty="0"/>
              <a:t> 7</a:t>
            </a:r>
            <a:endParaRPr lang="x-none" dirty="0"/>
          </a:p>
        </p:txBody>
      </p:sp>
    </p:spTree>
    <p:extLst>
      <p:ext uri="{BB962C8B-B14F-4D97-AF65-F5344CB8AC3E}">
        <p14:creationId xmlns:p14="http://schemas.microsoft.com/office/powerpoint/2010/main" val="22977319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1A4110-BED8-2C4D-96CE-569615806146}"/>
              </a:ext>
            </a:extLst>
          </p:cNvPr>
          <p:cNvSpPr>
            <a:spLocks noGrp="1"/>
          </p:cNvSpPr>
          <p:nvPr>
            <p:ph type="body" sz="quarter" idx="13"/>
          </p:nvPr>
        </p:nvSpPr>
        <p:spPr/>
        <p:txBody>
          <a:bodyPr/>
          <a:lstStyle/>
          <a:p>
            <a:r>
              <a:rPr lang="es-ES" sz="2000" dirty="0"/>
              <a:t>Asumir riesgos es una parte integral del crecimiento personal</a:t>
            </a:r>
            <a:r>
              <a:rPr lang="en-US" sz="2000" dirty="0"/>
              <a:t>:</a:t>
            </a:r>
          </a:p>
        </p:txBody>
      </p:sp>
      <p:sp>
        <p:nvSpPr>
          <p:cNvPr id="3" name="Content Placeholder 2">
            <a:extLst>
              <a:ext uri="{FF2B5EF4-FFF2-40B4-BE49-F238E27FC236}">
                <a16:creationId xmlns:a16="http://schemas.microsoft.com/office/drawing/2014/main" id="{4AA7138F-56FB-49EF-9739-9688C05B08A4}"/>
              </a:ext>
            </a:extLst>
          </p:cNvPr>
          <p:cNvSpPr>
            <a:spLocks noGrp="1"/>
          </p:cNvSpPr>
          <p:nvPr>
            <p:ph sz="quarter" idx="14"/>
          </p:nvPr>
        </p:nvSpPr>
        <p:spPr/>
        <p:txBody>
          <a:bodyPr/>
          <a:lstStyle/>
          <a:p>
            <a:pPr lvl="0" algn="just" fontAlgn="base"/>
            <a:r>
              <a:rPr lang="es-ES" dirty="0"/>
              <a:t>Las personas no tendrían amigos ni pareja si no se hubieran arriesgado a la posibilidad de que las rechazaran. </a:t>
            </a:r>
          </a:p>
          <a:p>
            <a:pPr lvl="0" algn="just" fontAlgn="base"/>
            <a:r>
              <a:rPr lang="es-ES" dirty="0"/>
              <a:t>Las personas no tendrían estudios si no se hubieran arriesgado a la posibilidad de suspender exámenes. </a:t>
            </a:r>
          </a:p>
          <a:p>
            <a:pPr lvl="0" algn="just" fontAlgn="base"/>
            <a:r>
              <a:rPr lang="es-ES" dirty="0"/>
              <a:t>Las personas no tendrían trabajo si no se hubieran arriesgado a la posibilidad de que las rechazaran en una entrevista. </a:t>
            </a:r>
          </a:p>
          <a:p>
            <a:pPr marL="0" lvl="0" indent="0" algn="just">
              <a:buNone/>
            </a:pPr>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233891C8-0771-41DC-BC7C-59A8ABA51A7C}"/>
              </a:ext>
            </a:extLst>
          </p:cNvPr>
          <p:cNvSpPr>
            <a:spLocks noGrp="1"/>
          </p:cNvSpPr>
          <p:nvPr>
            <p:ph type="title"/>
          </p:nvPr>
        </p:nvSpPr>
        <p:spPr>
          <a:xfrm>
            <a:off x="399630" y="506412"/>
            <a:ext cx="11264050" cy="347028"/>
          </a:xfrm>
        </p:spPr>
        <p:txBody>
          <a:bodyPr/>
          <a:lstStyle/>
          <a:p>
            <a:r>
              <a:rPr lang="es-ES" dirty="0"/>
              <a:t>Presentación: Apoyo en la asunción de riesgos positivos -</a:t>
            </a:r>
            <a:r>
              <a:rPr lang="en-US" dirty="0"/>
              <a:t> 8</a:t>
            </a:r>
            <a:endParaRPr lang="x-none" dirty="0"/>
          </a:p>
        </p:txBody>
      </p:sp>
    </p:spTree>
    <p:extLst>
      <p:ext uri="{BB962C8B-B14F-4D97-AF65-F5344CB8AC3E}">
        <p14:creationId xmlns:p14="http://schemas.microsoft.com/office/powerpoint/2010/main" val="11756492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71BA20-1E5B-46CD-BFBC-25FD0A3D2DAE}"/>
              </a:ext>
            </a:extLst>
          </p:cNvPr>
          <p:cNvSpPr>
            <a:spLocks noGrp="1"/>
          </p:cNvSpPr>
          <p:nvPr>
            <p:ph sz="quarter" idx="14"/>
          </p:nvPr>
        </p:nvSpPr>
        <p:spPr/>
        <p:txBody>
          <a:bodyPr/>
          <a:lstStyle/>
          <a:p>
            <a:pPr algn="just"/>
            <a:r>
              <a:rPr lang="es-ES" dirty="0"/>
              <a:t>Algunas personas tienen una inclinación natural a ser más reticentes a los riesgos, mientras que otras los aceptan con más facilidad</a:t>
            </a:r>
            <a:r>
              <a:rPr lang="en-US" dirty="0"/>
              <a:t>. </a:t>
            </a:r>
          </a:p>
          <a:p>
            <a:pPr algn="just"/>
            <a:r>
              <a:rPr lang="es-ES" dirty="0"/>
              <a:t>En ninguno de los dos casos hay que avergonzarse, ya que ambos conllevan ventajas tanto sociales como personales</a:t>
            </a:r>
            <a:r>
              <a:rPr lang="en-US" dirty="0"/>
              <a:t>. </a:t>
            </a:r>
          </a:p>
          <a:p>
            <a:pPr algn="just"/>
            <a:r>
              <a:rPr lang="es-ES" dirty="0"/>
              <a:t>Ser prudente puede permitir a una persona conservar lo que tiene y ha construido poco a poco, mientras que asumir riesgos puede dar lugar más fácilmente a un mayor número tanto de éxitos como de fracasos</a:t>
            </a:r>
            <a:r>
              <a:rPr lang="en-US" dirty="0"/>
              <a:t>. </a:t>
            </a:r>
          </a:p>
          <a:p>
            <a:pPr algn="just"/>
            <a:r>
              <a:rPr lang="es-ES" dirty="0"/>
              <a:t>Es importante que las personas entiendan lo que les funciona personalmente.</a:t>
            </a:r>
            <a:endParaRPr lang="x-none" dirty="0"/>
          </a:p>
        </p:txBody>
      </p:sp>
      <p:sp>
        <p:nvSpPr>
          <p:cNvPr id="2" name="Title 1">
            <a:extLst>
              <a:ext uri="{FF2B5EF4-FFF2-40B4-BE49-F238E27FC236}">
                <a16:creationId xmlns:a16="http://schemas.microsoft.com/office/drawing/2014/main" id="{A700635A-F36E-4E2C-805A-CB33BE89C661}"/>
              </a:ext>
            </a:extLst>
          </p:cNvPr>
          <p:cNvSpPr>
            <a:spLocks noGrp="1"/>
          </p:cNvSpPr>
          <p:nvPr>
            <p:ph type="title"/>
          </p:nvPr>
        </p:nvSpPr>
        <p:spPr>
          <a:xfrm>
            <a:off x="399630" y="506412"/>
            <a:ext cx="11203090" cy="407988"/>
          </a:xfrm>
        </p:spPr>
        <p:txBody>
          <a:bodyPr/>
          <a:lstStyle/>
          <a:p>
            <a:r>
              <a:rPr lang="es-ES" dirty="0"/>
              <a:t>Presentación: Apoyo en la asunción de riesgos positivos -</a:t>
            </a:r>
            <a:r>
              <a:rPr lang="en-US" dirty="0"/>
              <a:t> 9</a:t>
            </a:r>
            <a:endParaRPr lang="x-none" dirty="0"/>
          </a:p>
        </p:txBody>
      </p:sp>
    </p:spTree>
    <p:extLst>
      <p:ext uri="{BB962C8B-B14F-4D97-AF65-F5344CB8AC3E}">
        <p14:creationId xmlns:p14="http://schemas.microsoft.com/office/powerpoint/2010/main" val="34430183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CF0F5B-E124-4E64-B4AC-AC1E84E8197E}"/>
              </a:ext>
            </a:extLst>
          </p:cNvPr>
          <p:cNvSpPr>
            <a:spLocks noGrp="1"/>
          </p:cNvSpPr>
          <p:nvPr>
            <p:ph sz="quarter" idx="14"/>
          </p:nvPr>
        </p:nvSpPr>
        <p:spPr/>
        <p:txBody>
          <a:bodyPr/>
          <a:lstStyle/>
          <a:p>
            <a:pPr algn="just"/>
            <a:r>
              <a:rPr lang="es-ES" b="1" dirty="0"/>
              <a:t>Acompañar a las personas durante los períodos en los que asumen riesgos positivos es esencial si los profesionales y otros acompañantes quieren promover activamente la recuperación.</a:t>
            </a:r>
            <a:r>
              <a:rPr lang="es-ES" dirty="0"/>
              <a:t> </a:t>
            </a:r>
          </a:p>
          <a:p>
            <a:pPr algn="just"/>
            <a:r>
              <a:rPr lang="es-ES" dirty="0"/>
              <a:t>Los profesionales de la salud mental y de otros ámbitos y los acompañantes pueden apoyar a las personas ayudándolas a evaluar o sopesar los posibles resultados positivos y negativos de asumir un riesgo o aceptar una nueva oportunidad, y determinando maneras de minimizar los posibles resultados negativos</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EF2D4023-9F83-4996-BA35-8D115E4CD38E}"/>
              </a:ext>
            </a:extLst>
          </p:cNvPr>
          <p:cNvSpPr>
            <a:spLocks noGrp="1"/>
          </p:cNvSpPr>
          <p:nvPr>
            <p:ph type="title"/>
          </p:nvPr>
        </p:nvSpPr>
        <p:spPr>
          <a:xfrm>
            <a:off x="399630" y="506412"/>
            <a:ext cx="11223410" cy="448628"/>
          </a:xfrm>
        </p:spPr>
        <p:txBody>
          <a:bodyPr/>
          <a:lstStyle/>
          <a:p>
            <a:r>
              <a:rPr lang="es-ES" dirty="0"/>
              <a:t>Presentación: Apoyo en la asunción de riesgos positivos -</a:t>
            </a:r>
            <a:r>
              <a:rPr lang="en-US" dirty="0"/>
              <a:t> 10</a:t>
            </a:r>
            <a:endParaRPr lang="x-none" dirty="0"/>
          </a:p>
        </p:txBody>
      </p:sp>
    </p:spTree>
    <p:extLst>
      <p:ext uri="{BB962C8B-B14F-4D97-AF65-F5344CB8AC3E}">
        <p14:creationId xmlns:p14="http://schemas.microsoft.com/office/powerpoint/2010/main" val="15442162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D91628B-FE97-5640-A9AA-62EA0A0DF9B5}"/>
              </a:ext>
            </a:extLst>
          </p:cNvPr>
          <p:cNvSpPr>
            <a:spLocks noGrp="1"/>
          </p:cNvSpPr>
          <p:nvPr>
            <p:ph type="body" sz="quarter" idx="13"/>
          </p:nvPr>
        </p:nvSpPr>
        <p:spPr/>
        <p:txBody>
          <a:bodyPr/>
          <a:lstStyle/>
          <a:p>
            <a:r>
              <a:rPr lang="es-ES" dirty="0"/>
              <a:t> El caso de Hasan</a:t>
            </a:r>
          </a:p>
        </p:txBody>
      </p:sp>
      <p:sp>
        <p:nvSpPr>
          <p:cNvPr id="13" name="Text Box 32">
            <a:extLst>
              <a:ext uri="{FF2B5EF4-FFF2-40B4-BE49-F238E27FC236}">
                <a16:creationId xmlns:a16="http://schemas.microsoft.com/office/drawing/2014/main" id="{3BBB1C18-4DD9-4C86-A0FC-CEEAED2D05A4}"/>
              </a:ext>
            </a:extLst>
          </p:cNvPr>
          <p:cNvSpPr txBox="1">
            <a:spLocks noGrp="1"/>
          </p:cNvSpPr>
          <p:nvPr>
            <p:ph sz="quarter" idx="14"/>
          </p:nvPr>
        </p:nvSpPr>
        <p:spPr>
          <a:xfrm>
            <a:off x="507195" y="1511188"/>
            <a:ext cx="11174412" cy="4021707"/>
          </a:xfrm>
          <a:solidFill>
            <a:srgbClr val="D2EFFD"/>
          </a:solidFill>
        </p:spPr>
        <p:txBody>
          <a:bodyPr>
            <a:normAutofit fontScale="92500" lnSpcReduction="10000"/>
          </a:bodyPr>
          <a:lstStyle/>
          <a:p>
            <a:pPr marL="0" indent="0" algn="just">
              <a:buNone/>
            </a:pPr>
            <a:r>
              <a:rPr lang="es-ES" sz="1800" dirty="0"/>
              <a:t>Hasan hace cinco años que es usuario del servicio de salud mental que hay cerca de su casa. Mantiene buena relación con el personal y cree que la ayuda del servicio le ha resultado muy útil. El personal del servicio conoce bien a Hasan y ha trabajado duramente con él para acompañarlo a superar experiencias difíciles y ayudarle a llevar una vida independiente. </a:t>
            </a:r>
          </a:p>
          <a:p>
            <a:pPr marL="0" indent="0" algn="just">
              <a:buNone/>
            </a:pPr>
            <a:r>
              <a:rPr lang="es-ES" sz="1800" dirty="0"/>
              <a:t>Hasan tiene previsto trasladarse a la otra punta del país para casarse con su prometida e ir a vivir juntos. Anuncia esta decisión al trabajador de salud mental que lleva su caso, </a:t>
            </a:r>
            <a:r>
              <a:rPr lang="es-ES" sz="1800" dirty="0" err="1"/>
              <a:t>Lethabo</a:t>
            </a:r>
            <a:r>
              <a:rPr lang="es-ES" sz="1800" dirty="0"/>
              <a:t>. </a:t>
            </a:r>
          </a:p>
          <a:p>
            <a:pPr marL="0" indent="0" algn="just">
              <a:buNone/>
            </a:pPr>
            <a:r>
              <a:rPr lang="es-ES" sz="1800" dirty="0"/>
              <a:t>A </a:t>
            </a:r>
            <a:r>
              <a:rPr lang="es-ES" sz="1800" dirty="0" err="1"/>
              <a:t>Lethabo</a:t>
            </a:r>
            <a:r>
              <a:rPr lang="es-ES" sz="1800" dirty="0"/>
              <a:t> y al resto del personal les preocupa que, una vez Hasan se traslade, no reciba la ayuda del servicio de salud mental. Si Hasan se encuentra en un momento de malestar, otro servicio no lo conocerá lo suficientemente bien para ayudarle como le conviene y, si algo sale mal, ellos no podrán hacer nada.  </a:t>
            </a:r>
          </a:p>
          <a:p>
            <a:pPr lvl="0" algn="just" fontAlgn="base"/>
            <a:r>
              <a:rPr lang="es-ES" sz="1800" b="1" dirty="0"/>
              <a:t>Beneficios del traslado para Hasan:</a:t>
            </a:r>
            <a:r>
              <a:rPr lang="es-ES" sz="1800" dirty="0"/>
              <a:t> vivir con la mujer que ama, conocer gente nueva en una nueva ciudad, lo cual puede tener un impacto positivo en su bienestar y su recuperación. </a:t>
            </a:r>
          </a:p>
          <a:p>
            <a:pPr lvl="0" algn="just" fontAlgn="base"/>
            <a:r>
              <a:rPr lang="es-ES" sz="1800" b="1" dirty="0"/>
              <a:t>Riesgos del traslado para Hasan:</a:t>
            </a:r>
            <a:r>
              <a:rPr lang="es-ES" sz="1800" dirty="0"/>
              <a:t> riesgo de que la relación se rompa, riesgo de no ser capaz de integrarse en una nueva ciudad, riesgo de no recibir ayuda cuando la necesite. </a:t>
            </a:r>
          </a:p>
          <a:p>
            <a:pPr marL="0" indent="0" algn="just">
              <a:buNone/>
            </a:pPr>
            <a:r>
              <a:rPr lang="es-ES" sz="1800" dirty="0"/>
              <a:t>A pesar de su preocupación por Hasan, </a:t>
            </a:r>
            <a:r>
              <a:rPr lang="es-ES" sz="1800" dirty="0" err="1"/>
              <a:t>Lethabo</a:t>
            </a:r>
            <a:r>
              <a:rPr lang="es-ES" sz="1800" dirty="0"/>
              <a:t> y el resto del equipo deciden apoyarlo en su decisión. </a:t>
            </a:r>
          </a:p>
        </p:txBody>
      </p:sp>
      <p:sp>
        <p:nvSpPr>
          <p:cNvPr id="2" name="Title 1">
            <a:extLst>
              <a:ext uri="{FF2B5EF4-FFF2-40B4-BE49-F238E27FC236}">
                <a16:creationId xmlns:a16="http://schemas.microsoft.com/office/drawing/2014/main" id="{2036E0B9-5FC3-4311-A6E8-87E26BB05B57}"/>
              </a:ext>
            </a:extLst>
          </p:cNvPr>
          <p:cNvSpPr>
            <a:spLocks noGrp="1"/>
          </p:cNvSpPr>
          <p:nvPr>
            <p:ph type="title"/>
          </p:nvPr>
        </p:nvSpPr>
        <p:spPr>
          <a:xfrm>
            <a:off x="399630" y="506412"/>
            <a:ext cx="11446930" cy="428308"/>
          </a:xfrm>
        </p:spPr>
        <p:txBody>
          <a:bodyPr/>
          <a:lstStyle/>
          <a:p>
            <a:r>
              <a:rPr lang="es-ES" dirty="0"/>
              <a:t>Ejercicio 8.1. Asunción de riesgos positivos en la práctica -</a:t>
            </a:r>
            <a:r>
              <a:rPr lang="en-US" dirty="0"/>
              <a:t> 1 </a:t>
            </a:r>
            <a:endParaRPr lang="x-none" dirty="0"/>
          </a:p>
        </p:txBody>
      </p:sp>
    </p:spTree>
    <p:extLst>
      <p:ext uri="{BB962C8B-B14F-4D97-AF65-F5344CB8AC3E}">
        <p14:creationId xmlns:p14="http://schemas.microsoft.com/office/powerpoint/2010/main" val="8119064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C3000E-626C-49E2-B70C-D13B542968FB}"/>
              </a:ext>
            </a:extLst>
          </p:cNvPr>
          <p:cNvSpPr>
            <a:spLocks noGrp="1"/>
          </p:cNvSpPr>
          <p:nvPr>
            <p:ph sz="quarter" idx="14"/>
          </p:nvPr>
        </p:nvSpPr>
        <p:spPr/>
        <p:txBody>
          <a:bodyPr/>
          <a:lstStyle/>
          <a:p>
            <a:pPr marL="0" indent="0">
              <a:buNone/>
            </a:pPr>
            <a:endParaRPr lang="x-none" dirty="0"/>
          </a:p>
          <a:p>
            <a:r>
              <a:rPr lang="es-ES" dirty="0"/>
              <a:t>Como grupo, debaten qué medidas puede ofrecer el personal del servicio de salud social para ayudar a Hasan en su plan de trasladarse a la otra punta del país</a:t>
            </a:r>
            <a:r>
              <a:rPr lang="en-GB" dirty="0"/>
              <a:t>.</a:t>
            </a:r>
            <a:endParaRPr lang="x-none" dirty="0"/>
          </a:p>
          <a:p>
            <a:endParaRPr lang="x-none" dirty="0"/>
          </a:p>
        </p:txBody>
      </p:sp>
      <p:sp>
        <p:nvSpPr>
          <p:cNvPr id="2" name="Title 1">
            <a:extLst>
              <a:ext uri="{FF2B5EF4-FFF2-40B4-BE49-F238E27FC236}">
                <a16:creationId xmlns:a16="http://schemas.microsoft.com/office/drawing/2014/main" id="{7303AA43-D4FB-45F2-941C-8083D5A56F74}"/>
              </a:ext>
            </a:extLst>
          </p:cNvPr>
          <p:cNvSpPr>
            <a:spLocks noGrp="1"/>
          </p:cNvSpPr>
          <p:nvPr>
            <p:ph type="title"/>
          </p:nvPr>
        </p:nvSpPr>
        <p:spPr>
          <a:xfrm>
            <a:off x="399630" y="506412"/>
            <a:ext cx="11264050" cy="407988"/>
          </a:xfrm>
        </p:spPr>
        <p:txBody>
          <a:bodyPr/>
          <a:lstStyle/>
          <a:p>
            <a:r>
              <a:rPr lang="es-ES" dirty="0"/>
              <a:t>Ejercicio 8.1. Asunción de riesgos positivos en la práctica -</a:t>
            </a:r>
            <a:r>
              <a:rPr lang="en-US" dirty="0"/>
              <a:t> 2</a:t>
            </a:r>
            <a:endParaRPr lang="x-none" dirty="0"/>
          </a:p>
        </p:txBody>
      </p:sp>
    </p:spTree>
    <p:extLst>
      <p:ext uri="{BB962C8B-B14F-4D97-AF65-F5344CB8AC3E}">
        <p14:creationId xmlns:p14="http://schemas.microsoft.com/office/powerpoint/2010/main" val="23526823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4">
            <a:extLst>
              <a:ext uri="{FF2B5EF4-FFF2-40B4-BE49-F238E27FC236}">
                <a16:creationId xmlns:a16="http://schemas.microsoft.com/office/drawing/2014/main" id="{9FE0925A-6F90-46E6-9ADE-C339267D2050}"/>
              </a:ext>
            </a:extLst>
          </p:cNvPr>
          <p:cNvSpPr txBox="1">
            <a:spLocks noGrp="1"/>
          </p:cNvSpPr>
          <p:nvPr>
            <p:ph sz="quarter" idx="14"/>
          </p:nvPr>
        </p:nvSpPr>
        <p:spPr>
          <a:xfrm>
            <a:off x="507195" y="1511188"/>
            <a:ext cx="11174412" cy="3882222"/>
          </a:xfrm>
          <a:solidFill>
            <a:srgbClr val="D2EFFD"/>
          </a:solidFill>
        </p:spPr>
        <p:txBody>
          <a:bodyPr>
            <a:normAutofit fontScale="92500" lnSpcReduction="10000"/>
          </a:bodyPr>
          <a:lstStyle/>
          <a:p>
            <a:pPr marL="0" indent="0" algn="just">
              <a:buNone/>
            </a:pPr>
            <a:r>
              <a:rPr lang="es-ES" dirty="0"/>
              <a:t>Tras debatirlo con el resto del personal del servicio que conocía a Hasan, a </a:t>
            </a:r>
            <a:r>
              <a:rPr lang="es-ES" dirty="0" err="1"/>
              <a:t>Lethabo</a:t>
            </a:r>
            <a:r>
              <a:rPr lang="es-ES" dirty="0"/>
              <a:t> se le ocurrieron varias sugerencias para ayudar a Hassan y las comentó con él. Acordaron que el personal tomaría las siguientes medidas: </a:t>
            </a:r>
          </a:p>
          <a:p>
            <a:pPr lvl="0" algn="just" fontAlgn="base"/>
            <a:r>
              <a:rPr lang="es-ES" dirty="0"/>
              <a:t>Obtener información sobre los servicios de ayuda disponibles en el lugar adonde Hasan tenía previsto trasladarse. </a:t>
            </a:r>
          </a:p>
          <a:p>
            <a:pPr lvl="0" algn="just" fontAlgn="base"/>
            <a:r>
              <a:rPr lang="es-ES" dirty="0"/>
              <a:t>En caso de identificar un buen servicio, poner a Hasan en contacto con ellos. </a:t>
            </a:r>
          </a:p>
          <a:p>
            <a:pPr lvl="0" algn="just" fontAlgn="base"/>
            <a:r>
              <a:rPr lang="es-ES" dirty="0"/>
              <a:t>Con el consentimiento de Hasan, compartir con el personal del otro servicio información sobre los requerimientos de Hasan y la mejor manera de ayudarle. </a:t>
            </a:r>
          </a:p>
          <a:p>
            <a:pPr algn="just"/>
            <a:r>
              <a:rPr lang="es-ES" dirty="0"/>
              <a:t>Mantendrán el contacto con Hasan y lo tranquilizan diciéndole que, si por el motivo que sea decide volver, podrá contar con ellos</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0E763685-4983-41C0-9D65-548974A5A5DA}"/>
              </a:ext>
            </a:extLst>
          </p:cNvPr>
          <p:cNvSpPr>
            <a:spLocks noGrp="1"/>
          </p:cNvSpPr>
          <p:nvPr>
            <p:ph type="title"/>
          </p:nvPr>
        </p:nvSpPr>
        <p:spPr>
          <a:xfrm>
            <a:off x="399630" y="506412"/>
            <a:ext cx="11264050" cy="407988"/>
          </a:xfrm>
        </p:spPr>
        <p:txBody>
          <a:bodyPr/>
          <a:lstStyle/>
          <a:p>
            <a:r>
              <a:rPr lang="es-ES" dirty="0"/>
              <a:t>Ejercicio 8.1. Asunción de riesgos positivos en la práctica -</a:t>
            </a:r>
            <a:r>
              <a:rPr lang="en-US" dirty="0"/>
              <a:t> 3</a:t>
            </a:r>
            <a:endParaRPr lang="x-none" dirty="0"/>
          </a:p>
        </p:txBody>
      </p:sp>
    </p:spTree>
    <p:extLst>
      <p:ext uri="{BB962C8B-B14F-4D97-AF65-F5344CB8AC3E}">
        <p14:creationId xmlns:p14="http://schemas.microsoft.com/office/powerpoint/2010/main" val="1542402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3260E-8A16-462C-8A68-40006F986F4F}"/>
              </a:ext>
            </a:extLst>
          </p:cNvPr>
          <p:cNvSpPr>
            <a:spLocks noGrp="1"/>
          </p:cNvSpPr>
          <p:nvPr>
            <p:ph sz="quarter" idx="14"/>
          </p:nvPr>
        </p:nvSpPr>
        <p:spPr>
          <a:xfrm>
            <a:off x="507195" y="1226634"/>
            <a:ext cx="11174412" cy="4784554"/>
          </a:xfrm>
        </p:spPr>
        <p:txBody>
          <a:bodyPr>
            <a:normAutofit/>
          </a:bodyPr>
          <a:lstStyle/>
          <a:p>
            <a:pPr marL="0" indent="0" algn="just">
              <a:buNone/>
            </a:pPr>
            <a:r>
              <a:rPr lang="en-US" b="1" dirty="0"/>
              <a:t>¿</a:t>
            </a:r>
            <a:r>
              <a:rPr lang="en-US" b="1" dirty="0" err="1"/>
              <a:t>Qué</a:t>
            </a:r>
            <a:r>
              <a:rPr lang="en-US" b="1" dirty="0"/>
              <a:t> </a:t>
            </a:r>
            <a:r>
              <a:rPr lang="en-US" b="1" dirty="0" err="1"/>
              <a:t>significa</a:t>
            </a:r>
            <a:r>
              <a:rPr lang="en-US" b="1" dirty="0"/>
              <a:t> </a:t>
            </a:r>
            <a:r>
              <a:rPr lang="en-US" b="1" dirty="0" err="1"/>
              <a:t>recuperación</a:t>
            </a:r>
            <a:r>
              <a:rPr lang="en-US" b="1" dirty="0"/>
              <a:t>? </a:t>
            </a:r>
          </a:p>
          <a:p>
            <a:pPr algn="just"/>
            <a:r>
              <a:rPr lang="es-ES" sz="2100" dirty="0"/>
              <a:t>El significado de </a:t>
            </a:r>
            <a:r>
              <a:rPr lang="es-ES" sz="2100" i="1" dirty="0"/>
              <a:t>recuperación</a:t>
            </a:r>
            <a:r>
              <a:rPr lang="es-ES" sz="2100" dirty="0"/>
              <a:t> puede variar de persona a persona. </a:t>
            </a:r>
          </a:p>
          <a:p>
            <a:pPr algn="just"/>
            <a:r>
              <a:rPr lang="es-ES" sz="2100" dirty="0"/>
              <a:t>Para muchas personas, la recuperación es «retomar el control de sus vidas e identidades, tener esperanza y vivir una vida con sentido</a:t>
            </a:r>
            <a:r>
              <a:rPr lang="en-US" sz="2100" dirty="0"/>
              <a:t>.</a:t>
            </a:r>
          </a:p>
          <a:p>
            <a:pPr algn="just"/>
            <a:r>
              <a:rPr lang="es-ES" sz="2100" dirty="0"/>
              <a:t>En este marco, la recuperación no significa «curarse» o «volver a ser normal».</a:t>
            </a:r>
          </a:p>
          <a:p>
            <a:pPr algn="just"/>
            <a:r>
              <a:rPr lang="es-ES" sz="2100" i="1" dirty="0"/>
              <a:t>Recuperación</a:t>
            </a:r>
            <a:r>
              <a:rPr lang="es-ES" sz="2100" dirty="0"/>
              <a:t> significa dar o volver a dar una finalidad a la vida, se trata de dar o volver a dar un sentido y una finalidad a la vida, y empoderarse para vivir una vida autónoma</a:t>
            </a:r>
            <a:r>
              <a:rPr lang="en-US" sz="2100" dirty="0"/>
              <a:t>. </a:t>
            </a:r>
          </a:p>
          <a:p>
            <a:pPr algn="just"/>
            <a:r>
              <a:rPr lang="es-ES" sz="2100" dirty="0"/>
              <a:t>En el marco de los derechos humanos, la recuperación es el derecho a ser incluido y a ser capaz de participar en todas las facetas de la vida en igualdad de condiciones que el resto de personas</a:t>
            </a:r>
            <a:r>
              <a:rPr lang="en-US" sz="2100" dirty="0"/>
              <a:t>. </a:t>
            </a:r>
          </a:p>
          <a:p>
            <a:pPr algn="just"/>
            <a:r>
              <a:rPr lang="es-ES" sz="2100" dirty="0"/>
              <a:t>El ejercicio de los derechos no depende de «mejorar», de la ausencia de síntomas o «de adaptarse», sino del reconocimiento de la diversidad y de la dignidad inherente de todas las personas</a:t>
            </a:r>
            <a:r>
              <a:rPr lang="en-US" sz="2100" dirty="0"/>
              <a:t>.</a:t>
            </a:r>
          </a:p>
          <a:p>
            <a:pPr algn="just"/>
            <a:endParaRPr lang="x-none" sz="2100" dirty="0"/>
          </a:p>
        </p:txBody>
      </p:sp>
      <p:sp>
        <p:nvSpPr>
          <p:cNvPr id="2" name="Title 1">
            <a:extLst>
              <a:ext uri="{FF2B5EF4-FFF2-40B4-BE49-F238E27FC236}">
                <a16:creationId xmlns:a16="http://schemas.microsoft.com/office/drawing/2014/main" id="{DA4CE775-264D-4335-B691-B210E071E2A6}"/>
              </a:ext>
            </a:extLst>
          </p:cNvPr>
          <p:cNvSpPr>
            <a:spLocks noGrp="1"/>
          </p:cNvSpPr>
          <p:nvPr>
            <p:ph type="title"/>
          </p:nvPr>
        </p:nvSpPr>
        <p:spPr/>
        <p:txBody>
          <a:bodyPr/>
          <a:lstStyle/>
          <a:p>
            <a:r>
              <a:rPr lang="es-ES" dirty="0"/>
              <a:t>Presentación: ¿Qué es la recuperación? - 2</a:t>
            </a:r>
            <a:endParaRPr lang="x-none" dirty="0"/>
          </a:p>
        </p:txBody>
      </p:sp>
    </p:spTree>
    <p:extLst>
      <p:ext uri="{BB962C8B-B14F-4D97-AF65-F5344CB8AC3E}">
        <p14:creationId xmlns:p14="http://schemas.microsoft.com/office/powerpoint/2010/main" val="326638030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F06775-5CB8-234B-BE1B-A3A5A44A47F7}"/>
              </a:ext>
            </a:extLst>
          </p:cNvPr>
          <p:cNvSpPr>
            <a:spLocks noGrp="1"/>
          </p:cNvSpPr>
          <p:nvPr>
            <p:ph type="body" sz="quarter" idx="13"/>
          </p:nvPr>
        </p:nvSpPr>
        <p:spPr/>
        <p:txBody>
          <a:bodyPr/>
          <a:lstStyle/>
          <a:p>
            <a:r>
              <a:rPr lang="es-ES" dirty="0"/>
              <a:t>El caso de Mary</a:t>
            </a:r>
            <a:r>
              <a:rPr lang="en-US" dirty="0"/>
              <a:t> </a:t>
            </a:r>
          </a:p>
        </p:txBody>
      </p:sp>
      <p:sp>
        <p:nvSpPr>
          <p:cNvPr id="4" name="Text Box 35">
            <a:extLst>
              <a:ext uri="{FF2B5EF4-FFF2-40B4-BE49-F238E27FC236}">
                <a16:creationId xmlns:a16="http://schemas.microsoft.com/office/drawing/2014/main" id="{52E01295-2688-4671-9DC0-93DA2AB14D22}"/>
              </a:ext>
            </a:extLst>
          </p:cNvPr>
          <p:cNvSpPr txBox="1">
            <a:spLocks noGrp="1"/>
          </p:cNvSpPr>
          <p:nvPr>
            <p:ph sz="quarter" idx="14"/>
          </p:nvPr>
        </p:nvSpPr>
        <p:spPr>
          <a:xfrm>
            <a:off x="507195" y="1371706"/>
            <a:ext cx="11174412" cy="4460134"/>
          </a:xfrm>
          <a:solidFill>
            <a:srgbClr val="D2EFFD"/>
          </a:solidFill>
        </p:spPr>
        <p:txBody>
          <a:bodyPr>
            <a:noAutofit/>
          </a:bodyPr>
          <a:lstStyle/>
          <a:p>
            <a:pPr marL="0" indent="0" algn="just">
              <a:buNone/>
            </a:pPr>
            <a:r>
              <a:rPr lang="es-ES" sz="1400" dirty="0"/>
              <a:t>Mary tiene 30 años y actualmente acude a un centro de salud mental comunitario. Es una apasionada de los animales y siempre se ha implicado en acciones por el bienestar animal (tanto a través de trabajos remunerados como voluntarios).  </a:t>
            </a:r>
          </a:p>
          <a:p>
            <a:pPr marL="0" indent="0" algn="just">
              <a:buNone/>
            </a:pPr>
            <a:r>
              <a:rPr lang="es-ES" sz="1400" dirty="0"/>
              <a:t>El objetivo de Mary en este momento pasa por volver a trabajar en un ámbito similar. Quiere un trabajo en el que se sienta motivada y quiere empezar a ganar dinero para poderse pagar una vivienda y marcharse de casa de sus padres. Cree que los retos que ha tenido que afrontar en su recuperación están bajo control y tiene la sensación de que está preparada para avanzar. Mary pide al personal del centro de salud mental comunitario que la ayude a encontrar trabajo.</a:t>
            </a:r>
          </a:p>
          <a:p>
            <a:pPr marL="0" indent="0" algn="just">
              <a:buNone/>
            </a:pPr>
            <a:r>
              <a:rPr lang="es-ES" sz="1400" dirty="0"/>
              <a:t>Aun así, a sus padres les preocupa la idea de que Mary asuma nuevas responsabilidades. Sufrió la primera crisis de salud mental cuando pasó de estudiar a trabajar a jornada completa como azafata de vuelo. Tienen miedo de que la presión de otro trabajo a jornada completa pueda hacerla recaer y deshacer todos los progresos que ha logrado hasta ahora.</a:t>
            </a:r>
          </a:p>
          <a:p>
            <a:pPr marL="0" indent="0" algn="just">
              <a:buNone/>
            </a:pPr>
            <a:r>
              <a:rPr lang="es-ES" sz="1400" dirty="0"/>
              <a:t>Piden a Rachel, la trabajadora de salud mental que se ocupa de Mary, que intente convencerla para esperar un par de años más antes de buscar un trabajo a jornada completa. Rachel les explica que, ante todo, ella respeta la decisión de Mary, pero que abordará el tema durante la próxima visita. </a:t>
            </a:r>
          </a:p>
          <a:p>
            <a:pPr marL="0" indent="0" algn="just">
              <a:buNone/>
            </a:pPr>
            <a:r>
              <a:rPr lang="es-ES" sz="1400" dirty="0"/>
              <a:t>Durante la siguiente visita, Mary y Rachel hablan de los beneficios y los riesgos de volver al trabajo. </a:t>
            </a:r>
            <a:r>
              <a:rPr lang="es-ES" sz="1400" b="1" dirty="0"/>
              <a:t> </a:t>
            </a:r>
            <a:endParaRPr lang="es-ES" sz="1400" dirty="0"/>
          </a:p>
          <a:p>
            <a:pPr lvl="0" algn="just" fontAlgn="base"/>
            <a:r>
              <a:rPr lang="es-ES" sz="1400" b="1" dirty="0"/>
              <a:t>Beneficios de volver al trabajo: </a:t>
            </a:r>
            <a:r>
              <a:rPr lang="es-ES" sz="1400" dirty="0"/>
              <a:t>tener la sensación de tener un objetivo, sentirse implicada en un trabajo significativo, ganar unos ingresos que aportarán otros beneficios, como trasladarse a su propia casa. </a:t>
            </a:r>
          </a:p>
          <a:p>
            <a:pPr lvl="0" algn="just" fontAlgn="base"/>
            <a:r>
              <a:rPr lang="es-ES" sz="1400" b="1" dirty="0"/>
              <a:t>Riesgos de volver al trabajo: </a:t>
            </a:r>
            <a:r>
              <a:rPr lang="es-ES" sz="1400" dirty="0"/>
              <a:t>poner potencialmente en riesgo los progresos que ha hecho debido al estrés y a la posibilidad de que el trabajo no satisfaga sus expectativas. </a:t>
            </a:r>
          </a:p>
        </p:txBody>
      </p:sp>
      <p:sp>
        <p:nvSpPr>
          <p:cNvPr id="2" name="Title 1">
            <a:extLst>
              <a:ext uri="{FF2B5EF4-FFF2-40B4-BE49-F238E27FC236}">
                <a16:creationId xmlns:a16="http://schemas.microsoft.com/office/drawing/2014/main" id="{5CFAABD8-5F4F-4BB1-9CB3-EE2439EF70D3}"/>
              </a:ext>
            </a:extLst>
          </p:cNvPr>
          <p:cNvSpPr>
            <a:spLocks noGrp="1"/>
          </p:cNvSpPr>
          <p:nvPr>
            <p:ph type="title"/>
          </p:nvPr>
        </p:nvSpPr>
        <p:spPr>
          <a:xfrm>
            <a:off x="399630" y="506412"/>
            <a:ext cx="11304690" cy="306388"/>
          </a:xfrm>
        </p:spPr>
        <p:txBody>
          <a:bodyPr/>
          <a:lstStyle/>
          <a:p>
            <a:r>
              <a:rPr lang="es-ES" dirty="0"/>
              <a:t>Ejercicio 8.1. Asunción de riesgos positivos en la práctica -</a:t>
            </a:r>
            <a:r>
              <a:rPr lang="en-US" dirty="0"/>
              <a:t> 4</a:t>
            </a:r>
            <a:endParaRPr lang="x-none" dirty="0"/>
          </a:p>
        </p:txBody>
      </p:sp>
    </p:spTree>
    <p:extLst>
      <p:ext uri="{BB962C8B-B14F-4D97-AF65-F5344CB8AC3E}">
        <p14:creationId xmlns:p14="http://schemas.microsoft.com/office/powerpoint/2010/main" val="306586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066FA4-F5F6-4B82-B6B1-9BF0A986D7A6}"/>
              </a:ext>
            </a:extLst>
          </p:cNvPr>
          <p:cNvSpPr>
            <a:spLocks noGrp="1"/>
          </p:cNvSpPr>
          <p:nvPr>
            <p:ph sz="quarter" idx="14"/>
          </p:nvPr>
        </p:nvSpPr>
        <p:spPr/>
        <p:txBody>
          <a:bodyPr/>
          <a:lstStyle/>
          <a:p>
            <a:pPr algn="just"/>
            <a:r>
              <a:rPr lang="es-ES" dirty="0"/>
              <a:t>Después de hablar de ello, Mary toma la decisión de volver al trabajo. </a:t>
            </a:r>
          </a:p>
          <a:p>
            <a:pPr algn="just"/>
            <a:r>
              <a:rPr lang="es-ES" dirty="0"/>
              <a:t>Imaginaos que sois Rachel. Mary ha pedido hora para hablar con ella de su plan para encontrar trabajo.</a:t>
            </a:r>
          </a:p>
          <a:p>
            <a:pPr algn="just"/>
            <a:r>
              <a:rPr lang="es-ES" dirty="0"/>
              <a:t>Intentad identificarse en grupo algunas medidas que pueden adoptarse para ayudar a Mary en su plan de encontrar trabajo y reincorporarse al mercado laboral. </a:t>
            </a:r>
            <a:endParaRPr lang="x-none" dirty="0"/>
          </a:p>
          <a:p>
            <a:pPr algn="just"/>
            <a:endParaRPr lang="x-none" dirty="0"/>
          </a:p>
        </p:txBody>
      </p:sp>
      <p:sp>
        <p:nvSpPr>
          <p:cNvPr id="2" name="Title 1">
            <a:extLst>
              <a:ext uri="{FF2B5EF4-FFF2-40B4-BE49-F238E27FC236}">
                <a16:creationId xmlns:a16="http://schemas.microsoft.com/office/drawing/2014/main" id="{6FFE2912-89D3-463F-B80A-DCF1175F64EA}"/>
              </a:ext>
            </a:extLst>
          </p:cNvPr>
          <p:cNvSpPr>
            <a:spLocks noGrp="1"/>
          </p:cNvSpPr>
          <p:nvPr>
            <p:ph type="title"/>
          </p:nvPr>
        </p:nvSpPr>
        <p:spPr>
          <a:xfrm>
            <a:off x="399630" y="506412"/>
            <a:ext cx="11345330" cy="428308"/>
          </a:xfrm>
        </p:spPr>
        <p:txBody>
          <a:bodyPr/>
          <a:lstStyle/>
          <a:p>
            <a:r>
              <a:rPr lang="es-ES" dirty="0"/>
              <a:t>Ejercicio 8.1. Asunción de riesgos positivos en la práctica -</a:t>
            </a:r>
            <a:r>
              <a:rPr lang="en-US" dirty="0"/>
              <a:t> 5</a:t>
            </a:r>
            <a:endParaRPr lang="x-none" dirty="0"/>
          </a:p>
        </p:txBody>
      </p:sp>
    </p:spTree>
    <p:extLst>
      <p:ext uri="{BB962C8B-B14F-4D97-AF65-F5344CB8AC3E}">
        <p14:creationId xmlns:p14="http://schemas.microsoft.com/office/powerpoint/2010/main" val="6384893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651EB34-0BC2-0D45-BEC1-AC827A7834AD}"/>
              </a:ext>
            </a:extLst>
          </p:cNvPr>
          <p:cNvSpPr>
            <a:spLocks noGrp="1"/>
          </p:cNvSpPr>
          <p:nvPr>
            <p:ph type="body" sz="quarter" idx="13"/>
          </p:nvPr>
        </p:nvSpPr>
        <p:spPr/>
        <p:txBody>
          <a:bodyPr/>
          <a:lstStyle/>
          <a:p>
            <a:r>
              <a:rPr lang="es-ES" dirty="0"/>
              <a:t>Revisemos la acción que Mary decidió adoptar</a:t>
            </a:r>
            <a:r>
              <a:rPr lang="en-US" dirty="0"/>
              <a:t>:</a:t>
            </a:r>
            <a:endParaRPr lang="x-none"/>
          </a:p>
        </p:txBody>
      </p:sp>
      <p:sp>
        <p:nvSpPr>
          <p:cNvPr id="5" name="Text Box 37">
            <a:extLst>
              <a:ext uri="{FF2B5EF4-FFF2-40B4-BE49-F238E27FC236}">
                <a16:creationId xmlns:a16="http://schemas.microsoft.com/office/drawing/2014/main" id="{06503C42-22B8-4168-9083-9E521ED88F83}"/>
              </a:ext>
            </a:extLst>
          </p:cNvPr>
          <p:cNvSpPr txBox="1">
            <a:spLocks noGrp="1"/>
          </p:cNvSpPr>
          <p:nvPr>
            <p:ph sz="quarter" idx="14"/>
          </p:nvPr>
        </p:nvSpPr>
        <p:spPr>
          <a:xfrm>
            <a:off x="507195" y="1436456"/>
            <a:ext cx="11174412" cy="4476664"/>
          </a:xfrm>
          <a:solidFill>
            <a:srgbClr val="D2EFFD"/>
          </a:solidFill>
        </p:spPr>
        <p:txBody>
          <a:bodyPr>
            <a:noAutofit/>
          </a:bodyPr>
          <a:lstStyle/>
          <a:p>
            <a:pPr marL="0" indent="0" algn="just">
              <a:buNone/>
            </a:pPr>
            <a:r>
              <a:rPr lang="es-ES" sz="1800" dirty="0"/>
              <a:t>Mary estaba muy motivada con la idea de volver al trabajo, sobre todo en el ámbito del cuidado de animales, por lo que, junto con Rachel, exploraron maneras de reducir el estrés potencial que conlleva encontrar trabajo e incorporarse al mismo. En este contexto, Mary y Rachel analizaron la ayuda que había recibido previamente mientras trabajaba a jornada completa y debatieron cómo podían poner en práctica una ayuda similar, ahora para reducir los riesgos potenciales y aumentar las posibilidades de que Mary fuera escogida y conservara el trabajo</a:t>
            </a:r>
            <a:r>
              <a:rPr lang="en-US" sz="1700" dirty="0"/>
              <a:t>.</a:t>
            </a:r>
            <a:r>
              <a:rPr lang="es-ES" sz="1700" dirty="0"/>
              <a:t> </a:t>
            </a:r>
            <a:r>
              <a:rPr lang="es-ES" sz="1800" dirty="0"/>
              <a:t>Juntas, decidieron: </a:t>
            </a:r>
          </a:p>
          <a:p>
            <a:pPr lvl="0" algn="just" fontAlgn="base"/>
            <a:r>
              <a:rPr lang="es-ES" sz="1800" dirty="0"/>
              <a:t>Buscar oportunidades de trabajo en el campo del cuidado de animales, pero de entrada presentarse solo a las ofertas a jornada parcial, con el objetivo final de cambiar a un trabajo a jornada completa. </a:t>
            </a:r>
          </a:p>
          <a:p>
            <a:pPr lvl="0" algn="just" fontAlgn="base"/>
            <a:r>
              <a:rPr lang="es-ES" sz="1800" dirty="0"/>
              <a:t>Crear un plan específico para tratar las crisis que Mary pudiera sufrir trabajando bajo presión. </a:t>
            </a:r>
          </a:p>
          <a:p>
            <a:pPr lvl="0" algn="just" fontAlgn="base"/>
            <a:r>
              <a:rPr lang="es-ES" sz="1800" dirty="0"/>
              <a:t>Generar una rutina que le permitiera llegar al trabajo a la hora y gestionar cualquier estresor potencial. </a:t>
            </a:r>
          </a:p>
          <a:p>
            <a:pPr lvl="0" algn="just" fontAlgn="base"/>
            <a:r>
              <a:rPr lang="es-ES" sz="1800" dirty="0"/>
              <a:t>Dar a Mary y a su familia el número de teléfono móvil de Rachel para que pudieran llamarla en caso de estar preocupados y querer hablar de sus preocupaciones. </a:t>
            </a:r>
          </a:p>
          <a:p>
            <a:pPr lvl="0" algn="just" fontAlgn="base"/>
            <a:r>
              <a:rPr lang="es-ES" sz="1800" dirty="0"/>
              <a:t>Acordar un par de reuniones regulares con Rachel durante toda esta fase para comprobar cómo se siente Mary durante el proceso de las entrevistas y de incorporación a un nuevo trabajo. </a:t>
            </a:r>
          </a:p>
        </p:txBody>
      </p:sp>
      <p:sp>
        <p:nvSpPr>
          <p:cNvPr id="2" name="Title 1">
            <a:extLst>
              <a:ext uri="{FF2B5EF4-FFF2-40B4-BE49-F238E27FC236}">
                <a16:creationId xmlns:a16="http://schemas.microsoft.com/office/drawing/2014/main" id="{B4D0E934-AEF6-4409-982E-93283A54B849}"/>
              </a:ext>
            </a:extLst>
          </p:cNvPr>
          <p:cNvSpPr>
            <a:spLocks noGrp="1"/>
          </p:cNvSpPr>
          <p:nvPr>
            <p:ph type="title"/>
          </p:nvPr>
        </p:nvSpPr>
        <p:spPr>
          <a:xfrm>
            <a:off x="399630" y="506412"/>
            <a:ext cx="11325010" cy="407988"/>
          </a:xfrm>
        </p:spPr>
        <p:txBody>
          <a:bodyPr/>
          <a:lstStyle/>
          <a:p>
            <a:r>
              <a:rPr lang="es-ES" dirty="0"/>
              <a:t>Ejercicio 8.1. Asunción de riesgos positivos en la práctica -</a:t>
            </a:r>
            <a:r>
              <a:rPr lang="en-US" dirty="0"/>
              <a:t> 6</a:t>
            </a:r>
            <a:endParaRPr lang="x-none" dirty="0"/>
          </a:p>
        </p:txBody>
      </p:sp>
    </p:spTree>
    <p:extLst>
      <p:ext uri="{BB962C8B-B14F-4D97-AF65-F5344CB8AC3E}">
        <p14:creationId xmlns:p14="http://schemas.microsoft.com/office/powerpoint/2010/main" val="3168205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269C8CC-52B4-1741-BED1-357228BFD5E6}"/>
              </a:ext>
            </a:extLst>
          </p:cNvPr>
          <p:cNvSpPr>
            <a:spLocks noGrp="1"/>
          </p:cNvSpPr>
          <p:nvPr>
            <p:ph type="body" sz="quarter" idx="13"/>
          </p:nvPr>
        </p:nvSpPr>
        <p:spPr/>
        <p:txBody>
          <a:bodyPr/>
          <a:lstStyle/>
          <a:p>
            <a:r>
              <a:rPr lang="es-ES" dirty="0"/>
              <a:t>Resultados para Mary </a:t>
            </a:r>
          </a:p>
        </p:txBody>
      </p:sp>
      <p:sp>
        <p:nvSpPr>
          <p:cNvPr id="3" name="Content Placeholder 2">
            <a:extLst>
              <a:ext uri="{FF2B5EF4-FFF2-40B4-BE49-F238E27FC236}">
                <a16:creationId xmlns:a16="http://schemas.microsoft.com/office/drawing/2014/main" id="{EED0AC2D-A7C5-4BF0-B743-1579E0E07EB3}"/>
              </a:ext>
            </a:extLst>
          </p:cNvPr>
          <p:cNvSpPr>
            <a:spLocks noGrp="1"/>
          </p:cNvSpPr>
          <p:nvPr>
            <p:ph sz="quarter" idx="14"/>
          </p:nvPr>
        </p:nvSpPr>
        <p:spPr>
          <a:xfrm>
            <a:off x="507207" y="1411386"/>
            <a:ext cx="11174412" cy="4500000"/>
          </a:xfrm>
        </p:spPr>
        <p:txBody>
          <a:bodyPr/>
          <a:lstStyle/>
          <a:p>
            <a:r>
              <a:rPr lang="es-ES" dirty="0"/>
              <a:t>Ahora, imaginad que hay dos resultados para Mary. Revisadlos y comparadlos</a:t>
            </a:r>
            <a:r>
              <a:rPr lang="en-US" dirty="0"/>
              <a:t>:</a:t>
            </a:r>
            <a:endParaRPr lang="x-none" dirty="0"/>
          </a:p>
        </p:txBody>
      </p:sp>
      <p:sp>
        <p:nvSpPr>
          <p:cNvPr id="2" name="Title 1">
            <a:extLst>
              <a:ext uri="{FF2B5EF4-FFF2-40B4-BE49-F238E27FC236}">
                <a16:creationId xmlns:a16="http://schemas.microsoft.com/office/drawing/2014/main" id="{76D2FBB1-B6FD-47EE-A390-77D06EDEC905}"/>
              </a:ext>
            </a:extLst>
          </p:cNvPr>
          <p:cNvSpPr>
            <a:spLocks noGrp="1"/>
          </p:cNvSpPr>
          <p:nvPr>
            <p:ph type="title"/>
          </p:nvPr>
        </p:nvSpPr>
        <p:spPr>
          <a:xfrm>
            <a:off x="399630" y="506412"/>
            <a:ext cx="11281976" cy="448628"/>
          </a:xfrm>
        </p:spPr>
        <p:txBody>
          <a:bodyPr/>
          <a:lstStyle/>
          <a:p>
            <a:r>
              <a:rPr lang="es-ES" dirty="0"/>
              <a:t>Ejercicio 8.1. Asunción de riesgos positivos en la práctica -</a:t>
            </a:r>
            <a:r>
              <a:rPr lang="en-US" dirty="0"/>
              <a:t> 7</a:t>
            </a:r>
            <a:endParaRPr lang="x-none" dirty="0"/>
          </a:p>
        </p:txBody>
      </p:sp>
      <p:sp>
        <p:nvSpPr>
          <p:cNvPr id="4" name="Text Box 42">
            <a:extLst>
              <a:ext uri="{FF2B5EF4-FFF2-40B4-BE49-F238E27FC236}">
                <a16:creationId xmlns:a16="http://schemas.microsoft.com/office/drawing/2014/main" id="{97569E87-6C22-4F24-8A9F-9844E3764602}"/>
              </a:ext>
            </a:extLst>
          </p:cNvPr>
          <p:cNvSpPr txBox="1"/>
          <p:nvPr/>
        </p:nvSpPr>
        <p:spPr>
          <a:xfrm>
            <a:off x="507195" y="1879390"/>
            <a:ext cx="11174411" cy="3708609"/>
          </a:xfrm>
          <a:prstGeom prst="rect">
            <a:avLst/>
          </a:prstGeom>
          <a:solidFill>
            <a:srgbClr val="00B0F0">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s-ES" b="1" u="sng" dirty="0"/>
              <a:t>RESULTADO 1</a:t>
            </a:r>
            <a:endParaRPr lang="es-ES" b="1" dirty="0"/>
          </a:p>
          <a:p>
            <a:pPr algn="just"/>
            <a:r>
              <a:rPr lang="es-ES" dirty="0"/>
              <a:t>Un posible resultado es que Mary sea capaz de conseguir un trabajo a media jornada en un ámbito significativo para ella y que empiece a ganar ingresos, con los que se pueda trasladar a su propia vivienda. </a:t>
            </a:r>
          </a:p>
          <a:p>
            <a:pPr algn="just"/>
            <a:r>
              <a:rPr lang="es-ES" b="1" dirty="0"/>
              <a:t> </a:t>
            </a:r>
          </a:p>
          <a:p>
            <a:pPr algn="just"/>
            <a:r>
              <a:rPr lang="es-ES" b="1" u="sng" dirty="0"/>
              <a:t>RESULTADO 2</a:t>
            </a:r>
            <a:endParaRPr lang="es-ES" b="1" dirty="0"/>
          </a:p>
          <a:p>
            <a:pPr algn="just"/>
            <a:r>
              <a:rPr lang="es-ES" dirty="0"/>
              <a:t>Mary tarda bastante tiempo en encontrar trabajo, lo cual la desalienta. Rachel y la familia de Mary la ayudan a pasar por este periodo de estrés. Finalmente, Mary consigue un trabajo, pero cree que le cuesta concentrarse durante muchas horas seguidas y que se cansa fácilmente. </a:t>
            </a:r>
          </a:p>
          <a:p>
            <a:pPr algn="just"/>
            <a:r>
              <a:rPr lang="es-ES" dirty="0"/>
              <a:t> </a:t>
            </a:r>
          </a:p>
          <a:p>
            <a:pPr algn="just"/>
            <a:r>
              <a:rPr lang="es-ES" dirty="0"/>
              <a:t>En lugar de dejar el trabajo, Mary contacta con Rachel para hablar de estos problemas y acuerdan encontrarse. Tras discutirlo, Mary decide hablar con su jefe sobre la posibilidad de tomarse descansos durante el día, en vez de trabajar sin cesar durante todo el turno de ocho horas. Su jefe está de acuerdo y Mary continúa trabajando en el trabajo que tanto le gusta. </a:t>
            </a:r>
          </a:p>
        </p:txBody>
      </p:sp>
    </p:spTree>
    <p:extLst>
      <p:ext uri="{BB962C8B-B14F-4D97-AF65-F5344CB8AC3E}">
        <p14:creationId xmlns:p14="http://schemas.microsoft.com/office/powerpoint/2010/main" val="29219577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E6C56D-58EB-4C24-A504-52FA337884E4}"/>
              </a:ext>
            </a:extLst>
          </p:cNvPr>
          <p:cNvSpPr>
            <a:spLocks noGrp="1"/>
          </p:cNvSpPr>
          <p:nvPr>
            <p:ph sz="quarter" idx="14"/>
          </p:nvPr>
        </p:nvSpPr>
        <p:spPr/>
        <p:txBody>
          <a:bodyPr/>
          <a:lstStyle/>
          <a:p>
            <a:pPr algn="just"/>
            <a:r>
              <a:rPr lang="es-ES" dirty="0"/>
              <a:t>Como podéis ver a partir de la evolución de esta situación, no hay una elección correcta o errónea. </a:t>
            </a:r>
          </a:p>
          <a:p>
            <a:pPr algn="just"/>
            <a:r>
              <a:rPr lang="es-ES" dirty="0"/>
              <a:t>Siempre hay posibilidades de resolver los problemas, aunque parezca que una elección concreta puede suponer un desafío mayor que otra.  </a:t>
            </a:r>
          </a:p>
          <a:p>
            <a:pPr algn="just"/>
            <a:r>
              <a:rPr lang="es-ES" dirty="0"/>
              <a:t>El resultado 2 presentó nuevos obstáculos, que se resolvieron sobre la marcha. </a:t>
            </a:r>
          </a:p>
          <a:p>
            <a:pPr marL="0" indent="0" algn="just">
              <a:buNone/>
            </a:pPr>
            <a:endParaRPr lang="x-none" dirty="0"/>
          </a:p>
          <a:p>
            <a:pPr algn="just"/>
            <a:endParaRPr lang="x-none" dirty="0"/>
          </a:p>
        </p:txBody>
      </p:sp>
      <p:sp>
        <p:nvSpPr>
          <p:cNvPr id="2" name="Title 1">
            <a:extLst>
              <a:ext uri="{FF2B5EF4-FFF2-40B4-BE49-F238E27FC236}">
                <a16:creationId xmlns:a16="http://schemas.microsoft.com/office/drawing/2014/main" id="{02863B9F-D311-4490-B3F0-A68CA892E643}"/>
              </a:ext>
            </a:extLst>
          </p:cNvPr>
          <p:cNvSpPr>
            <a:spLocks noGrp="1"/>
          </p:cNvSpPr>
          <p:nvPr>
            <p:ph type="title"/>
          </p:nvPr>
        </p:nvSpPr>
        <p:spPr>
          <a:xfrm>
            <a:off x="399630" y="506412"/>
            <a:ext cx="11203090" cy="407988"/>
          </a:xfrm>
        </p:spPr>
        <p:txBody>
          <a:bodyPr/>
          <a:lstStyle/>
          <a:p>
            <a:r>
              <a:rPr lang="es-ES" dirty="0"/>
              <a:t>Ejercicio 8.1. Asunción de riesgos positivos en la práctica -</a:t>
            </a:r>
            <a:r>
              <a:rPr lang="en-US" dirty="0"/>
              <a:t> 8</a:t>
            </a:r>
            <a:endParaRPr lang="x-none" dirty="0"/>
          </a:p>
        </p:txBody>
      </p:sp>
    </p:spTree>
    <p:extLst>
      <p:ext uri="{BB962C8B-B14F-4D97-AF65-F5344CB8AC3E}">
        <p14:creationId xmlns:p14="http://schemas.microsoft.com/office/powerpoint/2010/main" val="29352254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F36A-3223-4A2A-A711-D367CCC95CBB}"/>
              </a:ext>
            </a:extLst>
          </p:cNvPr>
          <p:cNvSpPr>
            <a:spLocks noGrp="1"/>
          </p:cNvSpPr>
          <p:nvPr>
            <p:ph type="title"/>
          </p:nvPr>
        </p:nvSpPr>
        <p:spPr>
          <a:xfrm>
            <a:off x="507206" y="2313946"/>
            <a:ext cx="11075194" cy="591814"/>
          </a:xfrm>
        </p:spPr>
        <p:txBody>
          <a:bodyPr>
            <a:normAutofit fontScale="90000"/>
          </a:bodyPr>
          <a:lstStyle/>
          <a:p>
            <a:pPr>
              <a:lnSpc>
                <a:spcPct val="100000"/>
              </a:lnSpc>
            </a:pPr>
            <a:r>
              <a:rPr lang="en-US" dirty="0" err="1"/>
              <a:t>Tema</a:t>
            </a:r>
            <a:r>
              <a:rPr lang="en-US" dirty="0"/>
              <a:t> 9: </a:t>
            </a:r>
            <a:r>
              <a:rPr lang="es-ES" dirty="0"/>
              <a:t>Apoyo a las personas para reconectar con la comunidad</a:t>
            </a:r>
            <a:br>
              <a:rPr lang="es-ES" dirty="0"/>
            </a:br>
            <a:br>
              <a:rPr lang="x-none" dirty="0"/>
            </a:br>
            <a:endParaRPr lang="x-none" dirty="0"/>
          </a:p>
        </p:txBody>
      </p:sp>
    </p:spTree>
    <p:extLst>
      <p:ext uri="{BB962C8B-B14F-4D97-AF65-F5344CB8AC3E}">
        <p14:creationId xmlns:p14="http://schemas.microsoft.com/office/powerpoint/2010/main" val="5370424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C5D4920-2D79-3342-9DB7-111D1B571CD1}"/>
              </a:ext>
            </a:extLst>
          </p:cNvPr>
          <p:cNvSpPr>
            <a:spLocks noGrp="1"/>
          </p:cNvSpPr>
          <p:nvPr>
            <p:ph type="body" sz="quarter" idx="13"/>
          </p:nvPr>
        </p:nvSpPr>
        <p:spPr>
          <a:xfrm>
            <a:off x="507207" y="1396063"/>
            <a:ext cx="11174400" cy="360000"/>
          </a:xfrm>
        </p:spPr>
        <p:txBody>
          <a:bodyPr/>
          <a:lstStyle/>
          <a:p>
            <a:r>
              <a:rPr lang="es-ES" dirty="0"/>
              <a:t>¿Por qué la gente pierde el contacto con sus comunidades? </a:t>
            </a:r>
          </a:p>
        </p:txBody>
      </p:sp>
      <p:sp>
        <p:nvSpPr>
          <p:cNvPr id="3" name="Content Placeholder 2">
            <a:extLst>
              <a:ext uri="{FF2B5EF4-FFF2-40B4-BE49-F238E27FC236}">
                <a16:creationId xmlns:a16="http://schemas.microsoft.com/office/drawing/2014/main" id="{18FE3A94-C98E-4647-9F65-53E33D547266}"/>
              </a:ext>
            </a:extLst>
          </p:cNvPr>
          <p:cNvSpPr>
            <a:spLocks noGrp="1"/>
          </p:cNvSpPr>
          <p:nvPr>
            <p:ph sz="quarter" idx="14"/>
          </p:nvPr>
        </p:nvSpPr>
        <p:spPr>
          <a:xfrm>
            <a:off x="507195" y="1952786"/>
            <a:ext cx="11174412" cy="3841425"/>
          </a:xfrm>
        </p:spPr>
        <p:txBody>
          <a:bodyPr>
            <a:normAutofit fontScale="92500" lnSpcReduction="20000"/>
          </a:bodyPr>
          <a:lstStyle/>
          <a:p>
            <a:pPr marL="0" lvl="0" indent="0">
              <a:buNone/>
            </a:pPr>
            <a:r>
              <a:rPr lang="es-ES" dirty="0"/>
              <a:t>Desgraciadamente, en muchos países, los servicios separan a las personas de sus comunidades</a:t>
            </a:r>
            <a:r>
              <a:rPr lang="en-US" dirty="0"/>
              <a:t>. </a:t>
            </a:r>
            <a:endParaRPr lang="x-none" dirty="0"/>
          </a:p>
          <a:p>
            <a:pPr lvl="0" fontAlgn="base"/>
            <a:r>
              <a:rPr lang="es-ES" dirty="0"/>
              <a:t>Hay legislaciones que obligan a sacar a las personas de casa y alejarlas de su comunidad para ingresarlas en servicios sociales y de salud mental en régimen de internamiento, incluyendo hospitales psiquiátricos, donde reciben asistencia.</a:t>
            </a:r>
            <a:r>
              <a:rPr lang="es-ES" b="1" dirty="0"/>
              <a:t> </a:t>
            </a:r>
            <a:endParaRPr lang="es-ES" dirty="0"/>
          </a:p>
          <a:p>
            <a:pPr lvl="0" fontAlgn="base"/>
            <a:r>
              <a:rPr lang="es-ES" dirty="0"/>
              <a:t>Los hospitales psiquiátricos y los servicios para internamiento de larga duración suelen encontrarse lejos de las familias, las amistades y las comunidades de las personas.</a:t>
            </a:r>
            <a:r>
              <a:rPr lang="es-ES" b="1" dirty="0"/>
              <a:t> </a:t>
            </a:r>
            <a:endParaRPr lang="es-ES" dirty="0"/>
          </a:p>
          <a:p>
            <a:r>
              <a:rPr lang="es-ES" dirty="0"/>
              <a:t>En algunos casos, los familiares ven el internamiento de su pariente en un servicio o un hospital como una oportunidad para desconectar de la persona</a:t>
            </a:r>
            <a:r>
              <a:rPr lang="en-US" dirty="0"/>
              <a:t>. </a:t>
            </a:r>
            <a:endParaRPr lang="x-none" dirty="0"/>
          </a:p>
          <a:p>
            <a:pPr lvl="0"/>
            <a:r>
              <a:rPr lang="es-ES" dirty="0"/>
              <a:t>Las familias o los cuidadores no quieren o no pueden volver a acoger a la persona en casa una vez ha estado fuera durante algún tiempo</a:t>
            </a:r>
            <a:r>
              <a:rPr lang="en-US" dirty="0"/>
              <a:t>. </a:t>
            </a:r>
            <a:endParaRPr lang="x-none" dirty="0"/>
          </a:p>
          <a:p>
            <a:pPr lvl="0"/>
            <a:r>
              <a:rPr lang="es-ES" dirty="0"/>
              <a:t>En consecuencia, las personas pierden el contacto con su familia y red de apoyo, y se sienten aisladas y marginadas de la comunidad</a:t>
            </a:r>
            <a:r>
              <a:rPr lang="en-US" dirty="0"/>
              <a:t>.</a:t>
            </a:r>
            <a:endParaRPr lang="x-none" dirty="0"/>
          </a:p>
        </p:txBody>
      </p:sp>
      <p:sp>
        <p:nvSpPr>
          <p:cNvPr id="2" name="Title 1">
            <a:extLst>
              <a:ext uri="{FF2B5EF4-FFF2-40B4-BE49-F238E27FC236}">
                <a16:creationId xmlns:a16="http://schemas.microsoft.com/office/drawing/2014/main" id="{3AE8CCE4-DDDA-4F39-9E8F-8B1019D462BE}"/>
              </a:ext>
            </a:extLst>
          </p:cNvPr>
          <p:cNvSpPr>
            <a:spLocks noGrp="1"/>
          </p:cNvSpPr>
          <p:nvPr>
            <p:ph type="title"/>
          </p:nvPr>
        </p:nvSpPr>
        <p:spPr>
          <a:xfrm>
            <a:off x="399630" y="506412"/>
            <a:ext cx="11223410" cy="489268"/>
          </a:xfrm>
        </p:spPr>
        <p:txBody>
          <a:bodyPr>
            <a:noAutofit/>
          </a:bodyPr>
          <a:lstStyle/>
          <a:p>
            <a:r>
              <a:rPr lang="es-ES" sz="2500" dirty="0"/>
              <a:t>Presentación: Apoyo a las personas para reconectar con la comunidad -</a:t>
            </a:r>
            <a:r>
              <a:rPr lang="en-US" sz="2500" dirty="0"/>
              <a:t> 1</a:t>
            </a:r>
            <a:endParaRPr lang="x-none" sz="2500" dirty="0"/>
          </a:p>
        </p:txBody>
      </p:sp>
    </p:spTree>
    <p:extLst>
      <p:ext uri="{BB962C8B-B14F-4D97-AF65-F5344CB8AC3E}">
        <p14:creationId xmlns:p14="http://schemas.microsoft.com/office/powerpoint/2010/main" val="6181132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4CD337-49AE-394A-B53B-74C124CBF6A4}"/>
              </a:ext>
            </a:extLst>
          </p:cNvPr>
          <p:cNvSpPr>
            <a:spLocks noGrp="1"/>
          </p:cNvSpPr>
          <p:nvPr>
            <p:ph type="body" sz="quarter" idx="13"/>
          </p:nvPr>
        </p:nvSpPr>
        <p:spPr>
          <a:xfrm>
            <a:off x="304007" y="833120"/>
            <a:ext cx="11174400" cy="760383"/>
          </a:xfrm>
        </p:spPr>
        <p:txBody>
          <a:bodyPr/>
          <a:lstStyle/>
          <a:p>
            <a:pPr>
              <a:lnSpc>
                <a:spcPct val="100000"/>
              </a:lnSpc>
            </a:pPr>
            <a:r>
              <a:rPr lang="es-ES" dirty="0"/>
              <a:t>    El acompañamiento de las personas para volver a conectar con su comunidad es una parte esencial del recorrido hacia la recuperación </a:t>
            </a:r>
            <a:endParaRPr lang="es-ES" i="1" dirty="0"/>
          </a:p>
        </p:txBody>
      </p:sp>
      <p:sp>
        <p:nvSpPr>
          <p:cNvPr id="3" name="Content Placeholder 2">
            <a:extLst>
              <a:ext uri="{FF2B5EF4-FFF2-40B4-BE49-F238E27FC236}">
                <a16:creationId xmlns:a16="http://schemas.microsoft.com/office/drawing/2014/main" id="{C36F9542-DF7E-405F-8221-BB6B9E067F24}"/>
              </a:ext>
            </a:extLst>
          </p:cNvPr>
          <p:cNvSpPr>
            <a:spLocks noGrp="1"/>
          </p:cNvSpPr>
          <p:nvPr>
            <p:ph sz="quarter" idx="14"/>
          </p:nvPr>
        </p:nvSpPr>
        <p:spPr>
          <a:xfrm>
            <a:off x="507195" y="1706881"/>
            <a:ext cx="11174412" cy="4149326"/>
          </a:xfrm>
        </p:spPr>
        <p:txBody>
          <a:bodyPr>
            <a:normAutofit fontScale="85000" lnSpcReduction="20000"/>
          </a:bodyPr>
          <a:lstStyle/>
          <a:p>
            <a:pPr lvl="0" algn="just" fontAlgn="base"/>
            <a:r>
              <a:rPr lang="es-ES" dirty="0"/>
              <a:t>Las personas en proceso de recuperación suelen marcarse el objetivo de ser miembros activos de su comunidad. </a:t>
            </a:r>
          </a:p>
          <a:p>
            <a:pPr lvl="0" algn="just" fontAlgn="base"/>
            <a:r>
              <a:rPr lang="es-ES" dirty="0"/>
              <a:t>Les puede ir bien usar los recursos y los servicios comunitarios disponibles, ya sean de salud, de ocio o sociales, así como interaccionar y establecer relaciones con otros miembros de la comunidad. </a:t>
            </a:r>
            <a:r>
              <a:rPr lang="en-US" dirty="0"/>
              <a:t> </a:t>
            </a:r>
            <a:endParaRPr lang="x-none" dirty="0"/>
          </a:p>
          <a:p>
            <a:pPr lvl="0" algn="just" fontAlgn="base"/>
            <a:r>
              <a:rPr lang="es-ES" dirty="0"/>
              <a:t>Un papel clave, tanto de la familia como de los profesionales y otros acompañantes, sea conocer los recursos y servicios disponibles en su comunidad local y ayudar a la persona a acceder a dichos recursos y servicios.</a:t>
            </a:r>
            <a:r>
              <a:rPr lang="es-ES" b="1" dirty="0"/>
              <a:t> </a:t>
            </a:r>
            <a:endParaRPr lang="es-ES" dirty="0"/>
          </a:p>
          <a:p>
            <a:pPr algn="just"/>
            <a:r>
              <a:rPr lang="es-ES" dirty="0"/>
              <a:t>Una función clave de los profesionales en determinados casos puede ser también ayudar a la persona usuaria de los servicios a restablecer el contacto perdido con familiares y amigos</a:t>
            </a:r>
            <a:r>
              <a:rPr lang="en-US" dirty="0"/>
              <a:t>.</a:t>
            </a:r>
            <a:endParaRPr lang="x-none" dirty="0"/>
          </a:p>
          <a:p>
            <a:pPr lvl="0" algn="just"/>
            <a:r>
              <a:rPr lang="es-ES" dirty="0"/>
              <a:t>Puede resultar útil conectar a la persona con programas de apoyo entre iguales o personas que hayan vivido situaciones similares</a:t>
            </a:r>
            <a:r>
              <a:rPr lang="en-US" dirty="0"/>
              <a:t>. </a:t>
            </a:r>
          </a:p>
          <a:p>
            <a:pPr lvl="0" algn="just"/>
            <a:r>
              <a:rPr lang="es-ES" dirty="0"/>
              <a:t>Es muy beneficioso recibir apoyo de otras personas que han tenido experiencias similares y aún se encuentran en recuperación </a:t>
            </a:r>
            <a:r>
              <a:rPr lang="en-US" dirty="0"/>
              <a:t>. </a:t>
            </a:r>
          </a:p>
          <a:p>
            <a:pPr lvl="0" algn="just"/>
            <a:r>
              <a:rPr lang="es-ES" dirty="0"/>
              <a:t>Ayudar a las personas a reconectar con su comunidad puede dar lugar a interacciones positivas para todos.</a:t>
            </a:r>
            <a:r>
              <a:rPr lang="en-US" dirty="0"/>
              <a:t> </a:t>
            </a:r>
            <a:endParaRPr lang="x-none" dirty="0"/>
          </a:p>
        </p:txBody>
      </p:sp>
      <p:sp>
        <p:nvSpPr>
          <p:cNvPr id="7" name="Title 1">
            <a:extLst>
              <a:ext uri="{FF2B5EF4-FFF2-40B4-BE49-F238E27FC236}">
                <a16:creationId xmlns:a16="http://schemas.microsoft.com/office/drawing/2014/main" id="{3AE8CCE4-DDDA-4F39-9E8F-8B1019D462BE}"/>
              </a:ext>
            </a:extLst>
          </p:cNvPr>
          <p:cNvSpPr>
            <a:spLocks noGrp="1"/>
          </p:cNvSpPr>
          <p:nvPr>
            <p:ph type="title"/>
          </p:nvPr>
        </p:nvSpPr>
        <p:spPr>
          <a:xfrm>
            <a:off x="399630" y="506412"/>
            <a:ext cx="11223410" cy="489268"/>
          </a:xfrm>
        </p:spPr>
        <p:txBody>
          <a:bodyPr>
            <a:noAutofit/>
          </a:bodyPr>
          <a:lstStyle/>
          <a:p>
            <a:r>
              <a:rPr lang="es-ES" sz="2500" dirty="0"/>
              <a:t>Presentación: Apoyo a las personas para reconectar con la comunidad -</a:t>
            </a:r>
            <a:r>
              <a:rPr lang="en-US" sz="2500" dirty="0"/>
              <a:t> 2</a:t>
            </a:r>
            <a:endParaRPr lang="x-none" sz="2500" dirty="0"/>
          </a:p>
        </p:txBody>
      </p:sp>
    </p:spTree>
    <p:extLst>
      <p:ext uri="{BB962C8B-B14F-4D97-AF65-F5344CB8AC3E}">
        <p14:creationId xmlns:p14="http://schemas.microsoft.com/office/powerpoint/2010/main" val="40141057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7AA2CD5-1297-3541-BF65-A1368979A27A}"/>
              </a:ext>
            </a:extLst>
          </p:cNvPr>
          <p:cNvSpPr>
            <a:spLocks noGrp="1"/>
          </p:cNvSpPr>
          <p:nvPr>
            <p:ph type="body" sz="quarter" idx="13"/>
          </p:nvPr>
        </p:nvSpPr>
        <p:spPr/>
        <p:txBody>
          <a:bodyPr/>
          <a:lstStyle/>
          <a:p>
            <a:r>
              <a:rPr lang="es-ES" dirty="0"/>
              <a:t>El caso de Sheila y Emma</a:t>
            </a:r>
          </a:p>
        </p:txBody>
      </p:sp>
      <p:sp>
        <p:nvSpPr>
          <p:cNvPr id="4" name="Text Box 44">
            <a:extLst>
              <a:ext uri="{FF2B5EF4-FFF2-40B4-BE49-F238E27FC236}">
                <a16:creationId xmlns:a16="http://schemas.microsoft.com/office/drawing/2014/main" id="{023A5200-132E-4826-86EE-AD4D7BA943FD}"/>
              </a:ext>
            </a:extLst>
          </p:cNvPr>
          <p:cNvSpPr txBox="1">
            <a:spLocks noGrp="1"/>
          </p:cNvSpPr>
          <p:nvPr>
            <p:ph sz="quarter" idx="14"/>
          </p:nvPr>
        </p:nvSpPr>
        <p:spPr>
          <a:xfrm>
            <a:off x="507195" y="1511188"/>
            <a:ext cx="11174412" cy="4006209"/>
          </a:xfrm>
          <a:solidFill>
            <a:srgbClr val="D2EFFD"/>
          </a:solidFill>
        </p:spPr>
        <p:txBody>
          <a:bodyPr>
            <a:noAutofit/>
          </a:bodyPr>
          <a:lstStyle/>
          <a:p>
            <a:pPr marL="0" indent="0" algn="just">
              <a:lnSpc>
                <a:spcPct val="120000"/>
              </a:lnSpc>
              <a:spcAft>
                <a:spcPts val="0"/>
              </a:spcAft>
              <a:buNone/>
            </a:pPr>
            <a:r>
              <a:rPr lang="es-ES" sz="1500" dirty="0"/>
              <a:t>Sheila (50) vive en casa con su madre, Emma (75), y tiene dificultades de aprendizaje. Trabaja en una cafetería regentada por una organización que ayuda a las personas con dificultades de aprendizaje. Le gusta mucho nadar y bailar, está inscrita en gimnasios locales para hacer ambas actividades y tiene muchos amigos gracias al trabajo y a sus actividades de ocio. Necesita ayuda de su madre para buena parte de las tareas diarias, como limpiar, cocinar, realizar operaciones bancarias o moverse por la ciudad. </a:t>
            </a:r>
          </a:p>
          <a:p>
            <a:pPr marL="0" indent="0" algn="just">
              <a:lnSpc>
                <a:spcPct val="120000"/>
              </a:lnSpc>
              <a:spcAft>
                <a:spcPts val="0"/>
              </a:spcAft>
              <a:buNone/>
            </a:pPr>
            <a:r>
              <a:rPr lang="es-ES" sz="1500" dirty="0"/>
              <a:t>Emma es bastante activa en la comunidad local y tiene mucho interés en ayudar a Sheila a mantener estos vínculos. La hermana de Emma, Claire, vive lejos, pero mantiene contacto telefónico habitual con su hermana y la visita siempre que puede. </a:t>
            </a:r>
          </a:p>
          <a:p>
            <a:pPr marL="0" indent="0" algn="just">
              <a:lnSpc>
                <a:spcPct val="120000"/>
              </a:lnSpc>
              <a:spcAft>
                <a:spcPts val="0"/>
              </a:spcAft>
              <a:buNone/>
            </a:pPr>
            <a:r>
              <a:rPr lang="es-ES" sz="1500" dirty="0"/>
              <a:t>Emma tuvo un ictus leve y la ingresaron en el hospital. Ahora está suficientemente recuperada para darle el alta del hospital, donde ha pasado los últimos diez días. </a:t>
            </a:r>
          </a:p>
          <a:p>
            <a:pPr marL="0" indent="0" algn="just">
              <a:lnSpc>
                <a:spcPct val="120000"/>
              </a:lnSpc>
              <a:spcAft>
                <a:spcPts val="0"/>
              </a:spcAft>
              <a:buNone/>
            </a:pPr>
            <a:r>
              <a:rPr lang="es-ES" sz="1500" dirty="0"/>
              <a:t>Durante su estancia en el hospital, Emma ha perdido un poco la capacidad para moverse y cuidar de ella misma. Está muy preocupada por cómo podrá seguir ayudando a su hija Sheila, que tiene sus propias necesidades de salud. Sea como sea, quiere seguir viviendo con ella. </a:t>
            </a:r>
          </a:p>
          <a:p>
            <a:pPr marL="0" indent="0" algn="just">
              <a:lnSpc>
                <a:spcPct val="120000"/>
              </a:lnSpc>
              <a:spcAft>
                <a:spcPts val="0"/>
              </a:spcAft>
              <a:buNone/>
            </a:pPr>
            <a:r>
              <a:rPr lang="es-ES" sz="1500" dirty="0"/>
              <a:t>Cuando ingresaron a Emma en el hospital, Sheila fue trasladada a una residencia de los servicios sociales municipales. Mientras Emma estuvo ingresada, quedó claro que había estado proporcionando más asistencia a Sheila de lo que se pensaba para seguir teniéndola en casa. </a:t>
            </a:r>
          </a:p>
          <a:p>
            <a:pPr marL="0" indent="0" algn="just">
              <a:lnSpc>
                <a:spcPct val="120000"/>
              </a:lnSpc>
              <a:spcAft>
                <a:spcPts val="0"/>
              </a:spcAft>
              <a:buNone/>
            </a:pPr>
            <a:r>
              <a:rPr lang="es-ES" sz="1500" dirty="0"/>
              <a:t>Teniendo en cuenta el deterioro de salud de Emma y la asistencia que necesitaba Sheila, la valoración del personal del centro fue que Sheila requeriría alguna forma de vivienda residencial o asistida, en lugar de volver a casa. </a:t>
            </a:r>
          </a:p>
        </p:txBody>
      </p:sp>
      <p:sp>
        <p:nvSpPr>
          <p:cNvPr id="2" name="Title 1">
            <a:extLst>
              <a:ext uri="{FF2B5EF4-FFF2-40B4-BE49-F238E27FC236}">
                <a16:creationId xmlns:a16="http://schemas.microsoft.com/office/drawing/2014/main" id="{8694C9D6-C2BE-412E-968D-170932A86EFA}"/>
              </a:ext>
            </a:extLst>
          </p:cNvPr>
          <p:cNvSpPr>
            <a:spLocks noGrp="1"/>
          </p:cNvSpPr>
          <p:nvPr>
            <p:ph type="title"/>
          </p:nvPr>
        </p:nvSpPr>
        <p:spPr/>
        <p:txBody>
          <a:bodyPr/>
          <a:lstStyle/>
          <a:p>
            <a:r>
              <a:rPr lang="es-ES" dirty="0"/>
              <a:t>Ejercicio 9.1. Utilizar los recursos comunitarios - </a:t>
            </a:r>
            <a:r>
              <a:rPr lang="en-US" dirty="0"/>
              <a:t>1  </a:t>
            </a:r>
            <a:endParaRPr lang="x-none" dirty="0"/>
          </a:p>
        </p:txBody>
      </p:sp>
    </p:spTree>
    <p:extLst>
      <p:ext uri="{BB962C8B-B14F-4D97-AF65-F5344CB8AC3E}">
        <p14:creationId xmlns:p14="http://schemas.microsoft.com/office/powerpoint/2010/main" val="12386785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DEDA3E-59EE-4D56-867D-58D49D93349D}"/>
              </a:ext>
            </a:extLst>
          </p:cNvPr>
          <p:cNvSpPr>
            <a:spLocks noGrp="1"/>
          </p:cNvSpPr>
          <p:nvPr>
            <p:ph sz="quarter" idx="14"/>
          </p:nvPr>
        </p:nvSpPr>
        <p:spPr/>
        <p:txBody>
          <a:bodyPr/>
          <a:lstStyle/>
          <a:p>
            <a:endParaRPr lang="en-US" dirty="0"/>
          </a:p>
          <a:p>
            <a:pPr marL="0" indent="0" algn="ctr">
              <a:buNone/>
            </a:pPr>
            <a:r>
              <a:rPr lang="es-ES" sz="2500" b="1" i="1" dirty="0"/>
              <a:t>«¿Qué ayuda podría ser necesaria para que Emma y Sheila puedan seguir viviendo juntas en su comunidad?»</a:t>
            </a:r>
            <a:endParaRPr lang="x-none" dirty="0"/>
          </a:p>
        </p:txBody>
      </p:sp>
      <p:sp>
        <p:nvSpPr>
          <p:cNvPr id="2" name="Title 1">
            <a:extLst>
              <a:ext uri="{FF2B5EF4-FFF2-40B4-BE49-F238E27FC236}">
                <a16:creationId xmlns:a16="http://schemas.microsoft.com/office/drawing/2014/main" id="{986C40B0-18F9-4092-BEFF-D6D6AE7988F5}"/>
              </a:ext>
            </a:extLst>
          </p:cNvPr>
          <p:cNvSpPr>
            <a:spLocks noGrp="1"/>
          </p:cNvSpPr>
          <p:nvPr>
            <p:ph type="title"/>
          </p:nvPr>
        </p:nvSpPr>
        <p:spPr/>
        <p:txBody>
          <a:bodyPr/>
          <a:lstStyle/>
          <a:p>
            <a:r>
              <a:rPr lang="es-ES" dirty="0"/>
              <a:t>Ejercicio 9.1. Utilizar los recursos comunitarios - </a:t>
            </a:r>
            <a:r>
              <a:rPr lang="en-US" dirty="0"/>
              <a:t>2 </a:t>
            </a:r>
            <a:endParaRPr lang="x-none" dirty="0"/>
          </a:p>
        </p:txBody>
      </p:sp>
    </p:spTree>
    <p:extLst>
      <p:ext uri="{BB962C8B-B14F-4D97-AF65-F5344CB8AC3E}">
        <p14:creationId xmlns:p14="http://schemas.microsoft.com/office/powerpoint/2010/main" val="1140858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F25D7D-0BB1-4B19-87DE-926D2E807952}"/>
              </a:ext>
            </a:extLst>
          </p:cNvPr>
          <p:cNvSpPr>
            <a:spLocks noGrp="1"/>
          </p:cNvSpPr>
          <p:nvPr>
            <p:ph sz="quarter" idx="14"/>
          </p:nvPr>
        </p:nvSpPr>
        <p:spPr/>
        <p:txBody>
          <a:bodyPr>
            <a:normAutofit/>
          </a:bodyPr>
          <a:lstStyle/>
          <a:p>
            <a:pPr algn="just"/>
            <a:r>
              <a:rPr lang="es-ES" dirty="0"/>
              <a:t>El énfasis al recuperar el control de la vida y la identificación es extremadamente importante para las personas que han vivido situaciones en las que otras personas les pueden haber quitado el poder de decidir en aspectos diversos de sus vidas</a:t>
            </a:r>
            <a:r>
              <a:rPr lang="en-US" dirty="0"/>
              <a:t>.</a:t>
            </a:r>
          </a:p>
          <a:p>
            <a:pPr marL="0" indent="0" algn="just">
              <a:buNone/>
            </a:pPr>
            <a:endParaRPr lang="x-none" dirty="0"/>
          </a:p>
          <a:p>
            <a:pPr marL="0" indent="0" algn="just">
              <a:buNone/>
            </a:pPr>
            <a:r>
              <a:rPr lang="es-ES" dirty="0"/>
              <a:t>«Lo que es importante en la recuperación no es si se hace uso o no de los servicios ni si se toma o no medicación. Lo más importante en términos de guiar la recuperación es preguntarnos: ¿vivimos la vida que queremos vivir? ¿Estamos logrando nuestros objetivos personales? ¿Tenemos amigos? ¿Tenemos lazos con la comunidad? ¿Estamos aportando o retomando algo, de la manera que sea?</a:t>
            </a:r>
            <a:r>
              <a:rPr lang="es-ES" sz="2400" dirty="0"/>
              <a:t>»</a:t>
            </a:r>
            <a:endParaRPr lang="es-ES" dirty="0"/>
          </a:p>
          <a:p>
            <a:pPr marL="0" indent="0" algn="just">
              <a:buNone/>
            </a:pPr>
            <a:r>
              <a:rPr lang="en-GB" dirty="0"/>
              <a:t>- Pat Deegan, </a:t>
            </a:r>
            <a:r>
              <a:rPr lang="en-GB" i="1" dirty="0"/>
              <a:t>The 10 Essential Shared Capabilities for Mental Health Practice: learning materials </a:t>
            </a:r>
            <a:endParaRPr lang="x-none" i="1" dirty="0"/>
          </a:p>
        </p:txBody>
      </p:sp>
      <p:sp>
        <p:nvSpPr>
          <p:cNvPr id="2" name="Title 1">
            <a:extLst>
              <a:ext uri="{FF2B5EF4-FFF2-40B4-BE49-F238E27FC236}">
                <a16:creationId xmlns:a16="http://schemas.microsoft.com/office/drawing/2014/main" id="{8D5527E7-7C90-4F09-9A28-338A90CFB66C}"/>
              </a:ext>
            </a:extLst>
          </p:cNvPr>
          <p:cNvSpPr>
            <a:spLocks noGrp="1"/>
          </p:cNvSpPr>
          <p:nvPr>
            <p:ph type="title"/>
          </p:nvPr>
        </p:nvSpPr>
        <p:spPr/>
        <p:txBody>
          <a:bodyPr/>
          <a:lstStyle/>
          <a:p>
            <a:r>
              <a:rPr lang="es-ES" dirty="0"/>
              <a:t>Presentación: ¿Qué es la recuperación? - 3</a:t>
            </a:r>
            <a:endParaRPr lang="x-none" dirty="0"/>
          </a:p>
        </p:txBody>
      </p:sp>
    </p:spTree>
    <p:extLst>
      <p:ext uri="{BB962C8B-B14F-4D97-AF65-F5344CB8AC3E}">
        <p14:creationId xmlns:p14="http://schemas.microsoft.com/office/powerpoint/2010/main" val="128872122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6361E4-C935-406E-9760-19DD6415417C}"/>
              </a:ext>
            </a:extLst>
          </p:cNvPr>
          <p:cNvSpPr>
            <a:spLocks noGrp="1"/>
          </p:cNvSpPr>
          <p:nvPr>
            <p:ph sz="quarter" idx="14"/>
          </p:nvPr>
        </p:nvSpPr>
        <p:spPr/>
        <p:txBody>
          <a:bodyPr/>
          <a:lstStyle/>
          <a:p>
            <a:endParaRPr lang="en-US" dirty="0"/>
          </a:p>
          <a:p>
            <a:pPr marL="0" indent="0" algn="ctr">
              <a:buNone/>
            </a:pPr>
            <a:r>
              <a:rPr lang="es-ES" sz="2500" b="1" i="1" dirty="0"/>
              <a:t>¿De qué manera los servicios sociales o de salud mental pueden ayudar a las personas a conectar con su comunidad?</a:t>
            </a:r>
            <a:endParaRPr lang="x-none" sz="2500" b="1" i="1" dirty="0"/>
          </a:p>
        </p:txBody>
      </p:sp>
      <p:sp>
        <p:nvSpPr>
          <p:cNvPr id="2" name="Title 1">
            <a:extLst>
              <a:ext uri="{FF2B5EF4-FFF2-40B4-BE49-F238E27FC236}">
                <a16:creationId xmlns:a16="http://schemas.microsoft.com/office/drawing/2014/main" id="{96E7F01F-ACB3-4DD3-B641-72DB25CF95FB}"/>
              </a:ext>
            </a:extLst>
          </p:cNvPr>
          <p:cNvSpPr>
            <a:spLocks noGrp="1"/>
          </p:cNvSpPr>
          <p:nvPr>
            <p:ph type="title"/>
          </p:nvPr>
        </p:nvSpPr>
        <p:spPr/>
        <p:txBody>
          <a:bodyPr/>
          <a:lstStyle/>
          <a:p>
            <a:r>
              <a:rPr lang="es-ES" dirty="0"/>
              <a:t>Ejercicio 9.2: Reconectar a los desconectados </a:t>
            </a:r>
            <a:endParaRPr lang="x-none" dirty="0"/>
          </a:p>
        </p:txBody>
      </p:sp>
    </p:spTree>
    <p:extLst>
      <p:ext uri="{BB962C8B-B14F-4D97-AF65-F5344CB8AC3E}">
        <p14:creationId xmlns:p14="http://schemas.microsoft.com/office/powerpoint/2010/main" val="1899894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9EB5B-C750-44D7-B4C4-7359F4C9E5DB}"/>
              </a:ext>
            </a:extLst>
          </p:cNvPr>
          <p:cNvSpPr>
            <a:spLocks noGrp="1"/>
          </p:cNvSpPr>
          <p:nvPr>
            <p:ph type="title"/>
          </p:nvPr>
        </p:nvSpPr>
        <p:spPr/>
        <p:txBody>
          <a:bodyPr/>
          <a:lstStyle/>
          <a:p>
            <a:r>
              <a:rPr lang="es-ES" dirty="0"/>
              <a:t>Tema 10. Habilidades comunicativas</a:t>
            </a:r>
            <a:br>
              <a:rPr lang="es-ES" dirty="0"/>
            </a:br>
            <a:br>
              <a:rPr lang="x-none" dirty="0"/>
            </a:br>
            <a:endParaRPr lang="x-none" dirty="0"/>
          </a:p>
        </p:txBody>
      </p:sp>
      <p:sp>
        <p:nvSpPr>
          <p:cNvPr id="3" name="Content Placeholder 2">
            <a:extLst>
              <a:ext uri="{FF2B5EF4-FFF2-40B4-BE49-F238E27FC236}">
                <a16:creationId xmlns:a16="http://schemas.microsoft.com/office/drawing/2014/main" id="{FFA3DCE3-D9A0-4560-AF1F-F869398F877A}"/>
              </a:ext>
            </a:extLst>
          </p:cNvPr>
          <p:cNvSpPr>
            <a:spLocks noGrp="1"/>
          </p:cNvSpPr>
          <p:nvPr>
            <p:ph idx="4294967295"/>
          </p:nvPr>
        </p:nvSpPr>
        <p:spPr>
          <a:xfrm>
            <a:off x="0" y="1825625"/>
            <a:ext cx="10515600" cy="4351338"/>
          </a:xfrm>
          <a:prstGeom prst="rect">
            <a:avLst/>
          </a:prstGeom>
        </p:spPr>
        <p:txBody>
          <a:bodyPr/>
          <a:lstStyle/>
          <a:p>
            <a:endParaRPr lang="en-US" dirty="0"/>
          </a:p>
          <a:p>
            <a:endParaRPr lang="x-none" dirty="0"/>
          </a:p>
        </p:txBody>
      </p:sp>
    </p:spTree>
    <p:extLst>
      <p:ext uri="{BB962C8B-B14F-4D97-AF65-F5344CB8AC3E}">
        <p14:creationId xmlns:p14="http://schemas.microsoft.com/office/powerpoint/2010/main" val="10292615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3403F8-B400-406C-B2D1-DC51A7808880}"/>
              </a:ext>
            </a:extLst>
          </p:cNvPr>
          <p:cNvSpPr>
            <a:spLocks noGrp="1"/>
          </p:cNvSpPr>
          <p:nvPr>
            <p:ph sz="quarter" idx="14"/>
          </p:nvPr>
        </p:nvSpPr>
        <p:spPr/>
        <p:txBody>
          <a:bodyPr/>
          <a:lstStyle/>
          <a:p>
            <a:endParaRPr lang="en-US" dirty="0"/>
          </a:p>
          <a:p>
            <a:endParaRPr lang="en-US" dirty="0"/>
          </a:p>
          <a:p>
            <a:pPr marL="0" indent="0" algn="ctr">
              <a:buNone/>
            </a:pPr>
            <a:r>
              <a:rPr lang="es-ES" sz="2500" b="1" i="1" dirty="0"/>
              <a:t>En base a vuestra experiencia (personal o profesional), ¿qué habilidades son importantes para tener una buena comunicación con las personas que se encuentran en su proceso hacia la recuperación? </a:t>
            </a:r>
          </a:p>
          <a:p>
            <a:pPr marL="0" indent="0" algn="ctr">
              <a:buNone/>
            </a:pPr>
            <a:endParaRPr lang="es-ES" sz="2500" b="1" i="1" dirty="0"/>
          </a:p>
          <a:p>
            <a:endParaRPr lang="x-none" dirty="0"/>
          </a:p>
        </p:txBody>
      </p:sp>
      <p:sp>
        <p:nvSpPr>
          <p:cNvPr id="2" name="Title 1">
            <a:extLst>
              <a:ext uri="{FF2B5EF4-FFF2-40B4-BE49-F238E27FC236}">
                <a16:creationId xmlns:a16="http://schemas.microsoft.com/office/drawing/2014/main" id="{F5F970BE-2362-4BBA-994B-1E618D4636D8}"/>
              </a:ext>
            </a:extLst>
          </p:cNvPr>
          <p:cNvSpPr>
            <a:spLocks noGrp="1"/>
          </p:cNvSpPr>
          <p:nvPr>
            <p:ph type="title"/>
          </p:nvPr>
        </p:nvSpPr>
        <p:spPr>
          <a:xfrm>
            <a:off x="399630" y="506412"/>
            <a:ext cx="11284370" cy="367348"/>
          </a:xfrm>
        </p:spPr>
        <p:txBody>
          <a:bodyPr/>
          <a:lstStyle/>
          <a:p>
            <a:r>
              <a:rPr lang="es-ES" dirty="0"/>
              <a:t>Ejercicio 10.1: La comunicación es crucial para una asistencia orientada a la recuperación</a:t>
            </a:r>
            <a:endParaRPr lang="x-none" dirty="0"/>
          </a:p>
        </p:txBody>
      </p:sp>
    </p:spTree>
    <p:extLst>
      <p:ext uri="{BB962C8B-B14F-4D97-AF65-F5344CB8AC3E}">
        <p14:creationId xmlns:p14="http://schemas.microsoft.com/office/powerpoint/2010/main" val="399056245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58836-EFAD-414F-86CE-20C7ED06041B}"/>
              </a:ext>
            </a:extLst>
          </p:cNvPr>
          <p:cNvSpPr>
            <a:spLocks noGrp="1"/>
          </p:cNvSpPr>
          <p:nvPr>
            <p:ph sz="quarter" idx="14"/>
          </p:nvPr>
        </p:nvSpPr>
        <p:spPr/>
        <p:txBody>
          <a:bodyPr/>
          <a:lstStyle/>
          <a:p>
            <a:pPr algn="just"/>
            <a:r>
              <a:rPr lang="es-ES" dirty="0"/>
              <a:t>Tener buenas habilidades de comunicación es clave para que se establezca una relación terapéutica entre los profesionales y las personas usuarias de los servicios. </a:t>
            </a:r>
          </a:p>
          <a:p>
            <a:pPr algn="just"/>
            <a:r>
              <a:rPr lang="es-ES" dirty="0"/>
              <a:t>El abordaje basado en la recuperación acentúa la importancia de estas habilidades y, además, exige un cambio en las dinámicas de poder para establecer unas relaciones más equilibradas e igualitarias</a:t>
            </a:r>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11B0AB61-3373-48C7-BC45-612EF9C1BCB5}"/>
              </a:ext>
            </a:extLst>
          </p:cNvPr>
          <p:cNvSpPr>
            <a:spLocks noGrp="1"/>
          </p:cNvSpPr>
          <p:nvPr>
            <p:ph type="title"/>
          </p:nvPr>
        </p:nvSpPr>
        <p:spPr>
          <a:xfrm>
            <a:off x="399630" y="506412"/>
            <a:ext cx="11325010" cy="428308"/>
          </a:xfrm>
        </p:spPr>
        <p:txBody>
          <a:bodyPr/>
          <a:lstStyle/>
          <a:p>
            <a:r>
              <a:rPr lang="es-ES" sz="2600" dirty="0"/>
              <a:t>Presentación: Habilidades comunicativas clave para la recuperación -</a:t>
            </a:r>
            <a:r>
              <a:rPr lang="en-US" sz="2600" dirty="0"/>
              <a:t> 1 </a:t>
            </a:r>
            <a:endParaRPr lang="x-none" sz="2600" dirty="0"/>
          </a:p>
        </p:txBody>
      </p:sp>
    </p:spTree>
    <p:extLst>
      <p:ext uri="{BB962C8B-B14F-4D97-AF65-F5344CB8AC3E}">
        <p14:creationId xmlns:p14="http://schemas.microsoft.com/office/powerpoint/2010/main" val="2981142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966FA22-0307-864D-A2AF-B0884A7DC7BE}"/>
              </a:ext>
            </a:extLst>
          </p:cNvPr>
          <p:cNvSpPr>
            <a:spLocks noGrp="1"/>
          </p:cNvSpPr>
          <p:nvPr>
            <p:ph type="body" sz="quarter" idx="13"/>
          </p:nvPr>
        </p:nvSpPr>
        <p:spPr/>
        <p:txBody>
          <a:bodyPr/>
          <a:lstStyle/>
          <a:p>
            <a:r>
              <a:rPr lang="es-ES" dirty="0"/>
              <a:t> Escucha activa</a:t>
            </a:r>
          </a:p>
        </p:txBody>
      </p:sp>
      <p:sp>
        <p:nvSpPr>
          <p:cNvPr id="3" name="Content Placeholder 2">
            <a:extLst>
              <a:ext uri="{FF2B5EF4-FFF2-40B4-BE49-F238E27FC236}">
                <a16:creationId xmlns:a16="http://schemas.microsoft.com/office/drawing/2014/main" id="{639B4CA6-CB69-45DB-BADA-67BD2CB0B70F}"/>
              </a:ext>
            </a:extLst>
          </p:cNvPr>
          <p:cNvSpPr>
            <a:spLocks noGrp="1"/>
          </p:cNvSpPr>
          <p:nvPr>
            <p:ph sz="quarter" idx="14"/>
          </p:nvPr>
        </p:nvSpPr>
        <p:spPr/>
        <p:txBody>
          <a:bodyPr/>
          <a:lstStyle/>
          <a:p>
            <a:pPr algn="just"/>
            <a:r>
              <a:rPr lang="es-ES" dirty="0"/>
              <a:t>La escucha activa pasa por implicarse realmente en lo que dice la persona para poder entenderla mejor y explorar sus pensamientos y opiniones</a:t>
            </a:r>
            <a:r>
              <a:rPr lang="en-US" dirty="0"/>
              <a:t>. </a:t>
            </a:r>
          </a:p>
          <a:p>
            <a:pPr algn="just"/>
            <a:r>
              <a:rPr lang="es-ES" dirty="0"/>
              <a:t>Es completamente diferente de escuchar de manera pasiva lo que dice una persona</a:t>
            </a:r>
            <a:r>
              <a:rPr lang="en-US" dirty="0"/>
              <a:t>. </a:t>
            </a:r>
            <a:endParaRPr lang="x-none" dirty="0"/>
          </a:p>
          <a:p>
            <a:pPr algn="just"/>
            <a:r>
              <a:rPr lang="es-ES" dirty="0"/>
              <a:t>La escucha activa consiste en escuchar tanto el contenido verbal como no verbal de aquello que se dice</a:t>
            </a:r>
            <a:r>
              <a:rPr lang="en-US" dirty="0"/>
              <a:t>. </a:t>
            </a:r>
          </a:p>
          <a:p>
            <a:pPr lvl="3" algn="just"/>
            <a:r>
              <a:rPr lang="es-ES" dirty="0"/>
              <a:t>Esto incluye el uso del lenguaje corporal y expresiones faciales, así como estar atento a leer entre líneas, es decir: a entender el significado subyacente de lo que dice la persona</a:t>
            </a:r>
            <a:r>
              <a:rPr lang="en-US" dirty="0"/>
              <a:t>. </a:t>
            </a:r>
            <a:endParaRPr lang="x-none" dirty="0"/>
          </a:p>
          <a:p>
            <a:pPr algn="just"/>
            <a:endParaRPr lang="x-none" dirty="0"/>
          </a:p>
        </p:txBody>
      </p:sp>
      <p:sp>
        <p:nvSpPr>
          <p:cNvPr id="7" name="Title 1">
            <a:extLst>
              <a:ext uri="{FF2B5EF4-FFF2-40B4-BE49-F238E27FC236}">
                <a16:creationId xmlns:a16="http://schemas.microsoft.com/office/drawing/2014/main" id="{11B0AB61-3373-48C7-BC45-612EF9C1BCB5}"/>
              </a:ext>
            </a:extLst>
          </p:cNvPr>
          <p:cNvSpPr>
            <a:spLocks noGrp="1"/>
          </p:cNvSpPr>
          <p:nvPr>
            <p:ph type="title"/>
          </p:nvPr>
        </p:nvSpPr>
        <p:spPr>
          <a:xfrm>
            <a:off x="399630" y="506412"/>
            <a:ext cx="11325010" cy="428308"/>
          </a:xfrm>
        </p:spPr>
        <p:txBody>
          <a:bodyPr/>
          <a:lstStyle/>
          <a:p>
            <a:r>
              <a:rPr lang="es-ES" sz="2600" dirty="0"/>
              <a:t>Presentación: Habilidades comunicativas clave para la recuperación -</a:t>
            </a:r>
            <a:r>
              <a:rPr lang="en-US" sz="2600" dirty="0"/>
              <a:t> 2 </a:t>
            </a:r>
            <a:endParaRPr lang="x-none" sz="2600" dirty="0"/>
          </a:p>
        </p:txBody>
      </p:sp>
    </p:spTree>
    <p:extLst>
      <p:ext uri="{BB962C8B-B14F-4D97-AF65-F5344CB8AC3E}">
        <p14:creationId xmlns:p14="http://schemas.microsoft.com/office/powerpoint/2010/main" val="342044828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80D962-80DD-A640-839C-CBB4C3E292D2}"/>
              </a:ext>
            </a:extLst>
          </p:cNvPr>
          <p:cNvSpPr>
            <a:spLocks noGrp="1"/>
          </p:cNvSpPr>
          <p:nvPr>
            <p:ph type="body" sz="quarter" idx="13"/>
          </p:nvPr>
        </p:nvSpPr>
        <p:spPr/>
        <p:txBody>
          <a:bodyPr/>
          <a:lstStyle/>
          <a:p>
            <a:r>
              <a:rPr lang="es-ES" dirty="0"/>
              <a:t>Un ejemplo de escucha activa</a:t>
            </a:r>
            <a:r>
              <a:rPr lang="en-US" dirty="0"/>
              <a:t>:</a:t>
            </a:r>
            <a:endParaRPr lang="x-none"/>
          </a:p>
        </p:txBody>
      </p:sp>
      <p:sp>
        <p:nvSpPr>
          <p:cNvPr id="3" name="Content Placeholder 2">
            <a:extLst>
              <a:ext uri="{FF2B5EF4-FFF2-40B4-BE49-F238E27FC236}">
                <a16:creationId xmlns:a16="http://schemas.microsoft.com/office/drawing/2014/main" id="{D455CAFF-36D8-43A8-BE1E-ECDC6D9066B7}"/>
              </a:ext>
            </a:extLst>
          </p:cNvPr>
          <p:cNvSpPr>
            <a:spLocks noGrp="1"/>
          </p:cNvSpPr>
          <p:nvPr>
            <p:ph sz="quarter" idx="14"/>
          </p:nvPr>
        </p:nvSpPr>
        <p:spPr/>
        <p:txBody>
          <a:bodyPr/>
          <a:lstStyle/>
          <a:p>
            <a:pPr lvl="0" algn="just" fontAlgn="base"/>
            <a:r>
              <a:rPr lang="es-ES" b="1" dirty="0"/>
              <a:t>Persona usuaria del servicio: </a:t>
            </a:r>
            <a:r>
              <a:rPr lang="es-ES" dirty="0"/>
              <a:t>«Me frustra mucho que mi familia no haya venido a visitarme hoy. Tengo muchas cosas que explicarles y necesito que estén aquí para ayudarme.» </a:t>
            </a:r>
          </a:p>
          <a:p>
            <a:pPr lvl="0" algn="just" fontAlgn="base"/>
            <a:r>
              <a:rPr lang="es-ES" b="1" dirty="0"/>
              <a:t>Persona que asume un papel de acompañante: </a:t>
            </a:r>
            <a:r>
              <a:rPr lang="es-ES" dirty="0"/>
              <a:t>«Me da la sensación de que hoy has tenido un día difícil y que la implicación de tu familia es muy importante para ti. Lo entiendo perfectamente, porque para mí también lo es.» </a:t>
            </a:r>
          </a:p>
          <a:p>
            <a:pPr algn="just"/>
            <a:endParaRPr lang="x-none" dirty="0"/>
          </a:p>
        </p:txBody>
      </p:sp>
      <p:sp>
        <p:nvSpPr>
          <p:cNvPr id="7" name="Title 1">
            <a:extLst>
              <a:ext uri="{FF2B5EF4-FFF2-40B4-BE49-F238E27FC236}">
                <a16:creationId xmlns:a16="http://schemas.microsoft.com/office/drawing/2014/main" id="{11B0AB61-3373-48C7-BC45-612EF9C1BCB5}"/>
              </a:ext>
            </a:extLst>
          </p:cNvPr>
          <p:cNvSpPr>
            <a:spLocks noGrp="1"/>
          </p:cNvSpPr>
          <p:nvPr>
            <p:ph type="title"/>
          </p:nvPr>
        </p:nvSpPr>
        <p:spPr>
          <a:xfrm>
            <a:off x="399630" y="506412"/>
            <a:ext cx="11325010" cy="428308"/>
          </a:xfrm>
        </p:spPr>
        <p:txBody>
          <a:bodyPr/>
          <a:lstStyle/>
          <a:p>
            <a:r>
              <a:rPr lang="es-ES" sz="2600" dirty="0"/>
              <a:t>Presentación: Habilidades comunicativas clave para la recuperación -</a:t>
            </a:r>
            <a:r>
              <a:rPr lang="en-US" sz="2600" dirty="0"/>
              <a:t> 3 </a:t>
            </a:r>
            <a:endParaRPr lang="x-none" sz="2600" dirty="0"/>
          </a:p>
        </p:txBody>
      </p:sp>
    </p:spTree>
    <p:extLst>
      <p:ext uri="{BB962C8B-B14F-4D97-AF65-F5344CB8AC3E}">
        <p14:creationId xmlns:p14="http://schemas.microsoft.com/office/powerpoint/2010/main" val="32084280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E57D549-DFA7-6743-9400-A5C646CCF2F1}"/>
              </a:ext>
            </a:extLst>
          </p:cNvPr>
          <p:cNvSpPr>
            <a:spLocks noGrp="1"/>
          </p:cNvSpPr>
          <p:nvPr>
            <p:ph type="body" sz="quarter" idx="13"/>
          </p:nvPr>
        </p:nvSpPr>
        <p:spPr/>
        <p:txBody>
          <a:bodyPr/>
          <a:lstStyle/>
          <a:p>
            <a:r>
              <a:rPr lang="es-ES" dirty="0"/>
              <a:t>Conversaciones bidireccionales: pasar del monólogo al diálogo </a:t>
            </a:r>
            <a:endParaRPr lang="es-ES" i="1" dirty="0"/>
          </a:p>
        </p:txBody>
      </p:sp>
      <p:sp>
        <p:nvSpPr>
          <p:cNvPr id="3" name="Content Placeholder 2">
            <a:extLst>
              <a:ext uri="{FF2B5EF4-FFF2-40B4-BE49-F238E27FC236}">
                <a16:creationId xmlns:a16="http://schemas.microsoft.com/office/drawing/2014/main" id="{7C49C9DB-7537-471A-BB7C-A07E0BE9AE5D}"/>
              </a:ext>
            </a:extLst>
          </p:cNvPr>
          <p:cNvSpPr>
            <a:spLocks noGrp="1"/>
          </p:cNvSpPr>
          <p:nvPr>
            <p:ph sz="quarter" idx="14"/>
          </p:nvPr>
        </p:nvSpPr>
        <p:spPr/>
        <p:txBody>
          <a:bodyPr>
            <a:normAutofit/>
          </a:bodyPr>
          <a:lstStyle/>
          <a:p>
            <a:pPr algn="just"/>
            <a:r>
              <a:rPr lang="es-ES" dirty="0"/>
              <a:t>Es importante entender que cada persona tiene su identidad única y vive experiencias únicas. </a:t>
            </a:r>
          </a:p>
          <a:p>
            <a:pPr lvl="2" algn="just"/>
            <a:r>
              <a:rPr lang="es-ES" dirty="0"/>
              <a:t>Sus perspectivas, ideas y opiniones pueden ser muy diferentes de las de los demás.</a:t>
            </a:r>
          </a:p>
          <a:p>
            <a:pPr algn="just"/>
            <a:r>
              <a:rPr lang="es-ES" dirty="0"/>
              <a:t>Conviene establecer un diálogo abierto con la persona para entenderla y ayudarla, en contraposición a comunicarle las opiniones o exigencias de los profesionales, los familiares o los cuidadores</a:t>
            </a:r>
            <a:r>
              <a:rPr lang="en-US" dirty="0"/>
              <a:t>.</a:t>
            </a:r>
            <a:endParaRPr lang="x-none" dirty="0"/>
          </a:p>
          <a:p>
            <a:pPr lvl="0" algn="just"/>
            <a:r>
              <a:rPr lang="es-ES" dirty="0"/>
              <a:t>Pasar del monólogo al diálogo implica que los profesionales de la salud mental y otros ámbitos, los cuidadores y los familiares necesitan utilizar un lenguaje diferente a la hora de dar consejos </a:t>
            </a:r>
            <a:r>
              <a:rPr lang="en-US" dirty="0"/>
              <a:t>.</a:t>
            </a:r>
            <a:endParaRPr lang="x-none" dirty="0"/>
          </a:p>
        </p:txBody>
      </p:sp>
      <p:sp>
        <p:nvSpPr>
          <p:cNvPr id="7" name="Title 1">
            <a:extLst>
              <a:ext uri="{FF2B5EF4-FFF2-40B4-BE49-F238E27FC236}">
                <a16:creationId xmlns:a16="http://schemas.microsoft.com/office/drawing/2014/main" id="{11B0AB61-3373-48C7-BC45-612EF9C1BCB5}"/>
              </a:ext>
            </a:extLst>
          </p:cNvPr>
          <p:cNvSpPr>
            <a:spLocks noGrp="1"/>
          </p:cNvSpPr>
          <p:nvPr>
            <p:ph type="title"/>
          </p:nvPr>
        </p:nvSpPr>
        <p:spPr>
          <a:xfrm>
            <a:off x="399630" y="506412"/>
            <a:ext cx="11325010" cy="428308"/>
          </a:xfrm>
        </p:spPr>
        <p:txBody>
          <a:bodyPr/>
          <a:lstStyle/>
          <a:p>
            <a:r>
              <a:rPr lang="es-ES" sz="2600" dirty="0"/>
              <a:t>Presentación: Habilidades comunicativas clave para la recuperación -</a:t>
            </a:r>
            <a:r>
              <a:rPr lang="en-US" sz="2600" dirty="0"/>
              <a:t> 4 </a:t>
            </a:r>
            <a:endParaRPr lang="x-none" sz="2600" dirty="0"/>
          </a:p>
        </p:txBody>
      </p:sp>
    </p:spTree>
    <p:extLst>
      <p:ext uri="{BB962C8B-B14F-4D97-AF65-F5344CB8AC3E}">
        <p14:creationId xmlns:p14="http://schemas.microsoft.com/office/powerpoint/2010/main" val="186127657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C52652-C4EB-4646-B193-7AC4EC346068}"/>
              </a:ext>
            </a:extLst>
          </p:cNvPr>
          <p:cNvSpPr>
            <a:spLocks noGrp="1"/>
          </p:cNvSpPr>
          <p:nvPr>
            <p:ph sz="quarter" idx="14"/>
          </p:nvPr>
        </p:nvSpPr>
        <p:spPr/>
        <p:txBody>
          <a:bodyPr>
            <a:normAutofit/>
          </a:bodyPr>
          <a:lstStyle/>
          <a:p>
            <a:pPr marL="0" lvl="0" indent="0" algn="ctr">
              <a:buNone/>
            </a:pPr>
            <a:r>
              <a:rPr lang="es-ES" dirty="0"/>
              <a:t>Hay que llegar a compromisos para abrirse camino entre las diferencias de opinión. Por ejemplo, en lugar de decir:</a:t>
            </a:r>
          </a:p>
          <a:p>
            <a:pPr marL="0" lvl="0" indent="0" algn="ctr">
              <a:buNone/>
            </a:pPr>
            <a:r>
              <a:rPr lang="es-ES" b="1" dirty="0"/>
              <a:t>«Debes recibir psicoterapia»</a:t>
            </a:r>
          </a:p>
          <a:p>
            <a:pPr marL="0" lvl="0" indent="0" algn="ctr">
              <a:buNone/>
            </a:pPr>
            <a:r>
              <a:rPr lang="es-ES" dirty="0"/>
              <a:t>se puede decir:</a:t>
            </a:r>
          </a:p>
          <a:p>
            <a:pPr marL="0" lvl="0" indent="0" algn="ctr">
              <a:buNone/>
            </a:pPr>
            <a:r>
              <a:rPr lang="es-ES" b="1" dirty="0"/>
              <a:t>«Creo que recibir psicoterapia, te podría ser de ayuda. ¿Tú qué piensas?».</a:t>
            </a:r>
            <a:endParaRPr lang="en-US" b="1" dirty="0"/>
          </a:p>
          <a:p>
            <a:pPr marL="0" lvl="0" indent="0" algn="ctr">
              <a:buNone/>
            </a:pPr>
            <a:endParaRPr lang="en-US" b="1" dirty="0"/>
          </a:p>
          <a:p>
            <a:pPr marL="0" lvl="0" indent="0" algn="ctr">
              <a:buNone/>
            </a:pPr>
            <a:r>
              <a:rPr lang="es-ES" dirty="0"/>
              <a:t>De esta manera, es posible compartir un punto de vista informado, en vez de dictar «verdades absolutas»,</a:t>
            </a:r>
            <a:endParaRPr lang="en-US" dirty="0"/>
          </a:p>
        </p:txBody>
      </p:sp>
      <p:sp>
        <p:nvSpPr>
          <p:cNvPr id="5" name="Title 1">
            <a:extLst>
              <a:ext uri="{FF2B5EF4-FFF2-40B4-BE49-F238E27FC236}">
                <a16:creationId xmlns:a16="http://schemas.microsoft.com/office/drawing/2014/main" id="{11B0AB61-3373-48C7-BC45-612EF9C1BCB5}"/>
              </a:ext>
            </a:extLst>
          </p:cNvPr>
          <p:cNvSpPr>
            <a:spLocks noGrp="1"/>
          </p:cNvSpPr>
          <p:nvPr>
            <p:ph type="title"/>
          </p:nvPr>
        </p:nvSpPr>
        <p:spPr>
          <a:xfrm>
            <a:off x="399630" y="506412"/>
            <a:ext cx="11325010" cy="428308"/>
          </a:xfrm>
        </p:spPr>
        <p:txBody>
          <a:bodyPr/>
          <a:lstStyle/>
          <a:p>
            <a:r>
              <a:rPr lang="es-ES" sz="2600" dirty="0"/>
              <a:t>Presentación: Habilidades comunicativas clave para la recuperación -</a:t>
            </a:r>
            <a:r>
              <a:rPr lang="en-US" sz="2600" dirty="0"/>
              <a:t> 5 </a:t>
            </a:r>
            <a:endParaRPr lang="x-none" sz="2600" dirty="0"/>
          </a:p>
        </p:txBody>
      </p:sp>
    </p:spTree>
    <p:extLst>
      <p:ext uri="{BB962C8B-B14F-4D97-AF65-F5344CB8AC3E}">
        <p14:creationId xmlns:p14="http://schemas.microsoft.com/office/powerpoint/2010/main" val="12025886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B17252-0C87-4294-AF30-F2A2821522BE}"/>
              </a:ext>
            </a:extLst>
          </p:cNvPr>
          <p:cNvSpPr>
            <a:spLocks noGrp="1"/>
          </p:cNvSpPr>
          <p:nvPr>
            <p:ph sz="quarter" idx="14"/>
          </p:nvPr>
        </p:nvSpPr>
        <p:spPr>
          <a:xfrm>
            <a:off x="507195" y="1137920"/>
            <a:ext cx="11174412" cy="4873268"/>
          </a:xfrm>
        </p:spPr>
        <p:txBody>
          <a:bodyPr>
            <a:normAutofit/>
          </a:bodyPr>
          <a:lstStyle/>
          <a:p>
            <a:pPr marL="0" indent="0" algn="just">
              <a:buNone/>
            </a:pPr>
            <a:r>
              <a:rPr lang="es-ES" b="1" dirty="0"/>
              <a:t>Frente a situaciones difíciles, los profesionales de la salud mental y otros ámbitos, los familiares y otros acompañantes pueden tener reacciones y respuestas emocionales fuertes </a:t>
            </a:r>
          </a:p>
          <a:p>
            <a:pPr marL="0" indent="0" algn="just">
              <a:buNone/>
            </a:pPr>
            <a:r>
              <a:rPr lang="es-ES" dirty="0"/>
              <a:t>Cuando se dan respuestas emocionales fuertes, es importante</a:t>
            </a:r>
            <a:r>
              <a:rPr lang="en-US" dirty="0"/>
              <a:t>:</a:t>
            </a:r>
            <a:endParaRPr lang="x-none"/>
          </a:p>
          <a:p>
            <a:pPr lvl="2" algn="just" fontAlgn="base"/>
            <a:r>
              <a:rPr lang="es-ES" dirty="0"/>
              <a:t>Reconocer y entender por qué se producen, para evitar reacciones negativas automáticas inmediatas y comunicarse mejor. </a:t>
            </a:r>
          </a:p>
          <a:p>
            <a:pPr lvl="2" algn="just" fontAlgn="base"/>
            <a:r>
              <a:rPr lang="es-ES" dirty="0"/>
              <a:t>Dedicar un momento a imaginarse cómo se siente la persona o el motivo subyacente de sus acciones o su comportamiento. </a:t>
            </a:r>
          </a:p>
          <a:p>
            <a:pPr lvl="2" algn="just"/>
            <a:r>
              <a:rPr lang="es-ES" dirty="0"/>
              <a:t>Incluso cuando una persona parece que hable mal, actúe o se comporte de una manera que perturba a los demás, es importante tener en cuenta que puede estar comunicando información importante</a:t>
            </a:r>
            <a:r>
              <a:rPr lang="en-US" dirty="0"/>
              <a:t>.</a:t>
            </a:r>
            <a:endParaRPr lang="x-none" dirty="0"/>
          </a:p>
          <a:p>
            <a:pPr algn="just"/>
            <a:endParaRPr lang="x-none" dirty="0"/>
          </a:p>
        </p:txBody>
      </p:sp>
      <p:sp>
        <p:nvSpPr>
          <p:cNvPr id="5" name="Title 1">
            <a:extLst>
              <a:ext uri="{FF2B5EF4-FFF2-40B4-BE49-F238E27FC236}">
                <a16:creationId xmlns:a16="http://schemas.microsoft.com/office/drawing/2014/main" id="{11B0AB61-3373-48C7-BC45-612EF9C1BCB5}"/>
              </a:ext>
            </a:extLst>
          </p:cNvPr>
          <p:cNvSpPr>
            <a:spLocks noGrp="1"/>
          </p:cNvSpPr>
          <p:nvPr>
            <p:ph type="title"/>
          </p:nvPr>
        </p:nvSpPr>
        <p:spPr>
          <a:xfrm>
            <a:off x="399630" y="506412"/>
            <a:ext cx="11325010" cy="428308"/>
          </a:xfrm>
        </p:spPr>
        <p:txBody>
          <a:bodyPr/>
          <a:lstStyle/>
          <a:p>
            <a:r>
              <a:rPr lang="es-ES" sz="2600" dirty="0"/>
              <a:t>Presentación: Habilidades comunicativas clave para la recuperación -</a:t>
            </a:r>
            <a:r>
              <a:rPr lang="en-US" sz="2600" dirty="0"/>
              <a:t> 6 </a:t>
            </a:r>
            <a:endParaRPr lang="x-none" sz="2600" dirty="0"/>
          </a:p>
        </p:txBody>
      </p:sp>
    </p:spTree>
    <p:extLst>
      <p:ext uri="{BB962C8B-B14F-4D97-AF65-F5344CB8AC3E}">
        <p14:creationId xmlns:p14="http://schemas.microsoft.com/office/powerpoint/2010/main" val="21280724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A5E6091-B76A-C242-ACAE-DD1BA356BE75}"/>
              </a:ext>
            </a:extLst>
          </p:cNvPr>
          <p:cNvSpPr>
            <a:spLocks noGrp="1"/>
          </p:cNvSpPr>
          <p:nvPr>
            <p:ph type="body" sz="quarter" idx="13"/>
          </p:nvPr>
        </p:nvSpPr>
        <p:spPr/>
        <p:txBody>
          <a:bodyPr/>
          <a:lstStyle/>
          <a:p>
            <a:r>
              <a:rPr lang="es-ES" dirty="0"/>
              <a:t>Pensad la siguiente situación</a:t>
            </a:r>
            <a:r>
              <a:rPr lang="en-US" dirty="0"/>
              <a:t>: </a:t>
            </a:r>
            <a:r>
              <a:rPr lang="es-ES" dirty="0"/>
              <a:t>El caso de George</a:t>
            </a:r>
          </a:p>
        </p:txBody>
      </p:sp>
      <p:sp>
        <p:nvSpPr>
          <p:cNvPr id="3" name="Content Placeholder 2">
            <a:extLst>
              <a:ext uri="{FF2B5EF4-FFF2-40B4-BE49-F238E27FC236}">
                <a16:creationId xmlns:a16="http://schemas.microsoft.com/office/drawing/2014/main" id="{610A7F57-10BB-46CE-B10E-C09A2020991C}"/>
              </a:ext>
            </a:extLst>
          </p:cNvPr>
          <p:cNvSpPr>
            <a:spLocks noGrp="1"/>
          </p:cNvSpPr>
          <p:nvPr>
            <p:ph sz="quarter" idx="14"/>
          </p:nvPr>
        </p:nvSpPr>
        <p:spPr>
          <a:xfrm>
            <a:off x="507195" y="1511188"/>
            <a:ext cx="11174412" cy="2378887"/>
          </a:xfrm>
        </p:spPr>
        <p:txBody>
          <a:bodyPr/>
          <a:lstStyle/>
          <a:p>
            <a:pPr marL="0" indent="0" algn="just">
              <a:buNone/>
            </a:pPr>
            <a:r>
              <a:rPr lang="es-ES" dirty="0"/>
              <a:t>George hace un par de semanas que recibe atención en régimen de interno en una unidad de salud mental de un hospital general. Estaba indeciso sobre si quedarse en la unidad, pero quiere ayuda adicional y no tiene ningún otro lugar adonde ir. En varias ocasiones ha estallado de manera imprevisible y, furibundo, ha amenazado con irse cuando se le ha plantado cara o cuando no le gusta lo que le dicen. Durante el último incidente, echó al suelo a un miembro del personal. Critica constantemente al personal y dice que nadie hace lo suficiente para ayudarle</a:t>
            </a:r>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379DFFB0-8A59-45DF-8775-26B582A0AF53}"/>
              </a:ext>
            </a:extLst>
          </p:cNvPr>
          <p:cNvSpPr>
            <a:spLocks noGrp="1"/>
          </p:cNvSpPr>
          <p:nvPr>
            <p:ph type="title"/>
          </p:nvPr>
        </p:nvSpPr>
        <p:spPr>
          <a:xfrm>
            <a:off x="399630" y="506412"/>
            <a:ext cx="11264050" cy="367348"/>
          </a:xfrm>
        </p:spPr>
        <p:txBody>
          <a:bodyPr/>
          <a:lstStyle/>
          <a:p>
            <a:r>
              <a:rPr lang="es-ES" sz="2600" dirty="0"/>
              <a:t>Ejercicio 10.2: Poner en práctica las habilidades de escucha activa </a:t>
            </a:r>
            <a:r>
              <a:rPr lang="en-US" sz="2600" dirty="0"/>
              <a:t>- 1 </a:t>
            </a:r>
            <a:endParaRPr lang="x-none" sz="2600" dirty="0"/>
          </a:p>
        </p:txBody>
      </p:sp>
    </p:spTree>
    <p:extLst>
      <p:ext uri="{BB962C8B-B14F-4D97-AF65-F5344CB8AC3E}">
        <p14:creationId xmlns:p14="http://schemas.microsoft.com/office/powerpoint/2010/main" val="102107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3CAC05-A887-46D5-B80F-687F0AE1BA16}"/>
              </a:ext>
            </a:extLst>
          </p:cNvPr>
          <p:cNvSpPr>
            <a:spLocks noGrp="1"/>
          </p:cNvSpPr>
          <p:nvPr>
            <p:ph sz="quarter" idx="14"/>
          </p:nvPr>
        </p:nvSpPr>
        <p:spPr/>
        <p:txBody>
          <a:bodyPr/>
          <a:lstStyle/>
          <a:p>
            <a:pPr marL="0" indent="0">
              <a:buNone/>
            </a:pPr>
            <a:endParaRPr lang="x-none" sz="2000" dirty="0"/>
          </a:p>
          <a:p>
            <a:r>
              <a:rPr lang="es-ES" sz="2000" b="1" dirty="0" err="1"/>
              <a:t>The</a:t>
            </a:r>
            <a:r>
              <a:rPr lang="es-ES" sz="2000" b="1" dirty="0"/>
              <a:t> </a:t>
            </a:r>
            <a:r>
              <a:rPr lang="es-ES" sz="2000" b="1" dirty="0" err="1"/>
              <a:t>voices</a:t>
            </a:r>
            <a:r>
              <a:rPr lang="es-ES" sz="2000" b="1" dirty="0"/>
              <a:t> in </a:t>
            </a:r>
            <a:r>
              <a:rPr lang="es-ES" sz="2000" b="1" dirty="0" err="1"/>
              <a:t>my</a:t>
            </a:r>
            <a:r>
              <a:rPr lang="es-ES" sz="2000" b="1" dirty="0"/>
              <a:t> head, </a:t>
            </a:r>
            <a:r>
              <a:rPr lang="es-ES" sz="2000" dirty="0"/>
              <a:t>vídeo de </a:t>
            </a:r>
            <a:r>
              <a:rPr lang="es-ES" sz="2000" dirty="0" err="1"/>
              <a:t>Eleanor</a:t>
            </a:r>
            <a:r>
              <a:rPr lang="es-ES" sz="2000" dirty="0"/>
              <a:t> </a:t>
            </a:r>
            <a:r>
              <a:rPr lang="es-ES" sz="2000" dirty="0" err="1"/>
              <a:t>Longden</a:t>
            </a:r>
            <a:r>
              <a:rPr lang="es-ES" sz="2000" dirty="0"/>
              <a:t> (14:17), una mujer que oye voces y que ha retomado el control de su vida. </a:t>
            </a:r>
            <a:r>
              <a:rPr lang="en-GB" sz="2000" dirty="0">
                <a:hlinkClick r:id="rId3"/>
              </a:rPr>
              <a:t>https://www.ted.com/talks/eleanor_longden_the_voices_in_my_head?language=en</a:t>
            </a:r>
            <a:endParaRPr lang="en-GB" sz="2000" dirty="0"/>
          </a:p>
          <a:p>
            <a:pPr lvl="0"/>
            <a:endParaRPr lang="x-none" sz="2000" dirty="0"/>
          </a:p>
          <a:p>
            <a:pPr lvl="0"/>
            <a:r>
              <a:rPr lang="es-ES" sz="2000" b="1" dirty="0"/>
              <a:t>INTERVOICE: </a:t>
            </a:r>
            <a:r>
              <a:rPr lang="es-ES" sz="2000" b="1" dirty="0" err="1"/>
              <a:t>The</a:t>
            </a:r>
            <a:r>
              <a:rPr lang="es-ES" sz="2000" b="1" dirty="0"/>
              <a:t> </a:t>
            </a:r>
            <a:r>
              <a:rPr lang="es-ES" sz="2000" b="1" dirty="0" err="1"/>
              <a:t>Hearing</a:t>
            </a:r>
            <a:r>
              <a:rPr lang="es-ES" sz="2000" b="1" dirty="0"/>
              <a:t> </a:t>
            </a:r>
            <a:r>
              <a:rPr lang="es-ES" sz="2000" b="1" dirty="0" err="1"/>
              <a:t>Voices</a:t>
            </a:r>
            <a:r>
              <a:rPr lang="es-ES" sz="2000" b="1" dirty="0"/>
              <a:t> </a:t>
            </a:r>
            <a:r>
              <a:rPr lang="es-ES" sz="2000" b="1" dirty="0" err="1"/>
              <a:t>Movement</a:t>
            </a:r>
            <a:r>
              <a:rPr lang="es-ES" sz="2000" dirty="0"/>
              <a:t>, sobre las personas en Brasil y cómo lidian con las voces que oyen cada día (52:42)</a:t>
            </a:r>
            <a:r>
              <a:rPr lang="en-US" sz="2000" dirty="0"/>
              <a:t>. </a:t>
            </a:r>
            <a:r>
              <a:rPr lang="en-US" sz="2000" dirty="0">
                <a:hlinkClick r:id="rId4"/>
              </a:rPr>
              <a:t>https://youtu.be/RYbjSeEy42c</a:t>
            </a:r>
            <a:r>
              <a:rPr lang="en-US" sz="2000" dirty="0"/>
              <a:t> </a:t>
            </a:r>
            <a:endParaRPr lang="x-none" sz="2000" dirty="0"/>
          </a:p>
        </p:txBody>
      </p:sp>
      <p:sp>
        <p:nvSpPr>
          <p:cNvPr id="2" name="Title 1">
            <a:extLst>
              <a:ext uri="{FF2B5EF4-FFF2-40B4-BE49-F238E27FC236}">
                <a16:creationId xmlns:a16="http://schemas.microsoft.com/office/drawing/2014/main" id="{D9788033-0C0F-46C7-BAFF-116A15A701CB}"/>
              </a:ext>
            </a:extLst>
          </p:cNvPr>
          <p:cNvSpPr>
            <a:spLocks noGrp="1"/>
          </p:cNvSpPr>
          <p:nvPr>
            <p:ph type="title"/>
          </p:nvPr>
        </p:nvSpPr>
        <p:spPr/>
        <p:txBody>
          <a:bodyPr/>
          <a:lstStyle/>
          <a:p>
            <a:r>
              <a:rPr lang="es-ES" dirty="0"/>
              <a:t>Presentación: ¿Qué es la recuperación? - 4</a:t>
            </a:r>
            <a:endParaRPr lang="x-none" dirty="0"/>
          </a:p>
        </p:txBody>
      </p:sp>
    </p:spTree>
    <p:extLst>
      <p:ext uri="{BB962C8B-B14F-4D97-AF65-F5344CB8AC3E}">
        <p14:creationId xmlns:p14="http://schemas.microsoft.com/office/powerpoint/2010/main" val="291347994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5BA24D-4A2D-4CEF-A792-4C6C888328EE}"/>
              </a:ext>
            </a:extLst>
          </p:cNvPr>
          <p:cNvSpPr>
            <a:spLocks noGrp="1"/>
          </p:cNvSpPr>
          <p:nvPr>
            <p:ph sz="quarter" idx="14"/>
          </p:nvPr>
        </p:nvSpPr>
        <p:spPr/>
        <p:txBody>
          <a:bodyPr/>
          <a:lstStyle/>
          <a:p>
            <a:pPr marL="0" indent="0">
              <a:buNone/>
            </a:pPr>
            <a:r>
              <a:rPr lang="en-US" b="1" dirty="0"/>
              <a:t>1. </a:t>
            </a:r>
            <a:r>
              <a:rPr lang="es-ES" b="1" dirty="0"/>
              <a:t>Imaginaos que estáis sentados con George. Tomad notas de: </a:t>
            </a:r>
            <a:endParaRPr lang="es-ES" dirty="0"/>
          </a:p>
          <a:p>
            <a:pPr lvl="1" fontAlgn="base"/>
            <a:r>
              <a:rPr lang="es-ES" dirty="0"/>
              <a:t>pensamientos iniciales </a:t>
            </a:r>
          </a:p>
          <a:p>
            <a:pPr lvl="1" fontAlgn="base"/>
            <a:r>
              <a:rPr lang="es-ES" dirty="0"/>
              <a:t>sentimientos </a:t>
            </a:r>
          </a:p>
          <a:p>
            <a:pPr lvl="1" fontAlgn="base"/>
            <a:r>
              <a:rPr lang="es-ES" dirty="0"/>
              <a:t>creencias/ideas</a:t>
            </a:r>
          </a:p>
          <a:p>
            <a:pPr lvl="1" fontAlgn="base"/>
            <a:r>
              <a:rPr lang="es-ES" dirty="0"/>
              <a:t>reacciones corporales</a:t>
            </a:r>
          </a:p>
          <a:p>
            <a:pPr lvl="1" fontAlgn="base"/>
            <a:r>
              <a:rPr lang="es-ES" b="1" dirty="0"/>
              <a:t>acciones o conductas probables... </a:t>
            </a:r>
            <a:endParaRPr lang="es-ES" dirty="0"/>
          </a:p>
          <a:p>
            <a:endParaRPr lang="x-none" dirty="0"/>
          </a:p>
        </p:txBody>
      </p:sp>
      <p:sp>
        <p:nvSpPr>
          <p:cNvPr id="5" name="Title 1">
            <a:extLst>
              <a:ext uri="{FF2B5EF4-FFF2-40B4-BE49-F238E27FC236}">
                <a16:creationId xmlns:a16="http://schemas.microsoft.com/office/drawing/2014/main" id="{379DFFB0-8A59-45DF-8775-26B582A0AF53}"/>
              </a:ext>
            </a:extLst>
          </p:cNvPr>
          <p:cNvSpPr>
            <a:spLocks noGrp="1"/>
          </p:cNvSpPr>
          <p:nvPr>
            <p:ph type="title"/>
          </p:nvPr>
        </p:nvSpPr>
        <p:spPr>
          <a:xfrm>
            <a:off x="399630" y="506412"/>
            <a:ext cx="11264050" cy="367348"/>
          </a:xfrm>
        </p:spPr>
        <p:txBody>
          <a:bodyPr/>
          <a:lstStyle/>
          <a:p>
            <a:r>
              <a:rPr lang="es-ES" sz="2600" dirty="0"/>
              <a:t>Ejercicio 10.2: Poner en práctica las habilidades de escucha activa </a:t>
            </a:r>
            <a:r>
              <a:rPr lang="en-US" sz="2600" dirty="0"/>
              <a:t>- 2 </a:t>
            </a:r>
            <a:endParaRPr lang="x-none" sz="2600" dirty="0"/>
          </a:p>
        </p:txBody>
      </p:sp>
    </p:spTree>
    <p:extLst>
      <p:ext uri="{BB962C8B-B14F-4D97-AF65-F5344CB8AC3E}">
        <p14:creationId xmlns:p14="http://schemas.microsoft.com/office/powerpoint/2010/main" val="19205431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96DC3F-E21A-49B2-B277-CBC9C3F2F63E}"/>
              </a:ext>
            </a:extLst>
          </p:cNvPr>
          <p:cNvSpPr>
            <a:spLocks noGrp="1"/>
          </p:cNvSpPr>
          <p:nvPr>
            <p:ph sz="quarter" idx="14"/>
          </p:nvPr>
        </p:nvSpPr>
        <p:spPr/>
        <p:txBody>
          <a:bodyPr/>
          <a:lstStyle/>
          <a:p>
            <a:pPr marL="0" indent="0">
              <a:buNone/>
            </a:pPr>
            <a:r>
              <a:rPr lang="es-ES" b="1" dirty="0"/>
              <a:t>2. ¿En qué sentido vuestros pensamientos y sentimientos pueden reflejar los de George?</a:t>
            </a:r>
            <a:endParaRPr lang="es-ES" dirty="0"/>
          </a:p>
          <a:p>
            <a:endParaRPr lang="x-none" dirty="0"/>
          </a:p>
        </p:txBody>
      </p:sp>
      <p:sp>
        <p:nvSpPr>
          <p:cNvPr id="5" name="Title 1">
            <a:extLst>
              <a:ext uri="{FF2B5EF4-FFF2-40B4-BE49-F238E27FC236}">
                <a16:creationId xmlns:a16="http://schemas.microsoft.com/office/drawing/2014/main" id="{379DFFB0-8A59-45DF-8775-26B582A0AF53}"/>
              </a:ext>
            </a:extLst>
          </p:cNvPr>
          <p:cNvSpPr>
            <a:spLocks noGrp="1"/>
          </p:cNvSpPr>
          <p:nvPr>
            <p:ph type="title"/>
          </p:nvPr>
        </p:nvSpPr>
        <p:spPr>
          <a:xfrm>
            <a:off x="399630" y="506412"/>
            <a:ext cx="11264050" cy="367348"/>
          </a:xfrm>
        </p:spPr>
        <p:txBody>
          <a:bodyPr/>
          <a:lstStyle/>
          <a:p>
            <a:r>
              <a:rPr lang="es-ES" sz="2600" dirty="0"/>
              <a:t>Ejercicio 10.2: Poner en práctica las habilidades de escucha activa </a:t>
            </a:r>
            <a:r>
              <a:rPr lang="en-US" sz="2600" dirty="0"/>
              <a:t>- 3</a:t>
            </a:r>
            <a:endParaRPr lang="x-none" sz="2600" dirty="0"/>
          </a:p>
        </p:txBody>
      </p:sp>
    </p:spTree>
    <p:extLst>
      <p:ext uri="{BB962C8B-B14F-4D97-AF65-F5344CB8AC3E}">
        <p14:creationId xmlns:p14="http://schemas.microsoft.com/office/powerpoint/2010/main" val="26582174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255D95-A492-46B5-9037-0E354BB10A28}"/>
              </a:ext>
            </a:extLst>
          </p:cNvPr>
          <p:cNvSpPr>
            <a:spLocks noGrp="1"/>
          </p:cNvSpPr>
          <p:nvPr>
            <p:ph sz="quarter" idx="14"/>
          </p:nvPr>
        </p:nvSpPr>
        <p:spPr/>
        <p:txBody>
          <a:bodyPr/>
          <a:lstStyle/>
          <a:p>
            <a:pPr marL="0" indent="0">
              <a:buNone/>
            </a:pPr>
            <a:r>
              <a:rPr lang="en-US" b="1" dirty="0"/>
              <a:t>3. </a:t>
            </a:r>
            <a:r>
              <a:rPr lang="es-ES" b="1" dirty="0"/>
              <a:t>Escribid tres posibles cosas que le podríais decir a George para demostrar que tenéis ganas de ayudarle de manera constructiva y orientada a su recuperación</a:t>
            </a:r>
            <a:r>
              <a:rPr lang="en-US" b="1" dirty="0"/>
              <a:t>.</a:t>
            </a:r>
          </a:p>
          <a:p>
            <a:endParaRPr lang="x-none" dirty="0"/>
          </a:p>
        </p:txBody>
      </p:sp>
      <p:sp>
        <p:nvSpPr>
          <p:cNvPr id="5" name="Title 1">
            <a:extLst>
              <a:ext uri="{FF2B5EF4-FFF2-40B4-BE49-F238E27FC236}">
                <a16:creationId xmlns:a16="http://schemas.microsoft.com/office/drawing/2014/main" id="{379DFFB0-8A59-45DF-8775-26B582A0AF53}"/>
              </a:ext>
            </a:extLst>
          </p:cNvPr>
          <p:cNvSpPr>
            <a:spLocks noGrp="1"/>
          </p:cNvSpPr>
          <p:nvPr>
            <p:ph type="title"/>
          </p:nvPr>
        </p:nvSpPr>
        <p:spPr>
          <a:xfrm>
            <a:off x="399630" y="506412"/>
            <a:ext cx="11264050" cy="367348"/>
          </a:xfrm>
        </p:spPr>
        <p:txBody>
          <a:bodyPr/>
          <a:lstStyle/>
          <a:p>
            <a:r>
              <a:rPr lang="es-ES" sz="2600" dirty="0"/>
              <a:t>Ejercicio 10.2: Poner en práctica las habilidades de escucha activa </a:t>
            </a:r>
            <a:r>
              <a:rPr lang="en-US" sz="2600" dirty="0"/>
              <a:t>- 4</a:t>
            </a:r>
            <a:endParaRPr lang="x-none" sz="2600" dirty="0"/>
          </a:p>
        </p:txBody>
      </p:sp>
    </p:spTree>
    <p:extLst>
      <p:ext uri="{BB962C8B-B14F-4D97-AF65-F5344CB8AC3E}">
        <p14:creationId xmlns:p14="http://schemas.microsoft.com/office/powerpoint/2010/main" val="49357164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31A5-B40A-47B2-B65D-AF73A2D7C95B}"/>
              </a:ext>
            </a:extLst>
          </p:cNvPr>
          <p:cNvSpPr>
            <a:spLocks noGrp="1"/>
          </p:cNvSpPr>
          <p:nvPr>
            <p:ph type="title"/>
          </p:nvPr>
        </p:nvSpPr>
        <p:spPr/>
        <p:txBody>
          <a:bodyPr/>
          <a:lstStyle/>
          <a:p>
            <a:r>
              <a:rPr lang="es-ES" dirty="0"/>
              <a:t>Tema 11. Planes de recuperación</a:t>
            </a:r>
          </a:p>
        </p:txBody>
      </p:sp>
      <p:sp>
        <p:nvSpPr>
          <p:cNvPr id="3" name="Content Placeholder 2">
            <a:extLst>
              <a:ext uri="{FF2B5EF4-FFF2-40B4-BE49-F238E27FC236}">
                <a16:creationId xmlns:a16="http://schemas.microsoft.com/office/drawing/2014/main" id="{BF8DEAAF-66E9-4E29-B4BF-F76F06034511}"/>
              </a:ext>
            </a:extLst>
          </p:cNvPr>
          <p:cNvSpPr>
            <a:spLocks noGrp="1"/>
          </p:cNvSpPr>
          <p:nvPr>
            <p:ph idx="4294967295"/>
          </p:nvPr>
        </p:nvSpPr>
        <p:spPr>
          <a:xfrm>
            <a:off x="0" y="1825625"/>
            <a:ext cx="10515600" cy="4351338"/>
          </a:xfrm>
          <a:prstGeom prst="rect">
            <a:avLst/>
          </a:prstGeom>
        </p:spPr>
        <p:txBody>
          <a:bodyPr/>
          <a:lstStyle/>
          <a:p>
            <a:endParaRPr lang="en-US" dirty="0"/>
          </a:p>
          <a:p>
            <a:endParaRPr lang="x-none" dirty="0"/>
          </a:p>
        </p:txBody>
      </p:sp>
    </p:spTree>
    <p:extLst>
      <p:ext uri="{BB962C8B-B14F-4D97-AF65-F5344CB8AC3E}">
        <p14:creationId xmlns:p14="http://schemas.microsoft.com/office/powerpoint/2010/main" val="23670721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83D22E-7746-4B4F-900D-65F9325B05F4}"/>
              </a:ext>
            </a:extLst>
          </p:cNvPr>
          <p:cNvSpPr>
            <a:spLocks noGrp="1"/>
          </p:cNvSpPr>
          <p:nvPr>
            <p:ph sz="quarter" idx="14"/>
          </p:nvPr>
        </p:nvSpPr>
        <p:spPr/>
        <p:txBody>
          <a:bodyPr/>
          <a:lstStyle/>
          <a:p>
            <a:r>
              <a:rPr lang="es-ES" dirty="0"/>
              <a:t>Las personas pueden beneficiarse de tener un plan por escrito que oriente su recorrido personal hacia la recuperación, que puede llamarse </a:t>
            </a:r>
            <a:r>
              <a:rPr lang="es-ES" b="1" dirty="0"/>
              <a:t>plan de recuperación</a:t>
            </a:r>
            <a:r>
              <a:rPr lang="en-US" dirty="0"/>
              <a:t>. </a:t>
            </a:r>
          </a:p>
          <a:p>
            <a:endParaRPr lang="x-none" dirty="0"/>
          </a:p>
        </p:txBody>
      </p:sp>
      <p:sp>
        <p:nvSpPr>
          <p:cNvPr id="2" name="Title 1">
            <a:extLst>
              <a:ext uri="{FF2B5EF4-FFF2-40B4-BE49-F238E27FC236}">
                <a16:creationId xmlns:a16="http://schemas.microsoft.com/office/drawing/2014/main" id="{0519597B-0B73-4E3A-9351-98A5814C9816}"/>
              </a:ext>
            </a:extLst>
          </p:cNvPr>
          <p:cNvSpPr>
            <a:spLocks noGrp="1"/>
          </p:cNvSpPr>
          <p:nvPr>
            <p:ph type="title"/>
          </p:nvPr>
        </p:nvSpPr>
        <p:spPr>
          <a:xfrm>
            <a:off x="399630" y="506412"/>
            <a:ext cx="11182770" cy="407988"/>
          </a:xfrm>
        </p:spPr>
        <p:txBody>
          <a:bodyPr/>
          <a:lstStyle/>
          <a:p>
            <a:r>
              <a:rPr lang="es-ES" dirty="0"/>
              <a:t>Presentación: Elaboración de un plan de recuperación </a:t>
            </a:r>
            <a:r>
              <a:rPr lang="en-US" dirty="0"/>
              <a:t>- 1 </a:t>
            </a:r>
            <a:endParaRPr lang="x-none" dirty="0"/>
          </a:p>
        </p:txBody>
      </p:sp>
    </p:spTree>
    <p:extLst>
      <p:ext uri="{BB962C8B-B14F-4D97-AF65-F5344CB8AC3E}">
        <p14:creationId xmlns:p14="http://schemas.microsoft.com/office/powerpoint/2010/main" val="247131465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7F1443-310B-4067-AF16-B4F84466B3E6}"/>
              </a:ext>
            </a:extLst>
          </p:cNvPr>
          <p:cNvSpPr>
            <a:spLocks noGrp="1"/>
          </p:cNvSpPr>
          <p:nvPr>
            <p:ph sz="quarter" idx="14"/>
          </p:nvPr>
        </p:nvSpPr>
        <p:spPr>
          <a:xfrm>
            <a:off x="507195" y="1300480"/>
            <a:ext cx="11174412" cy="4710708"/>
          </a:xfrm>
        </p:spPr>
        <p:txBody>
          <a:bodyPr>
            <a:noAutofit/>
          </a:bodyPr>
          <a:lstStyle/>
          <a:p>
            <a:pPr algn="just"/>
            <a:r>
              <a:rPr lang="es-ES" sz="2000" b="1" dirty="0"/>
              <a:t>Un plan de recuperación es un documento guiado por la persona usuaria</a:t>
            </a:r>
            <a:r>
              <a:rPr lang="es-ES" sz="2000" dirty="0"/>
              <a:t> que se redacta y se pone en práctica en colaboración con la propia persona</a:t>
            </a:r>
            <a:r>
              <a:rPr lang="en-US" sz="2000" dirty="0"/>
              <a:t>. </a:t>
            </a:r>
          </a:p>
          <a:p>
            <a:pPr algn="just"/>
            <a:r>
              <a:rPr lang="es-ES" sz="2000" dirty="0"/>
              <a:t>Es un documento vivo, que puede cambiar con el tiempo para reflejar el recorrido de recuperación de la persona y la evolución de sus deseos y sus preferencias</a:t>
            </a:r>
            <a:r>
              <a:rPr lang="en-US" sz="2000" dirty="0"/>
              <a:t>. </a:t>
            </a:r>
            <a:endParaRPr lang="x-none" sz="2000" dirty="0"/>
          </a:p>
          <a:p>
            <a:pPr lvl="3" algn="just" fontAlgn="base"/>
            <a:r>
              <a:rPr lang="es-ES" sz="2000" dirty="0"/>
              <a:t>La persona puede consultar a profesionales de la salud mental y otros ámbitos, familiares y compañeros de apoyo a la hora de formular su plan, pero, en última instancia, es ella quien decide lo que quiere incluir. </a:t>
            </a:r>
          </a:p>
          <a:p>
            <a:pPr lvl="3" algn="just"/>
            <a:r>
              <a:rPr lang="es-ES" sz="2000" dirty="0"/>
              <a:t>Es importante tener capacidad de elección y opciones para el proceso de recuperación</a:t>
            </a:r>
            <a:r>
              <a:rPr lang="en-US" sz="2000" dirty="0"/>
              <a:t>. </a:t>
            </a:r>
          </a:p>
          <a:p>
            <a:pPr lvl="3" algn="just"/>
            <a:r>
              <a:rPr lang="es-ES" sz="2000" dirty="0"/>
              <a:t>A la hora de redactar un plan de recuperación, hay que tener el apoyo y el asesoramiento de personas que conozcan varias opciones de asistencia y acompañamiento, incluyendo alternativas a la medicación. </a:t>
            </a:r>
          </a:p>
          <a:p>
            <a:pPr lvl="3" algn="just"/>
            <a:r>
              <a:rPr lang="es-ES" sz="2000" dirty="0"/>
              <a:t>Un plan de recuperación se implementará de manera más efectiva si todas las personas relevantes conocen su existencia y su contenido</a:t>
            </a:r>
            <a:r>
              <a:rPr lang="en-US" sz="2000" dirty="0"/>
              <a:t>.</a:t>
            </a:r>
            <a:endParaRPr lang="x-none" sz="2000"/>
          </a:p>
          <a:p>
            <a:pPr algn="just"/>
            <a:endParaRPr lang="x-none" sz="2000" dirty="0"/>
          </a:p>
        </p:txBody>
      </p:sp>
      <p:sp>
        <p:nvSpPr>
          <p:cNvPr id="2" name="Title 1">
            <a:extLst>
              <a:ext uri="{FF2B5EF4-FFF2-40B4-BE49-F238E27FC236}">
                <a16:creationId xmlns:a16="http://schemas.microsoft.com/office/drawing/2014/main" id="{D9BBFA8C-1213-41F5-8C59-1FB5CF3140E1}"/>
              </a:ext>
            </a:extLst>
          </p:cNvPr>
          <p:cNvSpPr>
            <a:spLocks noGrp="1"/>
          </p:cNvSpPr>
          <p:nvPr>
            <p:ph type="title"/>
          </p:nvPr>
        </p:nvSpPr>
        <p:spPr>
          <a:xfrm>
            <a:off x="399630" y="506412"/>
            <a:ext cx="11162450" cy="489268"/>
          </a:xfrm>
        </p:spPr>
        <p:txBody>
          <a:bodyPr/>
          <a:lstStyle/>
          <a:p>
            <a:r>
              <a:rPr lang="es-ES" dirty="0"/>
              <a:t>Presentación: Elaboración de un plan de recuperación </a:t>
            </a:r>
            <a:r>
              <a:rPr lang="en-US" dirty="0"/>
              <a:t>- 2</a:t>
            </a:r>
            <a:endParaRPr lang="x-none" dirty="0"/>
          </a:p>
        </p:txBody>
      </p:sp>
    </p:spTree>
    <p:extLst>
      <p:ext uri="{BB962C8B-B14F-4D97-AF65-F5344CB8AC3E}">
        <p14:creationId xmlns:p14="http://schemas.microsoft.com/office/powerpoint/2010/main" val="129316679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D46C9F-83F0-4B79-BC4A-D48170C088B3}"/>
              </a:ext>
            </a:extLst>
          </p:cNvPr>
          <p:cNvSpPr>
            <a:spLocks noGrp="1"/>
          </p:cNvSpPr>
          <p:nvPr>
            <p:ph sz="quarter" idx="14"/>
          </p:nvPr>
        </p:nvSpPr>
        <p:spPr/>
        <p:txBody>
          <a:bodyPr>
            <a:normAutofit/>
          </a:bodyPr>
          <a:lstStyle/>
          <a:p>
            <a:pPr marL="0" indent="0" algn="just">
              <a:buNone/>
            </a:pPr>
            <a:r>
              <a:rPr lang="es-ES" b="1" dirty="0"/>
              <a:t>El plan de recuperación debe identificar las necesidades, las fortalezas y los activos de la persona </a:t>
            </a:r>
            <a:endParaRPr lang="es-ES" dirty="0"/>
          </a:p>
          <a:p>
            <a:pPr marL="0" indent="0" algn="just">
              <a:buNone/>
            </a:pPr>
            <a:endParaRPr lang="x-none" b="1" dirty="0"/>
          </a:p>
          <a:p>
            <a:pPr lvl="0" algn="just"/>
            <a:r>
              <a:rPr lang="es-ES" dirty="0"/>
              <a:t>La persona implicada debería identificar sus necesidades, sus fortalezas y sus activos</a:t>
            </a:r>
            <a:r>
              <a:rPr lang="en-US" dirty="0"/>
              <a:t>. </a:t>
            </a:r>
          </a:p>
          <a:p>
            <a:pPr lvl="0" algn="just"/>
            <a:r>
              <a:rPr lang="es-ES" dirty="0"/>
              <a:t>Le puede resultar útil hablar con otras personas a las que quiera implicar</a:t>
            </a:r>
            <a:r>
              <a:rPr lang="en-US" dirty="0"/>
              <a:t>. </a:t>
            </a:r>
            <a:endParaRPr lang="x-none" dirty="0"/>
          </a:p>
          <a:p>
            <a:pPr lvl="0" algn="just"/>
            <a:r>
              <a:rPr lang="es-ES" dirty="0"/>
              <a:t>Los servicios sociales y de salud mental deberían ofrecer una evaluación integral que tenga en cuenta el contexto social de la persona, para ayudar a la persona a identificar sus necesidades, fortalezas y activos</a:t>
            </a:r>
            <a:r>
              <a:rPr lang="en-US" dirty="0"/>
              <a:t>. </a:t>
            </a:r>
            <a:endParaRPr lang="x-none" dirty="0"/>
          </a:p>
          <a:p>
            <a:pPr lvl="0" algn="just"/>
            <a:r>
              <a:rPr lang="es-ES" dirty="0"/>
              <a:t>Conviene ofrecer a todas las personas usuarias del servicio la posibilidad de crear un plan de recuperación</a:t>
            </a:r>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164A9441-211F-43AF-A9D3-F4F3C53C9CFB}"/>
              </a:ext>
            </a:extLst>
          </p:cNvPr>
          <p:cNvSpPr>
            <a:spLocks noGrp="1"/>
          </p:cNvSpPr>
          <p:nvPr>
            <p:ph type="title"/>
          </p:nvPr>
        </p:nvSpPr>
        <p:spPr>
          <a:xfrm>
            <a:off x="399630" y="506412"/>
            <a:ext cx="11020210" cy="448628"/>
          </a:xfrm>
        </p:spPr>
        <p:txBody>
          <a:bodyPr/>
          <a:lstStyle/>
          <a:p>
            <a:r>
              <a:rPr lang="es-ES" dirty="0"/>
              <a:t>Presentación: Elaboración de un plan de recuperación </a:t>
            </a:r>
            <a:r>
              <a:rPr lang="en-US" dirty="0"/>
              <a:t>- 3</a:t>
            </a:r>
            <a:endParaRPr lang="x-none" dirty="0"/>
          </a:p>
        </p:txBody>
      </p:sp>
    </p:spTree>
    <p:extLst>
      <p:ext uri="{BB962C8B-B14F-4D97-AF65-F5344CB8AC3E}">
        <p14:creationId xmlns:p14="http://schemas.microsoft.com/office/powerpoint/2010/main" val="824524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08159E-D748-4448-880B-327448C805B2}"/>
              </a:ext>
            </a:extLst>
          </p:cNvPr>
          <p:cNvSpPr>
            <a:spLocks noGrp="1"/>
          </p:cNvSpPr>
          <p:nvPr>
            <p:ph sz="quarter" idx="14"/>
          </p:nvPr>
        </p:nvSpPr>
        <p:spPr/>
        <p:txBody>
          <a:bodyPr>
            <a:normAutofit/>
          </a:bodyPr>
          <a:lstStyle/>
          <a:p>
            <a:pPr marL="0" indent="0" algn="just">
              <a:buNone/>
            </a:pPr>
            <a:r>
              <a:rPr lang="es-ES" b="1" dirty="0"/>
              <a:t>En función de los deseos de la persona que prepara el plan de recuperación, los profesionales de la salud mental y de otros ámbitos, compañeros de apoyo y otros acompañantes formados en el abordaje basado en la recuperación pueden ayudar a</a:t>
            </a:r>
            <a:r>
              <a:rPr lang="en-US" b="1" dirty="0"/>
              <a:t>:</a:t>
            </a:r>
            <a:endParaRPr lang="x-none" b="1" dirty="0"/>
          </a:p>
          <a:p>
            <a:pPr lvl="0" algn="just"/>
            <a:r>
              <a:rPr lang="es-ES" dirty="0"/>
              <a:t>Dar a conocer a la persona el objetivo y la estructura de un plan de recuperación</a:t>
            </a:r>
            <a:r>
              <a:rPr lang="en-US" dirty="0"/>
              <a:t>. </a:t>
            </a:r>
          </a:p>
          <a:p>
            <a:pPr lvl="0" algn="just"/>
            <a:r>
              <a:rPr lang="es-ES" dirty="0"/>
              <a:t>Ayudar a la persona a evaluar sus fortalezas, bagaje, sueños, objetivos y progresos antes de elaborar el plan de recuperación</a:t>
            </a:r>
            <a:r>
              <a:rPr lang="en-US" dirty="0"/>
              <a:t>.</a:t>
            </a:r>
            <a:endParaRPr lang="x-none" dirty="0"/>
          </a:p>
          <a:p>
            <a:pPr lvl="0" algn="just"/>
            <a:r>
              <a:rPr lang="es-ES" dirty="0"/>
              <a:t>Ayudar a la persona a elaborar y a poner en práctica su plan de recuperación</a:t>
            </a:r>
            <a:r>
              <a:rPr lang="en-US" dirty="0"/>
              <a:t>.</a:t>
            </a:r>
            <a:endParaRPr lang="x-none" dirty="0"/>
          </a:p>
          <a:p>
            <a:pPr lvl="0" algn="just"/>
            <a:r>
              <a:rPr lang="es-ES" dirty="0"/>
              <a:t>Ayudar a evaluar los progresos hacia la recuperación durante todo el recorrido</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DE869BED-F6F2-4365-B6BD-EF1355AEFA09}"/>
              </a:ext>
            </a:extLst>
          </p:cNvPr>
          <p:cNvSpPr>
            <a:spLocks noGrp="1"/>
          </p:cNvSpPr>
          <p:nvPr>
            <p:ph type="title"/>
          </p:nvPr>
        </p:nvSpPr>
        <p:spPr>
          <a:xfrm>
            <a:off x="399630" y="506412"/>
            <a:ext cx="11081170" cy="448628"/>
          </a:xfrm>
        </p:spPr>
        <p:txBody>
          <a:bodyPr/>
          <a:lstStyle/>
          <a:p>
            <a:r>
              <a:rPr lang="es-ES" dirty="0"/>
              <a:t>Presentación: Elaboración de un plan de recuperación </a:t>
            </a:r>
            <a:r>
              <a:rPr lang="en-US" dirty="0"/>
              <a:t>- 4</a:t>
            </a:r>
            <a:endParaRPr lang="x-none" dirty="0"/>
          </a:p>
        </p:txBody>
      </p:sp>
    </p:spTree>
    <p:extLst>
      <p:ext uri="{BB962C8B-B14F-4D97-AF65-F5344CB8AC3E}">
        <p14:creationId xmlns:p14="http://schemas.microsoft.com/office/powerpoint/2010/main" val="28283650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4716AE-751E-4520-86EA-7D2C4781AD09}"/>
              </a:ext>
            </a:extLst>
          </p:cNvPr>
          <p:cNvSpPr>
            <a:spLocks noGrp="1"/>
          </p:cNvSpPr>
          <p:nvPr>
            <p:ph sz="quarter" idx="14"/>
          </p:nvPr>
        </p:nvSpPr>
        <p:spPr/>
        <p:txBody>
          <a:bodyPr/>
          <a:lstStyle/>
          <a:p>
            <a:pPr marL="0" indent="0">
              <a:buNone/>
            </a:pPr>
            <a:r>
              <a:rPr lang="es-ES" b="1" dirty="0"/>
              <a:t>Un plan de recuperación puede tener varios elementos, tales como: </a:t>
            </a:r>
          </a:p>
          <a:p>
            <a:pPr marL="0" indent="0">
              <a:buNone/>
            </a:pPr>
            <a:r>
              <a:rPr lang="es-ES" b="1" dirty="0"/>
              <a:t> </a:t>
            </a:r>
          </a:p>
          <a:p>
            <a:r>
              <a:rPr lang="es-ES" dirty="0"/>
              <a:t>un plan para hacer realidad sueños y objetivos </a:t>
            </a:r>
          </a:p>
          <a:p>
            <a:r>
              <a:rPr lang="es-ES" dirty="0"/>
              <a:t>un plan de bienestar </a:t>
            </a:r>
          </a:p>
          <a:p>
            <a:r>
              <a:rPr lang="es-ES" dirty="0"/>
              <a:t>un plan para gestionar tiempos difíciles </a:t>
            </a:r>
          </a:p>
          <a:p>
            <a:r>
              <a:rPr lang="es-ES" dirty="0"/>
              <a:t>un plan para responder a una crisis </a:t>
            </a:r>
          </a:p>
          <a:p>
            <a:r>
              <a:rPr lang="es-ES" dirty="0"/>
              <a:t>un plan para después de una crisis </a:t>
            </a:r>
          </a:p>
          <a:p>
            <a:pPr marL="0" lvl="0" indent="0">
              <a:buNone/>
            </a:pPr>
            <a:endParaRPr lang="x-none" dirty="0"/>
          </a:p>
          <a:p>
            <a:endParaRPr lang="x-none" dirty="0"/>
          </a:p>
        </p:txBody>
      </p:sp>
      <p:sp>
        <p:nvSpPr>
          <p:cNvPr id="2" name="Title 1">
            <a:extLst>
              <a:ext uri="{FF2B5EF4-FFF2-40B4-BE49-F238E27FC236}">
                <a16:creationId xmlns:a16="http://schemas.microsoft.com/office/drawing/2014/main" id="{00058BD9-EED8-44EB-AC9D-E213A60CDA3D}"/>
              </a:ext>
            </a:extLst>
          </p:cNvPr>
          <p:cNvSpPr>
            <a:spLocks noGrp="1"/>
          </p:cNvSpPr>
          <p:nvPr>
            <p:ph type="title"/>
          </p:nvPr>
        </p:nvSpPr>
        <p:spPr>
          <a:xfrm>
            <a:off x="399630" y="506412"/>
            <a:ext cx="10938930" cy="468948"/>
          </a:xfrm>
        </p:spPr>
        <p:txBody>
          <a:bodyPr/>
          <a:lstStyle/>
          <a:p>
            <a:r>
              <a:rPr lang="es-ES" dirty="0"/>
              <a:t>Presentación: Elaboración de un plan de recuperación </a:t>
            </a:r>
            <a:r>
              <a:rPr lang="en-US" dirty="0"/>
              <a:t>- 5</a:t>
            </a:r>
            <a:endParaRPr lang="x-none" dirty="0"/>
          </a:p>
        </p:txBody>
      </p:sp>
    </p:spTree>
    <p:extLst>
      <p:ext uri="{BB962C8B-B14F-4D97-AF65-F5344CB8AC3E}">
        <p14:creationId xmlns:p14="http://schemas.microsoft.com/office/powerpoint/2010/main" val="104727864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4716AE-751E-4520-86EA-7D2C4781AD09}"/>
              </a:ext>
            </a:extLst>
          </p:cNvPr>
          <p:cNvSpPr>
            <a:spLocks noGrp="1"/>
          </p:cNvSpPr>
          <p:nvPr>
            <p:ph sz="quarter" idx="14"/>
          </p:nvPr>
        </p:nvSpPr>
        <p:spPr/>
        <p:txBody>
          <a:bodyPr/>
          <a:lstStyle/>
          <a:p>
            <a:pPr marL="0" indent="0" algn="just">
              <a:buNone/>
            </a:pPr>
            <a:r>
              <a:rPr lang="es-ES" b="1" dirty="0"/>
              <a:t>Una alternativa es el timón de la recuperación</a:t>
            </a:r>
            <a:r>
              <a:rPr lang="en-US" b="1" dirty="0"/>
              <a:t>:</a:t>
            </a:r>
          </a:p>
          <a:p>
            <a:pPr lvl="1" algn="just"/>
            <a:r>
              <a:rPr lang="es-ES" dirty="0"/>
              <a:t>Puede ser una herramienta útil para propiciar el diálogo con la persona implicada, sus familiares, los profesionales y otros agentes involucrados</a:t>
            </a:r>
            <a:r>
              <a:rPr lang="en-US" dirty="0"/>
              <a:t>. </a:t>
            </a:r>
          </a:p>
          <a:p>
            <a:pPr lvl="1" algn="just"/>
            <a:r>
              <a:rPr lang="es-ES" dirty="0"/>
              <a:t>El timón de recuperación ofrece un enfoque alternativo para aquellas personas que prefieren una manera menos estructurada de abordar la planificación de su recorrido hacia la recuperación</a:t>
            </a:r>
            <a:endParaRPr lang="x-none" dirty="0"/>
          </a:p>
        </p:txBody>
      </p:sp>
      <p:sp>
        <p:nvSpPr>
          <p:cNvPr id="2" name="Title 1">
            <a:extLst>
              <a:ext uri="{FF2B5EF4-FFF2-40B4-BE49-F238E27FC236}">
                <a16:creationId xmlns:a16="http://schemas.microsoft.com/office/drawing/2014/main" id="{00058BD9-EED8-44EB-AC9D-E213A60CDA3D}"/>
              </a:ext>
            </a:extLst>
          </p:cNvPr>
          <p:cNvSpPr>
            <a:spLocks noGrp="1"/>
          </p:cNvSpPr>
          <p:nvPr>
            <p:ph type="title"/>
          </p:nvPr>
        </p:nvSpPr>
        <p:spPr>
          <a:xfrm>
            <a:off x="399630" y="506412"/>
            <a:ext cx="11121810" cy="468948"/>
          </a:xfrm>
        </p:spPr>
        <p:txBody>
          <a:bodyPr/>
          <a:lstStyle/>
          <a:p>
            <a:r>
              <a:rPr lang="es-ES" dirty="0"/>
              <a:t>Presentación: Elaboración de un plan de recuperación </a:t>
            </a:r>
            <a:r>
              <a:rPr lang="en-US" dirty="0"/>
              <a:t>- 6</a:t>
            </a:r>
            <a:endParaRPr lang="x-none" dirty="0"/>
          </a:p>
        </p:txBody>
      </p:sp>
    </p:spTree>
    <p:extLst>
      <p:ext uri="{BB962C8B-B14F-4D97-AF65-F5344CB8AC3E}">
        <p14:creationId xmlns:p14="http://schemas.microsoft.com/office/powerpoint/2010/main" val="1410664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D99FBD-26C2-471C-9865-D0173D2B6D20}"/>
              </a:ext>
            </a:extLst>
          </p:cNvPr>
          <p:cNvSpPr>
            <a:spLocks noGrp="1"/>
          </p:cNvSpPr>
          <p:nvPr>
            <p:ph sz="quarter" idx="14"/>
          </p:nvPr>
        </p:nvSpPr>
        <p:spPr>
          <a:xfrm>
            <a:off x="507195" y="1159727"/>
            <a:ext cx="11174412" cy="4851461"/>
          </a:xfrm>
        </p:spPr>
        <p:txBody>
          <a:bodyPr>
            <a:normAutofit fontScale="92500" lnSpcReduction="10000"/>
          </a:bodyPr>
          <a:lstStyle/>
          <a:p>
            <a:pPr marL="0" indent="0" algn="just">
              <a:buNone/>
            </a:pPr>
            <a:r>
              <a:rPr lang="es-ES" b="1" dirty="0"/>
              <a:t>Qué NO es la recuperación</a:t>
            </a:r>
            <a:endParaRPr lang="es-ES" dirty="0"/>
          </a:p>
          <a:p>
            <a:pPr algn="just"/>
            <a:r>
              <a:rPr lang="es-ES" dirty="0"/>
              <a:t>Para entender mejor qué es la recuperación, es importante analizar también la otra cara, es decir, qué no es la recuperación. </a:t>
            </a:r>
          </a:p>
          <a:p>
            <a:pPr marL="0" indent="0" algn="just">
              <a:buNone/>
            </a:pPr>
            <a:endParaRPr lang="es-ES" b="1" dirty="0"/>
          </a:p>
          <a:p>
            <a:pPr marL="0" indent="0" algn="just">
              <a:buNone/>
            </a:pPr>
            <a:r>
              <a:rPr lang="es-ES" b="1" dirty="0"/>
              <a:t>La recuperación no es:</a:t>
            </a:r>
            <a:endParaRPr lang="es-ES" dirty="0"/>
          </a:p>
          <a:p>
            <a:pPr lvl="0" algn="just" fontAlgn="base"/>
            <a:r>
              <a:rPr lang="es-ES" dirty="0"/>
              <a:t>Una cura o la ausencia de enfermedad, de un diagnóstico o de síntomas. </a:t>
            </a:r>
          </a:p>
          <a:p>
            <a:pPr lvl="0" algn="just" fontAlgn="base"/>
            <a:r>
              <a:rPr lang="es-ES" dirty="0"/>
              <a:t>Algo que los profesionales de la salud u otros «hacen» a las personas. </a:t>
            </a:r>
          </a:p>
          <a:p>
            <a:pPr lvl="0" algn="just" fontAlgn="base"/>
            <a:r>
              <a:rPr lang="es-ES" dirty="0"/>
              <a:t>Un modelo teórico. </a:t>
            </a:r>
          </a:p>
          <a:p>
            <a:pPr lvl="0" algn="just" fontAlgn="base"/>
            <a:r>
              <a:rPr lang="es-ES" dirty="0"/>
              <a:t>Algo que se ha hecho siempre. </a:t>
            </a:r>
          </a:p>
          <a:p>
            <a:pPr lvl="0" algn="just" fontAlgn="base"/>
            <a:r>
              <a:rPr lang="es-ES" dirty="0"/>
              <a:t>Un motivo para cerrar los servicios de salud mental. </a:t>
            </a:r>
          </a:p>
          <a:p>
            <a:pPr lvl="0" algn="just" fontAlgn="base"/>
            <a:r>
              <a:rPr lang="es-ES" dirty="0"/>
              <a:t>«Culpar» a las personas de su situación. </a:t>
            </a:r>
          </a:p>
          <a:p>
            <a:pPr algn="just"/>
            <a:endParaRPr lang="x-none" dirty="0"/>
          </a:p>
        </p:txBody>
      </p:sp>
      <p:sp>
        <p:nvSpPr>
          <p:cNvPr id="2" name="Title 1">
            <a:extLst>
              <a:ext uri="{FF2B5EF4-FFF2-40B4-BE49-F238E27FC236}">
                <a16:creationId xmlns:a16="http://schemas.microsoft.com/office/drawing/2014/main" id="{39211578-B42C-43B2-898B-EF97D738FDC4}"/>
              </a:ext>
            </a:extLst>
          </p:cNvPr>
          <p:cNvSpPr>
            <a:spLocks noGrp="1"/>
          </p:cNvSpPr>
          <p:nvPr>
            <p:ph type="title"/>
          </p:nvPr>
        </p:nvSpPr>
        <p:spPr/>
        <p:txBody>
          <a:bodyPr/>
          <a:lstStyle/>
          <a:p>
            <a:r>
              <a:rPr lang="es-ES" dirty="0"/>
              <a:t>Presentación: ¿Qué es la recuperación? - 5</a:t>
            </a:r>
            <a:endParaRPr lang="x-none" dirty="0"/>
          </a:p>
        </p:txBody>
      </p:sp>
    </p:spTree>
    <p:extLst>
      <p:ext uri="{BB962C8B-B14F-4D97-AF65-F5344CB8AC3E}">
        <p14:creationId xmlns:p14="http://schemas.microsoft.com/office/powerpoint/2010/main" val="206022102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7EBD08-8936-405F-ACE2-8EB874956E18}"/>
              </a:ext>
            </a:extLst>
          </p:cNvPr>
          <p:cNvSpPr>
            <a:spLocks noGrp="1"/>
          </p:cNvSpPr>
          <p:nvPr>
            <p:ph sz="quarter" idx="14"/>
          </p:nvPr>
        </p:nvSpPr>
        <p:spPr>
          <a:xfrm>
            <a:off x="507195" y="1320800"/>
            <a:ext cx="11174412" cy="4690388"/>
          </a:xfrm>
        </p:spPr>
        <p:txBody>
          <a:bodyPr/>
          <a:lstStyle/>
          <a:p>
            <a:pPr algn="just"/>
            <a:r>
              <a:rPr lang="es-ES" dirty="0"/>
              <a:t>A algunas personas les resulta útil avanzar hacia objetivos que las ayudarán a llevar vidas satisfactorias</a:t>
            </a:r>
            <a:r>
              <a:rPr lang="en-US" dirty="0"/>
              <a:t>. </a:t>
            </a:r>
          </a:p>
          <a:p>
            <a:pPr algn="just"/>
            <a:r>
              <a:rPr lang="es-ES" dirty="0"/>
              <a:t>Un elemento importante del plan de recuperación consiste en elaborar un plan (o </a:t>
            </a:r>
            <a:r>
              <a:rPr lang="es-ES" dirty="0" err="1"/>
              <a:t>subplan</a:t>
            </a:r>
            <a:r>
              <a:rPr lang="es-ES" dirty="0"/>
              <a:t>) para hacer realidad sueños y objetivos</a:t>
            </a:r>
            <a:r>
              <a:rPr lang="en-US" dirty="0"/>
              <a:t>.</a:t>
            </a:r>
            <a:endParaRPr lang="x-none" dirty="0"/>
          </a:p>
          <a:p>
            <a:pPr algn="just"/>
            <a:r>
              <a:rPr lang="es-ES" dirty="0"/>
              <a:t>Como primer paso, la persona identifica sus sueños y objetivos</a:t>
            </a:r>
            <a:r>
              <a:rPr lang="en-US" dirty="0"/>
              <a:t>. </a:t>
            </a:r>
            <a:endParaRPr lang="x-none" dirty="0"/>
          </a:p>
          <a:p>
            <a:pPr lvl="3" algn="just"/>
            <a:r>
              <a:rPr lang="es-ES" dirty="0"/>
              <a:t>Algunas personas pueden tener sueños muy ambiciosos, y otros, menos ambiciosos. Todo está bien. </a:t>
            </a:r>
          </a:p>
          <a:p>
            <a:pPr lvl="3" algn="just"/>
            <a:r>
              <a:rPr lang="es-ES" dirty="0"/>
              <a:t>En el caso de las personas a quienes les cuesta pensar en un objetivo, puede resultar útil pensar en los sueños que hayan podido tener en el pasado. </a:t>
            </a:r>
          </a:p>
          <a:p>
            <a:pPr lvl="3" algn="just"/>
            <a:r>
              <a:rPr lang="es-ES" dirty="0"/>
              <a:t>Los sueños y los objetivos pueden estar relacionados con cosas concretas que la persona quiere alcanzar (por ejemplo, conseguir un trabajo, hacer trabajo voluntario, encontrar un amigo con quien compartir pasatiempos). </a:t>
            </a:r>
          </a:p>
          <a:p>
            <a:pPr algn="just"/>
            <a:endParaRPr lang="x-none" dirty="0"/>
          </a:p>
        </p:txBody>
      </p:sp>
      <p:sp>
        <p:nvSpPr>
          <p:cNvPr id="2" name="Title 1">
            <a:extLst>
              <a:ext uri="{FF2B5EF4-FFF2-40B4-BE49-F238E27FC236}">
                <a16:creationId xmlns:a16="http://schemas.microsoft.com/office/drawing/2014/main" id="{853113CD-336A-4633-AC1C-9DB5E7946AF8}"/>
              </a:ext>
            </a:extLst>
          </p:cNvPr>
          <p:cNvSpPr>
            <a:spLocks noGrp="1"/>
          </p:cNvSpPr>
          <p:nvPr>
            <p:ph type="title"/>
          </p:nvPr>
        </p:nvSpPr>
        <p:spPr>
          <a:xfrm>
            <a:off x="399630" y="506412"/>
            <a:ext cx="11142130" cy="448628"/>
          </a:xfrm>
        </p:spPr>
        <p:txBody>
          <a:bodyPr/>
          <a:lstStyle/>
          <a:p>
            <a:r>
              <a:rPr lang="es-ES" dirty="0"/>
              <a:t>Presentación: 1. Plan para hacer realidad sueños y objetivos -</a:t>
            </a:r>
            <a:r>
              <a:rPr lang="en-US" dirty="0"/>
              <a:t> 1</a:t>
            </a:r>
            <a:endParaRPr lang="x-none" dirty="0"/>
          </a:p>
        </p:txBody>
      </p:sp>
    </p:spTree>
    <p:extLst>
      <p:ext uri="{BB962C8B-B14F-4D97-AF65-F5344CB8AC3E}">
        <p14:creationId xmlns:p14="http://schemas.microsoft.com/office/powerpoint/2010/main" val="270370174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3E5553-1934-4C43-941B-160B28AD0E98}"/>
              </a:ext>
            </a:extLst>
          </p:cNvPr>
          <p:cNvSpPr>
            <a:spLocks noGrp="1"/>
          </p:cNvSpPr>
          <p:nvPr>
            <p:ph sz="quarter" idx="14"/>
          </p:nvPr>
        </p:nvSpPr>
        <p:spPr/>
        <p:txBody>
          <a:bodyPr/>
          <a:lstStyle/>
          <a:p>
            <a:pPr lvl="0" algn="just"/>
            <a:r>
              <a:rPr lang="es-ES" dirty="0"/>
              <a:t>La persona puede identificar qué pasos debe dar para alcanzar cada sueño u objetivo</a:t>
            </a:r>
            <a:r>
              <a:rPr lang="en-US" dirty="0"/>
              <a:t>. </a:t>
            </a:r>
          </a:p>
          <a:p>
            <a:pPr lvl="0" algn="just"/>
            <a:r>
              <a:rPr lang="es-ES" dirty="0"/>
              <a:t>Se trata de pequeños objetivos que pueden abordarse de uno en uno</a:t>
            </a:r>
            <a:r>
              <a:rPr lang="en-US" dirty="0"/>
              <a:t>.</a:t>
            </a:r>
            <a:endParaRPr lang="x-none" dirty="0"/>
          </a:p>
          <a:p>
            <a:pPr lvl="0" algn="just"/>
            <a:r>
              <a:rPr lang="es-ES" dirty="0"/>
              <a:t>Es muy fácil pensar solo en los problemas y perder de vista las habilidades de la persona, sus puntos fuertes, sus intereses y capacidades, así como los de las personas que la rodean</a:t>
            </a:r>
            <a:r>
              <a:rPr lang="en-US" dirty="0"/>
              <a:t>. </a:t>
            </a:r>
          </a:p>
          <a:p>
            <a:pPr lvl="0" algn="just"/>
            <a:r>
              <a:rPr lang="es-ES" dirty="0"/>
              <a:t>Una parte importante del plan de recuperación consiste en identificarlos y entender cómo se pueden utilizar para propiciar cambios positivos en la vida de la persona</a:t>
            </a:r>
            <a:r>
              <a:rPr lang="en-US" dirty="0"/>
              <a:t>.</a:t>
            </a:r>
            <a:endParaRPr lang="x-none" dirty="0"/>
          </a:p>
        </p:txBody>
      </p:sp>
      <p:sp>
        <p:nvSpPr>
          <p:cNvPr id="2" name="Title 1">
            <a:extLst>
              <a:ext uri="{FF2B5EF4-FFF2-40B4-BE49-F238E27FC236}">
                <a16:creationId xmlns:a16="http://schemas.microsoft.com/office/drawing/2014/main" id="{727BA9DA-B2AB-4566-B2B4-DED013C87893}"/>
              </a:ext>
            </a:extLst>
          </p:cNvPr>
          <p:cNvSpPr>
            <a:spLocks noGrp="1"/>
          </p:cNvSpPr>
          <p:nvPr>
            <p:ph type="title"/>
          </p:nvPr>
        </p:nvSpPr>
        <p:spPr>
          <a:xfrm>
            <a:off x="399630" y="506412"/>
            <a:ext cx="11284370" cy="428308"/>
          </a:xfrm>
        </p:spPr>
        <p:txBody>
          <a:bodyPr/>
          <a:lstStyle/>
          <a:p>
            <a:r>
              <a:rPr lang="es-ES" dirty="0"/>
              <a:t>Presentación: 1. Plan para hacer realidad sueños y objetivos -</a:t>
            </a:r>
            <a:r>
              <a:rPr lang="en-US" dirty="0"/>
              <a:t> 2</a:t>
            </a:r>
            <a:endParaRPr lang="x-none" dirty="0"/>
          </a:p>
        </p:txBody>
      </p:sp>
    </p:spTree>
    <p:extLst>
      <p:ext uri="{BB962C8B-B14F-4D97-AF65-F5344CB8AC3E}">
        <p14:creationId xmlns:p14="http://schemas.microsoft.com/office/powerpoint/2010/main" val="251828904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2E8FE-3DF2-401F-83F9-9CEF435E32CC}"/>
              </a:ext>
            </a:extLst>
          </p:cNvPr>
          <p:cNvSpPr>
            <a:spLocks noGrp="1"/>
          </p:cNvSpPr>
          <p:nvPr>
            <p:ph type="title"/>
          </p:nvPr>
        </p:nvSpPr>
        <p:spPr>
          <a:xfrm>
            <a:off x="399630" y="506412"/>
            <a:ext cx="11345330" cy="428308"/>
          </a:xfrm>
        </p:spPr>
        <p:txBody>
          <a:bodyPr/>
          <a:lstStyle/>
          <a:p>
            <a:r>
              <a:rPr lang="es-ES" dirty="0"/>
              <a:t>Presentación: 1. Plan para hacer realidad sueños y objetivos -</a:t>
            </a:r>
            <a:r>
              <a:rPr lang="en-US" dirty="0"/>
              <a:t> 3</a:t>
            </a:r>
            <a:endParaRPr lang="x-none" dirty="0"/>
          </a:p>
        </p:txBody>
      </p:sp>
      <p:grpSp>
        <p:nvGrpSpPr>
          <p:cNvPr id="5" name="Group 142754"/>
          <p:cNvGrpSpPr/>
          <p:nvPr/>
        </p:nvGrpSpPr>
        <p:grpSpPr>
          <a:xfrm>
            <a:off x="1564640" y="1636910"/>
            <a:ext cx="8310880" cy="4653280"/>
            <a:chOff x="-56199" y="0"/>
            <a:chExt cx="4164330" cy="2518228"/>
          </a:xfrm>
        </p:grpSpPr>
        <p:sp>
          <p:nvSpPr>
            <p:cNvPr id="6" name="Rectangle 14838"/>
            <p:cNvSpPr/>
            <p:nvPr/>
          </p:nvSpPr>
          <p:spPr>
            <a:xfrm>
              <a:off x="3942588" y="2328291"/>
              <a:ext cx="42143" cy="189937"/>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sz="1600" b="1">
                  <a:solidFill>
                    <a:srgbClr val="000000"/>
                  </a:solidFill>
                  <a:effectLst/>
                  <a:latin typeface="Calibri"/>
                  <a:ea typeface="Calibri"/>
                </a:rPr>
                <a:t> </a:t>
              </a:r>
              <a:endParaRPr lang="es-ES" sz="1600">
                <a:solidFill>
                  <a:srgbClr val="000000"/>
                </a:solidFill>
                <a:effectLst/>
                <a:latin typeface="Calibri"/>
                <a:ea typeface="Calibri"/>
              </a:endParaRPr>
            </a:p>
          </p:txBody>
        </p:sp>
        <p:sp>
          <p:nvSpPr>
            <p:cNvPr id="7" name="Shape 14993"/>
            <p:cNvSpPr/>
            <p:nvPr/>
          </p:nvSpPr>
          <p:spPr>
            <a:xfrm>
              <a:off x="2777490" y="865632"/>
              <a:ext cx="222250" cy="1393952"/>
            </a:xfrm>
            <a:custGeom>
              <a:avLst/>
              <a:gdLst/>
              <a:ahLst/>
              <a:cxnLst/>
              <a:rect l="0" t="0" r="0" b="0"/>
              <a:pathLst>
                <a:path w="222250" h="1393952">
                  <a:moveTo>
                    <a:pt x="0" y="0"/>
                  </a:moveTo>
                  <a:lnTo>
                    <a:pt x="0" y="1393952"/>
                  </a:lnTo>
                  <a:lnTo>
                    <a:pt x="222250" y="1393952"/>
                  </a:lnTo>
                </a:path>
              </a:pathLst>
            </a:custGeom>
            <a:ln w="25400" cap="flat">
              <a:round/>
            </a:ln>
          </p:spPr>
          <p:style>
            <a:lnRef idx="1">
              <a:srgbClr val="F79646"/>
            </a:lnRef>
            <a:fillRef idx="0">
              <a:srgbClr val="000000">
                <a:alpha val="0"/>
              </a:srgbClr>
            </a:fillRef>
            <a:effectRef idx="0">
              <a:scrgbClr r="0" g="0" b="0"/>
            </a:effectRef>
            <a:fontRef idx="none"/>
          </p:style>
          <p:txBody>
            <a:bodyPr/>
            <a:lstStyle/>
            <a:p>
              <a:pPr algn="ctr"/>
              <a:endParaRPr lang="es-ES" sz="2800"/>
            </a:p>
          </p:txBody>
        </p:sp>
        <p:sp>
          <p:nvSpPr>
            <p:cNvPr id="8" name="Shape 14994"/>
            <p:cNvSpPr/>
            <p:nvPr/>
          </p:nvSpPr>
          <p:spPr>
            <a:xfrm>
              <a:off x="2777490" y="865632"/>
              <a:ext cx="215138" cy="1021080"/>
            </a:xfrm>
            <a:custGeom>
              <a:avLst/>
              <a:gdLst/>
              <a:ahLst/>
              <a:cxnLst/>
              <a:rect l="0" t="0" r="0" b="0"/>
              <a:pathLst>
                <a:path w="215138" h="1021080">
                  <a:moveTo>
                    <a:pt x="0" y="0"/>
                  </a:moveTo>
                  <a:lnTo>
                    <a:pt x="0" y="1021080"/>
                  </a:lnTo>
                  <a:lnTo>
                    <a:pt x="215138" y="1021080"/>
                  </a:lnTo>
                </a:path>
              </a:pathLst>
            </a:custGeom>
            <a:ln w="25400" cap="flat">
              <a:round/>
            </a:ln>
          </p:spPr>
          <p:style>
            <a:lnRef idx="1">
              <a:srgbClr val="F79646"/>
            </a:lnRef>
            <a:fillRef idx="0">
              <a:srgbClr val="000000">
                <a:alpha val="0"/>
              </a:srgbClr>
            </a:fillRef>
            <a:effectRef idx="0">
              <a:scrgbClr r="0" g="0" b="0"/>
            </a:effectRef>
            <a:fontRef idx="none"/>
          </p:style>
          <p:txBody>
            <a:bodyPr/>
            <a:lstStyle/>
            <a:p>
              <a:pPr algn="ctr"/>
              <a:endParaRPr lang="es-ES" sz="2800"/>
            </a:p>
          </p:txBody>
        </p:sp>
        <p:sp>
          <p:nvSpPr>
            <p:cNvPr id="9" name="Shape 14995"/>
            <p:cNvSpPr/>
            <p:nvPr/>
          </p:nvSpPr>
          <p:spPr>
            <a:xfrm>
              <a:off x="2777490" y="865632"/>
              <a:ext cx="208661" cy="649351"/>
            </a:xfrm>
            <a:custGeom>
              <a:avLst/>
              <a:gdLst/>
              <a:ahLst/>
              <a:cxnLst/>
              <a:rect l="0" t="0" r="0" b="0"/>
              <a:pathLst>
                <a:path w="208661" h="649351">
                  <a:moveTo>
                    <a:pt x="0" y="0"/>
                  </a:moveTo>
                  <a:lnTo>
                    <a:pt x="0" y="649351"/>
                  </a:lnTo>
                  <a:lnTo>
                    <a:pt x="208661" y="649351"/>
                  </a:lnTo>
                </a:path>
              </a:pathLst>
            </a:custGeom>
            <a:ln w="25400" cap="flat">
              <a:round/>
            </a:ln>
          </p:spPr>
          <p:style>
            <a:lnRef idx="1">
              <a:srgbClr val="F79646"/>
            </a:lnRef>
            <a:fillRef idx="0">
              <a:srgbClr val="000000">
                <a:alpha val="0"/>
              </a:srgbClr>
            </a:fillRef>
            <a:effectRef idx="0">
              <a:scrgbClr r="0" g="0" b="0"/>
            </a:effectRef>
            <a:fontRef idx="none"/>
          </p:style>
          <p:txBody>
            <a:bodyPr/>
            <a:lstStyle/>
            <a:p>
              <a:pPr algn="ctr"/>
              <a:endParaRPr lang="es-ES" sz="2800"/>
            </a:p>
          </p:txBody>
        </p:sp>
        <p:sp>
          <p:nvSpPr>
            <p:cNvPr id="10" name="Shape 14996"/>
            <p:cNvSpPr/>
            <p:nvPr/>
          </p:nvSpPr>
          <p:spPr>
            <a:xfrm>
              <a:off x="2777490" y="865632"/>
              <a:ext cx="194818" cy="242824"/>
            </a:xfrm>
            <a:custGeom>
              <a:avLst/>
              <a:gdLst/>
              <a:ahLst/>
              <a:cxnLst/>
              <a:rect l="0" t="0" r="0" b="0"/>
              <a:pathLst>
                <a:path w="194818" h="242824">
                  <a:moveTo>
                    <a:pt x="0" y="0"/>
                  </a:moveTo>
                  <a:lnTo>
                    <a:pt x="0" y="242824"/>
                  </a:lnTo>
                  <a:lnTo>
                    <a:pt x="194818" y="242824"/>
                  </a:lnTo>
                </a:path>
              </a:pathLst>
            </a:custGeom>
            <a:ln w="25400" cap="flat">
              <a:round/>
            </a:ln>
          </p:spPr>
          <p:style>
            <a:lnRef idx="1">
              <a:srgbClr val="F79646"/>
            </a:lnRef>
            <a:fillRef idx="0">
              <a:srgbClr val="000000">
                <a:alpha val="0"/>
              </a:srgbClr>
            </a:fillRef>
            <a:effectRef idx="0">
              <a:scrgbClr r="0" g="0" b="0"/>
            </a:effectRef>
            <a:fontRef idx="none"/>
          </p:style>
          <p:txBody>
            <a:bodyPr/>
            <a:lstStyle/>
            <a:p>
              <a:pPr algn="ctr"/>
              <a:endParaRPr lang="es-ES" sz="2800"/>
            </a:p>
          </p:txBody>
        </p:sp>
        <p:sp>
          <p:nvSpPr>
            <p:cNvPr id="11" name="Shape 14997"/>
            <p:cNvSpPr/>
            <p:nvPr/>
          </p:nvSpPr>
          <p:spPr>
            <a:xfrm>
              <a:off x="1969897" y="358013"/>
              <a:ext cx="1245108" cy="136398"/>
            </a:xfrm>
            <a:custGeom>
              <a:avLst/>
              <a:gdLst/>
              <a:ahLst/>
              <a:cxnLst/>
              <a:rect l="0" t="0" r="0" b="0"/>
              <a:pathLst>
                <a:path w="1245108" h="136398">
                  <a:moveTo>
                    <a:pt x="0" y="0"/>
                  </a:moveTo>
                  <a:lnTo>
                    <a:pt x="0" y="85598"/>
                  </a:lnTo>
                  <a:lnTo>
                    <a:pt x="1245108" y="85598"/>
                  </a:lnTo>
                  <a:lnTo>
                    <a:pt x="1245108" y="136398"/>
                  </a:lnTo>
                </a:path>
              </a:pathLst>
            </a:custGeom>
            <a:ln w="25400" cap="flat">
              <a:round/>
            </a:ln>
          </p:spPr>
          <p:style>
            <a:lnRef idx="1">
              <a:srgbClr val="4BACC6"/>
            </a:lnRef>
            <a:fillRef idx="0">
              <a:srgbClr val="000000">
                <a:alpha val="0"/>
              </a:srgbClr>
            </a:fillRef>
            <a:effectRef idx="0">
              <a:scrgbClr r="0" g="0" b="0"/>
            </a:effectRef>
            <a:fontRef idx="none"/>
          </p:style>
          <p:txBody>
            <a:bodyPr/>
            <a:lstStyle/>
            <a:p>
              <a:pPr algn="ctr"/>
              <a:endParaRPr lang="es-ES" sz="2800"/>
            </a:p>
          </p:txBody>
        </p:sp>
        <p:sp>
          <p:nvSpPr>
            <p:cNvPr id="12" name="Shape 14998"/>
            <p:cNvSpPr/>
            <p:nvPr/>
          </p:nvSpPr>
          <p:spPr>
            <a:xfrm>
              <a:off x="1451991" y="871601"/>
              <a:ext cx="237109" cy="642874"/>
            </a:xfrm>
            <a:custGeom>
              <a:avLst/>
              <a:gdLst/>
              <a:ahLst/>
              <a:cxnLst/>
              <a:rect l="0" t="0" r="0" b="0"/>
              <a:pathLst>
                <a:path w="237109" h="642874">
                  <a:moveTo>
                    <a:pt x="0" y="0"/>
                  </a:moveTo>
                  <a:lnTo>
                    <a:pt x="0" y="642874"/>
                  </a:lnTo>
                  <a:lnTo>
                    <a:pt x="237109" y="642874"/>
                  </a:lnTo>
                </a:path>
              </a:pathLst>
            </a:custGeom>
            <a:ln w="25400" cap="flat">
              <a:round/>
            </a:ln>
          </p:spPr>
          <p:style>
            <a:lnRef idx="1">
              <a:srgbClr val="F79646"/>
            </a:lnRef>
            <a:fillRef idx="0">
              <a:srgbClr val="000000">
                <a:alpha val="0"/>
              </a:srgbClr>
            </a:fillRef>
            <a:effectRef idx="0">
              <a:scrgbClr r="0" g="0" b="0"/>
            </a:effectRef>
            <a:fontRef idx="none"/>
          </p:style>
          <p:txBody>
            <a:bodyPr/>
            <a:lstStyle/>
            <a:p>
              <a:pPr algn="ctr"/>
              <a:endParaRPr lang="es-ES" sz="2800"/>
            </a:p>
          </p:txBody>
        </p:sp>
        <p:sp>
          <p:nvSpPr>
            <p:cNvPr id="13" name="Shape 14999"/>
            <p:cNvSpPr/>
            <p:nvPr/>
          </p:nvSpPr>
          <p:spPr>
            <a:xfrm>
              <a:off x="1451991" y="871601"/>
              <a:ext cx="237109" cy="245618"/>
            </a:xfrm>
            <a:custGeom>
              <a:avLst/>
              <a:gdLst/>
              <a:ahLst/>
              <a:cxnLst/>
              <a:rect l="0" t="0" r="0" b="0"/>
              <a:pathLst>
                <a:path w="237109" h="245618">
                  <a:moveTo>
                    <a:pt x="0" y="0"/>
                  </a:moveTo>
                  <a:lnTo>
                    <a:pt x="0" y="245618"/>
                  </a:lnTo>
                  <a:lnTo>
                    <a:pt x="237109" y="245618"/>
                  </a:lnTo>
                </a:path>
              </a:pathLst>
            </a:custGeom>
            <a:ln w="25400" cap="flat">
              <a:round/>
            </a:ln>
          </p:spPr>
          <p:style>
            <a:lnRef idx="1">
              <a:srgbClr val="F79646"/>
            </a:lnRef>
            <a:fillRef idx="0">
              <a:srgbClr val="000000">
                <a:alpha val="0"/>
              </a:srgbClr>
            </a:fillRef>
            <a:effectRef idx="0">
              <a:scrgbClr r="0" g="0" b="0"/>
            </a:effectRef>
            <a:fontRef idx="none"/>
          </p:style>
          <p:txBody>
            <a:bodyPr/>
            <a:lstStyle/>
            <a:p>
              <a:pPr algn="ctr"/>
              <a:endParaRPr lang="es-ES" sz="2800"/>
            </a:p>
          </p:txBody>
        </p:sp>
        <p:sp>
          <p:nvSpPr>
            <p:cNvPr id="14" name="Shape 15000"/>
            <p:cNvSpPr/>
            <p:nvPr/>
          </p:nvSpPr>
          <p:spPr>
            <a:xfrm>
              <a:off x="1872107" y="358013"/>
              <a:ext cx="97790" cy="136271"/>
            </a:xfrm>
            <a:custGeom>
              <a:avLst/>
              <a:gdLst/>
              <a:ahLst/>
              <a:cxnLst/>
              <a:rect l="0" t="0" r="0" b="0"/>
              <a:pathLst>
                <a:path w="97790" h="136271">
                  <a:moveTo>
                    <a:pt x="97790" y="0"/>
                  </a:moveTo>
                  <a:lnTo>
                    <a:pt x="97790" y="85471"/>
                  </a:lnTo>
                  <a:lnTo>
                    <a:pt x="0" y="85471"/>
                  </a:lnTo>
                  <a:lnTo>
                    <a:pt x="0" y="136271"/>
                  </a:lnTo>
                </a:path>
              </a:pathLst>
            </a:custGeom>
            <a:ln w="25400" cap="flat">
              <a:round/>
            </a:ln>
          </p:spPr>
          <p:style>
            <a:lnRef idx="1">
              <a:srgbClr val="4BACC6"/>
            </a:lnRef>
            <a:fillRef idx="0">
              <a:srgbClr val="000000">
                <a:alpha val="0"/>
              </a:srgbClr>
            </a:fillRef>
            <a:effectRef idx="0">
              <a:scrgbClr r="0" g="0" b="0"/>
            </a:effectRef>
            <a:fontRef idx="none"/>
          </p:style>
          <p:txBody>
            <a:bodyPr/>
            <a:lstStyle/>
            <a:p>
              <a:pPr algn="ctr"/>
              <a:endParaRPr lang="es-ES" sz="2800"/>
            </a:p>
          </p:txBody>
        </p:sp>
        <p:sp>
          <p:nvSpPr>
            <p:cNvPr id="15" name="Shape 15001"/>
            <p:cNvSpPr/>
            <p:nvPr/>
          </p:nvSpPr>
          <p:spPr>
            <a:xfrm>
              <a:off x="112649" y="879601"/>
              <a:ext cx="211455" cy="1040892"/>
            </a:xfrm>
            <a:custGeom>
              <a:avLst/>
              <a:gdLst/>
              <a:ahLst/>
              <a:cxnLst/>
              <a:rect l="0" t="0" r="0" b="0"/>
              <a:pathLst>
                <a:path w="211455" h="1040892">
                  <a:moveTo>
                    <a:pt x="0" y="0"/>
                  </a:moveTo>
                  <a:lnTo>
                    <a:pt x="0" y="1040892"/>
                  </a:lnTo>
                  <a:lnTo>
                    <a:pt x="211455" y="1040892"/>
                  </a:lnTo>
                </a:path>
              </a:pathLst>
            </a:custGeom>
            <a:ln w="25400" cap="flat">
              <a:round/>
            </a:ln>
          </p:spPr>
          <p:style>
            <a:lnRef idx="1">
              <a:srgbClr val="F79646"/>
            </a:lnRef>
            <a:fillRef idx="0">
              <a:srgbClr val="000000">
                <a:alpha val="0"/>
              </a:srgbClr>
            </a:fillRef>
            <a:effectRef idx="0">
              <a:scrgbClr r="0" g="0" b="0"/>
            </a:effectRef>
            <a:fontRef idx="none"/>
          </p:style>
          <p:txBody>
            <a:bodyPr/>
            <a:lstStyle/>
            <a:p>
              <a:pPr algn="ctr"/>
              <a:endParaRPr lang="es-ES" sz="2800"/>
            </a:p>
          </p:txBody>
        </p:sp>
        <p:sp>
          <p:nvSpPr>
            <p:cNvPr id="16" name="Shape 15002"/>
            <p:cNvSpPr/>
            <p:nvPr/>
          </p:nvSpPr>
          <p:spPr>
            <a:xfrm>
              <a:off x="112649" y="879601"/>
              <a:ext cx="214376" cy="643001"/>
            </a:xfrm>
            <a:custGeom>
              <a:avLst/>
              <a:gdLst/>
              <a:ahLst/>
              <a:cxnLst/>
              <a:rect l="0" t="0" r="0" b="0"/>
              <a:pathLst>
                <a:path w="214376" h="643001">
                  <a:moveTo>
                    <a:pt x="0" y="0"/>
                  </a:moveTo>
                  <a:lnTo>
                    <a:pt x="0" y="643001"/>
                  </a:lnTo>
                  <a:lnTo>
                    <a:pt x="214376" y="643001"/>
                  </a:lnTo>
                </a:path>
              </a:pathLst>
            </a:custGeom>
            <a:ln w="25400" cap="flat">
              <a:round/>
            </a:ln>
          </p:spPr>
          <p:style>
            <a:lnRef idx="1">
              <a:srgbClr val="F79646"/>
            </a:lnRef>
            <a:fillRef idx="0">
              <a:srgbClr val="000000">
                <a:alpha val="0"/>
              </a:srgbClr>
            </a:fillRef>
            <a:effectRef idx="0">
              <a:scrgbClr r="0" g="0" b="0"/>
            </a:effectRef>
            <a:fontRef idx="none"/>
          </p:style>
          <p:txBody>
            <a:bodyPr/>
            <a:lstStyle/>
            <a:p>
              <a:pPr algn="ctr"/>
              <a:endParaRPr lang="es-ES" sz="2800"/>
            </a:p>
          </p:txBody>
        </p:sp>
        <p:sp>
          <p:nvSpPr>
            <p:cNvPr id="17" name="Shape 15003"/>
            <p:cNvSpPr/>
            <p:nvPr/>
          </p:nvSpPr>
          <p:spPr>
            <a:xfrm>
              <a:off x="112649" y="879601"/>
              <a:ext cx="203200" cy="244602"/>
            </a:xfrm>
            <a:custGeom>
              <a:avLst/>
              <a:gdLst/>
              <a:ahLst/>
              <a:cxnLst/>
              <a:rect l="0" t="0" r="0" b="0"/>
              <a:pathLst>
                <a:path w="203200" h="244602">
                  <a:moveTo>
                    <a:pt x="0" y="0"/>
                  </a:moveTo>
                  <a:lnTo>
                    <a:pt x="0" y="244602"/>
                  </a:lnTo>
                  <a:lnTo>
                    <a:pt x="203200" y="244602"/>
                  </a:lnTo>
                </a:path>
              </a:pathLst>
            </a:custGeom>
            <a:ln w="25400" cap="flat">
              <a:round/>
            </a:ln>
          </p:spPr>
          <p:style>
            <a:lnRef idx="1">
              <a:srgbClr val="F79646"/>
            </a:lnRef>
            <a:fillRef idx="0">
              <a:srgbClr val="000000">
                <a:alpha val="0"/>
              </a:srgbClr>
            </a:fillRef>
            <a:effectRef idx="0">
              <a:scrgbClr r="0" g="0" b="0"/>
            </a:effectRef>
            <a:fontRef idx="none"/>
          </p:style>
          <p:txBody>
            <a:bodyPr/>
            <a:lstStyle/>
            <a:p>
              <a:pPr algn="ctr"/>
              <a:endParaRPr lang="es-ES" sz="2800"/>
            </a:p>
          </p:txBody>
        </p:sp>
        <p:sp>
          <p:nvSpPr>
            <p:cNvPr id="18" name="Shape 15004"/>
            <p:cNvSpPr/>
            <p:nvPr/>
          </p:nvSpPr>
          <p:spPr>
            <a:xfrm>
              <a:off x="534035" y="358013"/>
              <a:ext cx="1435862" cy="136271"/>
            </a:xfrm>
            <a:custGeom>
              <a:avLst/>
              <a:gdLst/>
              <a:ahLst/>
              <a:cxnLst/>
              <a:rect l="0" t="0" r="0" b="0"/>
              <a:pathLst>
                <a:path w="1435862" h="136271">
                  <a:moveTo>
                    <a:pt x="1435862" y="0"/>
                  </a:moveTo>
                  <a:lnTo>
                    <a:pt x="1435862" y="85471"/>
                  </a:lnTo>
                  <a:lnTo>
                    <a:pt x="0" y="85471"/>
                  </a:lnTo>
                  <a:lnTo>
                    <a:pt x="0" y="136271"/>
                  </a:lnTo>
                </a:path>
              </a:pathLst>
            </a:custGeom>
            <a:ln w="25400" cap="flat">
              <a:round/>
            </a:ln>
          </p:spPr>
          <p:style>
            <a:lnRef idx="1">
              <a:srgbClr val="4BACC6"/>
            </a:lnRef>
            <a:fillRef idx="0">
              <a:srgbClr val="000000">
                <a:alpha val="0"/>
              </a:srgbClr>
            </a:fillRef>
            <a:effectRef idx="0">
              <a:scrgbClr r="0" g="0" b="0"/>
            </a:effectRef>
            <a:fontRef idx="none"/>
          </p:style>
          <p:txBody>
            <a:bodyPr/>
            <a:lstStyle/>
            <a:p>
              <a:pPr algn="ctr"/>
              <a:endParaRPr lang="es-ES" sz="2800"/>
            </a:p>
          </p:txBody>
        </p:sp>
        <p:sp>
          <p:nvSpPr>
            <p:cNvPr id="19" name="Shape 151656"/>
            <p:cNvSpPr/>
            <p:nvPr/>
          </p:nvSpPr>
          <p:spPr>
            <a:xfrm>
              <a:off x="0" y="0"/>
              <a:ext cx="3939667" cy="358013"/>
            </a:xfrm>
            <a:custGeom>
              <a:avLst/>
              <a:gdLst/>
              <a:ahLst/>
              <a:cxnLst/>
              <a:rect l="0" t="0" r="0" b="0"/>
              <a:pathLst>
                <a:path w="3939667" h="358013">
                  <a:moveTo>
                    <a:pt x="0" y="0"/>
                  </a:moveTo>
                  <a:lnTo>
                    <a:pt x="3939667" y="0"/>
                  </a:lnTo>
                  <a:lnTo>
                    <a:pt x="3939667" y="358013"/>
                  </a:lnTo>
                  <a:lnTo>
                    <a:pt x="0" y="358013"/>
                  </a:lnTo>
                  <a:lnTo>
                    <a:pt x="0" y="0"/>
                  </a:lnTo>
                </a:path>
              </a:pathLst>
            </a:custGeom>
            <a:ln w="0" cap="flat">
              <a:round/>
            </a:ln>
          </p:spPr>
          <p:style>
            <a:lnRef idx="0">
              <a:srgbClr val="000000">
                <a:alpha val="0"/>
              </a:srgbClr>
            </a:lnRef>
            <a:fillRef idx="1">
              <a:srgbClr val="FF5050"/>
            </a:fillRef>
            <a:effectRef idx="0">
              <a:scrgbClr r="0" g="0" b="0"/>
            </a:effectRef>
            <a:fontRef idx="none"/>
          </p:style>
          <p:txBody>
            <a:bodyPr/>
            <a:lstStyle/>
            <a:p>
              <a:pPr algn="ctr"/>
              <a:endParaRPr lang="es-ES" sz="2800"/>
            </a:p>
          </p:txBody>
        </p:sp>
        <p:sp>
          <p:nvSpPr>
            <p:cNvPr id="20" name="Rectangle 15006"/>
            <p:cNvSpPr/>
            <p:nvPr/>
          </p:nvSpPr>
          <p:spPr>
            <a:xfrm>
              <a:off x="1060996" y="84709"/>
              <a:ext cx="1938744" cy="273304"/>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sz="2400" b="1" dirty="0">
                  <a:solidFill>
                    <a:srgbClr val="FFFFFF"/>
                  </a:solidFill>
                  <a:effectLst/>
                  <a:latin typeface="Calibri"/>
                  <a:ea typeface="Calibri"/>
                </a:rPr>
                <a:t>Sueños y objetivos</a:t>
              </a:r>
              <a:endParaRPr lang="es-ES" sz="1600" dirty="0">
                <a:solidFill>
                  <a:srgbClr val="000000"/>
                </a:solidFill>
                <a:effectLst/>
                <a:latin typeface="Calibri"/>
                <a:ea typeface="Calibri"/>
              </a:endParaRPr>
            </a:p>
          </p:txBody>
        </p:sp>
        <p:sp>
          <p:nvSpPr>
            <p:cNvPr id="21" name="Shape 151657"/>
            <p:cNvSpPr/>
            <p:nvPr/>
          </p:nvSpPr>
          <p:spPr>
            <a:xfrm>
              <a:off x="-56199" y="494105"/>
              <a:ext cx="1200349" cy="385318"/>
            </a:xfrm>
            <a:custGeom>
              <a:avLst/>
              <a:gdLst/>
              <a:ahLst/>
              <a:cxnLst/>
              <a:rect l="0" t="0" r="0" b="0"/>
              <a:pathLst>
                <a:path w="1053757" h="385318">
                  <a:moveTo>
                    <a:pt x="0" y="0"/>
                  </a:moveTo>
                  <a:lnTo>
                    <a:pt x="1053757" y="0"/>
                  </a:lnTo>
                  <a:lnTo>
                    <a:pt x="1053757" y="385318"/>
                  </a:lnTo>
                  <a:lnTo>
                    <a:pt x="0" y="385318"/>
                  </a:lnTo>
                  <a:lnTo>
                    <a:pt x="0" y="0"/>
                  </a:lnTo>
                </a:path>
              </a:pathLst>
            </a:custGeom>
            <a:ln w="0" cap="flat">
              <a:round/>
            </a:ln>
          </p:spPr>
          <p:style>
            <a:lnRef idx="0">
              <a:srgbClr val="000000">
                <a:alpha val="0"/>
              </a:srgbClr>
            </a:lnRef>
            <a:fillRef idx="1">
              <a:srgbClr val="4BACC6"/>
            </a:fillRef>
            <a:effectRef idx="0">
              <a:scrgbClr r="0" g="0" b="0"/>
            </a:effectRef>
            <a:fontRef idx="none"/>
          </p:style>
          <p:txBody>
            <a:bodyPr/>
            <a:lstStyle/>
            <a:p>
              <a:pPr algn="ctr"/>
              <a:endParaRPr lang="es-ES" sz="2800"/>
            </a:p>
          </p:txBody>
        </p:sp>
        <p:sp>
          <p:nvSpPr>
            <p:cNvPr id="22" name="Shape 15008"/>
            <p:cNvSpPr/>
            <p:nvPr/>
          </p:nvSpPr>
          <p:spPr>
            <a:xfrm>
              <a:off x="7239" y="494283"/>
              <a:ext cx="1053757" cy="385318"/>
            </a:xfrm>
            <a:custGeom>
              <a:avLst/>
              <a:gdLst/>
              <a:ahLst/>
              <a:cxnLst/>
              <a:rect l="0" t="0" r="0" b="0"/>
              <a:pathLst>
                <a:path w="1053757" h="385318">
                  <a:moveTo>
                    <a:pt x="0" y="385318"/>
                  </a:moveTo>
                  <a:lnTo>
                    <a:pt x="1053757" y="385318"/>
                  </a:lnTo>
                  <a:lnTo>
                    <a:pt x="1053757"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pPr algn="ctr"/>
              <a:endParaRPr lang="es-ES" sz="2800"/>
            </a:p>
          </p:txBody>
        </p:sp>
        <p:sp>
          <p:nvSpPr>
            <p:cNvPr id="23" name="Rectangle 142119"/>
            <p:cNvSpPr/>
            <p:nvPr/>
          </p:nvSpPr>
          <p:spPr>
            <a:xfrm>
              <a:off x="-18099" y="582639"/>
              <a:ext cx="1206499" cy="186472"/>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b="1">
                  <a:solidFill>
                    <a:srgbClr val="FFFFFF"/>
                  </a:solidFill>
                  <a:effectLst/>
                  <a:latin typeface="Calibri"/>
                  <a:ea typeface="Calibri"/>
                </a:rPr>
                <a:t>Sueños/objetivos 1</a:t>
              </a:r>
              <a:endParaRPr lang="es-ES" sz="1600">
                <a:solidFill>
                  <a:srgbClr val="000000"/>
                </a:solidFill>
                <a:effectLst/>
                <a:latin typeface="Calibri"/>
                <a:ea typeface="Calibri"/>
              </a:endParaRPr>
            </a:p>
          </p:txBody>
        </p:sp>
        <p:sp>
          <p:nvSpPr>
            <p:cNvPr id="24" name="Shape 151658"/>
            <p:cNvSpPr/>
            <p:nvPr/>
          </p:nvSpPr>
          <p:spPr>
            <a:xfrm>
              <a:off x="315849" y="975208"/>
              <a:ext cx="536511" cy="297967"/>
            </a:xfrm>
            <a:custGeom>
              <a:avLst/>
              <a:gdLst/>
              <a:ahLst/>
              <a:cxnLst/>
              <a:rect l="0" t="0" r="0" b="0"/>
              <a:pathLst>
                <a:path w="536511" h="297967">
                  <a:moveTo>
                    <a:pt x="0" y="0"/>
                  </a:moveTo>
                  <a:lnTo>
                    <a:pt x="536511" y="0"/>
                  </a:lnTo>
                  <a:lnTo>
                    <a:pt x="536511" y="297967"/>
                  </a:lnTo>
                  <a:lnTo>
                    <a:pt x="0" y="297967"/>
                  </a:lnTo>
                  <a:lnTo>
                    <a:pt x="0" y="0"/>
                  </a:lnTo>
                </a:path>
              </a:pathLst>
            </a:custGeom>
            <a:ln w="0" cap="flat">
              <a:round/>
            </a:ln>
          </p:spPr>
          <p:style>
            <a:lnRef idx="0">
              <a:srgbClr val="000000">
                <a:alpha val="0"/>
              </a:srgbClr>
            </a:lnRef>
            <a:fillRef idx="1">
              <a:srgbClr val="F79646"/>
            </a:fillRef>
            <a:effectRef idx="0">
              <a:scrgbClr r="0" g="0" b="0"/>
            </a:effectRef>
            <a:fontRef idx="none"/>
          </p:style>
          <p:txBody>
            <a:bodyPr/>
            <a:lstStyle/>
            <a:p>
              <a:pPr algn="ctr"/>
              <a:endParaRPr lang="es-ES" sz="2800"/>
            </a:p>
          </p:txBody>
        </p:sp>
        <p:sp>
          <p:nvSpPr>
            <p:cNvPr id="25" name="Shape 15011"/>
            <p:cNvSpPr/>
            <p:nvPr/>
          </p:nvSpPr>
          <p:spPr>
            <a:xfrm>
              <a:off x="315849" y="975208"/>
              <a:ext cx="536511" cy="297967"/>
            </a:xfrm>
            <a:custGeom>
              <a:avLst/>
              <a:gdLst/>
              <a:ahLst/>
              <a:cxnLst/>
              <a:rect l="0" t="0" r="0" b="0"/>
              <a:pathLst>
                <a:path w="536511" h="297967">
                  <a:moveTo>
                    <a:pt x="0" y="297967"/>
                  </a:moveTo>
                  <a:lnTo>
                    <a:pt x="536511" y="297967"/>
                  </a:lnTo>
                  <a:lnTo>
                    <a:pt x="536511"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pPr algn="ctr"/>
              <a:endParaRPr lang="es-ES" sz="2800"/>
            </a:p>
          </p:txBody>
        </p:sp>
        <p:sp>
          <p:nvSpPr>
            <p:cNvPr id="26" name="Rectangle 15012"/>
            <p:cNvSpPr/>
            <p:nvPr/>
          </p:nvSpPr>
          <p:spPr>
            <a:xfrm>
              <a:off x="402717" y="1058418"/>
              <a:ext cx="481110" cy="189937"/>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sz="1600" b="1">
                  <a:solidFill>
                    <a:srgbClr val="FFFFFF"/>
                  </a:solidFill>
                  <a:effectLst/>
                  <a:latin typeface="Calibri"/>
                  <a:ea typeface="Calibri"/>
                </a:rPr>
                <a:t>Paso 1</a:t>
              </a:r>
              <a:endParaRPr lang="es-ES" sz="1600">
                <a:solidFill>
                  <a:srgbClr val="000000"/>
                </a:solidFill>
                <a:effectLst/>
                <a:latin typeface="Calibri"/>
                <a:ea typeface="Calibri"/>
              </a:endParaRPr>
            </a:p>
          </p:txBody>
        </p:sp>
        <p:sp>
          <p:nvSpPr>
            <p:cNvPr id="27" name="Shape 151659"/>
            <p:cNvSpPr/>
            <p:nvPr/>
          </p:nvSpPr>
          <p:spPr>
            <a:xfrm>
              <a:off x="327025" y="1374635"/>
              <a:ext cx="514058" cy="295923"/>
            </a:xfrm>
            <a:custGeom>
              <a:avLst/>
              <a:gdLst/>
              <a:ahLst/>
              <a:cxnLst/>
              <a:rect l="0" t="0" r="0" b="0"/>
              <a:pathLst>
                <a:path w="514058" h="295923">
                  <a:moveTo>
                    <a:pt x="0" y="0"/>
                  </a:moveTo>
                  <a:lnTo>
                    <a:pt x="514058" y="0"/>
                  </a:lnTo>
                  <a:lnTo>
                    <a:pt x="514058" y="295923"/>
                  </a:lnTo>
                  <a:lnTo>
                    <a:pt x="0" y="295923"/>
                  </a:lnTo>
                  <a:lnTo>
                    <a:pt x="0" y="0"/>
                  </a:lnTo>
                </a:path>
              </a:pathLst>
            </a:custGeom>
            <a:ln w="0" cap="flat">
              <a:round/>
            </a:ln>
          </p:spPr>
          <p:style>
            <a:lnRef idx="0">
              <a:srgbClr val="000000">
                <a:alpha val="0"/>
              </a:srgbClr>
            </a:lnRef>
            <a:fillRef idx="1">
              <a:srgbClr val="F79646"/>
            </a:fillRef>
            <a:effectRef idx="0">
              <a:scrgbClr r="0" g="0" b="0"/>
            </a:effectRef>
            <a:fontRef idx="none"/>
          </p:style>
          <p:txBody>
            <a:bodyPr/>
            <a:lstStyle/>
            <a:p>
              <a:pPr algn="ctr"/>
              <a:endParaRPr lang="es-ES" sz="2800"/>
            </a:p>
          </p:txBody>
        </p:sp>
        <p:sp>
          <p:nvSpPr>
            <p:cNvPr id="28" name="Shape 15014"/>
            <p:cNvSpPr/>
            <p:nvPr/>
          </p:nvSpPr>
          <p:spPr>
            <a:xfrm>
              <a:off x="327025" y="1374635"/>
              <a:ext cx="514058" cy="295923"/>
            </a:xfrm>
            <a:custGeom>
              <a:avLst/>
              <a:gdLst/>
              <a:ahLst/>
              <a:cxnLst/>
              <a:rect l="0" t="0" r="0" b="0"/>
              <a:pathLst>
                <a:path w="514058" h="295923">
                  <a:moveTo>
                    <a:pt x="0" y="295923"/>
                  </a:moveTo>
                  <a:lnTo>
                    <a:pt x="514058" y="295923"/>
                  </a:lnTo>
                  <a:lnTo>
                    <a:pt x="514058"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pPr algn="ctr"/>
              <a:endParaRPr lang="es-ES" sz="2800"/>
            </a:p>
          </p:txBody>
        </p:sp>
        <p:sp>
          <p:nvSpPr>
            <p:cNvPr id="29" name="Rectangle 15015"/>
            <p:cNvSpPr/>
            <p:nvPr/>
          </p:nvSpPr>
          <p:spPr>
            <a:xfrm>
              <a:off x="402971" y="1456817"/>
              <a:ext cx="481110" cy="189937"/>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sz="1600" b="1">
                  <a:solidFill>
                    <a:srgbClr val="FFFFFF"/>
                  </a:solidFill>
                  <a:effectLst/>
                  <a:latin typeface="Calibri"/>
                  <a:ea typeface="Calibri"/>
                </a:rPr>
                <a:t>Paso 2</a:t>
              </a:r>
              <a:endParaRPr lang="es-ES" sz="1600">
                <a:solidFill>
                  <a:srgbClr val="000000"/>
                </a:solidFill>
                <a:effectLst/>
                <a:latin typeface="Calibri"/>
                <a:ea typeface="Calibri"/>
              </a:endParaRPr>
            </a:p>
          </p:txBody>
        </p:sp>
        <p:sp>
          <p:nvSpPr>
            <p:cNvPr id="30" name="Shape 151660"/>
            <p:cNvSpPr/>
            <p:nvPr/>
          </p:nvSpPr>
          <p:spPr>
            <a:xfrm>
              <a:off x="324104" y="1772082"/>
              <a:ext cx="502107" cy="297002"/>
            </a:xfrm>
            <a:custGeom>
              <a:avLst/>
              <a:gdLst/>
              <a:ahLst/>
              <a:cxnLst/>
              <a:rect l="0" t="0" r="0" b="0"/>
              <a:pathLst>
                <a:path w="502107" h="297002">
                  <a:moveTo>
                    <a:pt x="0" y="0"/>
                  </a:moveTo>
                  <a:lnTo>
                    <a:pt x="502107" y="0"/>
                  </a:lnTo>
                  <a:lnTo>
                    <a:pt x="502107" y="297002"/>
                  </a:lnTo>
                  <a:lnTo>
                    <a:pt x="0" y="297002"/>
                  </a:lnTo>
                  <a:lnTo>
                    <a:pt x="0" y="0"/>
                  </a:lnTo>
                </a:path>
              </a:pathLst>
            </a:custGeom>
            <a:ln w="0" cap="flat">
              <a:round/>
            </a:ln>
          </p:spPr>
          <p:style>
            <a:lnRef idx="0">
              <a:srgbClr val="000000">
                <a:alpha val="0"/>
              </a:srgbClr>
            </a:lnRef>
            <a:fillRef idx="1">
              <a:srgbClr val="F79646"/>
            </a:fillRef>
            <a:effectRef idx="0">
              <a:scrgbClr r="0" g="0" b="0"/>
            </a:effectRef>
            <a:fontRef idx="none"/>
          </p:style>
          <p:txBody>
            <a:bodyPr/>
            <a:lstStyle/>
            <a:p>
              <a:pPr algn="ctr"/>
              <a:endParaRPr lang="es-ES" sz="2800"/>
            </a:p>
          </p:txBody>
        </p:sp>
        <p:sp>
          <p:nvSpPr>
            <p:cNvPr id="31" name="Shape 15017"/>
            <p:cNvSpPr/>
            <p:nvPr/>
          </p:nvSpPr>
          <p:spPr>
            <a:xfrm>
              <a:off x="324104" y="1772082"/>
              <a:ext cx="502107" cy="297002"/>
            </a:xfrm>
            <a:custGeom>
              <a:avLst/>
              <a:gdLst/>
              <a:ahLst/>
              <a:cxnLst/>
              <a:rect l="0" t="0" r="0" b="0"/>
              <a:pathLst>
                <a:path w="502107" h="297002">
                  <a:moveTo>
                    <a:pt x="0" y="297002"/>
                  </a:moveTo>
                  <a:lnTo>
                    <a:pt x="502107" y="297002"/>
                  </a:lnTo>
                  <a:lnTo>
                    <a:pt x="502107"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pPr algn="ctr"/>
              <a:endParaRPr lang="es-ES" sz="2800"/>
            </a:p>
          </p:txBody>
        </p:sp>
        <p:sp>
          <p:nvSpPr>
            <p:cNvPr id="32" name="Rectangle 15018"/>
            <p:cNvSpPr/>
            <p:nvPr/>
          </p:nvSpPr>
          <p:spPr>
            <a:xfrm>
              <a:off x="394081" y="1854961"/>
              <a:ext cx="481110" cy="189937"/>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sz="1600" b="1">
                  <a:solidFill>
                    <a:srgbClr val="FFFFFF"/>
                  </a:solidFill>
                  <a:effectLst/>
                  <a:latin typeface="Calibri"/>
                  <a:ea typeface="Calibri"/>
                </a:rPr>
                <a:t>Paso 3</a:t>
              </a:r>
              <a:endParaRPr lang="es-ES" sz="1600">
                <a:solidFill>
                  <a:srgbClr val="000000"/>
                </a:solidFill>
                <a:effectLst/>
                <a:latin typeface="Calibri"/>
                <a:ea typeface="Calibri"/>
              </a:endParaRPr>
            </a:p>
          </p:txBody>
        </p:sp>
        <p:sp>
          <p:nvSpPr>
            <p:cNvPr id="33" name="Shape 151661"/>
            <p:cNvSpPr/>
            <p:nvPr/>
          </p:nvSpPr>
          <p:spPr>
            <a:xfrm>
              <a:off x="1251901" y="494106"/>
              <a:ext cx="1301749" cy="377317"/>
            </a:xfrm>
            <a:custGeom>
              <a:avLst/>
              <a:gdLst/>
              <a:ahLst/>
              <a:cxnLst/>
              <a:rect l="0" t="0" r="0" b="0"/>
              <a:pathLst>
                <a:path w="1050100" h="377317">
                  <a:moveTo>
                    <a:pt x="0" y="0"/>
                  </a:moveTo>
                  <a:lnTo>
                    <a:pt x="1050100" y="0"/>
                  </a:lnTo>
                  <a:lnTo>
                    <a:pt x="1050100" y="377317"/>
                  </a:lnTo>
                  <a:lnTo>
                    <a:pt x="0" y="377317"/>
                  </a:lnTo>
                  <a:lnTo>
                    <a:pt x="0" y="0"/>
                  </a:lnTo>
                </a:path>
              </a:pathLst>
            </a:custGeom>
            <a:ln w="0" cap="flat">
              <a:round/>
            </a:ln>
          </p:spPr>
          <p:style>
            <a:lnRef idx="0">
              <a:srgbClr val="000000">
                <a:alpha val="0"/>
              </a:srgbClr>
            </a:lnRef>
            <a:fillRef idx="1">
              <a:srgbClr val="4BACC6"/>
            </a:fillRef>
            <a:effectRef idx="0">
              <a:scrgbClr r="0" g="0" b="0"/>
            </a:effectRef>
            <a:fontRef idx="none"/>
          </p:style>
          <p:txBody>
            <a:bodyPr/>
            <a:lstStyle/>
            <a:p>
              <a:pPr algn="ctr"/>
              <a:endParaRPr lang="es-ES" sz="2800"/>
            </a:p>
          </p:txBody>
        </p:sp>
        <p:sp>
          <p:nvSpPr>
            <p:cNvPr id="34" name="Shape 15020"/>
            <p:cNvSpPr/>
            <p:nvPr/>
          </p:nvSpPr>
          <p:spPr>
            <a:xfrm>
              <a:off x="1346962" y="494284"/>
              <a:ext cx="1050100" cy="377317"/>
            </a:xfrm>
            <a:custGeom>
              <a:avLst/>
              <a:gdLst/>
              <a:ahLst/>
              <a:cxnLst/>
              <a:rect l="0" t="0" r="0" b="0"/>
              <a:pathLst>
                <a:path w="1050100" h="377317">
                  <a:moveTo>
                    <a:pt x="0" y="377317"/>
                  </a:moveTo>
                  <a:lnTo>
                    <a:pt x="1050100" y="377317"/>
                  </a:lnTo>
                  <a:lnTo>
                    <a:pt x="1050100"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pPr algn="ctr"/>
              <a:endParaRPr lang="es-ES" sz="2800"/>
            </a:p>
          </p:txBody>
        </p:sp>
        <p:sp>
          <p:nvSpPr>
            <p:cNvPr id="35" name="Rectangle 15021"/>
            <p:cNvSpPr/>
            <p:nvPr/>
          </p:nvSpPr>
          <p:spPr>
            <a:xfrm>
              <a:off x="1287261" y="582844"/>
              <a:ext cx="1304555" cy="206453"/>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b="1">
                  <a:solidFill>
                    <a:srgbClr val="FFFFFF"/>
                  </a:solidFill>
                  <a:effectLst/>
                  <a:latin typeface="Calibri"/>
                  <a:ea typeface="Calibri"/>
                </a:rPr>
                <a:t>Sueños/objetivos 2</a:t>
              </a:r>
              <a:endParaRPr lang="es-ES" sz="1600">
                <a:solidFill>
                  <a:srgbClr val="000000"/>
                </a:solidFill>
                <a:effectLst/>
                <a:latin typeface="Calibri"/>
                <a:ea typeface="Calibri"/>
              </a:endParaRPr>
            </a:p>
            <a:p>
              <a:pPr marL="6350" marR="81280" indent="-6350" algn="ctr">
                <a:lnSpc>
                  <a:spcPct val="107000"/>
                </a:lnSpc>
                <a:spcAft>
                  <a:spcPts val="800"/>
                </a:spcAft>
              </a:pPr>
              <a:r>
                <a:rPr lang="es-ES" sz="1600">
                  <a:solidFill>
                    <a:srgbClr val="000000"/>
                  </a:solidFill>
                  <a:effectLst/>
                  <a:latin typeface="Calibri"/>
                  <a:ea typeface="Calibri"/>
                </a:rPr>
                <a:t> </a:t>
              </a:r>
            </a:p>
          </p:txBody>
        </p:sp>
        <p:sp>
          <p:nvSpPr>
            <p:cNvPr id="36" name="Shape 151662"/>
            <p:cNvSpPr/>
            <p:nvPr/>
          </p:nvSpPr>
          <p:spPr>
            <a:xfrm>
              <a:off x="1689100" y="967219"/>
              <a:ext cx="551930" cy="299986"/>
            </a:xfrm>
            <a:custGeom>
              <a:avLst/>
              <a:gdLst/>
              <a:ahLst/>
              <a:cxnLst/>
              <a:rect l="0" t="0" r="0" b="0"/>
              <a:pathLst>
                <a:path w="551930" h="299986">
                  <a:moveTo>
                    <a:pt x="0" y="0"/>
                  </a:moveTo>
                  <a:lnTo>
                    <a:pt x="551930" y="0"/>
                  </a:lnTo>
                  <a:lnTo>
                    <a:pt x="551930" y="299986"/>
                  </a:lnTo>
                  <a:lnTo>
                    <a:pt x="0" y="299986"/>
                  </a:lnTo>
                  <a:lnTo>
                    <a:pt x="0" y="0"/>
                  </a:lnTo>
                </a:path>
              </a:pathLst>
            </a:custGeom>
            <a:ln w="0" cap="flat">
              <a:round/>
            </a:ln>
          </p:spPr>
          <p:style>
            <a:lnRef idx="0">
              <a:srgbClr val="000000">
                <a:alpha val="0"/>
              </a:srgbClr>
            </a:lnRef>
            <a:fillRef idx="1">
              <a:srgbClr val="F79646"/>
            </a:fillRef>
            <a:effectRef idx="0">
              <a:scrgbClr r="0" g="0" b="0"/>
            </a:effectRef>
            <a:fontRef idx="none"/>
          </p:style>
          <p:txBody>
            <a:bodyPr/>
            <a:lstStyle/>
            <a:p>
              <a:pPr algn="ctr"/>
              <a:endParaRPr lang="es-ES" sz="2800"/>
            </a:p>
          </p:txBody>
        </p:sp>
        <p:sp>
          <p:nvSpPr>
            <p:cNvPr id="37" name="Shape 15023"/>
            <p:cNvSpPr/>
            <p:nvPr/>
          </p:nvSpPr>
          <p:spPr>
            <a:xfrm>
              <a:off x="1689100" y="967219"/>
              <a:ext cx="551930" cy="299986"/>
            </a:xfrm>
            <a:custGeom>
              <a:avLst/>
              <a:gdLst/>
              <a:ahLst/>
              <a:cxnLst/>
              <a:rect l="0" t="0" r="0" b="0"/>
              <a:pathLst>
                <a:path w="551930" h="299986">
                  <a:moveTo>
                    <a:pt x="0" y="299986"/>
                  </a:moveTo>
                  <a:lnTo>
                    <a:pt x="551930" y="299986"/>
                  </a:lnTo>
                  <a:lnTo>
                    <a:pt x="551930"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pPr algn="ctr"/>
              <a:endParaRPr lang="es-ES" sz="2800"/>
            </a:p>
          </p:txBody>
        </p:sp>
        <p:sp>
          <p:nvSpPr>
            <p:cNvPr id="38" name="Rectangle 15024"/>
            <p:cNvSpPr/>
            <p:nvPr/>
          </p:nvSpPr>
          <p:spPr>
            <a:xfrm>
              <a:off x="1783715" y="1051433"/>
              <a:ext cx="481110" cy="189937"/>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sz="1600" b="1">
                  <a:solidFill>
                    <a:srgbClr val="FFFFFF"/>
                  </a:solidFill>
                  <a:effectLst/>
                  <a:latin typeface="Calibri"/>
                  <a:ea typeface="Calibri"/>
                </a:rPr>
                <a:t>Paso 1</a:t>
              </a:r>
              <a:endParaRPr lang="es-ES" sz="1600">
                <a:solidFill>
                  <a:srgbClr val="000000"/>
                </a:solidFill>
                <a:effectLst/>
                <a:latin typeface="Calibri"/>
                <a:ea typeface="Calibri"/>
              </a:endParaRPr>
            </a:p>
          </p:txBody>
        </p:sp>
        <p:sp>
          <p:nvSpPr>
            <p:cNvPr id="39" name="Shape 151663"/>
            <p:cNvSpPr/>
            <p:nvPr/>
          </p:nvSpPr>
          <p:spPr>
            <a:xfrm>
              <a:off x="1689100" y="1368692"/>
              <a:ext cx="536524" cy="291706"/>
            </a:xfrm>
            <a:custGeom>
              <a:avLst/>
              <a:gdLst/>
              <a:ahLst/>
              <a:cxnLst/>
              <a:rect l="0" t="0" r="0" b="0"/>
              <a:pathLst>
                <a:path w="536524" h="291706">
                  <a:moveTo>
                    <a:pt x="0" y="0"/>
                  </a:moveTo>
                  <a:lnTo>
                    <a:pt x="536524" y="0"/>
                  </a:lnTo>
                  <a:lnTo>
                    <a:pt x="536524" y="291706"/>
                  </a:lnTo>
                  <a:lnTo>
                    <a:pt x="0" y="291706"/>
                  </a:lnTo>
                  <a:lnTo>
                    <a:pt x="0" y="0"/>
                  </a:lnTo>
                </a:path>
              </a:pathLst>
            </a:custGeom>
            <a:ln w="0" cap="flat">
              <a:round/>
            </a:ln>
          </p:spPr>
          <p:style>
            <a:lnRef idx="0">
              <a:srgbClr val="000000">
                <a:alpha val="0"/>
              </a:srgbClr>
            </a:lnRef>
            <a:fillRef idx="1">
              <a:srgbClr val="F79646"/>
            </a:fillRef>
            <a:effectRef idx="0">
              <a:scrgbClr r="0" g="0" b="0"/>
            </a:effectRef>
            <a:fontRef idx="none"/>
          </p:style>
          <p:txBody>
            <a:bodyPr/>
            <a:lstStyle/>
            <a:p>
              <a:pPr algn="ctr"/>
              <a:endParaRPr lang="es-ES" sz="2800"/>
            </a:p>
          </p:txBody>
        </p:sp>
        <p:sp>
          <p:nvSpPr>
            <p:cNvPr id="40" name="Rectangle 15026"/>
            <p:cNvSpPr/>
            <p:nvPr/>
          </p:nvSpPr>
          <p:spPr>
            <a:xfrm>
              <a:off x="1776095" y="1448943"/>
              <a:ext cx="481110" cy="189937"/>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sz="1600" b="1">
                  <a:solidFill>
                    <a:srgbClr val="FFFFFF"/>
                  </a:solidFill>
                  <a:effectLst/>
                  <a:latin typeface="Calibri"/>
                  <a:ea typeface="Calibri"/>
                </a:rPr>
                <a:t>Paso 2</a:t>
              </a:r>
              <a:endParaRPr lang="es-ES" sz="1600">
                <a:solidFill>
                  <a:srgbClr val="000000"/>
                </a:solidFill>
                <a:effectLst/>
                <a:latin typeface="Calibri"/>
                <a:ea typeface="Calibri"/>
              </a:endParaRPr>
            </a:p>
          </p:txBody>
        </p:sp>
        <p:sp>
          <p:nvSpPr>
            <p:cNvPr id="41" name="Shape 151664"/>
            <p:cNvSpPr/>
            <p:nvPr/>
          </p:nvSpPr>
          <p:spPr>
            <a:xfrm>
              <a:off x="2668016" y="494296"/>
              <a:ext cx="1308035" cy="371246"/>
            </a:xfrm>
            <a:custGeom>
              <a:avLst/>
              <a:gdLst/>
              <a:ahLst/>
              <a:cxnLst/>
              <a:rect l="0" t="0" r="0" b="0"/>
              <a:pathLst>
                <a:path w="1093953" h="371246">
                  <a:moveTo>
                    <a:pt x="0" y="0"/>
                  </a:moveTo>
                  <a:lnTo>
                    <a:pt x="1093953" y="0"/>
                  </a:lnTo>
                  <a:lnTo>
                    <a:pt x="1093953" y="371246"/>
                  </a:lnTo>
                  <a:lnTo>
                    <a:pt x="0" y="371246"/>
                  </a:lnTo>
                  <a:lnTo>
                    <a:pt x="0" y="0"/>
                  </a:lnTo>
                </a:path>
              </a:pathLst>
            </a:custGeom>
            <a:ln w="0" cap="flat">
              <a:round/>
            </a:ln>
          </p:spPr>
          <p:style>
            <a:lnRef idx="0">
              <a:srgbClr val="000000">
                <a:alpha val="0"/>
              </a:srgbClr>
            </a:lnRef>
            <a:fillRef idx="1">
              <a:srgbClr val="4BACC6"/>
            </a:fillRef>
            <a:effectRef idx="0">
              <a:scrgbClr r="0" g="0" b="0"/>
            </a:effectRef>
            <a:fontRef idx="none"/>
          </p:style>
          <p:txBody>
            <a:bodyPr/>
            <a:lstStyle/>
            <a:p>
              <a:pPr algn="ctr"/>
              <a:endParaRPr lang="es-ES" sz="2800"/>
            </a:p>
          </p:txBody>
        </p:sp>
        <p:sp>
          <p:nvSpPr>
            <p:cNvPr id="42" name="Shape 15028"/>
            <p:cNvSpPr/>
            <p:nvPr/>
          </p:nvSpPr>
          <p:spPr>
            <a:xfrm>
              <a:off x="2668016" y="494385"/>
              <a:ext cx="1093953" cy="371246"/>
            </a:xfrm>
            <a:custGeom>
              <a:avLst/>
              <a:gdLst/>
              <a:ahLst/>
              <a:cxnLst/>
              <a:rect l="0" t="0" r="0" b="0"/>
              <a:pathLst>
                <a:path w="1093953" h="371246">
                  <a:moveTo>
                    <a:pt x="0" y="371246"/>
                  </a:moveTo>
                  <a:lnTo>
                    <a:pt x="1093953" y="371246"/>
                  </a:lnTo>
                  <a:lnTo>
                    <a:pt x="1093953"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pPr algn="ctr"/>
              <a:endParaRPr lang="es-ES" sz="2800"/>
            </a:p>
          </p:txBody>
        </p:sp>
        <p:sp>
          <p:nvSpPr>
            <p:cNvPr id="43" name="Rectangle 15029"/>
            <p:cNvSpPr/>
            <p:nvPr/>
          </p:nvSpPr>
          <p:spPr>
            <a:xfrm>
              <a:off x="2710873" y="582639"/>
              <a:ext cx="1397258" cy="206866"/>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b="1">
                  <a:solidFill>
                    <a:srgbClr val="FFFFFF"/>
                  </a:solidFill>
                  <a:effectLst/>
                  <a:latin typeface="Calibri"/>
                  <a:ea typeface="Calibri"/>
                </a:rPr>
                <a:t>Sueños/objetivos 3</a:t>
              </a:r>
              <a:endParaRPr lang="es-ES" sz="1600">
                <a:solidFill>
                  <a:srgbClr val="000000"/>
                </a:solidFill>
                <a:effectLst/>
                <a:latin typeface="Calibri"/>
                <a:ea typeface="Calibri"/>
              </a:endParaRPr>
            </a:p>
          </p:txBody>
        </p:sp>
        <p:sp>
          <p:nvSpPr>
            <p:cNvPr id="44" name="Shape 151665"/>
            <p:cNvSpPr/>
            <p:nvPr/>
          </p:nvSpPr>
          <p:spPr>
            <a:xfrm>
              <a:off x="2972308" y="955040"/>
              <a:ext cx="565544" cy="306832"/>
            </a:xfrm>
            <a:custGeom>
              <a:avLst/>
              <a:gdLst/>
              <a:ahLst/>
              <a:cxnLst/>
              <a:rect l="0" t="0" r="0" b="0"/>
              <a:pathLst>
                <a:path w="565544" h="306832">
                  <a:moveTo>
                    <a:pt x="0" y="0"/>
                  </a:moveTo>
                  <a:lnTo>
                    <a:pt x="565544" y="0"/>
                  </a:lnTo>
                  <a:lnTo>
                    <a:pt x="565544" y="306832"/>
                  </a:lnTo>
                  <a:lnTo>
                    <a:pt x="0" y="306832"/>
                  </a:lnTo>
                  <a:lnTo>
                    <a:pt x="0" y="0"/>
                  </a:lnTo>
                </a:path>
              </a:pathLst>
            </a:custGeom>
            <a:ln w="0" cap="flat">
              <a:round/>
            </a:ln>
          </p:spPr>
          <p:style>
            <a:lnRef idx="0">
              <a:srgbClr val="000000">
                <a:alpha val="0"/>
              </a:srgbClr>
            </a:lnRef>
            <a:fillRef idx="1">
              <a:srgbClr val="F79646"/>
            </a:fillRef>
            <a:effectRef idx="0">
              <a:scrgbClr r="0" g="0" b="0"/>
            </a:effectRef>
            <a:fontRef idx="none"/>
          </p:style>
          <p:txBody>
            <a:bodyPr/>
            <a:lstStyle/>
            <a:p>
              <a:pPr algn="ctr"/>
              <a:endParaRPr lang="es-ES" sz="2800"/>
            </a:p>
          </p:txBody>
        </p:sp>
        <p:sp>
          <p:nvSpPr>
            <p:cNvPr id="45" name="Shape 15031"/>
            <p:cNvSpPr/>
            <p:nvPr/>
          </p:nvSpPr>
          <p:spPr>
            <a:xfrm>
              <a:off x="2972308" y="955040"/>
              <a:ext cx="565544" cy="306832"/>
            </a:xfrm>
            <a:custGeom>
              <a:avLst/>
              <a:gdLst/>
              <a:ahLst/>
              <a:cxnLst/>
              <a:rect l="0" t="0" r="0" b="0"/>
              <a:pathLst>
                <a:path w="565544" h="306832">
                  <a:moveTo>
                    <a:pt x="0" y="306832"/>
                  </a:moveTo>
                  <a:lnTo>
                    <a:pt x="565544" y="306832"/>
                  </a:lnTo>
                  <a:lnTo>
                    <a:pt x="565544"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pPr algn="ctr"/>
              <a:endParaRPr lang="es-ES" sz="2800"/>
            </a:p>
          </p:txBody>
        </p:sp>
        <p:sp>
          <p:nvSpPr>
            <p:cNvPr id="46" name="Rectangle 15032"/>
            <p:cNvSpPr/>
            <p:nvPr/>
          </p:nvSpPr>
          <p:spPr>
            <a:xfrm>
              <a:off x="3074543" y="1042442"/>
              <a:ext cx="481408" cy="190350"/>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sz="1600" b="1">
                  <a:solidFill>
                    <a:srgbClr val="FFFFFF"/>
                  </a:solidFill>
                  <a:effectLst/>
                  <a:latin typeface="Calibri"/>
                  <a:ea typeface="Calibri"/>
                </a:rPr>
                <a:t>Paso 1</a:t>
              </a:r>
              <a:endParaRPr lang="es-ES" sz="1600">
                <a:solidFill>
                  <a:srgbClr val="000000"/>
                </a:solidFill>
                <a:effectLst/>
                <a:latin typeface="Calibri"/>
                <a:ea typeface="Calibri"/>
              </a:endParaRPr>
            </a:p>
          </p:txBody>
        </p:sp>
        <p:sp>
          <p:nvSpPr>
            <p:cNvPr id="47" name="Shape 151666"/>
            <p:cNvSpPr/>
            <p:nvPr/>
          </p:nvSpPr>
          <p:spPr>
            <a:xfrm>
              <a:off x="2986151" y="1376934"/>
              <a:ext cx="557631" cy="276098"/>
            </a:xfrm>
            <a:custGeom>
              <a:avLst/>
              <a:gdLst/>
              <a:ahLst/>
              <a:cxnLst/>
              <a:rect l="0" t="0" r="0" b="0"/>
              <a:pathLst>
                <a:path w="557631" h="276098">
                  <a:moveTo>
                    <a:pt x="0" y="0"/>
                  </a:moveTo>
                  <a:lnTo>
                    <a:pt x="557631" y="0"/>
                  </a:lnTo>
                  <a:lnTo>
                    <a:pt x="557631" y="276098"/>
                  </a:lnTo>
                  <a:lnTo>
                    <a:pt x="0" y="276098"/>
                  </a:lnTo>
                  <a:lnTo>
                    <a:pt x="0" y="0"/>
                  </a:lnTo>
                </a:path>
              </a:pathLst>
            </a:custGeom>
            <a:ln w="0" cap="flat">
              <a:round/>
            </a:ln>
          </p:spPr>
          <p:style>
            <a:lnRef idx="0">
              <a:srgbClr val="000000">
                <a:alpha val="0"/>
              </a:srgbClr>
            </a:lnRef>
            <a:fillRef idx="1">
              <a:srgbClr val="F79646"/>
            </a:fillRef>
            <a:effectRef idx="0">
              <a:scrgbClr r="0" g="0" b="0"/>
            </a:effectRef>
            <a:fontRef idx="none"/>
          </p:style>
          <p:txBody>
            <a:bodyPr/>
            <a:lstStyle/>
            <a:p>
              <a:pPr algn="ctr"/>
              <a:endParaRPr lang="es-ES" sz="2800"/>
            </a:p>
          </p:txBody>
        </p:sp>
        <p:sp>
          <p:nvSpPr>
            <p:cNvPr id="48" name="Shape 15034"/>
            <p:cNvSpPr/>
            <p:nvPr/>
          </p:nvSpPr>
          <p:spPr>
            <a:xfrm>
              <a:off x="2986151" y="1376934"/>
              <a:ext cx="557631" cy="276098"/>
            </a:xfrm>
            <a:custGeom>
              <a:avLst/>
              <a:gdLst/>
              <a:ahLst/>
              <a:cxnLst/>
              <a:rect l="0" t="0" r="0" b="0"/>
              <a:pathLst>
                <a:path w="557631" h="276098">
                  <a:moveTo>
                    <a:pt x="0" y="276098"/>
                  </a:moveTo>
                  <a:lnTo>
                    <a:pt x="557631" y="276098"/>
                  </a:lnTo>
                  <a:lnTo>
                    <a:pt x="557631"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pPr algn="ctr"/>
              <a:endParaRPr lang="es-ES" sz="2800"/>
            </a:p>
          </p:txBody>
        </p:sp>
        <p:sp>
          <p:nvSpPr>
            <p:cNvPr id="49" name="Rectangle 15035"/>
            <p:cNvSpPr/>
            <p:nvPr/>
          </p:nvSpPr>
          <p:spPr>
            <a:xfrm>
              <a:off x="3083941" y="1449196"/>
              <a:ext cx="481110" cy="189937"/>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sz="1600" b="1">
                  <a:solidFill>
                    <a:srgbClr val="FFFFFF"/>
                  </a:solidFill>
                  <a:effectLst/>
                  <a:latin typeface="Calibri"/>
                  <a:ea typeface="Calibri"/>
                </a:rPr>
                <a:t>Paso 2</a:t>
              </a:r>
              <a:endParaRPr lang="es-ES" sz="1600">
                <a:solidFill>
                  <a:srgbClr val="000000"/>
                </a:solidFill>
                <a:effectLst/>
                <a:latin typeface="Calibri"/>
                <a:ea typeface="Calibri"/>
              </a:endParaRPr>
            </a:p>
          </p:txBody>
        </p:sp>
        <p:sp>
          <p:nvSpPr>
            <p:cNvPr id="50" name="Shape 151667"/>
            <p:cNvSpPr/>
            <p:nvPr/>
          </p:nvSpPr>
          <p:spPr>
            <a:xfrm>
              <a:off x="2992628" y="1747050"/>
              <a:ext cx="565315" cy="279362"/>
            </a:xfrm>
            <a:custGeom>
              <a:avLst/>
              <a:gdLst/>
              <a:ahLst/>
              <a:cxnLst/>
              <a:rect l="0" t="0" r="0" b="0"/>
              <a:pathLst>
                <a:path w="565315" h="279362">
                  <a:moveTo>
                    <a:pt x="0" y="0"/>
                  </a:moveTo>
                  <a:lnTo>
                    <a:pt x="565315" y="0"/>
                  </a:lnTo>
                  <a:lnTo>
                    <a:pt x="565315" y="279362"/>
                  </a:lnTo>
                  <a:lnTo>
                    <a:pt x="0" y="279362"/>
                  </a:lnTo>
                  <a:lnTo>
                    <a:pt x="0" y="0"/>
                  </a:lnTo>
                </a:path>
              </a:pathLst>
            </a:custGeom>
            <a:ln w="0" cap="flat">
              <a:round/>
            </a:ln>
          </p:spPr>
          <p:style>
            <a:lnRef idx="0">
              <a:srgbClr val="000000">
                <a:alpha val="0"/>
              </a:srgbClr>
            </a:lnRef>
            <a:fillRef idx="1">
              <a:srgbClr val="F79646"/>
            </a:fillRef>
            <a:effectRef idx="0">
              <a:scrgbClr r="0" g="0" b="0"/>
            </a:effectRef>
            <a:fontRef idx="none"/>
          </p:style>
          <p:txBody>
            <a:bodyPr/>
            <a:lstStyle/>
            <a:p>
              <a:pPr algn="ctr"/>
              <a:endParaRPr lang="es-ES" sz="2800"/>
            </a:p>
          </p:txBody>
        </p:sp>
        <p:sp>
          <p:nvSpPr>
            <p:cNvPr id="51" name="Shape 15037"/>
            <p:cNvSpPr/>
            <p:nvPr/>
          </p:nvSpPr>
          <p:spPr>
            <a:xfrm>
              <a:off x="2992628" y="1747050"/>
              <a:ext cx="565315" cy="279362"/>
            </a:xfrm>
            <a:custGeom>
              <a:avLst/>
              <a:gdLst/>
              <a:ahLst/>
              <a:cxnLst/>
              <a:rect l="0" t="0" r="0" b="0"/>
              <a:pathLst>
                <a:path w="565315" h="279362">
                  <a:moveTo>
                    <a:pt x="0" y="279362"/>
                  </a:moveTo>
                  <a:lnTo>
                    <a:pt x="565315" y="279362"/>
                  </a:lnTo>
                  <a:lnTo>
                    <a:pt x="565315"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pPr algn="ctr"/>
              <a:endParaRPr lang="es-ES" sz="2800"/>
            </a:p>
          </p:txBody>
        </p:sp>
        <p:sp>
          <p:nvSpPr>
            <p:cNvPr id="52" name="Rectangle 15038"/>
            <p:cNvSpPr/>
            <p:nvPr/>
          </p:nvSpPr>
          <p:spPr>
            <a:xfrm>
              <a:off x="3094990" y="1821052"/>
              <a:ext cx="481110" cy="189937"/>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sz="1600" b="1">
                  <a:solidFill>
                    <a:srgbClr val="FFFFFF"/>
                  </a:solidFill>
                  <a:effectLst/>
                  <a:latin typeface="Calibri"/>
                  <a:ea typeface="Calibri"/>
                </a:rPr>
                <a:t>Paso 3</a:t>
              </a:r>
              <a:endParaRPr lang="es-ES" sz="1600">
                <a:solidFill>
                  <a:srgbClr val="000000"/>
                </a:solidFill>
                <a:effectLst/>
                <a:latin typeface="Calibri"/>
                <a:ea typeface="Calibri"/>
              </a:endParaRPr>
            </a:p>
          </p:txBody>
        </p:sp>
        <p:sp>
          <p:nvSpPr>
            <p:cNvPr id="53" name="Shape 151668"/>
            <p:cNvSpPr/>
            <p:nvPr/>
          </p:nvSpPr>
          <p:spPr>
            <a:xfrm>
              <a:off x="2999740" y="2134666"/>
              <a:ext cx="570421" cy="249886"/>
            </a:xfrm>
            <a:custGeom>
              <a:avLst/>
              <a:gdLst/>
              <a:ahLst/>
              <a:cxnLst/>
              <a:rect l="0" t="0" r="0" b="0"/>
              <a:pathLst>
                <a:path w="570421" h="249886">
                  <a:moveTo>
                    <a:pt x="0" y="0"/>
                  </a:moveTo>
                  <a:lnTo>
                    <a:pt x="570421" y="0"/>
                  </a:lnTo>
                  <a:lnTo>
                    <a:pt x="570421" y="249886"/>
                  </a:lnTo>
                  <a:lnTo>
                    <a:pt x="0" y="249886"/>
                  </a:lnTo>
                  <a:lnTo>
                    <a:pt x="0" y="0"/>
                  </a:lnTo>
                </a:path>
              </a:pathLst>
            </a:custGeom>
            <a:ln w="0" cap="flat">
              <a:round/>
            </a:ln>
          </p:spPr>
          <p:style>
            <a:lnRef idx="0">
              <a:srgbClr val="000000">
                <a:alpha val="0"/>
              </a:srgbClr>
            </a:lnRef>
            <a:fillRef idx="1">
              <a:srgbClr val="F79646"/>
            </a:fillRef>
            <a:effectRef idx="0">
              <a:scrgbClr r="0" g="0" b="0"/>
            </a:effectRef>
            <a:fontRef idx="none"/>
          </p:style>
          <p:txBody>
            <a:bodyPr/>
            <a:lstStyle/>
            <a:p>
              <a:pPr algn="ctr"/>
              <a:endParaRPr lang="es-ES" sz="2800"/>
            </a:p>
          </p:txBody>
        </p:sp>
        <p:sp>
          <p:nvSpPr>
            <p:cNvPr id="54" name="Shape 15040"/>
            <p:cNvSpPr/>
            <p:nvPr/>
          </p:nvSpPr>
          <p:spPr>
            <a:xfrm>
              <a:off x="2999740" y="2134666"/>
              <a:ext cx="570421" cy="249886"/>
            </a:xfrm>
            <a:custGeom>
              <a:avLst/>
              <a:gdLst/>
              <a:ahLst/>
              <a:cxnLst/>
              <a:rect l="0" t="0" r="0" b="0"/>
              <a:pathLst>
                <a:path w="570421" h="249886">
                  <a:moveTo>
                    <a:pt x="0" y="249886"/>
                  </a:moveTo>
                  <a:lnTo>
                    <a:pt x="570421" y="249886"/>
                  </a:lnTo>
                  <a:lnTo>
                    <a:pt x="570421" y="0"/>
                  </a:lnTo>
                  <a:lnTo>
                    <a:pt x="0" y="0"/>
                  </a:lnTo>
                  <a:close/>
                </a:path>
              </a:pathLst>
            </a:custGeom>
            <a:ln w="25400" cap="flat">
              <a:round/>
            </a:ln>
          </p:spPr>
          <p:style>
            <a:lnRef idx="1">
              <a:srgbClr val="FFFFFF"/>
            </a:lnRef>
            <a:fillRef idx="0">
              <a:srgbClr val="000000">
                <a:alpha val="0"/>
              </a:srgbClr>
            </a:fillRef>
            <a:effectRef idx="0">
              <a:scrgbClr r="0" g="0" b="0"/>
            </a:effectRef>
            <a:fontRef idx="none"/>
          </p:style>
          <p:txBody>
            <a:bodyPr/>
            <a:lstStyle/>
            <a:p>
              <a:pPr algn="ctr"/>
              <a:endParaRPr lang="es-ES" sz="2800"/>
            </a:p>
          </p:txBody>
        </p:sp>
        <p:sp>
          <p:nvSpPr>
            <p:cNvPr id="55" name="Rectangle 15041"/>
            <p:cNvSpPr/>
            <p:nvPr/>
          </p:nvSpPr>
          <p:spPr>
            <a:xfrm>
              <a:off x="3103753" y="2194179"/>
              <a:ext cx="481110" cy="189937"/>
            </a:xfrm>
            <a:prstGeom prst="rect">
              <a:avLst/>
            </a:prstGeom>
            <a:ln>
              <a:noFill/>
            </a:ln>
          </p:spPr>
          <p:txBody>
            <a:bodyPr vert="horz" lIns="0" tIns="0" rIns="0" bIns="0" rtlCol="0">
              <a:noAutofit/>
            </a:bodyPr>
            <a:lstStyle/>
            <a:p>
              <a:pPr marL="6350" marR="81280" indent="-6350" algn="ctr">
                <a:lnSpc>
                  <a:spcPct val="107000"/>
                </a:lnSpc>
                <a:spcAft>
                  <a:spcPts val="800"/>
                </a:spcAft>
              </a:pPr>
              <a:r>
                <a:rPr lang="es-ES" sz="1600" b="1">
                  <a:solidFill>
                    <a:srgbClr val="FFFFFF"/>
                  </a:solidFill>
                  <a:effectLst/>
                  <a:latin typeface="Calibri"/>
                  <a:ea typeface="Calibri"/>
                </a:rPr>
                <a:t>Paso 4</a:t>
              </a:r>
              <a:endParaRPr lang="es-ES" sz="1600">
                <a:solidFill>
                  <a:srgbClr val="000000"/>
                </a:solidFill>
                <a:effectLst/>
                <a:latin typeface="Calibri"/>
                <a:ea typeface="Calibri"/>
              </a:endParaRPr>
            </a:p>
          </p:txBody>
        </p:sp>
      </p:grpSp>
    </p:spTree>
    <p:extLst>
      <p:ext uri="{BB962C8B-B14F-4D97-AF65-F5344CB8AC3E}">
        <p14:creationId xmlns:p14="http://schemas.microsoft.com/office/powerpoint/2010/main" val="304070677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34722DC-841E-7B49-8473-C9B048B777AF}"/>
              </a:ext>
            </a:extLst>
          </p:cNvPr>
          <p:cNvSpPr>
            <a:spLocks noGrp="1"/>
          </p:cNvSpPr>
          <p:nvPr>
            <p:ph type="body" sz="quarter" idx="13"/>
          </p:nvPr>
        </p:nvSpPr>
        <p:spPr/>
        <p:txBody>
          <a:bodyPr/>
          <a:lstStyle/>
          <a:p>
            <a:r>
              <a:rPr lang="es-ES" dirty="0"/>
              <a:t>EJERCICIO OPCIONAL</a:t>
            </a:r>
          </a:p>
        </p:txBody>
      </p:sp>
      <p:sp>
        <p:nvSpPr>
          <p:cNvPr id="3" name="Content Placeholder 2">
            <a:extLst>
              <a:ext uri="{FF2B5EF4-FFF2-40B4-BE49-F238E27FC236}">
                <a16:creationId xmlns:a16="http://schemas.microsoft.com/office/drawing/2014/main" id="{154B5E6E-D2E5-4EB7-9C4F-7C4834775E99}"/>
              </a:ext>
            </a:extLst>
          </p:cNvPr>
          <p:cNvSpPr>
            <a:spLocks noGrp="1"/>
          </p:cNvSpPr>
          <p:nvPr>
            <p:ph sz="quarter" idx="14"/>
          </p:nvPr>
        </p:nvSpPr>
        <p:spPr/>
        <p:txBody>
          <a:bodyPr/>
          <a:lstStyle/>
          <a:p>
            <a:endParaRPr lang="en-US" dirty="0"/>
          </a:p>
          <a:p>
            <a:r>
              <a:rPr lang="es-ES" dirty="0"/>
              <a:t>Pide al grupo que rellenen el apartado correspondiente a la identificación y la planificación de cómo hacer realidad los sueños y objetivos en su copia del módulo de </a:t>
            </a:r>
            <a:r>
              <a:rPr lang="es-ES" dirty="0" err="1"/>
              <a:t>QualityRights</a:t>
            </a:r>
            <a:r>
              <a:rPr lang="es-ES" dirty="0"/>
              <a:t> </a:t>
            </a:r>
            <a:r>
              <a:rPr lang="es-ES" i="1" dirty="0"/>
              <a:t>Planificación de la recuperación centrada en la persona para la salud mental y el bienestar: herramienta de autoayuda</a:t>
            </a:r>
            <a:r>
              <a:rPr lang="en-GB" dirty="0"/>
              <a:t>.</a:t>
            </a:r>
            <a:endParaRPr lang="x-none" dirty="0"/>
          </a:p>
          <a:p>
            <a:endParaRPr lang="x-none" dirty="0"/>
          </a:p>
        </p:txBody>
      </p:sp>
      <p:sp>
        <p:nvSpPr>
          <p:cNvPr id="2" name="Title 1">
            <a:extLst>
              <a:ext uri="{FF2B5EF4-FFF2-40B4-BE49-F238E27FC236}">
                <a16:creationId xmlns:a16="http://schemas.microsoft.com/office/drawing/2014/main" id="{02B9EC75-8CC5-4768-84B6-91DEF1825A19}"/>
              </a:ext>
            </a:extLst>
          </p:cNvPr>
          <p:cNvSpPr>
            <a:spLocks noGrp="1"/>
          </p:cNvSpPr>
          <p:nvPr>
            <p:ph type="title"/>
          </p:nvPr>
        </p:nvSpPr>
        <p:spPr>
          <a:xfrm>
            <a:off x="399630" y="506412"/>
            <a:ext cx="11284370" cy="428308"/>
          </a:xfrm>
        </p:spPr>
        <p:txBody>
          <a:bodyPr/>
          <a:lstStyle/>
          <a:p>
            <a:r>
              <a:rPr lang="es-ES" dirty="0"/>
              <a:t>Presentación: 1. Plan para hacer realidad sueños y objetivos -</a:t>
            </a:r>
            <a:r>
              <a:rPr lang="en-US" dirty="0"/>
              <a:t> 4</a:t>
            </a:r>
            <a:endParaRPr lang="x-none" dirty="0"/>
          </a:p>
        </p:txBody>
      </p:sp>
    </p:spTree>
    <p:extLst>
      <p:ext uri="{BB962C8B-B14F-4D97-AF65-F5344CB8AC3E}">
        <p14:creationId xmlns:p14="http://schemas.microsoft.com/office/powerpoint/2010/main" val="8522211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7268C4-BC16-4F41-9CA3-4073F56AB180}"/>
              </a:ext>
            </a:extLst>
          </p:cNvPr>
          <p:cNvSpPr>
            <a:spLocks noGrp="1"/>
          </p:cNvSpPr>
          <p:nvPr>
            <p:ph sz="quarter" idx="14"/>
          </p:nvPr>
        </p:nvSpPr>
        <p:spPr>
          <a:xfrm>
            <a:off x="507195" y="1115878"/>
            <a:ext cx="11174412" cy="4895310"/>
          </a:xfrm>
        </p:spPr>
        <p:txBody>
          <a:bodyPr>
            <a:normAutofit fontScale="85000" lnSpcReduction="20000"/>
          </a:bodyPr>
          <a:lstStyle/>
          <a:p>
            <a:pPr marL="0" lvl="0" indent="0">
              <a:buNone/>
            </a:pPr>
            <a:r>
              <a:rPr lang="es-ES" dirty="0"/>
              <a:t>Un plan de bienestar ayuda a identificar las rutinas que permiten a las personas estar bien, además de las rutinas que pueden tener un impacto negativo en la salud mental y el bienestar</a:t>
            </a:r>
            <a:r>
              <a:rPr lang="en-US" dirty="0"/>
              <a:t>.</a:t>
            </a:r>
            <a:endParaRPr lang="x-none" dirty="0"/>
          </a:p>
          <a:p>
            <a:pPr marL="0" lvl="0" indent="0">
              <a:lnSpc>
                <a:spcPct val="120000"/>
              </a:lnSpc>
              <a:spcAft>
                <a:spcPts val="600"/>
              </a:spcAft>
              <a:buNone/>
            </a:pPr>
            <a:r>
              <a:rPr lang="es-ES" b="1" dirty="0"/>
              <a:t>Rutinas positivas</a:t>
            </a:r>
            <a:endParaRPr lang="es-ES" dirty="0"/>
          </a:p>
          <a:p>
            <a:pPr>
              <a:lnSpc>
                <a:spcPct val="120000"/>
              </a:lnSpc>
              <a:spcAft>
                <a:spcPts val="600"/>
              </a:spcAft>
            </a:pPr>
            <a:r>
              <a:rPr lang="es-ES" dirty="0"/>
              <a:t>Levantarse a una hora razonable. </a:t>
            </a:r>
          </a:p>
          <a:p>
            <a:pPr>
              <a:lnSpc>
                <a:spcPct val="120000"/>
              </a:lnSpc>
              <a:spcAft>
                <a:spcPts val="600"/>
              </a:spcAft>
            </a:pPr>
            <a:r>
              <a:rPr lang="es-ES" dirty="0"/>
              <a:t>Cocinar y comer platos saludables en horarios regulares. </a:t>
            </a:r>
          </a:p>
          <a:p>
            <a:pPr>
              <a:lnSpc>
                <a:spcPct val="120000"/>
              </a:lnSpc>
              <a:spcAft>
                <a:spcPts val="600"/>
              </a:spcAft>
            </a:pPr>
            <a:r>
              <a:rPr lang="es-ES" dirty="0"/>
              <a:t>Salir a dar un paseo o hacer ejercicio.</a:t>
            </a:r>
          </a:p>
          <a:p>
            <a:pPr>
              <a:lnSpc>
                <a:spcPct val="120000"/>
              </a:lnSpc>
              <a:spcAft>
                <a:spcPts val="600"/>
              </a:spcAft>
            </a:pPr>
            <a:r>
              <a:rPr lang="es-ES" dirty="0"/>
              <a:t>Trabajar o estudiar. </a:t>
            </a:r>
          </a:p>
          <a:p>
            <a:pPr marL="0" indent="0">
              <a:lnSpc>
                <a:spcPct val="120000"/>
              </a:lnSpc>
              <a:spcAft>
                <a:spcPts val="600"/>
              </a:spcAft>
              <a:buNone/>
            </a:pPr>
            <a:endParaRPr lang="es-ES" b="1" dirty="0"/>
          </a:p>
          <a:p>
            <a:pPr marL="0" indent="0">
              <a:lnSpc>
                <a:spcPct val="120000"/>
              </a:lnSpc>
              <a:spcAft>
                <a:spcPts val="600"/>
              </a:spcAft>
              <a:buNone/>
            </a:pPr>
            <a:r>
              <a:rPr lang="es-ES" b="1" dirty="0"/>
              <a:t>Rutinas negativas</a:t>
            </a:r>
            <a:endParaRPr lang="es-ES" dirty="0"/>
          </a:p>
          <a:p>
            <a:pPr lvl="0" fontAlgn="base">
              <a:lnSpc>
                <a:spcPct val="120000"/>
              </a:lnSpc>
              <a:spcAft>
                <a:spcPts val="600"/>
              </a:spcAft>
            </a:pPr>
            <a:r>
              <a:rPr lang="es-ES" dirty="0"/>
              <a:t>Salir con amigos cada noche y emborracharse. </a:t>
            </a:r>
          </a:p>
          <a:p>
            <a:pPr lvl="0" fontAlgn="base">
              <a:lnSpc>
                <a:spcPct val="120000"/>
              </a:lnSpc>
              <a:spcAft>
                <a:spcPts val="600"/>
              </a:spcAft>
            </a:pPr>
            <a:r>
              <a:rPr lang="es-ES" dirty="0"/>
              <a:t>Cansarse en exceso. </a:t>
            </a:r>
          </a:p>
          <a:p>
            <a:pPr lvl="0" fontAlgn="base">
              <a:lnSpc>
                <a:spcPct val="120000"/>
              </a:lnSpc>
              <a:spcAft>
                <a:spcPts val="600"/>
              </a:spcAft>
            </a:pPr>
            <a:r>
              <a:rPr lang="es-ES" dirty="0"/>
              <a:t>Quedarse sentado sin hacer nada. </a:t>
            </a:r>
          </a:p>
          <a:p>
            <a:pPr lvl="0" fontAlgn="base">
              <a:lnSpc>
                <a:spcPct val="120000"/>
              </a:lnSpc>
              <a:spcAft>
                <a:spcPts val="600"/>
              </a:spcAft>
            </a:pPr>
            <a:r>
              <a:rPr lang="es-ES" dirty="0"/>
              <a:t>Beber demasiado alcohol o tomar drogas. </a:t>
            </a:r>
          </a:p>
          <a:p>
            <a:pPr marL="0" lvl="0" indent="0">
              <a:lnSpc>
                <a:spcPct val="120000"/>
              </a:lnSpc>
              <a:spcAft>
                <a:spcPts val="600"/>
              </a:spcAft>
              <a:buNone/>
            </a:pPr>
            <a:endParaRPr lang="x-none" dirty="0"/>
          </a:p>
          <a:p>
            <a:pPr>
              <a:lnSpc>
                <a:spcPct val="120000"/>
              </a:lnSpc>
              <a:spcAft>
                <a:spcPts val="600"/>
              </a:spcAft>
            </a:pPr>
            <a:endParaRPr lang="x-none" dirty="0"/>
          </a:p>
        </p:txBody>
      </p:sp>
      <p:sp>
        <p:nvSpPr>
          <p:cNvPr id="2" name="Title 1">
            <a:extLst>
              <a:ext uri="{FF2B5EF4-FFF2-40B4-BE49-F238E27FC236}">
                <a16:creationId xmlns:a16="http://schemas.microsoft.com/office/drawing/2014/main" id="{B6E91575-D73B-4C4C-972D-40B1B0EC96A1}"/>
              </a:ext>
            </a:extLst>
          </p:cNvPr>
          <p:cNvSpPr>
            <a:spLocks noGrp="1"/>
          </p:cNvSpPr>
          <p:nvPr>
            <p:ph type="title"/>
          </p:nvPr>
        </p:nvSpPr>
        <p:spPr/>
        <p:txBody>
          <a:bodyPr/>
          <a:lstStyle/>
          <a:p>
            <a:r>
              <a:rPr lang="es-ES" dirty="0"/>
              <a:t>Presentación: 2. Plan de bienestar -</a:t>
            </a:r>
            <a:r>
              <a:rPr lang="en-US" dirty="0"/>
              <a:t> 1 </a:t>
            </a:r>
            <a:endParaRPr lang="x-none" dirty="0"/>
          </a:p>
        </p:txBody>
      </p:sp>
    </p:spTree>
    <p:extLst>
      <p:ext uri="{BB962C8B-B14F-4D97-AF65-F5344CB8AC3E}">
        <p14:creationId xmlns:p14="http://schemas.microsoft.com/office/powerpoint/2010/main" val="352492857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261FC7F-67CD-C64B-B478-0932B4986A78}"/>
              </a:ext>
            </a:extLst>
          </p:cNvPr>
          <p:cNvSpPr>
            <a:spLocks noGrp="1"/>
          </p:cNvSpPr>
          <p:nvPr>
            <p:ph type="body" sz="quarter" idx="13"/>
          </p:nvPr>
        </p:nvSpPr>
        <p:spPr/>
        <p:txBody>
          <a:bodyPr/>
          <a:lstStyle/>
          <a:p>
            <a:r>
              <a:rPr lang="es-ES" dirty="0"/>
              <a:t>EJERCICIO OPCIONAL</a:t>
            </a:r>
          </a:p>
        </p:txBody>
      </p:sp>
      <p:sp>
        <p:nvSpPr>
          <p:cNvPr id="3" name="Content Placeholder 2">
            <a:extLst>
              <a:ext uri="{FF2B5EF4-FFF2-40B4-BE49-F238E27FC236}">
                <a16:creationId xmlns:a16="http://schemas.microsoft.com/office/drawing/2014/main" id="{C202ED87-936C-42AD-97A1-0857AA30CB54}"/>
              </a:ext>
            </a:extLst>
          </p:cNvPr>
          <p:cNvSpPr>
            <a:spLocks noGrp="1"/>
          </p:cNvSpPr>
          <p:nvPr>
            <p:ph sz="quarter" idx="14"/>
          </p:nvPr>
        </p:nvSpPr>
        <p:spPr/>
        <p:txBody>
          <a:bodyPr/>
          <a:lstStyle/>
          <a:p>
            <a:r>
              <a:rPr lang="es-ES" dirty="0"/>
              <a:t>Pide al grupo que rellenen el apartado correspondiente a mi plan de bienestar (sin incluir el calendario semanal) en su copia del módulo de </a:t>
            </a:r>
            <a:r>
              <a:rPr lang="es-ES" dirty="0" err="1"/>
              <a:t>Quality</a:t>
            </a:r>
            <a:r>
              <a:rPr lang="es-ES" dirty="0"/>
              <a:t> </a:t>
            </a:r>
            <a:r>
              <a:rPr lang="es-ES" dirty="0" err="1"/>
              <a:t>Rights</a:t>
            </a:r>
            <a:r>
              <a:rPr lang="es-ES" dirty="0"/>
              <a:t> </a:t>
            </a:r>
            <a:r>
              <a:rPr lang="es-ES" i="1" dirty="0"/>
              <a:t>Planificación</a:t>
            </a:r>
            <a:r>
              <a:rPr lang="es-ES" dirty="0"/>
              <a:t> </a:t>
            </a:r>
            <a:r>
              <a:rPr lang="es-ES" i="1" dirty="0"/>
              <a:t>de la recuperación centrada en la persona para la salud mental y el bienestar: herramienta de autoayuda</a:t>
            </a:r>
            <a:r>
              <a:rPr lang="en-GB" dirty="0"/>
              <a:t>. </a:t>
            </a:r>
            <a:endParaRPr lang="x-none" dirty="0"/>
          </a:p>
          <a:p>
            <a:endParaRPr lang="x-none" dirty="0"/>
          </a:p>
        </p:txBody>
      </p:sp>
      <p:sp>
        <p:nvSpPr>
          <p:cNvPr id="2" name="Title 1">
            <a:extLst>
              <a:ext uri="{FF2B5EF4-FFF2-40B4-BE49-F238E27FC236}">
                <a16:creationId xmlns:a16="http://schemas.microsoft.com/office/drawing/2014/main" id="{B8F94143-12AC-4522-88AB-184C705273E2}"/>
              </a:ext>
            </a:extLst>
          </p:cNvPr>
          <p:cNvSpPr>
            <a:spLocks noGrp="1"/>
          </p:cNvSpPr>
          <p:nvPr>
            <p:ph type="title"/>
          </p:nvPr>
        </p:nvSpPr>
        <p:spPr/>
        <p:txBody>
          <a:bodyPr/>
          <a:lstStyle/>
          <a:p>
            <a:r>
              <a:rPr lang="es-ES" dirty="0"/>
              <a:t>Presentación: 2. Plan de bienestar -</a:t>
            </a:r>
            <a:r>
              <a:rPr lang="en-US" dirty="0"/>
              <a:t> 2</a:t>
            </a:r>
            <a:endParaRPr lang="x-none" dirty="0"/>
          </a:p>
        </p:txBody>
      </p:sp>
    </p:spTree>
    <p:extLst>
      <p:ext uri="{BB962C8B-B14F-4D97-AF65-F5344CB8AC3E}">
        <p14:creationId xmlns:p14="http://schemas.microsoft.com/office/powerpoint/2010/main" val="165367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F834A2-7C64-41F8-8F25-494D171DC68B}"/>
              </a:ext>
            </a:extLst>
          </p:cNvPr>
          <p:cNvSpPr>
            <a:spLocks noGrp="1"/>
          </p:cNvSpPr>
          <p:nvPr>
            <p:ph sz="quarter" idx="14"/>
          </p:nvPr>
        </p:nvSpPr>
        <p:spPr/>
        <p:txBody>
          <a:bodyPr/>
          <a:lstStyle/>
          <a:p>
            <a:pPr lvl="0" algn="just"/>
            <a:r>
              <a:rPr lang="es-ES" dirty="0"/>
              <a:t>Otro componente del plan de recuperación es planificar cómo se pueden gestionar las épocas difíciles de la vida</a:t>
            </a:r>
            <a:r>
              <a:rPr lang="en-US" dirty="0"/>
              <a:t>. </a:t>
            </a:r>
            <a:endParaRPr lang="x-none" dirty="0"/>
          </a:p>
          <a:p>
            <a:pPr lvl="0" algn="just"/>
            <a:r>
              <a:rPr lang="es-ES" dirty="0"/>
              <a:t>Puede ser útil para la persona indicar cómo se describiría en términos generales</a:t>
            </a:r>
            <a:r>
              <a:rPr lang="en-US" dirty="0"/>
              <a:t>. </a:t>
            </a:r>
          </a:p>
          <a:p>
            <a:pPr lvl="0" algn="just"/>
            <a:r>
              <a:rPr lang="es-ES" dirty="0"/>
              <a:t>Esto también puede ayudar a los acompañantes a identificar los momentos en los que una persona siente malestar y puede necesitar ayuda</a:t>
            </a:r>
            <a:r>
              <a:rPr lang="en-US" dirty="0"/>
              <a:t>. </a:t>
            </a:r>
          </a:p>
          <a:p>
            <a:pPr lvl="0" algn="just"/>
            <a:r>
              <a:rPr lang="es-ES" dirty="0"/>
              <a:t>Puede ayudar a la persona a recordar que es mucho más que las limitaciones percibidas, que un diagnóstico o una serie de problemas.</a:t>
            </a:r>
            <a:endParaRPr lang="x-none" dirty="0"/>
          </a:p>
        </p:txBody>
      </p:sp>
      <p:sp>
        <p:nvSpPr>
          <p:cNvPr id="2" name="Title 1">
            <a:extLst>
              <a:ext uri="{FF2B5EF4-FFF2-40B4-BE49-F238E27FC236}">
                <a16:creationId xmlns:a16="http://schemas.microsoft.com/office/drawing/2014/main" id="{CB004EBA-8894-4DF7-B6D1-01026B803679}"/>
              </a:ext>
            </a:extLst>
          </p:cNvPr>
          <p:cNvSpPr>
            <a:spLocks noGrp="1"/>
          </p:cNvSpPr>
          <p:nvPr>
            <p:ph type="title"/>
          </p:nvPr>
        </p:nvSpPr>
        <p:spPr>
          <a:xfrm>
            <a:off x="399630" y="506412"/>
            <a:ext cx="11020210" cy="387668"/>
          </a:xfrm>
        </p:spPr>
        <p:txBody>
          <a:bodyPr/>
          <a:lstStyle/>
          <a:p>
            <a:r>
              <a:rPr lang="es-ES" dirty="0"/>
              <a:t>Presentación: 3. Plan de gestión de momentos difíciles -</a:t>
            </a:r>
            <a:r>
              <a:rPr lang="en-US" dirty="0"/>
              <a:t> 1 </a:t>
            </a:r>
            <a:endParaRPr lang="x-none" dirty="0"/>
          </a:p>
        </p:txBody>
      </p:sp>
    </p:spTree>
    <p:extLst>
      <p:ext uri="{BB962C8B-B14F-4D97-AF65-F5344CB8AC3E}">
        <p14:creationId xmlns:p14="http://schemas.microsoft.com/office/powerpoint/2010/main" val="339317558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3462-1DBF-401A-8886-B280BF04E66D}"/>
              </a:ext>
            </a:extLst>
          </p:cNvPr>
          <p:cNvSpPr>
            <a:spLocks noGrp="1"/>
          </p:cNvSpPr>
          <p:nvPr>
            <p:ph type="title"/>
          </p:nvPr>
        </p:nvSpPr>
        <p:spPr>
          <a:xfrm>
            <a:off x="399630" y="506412"/>
            <a:ext cx="10796690" cy="489268"/>
          </a:xfrm>
        </p:spPr>
        <p:txBody>
          <a:bodyPr/>
          <a:lstStyle/>
          <a:p>
            <a:r>
              <a:rPr lang="es-ES" dirty="0"/>
              <a:t>Presentación: 3. Plan de gestión de momentos difíciles -</a:t>
            </a:r>
            <a:r>
              <a:rPr lang="en-US" dirty="0"/>
              <a:t> 2</a:t>
            </a:r>
            <a:endParaRPr lang="x-none" dirty="0"/>
          </a:p>
        </p:txBody>
      </p:sp>
      <p:graphicFrame>
        <p:nvGraphicFramePr>
          <p:cNvPr id="3" name="2 Tabla"/>
          <p:cNvGraphicFramePr>
            <a:graphicFrameLocks noGrp="1"/>
          </p:cNvGraphicFramePr>
          <p:nvPr>
            <p:extLst>
              <p:ext uri="{D42A27DB-BD31-4B8C-83A1-F6EECF244321}">
                <p14:modId xmlns:p14="http://schemas.microsoft.com/office/powerpoint/2010/main" val="3269212658"/>
              </p:ext>
            </p:extLst>
          </p:nvPr>
        </p:nvGraphicFramePr>
        <p:xfrm>
          <a:off x="2133601" y="1381764"/>
          <a:ext cx="7233918" cy="4515353"/>
        </p:xfrm>
        <a:graphic>
          <a:graphicData uri="http://schemas.openxmlformats.org/drawingml/2006/table">
            <a:tbl>
              <a:tblPr firstRow="1" firstCol="1" bandRow="1">
                <a:tableStyleId>{21E4AEA4-8DFA-4A89-87EB-49C32662AFE0}</a:tableStyleId>
              </a:tblPr>
              <a:tblGrid>
                <a:gridCol w="2113279">
                  <a:extLst>
                    <a:ext uri="{9D8B030D-6E8A-4147-A177-3AD203B41FA5}">
                      <a16:colId xmlns:a16="http://schemas.microsoft.com/office/drawing/2014/main" val="20000"/>
                    </a:ext>
                  </a:extLst>
                </a:gridCol>
                <a:gridCol w="1716935">
                  <a:extLst>
                    <a:ext uri="{9D8B030D-6E8A-4147-A177-3AD203B41FA5}">
                      <a16:colId xmlns:a16="http://schemas.microsoft.com/office/drawing/2014/main" val="20001"/>
                    </a:ext>
                  </a:extLst>
                </a:gridCol>
                <a:gridCol w="1571972">
                  <a:extLst>
                    <a:ext uri="{9D8B030D-6E8A-4147-A177-3AD203B41FA5}">
                      <a16:colId xmlns:a16="http://schemas.microsoft.com/office/drawing/2014/main" val="20002"/>
                    </a:ext>
                  </a:extLst>
                </a:gridCol>
                <a:gridCol w="196915">
                  <a:extLst>
                    <a:ext uri="{9D8B030D-6E8A-4147-A177-3AD203B41FA5}">
                      <a16:colId xmlns:a16="http://schemas.microsoft.com/office/drawing/2014/main" val="20003"/>
                    </a:ext>
                  </a:extLst>
                </a:gridCol>
                <a:gridCol w="1634817">
                  <a:extLst>
                    <a:ext uri="{9D8B030D-6E8A-4147-A177-3AD203B41FA5}">
                      <a16:colId xmlns:a16="http://schemas.microsoft.com/office/drawing/2014/main" val="20004"/>
                    </a:ext>
                  </a:extLst>
                </a:gridCol>
              </a:tblGrid>
              <a:tr h="697820">
                <a:tc gridSpan="5">
                  <a:txBody>
                    <a:bodyPr/>
                    <a:lstStyle/>
                    <a:p>
                      <a:pPr marL="6350" marR="81280" indent="-6350" algn="ctr">
                        <a:lnSpc>
                          <a:spcPct val="107000"/>
                        </a:lnSpc>
                        <a:spcAft>
                          <a:spcPts val="800"/>
                        </a:spcAft>
                      </a:pPr>
                      <a:r>
                        <a:rPr lang="es-ES" sz="1800" dirty="0">
                          <a:effectLst/>
                        </a:rPr>
                        <a:t>¿Qué me define en términos generales?</a:t>
                      </a:r>
                      <a:endParaRPr lang="es-ES" sz="2400" dirty="0">
                        <a:solidFill>
                          <a:srgbClr val="000000"/>
                        </a:solidFill>
                        <a:effectLst/>
                        <a:latin typeface="Calibri"/>
                        <a:ea typeface="Calibri"/>
                        <a:cs typeface="Arial"/>
                      </a:endParaRPr>
                    </a:p>
                  </a:txBody>
                  <a:tcPr marL="0" marR="1238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558256">
                <a:tc>
                  <a:txBody>
                    <a:bodyPr/>
                    <a:lstStyle/>
                    <a:p>
                      <a:pPr marL="627380" marR="81280" indent="3810" algn="l">
                        <a:lnSpc>
                          <a:spcPct val="107000"/>
                        </a:lnSpc>
                        <a:spcAft>
                          <a:spcPts val="0"/>
                        </a:spcAft>
                      </a:pPr>
                      <a:r>
                        <a:rPr lang="es-ES" sz="1800" dirty="0">
                          <a:solidFill>
                            <a:schemeClr val="tx1"/>
                          </a:solidFill>
                          <a:effectLst/>
                        </a:rPr>
                        <a:t>Sociable</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56515" marR="81280" indent="-6350" algn="l">
                        <a:lnSpc>
                          <a:spcPct val="107000"/>
                        </a:lnSpc>
                        <a:spcAft>
                          <a:spcPts val="0"/>
                        </a:spcAft>
                      </a:pPr>
                      <a:r>
                        <a:rPr lang="es-ES" sz="1800" dirty="0">
                          <a:solidFill>
                            <a:schemeClr val="tx1"/>
                          </a:solidFill>
                          <a:effectLst/>
                        </a:rPr>
                        <a:t>Simpático/a</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marL="6350" marR="81280" indent="-6350" algn="l">
                        <a:lnSpc>
                          <a:spcPct val="107000"/>
                        </a:lnSpc>
                        <a:spcAft>
                          <a:spcPts val="0"/>
                        </a:spcAft>
                      </a:pPr>
                      <a:r>
                        <a:rPr lang="es-ES" sz="1800">
                          <a:solidFill>
                            <a:schemeClr val="tx1"/>
                          </a:solidFill>
                          <a:effectLst/>
                        </a:rPr>
                        <a:t>Impulsivo/a</a:t>
                      </a:r>
                      <a:endParaRPr lang="es-ES" sz="2400">
                        <a:solidFill>
                          <a:schemeClr val="tx1"/>
                        </a:solidFill>
                        <a:effectLst/>
                        <a:latin typeface="Calibri"/>
                        <a:ea typeface="Calibri"/>
                        <a:cs typeface="Arial"/>
                      </a:endParaRPr>
                    </a:p>
                  </a:txBody>
                  <a:tcPr marL="0" marR="123825" marT="1270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s-ES"/>
                    </a:p>
                  </a:txBody>
                  <a:tcPr/>
                </a:tc>
                <a:tc>
                  <a:txBody>
                    <a:bodyPr/>
                    <a:lstStyle/>
                    <a:p>
                      <a:pPr marL="6350" marR="81280" indent="-6350" algn="l">
                        <a:lnSpc>
                          <a:spcPct val="107000"/>
                        </a:lnSpc>
                        <a:spcAft>
                          <a:spcPts val="0"/>
                        </a:spcAft>
                      </a:pPr>
                      <a:r>
                        <a:rPr lang="es-ES" sz="1800">
                          <a:solidFill>
                            <a:schemeClr val="tx1"/>
                          </a:solidFill>
                          <a:effectLst/>
                        </a:rPr>
                        <a:t>Confiado/a</a:t>
                      </a:r>
                      <a:endParaRPr lang="es-ES" sz="2400">
                        <a:solidFill>
                          <a:schemeClr val="tx1"/>
                        </a:solidFill>
                        <a:effectLst/>
                        <a:latin typeface="Calibri"/>
                        <a:ea typeface="Calibri"/>
                        <a:cs typeface="Arial"/>
                      </a:endParaRPr>
                    </a:p>
                  </a:txBody>
                  <a:tcPr marL="0" marR="123825" marT="1270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7790">
                <a:tc>
                  <a:txBody>
                    <a:bodyPr/>
                    <a:lstStyle/>
                    <a:p>
                      <a:pPr marL="627380" marR="81280" indent="3810" algn="l">
                        <a:lnSpc>
                          <a:spcPct val="107000"/>
                        </a:lnSpc>
                        <a:spcAft>
                          <a:spcPts val="0"/>
                        </a:spcAft>
                      </a:pPr>
                      <a:r>
                        <a:rPr lang="es-ES" sz="1800" dirty="0">
                          <a:solidFill>
                            <a:schemeClr val="tx1"/>
                          </a:solidFill>
                          <a:effectLst/>
                        </a:rPr>
                        <a:t>Solitario/a</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56515" marR="81280" indent="-6350" algn="l">
                        <a:lnSpc>
                          <a:spcPct val="107000"/>
                        </a:lnSpc>
                        <a:spcAft>
                          <a:spcPts val="0"/>
                        </a:spcAft>
                      </a:pPr>
                      <a:r>
                        <a:rPr lang="es-ES" sz="1800" dirty="0">
                          <a:solidFill>
                            <a:schemeClr val="tx1"/>
                          </a:solidFill>
                          <a:effectLst/>
                        </a:rPr>
                        <a:t>Hablador/a</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6350" marR="81280" indent="-6350" algn="l">
                        <a:lnSpc>
                          <a:spcPct val="107000"/>
                        </a:lnSpc>
                        <a:spcAft>
                          <a:spcPts val="0"/>
                        </a:spcAft>
                        <a:tabLst>
                          <a:tab pos="457200" algn="ctr"/>
                        </a:tabLst>
                      </a:pPr>
                      <a:r>
                        <a:rPr lang="es-ES" sz="1800" dirty="0">
                          <a:solidFill>
                            <a:schemeClr val="tx1"/>
                          </a:solidFill>
                          <a:effectLst/>
                        </a:rPr>
                        <a:t>Callado/a</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S"/>
                    </a:p>
                  </a:txBody>
                  <a:tcPr/>
                </a:tc>
                <a:tc>
                  <a:txBody>
                    <a:bodyPr/>
                    <a:lstStyle/>
                    <a:p>
                      <a:pPr marL="6350" marR="81280" indent="-6350" algn="l">
                        <a:lnSpc>
                          <a:spcPct val="107000"/>
                        </a:lnSpc>
                        <a:spcAft>
                          <a:spcPts val="0"/>
                        </a:spcAft>
                      </a:pPr>
                      <a:r>
                        <a:rPr lang="es-ES" sz="1800">
                          <a:solidFill>
                            <a:schemeClr val="tx1"/>
                          </a:solidFill>
                          <a:effectLst/>
                        </a:rPr>
                        <a:t>Entusiasta</a:t>
                      </a:r>
                      <a:endParaRPr lang="es-ES" sz="240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7790">
                <a:tc>
                  <a:txBody>
                    <a:bodyPr/>
                    <a:lstStyle/>
                    <a:p>
                      <a:pPr marL="627380" marR="81280" indent="3810" algn="l">
                        <a:lnSpc>
                          <a:spcPct val="107000"/>
                        </a:lnSpc>
                        <a:spcAft>
                          <a:spcPts val="0"/>
                        </a:spcAft>
                      </a:pPr>
                      <a:r>
                        <a:rPr lang="es-ES" sz="1800" dirty="0">
                          <a:solidFill>
                            <a:schemeClr val="tx1"/>
                          </a:solidFill>
                          <a:effectLst/>
                        </a:rPr>
                        <a:t>Prudente</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56515" marR="81280" indent="-6350" algn="l">
                        <a:lnSpc>
                          <a:spcPct val="107000"/>
                        </a:lnSpc>
                        <a:spcAft>
                          <a:spcPts val="0"/>
                        </a:spcAft>
                      </a:pPr>
                      <a:r>
                        <a:rPr lang="es-ES" sz="1800" dirty="0">
                          <a:solidFill>
                            <a:schemeClr val="tx1"/>
                          </a:solidFill>
                          <a:effectLst/>
                        </a:rPr>
                        <a:t>Introvertido/a</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6350" marR="81280" indent="-6350" algn="l">
                        <a:lnSpc>
                          <a:spcPct val="107000"/>
                        </a:lnSpc>
                        <a:spcAft>
                          <a:spcPts val="0"/>
                        </a:spcAft>
                      </a:pPr>
                      <a:r>
                        <a:rPr lang="es-ES" sz="1800" dirty="0">
                          <a:solidFill>
                            <a:schemeClr val="tx1"/>
                          </a:solidFill>
                          <a:effectLst/>
                        </a:rPr>
                        <a:t>Enérgico/a</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S"/>
                    </a:p>
                  </a:txBody>
                  <a:tcPr/>
                </a:tc>
                <a:tc>
                  <a:txBody>
                    <a:bodyPr/>
                    <a:lstStyle/>
                    <a:p>
                      <a:pPr marL="6350" marR="81280" indent="-6350" algn="l">
                        <a:lnSpc>
                          <a:spcPct val="107000"/>
                        </a:lnSpc>
                        <a:spcAft>
                          <a:spcPts val="0"/>
                        </a:spcAft>
                      </a:pPr>
                      <a:r>
                        <a:rPr lang="es-ES" sz="1800">
                          <a:solidFill>
                            <a:schemeClr val="tx1"/>
                          </a:solidFill>
                          <a:effectLst/>
                        </a:rPr>
                        <a:t>Terco/a</a:t>
                      </a:r>
                      <a:endParaRPr lang="es-ES" sz="240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6957">
                <a:tc>
                  <a:txBody>
                    <a:bodyPr/>
                    <a:lstStyle/>
                    <a:p>
                      <a:pPr marL="627380" marR="81280" indent="3810" algn="l">
                        <a:lnSpc>
                          <a:spcPct val="107000"/>
                        </a:lnSpc>
                        <a:spcAft>
                          <a:spcPts val="0"/>
                        </a:spcAft>
                      </a:pPr>
                      <a:r>
                        <a:rPr lang="es-ES" sz="1800" dirty="0">
                          <a:solidFill>
                            <a:schemeClr val="tx1"/>
                          </a:solidFill>
                          <a:effectLst/>
                        </a:rPr>
                        <a:t>Deportista</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56515" marR="81280" indent="-6350" algn="l">
                        <a:lnSpc>
                          <a:spcPct val="107000"/>
                        </a:lnSpc>
                        <a:spcAft>
                          <a:spcPts val="0"/>
                        </a:spcAft>
                      </a:pPr>
                      <a:r>
                        <a:rPr lang="es-ES" sz="1800" dirty="0">
                          <a:solidFill>
                            <a:schemeClr val="tx1"/>
                          </a:solidFill>
                          <a:effectLst/>
                        </a:rPr>
                        <a:t>Extrovertido/a</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6350" marR="81280" indent="-6350" algn="l">
                        <a:lnSpc>
                          <a:spcPct val="107000"/>
                        </a:lnSpc>
                        <a:spcAft>
                          <a:spcPts val="0"/>
                        </a:spcAft>
                      </a:pPr>
                      <a:r>
                        <a:rPr lang="es-ES" sz="1800" dirty="0">
                          <a:solidFill>
                            <a:schemeClr val="tx1"/>
                          </a:solidFill>
                          <a:effectLst/>
                        </a:rPr>
                        <a:t>De aprendizaje rápido</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S"/>
                    </a:p>
                  </a:txBody>
                  <a:tcPr/>
                </a:tc>
                <a:tc>
                  <a:txBody>
                    <a:bodyPr/>
                    <a:lstStyle/>
                    <a:p>
                      <a:pPr marL="6350" marR="81280" indent="-6350" algn="l">
                        <a:lnSpc>
                          <a:spcPct val="107000"/>
                        </a:lnSpc>
                        <a:spcAft>
                          <a:spcPts val="0"/>
                        </a:spcAft>
                      </a:pPr>
                      <a:r>
                        <a:rPr lang="es-ES" sz="1800" dirty="0">
                          <a:solidFill>
                            <a:schemeClr val="tx1"/>
                          </a:solidFill>
                          <a:effectLst/>
                        </a:rPr>
                        <a:t>Optimista</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7790">
                <a:tc>
                  <a:txBody>
                    <a:bodyPr/>
                    <a:lstStyle/>
                    <a:p>
                      <a:pPr marL="6350" marR="81280" indent="631190" algn="l">
                        <a:lnSpc>
                          <a:spcPct val="107000"/>
                        </a:lnSpc>
                        <a:spcAft>
                          <a:spcPts val="0"/>
                        </a:spcAft>
                        <a:tabLst>
                          <a:tab pos="1099820" algn="ctr"/>
                          <a:tab pos="1391920" algn="ctr"/>
                        </a:tabLst>
                      </a:pPr>
                      <a:r>
                        <a:rPr lang="es-ES" sz="1800" dirty="0">
                          <a:solidFill>
                            <a:schemeClr val="tx1"/>
                          </a:solidFill>
                          <a:effectLst/>
                        </a:rPr>
                        <a:t>Feliz</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56515" marR="81280" indent="-6350" algn="l">
                        <a:lnSpc>
                          <a:spcPct val="107000"/>
                        </a:lnSpc>
                        <a:spcAft>
                          <a:spcPts val="0"/>
                        </a:spcAft>
                      </a:pPr>
                      <a:r>
                        <a:rPr lang="es-ES" sz="1800" dirty="0">
                          <a:solidFill>
                            <a:schemeClr val="tx1"/>
                          </a:solidFill>
                          <a:effectLst/>
                        </a:rPr>
                        <a:t>Reflexivo/a</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6350" marR="81280" indent="-6350" algn="l">
                        <a:lnSpc>
                          <a:spcPct val="107000"/>
                        </a:lnSpc>
                        <a:spcAft>
                          <a:spcPts val="0"/>
                        </a:spcAft>
                      </a:pPr>
                      <a:r>
                        <a:rPr lang="es-ES" sz="1800" dirty="0">
                          <a:solidFill>
                            <a:schemeClr val="tx1"/>
                          </a:solidFill>
                          <a:effectLst/>
                        </a:rPr>
                        <a:t>Pesimista</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S"/>
                    </a:p>
                  </a:txBody>
                  <a:tcPr/>
                </a:tc>
                <a:tc>
                  <a:txBody>
                    <a:bodyPr/>
                    <a:lstStyle/>
                    <a:p>
                      <a:pPr marL="6350" marR="81280" indent="-6350" algn="l">
                        <a:lnSpc>
                          <a:spcPct val="107000"/>
                        </a:lnSpc>
                        <a:spcAft>
                          <a:spcPts val="0"/>
                        </a:spcAft>
                      </a:pPr>
                      <a:r>
                        <a:rPr lang="es-ES" sz="1800" dirty="0">
                          <a:solidFill>
                            <a:schemeClr val="tx1"/>
                          </a:solidFill>
                          <a:effectLst/>
                        </a:rPr>
                        <a:t>Diligente</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7790">
                <a:tc>
                  <a:txBody>
                    <a:bodyPr/>
                    <a:lstStyle/>
                    <a:p>
                      <a:pPr marL="934720" marR="81280" indent="-303530" algn="l">
                        <a:lnSpc>
                          <a:spcPct val="107000"/>
                        </a:lnSpc>
                        <a:spcAft>
                          <a:spcPts val="0"/>
                        </a:spcAft>
                      </a:pPr>
                      <a:r>
                        <a:rPr lang="es-ES" sz="1800" dirty="0">
                          <a:solidFill>
                            <a:schemeClr val="tx1"/>
                          </a:solidFill>
                          <a:effectLst/>
                        </a:rPr>
                        <a:t>Alentador/a</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56515" marR="81280" indent="-6350" algn="l">
                        <a:lnSpc>
                          <a:spcPct val="107000"/>
                        </a:lnSpc>
                        <a:spcAft>
                          <a:spcPts val="0"/>
                        </a:spcAft>
                      </a:pPr>
                      <a:r>
                        <a:rPr lang="es-ES" sz="1800">
                          <a:solidFill>
                            <a:schemeClr val="tx1"/>
                          </a:solidFill>
                          <a:effectLst/>
                        </a:rPr>
                        <a:t>Responsable</a:t>
                      </a:r>
                      <a:endParaRPr lang="es-ES" sz="240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6350" marR="81280" indent="-6350" algn="l">
                        <a:lnSpc>
                          <a:spcPct val="107000"/>
                        </a:lnSpc>
                        <a:spcAft>
                          <a:spcPts val="0"/>
                        </a:spcAft>
                      </a:pPr>
                      <a:r>
                        <a:rPr lang="es-ES" sz="1800" dirty="0">
                          <a:solidFill>
                            <a:schemeClr val="tx1"/>
                          </a:solidFill>
                          <a:effectLst/>
                        </a:rPr>
                        <a:t>Comprensivo/a</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S"/>
                    </a:p>
                  </a:txBody>
                  <a:tcPr/>
                </a:tc>
                <a:tc>
                  <a:txBody>
                    <a:bodyPr/>
                    <a:lstStyle/>
                    <a:p>
                      <a:pPr marL="6350" marR="81280" indent="-6350" algn="l">
                        <a:lnSpc>
                          <a:spcPct val="107000"/>
                        </a:lnSpc>
                        <a:spcAft>
                          <a:spcPts val="0"/>
                        </a:spcAft>
                      </a:pPr>
                      <a:r>
                        <a:rPr lang="es-ES" sz="1800" dirty="0">
                          <a:solidFill>
                            <a:schemeClr val="tx1"/>
                          </a:solidFill>
                          <a:effectLst/>
                        </a:rPr>
                        <a:t>Curioso/a</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7790">
                <a:tc>
                  <a:txBody>
                    <a:bodyPr/>
                    <a:lstStyle/>
                    <a:p>
                      <a:pPr marL="6350" marR="71755" indent="631190" algn="l">
                        <a:lnSpc>
                          <a:spcPct val="107000"/>
                        </a:lnSpc>
                        <a:spcAft>
                          <a:spcPts val="0"/>
                        </a:spcAft>
                        <a:tabLst>
                          <a:tab pos="631190" algn="l"/>
                        </a:tabLst>
                      </a:pPr>
                      <a:r>
                        <a:rPr lang="es-ES" sz="1800" dirty="0">
                          <a:solidFill>
                            <a:schemeClr val="tx1"/>
                          </a:solidFill>
                          <a:effectLst/>
                        </a:rPr>
                        <a:t>Aventurero/a</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56515" marR="81280" indent="-6350" algn="l">
                        <a:lnSpc>
                          <a:spcPct val="107000"/>
                        </a:lnSpc>
                        <a:spcAft>
                          <a:spcPts val="0"/>
                        </a:spcAft>
                      </a:pPr>
                      <a:r>
                        <a:rPr lang="es-ES" sz="1800" dirty="0">
                          <a:solidFill>
                            <a:schemeClr val="tx1"/>
                          </a:solidFill>
                          <a:effectLst/>
                        </a:rPr>
                        <a:t>Serio/a</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6350" marR="81280" indent="-6350" algn="l">
                        <a:lnSpc>
                          <a:spcPct val="107000"/>
                        </a:lnSpc>
                        <a:spcAft>
                          <a:spcPts val="0"/>
                        </a:spcAft>
                      </a:pPr>
                      <a:r>
                        <a:rPr lang="es-ES" sz="1800" dirty="0">
                          <a:solidFill>
                            <a:schemeClr val="tx1"/>
                          </a:solidFill>
                          <a:effectLst/>
                        </a:rPr>
                        <a:t>Relajado/a</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S"/>
                    </a:p>
                  </a:txBody>
                  <a:tcPr/>
                </a:tc>
                <a:tc>
                  <a:txBody>
                    <a:bodyPr/>
                    <a:lstStyle/>
                    <a:p>
                      <a:pPr marL="6350" marR="81280" indent="-6350" algn="l">
                        <a:lnSpc>
                          <a:spcPct val="107000"/>
                        </a:lnSpc>
                        <a:spcAft>
                          <a:spcPts val="0"/>
                        </a:spcAft>
                      </a:pPr>
                      <a:r>
                        <a:rPr lang="es-ES" sz="1800" dirty="0">
                          <a:solidFill>
                            <a:schemeClr val="tx1"/>
                          </a:solidFill>
                          <a:effectLst/>
                        </a:rPr>
                        <a:t>Franco/a</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27790">
                <a:tc>
                  <a:txBody>
                    <a:bodyPr/>
                    <a:lstStyle/>
                    <a:p>
                      <a:pPr marL="6350" marR="30480" indent="631190" algn="l">
                        <a:lnSpc>
                          <a:spcPct val="107000"/>
                        </a:lnSpc>
                        <a:spcAft>
                          <a:spcPts val="0"/>
                        </a:spcAft>
                        <a:tabLst>
                          <a:tab pos="631190" algn="l"/>
                        </a:tabLst>
                      </a:pPr>
                      <a:r>
                        <a:rPr lang="es-ES" sz="1800" dirty="0">
                          <a:solidFill>
                            <a:schemeClr val="tx1"/>
                          </a:solidFill>
                          <a:effectLst/>
                        </a:rPr>
                        <a:t>Trabajador/a</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56515" marR="81280" indent="-6350" algn="l">
                        <a:lnSpc>
                          <a:spcPct val="107000"/>
                        </a:lnSpc>
                        <a:spcAft>
                          <a:spcPts val="0"/>
                        </a:spcAft>
                      </a:pPr>
                      <a:r>
                        <a:rPr lang="es-ES" sz="1800" dirty="0">
                          <a:solidFill>
                            <a:schemeClr val="tx1"/>
                          </a:solidFill>
                          <a:effectLst/>
                        </a:rPr>
                        <a:t>Amable</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6350" marR="81280" indent="-6350" algn="l">
                        <a:lnSpc>
                          <a:spcPct val="107000"/>
                        </a:lnSpc>
                        <a:spcAft>
                          <a:spcPts val="0"/>
                        </a:spcAft>
                      </a:pPr>
                      <a:r>
                        <a:rPr lang="es-ES" sz="1800" dirty="0">
                          <a:solidFill>
                            <a:schemeClr val="tx1"/>
                          </a:solidFill>
                          <a:effectLst/>
                        </a:rPr>
                        <a:t>Apasionado/a</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S"/>
                    </a:p>
                  </a:txBody>
                  <a:tcPr/>
                </a:tc>
                <a:tc>
                  <a:txBody>
                    <a:bodyPr/>
                    <a:lstStyle/>
                    <a:p>
                      <a:pPr marL="6350" marR="81280" indent="-6350" algn="l">
                        <a:lnSpc>
                          <a:spcPct val="107000"/>
                        </a:lnSpc>
                        <a:spcAft>
                          <a:spcPts val="0"/>
                        </a:spcAft>
                      </a:pPr>
                      <a:r>
                        <a:rPr lang="es-ES" sz="1800" dirty="0">
                          <a:solidFill>
                            <a:schemeClr val="tx1"/>
                          </a:solidFill>
                          <a:effectLst/>
                        </a:rPr>
                        <a:t>Independiente</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7790">
                <a:tc>
                  <a:txBody>
                    <a:bodyPr/>
                    <a:lstStyle/>
                    <a:p>
                      <a:pPr marL="934720" marR="81280" indent="-303530" algn="l">
                        <a:lnSpc>
                          <a:spcPct val="107000"/>
                        </a:lnSpc>
                        <a:spcAft>
                          <a:spcPts val="0"/>
                        </a:spcAft>
                      </a:pPr>
                      <a:r>
                        <a:rPr lang="es-ES" sz="1800" dirty="0">
                          <a:solidFill>
                            <a:schemeClr val="tx1"/>
                          </a:solidFill>
                          <a:effectLst/>
                        </a:rPr>
                        <a:t>________</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56515" marR="81280" indent="-6350" algn="l">
                        <a:lnSpc>
                          <a:spcPct val="107000"/>
                        </a:lnSpc>
                        <a:spcAft>
                          <a:spcPts val="0"/>
                        </a:spcAft>
                      </a:pPr>
                      <a:r>
                        <a:rPr lang="es-ES" sz="1800">
                          <a:solidFill>
                            <a:schemeClr val="tx1"/>
                          </a:solidFill>
                          <a:effectLst/>
                        </a:rPr>
                        <a:t>__________</a:t>
                      </a:r>
                      <a:endParaRPr lang="es-ES" sz="240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6350" marR="81280" indent="-6350" algn="l">
                        <a:lnSpc>
                          <a:spcPct val="107000"/>
                        </a:lnSpc>
                        <a:spcAft>
                          <a:spcPts val="0"/>
                        </a:spcAft>
                      </a:pPr>
                      <a:r>
                        <a:rPr lang="es-ES" sz="1800" dirty="0">
                          <a:solidFill>
                            <a:schemeClr val="tx1"/>
                          </a:solidFill>
                          <a:effectLst/>
                        </a:rPr>
                        <a:t>________</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6350" marR="81280" indent="-6350" algn="ctr">
                        <a:lnSpc>
                          <a:spcPct val="107000"/>
                        </a:lnSpc>
                        <a:spcAft>
                          <a:spcPts val="0"/>
                        </a:spcAft>
                      </a:pPr>
                      <a:r>
                        <a:rPr lang="es-ES" sz="1800" dirty="0">
                          <a:solidFill>
                            <a:schemeClr val="tx1"/>
                          </a:solidFill>
                          <a:effectLst/>
                        </a:rPr>
                        <a:t>________</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S"/>
                    </a:p>
                  </a:txBody>
                  <a:tcPr/>
                </a:tc>
                <a:extLst>
                  <a:ext uri="{0D108BD9-81ED-4DB2-BD59-A6C34878D82A}">
                    <a16:rowId xmlns:a16="http://schemas.microsoft.com/office/drawing/2014/main" val="10009"/>
                  </a:ext>
                </a:extLst>
              </a:tr>
              <a:tr h="327790">
                <a:tc>
                  <a:txBody>
                    <a:bodyPr/>
                    <a:lstStyle/>
                    <a:p>
                      <a:pPr marL="934720" marR="81280" indent="-303530" algn="l">
                        <a:lnSpc>
                          <a:spcPct val="107000"/>
                        </a:lnSpc>
                        <a:spcAft>
                          <a:spcPts val="0"/>
                        </a:spcAft>
                      </a:pPr>
                      <a:r>
                        <a:rPr lang="es-ES" sz="1800" dirty="0">
                          <a:solidFill>
                            <a:schemeClr val="tx1"/>
                          </a:solidFill>
                          <a:effectLst/>
                        </a:rPr>
                        <a:t>________</a:t>
                      </a:r>
                      <a:endParaRPr lang="es-ES" sz="2400" dirty="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6515" marR="81280" indent="-6350" algn="l">
                        <a:lnSpc>
                          <a:spcPct val="107000"/>
                        </a:lnSpc>
                        <a:spcAft>
                          <a:spcPts val="0"/>
                        </a:spcAft>
                      </a:pPr>
                      <a:r>
                        <a:rPr lang="es-ES" sz="1800">
                          <a:solidFill>
                            <a:schemeClr val="tx1"/>
                          </a:solidFill>
                          <a:effectLst/>
                        </a:rPr>
                        <a:t>__________</a:t>
                      </a:r>
                      <a:endParaRPr lang="es-ES" sz="2400">
                        <a:solidFill>
                          <a:schemeClr val="tx1"/>
                        </a:solidFill>
                        <a:effectLst/>
                        <a:latin typeface="Calibri"/>
                        <a:ea typeface="Calibri"/>
                        <a:cs typeface="Arial"/>
                      </a:endParaRPr>
                    </a:p>
                  </a:txBody>
                  <a:tcPr marL="0" marR="123825" marT="1270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6350" marR="81280" indent="-6350" algn="l">
                        <a:lnSpc>
                          <a:spcPct val="107000"/>
                        </a:lnSpc>
                        <a:spcAft>
                          <a:spcPts val="0"/>
                        </a:spcAft>
                      </a:pPr>
                      <a:r>
                        <a:rPr lang="es-ES" sz="1800" dirty="0">
                          <a:solidFill>
                            <a:schemeClr val="tx1"/>
                          </a:solidFill>
                          <a:effectLst/>
                        </a:rPr>
                        <a:t>________</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6350" marR="81280" indent="-6350" algn="ctr">
                        <a:lnSpc>
                          <a:spcPct val="107000"/>
                        </a:lnSpc>
                        <a:spcAft>
                          <a:spcPts val="0"/>
                        </a:spcAft>
                      </a:pPr>
                      <a:r>
                        <a:rPr lang="es-ES" sz="1800" dirty="0">
                          <a:solidFill>
                            <a:schemeClr val="tx1"/>
                          </a:solidFill>
                          <a:effectLst/>
                        </a:rPr>
                        <a:t>________</a:t>
                      </a:r>
                      <a:endParaRPr lang="es-ES" sz="2400" dirty="0">
                        <a:solidFill>
                          <a:schemeClr val="tx1"/>
                        </a:solidFill>
                        <a:effectLst/>
                        <a:latin typeface="Calibri"/>
                        <a:ea typeface="Calibri"/>
                        <a:cs typeface="Arial"/>
                      </a:endParaRPr>
                    </a:p>
                  </a:txBody>
                  <a:tcPr marL="0" marR="1238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s-ES"/>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97575303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A98577-8B37-4D44-91CF-1928EC81AF1B}"/>
              </a:ext>
            </a:extLst>
          </p:cNvPr>
          <p:cNvSpPr>
            <a:spLocks noGrp="1"/>
          </p:cNvSpPr>
          <p:nvPr>
            <p:ph sz="quarter" idx="14"/>
          </p:nvPr>
        </p:nvSpPr>
        <p:spPr>
          <a:xfrm>
            <a:off x="507195" y="1259840"/>
            <a:ext cx="11174412" cy="4751348"/>
          </a:xfrm>
        </p:spPr>
        <p:txBody>
          <a:bodyPr>
            <a:normAutofit/>
          </a:bodyPr>
          <a:lstStyle/>
          <a:p>
            <a:pPr algn="just"/>
            <a:r>
              <a:rPr lang="es-ES" dirty="0"/>
              <a:t>Cuando las personas usuarias de los servicios intentan superar épocas difíciles, puede resultar de ayuda utilizar un sencillo sistema de semáforos para realizar el seguimiento de su estado de ánimo</a:t>
            </a:r>
            <a:r>
              <a:rPr lang="en-US" dirty="0">
                <a:ea typeface="MS Mincho" panose="02020609040205080304" pitchFamily="49" charset="-128"/>
                <a:cs typeface="Cambria" panose="02040503050406030204" pitchFamily="18" charset="0"/>
              </a:rPr>
              <a:t>. </a:t>
            </a:r>
            <a:endParaRPr lang="x-none" dirty="0">
              <a:ea typeface="MS Mincho" panose="02020609040205080304" pitchFamily="49" charset="-128"/>
              <a:cs typeface="Cambria" panose="02040503050406030204" pitchFamily="18" charset="0"/>
            </a:endParaRPr>
          </a:p>
          <a:p>
            <a:pPr marL="0" algn="just"/>
            <a:r>
              <a:rPr lang="es-ES" dirty="0"/>
              <a:t>El sistema de semáforos esbozado a continuación puede ser útil</a:t>
            </a:r>
            <a:r>
              <a:rPr lang="en-GB" dirty="0">
                <a:ea typeface="MS Mincho" panose="02020609040205080304" pitchFamily="49" charset="-128"/>
                <a:cs typeface="Cambria" panose="02040503050406030204" pitchFamily="18" charset="0"/>
              </a:rPr>
              <a:t>. </a:t>
            </a:r>
            <a:endParaRPr lang="x-none" dirty="0">
              <a:ea typeface="MS Mincho" panose="02020609040205080304" pitchFamily="49" charset="-128"/>
              <a:cs typeface="Cambria" panose="02040503050406030204" pitchFamily="18" charset="0"/>
            </a:endParaRPr>
          </a:p>
          <a:p>
            <a:pPr>
              <a:spcAft>
                <a:spcPts val="600"/>
              </a:spcAft>
              <a:tabLst>
                <a:tab pos="228600" algn="l"/>
                <a:tab pos="457200" algn="l"/>
              </a:tabLst>
            </a:pPr>
            <a:r>
              <a:rPr lang="en-US" b="1" dirty="0">
                <a:solidFill>
                  <a:srgbClr val="00B050"/>
                </a:solidFill>
                <a:ea typeface="SimSun" panose="02010600030101010101" pitchFamily="2" charset="-122"/>
                <a:cs typeface="Arial" panose="020B0604020202020204" pitchFamily="34" charset="0"/>
              </a:rPr>
              <a:t>VERDE</a:t>
            </a:r>
            <a:r>
              <a:rPr lang="en-US" dirty="0">
                <a:solidFill>
                  <a:srgbClr val="000000"/>
                </a:solidFill>
                <a:ea typeface="SimSun" panose="02010600030101010101" pitchFamily="2" charset="-122"/>
                <a:cs typeface="Arial" panose="020B0604020202020204" pitchFamily="34" charset="0"/>
              </a:rPr>
              <a:t>: </a:t>
            </a:r>
            <a:r>
              <a:rPr lang="es-ES" dirty="0"/>
              <a:t>te sientes bien. </a:t>
            </a:r>
          </a:p>
          <a:p>
            <a:pPr lvl="3">
              <a:spcAft>
                <a:spcPts val="600"/>
              </a:spcAft>
              <a:tabLst>
                <a:tab pos="228600" algn="l"/>
                <a:tab pos="457200" algn="l"/>
              </a:tabLst>
            </a:pPr>
            <a:r>
              <a:rPr lang="es-ES" dirty="0"/>
              <a:t>Puedes sufrir momentos puntuales de estrés, pero eres capaz de gestionarlos con tus habilidades, hacer frente a los problemas y resolverlos</a:t>
            </a:r>
            <a:r>
              <a:rPr lang="en-US" dirty="0">
                <a:solidFill>
                  <a:srgbClr val="000000"/>
                </a:solidFill>
                <a:ea typeface="SimSun" panose="02010600030101010101" pitchFamily="2" charset="-122"/>
                <a:cs typeface="Arial" panose="020B0604020202020204" pitchFamily="34" charset="0"/>
              </a:rPr>
              <a:t>. </a:t>
            </a:r>
            <a:endParaRPr lang="x-none" dirty="0">
              <a:solidFill>
                <a:srgbClr val="000000"/>
              </a:solidFill>
              <a:ea typeface="SimSun" panose="02010600030101010101" pitchFamily="2" charset="-122"/>
              <a:cs typeface="Arial" panose="020B0604020202020204" pitchFamily="34" charset="0"/>
            </a:endParaRPr>
          </a:p>
          <a:p>
            <a:pPr>
              <a:spcAft>
                <a:spcPts val="600"/>
              </a:spcAft>
              <a:tabLst>
                <a:tab pos="228600" algn="l"/>
                <a:tab pos="457200" algn="l"/>
              </a:tabLst>
            </a:pPr>
            <a:r>
              <a:rPr lang="en-US" b="1" dirty="0">
                <a:solidFill>
                  <a:srgbClr val="FFC000"/>
                </a:solidFill>
                <a:ea typeface="SimSun" panose="02010600030101010101" pitchFamily="2" charset="-122"/>
                <a:cs typeface="Arial" panose="020B0604020202020204" pitchFamily="34" charset="0"/>
              </a:rPr>
              <a:t>AMARI</a:t>
            </a:r>
            <a:r>
              <a:rPr lang="en-US" b="1" dirty="0">
                <a:solidFill>
                  <a:srgbClr val="FF0000"/>
                </a:solidFill>
                <a:ea typeface="SimSun" panose="02010600030101010101" pitchFamily="2" charset="-122"/>
                <a:cs typeface="Arial" panose="020B0604020202020204" pitchFamily="34" charset="0"/>
              </a:rPr>
              <a:t>LLO</a:t>
            </a:r>
            <a:r>
              <a:rPr lang="en-US" dirty="0">
                <a:solidFill>
                  <a:srgbClr val="000000"/>
                </a:solidFill>
                <a:ea typeface="SimSun" panose="02010600030101010101" pitchFamily="2" charset="-122"/>
                <a:cs typeface="Arial" panose="020B0604020202020204" pitchFamily="34" charset="0"/>
              </a:rPr>
              <a:t>: </a:t>
            </a:r>
            <a:r>
              <a:rPr lang="es-ES" dirty="0"/>
              <a:t>percibes señales de malestar emocional. </a:t>
            </a:r>
          </a:p>
          <a:p>
            <a:pPr lvl="3">
              <a:spcAft>
                <a:spcPts val="600"/>
              </a:spcAft>
              <a:tabLst>
                <a:tab pos="228600" algn="l"/>
                <a:tab pos="457200" algn="l"/>
              </a:tabLst>
            </a:pPr>
            <a:r>
              <a:rPr lang="es-ES" dirty="0"/>
              <a:t>Sería conveniente tener un mejor cuidado de tu salud física y mental, y obtener ayuda de amigos, familiares o profesionales de la salud mental u otros ámbitos</a:t>
            </a:r>
            <a:r>
              <a:rPr lang="en-US" dirty="0">
                <a:solidFill>
                  <a:srgbClr val="000000"/>
                </a:solidFill>
                <a:ea typeface="SimSun" panose="02010600030101010101" pitchFamily="2" charset="-122"/>
                <a:cs typeface="Arial" panose="020B0604020202020204" pitchFamily="34" charset="0"/>
              </a:rPr>
              <a:t>).</a:t>
            </a:r>
            <a:endParaRPr lang="x-none" dirty="0">
              <a:solidFill>
                <a:srgbClr val="000000"/>
              </a:solidFill>
              <a:ea typeface="SimSun" panose="02010600030101010101" pitchFamily="2" charset="-122"/>
              <a:cs typeface="Arial" panose="020B0604020202020204" pitchFamily="34" charset="0"/>
            </a:endParaRPr>
          </a:p>
          <a:p>
            <a:endParaRPr lang="x-none" dirty="0"/>
          </a:p>
        </p:txBody>
      </p:sp>
      <p:sp>
        <p:nvSpPr>
          <p:cNvPr id="2" name="Title 1">
            <a:extLst>
              <a:ext uri="{FF2B5EF4-FFF2-40B4-BE49-F238E27FC236}">
                <a16:creationId xmlns:a16="http://schemas.microsoft.com/office/drawing/2014/main" id="{38517028-7C06-45EF-A43D-F1F24D0656F2}"/>
              </a:ext>
            </a:extLst>
          </p:cNvPr>
          <p:cNvSpPr>
            <a:spLocks noGrp="1"/>
          </p:cNvSpPr>
          <p:nvPr>
            <p:ph type="title"/>
          </p:nvPr>
        </p:nvSpPr>
        <p:spPr>
          <a:xfrm>
            <a:off x="399630" y="506412"/>
            <a:ext cx="10674770" cy="428308"/>
          </a:xfrm>
        </p:spPr>
        <p:txBody>
          <a:bodyPr/>
          <a:lstStyle/>
          <a:p>
            <a:r>
              <a:rPr lang="es-ES" dirty="0"/>
              <a:t>Presentación: 3. Plan de gestión de momentos difíciles -</a:t>
            </a:r>
            <a:r>
              <a:rPr lang="en-US" b="1" dirty="0">
                <a:latin typeface="Century Gothic" panose="020B0502020202020204" pitchFamily="34" charset="0"/>
                <a:ea typeface="MS Mincho" panose="02020609040205080304" pitchFamily="49" charset="-128"/>
                <a:cs typeface="Calibri Light" panose="020F0302020204030204" pitchFamily="34" charset="0"/>
              </a:rPr>
              <a:t> 3</a:t>
            </a:r>
            <a:endParaRPr lang="x-none" dirty="0">
              <a:latin typeface="Century Gothic" panose="020B0502020202020204" pitchFamily="34" charset="0"/>
            </a:endParaRPr>
          </a:p>
        </p:txBody>
      </p:sp>
    </p:spTree>
    <p:extLst>
      <p:ext uri="{BB962C8B-B14F-4D97-AF65-F5344CB8AC3E}">
        <p14:creationId xmlns:p14="http://schemas.microsoft.com/office/powerpoint/2010/main" val="386194709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0">
            <a:extLst>
              <a:ext uri="{FF2B5EF4-FFF2-40B4-BE49-F238E27FC236}">
                <a16:creationId xmlns:a16="http://schemas.microsoft.com/office/drawing/2014/main" id="{3B0E2987-6857-4100-A9C7-950685787054}"/>
              </a:ext>
            </a:extLst>
          </p:cNvPr>
          <p:cNvSpPr txBox="1">
            <a:spLocks noGrp="1"/>
          </p:cNvSpPr>
          <p:nvPr>
            <p:ph sz="quarter" idx="14"/>
          </p:nvPr>
        </p:nvSpPr>
        <p:spPr>
          <a:xfrm>
            <a:off x="507195" y="1310020"/>
            <a:ext cx="11174412" cy="4500000"/>
          </a:xfrm>
          <a:prstGeom prst="rect">
            <a:avLst/>
          </a:prstGeom>
          <a:solidFill>
            <a:srgbClr val="D2EFFD">
              <a:alpha val="20000"/>
            </a:srgb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438785" marR="81280" indent="0" algn="ctr">
              <a:lnSpc>
                <a:spcPct val="107000"/>
              </a:lnSpc>
              <a:spcAft>
                <a:spcPts val="0"/>
              </a:spcAft>
              <a:buNone/>
            </a:pPr>
            <a:r>
              <a:rPr lang="es-ES" sz="3200" b="1" dirty="0">
                <a:solidFill>
                  <a:srgbClr val="000000"/>
                </a:solidFill>
                <a:latin typeface="Calibri"/>
                <a:ea typeface="Calibri"/>
              </a:rPr>
              <a:t>El sistema de semáforos </a:t>
            </a:r>
            <a:r>
              <a:rPr lang="es-ES" sz="3200" b="1" dirty="0">
                <a:solidFill>
                  <a:srgbClr val="00B050"/>
                </a:solidFill>
                <a:latin typeface="Calibri"/>
                <a:ea typeface="Calibri"/>
              </a:rPr>
              <a:t>verde-</a:t>
            </a:r>
            <a:r>
              <a:rPr lang="es-ES" sz="3200" b="1" dirty="0">
                <a:solidFill>
                  <a:srgbClr val="FFC000"/>
                </a:solidFill>
                <a:latin typeface="Calibri"/>
                <a:ea typeface="Calibri"/>
              </a:rPr>
              <a:t>amar</a:t>
            </a:r>
            <a:r>
              <a:rPr lang="es-ES" sz="3200" b="1" dirty="0">
                <a:solidFill>
                  <a:srgbClr val="FF0000"/>
                </a:solidFill>
                <a:latin typeface="Calibri"/>
                <a:ea typeface="Calibri"/>
              </a:rPr>
              <a:t>illo</a:t>
            </a:r>
            <a:r>
              <a:rPr lang="es-ES" sz="800" b="1" dirty="0">
                <a:solidFill>
                  <a:srgbClr val="000000"/>
                </a:solidFill>
                <a:latin typeface="Calibri"/>
                <a:ea typeface="Calibri"/>
              </a:rPr>
              <a:t> </a:t>
            </a:r>
            <a:endParaRPr lang="es-ES" sz="3200" dirty="0">
              <a:solidFill>
                <a:srgbClr val="000000"/>
              </a:solidFill>
              <a:latin typeface="Calibri"/>
              <a:ea typeface="Calibri"/>
            </a:endParaRPr>
          </a:p>
          <a:p>
            <a:pPr marL="445135" marR="81280" indent="-6350">
              <a:lnSpc>
                <a:spcPct val="107000"/>
              </a:lnSpc>
              <a:spcAft>
                <a:spcPts val="410"/>
              </a:spcAft>
            </a:pPr>
            <a:r>
              <a:rPr lang="es-ES" sz="800" dirty="0">
                <a:solidFill>
                  <a:srgbClr val="000000"/>
                </a:solidFill>
                <a:latin typeface="Calibri"/>
                <a:ea typeface="Calibri"/>
              </a:rPr>
              <a:t> </a:t>
            </a:r>
            <a:endParaRPr lang="es-ES" sz="3200" dirty="0">
              <a:solidFill>
                <a:srgbClr val="000000"/>
              </a:solidFill>
              <a:latin typeface="Calibri"/>
              <a:ea typeface="Calibri"/>
            </a:endParaRPr>
          </a:p>
          <a:p>
            <a:pPr marL="445135" marR="81280" indent="0" algn="just">
              <a:lnSpc>
                <a:spcPct val="103000"/>
              </a:lnSpc>
              <a:spcAft>
                <a:spcPts val="0"/>
              </a:spcAft>
              <a:buNone/>
            </a:pPr>
            <a:r>
              <a:rPr lang="es-ES" sz="3200" dirty="0">
                <a:solidFill>
                  <a:srgbClr val="000000"/>
                </a:solidFill>
                <a:latin typeface="Calibri"/>
                <a:ea typeface="Calibri"/>
              </a:rPr>
              <a:t>Cuando las personas usuarias de los servicios intentan superar épocas difíciles, puede resultar de ayuda utilizar un sencillo sistema de semáforos para llevar un seguimiento. </a:t>
            </a:r>
          </a:p>
          <a:p>
            <a:pPr marL="445135" marR="81280" indent="-6350">
              <a:lnSpc>
                <a:spcPct val="107000"/>
              </a:lnSpc>
              <a:spcAft>
                <a:spcPts val="0"/>
              </a:spcAft>
            </a:pPr>
            <a:endParaRPr lang="es-ES" sz="3200" dirty="0">
              <a:solidFill>
                <a:srgbClr val="000000"/>
              </a:solidFill>
              <a:latin typeface="Calibri"/>
              <a:ea typeface="Calibri"/>
            </a:endParaRPr>
          </a:p>
          <a:p>
            <a:pPr marL="445135" marR="81280" indent="0" algn="just">
              <a:lnSpc>
                <a:spcPct val="103000"/>
              </a:lnSpc>
              <a:spcAft>
                <a:spcPts val="0"/>
              </a:spcAft>
              <a:buNone/>
            </a:pPr>
            <a:r>
              <a:rPr lang="es-ES" sz="3200" dirty="0">
                <a:solidFill>
                  <a:srgbClr val="00B050"/>
                </a:solidFill>
                <a:latin typeface="Calibri"/>
                <a:ea typeface="Calibri"/>
              </a:rPr>
              <a:t>VERDE</a:t>
            </a:r>
            <a:r>
              <a:rPr lang="es-ES" sz="3200" dirty="0">
                <a:solidFill>
                  <a:srgbClr val="000000"/>
                </a:solidFill>
                <a:latin typeface="Calibri"/>
                <a:ea typeface="Calibri"/>
              </a:rPr>
              <a:t> = te sientes bien. </a:t>
            </a:r>
          </a:p>
          <a:p>
            <a:pPr marL="445135" marR="81280" indent="0" algn="just">
              <a:lnSpc>
                <a:spcPct val="103000"/>
              </a:lnSpc>
              <a:spcAft>
                <a:spcPts val="0"/>
              </a:spcAft>
              <a:buNone/>
            </a:pPr>
            <a:r>
              <a:rPr lang="es-ES" sz="3200" b="1" dirty="0">
                <a:solidFill>
                  <a:srgbClr val="FFC000"/>
                </a:solidFill>
                <a:latin typeface="Calibri"/>
                <a:ea typeface="Calibri"/>
              </a:rPr>
              <a:t>AMAR</a:t>
            </a:r>
            <a:r>
              <a:rPr lang="es-ES" sz="3200" b="1" dirty="0">
                <a:solidFill>
                  <a:srgbClr val="FF0000"/>
                </a:solidFill>
                <a:latin typeface="Calibri"/>
                <a:ea typeface="Calibri"/>
              </a:rPr>
              <a:t>ILLO</a:t>
            </a:r>
            <a:r>
              <a:rPr lang="es-ES" sz="3200" dirty="0">
                <a:solidFill>
                  <a:srgbClr val="000000"/>
                </a:solidFill>
                <a:latin typeface="Calibri"/>
                <a:ea typeface="Calibri"/>
              </a:rPr>
              <a:t> = percibes señales de malestar emocional. </a:t>
            </a:r>
          </a:p>
          <a:p>
            <a:pPr marL="0" marR="0" indent="0">
              <a:spcBef>
                <a:spcPts val="0"/>
              </a:spcBef>
              <a:spcAft>
                <a:spcPts val="0"/>
              </a:spcAft>
              <a:buNone/>
            </a:pPr>
            <a:endParaRPr lang="x-none" dirty="0">
              <a:solidFill>
                <a:srgbClr val="000000"/>
              </a:solidFill>
              <a:effectLst/>
              <a:ea typeface="SimSun" panose="02010600030101010101" pitchFamily="2" charset="-122"/>
              <a:cs typeface="Arial" panose="020B0604020202020204" pitchFamily="34" charset="0"/>
            </a:endParaRPr>
          </a:p>
        </p:txBody>
      </p:sp>
      <p:sp>
        <p:nvSpPr>
          <p:cNvPr id="2" name="Title 1">
            <a:extLst>
              <a:ext uri="{FF2B5EF4-FFF2-40B4-BE49-F238E27FC236}">
                <a16:creationId xmlns:a16="http://schemas.microsoft.com/office/drawing/2014/main" id="{2049DDEE-975C-404A-BA5F-B3D0A6D07C87}"/>
              </a:ext>
            </a:extLst>
          </p:cNvPr>
          <p:cNvSpPr>
            <a:spLocks noGrp="1"/>
          </p:cNvSpPr>
          <p:nvPr>
            <p:ph type="title"/>
          </p:nvPr>
        </p:nvSpPr>
        <p:spPr>
          <a:xfrm>
            <a:off x="399630" y="506412"/>
            <a:ext cx="10979570" cy="468948"/>
          </a:xfrm>
        </p:spPr>
        <p:txBody>
          <a:bodyPr/>
          <a:lstStyle/>
          <a:p>
            <a:r>
              <a:rPr lang="es-ES" dirty="0"/>
              <a:t>Presentación: 3. Plan de gestión de momentos difíciles -</a:t>
            </a:r>
            <a:r>
              <a:rPr lang="en-US" dirty="0"/>
              <a:t> </a:t>
            </a:r>
            <a:r>
              <a:rPr lang="en-US" dirty="0">
                <a:latin typeface="Century Gothic" panose="020B0502020202020204" pitchFamily="34" charset="0"/>
                <a:ea typeface="MS Mincho" panose="02020609040205080304" pitchFamily="49" charset="-128"/>
                <a:cs typeface="Calibri Light" panose="020F0302020204030204" pitchFamily="34" charset="0"/>
              </a:rPr>
              <a:t>4</a:t>
            </a:r>
            <a:endParaRPr lang="x-none" dirty="0">
              <a:latin typeface="Century Gothic" panose="020B0502020202020204" pitchFamily="34" charset="0"/>
            </a:endParaRPr>
          </a:p>
        </p:txBody>
      </p:sp>
    </p:spTree>
    <p:extLst>
      <p:ext uri="{BB962C8B-B14F-4D97-AF65-F5344CB8AC3E}">
        <p14:creationId xmlns:p14="http://schemas.microsoft.com/office/powerpoint/2010/main" val="1200369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3AEBD7-1836-41E6-AAA5-06C8925DAACA}"/>
              </a:ext>
            </a:extLst>
          </p:cNvPr>
          <p:cNvSpPr>
            <a:spLocks noGrp="1"/>
          </p:cNvSpPr>
          <p:nvPr>
            <p:ph sz="quarter" idx="14"/>
          </p:nvPr>
        </p:nvSpPr>
        <p:spPr/>
        <p:txBody>
          <a:bodyPr/>
          <a:lstStyle/>
          <a:p>
            <a:pPr marL="457200" lvl="0" indent="-457200" algn="just">
              <a:buFont typeface="+mj-lt"/>
              <a:buAutoNum type="arabicPeriod"/>
            </a:pPr>
            <a:r>
              <a:rPr lang="es-ES" b="1" dirty="0"/>
              <a:t>La recuperación NO es </a:t>
            </a:r>
            <a:r>
              <a:rPr lang="es-ES" dirty="0"/>
              <a:t>necesariamente una cura o la ausencia de enfermedad, de un diagnóstico o de síntomas, porque las personas con discapacidad psicosocial pueden tener una vida plena en presencia de cualquiera de estas circunstancias. Dicho de otro modo, para algunas personas, liberarse de aquello que perciben e interpretan como síntomas es un rasgo definidor de su recuperación. Otras pueden seguir teniendo síntomas y, aun así, sentir que se recuperan. </a:t>
            </a:r>
          </a:p>
          <a:p>
            <a:pPr algn="just"/>
            <a:r>
              <a:rPr lang="es-ES" dirty="0"/>
              <a:t>La recuperación ayuda a la persona a explorar con sensatez lo que le está pasando en un momento dado, lo que necesita resolver y lo que le duele, pero no acaba ahí. </a:t>
            </a:r>
          </a:p>
          <a:p>
            <a:pPr algn="just"/>
            <a:r>
              <a:rPr lang="es-ES" dirty="0"/>
              <a:t>También implica abordar muchas dificultades potenciales que una persona puede sentir, como pueden ser el aislamiento, la exclusión, la pobreza, el paro o la discriminación. </a:t>
            </a:r>
          </a:p>
          <a:p>
            <a:pPr algn="just"/>
            <a:endParaRPr lang="x-none" dirty="0"/>
          </a:p>
        </p:txBody>
      </p:sp>
      <p:sp>
        <p:nvSpPr>
          <p:cNvPr id="2" name="Title 1">
            <a:extLst>
              <a:ext uri="{FF2B5EF4-FFF2-40B4-BE49-F238E27FC236}">
                <a16:creationId xmlns:a16="http://schemas.microsoft.com/office/drawing/2014/main" id="{4ABE2F77-C8C8-482A-A39B-32EE9EF608EF}"/>
              </a:ext>
            </a:extLst>
          </p:cNvPr>
          <p:cNvSpPr>
            <a:spLocks noGrp="1"/>
          </p:cNvSpPr>
          <p:nvPr>
            <p:ph type="title"/>
          </p:nvPr>
        </p:nvSpPr>
        <p:spPr/>
        <p:txBody>
          <a:bodyPr/>
          <a:lstStyle/>
          <a:p>
            <a:r>
              <a:rPr lang="es-ES" dirty="0"/>
              <a:t>Presentación: ¿Qué es la recuperación? - 6</a:t>
            </a:r>
            <a:endParaRPr lang="x-none" dirty="0"/>
          </a:p>
        </p:txBody>
      </p:sp>
    </p:spTree>
    <p:extLst>
      <p:ext uri="{BB962C8B-B14F-4D97-AF65-F5344CB8AC3E}">
        <p14:creationId xmlns:p14="http://schemas.microsoft.com/office/powerpoint/2010/main" val="216986789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ECB8FE-11F0-4059-AEDB-5027E700DEAB}"/>
              </a:ext>
            </a:extLst>
          </p:cNvPr>
          <p:cNvSpPr>
            <a:spLocks noGrp="1"/>
          </p:cNvSpPr>
          <p:nvPr>
            <p:ph sz="quarter" idx="14"/>
          </p:nvPr>
        </p:nvSpPr>
        <p:spPr/>
        <p:txBody>
          <a:bodyPr>
            <a:normAutofit/>
          </a:bodyPr>
          <a:lstStyle/>
          <a:p>
            <a:pPr marL="0" indent="0" algn="just">
              <a:buNone/>
            </a:pPr>
            <a:r>
              <a:rPr lang="es-ES" b="1" dirty="0"/>
              <a:t>Para gestionar mejor el malestar emocional, las personas pueden aprender a identificar:</a:t>
            </a:r>
          </a:p>
          <a:p>
            <a:pPr lvl="2" algn="just"/>
            <a:r>
              <a:rPr lang="es-ES" dirty="0"/>
              <a:t>Puntos sensibles </a:t>
            </a:r>
          </a:p>
          <a:p>
            <a:pPr lvl="2" algn="just"/>
            <a:r>
              <a:rPr lang="es-ES" dirty="0"/>
              <a:t>señales de malestar </a:t>
            </a:r>
          </a:p>
          <a:p>
            <a:pPr algn="just"/>
            <a:r>
              <a:rPr lang="es-ES" dirty="0"/>
              <a:t>Si la persona es capaz de identificar sus puntos sensibles y las señales de malestar, y actuar rápidamente, puede reducir en gran medida las posibilidades de sufrir una crisis</a:t>
            </a:r>
            <a:r>
              <a:rPr lang="en-US" dirty="0"/>
              <a:t>. </a:t>
            </a:r>
          </a:p>
          <a:p>
            <a:pPr algn="just"/>
            <a:r>
              <a:rPr lang="es-ES" dirty="0"/>
              <a:t>También es importante que los otros sean conscientes de </a:t>
            </a:r>
            <a:r>
              <a:rPr lang="es-ES" dirty="0" err="1"/>
              <a:t>ellospara</a:t>
            </a:r>
            <a:r>
              <a:rPr lang="es-ES" dirty="0"/>
              <a:t> hablar con la persona a la que realizan el acompañamiento</a:t>
            </a:r>
            <a:r>
              <a:rPr lang="en-US" dirty="0"/>
              <a:t>. </a:t>
            </a:r>
          </a:p>
          <a:p>
            <a:pPr algn="just"/>
            <a:r>
              <a:rPr lang="es-ES" dirty="0"/>
              <a:t>Simultáneamente, es importante que los otros no traspasen los límites de manera forzosa ni tomen el control</a:t>
            </a:r>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38825F2F-DA7E-4E60-8F3E-4F6B3E132EF7}"/>
              </a:ext>
            </a:extLst>
          </p:cNvPr>
          <p:cNvSpPr>
            <a:spLocks noGrp="1"/>
          </p:cNvSpPr>
          <p:nvPr>
            <p:ph type="title"/>
          </p:nvPr>
        </p:nvSpPr>
        <p:spPr>
          <a:xfrm>
            <a:off x="399630" y="506412"/>
            <a:ext cx="11060850" cy="468948"/>
          </a:xfrm>
        </p:spPr>
        <p:txBody>
          <a:bodyPr/>
          <a:lstStyle/>
          <a:p>
            <a:r>
              <a:rPr lang="es-ES" dirty="0"/>
              <a:t>Presentación: 3. Plan de gestión de momentos difíciles -</a:t>
            </a:r>
            <a:r>
              <a:rPr lang="en-US" dirty="0"/>
              <a:t> 5</a:t>
            </a:r>
            <a:endParaRPr lang="x-none" dirty="0"/>
          </a:p>
        </p:txBody>
      </p:sp>
    </p:spTree>
    <p:extLst>
      <p:ext uri="{BB962C8B-B14F-4D97-AF65-F5344CB8AC3E}">
        <p14:creationId xmlns:p14="http://schemas.microsoft.com/office/powerpoint/2010/main" val="39239637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CD899-7EB4-4B1C-8912-4CFA605B7FF7}"/>
              </a:ext>
            </a:extLst>
          </p:cNvPr>
          <p:cNvSpPr>
            <a:spLocks noGrp="1"/>
          </p:cNvSpPr>
          <p:nvPr>
            <p:ph sz="quarter" idx="14"/>
          </p:nvPr>
        </p:nvSpPr>
        <p:spPr/>
        <p:txBody>
          <a:bodyPr>
            <a:normAutofit/>
          </a:bodyPr>
          <a:lstStyle/>
          <a:p>
            <a:r>
              <a:rPr lang="es-ES" dirty="0"/>
              <a:t>L</a:t>
            </a:r>
            <a:r>
              <a:rPr lang="es-ES" b="1" dirty="0"/>
              <a:t>os puntos sensibles </a:t>
            </a:r>
            <a:r>
              <a:rPr lang="es-ES" dirty="0"/>
              <a:t>son cosas que pasan que pueden hacer que una persona se sienta nerviosa, asustada, triste o desanimada</a:t>
            </a:r>
            <a:r>
              <a:rPr lang="en-US" dirty="0"/>
              <a:t>. </a:t>
            </a:r>
            <a:endParaRPr lang="x-none" dirty="0"/>
          </a:p>
          <a:p>
            <a:r>
              <a:rPr lang="es-ES" dirty="0"/>
              <a:t>Algunos pueden ser: </a:t>
            </a:r>
          </a:p>
          <a:p>
            <a:pPr lvl="2"/>
            <a:r>
              <a:rPr lang="es-ES" dirty="0"/>
              <a:t>Oír gritos o ser regañado. </a:t>
            </a:r>
          </a:p>
          <a:p>
            <a:pPr lvl="2"/>
            <a:r>
              <a:rPr lang="es-ES" dirty="0"/>
              <a:t>Que no te escuchen. </a:t>
            </a:r>
          </a:p>
          <a:p>
            <a:pPr lvl="2"/>
            <a:r>
              <a:rPr lang="es-ES" dirty="0"/>
              <a:t>Que otras personas se acerquen demasiado. </a:t>
            </a:r>
          </a:p>
          <a:p>
            <a:pPr lvl="2"/>
            <a:r>
              <a:rPr lang="es-ES" dirty="0"/>
              <a:t>Tener mucha carga laboral. </a:t>
            </a:r>
          </a:p>
          <a:p>
            <a:pPr lvl="2"/>
            <a:r>
              <a:rPr lang="es-ES" dirty="0"/>
              <a:t>No poder dormir. </a:t>
            </a:r>
          </a:p>
          <a:p>
            <a:pPr lvl="2"/>
            <a:r>
              <a:rPr lang="es-ES" dirty="0"/>
              <a:t>Que te engañen.</a:t>
            </a:r>
          </a:p>
          <a:p>
            <a:pPr marL="530225" lvl="3" indent="0">
              <a:buNone/>
            </a:pPr>
            <a:endParaRPr lang="x-none" dirty="0"/>
          </a:p>
          <a:p>
            <a:endParaRPr lang="x-none" dirty="0"/>
          </a:p>
        </p:txBody>
      </p:sp>
      <p:sp>
        <p:nvSpPr>
          <p:cNvPr id="2" name="Title 1">
            <a:extLst>
              <a:ext uri="{FF2B5EF4-FFF2-40B4-BE49-F238E27FC236}">
                <a16:creationId xmlns:a16="http://schemas.microsoft.com/office/drawing/2014/main" id="{5382E28C-9A8D-4AB3-93F6-569300F115E5}"/>
              </a:ext>
            </a:extLst>
          </p:cNvPr>
          <p:cNvSpPr>
            <a:spLocks noGrp="1"/>
          </p:cNvSpPr>
          <p:nvPr>
            <p:ph type="title"/>
          </p:nvPr>
        </p:nvSpPr>
        <p:spPr>
          <a:xfrm>
            <a:off x="399630" y="506412"/>
            <a:ext cx="11060850" cy="448628"/>
          </a:xfrm>
        </p:spPr>
        <p:txBody>
          <a:bodyPr/>
          <a:lstStyle/>
          <a:p>
            <a:r>
              <a:rPr lang="es-ES" dirty="0"/>
              <a:t>Presentación: 3. Plan de gestión de momentos difíciles -</a:t>
            </a:r>
            <a:r>
              <a:rPr lang="en-US" dirty="0"/>
              <a:t> 6</a:t>
            </a:r>
            <a:endParaRPr lang="x-none" dirty="0"/>
          </a:p>
        </p:txBody>
      </p:sp>
    </p:spTree>
    <p:extLst>
      <p:ext uri="{BB962C8B-B14F-4D97-AF65-F5344CB8AC3E}">
        <p14:creationId xmlns:p14="http://schemas.microsoft.com/office/powerpoint/2010/main" val="389021599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D2AA4-8CE5-4376-830E-0B28B8018856}"/>
              </a:ext>
            </a:extLst>
          </p:cNvPr>
          <p:cNvSpPr>
            <a:spLocks noGrp="1"/>
          </p:cNvSpPr>
          <p:nvPr>
            <p:ph sz="quarter" idx="14"/>
          </p:nvPr>
        </p:nvSpPr>
        <p:spPr>
          <a:xfrm>
            <a:off x="507195" y="1069383"/>
            <a:ext cx="11174412" cy="4941805"/>
          </a:xfrm>
        </p:spPr>
        <p:txBody>
          <a:bodyPr>
            <a:normAutofit fontScale="77500" lnSpcReduction="20000"/>
          </a:bodyPr>
          <a:lstStyle/>
          <a:p>
            <a:pPr algn="just"/>
            <a:r>
              <a:rPr lang="es-ES" dirty="0"/>
              <a:t>Las </a:t>
            </a:r>
            <a:r>
              <a:rPr lang="es-ES" b="1" dirty="0"/>
              <a:t>señales de malestar</a:t>
            </a:r>
            <a:r>
              <a:rPr lang="es-ES" dirty="0"/>
              <a:t> son cambios en los sentimientos, los pensamientos o el comportamiento que indican que puede haber una crisis. </a:t>
            </a:r>
          </a:p>
          <a:p>
            <a:pPr algn="just"/>
            <a:r>
              <a:rPr lang="es-ES" dirty="0"/>
              <a:t>Son diferentes en cada persona, pero a modo de ejemplo, habitualmente son </a:t>
            </a:r>
            <a:r>
              <a:rPr lang="en-US" dirty="0"/>
              <a:t>:</a:t>
            </a:r>
            <a:endParaRPr lang="x-none" dirty="0"/>
          </a:p>
          <a:p>
            <a:pPr marL="0" indent="0" algn="just">
              <a:buNone/>
            </a:pPr>
            <a:r>
              <a:rPr lang="en-US" b="1" dirty="0"/>
              <a:t>A. </a:t>
            </a:r>
            <a:r>
              <a:rPr lang="es-ES" b="1" dirty="0"/>
              <a:t>Señales que la persona puede identificar: </a:t>
            </a:r>
            <a:endParaRPr lang="es-ES" dirty="0"/>
          </a:p>
          <a:p>
            <a:pPr lvl="2" algn="just">
              <a:spcAft>
                <a:spcPts val="500"/>
              </a:spcAft>
            </a:pPr>
            <a:r>
              <a:rPr lang="es-ES" dirty="0"/>
              <a:t>Sentirse nervioso o asustado. </a:t>
            </a:r>
          </a:p>
          <a:p>
            <a:pPr lvl="2" algn="just">
              <a:spcAft>
                <a:spcPts val="500"/>
              </a:spcAft>
            </a:pPr>
            <a:r>
              <a:rPr lang="es-ES" dirty="0"/>
              <a:t>Sentirse deprimido. </a:t>
            </a:r>
          </a:p>
          <a:p>
            <a:pPr lvl="2" algn="just">
              <a:spcAft>
                <a:spcPts val="500"/>
              </a:spcAft>
            </a:pPr>
            <a:r>
              <a:rPr lang="es-ES" dirty="0"/>
              <a:t>No dormir lo suficiente o levantarse muy temprano. </a:t>
            </a:r>
          </a:p>
          <a:p>
            <a:pPr lvl="2" algn="just">
              <a:spcAft>
                <a:spcPts val="500"/>
              </a:spcAft>
            </a:pPr>
            <a:r>
              <a:rPr lang="es-ES" dirty="0"/>
              <a:t>Tener pensamientos angustiosos. </a:t>
            </a:r>
          </a:p>
          <a:p>
            <a:pPr lvl="2" algn="just">
              <a:spcAft>
                <a:spcPts val="500"/>
              </a:spcAft>
            </a:pPr>
            <a:r>
              <a:rPr lang="es-ES" dirty="0"/>
              <a:t>Encontrar dificultades para hacer cosas que se hacen normalmente. </a:t>
            </a:r>
          </a:p>
          <a:p>
            <a:pPr lvl="2" algn="just">
              <a:spcAft>
                <a:spcPts val="500"/>
              </a:spcAft>
            </a:pPr>
            <a:r>
              <a:rPr lang="es-ES" dirty="0"/>
              <a:t>Sentirse incapaz de confiar en las personas más cercanas. </a:t>
            </a:r>
          </a:p>
          <a:p>
            <a:pPr lvl="2" algn="just">
              <a:spcAft>
                <a:spcPts val="500"/>
              </a:spcAft>
            </a:pPr>
            <a:r>
              <a:rPr lang="es-ES" dirty="0"/>
              <a:t>Sentirse incapaz de seguir llevando a cabo las actividades cotidianas. </a:t>
            </a:r>
          </a:p>
          <a:p>
            <a:pPr lvl="2" algn="just">
              <a:spcAft>
                <a:spcPts val="500"/>
              </a:spcAft>
            </a:pPr>
            <a:r>
              <a:rPr lang="es-ES" dirty="0"/>
              <a:t>Reaccionar de manera exagerada o irracional a eventos normales o cosas que la gente hace normalmente. </a:t>
            </a:r>
          </a:p>
          <a:p>
            <a:pPr lvl="2" algn="just">
              <a:spcAft>
                <a:spcPts val="500"/>
              </a:spcAft>
            </a:pPr>
            <a:r>
              <a:rPr lang="es-ES" dirty="0"/>
              <a:t>Tener experiencias inusitadas que los demás no parecen compartir, como oír o ver cosas, o tener la sensación de que hay fuerzas o personas externas que nos controlan. </a:t>
            </a:r>
          </a:p>
          <a:p>
            <a:pPr lvl="2" algn="just">
              <a:spcAft>
                <a:spcPts val="500"/>
              </a:spcAft>
            </a:pPr>
            <a:r>
              <a:rPr lang="es-ES" dirty="0"/>
              <a:t>Tener pensamientos acelerados.</a:t>
            </a:r>
          </a:p>
          <a:p>
            <a:pPr lvl="2" algn="just">
              <a:spcAft>
                <a:spcPts val="500"/>
              </a:spcAft>
            </a:pPr>
            <a:r>
              <a:rPr lang="es-ES" dirty="0"/>
              <a:t>Sentir mucho miedo o desesperanza. </a:t>
            </a:r>
          </a:p>
          <a:p>
            <a:pPr lvl="2" algn="just">
              <a:spcAft>
                <a:spcPts val="500"/>
              </a:spcAft>
            </a:pPr>
            <a:r>
              <a:rPr lang="es-ES" dirty="0"/>
              <a:t>Sentir que no se tiene el control.</a:t>
            </a:r>
          </a:p>
        </p:txBody>
      </p:sp>
      <p:sp>
        <p:nvSpPr>
          <p:cNvPr id="2" name="Title 1">
            <a:extLst>
              <a:ext uri="{FF2B5EF4-FFF2-40B4-BE49-F238E27FC236}">
                <a16:creationId xmlns:a16="http://schemas.microsoft.com/office/drawing/2014/main" id="{06406605-1BEF-4897-B120-8BC4AAFBBA34}"/>
              </a:ext>
            </a:extLst>
          </p:cNvPr>
          <p:cNvSpPr>
            <a:spLocks noGrp="1"/>
          </p:cNvSpPr>
          <p:nvPr>
            <p:ph type="title"/>
          </p:nvPr>
        </p:nvSpPr>
        <p:spPr>
          <a:xfrm>
            <a:off x="399630" y="506412"/>
            <a:ext cx="10918610" cy="448628"/>
          </a:xfrm>
        </p:spPr>
        <p:txBody>
          <a:bodyPr/>
          <a:lstStyle/>
          <a:p>
            <a:r>
              <a:rPr lang="es-ES" dirty="0"/>
              <a:t>Presentación: 3. Plan de gestión de momentos difíciles -</a:t>
            </a:r>
            <a:r>
              <a:rPr lang="en-US" dirty="0"/>
              <a:t> 7</a:t>
            </a:r>
            <a:endParaRPr lang="x-none" dirty="0"/>
          </a:p>
        </p:txBody>
      </p:sp>
    </p:spTree>
    <p:extLst>
      <p:ext uri="{BB962C8B-B14F-4D97-AF65-F5344CB8AC3E}">
        <p14:creationId xmlns:p14="http://schemas.microsoft.com/office/powerpoint/2010/main" val="77243703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4A5293-A6E5-4FC7-9290-43C62DA211A7}"/>
              </a:ext>
            </a:extLst>
          </p:cNvPr>
          <p:cNvSpPr>
            <a:spLocks noGrp="1"/>
          </p:cNvSpPr>
          <p:nvPr>
            <p:ph sz="quarter" idx="14"/>
          </p:nvPr>
        </p:nvSpPr>
        <p:spPr/>
        <p:txBody>
          <a:bodyPr/>
          <a:lstStyle/>
          <a:p>
            <a:pPr marL="0" lvl="0" indent="0">
              <a:buNone/>
            </a:pPr>
            <a:r>
              <a:rPr lang="en-US" b="1" dirty="0"/>
              <a:t>B. </a:t>
            </a:r>
            <a:r>
              <a:rPr lang="es-ES" b="1" dirty="0"/>
              <a:t>Señales que los demás también pueden identificar</a:t>
            </a:r>
            <a:r>
              <a:rPr lang="en-US" b="1" dirty="0"/>
              <a:t>:</a:t>
            </a:r>
            <a:endParaRPr lang="x-none" dirty="0"/>
          </a:p>
          <a:p>
            <a:pPr lvl="3"/>
            <a:r>
              <a:rPr lang="es-ES" dirty="0"/>
              <a:t>Discutir con otras personas.</a:t>
            </a:r>
          </a:p>
          <a:p>
            <a:pPr lvl="3"/>
            <a:r>
              <a:rPr lang="es-ES" dirty="0"/>
              <a:t>Nerviosismo. </a:t>
            </a:r>
          </a:p>
          <a:p>
            <a:pPr lvl="3"/>
            <a:r>
              <a:rPr lang="es-ES" dirty="0"/>
              <a:t>Inquietud. </a:t>
            </a:r>
          </a:p>
          <a:p>
            <a:pPr lvl="3"/>
            <a:r>
              <a:rPr lang="es-ES" dirty="0"/>
              <a:t>Dormir demasiado. </a:t>
            </a:r>
          </a:p>
          <a:p>
            <a:pPr marL="530225" lvl="3" indent="0">
              <a:buNone/>
            </a:pPr>
            <a:endParaRPr lang="x-none" dirty="0"/>
          </a:p>
          <a:p>
            <a:endParaRPr lang="x-none" dirty="0"/>
          </a:p>
        </p:txBody>
      </p:sp>
      <p:sp>
        <p:nvSpPr>
          <p:cNvPr id="2" name="Title 1">
            <a:extLst>
              <a:ext uri="{FF2B5EF4-FFF2-40B4-BE49-F238E27FC236}">
                <a16:creationId xmlns:a16="http://schemas.microsoft.com/office/drawing/2014/main" id="{AAB4CE6E-8A6A-4AFE-9017-357124C22FB3}"/>
              </a:ext>
            </a:extLst>
          </p:cNvPr>
          <p:cNvSpPr>
            <a:spLocks noGrp="1"/>
          </p:cNvSpPr>
          <p:nvPr>
            <p:ph type="title"/>
          </p:nvPr>
        </p:nvSpPr>
        <p:spPr>
          <a:xfrm>
            <a:off x="399630" y="506412"/>
            <a:ext cx="11060850" cy="489268"/>
          </a:xfrm>
        </p:spPr>
        <p:txBody>
          <a:bodyPr/>
          <a:lstStyle/>
          <a:p>
            <a:r>
              <a:rPr lang="es-ES" dirty="0"/>
              <a:t>Presentación: 3. Plan de gestión de momentos difíciles -</a:t>
            </a:r>
            <a:r>
              <a:rPr lang="en-US" dirty="0"/>
              <a:t> 8</a:t>
            </a:r>
            <a:endParaRPr lang="x-none" dirty="0"/>
          </a:p>
        </p:txBody>
      </p:sp>
    </p:spTree>
    <p:extLst>
      <p:ext uri="{BB962C8B-B14F-4D97-AF65-F5344CB8AC3E}">
        <p14:creationId xmlns:p14="http://schemas.microsoft.com/office/powerpoint/2010/main" val="9080097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C787F9-0A5B-0348-BEAC-C2D3FB6E937A}"/>
              </a:ext>
            </a:extLst>
          </p:cNvPr>
          <p:cNvSpPr>
            <a:spLocks noGrp="1"/>
          </p:cNvSpPr>
          <p:nvPr>
            <p:ph type="body" sz="quarter" idx="13"/>
          </p:nvPr>
        </p:nvSpPr>
        <p:spPr/>
        <p:txBody>
          <a:bodyPr/>
          <a:lstStyle/>
          <a:p>
            <a:r>
              <a:rPr lang="es-ES" dirty="0"/>
              <a:t>EJERCICIO OPCIONAL </a:t>
            </a:r>
          </a:p>
        </p:txBody>
      </p:sp>
      <p:sp>
        <p:nvSpPr>
          <p:cNvPr id="3" name="Content Placeholder 2">
            <a:extLst>
              <a:ext uri="{FF2B5EF4-FFF2-40B4-BE49-F238E27FC236}">
                <a16:creationId xmlns:a16="http://schemas.microsoft.com/office/drawing/2014/main" id="{C30860F9-D842-42FF-9ED3-E94F9DBD69EB}"/>
              </a:ext>
            </a:extLst>
          </p:cNvPr>
          <p:cNvSpPr>
            <a:spLocks noGrp="1"/>
          </p:cNvSpPr>
          <p:nvPr>
            <p:ph sz="quarter" idx="14"/>
          </p:nvPr>
        </p:nvSpPr>
        <p:spPr/>
        <p:txBody>
          <a:bodyPr/>
          <a:lstStyle/>
          <a:p>
            <a:pPr marL="0" indent="0">
              <a:buNone/>
            </a:pPr>
            <a:endParaRPr lang="en-US" dirty="0"/>
          </a:p>
          <a:p>
            <a:r>
              <a:rPr lang="es-ES" dirty="0"/>
              <a:t>Pide al grupo que rellenen las tablas principales del apartado sobre la gestión de los momentos difíciles en su copia del módulo de </a:t>
            </a:r>
            <a:r>
              <a:rPr lang="es-ES" dirty="0" err="1"/>
              <a:t>QualityRights</a:t>
            </a:r>
            <a:r>
              <a:rPr lang="es-ES" dirty="0"/>
              <a:t> </a:t>
            </a:r>
            <a:r>
              <a:rPr lang="es-ES" i="1" dirty="0"/>
              <a:t>Planificación de la recuperación centrada en la persona para la salud mental y el bienestar: herramienta de autoayuda</a:t>
            </a:r>
            <a:endParaRPr lang="es-ES" dirty="0"/>
          </a:p>
          <a:p>
            <a:pPr marL="0" indent="0">
              <a:buNone/>
            </a:pPr>
            <a:r>
              <a:rPr lang="en-GB" dirty="0"/>
              <a:t>  </a:t>
            </a:r>
            <a:endParaRPr lang="x-none" dirty="0"/>
          </a:p>
          <a:p>
            <a:endParaRPr lang="x-none" dirty="0"/>
          </a:p>
        </p:txBody>
      </p:sp>
      <p:sp>
        <p:nvSpPr>
          <p:cNvPr id="2" name="Title 1">
            <a:extLst>
              <a:ext uri="{FF2B5EF4-FFF2-40B4-BE49-F238E27FC236}">
                <a16:creationId xmlns:a16="http://schemas.microsoft.com/office/drawing/2014/main" id="{05C1AF11-0ED6-47AB-BC6A-2B6E4490488A}"/>
              </a:ext>
            </a:extLst>
          </p:cNvPr>
          <p:cNvSpPr>
            <a:spLocks noGrp="1"/>
          </p:cNvSpPr>
          <p:nvPr>
            <p:ph type="title"/>
          </p:nvPr>
        </p:nvSpPr>
        <p:spPr>
          <a:xfrm>
            <a:off x="399630" y="506412"/>
            <a:ext cx="10877970" cy="489268"/>
          </a:xfrm>
        </p:spPr>
        <p:txBody>
          <a:bodyPr/>
          <a:lstStyle/>
          <a:p>
            <a:r>
              <a:rPr lang="es-ES" dirty="0"/>
              <a:t>Presentación: 3. Plan de gestión de momentos difíciles -</a:t>
            </a:r>
            <a:r>
              <a:rPr lang="en-US" dirty="0"/>
              <a:t> 9</a:t>
            </a:r>
            <a:endParaRPr lang="x-none" dirty="0"/>
          </a:p>
        </p:txBody>
      </p:sp>
    </p:spTree>
    <p:extLst>
      <p:ext uri="{BB962C8B-B14F-4D97-AF65-F5344CB8AC3E}">
        <p14:creationId xmlns:p14="http://schemas.microsoft.com/office/powerpoint/2010/main" val="401624662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3DBA85-C763-400A-BB0E-F198C33AABF9}"/>
              </a:ext>
            </a:extLst>
          </p:cNvPr>
          <p:cNvSpPr>
            <a:spLocks noGrp="1"/>
          </p:cNvSpPr>
          <p:nvPr>
            <p:ph sz="quarter" idx="14"/>
          </p:nvPr>
        </p:nvSpPr>
        <p:spPr>
          <a:xfrm>
            <a:off x="507195" y="1280160"/>
            <a:ext cx="11174412" cy="4731028"/>
          </a:xfrm>
        </p:spPr>
        <p:txBody>
          <a:bodyPr>
            <a:normAutofit/>
          </a:bodyPr>
          <a:lstStyle/>
          <a:p>
            <a:pPr algn="just"/>
            <a:r>
              <a:rPr lang="es-ES" sz="2000" dirty="0"/>
              <a:t>Si bien los planes de recuperación animan a las personas a adoptar medidas para evitar las crisis</a:t>
            </a:r>
            <a:r>
              <a:rPr lang="en-US" sz="2000" dirty="0"/>
              <a:t>, </a:t>
            </a:r>
            <a:r>
              <a:rPr lang="es-ES" sz="2000" dirty="0"/>
              <a:t>puede haber momentos en los que </a:t>
            </a:r>
            <a:r>
              <a:rPr lang="en-US" sz="2000" dirty="0"/>
              <a:t>, </a:t>
            </a:r>
            <a:r>
              <a:rPr lang="es-ES" sz="2000" dirty="0"/>
              <a:t>a pesar de todos los esfuerzos de la persona, la situación empeore</a:t>
            </a:r>
            <a:r>
              <a:rPr lang="en-US" sz="2000" dirty="0"/>
              <a:t>.</a:t>
            </a:r>
            <a:endParaRPr lang="x-none" sz="2000" dirty="0"/>
          </a:p>
          <a:p>
            <a:pPr algn="just"/>
            <a:r>
              <a:rPr lang="es-ES" sz="2000" dirty="0"/>
              <a:t>Un plan para responder a una crisis puede dar a los profesionales de la salud mental y a otros acompañantes una mejor oportunidad para entender a la persona y lo que quiere para respetar su voluntad y sus preferencias. </a:t>
            </a:r>
          </a:p>
          <a:p>
            <a:pPr lvl="3" algn="just"/>
            <a:r>
              <a:rPr lang="es-ES" sz="2000" dirty="0"/>
              <a:t>una persona puede dar indicaciones e información sobre cuándo, cómo, dónde y de quién le gustaría recibir ayuda y acompañamiento. </a:t>
            </a:r>
          </a:p>
          <a:p>
            <a:pPr lvl="3" algn="just"/>
            <a:r>
              <a:rPr lang="es-ES" sz="2000" dirty="0"/>
              <a:t>También permite a las personas negarse explícitamente a determinados tipos de tratamiento u opciones de asistencia disponibles.</a:t>
            </a:r>
            <a:endParaRPr lang="x-none" sz="2000"/>
          </a:p>
          <a:p>
            <a:pPr lvl="3" algn="just"/>
            <a:r>
              <a:rPr lang="es-ES" sz="2000" dirty="0"/>
              <a:t>Además, puede haber varias cosas de las que haya que ocuparse, como solicitar la baja en el trabajo, dar de comer a las mascotas, pagar facturas, comunicar a otras personas que la persona no se encuentra bien, cancelar citas, etc. </a:t>
            </a:r>
            <a:endParaRPr lang="x-none" sz="2000" dirty="0"/>
          </a:p>
        </p:txBody>
      </p:sp>
      <p:sp>
        <p:nvSpPr>
          <p:cNvPr id="2" name="Title 1">
            <a:extLst>
              <a:ext uri="{FF2B5EF4-FFF2-40B4-BE49-F238E27FC236}">
                <a16:creationId xmlns:a16="http://schemas.microsoft.com/office/drawing/2014/main" id="{B07AB098-9C48-4A00-B844-50A648121BCB}"/>
              </a:ext>
            </a:extLst>
          </p:cNvPr>
          <p:cNvSpPr>
            <a:spLocks noGrp="1"/>
          </p:cNvSpPr>
          <p:nvPr>
            <p:ph type="title"/>
          </p:nvPr>
        </p:nvSpPr>
        <p:spPr/>
        <p:txBody>
          <a:bodyPr/>
          <a:lstStyle/>
          <a:p>
            <a:r>
              <a:rPr lang="es-ES" dirty="0"/>
              <a:t>Presentación: 4. Plan de respuesta a una crisis -</a:t>
            </a:r>
            <a:r>
              <a:rPr lang="en-US" dirty="0"/>
              <a:t> 1 </a:t>
            </a:r>
            <a:endParaRPr lang="x-none" dirty="0"/>
          </a:p>
        </p:txBody>
      </p:sp>
    </p:spTree>
    <p:extLst>
      <p:ext uri="{BB962C8B-B14F-4D97-AF65-F5344CB8AC3E}">
        <p14:creationId xmlns:p14="http://schemas.microsoft.com/office/powerpoint/2010/main" val="299817771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634AF8-5ADD-4AF5-BBC7-4506E328807F}"/>
              </a:ext>
            </a:extLst>
          </p:cNvPr>
          <p:cNvSpPr>
            <a:spLocks noGrp="1"/>
          </p:cNvSpPr>
          <p:nvPr>
            <p:ph sz="quarter" idx="14"/>
          </p:nvPr>
        </p:nvSpPr>
        <p:spPr/>
        <p:txBody>
          <a:bodyPr/>
          <a:lstStyle/>
          <a:p>
            <a:pPr algn="just"/>
            <a:r>
              <a:rPr lang="es-ES" dirty="0"/>
              <a:t>Planificar todo esto puede ser especialmente importante para las personas menos capaces de expresar su voluntad cuando tienen una crisis.</a:t>
            </a:r>
            <a:r>
              <a:rPr lang="en-US" dirty="0"/>
              <a:t> </a:t>
            </a:r>
          </a:p>
          <a:p>
            <a:pPr algn="just"/>
            <a:r>
              <a:rPr lang="es-ES" dirty="0"/>
              <a:t>Además, es probable que se encuentren con profesionales que no sean quienes suelen ocuparse de su caso</a:t>
            </a:r>
            <a:r>
              <a:rPr lang="en-US" dirty="0"/>
              <a:t>. </a:t>
            </a:r>
            <a:endParaRPr lang="x-none" dirty="0"/>
          </a:p>
          <a:p>
            <a:pPr algn="just"/>
            <a:r>
              <a:rPr lang="es-ES" dirty="0"/>
              <a:t>En algunos países, las personas pueden establecer que su voluntad y sus preferencias sean vinculantes para otras personas en determinadas situaciones</a:t>
            </a:r>
            <a:r>
              <a:rPr lang="en-US" dirty="0"/>
              <a:t>. </a:t>
            </a:r>
          </a:p>
          <a:p>
            <a:pPr algn="just"/>
            <a:endParaRPr lang="en-US" dirty="0"/>
          </a:p>
          <a:p>
            <a:pPr algn="just"/>
            <a:endParaRPr lang="x-none" dirty="0"/>
          </a:p>
        </p:txBody>
      </p:sp>
      <p:sp>
        <p:nvSpPr>
          <p:cNvPr id="2" name="Title 1">
            <a:extLst>
              <a:ext uri="{FF2B5EF4-FFF2-40B4-BE49-F238E27FC236}">
                <a16:creationId xmlns:a16="http://schemas.microsoft.com/office/drawing/2014/main" id="{5B0D416F-6472-447C-98F0-709EC272DC7E}"/>
              </a:ext>
            </a:extLst>
          </p:cNvPr>
          <p:cNvSpPr>
            <a:spLocks noGrp="1"/>
          </p:cNvSpPr>
          <p:nvPr>
            <p:ph type="title"/>
          </p:nvPr>
        </p:nvSpPr>
        <p:spPr/>
        <p:txBody>
          <a:bodyPr/>
          <a:lstStyle/>
          <a:p>
            <a:r>
              <a:rPr lang="es-ES" dirty="0"/>
              <a:t>Presentación: 4. Plan de respuesta a una crisis -</a:t>
            </a:r>
            <a:r>
              <a:rPr lang="en-US" dirty="0"/>
              <a:t> 2</a:t>
            </a:r>
            <a:endParaRPr lang="x-none" dirty="0"/>
          </a:p>
        </p:txBody>
      </p:sp>
    </p:spTree>
    <p:extLst>
      <p:ext uri="{BB962C8B-B14F-4D97-AF65-F5344CB8AC3E}">
        <p14:creationId xmlns:p14="http://schemas.microsoft.com/office/powerpoint/2010/main" val="39422503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8CBFF8-DDE5-3442-A5F4-B82B8A798412}"/>
              </a:ext>
            </a:extLst>
          </p:cNvPr>
          <p:cNvSpPr>
            <a:spLocks noGrp="1"/>
          </p:cNvSpPr>
          <p:nvPr>
            <p:ph type="body" sz="quarter" idx="13"/>
          </p:nvPr>
        </p:nvSpPr>
        <p:spPr/>
        <p:txBody>
          <a:bodyPr/>
          <a:lstStyle/>
          <a:p>
            <a:r>
              <a:rPr lang="es-ES" dirty="0"/>
              <a:t>Ejemplos de los elementos de la planificación de decisiones anticipadas</a:t>
            </a:r>
            <a:r>
              <a:rPr lang="en-US" dirty="0"/>
              <a:t>:</a:t>
            </a:r>
            <a:endParaRPr lang="x-none"/>
          </a:p>
        </p:txBody>
      </p:sp>
      <p:sp>
        <p:nvSpPr>
          <p:cNvPr id="3" name="Content Placeholder 2">
            <a:extLst>
              <a:ext uri="{FF2B5EF4-FFF2-40B4-BE49-F238E27FC236}">
                <a16:creationId xmlns:a16="http://schemas.microsoft.com/office/drawing/2014/main" id="{C13F269E-74C9-49F5-9F58-0AE0ABC9D847}"/>
              </a:ext>
            </a:extLst>
          </p:cNvPr>
          <p:cNvSpPr>
            <a:spLocks noGrp="1"/>
          </p:cNvSpPr>
          <p:nvPr>
            <p:ph sz="quarter" idx="14"/>
          </p:nvPr>
        </p:nvSpPr>
        <p:spPr/>
        <p:txBody>
          <a:bodyPr>
            <a:normAutofit/>
          </a:bodyPr>
          <a:lstStyle/>
          <a:p>
            <a:pPr marL="0" indent="0" algn="just">
              <a:buNone/>
            </a:pPr>
            <a:r>
              <a:rPr lang="es-ES" b="1" dirty="0"/>
              <a:t>Preferencias de tratamiento y asistencia </a:t>
            </a:r>
            <a:endParaRPr lang="es-ES" dirty="0"/>
          </a:p>
          <a:p>
            <a:pPr lvl="3" algn="just"/>
            <a:r>
              <a:rPr lang="es-ES" dirty="0"/>
              <a:t>Especificar qué medicación funciona y cuál no, y qué medicación no se acepta tomar. </a:t>
            </a:r>
          </a:p>
          <a:p>
            <a:pPr lvl="3" algn="just"/>
            <a:r>
              <a:rPr lang="es-ES" dirty="0"/>
              <a:t>Especificar qué opciones de asistencia (como terapia individual, terapia en grupo) nos resultan útiles o inútiles, aceptables o inaceptables.</a:t>
            </a:r>
            <a:endParaRPr lang="en-US" dirty="0"/>
          </a:p>
          <a:p>
            <a:pPr algn="just"/>
            <a:r>
              <a:rPr lang="es-ES" dirty="0"/>
              <a:t>En algunos países, puede que no haya opciones aceptables que la persona pueda elegir. </a:t>
            </a:r>
          </a:p>
          <a:p>
            <a:pPr lvl="3" algn="just"/>
            <a:r>
              <a:rPr lang="es-ES" dirty="0"/>
              <a:t>Los países deben ofrecer un amplio abanico de servicios para responder a las necesidades de las personas que puedan sufrir una crisis. </a:t>
            </a:r>
          </a:p>
          <a:p>
            <a:pPr marL="0" lvl="0" indent="0" algn="just">
              <a:buNone/>
            </a:pPr>
            <a:endParaRPr lang="x-none" dirty="0"/>
          </a:p>
          <a:p>
            <a:pPr algn="just"/>
            <a:endParaRPr lang="x-none" dirty="0"/>
          </a:p>
        </p:txBody>
      </p:sp>
      <p:sp>
        <p:nvSpPr>
          <p:cNvPr id="2" name="Title 1">
            <a:extLst>
              <a:ext uri="{FF2B5EF4-FFF2-40B4-BE49-F238E27FC236}">
                <a16:creationId xmlns:a16="http://schemas.microsoft.com/office/drawing/2014/main" id="{198866F5-29BB-45C9-B1EA-AD2CC172B4EA}"/>
              </a:ext>
            </a:extLst>
          </p:cNvPr>
          <p:cNvSpPr>
            <a:spLocks noGrp="1"/>
          </p:cNvSpPr>
          <p:nvPr>
            <p:ph type="title"/>
          </p:nvPr>
        </p:nvSpPr>
        <p:spPr/>
        <p:txBody>
          <a:bodyPr/>
          <a:lstStyle/>
          <a:p>
            <a:r>
              <a:rPr lang="es-ES" dirty="0"/>
              <a:t>Presentación: 4. Plan de respuesta a una crisis -</a:t>
            </a:r>
            <a:r>
              <a:rPr lang="en-US" dirty="0"/>
              <a:t> 3</a:t>
            </a:r>
            <a:endParaRPr lang="x-none" dirty="0"/>
          </a:p>
        </p:txBody>
      </p:sp>
    </p:spTree>
    <p:extLst>
      <p:ext uri="{BB962C8B-B14F-4D97-AF65-F5344CB8AC3E}">
        <p14:creationId xmlns:p14="http://schemas.microsoft.com/office/powerpoint/2010/main" val="11217983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12FB9A-6094-46E8-A54D-2AFE09F72AF5}"/>
              </a:ext>
            </a:extLst>
          </p:cNvPr>
          <p:cNvSpPr>
            <a:spLocks noGrp="1"/>
          </p:cNvSpPr>
          <p:nvPr>
            <p:ph sz="quarter" idx="14"/>
          </p:nvPr>
        </p:nvSpPr>
        <p:spPr/>
        <p:txBody>
          <a:bodyPr>
            <a:normAutofit/>
          </a:bodyPr>
          <a:lstStyle/>
          <a:p>
            <a:pPr algn="just"/>
            <a:r>
              <a:rPr lang="es-ES" sz="2000" b="1" dirty="0"/>
              <a:t>Lugar de la asistencia </a:t>
            </a:r>
          </a:p>
          <a:p>
            <a:pPr lvl="3" algn="just"/>
            <a:r>
              <a:rPr lang="es-ES" sz="2000" dirty="0"/>
              <a:t>Especificar el lugar donde la persona quiere recibir asistencia, tratamiento o acompañamiento </a:t>
            </a:r>
            <a:r>
              <a:rPr lang="en-US" sz="2000" dirty="0"/>
              <a:t>.</a:t>
            </a:r>
            <a:endParaRPr lang="x-none" sz="2000" dirty="0"/>
          </a:p>
          <a:p>
            <a:pPr lvl="3" algn="just"/>
            <a:r>
              <a:rPr lang="es-ES" sz="2000" dirty="0"/>
              <a:t>Especificar el lugar o los lugares donde no quiere recibir tratamiento, asistencia o acompañamiento</a:t>
            </a:r>
            <a:r>
              <a:rPr lang="en-US" sz="2000" dirty="0"/>
              <a:t>.</a:t>
            </a:r>
            <a:endParaRPr lang="x-none" sz="2000" dirty="0"/>
          </a:p>
          <a:p>
            <a:r>
              <a:rPr lang="es-ES" sz="2000" b="1" dirty="0"/>
              <a:t>Personas que quiero que se involucren </a:t>
            </a:r>
            <a:endParaRPr lang="es-ES" sz="2000" dirty="0"/>
          </a:p>
          <a:p>
            <a:pPr lvl="3"/>
            <a:r>
              <a:rPr lang="es-ES" sz="2000" dirty="0"/>
              <a:t>Amigos y familiares en los que la persona confía y que pueden ofrecerle ayuda</a:t>
            </a:r>
            <a:r>
              <a:rPr lang="en-US" sz="2000" dirty="0"/>
              <a:t>. </a:t>
            </a:r>
            <a:endParaRPr lang="x-none" sz="2000" dirty="0"/>
          </a:p>
          <a:p>
            <a:r>
              <a:rPr lang="es-ES" sz="2000" b="1" dirty="0"/>
              <a:t>Personas que NO quiero que se involucren </a:t>
            </a:r>
            <a:endParaRPr lang="es-ES" sz="2000" dirty="0"/>
          </a:p>
          <a:p>
            <a:pPr lvl="3"/>
            <a:r>
              <a:rPr lang="es-ES" sz="2000" dirty="0"/>
              <a:t>La persona puede querer especificar quién no quiere que participe en su acompañamiento </a:t>
            </a:r>
            <a:r>
              <a:rPr lang="en-US" sz="2000" dirty="0"/>
              <a:t>.</a:t>
            </a:r>
            <a:endParaRPr lang="x-none" sz="2000" dirty="0"/>
          </a:p>
          <a:p>
            <a:pPr algn="just"/>
            <a:endParaRPr lang="x-none" sz="2000" dirty="0"/>
          </a:p>
        </p:txBody>
      </p:sp>
      <p:sp>
        <p:nvSpPr>
          <p:cNvPr id="2" name="Title 1">
            <a:extLst>
              <a:ext uri="{FF2B5EF4-FFF2-40B4-BE49-F238E27FC236}">
                <a16:creationId xmlns:a16="http://schemas.microsoft.com/office/drawing/2014/main" id="{A16BD807-36FA-4E13-A3D2-2EB135487E0D}"/>
              </a:ext>
            </a:extLst>
          </p:cNvPr>
          <p:cNvSpPr>
            <a:spLocks noGrp="1"/>
          </p:cNvSpPr>
          <p:nvPr>
            <p:ph type="title"/>
          </p:nvPr>
        </p:nvSpPr>
        <p:spPr/>
        <p:txBody>
          <a:bodyPr/>
          <a:lstStyle/>
          <a:p>
            <a:r>
              <a:rPr lang="es-ES" dirty="0"/>
              <a:t>Presentación: 4. Plan de respuesta a una crisis -</a:t>
            </a:r>
            <a:r>
              <a:rPr lang="en-US" dirty="0"/>
              <a:t> 4</a:t>
            </a:r>
            <a:endParaRPr lang="x-none" dirty="0"/>
          </a:p>
        </p:txBody>
      </p:sp>
    </p:spTree>
    <p:extLst>
      <p:ext uri="{BB962C8B-B14F-4D97-AF65-F5344CB8AC3E}">
        <p14:creationId xmlns:p14="http://schemas.microsoft.com/office/powerpoint/2010/main" val="201139882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DAE08E-7335-469A-98F7-A9427787C427}"/>
              </a:ext>
            </a:extLst>
          </p:cNvPr>
          <p:cNvSpPr>
            <a:spLocks noGrp="1"/>
          </p:cNvSpPr>
          <p:nvPr>
            <p:ph sz="quarter" idx="14"/>
          </p:nvPr>
        </p:nvSpPr>
        <p:spPr/>
        <p:txBody>
          <a:bodyPr/>
          <a:lstStyle/>
          <a:p>
            <a:pPr algn="just"/>
            <a:r>
              <a:rPr lang="es-ES" b="1" dirty="0"/>
              <a:t>Frases y acciones que son útiles </a:t>
            </a:r>
            <a:endParaRPr lang="es-ES" dirty="0"/>
          </a:p>
          <a:p>
            <a:pPr lvl="3" algn="just"/>
            <a:r>
              <a:rPr lang="es-ES" b="1" dirty="0"/>
              <a:t> </a:t>
            </a:r>
            <a:r>
              <a:rPr lang="es-ES" dirty="0"/>
              <a:t>Afirmaciones o acciones que hace la gente y que ayudan a la persona en momentos de crisis</a:t>
            </a:r>
            <a:r>
              <a:rPr lang="en-US" dirty="0"/>
              <a:t>.</a:t>
            </a:r>
            <a:endParaRPr lang="x-none" dirty="0"/>
          </a:p>
          <a:p>
            <a:pPr algn="just"/>
            <a:r>
              <a:rPr lang="es-ES" b="1" dirty="0"/>
              <a:t>Frases y acciones que NO son útiles </a:t>
            </a:r>
            <a:endParaRPr lang="es-ES" dirty="0"/>
          </a:p>
          <a:p>
            <a:pPr lvl="3" algn="just"/>
            <a:r>
              <a:rPr lang="es-ES" b="1" dirty="0"/>
              <a:t> </a:t>
            </a:r>
            <a:r>
              <a:rPr lang="es-ES" dirty="0"/>
              <a:t>Afirmaciones o acciones que la gente NO debería hacer en momentos de crisis</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07759F3A-B456-4D99-997B-4F8B46DD944D}"/>
              </a:ext>
            </a:extLst>
          </p:cNvPr>
          <p:cNvSpPr>
            <a:spLocks noGrp="1"/>
          </p:cNvSpPr>
          <p:nvPr>
            <p:ph type="title"/>
          </p:nvPr>
        </p:nvSpPr>
        <p:spPr/>
        <p:txBody>
          <a:bodyPr/>
          <a:lstStyle/>
          <a:p>
            <a:r>
              <a:rPr lang="es-ES" dirty="0"/>
              <a:t>Presentación: 4. Plan de respuesta a una crisis -</a:t>
            </a:r>
            <a:r>
              <a:rPr lang="en-US" dirty="0"/>
              <a:t> 5</a:t>
            </a:r>
            <a:endParaRPr lang="x-none" dirty="0"/>
          </a:p>
        </p:txBody>
      </p:sp>
    </p:spTree>
    <p:extLst>
      <p:ext uri="{BB962C8B-B14F-4D97-AF65-F5344CB8AC3E}">
        <p14:creationId xmlns:p14="http://schemas.microsoft.com/office/powerpoint/2010/main" val="1942715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CF211E-8214-41FE-9078-1022DF781B5A}"/>
              </a:ext>
            </a:extLst>
          </p:cNvPr>
          <p:cNvSpPr>
            <a:spLocks noGrp="1"/>
          </p:cNvSpPr>
          <p:nvPr>
            <p:ph sz="quarter" idx="14"/>
          </p:nvPr>
        </p:nvSpPr>
        <p:spPr/>
        <p:txBody>
          <a:bodyPr/>
          <a:lstStyle/>
          <a:p>
            <a:pPr marL="0" lvl="0" indent="0" algn="just" fontAlgn="base">
              <a:buNone/>
            </a:pPr>
            <a:r>
              <a:rPr lang="es-ES" b="1" dirty="0">
                <a:solidFill>
                  <a:schemeClr val="accent2">
                    <a:lumMod val="50000"/>
                  </a:schemeClr>
                </a:solidFill>
              </a:rPr>
              <a:t>2. </a:t>
            </a:r>
            <a:r>
              <a:rPr lang="es-ES" b="1" dirty="0"/>
              <a:t>La recuperación NO es</a:t>
            </a:r>
            <a:r>
              <a:rPr lang="es-ES" dirty="0"/>
              <a:t> algo que los profesionales de la salud, las familias o los cuidadores «hacen» a las personas.</a:t>
            </a:r>
          </a:p>
          <a:p>
            <a:pPr algn="just" fontAlgn="base"/>
            <a:r>
              <a:rPr lang="es-ES" dirty="0"/>
              <a:t> La recuperación debe ser liderada por la persona afectada. Los demás implicados en la vida de la persona con discapacidad psicosocial pueden apoyarla o brindarle consejos para ayudarla en su trayecto hacia la recuperación. </a:t>
            </a:r>
          </a:p>
          <a:p>
            <a:pPr marL="0" lvl="0" indent="0" algn="just">
              <a:buNone/>
            </a:pPr>
            <a:r>
              <a:rPr lang="en-US" b="1" dirty="0">
                <a:solidFill>
                  <a:schemeClr val="accent2">
                    <a:lumMod val="50000"/>
                  </a:schemeClr>
                </a:solidFill>
              </a:rPr>
              <a:t>3. </a:t>
            </a:r>
            <a:r>
              <a:rPr lang="es-ES" b="1" dirty="0"/>
              <a:t>La recuperación NO </a:t>
            </a:r>
            <a:r>
              <a:rPr lang="es-ES" dirty="0"/>
              <a:t>es algo que se haya practicado ampliamente, a pesar del uso habitual de este término en algunos contextos. </a:t>
            </a:r>
          </a:p>
          <a:p>
            <a:pPr algn="just"/>
            <a:r>
              <a:rPr lang="es-ES" dirty="0"/>
              <a:t>La recuperación conlleva replantear cómo se diseñan y se proporcionan el acompañamiento y los servicios sociales y de salud mental. </a:t>
            </a:r>
            <a:endParaRPr lang="x-none" dirty="0"/>
          </a:p>
        </p:txBody>
      </p:sp>
      <p:sp>
        <p:nvSpPr>
          <p:cNvPr id="2" name="Title 1">
            <a:extLst>
              <a:ext uri="{FF2B5EF4-FFF2-40B4-BE49-F238E27FC236}">
                <a16:creationId xmlns:a16="http://schemas.microsoft.com/office/drawing/2014/main" id="{3B37A7AB-1AD4-41A0-8B15-A55D143F10C3}"/>
              </a:ext>
            </a:extLst>
          </p:cNvPr>
          <p:cNvSpPr>
            <a:spLocks noGrp="1"/>
          </p:cNvSpPr>
          <p:nvPr>
            <p:ph type="title"/>
          </p:nvPr>
        </p:nvSpPr>
        <p:spPr/>
        <p:txBody>
          <a:bodyPr/>
          <a:lstStyle/>
          <a:p>
            <a:r>
              <a:rPr lang="es-ES" dirty="0"/>
              <a:t>Presentación: ¿Qué es la recuperación? - 7</a:t>
            </a:r>
            <a:endParaRPr lang="x-none" dirty="0"/>
          </a:p>
        </p:txBody>
      </p:sp>
    </p:spTree>
    <p:extLst>
      <p:ext uri="{BB962C8B-B14F-4D97-AF65-F5344CB8AC3E}">
        <p14:creationId xmlns:p14="http://schemas.microsoft.com/office/powerpoint/2010/main" val="130111509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5601FF5-12A9-AF48-BE95-00D8FB1B2185}"/>
              </a:ext>
            </a:extLst>
          </p:cNvPr>
          <p:cNvSpPr>
            <a:spLocks noGrp="1"/>
          </p:cNvSpPr>
          <p:nvPr>
            <p:ph type="body" sz="quarter" idx="13"/>
          </p:nvPr>
        </p:nvSpPr>
        <p:spPr/>
        <p:txBody>
          <a:bodyPr/>
          <a:lstStyle/>
          <a:p>
            <a:r>
              <a:rPr lang="es-ES" dirty="0"/>
              <a:t>EJERCICIO OPCIONAL</a:t>
            </a:r>
          </a:p>
        </p:txBody>
      </p:sp>
      <p:sp>
        <p:nvSpPr>
          <p:cNvPr id="3" name="Content Placeholder 2">
            <a:extLst>
              <a:ext uri="{FF2B5EF4-FFF2-40B4-BE49-F238E27FC236}">
                <a16:creationId xmlns:a16="http://schemas.microsoft.com/office/drawing/2014/main" id="{C4923528-944B-4D5D-9531-A0B413D19829}"/>
              </a:ext>
            </a:extLst>
          </p:cNvPr>
          <p:cNvSpPr>
            <a:spLocks noGrp="1"/>
          </p:cNvSpPr>
          <p:nvPr>
            <p:ph sz="quarter" idx="14"/>
          </p:nvPr>
        </p:nvSpPr>
        <p:spPr/>
        <p:txBody>
          <a:bodyPr/>
          <a:lstStyle/>
          <a:p>
            <a:pPr marL="0" indent="0">
              <a:buNone/>
            </a:pPr>
            <a:endParaRPr lang="en-US" dirty="0"/>
          </a:p>
          <a:p>
            <a:r>
              <a:rPr lang="es-ES" dirty="0"/>
              <a:t>Pide al grupo que rellene el apartado «Plan de respuesta a una crisis» en su copia del módulo de </a:t>
            </a:r>
            <a:r>
              <a:rPr lang="es-ES" dirty="0" err="1"/>
              <a:t>QualityRights</a:t>
            </a:r>
            <a:r>
              <a:rPr lang="es-ES" dirty="0"/>
              <a:t> </a:t>
            </a:r>
            <a:r>
              <a:rPr lang="es-ES" i="1" dirty="0"/>
              <a:t>Planificación de la recuperación centrada en la persona para la salud mental y el bienestar: herramienta de autoayuda.</a:t>
            </a:r>
            <a:endParaRPr lang="es-ES" dirty="0"/>
          </a:p>
          <a:p>
            <a:endParaRPr lang="x-none" dirty="0"/>
          </a:p>
        </p:txBody>
      </p:sp>
      <p:sp>
        <p:nvSpPr>
          <p:cNvPr id="2" name="Title 1">
            <a:extLst>
              <a:ext uri="{FF2B5EF4-FFF2-40B4-BE49-F238E27FC236}">
                <a16:creationId xmlns:a16="http://schemas.microsoft.com/office/drawing/2014/main" id="{2EE03D5E-35D7-44F1-AFB9-B3D4E6F70011}"/>
              </a:ext>
            </a:extLst>
          </p:cNvPr>
          <p:cNvSpPr>
            <a:spLocks noGrp="1"/>
          </p:cNvSpPr>
          <p:nvPr>
            <p:ph type="title"/>
          </p:nvPr>
        </p:nvSpPr>
        <p:spPr/>
        <p:txBody>
          <a:bodyPr/>
          <a:lstStyle/>
          <a:p>
            <a:r>
              <a:rPr lang="es-ES" dirty="0"/>
              <a:t>Presentación: 4. Plan de respuesta a una crisis -</a:t>
            </a:r>
            <a:r>
              <a:rPr lang="en-US" dirty="0"/>
              <a:t> 6</a:t>
            </a:r>
            <a:endParaRPr lang="x-none" dirty="0"/>
          </a:p>
        </p:txBody>
      </p:sp>
    </p:spTree>
    <p:extLst>
      <p:ext uri="{BB962C8B-B14F-4D97-AF65-F5344CB8AC3E}">
        <p14:creationId xmlns:p14="http://schemas.microsoft.com/office/powerpoint/2010/main" val="249649364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E1B467-5644-4C1D-8014-0AC60EA2CAE9}"/>
              </a:ext>
            </a:extLst>
          </p:cNvPr>
          <p:cNvSpPr>
            <a:spLocks noGrp="1"/>
          </p:cNvSpPr>
          <p:nvPr>
            <p:ph sz="quarter" idx="14"/>
          </p:nvPr>
        </p:nvSpPr>
        <p:spPr>
          <a:xfrm>
            <a:off x="486875" y="1429908"/>
            <a:ext cx="11174412" cy="4500000"/>
          </a:xfrm>
        </p:spPr>
        <p:txBody>
          <a:bodyPr>
            <a:normAutofit lnSpcReduction="10000"/>
          </a:bodyPr>
          <a:lstStyle/>
          <a:p>
            <a:pPr algn="just"/>
            <a:r>
              <a:rPr lang="es-ES" b="1" dirty="0"/>
              <a:t>En este punto, el elemento final del plan de recuperación es crear un plan para después de una crisis</a:t>
            </a:r>
            <a:r>
              <a:rPr lang="es-ES" dirty="0"/>
              <a:t>. </a:t>
            </a:r>
          </a:p>
          <a:p>
            <a:pPr lvl="0" algn="just" fontAlgn="base"/>
            <a:r>
              <a:rPr lang="es-ES" dirty="0"/>
              <a:t>Resulta útil tener un plan para ir reincorporándose la a vida diaria y mantener el bienestar después de una crisis. </a:t>
            </a:r>
          </a:p>
          <a:p>
            <a:pPr algn="just"/>
            <a:r>
              <a:rPr lang="es-ES" dirty="0"/>
              <a:t>Esta parte del plan de recuperación consiste en planificar los días y las semanas inmediatamente posteriores a una crisis, incluyendo </a:t>
            </a:r>
            <a:r>
              <a:rPr lang="en-US" dirty="0"/>
              <a:t>:</a:t>
            </a:r>
            <a:endParaRPr lang="x-none" dirty="0"/>
          </a:p>
          <a:p>
            <a:pPr lvl="3" algn="just"/>
            <a:r>
              <a:rPr lang="es-ES" dirty="0"/>
              <a:t>Volver a la rutina. </a:t>
            </a:r>
          </a:p>
          <a:p>
            <a:pPr lvl="3" algn="just"/>
            <a:r>
              <a:rPr lang="es-ES" dirty="0"/>
              <a:t>Elaborar un calendario para las semanas siguientes. </a:t>
            </a:r>
          </a:p>
          <a:p>
            <a:pPr lvl="3" algn="just"/>
            <a:r>
              <a:rPr lang="es-ES" dirty="0"/>
              <a:t>Planes para recuperar responsabilidades y actividades. </a:t>
            </a:r>
          </a:p>
          <a:p>
            <a:pPr lvl="3" algn="just"/>
            <a:r>
              <a:rPr lang="es-ES" dirty="0"/>
              <a:t>Lo que he aprendido de esta crisis </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70407A79-E820-4293-9C6F-E16516894DF2}"/>
              </a:ext>
            </a:extLst>
          </p:cNvPr>
          <p:cNvSpPr>
            <a:spLocks noGrp="1"/>
          </p:cNvSpPr>
          <p:nvPr>
            <p:ph type="title"/>
          </p:nvPr>
        </p:nvSpPr>
        <p:spPr/>
        <p:txBody>
          <a:bodyPr/>
          <a:lstStyle/>
          <a:p>
            <a:r>
              <a:rPr lang="es-ES" dirty="0"/>
              <a:t>Presentación: 5. Plan para después de una crisis - </a:t>
            </a:r>
            <a:r>
              <a:rPr lang="en-US" dirty="0"/>
              <a:t>1 </a:t>
            </a:r>
            <a:endParaRPr lang="x-none" dirty="0"/>
          </a:p>
        </p:txBody>
      </p:sp>
    </p:spTree>
    <p:extLst>
      <p:ext uri="{BB962C8B-B14F-4D97-AF65-F5344CB8AC3E}">
        <p14:creationId xmlns:p14="http://schemas.microsoft.com/office/powerpoint/2010/main" val="75638873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2F555D1-EA04-154F-945A-96F0268FC815}"/>
              </a:ext>
            </a:extLst>
          </p:cNvPr>
          <p:cNvSpPr>
            <a:spLocks noGrp="1"/>
          </p:cNvSpPr>
          <p:nvPr>
            <p:ph type="body" sz="quarter" idx="13"/>
          </p:nvPr>
        </p:nvSpPr>
        <p:spPr/>
        <p:txBody>
          <a:bodyPr/>
          <a:lstStyle/>
          <a:p>
            <a:r>
              <a:rPr lang="es-ES" dirty="0"/>
              <a:t>EJERCICIO OPCIONAL</a:t>
            </a:r>
          </a:p>
        </p:txBody>
      </p:sp>
      <p:sp>
        <p:nvSpPr>
          <p:cNvPr id="3" name="Content Placeholder 2">
            <a:extLst>
              <a:ext uri="{FF2B5EF4-FFF2-40B4-BE49-F238E27FC236}">
                <a16:creationId xmlns:a16="http://schemas.microsoft.com/office/drawing/2014/main" id="{7E0434A8-F0DE-48E2-AB4B-C8ADF6A2AD41}"/>
              </a:ext>
            </a:extLst>
          </p:cNvPr>
          <p:cNvSpPr>
            <a:spLocks noGrp="1"/>
          </p:cNvSpPr>
          <p:nvPr>
            <p:ph sz="quarter" idx="14"/>
          </p:nvPr>
        </p:nvSpPr>
        <p:spPr/>
        <p:txBody>
          <a:bodyPr/>
          <a:lstStyle/>
          <a:p>
            <a:pPr marL="0" indent="0">
              <a:buNone/>
            </a:pPr>
            <a:endParaRPr lang="en-US" dirty="0"/>
          </a:p>
          <a:p>
            <a:r>
              <a:rPr lang="es-ES" dirty="0"/>
              <a:t>Pide al grupo que rellene el apartado «Plan para después de una crisis» en su copia del módulo de </a:t>
            </a:r>
            <a:r>
              <a:rPr lang="es-ES" dirty="0" err="1"/>
              <a:t>QualityRights</a:t>
            </a:r>
            <a:r>
              <a:rPr lang="es-ES" dirty="0"/>
              <a:t> </a:t>
            </a:r>
            <a:r>
              <a:rPr lang="es-ES" i="1" dirty="0"/>
              <a:t>Planificación de la recuperación centrada en la persona para la salud mental y el bienestar: herramienta de autoayuda</a:t>
            </a:r>
            <a:r>
              <a:rPr lang="en-GB" dirty="0"/>
              <a:t>.  </a:t>
            </a:r>
            <a:endParaRPr lang="x-none" dirty="0"/>
          </a:p>
          <a:p>
            <a:endParaRPr lang="x-none" dirty="0"/>
          </a:p>
        </p:txBody>
      </p:sp>
      <p:sp>
        <p:nvSpPr>
          <p:cNvPr id="2" name="Title 1">
            <a:extLst>
              <a:ext uri="{FF2B5EF4-FFF2-40B4-BE49-F238E27FC236}">
                <a16:creationId xmlns:a16="http://schemas.microsoft.com/office/drawing/2014/main" id="{47838633-A359-4DD6-BAB8-BADF83DCEBFE}"/>
              </a:ext>
            </a:extLst>
          </p:cNvPr>
          <p:cNvSpPr>
            <a:spLocks noGrp="1"/>
          </p:cNvSpPr>
          <p:nvPr>
            <p:ph type="title"/>
          </p:nvPr>
        </p:nvSpPr>
        <p:spPr/>
        <p:txBody>
          <a:bodyPr/>
          <a:lstStyle/>
          <a:p>
            <a:r>
              <a:rPr lang="es-ES" dirty="0"/>
              <a:t>Presentación: 5. Plan para después de una crisis - </a:t>
            </a:r>
            <a:r>
              <a:rPr lang="en-US" dirty="0"/>
              <a:t>2</a:t>
            </a:r>
            <a:endParaRPr lang="x-none" dirty="0"/>
          </a:p>
        </p:txBody>
      </p:sp>
    </p:spTree>
    <p:extLst>
      <p:ext uri="{BB962C8B-B14F-4D97-AF65-F5344CB8AC3E}">
        <p14:creationId xmlns:p14="http://schemas.microsoft.com/office/powerpoint/2010/main" val="87335878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0EFA5-F67E-486A-BFC1-3B9189FD9A0B}"/>
              </a:ext>
            </a:extLst>
          </p:cNvPr>
          <p:cNvSpPr>
            <a:spLocks noGrp="1"/>
          </p:cNvSpPr>
          <p:nvPr>
            <p:ph type="title"/>
          </p:nvPr>
        </p:nvSpPr>
        <p:spPr/>
        <p:txBody>
          <a:bodyPr/>
          <a:lstStyle/>
          <a:p>
            <a:r>
              <a:rPr lang="es-ES" dirty="0"/>
              <a:t>Tema 12. El timón de la recuperación</a:t>
            </a:r>
          </a:p>
        </p:txBody>
      </p:sp>
      <p:sp>
        <p:nvSpPr>
          <p:cNvPr id="3" name="Content Placeholder 2">
            <a:extLst>
              <a:ext uri="{FF2B5EF4-FFF2-40B4-BE49-F238E27FC236}">
                <a16:creationId xmlns:a16="http://schemas.microsoft.com/office/drawing/2014/main" id="{710CB35F-A983-498D-8BEE-6D35B7CCB8E3}"/>
              </a:ext>
            </a:extLst>
          </p:cNvPr>
          <p:cNvSpPr>
            <a:spLocks noGrp="1"/>
          </p:cNvSpPr>
          <p:nvPr>
            <p:ph idx="4294967295"/>
          </p:nvPr>
        </p:nvSpPr>
        <p:spPr>
          <a:xfrm>
            <a:off x="0" y="1825625"/>
            <a:ext cx="10515600" cy="4351338"/>
          </a:xfrm>
          <a:prstGeom prst="rect">
            <a:avLst/>
          </a:prstGeom>
        </p:spPr>
        <p:txBody>
          <a:bodyPr/>
          <a:lstStyle/>
          <a:p>
            <a:endParaRPr lang="en-US" dirty="0"/>
          </a:p>
          <a:p>
            <a:endParaRPr lang="x-none" dirty="0"/>
          </a:p>
        </p:txBody>
      </p:sp>
    </p:spTree>
    <p:extLst>
      <p:ext uri="{BB962C8B-B14F-4D97-AF65-F5344CB8AC3E}">
        <p14:creationId xmlns:p14="http://schemas.microsoft.com/office/powerpoint/2010/main" val="6693027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E44C87-5A68-4AC1-9E4D-04422B20AE96}"/>
              </a:ext>
            </a:extLst>
          </p:cNvPr>
          <p:cNvSpPr>
            <a:spLocks noGrp="1"/>
          </p:cNvSpPr>
          <p:nvPr>
            <p:ph sz="quarter" idx="14"/>
          </p:nvPr>
        </p:nvSpPr>
        <p:spPr/>
        <p:txBody>
          <a:bodyPr/>
          <a:lstStyle/>
          <a:p>
            <a:pPr algn="just"/>
            <a:r>
              <a:rPr lang="es-ES" dirty="0"/>
              <a:t>El timón de la recuperación utiliza la imagen de un timón de barco para ilustrar que la recuperación es un viaje personal y que la persona debe decidir por sí misma lo que es importante y dónde la llevará ese viaje</a:t>
            </a:r>
            <a:r>
              <a:rPr lang="en-US" dirty="0"/>
              <a:t>. </a:t>
            </a:r>
          </a:p>
          <a:p>
            <a:pPr algn="just"/>
            <a:r>
              <a:rPr lang="es-ES" dirty="0"/>
              <a:t>Puede ser una herramienta alternativa para aquellas personas que prefieren una manera menos estructurada de abordar la recuperación</a:t>
            </a:r>
            <a:r>
              <a:rPr lang="en-US" dirty="0"/>
              <a:t>. </a:t>
            </a:r>
          </a:p>
          <a:p>
            <a:pPr algn="just"/>
            <a:r>
              <a:rPr lang="es-ES" dirty="0"/>
              <a:t>Resalta diferentes áreas que las personas pueden identificar como claves para vivir una vida plena</a:t>
            </a:r>
            <a:r>
              <a:rPr lang="en-US" dirty="0"/>
              <a:t>. </a:t>
            </a:r>
          </a:p>
          <a:p>
            <a:pPr algn="just"/>
            <a:r>
              <a:rPr lang="es-ES" dirty="0"/>
              <a:t>Puede utilizarse como medio para iniciar conversaciones entre la persona implicada y sus familiares, los profesionales de la salud mental y otros compañeros de apoyo</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E596D81C-5D54-4211-84BC-792306037465}"/>
              </a:ext>
            </a:extLst>
          </p:cNvPr>
          <p:cNvSpPr>
            <a:spLocks noGrp="1"/>
          </p:cNvSpPr>
          <p:nvPr>
            <p:ph type="title"/>
          </p:nvPr>
        </p:nvSpPr>
        <p:spPr/>
        <p:txBody>
          <a:bodyPr/>
          <a:lstStyle/>
          <a:p>
            <a:r>
              <a:rPr lang="es-ES" dirty="0"/>
              <a:t>Presentación: el timón de la recuperación - </a:t>
            </a:r>
            <a:r>
              <a:rPr lang="en-US" dirty="0"/>
              <a:t>1</a:t>
            </a:r>
            <a:endParaRPr lang="x-none" dirty="0"/>
          </a:p>
        </p:txBody>
      </p:sp>
    </p:spTree>
    <p:extLst>
      <p:ext uri="{BB962C8B-B14F-4D97-AF65-F5344CB8AC3E}">
        <p14:creationId xmlns:p14="http://schemas.microsoft.com/office/powerpoint/2010/main" val="376908967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C2370B5-751E-4018-A829-DC78A11614FA}"/>
              </a:ext>
            </a:extLst>
          </p:cNvPr>
          <p:cNvPicPr>
            <a:picLocks noGrp="1" noChangeAspect="1"/>
          </p:cNvPicPr>
          <p:nvPr>
            <p:ph sz="quarter" idx="14"/>
          </p:nvPr>
        </p:nvPicPr>
        <p:blipFill rotWithShape="1">
          <a:blip r:embed="rId3"/>
          <a:srcRect t="2130"/>
          <a:stretch/>
        </p:blipFill>
        <p:spPr>
          <a:xfrm>
            <a:off x="2804159" y="562278"/>
            <a:ext cx="5974081" cy="6106141"/>
          </a:xfrm>
        </p:spPr>
      </p:pic>
      <p:sp>
        <p:nvSpPr>
          <p:cNvPr id="2" name="Title 1">
            <a:extLst>
              <a:ext uri="{FF2B5EF4-FFF2-40B4-BE49-F238E27FC236}">
                <a16:creationId xmlns:a16="http://schemas.microsoft.com/office/drawing/2014/main" id="{98957872-A4E7-4177-8077-7A3441995313}"/>
              </a:ext>
            </a:extLst>
          </p:cNvPr>
          <p:cNvSpPr>
            <a:spLocks noGrp="1"/>
          </p:cNvSpPr>
          <p:nvPr>
            <p:ph type="title"/>
          </p:nvPr>
        </p:nvSpPr>
        <p:spPr>
          <a:xfrm>
            <a:off x="399630" y="221932"/>
            <a:ext cx="9792000" cy="432000"/>
          </a:xfrm>
        </p:spPr>
        <p:txBody>
          <a:bodyPr/>
          <a:lstStyle/>
          <a:p>
            <a:r>
              <a:rPr lang="es-ES" dirty="0"/>
              <a:t>Presentación: el timón de la recuperación - </a:t>
            </a:r>
            <a:r>
              <a:rPr lang="en-US" dirty="0"/>
              <a:t>2</a:t>
            </a:r>
            <a:endParaRPr lang="x-none" dirty="0"/>
          </a:p>
        </p:txBody>
      </p:sp>
    </p:spTree>
    <p:extLst>
      <p:ext uri="{BB962C8B-B14F-4D97-AF65-F5344CB8AC3E}">
        <p14:creationId xmlns:p14="http://schemas.microsoft.com/office/powerpoint/2010/main" val="23187501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43CE828-3ACF-9144-BDED-6163E17486E8}"/>
              </a:ext>
            </a:extLst>
          </p:cNvPr>
          <p:cNvSpPr>
            <a:spLocks noGrp="1"/>
          </p:cNvSpPr>
          <p:nvPr>
            <p:ph type="body" sz="quarter" idx="13"/>
          </p:nvPr>
        </p:nvSpPr>
        <p:spPr/>
        <p:txBody>
          <a:bodyPr/>
          <a:lstStyle/>
          <a:p>
            <a:r>
              <a:rPr lang="es-ES" dirty="0"/>
              <a:t>Uso del timón de la recuperación</a:t>
            </a:r>
          </a:p>
        </p:txBody>
      </p:sp>
      <p:sp>
        <p:nvSpPr>
          <p:cNvPr id="3" name="Content Placeholder 2">
            <a:extLst>
              <a:ext uri="{FF2B5EF4-FFF2-40B4-BE49-F238E27FC236}">
                <a16:creationId xmlns:a16="http://schemas.microsoft.com/office/drawing/2014/main" id="{9CB879BF-A020-41BE-A744-FAD1A5604930}"/>
              </a:ext>
            </a:extLst>
          </p:cNvPr>
          <p:cNvSpPr>
            <a:spLocks noGrp="1"/>
          </p:cNvSpPr>
          <p:nvPr>
            <p:ph sz="quarter" idx="14"/>
          </p:nvPr>
        </p:nvSpPr>
        <p:spPr/>
        <p:txBody>
          <a:bodyPr>
            <a:normAutofit/>
          </a:bodyPr>
          <a:lstStyle/>
          <a:p>
            <a:pPr algn="just"/>
            <a:r>
              <a:rPr lang="es-ES" dirty="0"/>
              <a:t>la persona implicada debería preguntarse, o se le debería preguntar, si se identifica con alguno de los ámbitos cubiertos por el timón de la recuperación</a:t>
            </a:r>
            <a:r>
              <a:rPr lang="en-US" dirty="0"/>
              <a:t>. </a:t>
            </a:r>
          </a:p>
          <a:p>
            <a:pPr algn="just"/>
            <a:r>
              <a:rPr lang="es-ES" dirty="0"/>
              <a:t>Puede indicar las diferentes áreas que considera prioritarias escribiendo «AP».</a:t>
            </a:r>
          </a:p>
          <a:p>
            <a:pPr algn="just"/>
            <a:r>
              <a:rPr lang="es-ES" dirty="0"/>
              <a:t>Se utiliza una escala de puntuación (1-3) para indicar en qué medida está satisfecha con cada una de estas áreas prioritarias</a:t>
            </a:r>
            <a:r>
              <a:rPr lang="en-US" dirty="0"/>
              <a:t>. </a:t>
            </a:r>
          </a:p>
          <a:p>
            <a:pPr algn="just"/>
            <a:r>
              <a:rPr lang="es-ES" dirty="0"/>
              <a:t>Una vez la persona ha identificado los dominios clave que considera prioritarios, puede explorar acciones concretas y específicas dentro de cada área prioritaria</a:t>
            </a:r>
            <a:r>
              <a:rPr lang="en-US" dirty="0"/>
              <a:t>.</a:t>
            </a:r>
            <a:endParaRPr lang="x-none" dirty="0"/>
          </a:p>
          <a:p>
            <a:pPr algn="just"/>
            <a:r>
              <a:rPr lang="es-ES" dirty="0"/>
              <a:t>También puede usar el timón de la recuperación para hacer un seguimiento de sus progresos en estos diversos ámbitos en diferentes momentos de su recorrido hacia la recuperación</a:t>
            </a:r>
            <a:r>
              <a:rPr lang="en-US" dirty="0"/>
              <a:t>.</a:t>
            </a:r>
            <a:endParaRPr lang="x-none" dirty="0"/>
          </a:p>
        </p:txBody>
      </p:sp>
      <p:sp>
        <p:nvSpPr>
          <p:cNvPr id="2" name="Title 1">
            <a:extLst>
              <a:ext uri="{FF2B5EF4-FFF2-40B4-BE49-F238E27FC236}">
                <a16:creationId xmlns:a16="http://schemas.microsoft.com/office/drawing/2014/main" id="{BDE18751-2679-4CA2-B171-02BB5F19AB8D}"/>
              </a:ext>
            </a:extLst>
          </p:cNvPr>
          <p:cNvSpPr>
            <a:spLocks noGrp="1"/>
          </p:cNvSpPr>
          <p:nvPr>
            <p:ph type="title"/>
          </p:nvPr>
        </p:nvSpPr>
        <p:spPr/>
        <p:txBody>
          <a:bodyPr/>
          <a:lstStyle/>
          <a:p>
            <a:r>
              <a:rPr lang="es-ES" dirty="0"/>
              <a:t>Presentación: el timón de la recuperación - </a:t>
            </a:r>
            <a:r>
              <a:rPr lang="en-US" dirty="0"/>
              <a:t>3</a:t>
            </a:r>
            <a:endParaRPr lang="x-none" dirty="0"/>
          </a:p>
        </p:txBody>
      </p:sp>
    </p:spTree>
    <p:extLst>
      <p:ext uri="{BB962C8B-B14F-4D97-AF65-F5344CB8AC3E}">
        <p14:creationId xmlns:p14="http://schemas.microsoft.com/office/powerpoint/2010/main" val="53590771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7872-A4E7-4177-8077-7A3441995313}"/>
              </a:ext>
            </a:extLst>
          </p:cNvPr>
          <p:cNvSpPr>
            <a:spLocks noGrp="1"/>
          </p:cNvSpPr>
          <p:nvPr>
            <p:ph type="title"/>
          </p:nvPr>
        </p:nvSpPr>
        <p:spPr/>
        <p:txBody>
          <a:bodyPr>
            <a:normAutofit fontScale="90000"/>
          </a:bodyPr>
          <a:lstStyle/>
          <a:p>
            <a:r>
              <a:rPr lang="es-ES" dirty="0"/>
              <a:t>Ejercicio Opcional: el timón de la recuperación </a:t>
            </a:r>
            <a:endParaRPr lang="x-none" dirty="0"/>
          </a:p>
        </p:txBody>
      </p:sp>
      <p:pic>
        <p:nvPicPr>
          <p:cNvPr id="9" name="Content Placeholder 7">
            <a:extLst>
              <a:ext uri="{FF2B5EF4-FFF2-40B4-BE49-F238E27FC236}">
                <a16:creationId xmlns:a16="http://schemas.microsoft.com/office/drawing/2014/main" id="{A74D321C-00BD-6144-AD30-414967B719BB}"/>
              </a:ext>
            </a:extLst>
          </p:cNvPr>
          <p:cNvPicPr>
            <a:picLocks noChangeAspect="1"/>
          </p:cNvPicPr>
          <p:nvPr/>
        </p:nvPicPr>
        <p:blipFill>
          <a:blip r:embed="rId3"/>
          <a:stretch>
            <a:fillRect/>
          </a:stretch>
        </p:blipFill>
        <p:spPr>
          <a:xfrm>
            <a:off x="4655345" y="938412"/>
            <a:ext cx="5315919" cy="5551658"/>
          </a:xfrm>
          <a:prstGeom prst="rect">
            <a:avLst/>
          </a:prstGeom>
        </p:spPr>
      </p:pic>
      <p:sp>
        <p:nvSpPr>
          <p:cNvPr id="3" name="2 CuadroTexto"/>
          <p:cNvSpPr txBox="1"/>
          <p:nvPr/>
        </p:nvSpPr>
        <p:spPr>
          <a:xfrm>
            <a:off x="530384" y="1194561"/>
            <a:ext cx="3858735" cy="2596641"/>
          </a:xfrm>
          <a:prstGeom prst="rect">
            <a:avLst/>
          </a:prstGeom>
          <a:noFill/>
        </p:spPr>
        <p:txBody>
          <a:bodyPr wrap="square" lIns="0" tIns="0" rIns="0" bIns="0" rtlCol="0">
            <a:noAutofit/>
          </a:bodyPr>
          <a:lstStyle/>
          <a:p>
            <a:r>
              <a:rPr lang="es-ES" dirty="0"/>
              <a:t>Reparte a los participantes copias del anexo 3. </a:t>
            </a:r>
          </a:p>
          <a:p>
            <a:r>
              <a:rPr lang="es-ES" dirty="0"/>
              <a:t> </a:t>
            </a:r>
          </a:p>
          <a:p>
            <a:r>
              <a:rPr lang="es-ES" dirty="0"/>
              <a:t>Pide al grupo que rellenen su propio «Timón de la recuperación». Los participantes pueden trabajar individualmente o por parejas para este ejercicio.</a:t>
            </a:r>
          </a:p>
        </p:txBody>
      </p:sp>
    </p:spTree>
    <p:extLst>
      <p:ext uri="{BB962C8B-B14F-4D97-AF65-F5344CB8AC3E}">
        <p14:creationId xmlns:p14="http://schemas.microsoft.com/office/powerpoint/2010/main" val="192551694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a:xfrm>
            <a:off x="10034587" y="6623100"/>
            <a:ext cx="1648619" cy="216000"/>
          </a:xfrm>
          <a:prstGeom prst="rect">
            <a:avLst/>
          </a:prstGeom>
        </p:spPr>
        <p:txBody>
          <a:bodyPr vert="horz" lIns="0" tIns="0" rIns="0" bIns="0" rtlCol="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04260D4A-DEC1-45DD-8AB2-A3349BAAA59E}" type="slidenum">
              <a:rPr lang="en-US" smtClean="0"/>
              <a:pPr/>
              <a:t>168</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err="1"/>
              <a:t>Reconocimientos</a:t>
            </a:r>
            <a:endParaRPr lang="en-US" dirty="0"/>
          </a:p>
        </p:txBody>
      </p:sp>
    </p:spTree>
    <p:extLst>
      <p:ext uri="{BB962C8B-B14F-4D97-AF65-F5344CB8AC3E}">
        <p14:creationId xmlns:p14="http://schemas.microsoft.com/office/powerpoint/2010/main" val="2247452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22D64F-B226-4EEE-8D26-2DFFC8DE4C56}"/>
              </a:ext>
            </a:extLst>
          </p:cNvPr>
          <p:cNvSpPr>
            <a:spLocks noGrp="1"/>
          </p:cNvSpPr>
          <p:nvPr>
            <p:ph sz="quarter" idx="14"/>
          </p:nvPr>
        </p:nvSpPr>
        <p:spPr/>
        <p:txBody>
          <a:bodyPr/>
          <a:lstStyle/>
          <a:p>
            <a:pPr marL="0" lvl="0" indent="0" algn="just">
              <a:buNone/>
            </a:pPr>
            <a:r>
              <a:rPr lang="en-US" b="1" dirty="0">
                <a:solidFill>
                  <a:schemeClr val="accent2">
                    <a:lumMod val="50000"/>
                  </a:schemeClr>
                </a:solidFill>
              </a:rPr>
              <a:t>4. </a:t>
            </a:r>
            <a:r>
              <a:rPr lang="es-ES" b="1" dirty="0"/>
              <a:t>El abordaje basado en la recuperación NO es </a:t>
            </a:r>
            <a:r>
              <a:rPr lang="es-ES" dirty="0"/>
              <a:t>un motivo para cerrar los servicios</a:t>
            </a:r>
            <a:r>
              <a:rPr lang="en-US" dirty="0"/>
              <a:t>. </a:t>
            </a:r>
          </a:p>
          <a:p>
            <a:pPr lvl="1" algn="just"/>
            <a:r>
              <a:rPr lang="es-ES" dirty="0"/>
              <a:t>Hay un cierto miedo a que el abordaje basado en la recuperación se use para justificar el cierre de los servicios sociales y de salud mental </a:t>
            </a:r>
            <a:r>
              <a:rPr lang="en-US" sz="2200" dirty="0"/>
              <a:t>. </a:t>
            </a:r>
          </a:p>
          <a:p>
            <a:pPr lvl="1" algn="just"/>
            <a:r>
              <a:rPr lang="es-ES" dirty="0"/>
              <a:t>También se teme que el abordaje basado en la recuperación sea una justificación para recortar el gasto en salud mental</a:t>
            </a:r>
            <a:r>
              <a:rPr lang="en-US" sz="2200" dirty="0"/>
              <a:t>. </a:t>
            </a:r>
          </a:p>
          <a:p>
            <a:pPr lvl="1" algn="just"/>
            <a:r>
              <a:rPr lang="es-ES" dirty="0"/>
              <a:t>El abordaje basado en la recuperación no debería utilizarse nunca para justificar una reducción de la inversión en salud mental. Debe haber un amplio abanico de servicios disponibles para satisfacer las necesidades de las personas</a:t>
            </a:r>
            <a:r>
              <a:rPr lang="en-US" sz="2200" dirty="0"/>
              <a:t>.</a:t>
            </a:r>
            <a:endParaRPr lang="x-none" sz="2200" dirty="0"/>
          </a:p>
          <a:p>
            <a:pPr algn="just"/>
            <a:endParaRPr lang="x-none" dirty="0"/>
          </a:p>
        </p:txBody>
      </p:sp>
      <p:sp>
        <p:nvSpPr>
          <p:cNvPr id="2" name="Title 1">
            <a:extLst>
              <a:ext uri="{FF2B5EF4-FFF2-40B4-BE49-F238E27FC236}">
                <a16:creationId xmlns:a16="http://schemas.microsoft.com/office/drawing/2014/main" id="{77E16B19-EB0D-4620-81E4-16A83C4C0AE7}"/>
              </a:ext>
            </a:extLst>
          </p:cNvPr>
          <p:cNvSpPr>
            <a:spLocks noGrp="1"/>
          </p:cNvSpPr>
          <p:nvPr>
            <p:ph type="title"/>
          </p:nvPr>
        </p:nvSpPr>
        <p:spPr/>
        <p:txBody>
          <a:bodyPr/>
          <a:lstStyle/>
          <a:p>
            <a:r>
              <a:rPr lang="es-ES" dirty="0"/>
              <a:t>Presentación: ¿Qué es la recuperación? - 8</a:t>
            </a:r>
            <a:endParaRPr lang="x-none" dirty="0"/>
          </a:p>
        </p:txBody>
      </p:sp>
    </p:spTree>
    <p:extLst>
      <p:ext uri="{BB962C8B-B14F-4D97-AF65-F5344CB8AC3E}">
        <p14:creationId xmlns:p14="http://schemas.microsoft.com/office/powerpoint/2010/main" val="152488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968BB8-7526-4F2D-99F4-82663268C6E7}"/>
              </a:ext>
            </a:extLst>
          </p:cNvPr>
          <p:cNvSpPr>
            <a:spLocks noGrp="1"/>
          </p:cNvSpPr>
          <p:nvPr>
            <p:ph sz="quarter" idx="14"/>
          </p:nvPr>
        </p:nvSpPr>
        <p:spPr/>
        <p:txBody>
          <a:bodyPr/>
          <a:lstStyle/>
          <a:p>
            <a:pPr marL="0" lvl="0" indent="0" algn="just">
              <a:buNone/>
            </a:pPr>
            <a:r>
              <a:rPr lang="en-US" b="1" dirty="0">
                <a:solidFill>
                  <a:schemeClr val="accent2">
                    <a:lumMod val="50000"/>
                  </a:schemeClr>
                </a:solidFill>
              </a:rPr>
              <a:t>5. </a:t>
            </a:r>
            <a:r>
              <a:rPr lang="es-ES" b="1" dirty="0"/>
              <a:t>El abordaje basado en la recuperación NO consiste en «culpar» a la persona </a:t>
            </a:r>
            <a:r>
              <a:rPr lang="es-ES" dirty="0"/>
              <a:t>de su situación.</a:t>
            </a:r>
          </a:p>
          <a:p>
            <a:pPr algn="just"/>
            <a:r>
              <a:rPr lang="es-ES" dirty="0"/>
              <a:t> Reconoce las desigualdades sociales, la discriminación y las vulneraciones de derechos en la comunidad y los niveles sociales y estructurales que llevan a las personas a situaciones de malestar emocional y actúan como obstáculos importantes para su recuperación.</a:t>
            </a:r>
          </a:p>
          <a:p>
            <a:pPr algn="just"/>
            <a:r>
              <a:rPr lang="es-ES" dirty="0"/>
              <a:t>Reconoce que se necesitan políticas, reformas legislativas y justicia social a una escala mucho mayor para promover verdaderamente la recuperación</a:t>
            </a:r>
            <a:endParaRPr lang="x-none" dirty="0"/>
          </a:p>
        </p:txBody>
      </p:sp>
      <p:sp>
        <p:nvSpPr>
          <p:cNvPr id="2" name="Title 1">
            <a:extLst>
              <a:ext uri="{FF2B5EF4-FFF2-40B4-BE49-F238E27FC236}">
                <a16:creationId xmlns:a16="http://schemas.microsoft.com/office/drawing/2014/main" id="{8F2BAFB4-076B-42C4-935A-E7701FFFA74E}"/>
              </a:ext>
            </a:extLst>
          </p:cNvPr>
          <p:cNvSpPr>
            <a:spLocks noGrp="1"/>
          </p:cNvSpPr>
          <p:nvPr>
            <p:ph type="title"/>
          </p:nvPr>
        </p:nvSpPr>
        <p:spPr/>
        <p:txBody>
          <a:bodyPr/>
          <a:lstStyle/>
          <a:p>
            <a:r>
              <a:rPr lang="es-ES" dirty="0"/>
              <a:t>Presentación: ¿Qué es la recuperación? - 9</a:t>
            </a:r>
            <a:endParaRPr lang="x-none" dirty="0"/>
          </a:p>
        </p:txBody>
      </p:sp>
    </p:spTree>
    <p:extLst>
      <p:ext uri="{BB962C8B-B14F-4D97-AF65-F5344CB8AC3E}">
        <p14:creationId xmlns:p14="http://schemas.microsoft.com/office/powerpoint/2010/main" val="3004706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A370E-0D46-4CB6-ACA5-57A6BB44C251}"/>
              </a:ext>
            </a:extLst>
          </p:cNvPr>
          <p:cNvSpPr>
            <a:spLocks noGrp="1"/>
          </p:cNvSpPr>
          <p:nvPr>
            <p:ph sz="quarter" idx="14"/>
          </p:nvPr>
        </p:nvSpPr>
        <p:spPr/>
        <p:txBody>
          <a:bodyPr/>
          <a:lstStyle/>
          <a:p>
            <a:pPr algn="just"/>
            <a:r>
              <a:rPr lang="es-ES" dirty="0"/>
              <a:t>La recuperación es un proceso individual y único de cada persona</a:t>
            </a:r>
            <a:r>
              <a:rPr lang="en-US" dirty="0"/>
              <a:t>. </a:t>
            </a:r>
          </a:p>
          <a:p>
            <a:pPr algn="just"/>
            <a:r>
              <a:rPr lang="es-ES" dirty="0"/>
              <a:t>Pueden darse situaciones en las que la persona se sienta peor o sufra una crisis.</a:t>
            </a:r>
          </a:p>
          <a:p>
            <a:pPr lvl="2" algn="just"/>
            <a:r>
              <a:rPr lang="es-ES" dirty="0"/>
              <a:t>Pero el abordaje basado en la recuperación le permite aprender de estos contratiempos, acumular experiencia y utilizar las habilidades desarrolladas para alcanzar sus objetivos en la vida</a:t>
            </a:r>
          </a:p>
          <a:p>
            <a:pPr algn="just"/>
            <a:r>
              <a:rPr lang="es-ES" dirty="0"/>
              <a:t>El marco CHIME subraya la conexión, la esperanza, la identidad, el sentido de la vida y el empoderamiento como claves para la recuperación </a:t>
            </a:r>
            <a:r>
              <a:rPr lang="en-US" dirty="0"/>
              <a:t>. </a:t>
            </a:r>
          </a:p>
          <a:p>
            <a:pPr algn="just"/>
            <a:endParaRPr lang="en-US" dirty="0"/>
          </a:p>
          <a:p>
            <a:pPr algn="just"/>
            <a:endParaRPr lang="x-none" dirty="0"/>
          </a:p>
        </p:txBody>
      </p:sp>
      <p:sp>
        <p:nvSpPr>
          <p:cNvPr id="2" name="Title 1">
            <a:extLst>
              <a:ext uri="{FF2B5EF4-FFF2-40B4-BE49-F238E27FC236}">
                <a16:creationId xmlns:a16="http://schemas.microsoft.com/office/drawing/2014/main" id="{90691B5D-4767-4ACA-8796-48684266CDD1}"/>
              </a:ext>
            </a:extLst>
          </p:cNvPr>
          <p:cNvSpPr>
            <a:spLocks noGrp="1"/>
          </p:cNvSpPr>
          <p:nvPr>
            <p:ph type="title"/>
          </p:nvPr>
        </p:nvSpPr>
        <p:spPr/>
        <p:txBody>
          <a:bodyPr/>
          <a:lstStyle/>
          <a:p>
            <a:r>
              <a:rPr lang="es-ES" dirty="0"/>
              <a:t>Presentación: Elementos clave de la recuperación - 1</a:t>
            </a:r>
            <a:br>
              <a:rPr lang="es-ES" dirty="0"/>
            </a:br>
            <a:r>
              <a:rPr lang="en-US" dirty="0"/>
              <a:t> </a:t>
            </a:r>
            <a:endParaRPr lang="x-none" dirty="0"/>
          </a:p>
        </p:txBody>
      </p:sp>
    </p:spTree>
    <p:extLst>
      <p:ext uri="{BB962C8B-B14F-4D97-AF65-F5344CB8AC3E}">
        <p14:creationId xmlns:p14="http://schemas.microsoft.com/office/powerpoint/2010/main" val="20821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D78545-9C5F-4ABE-9101-D3C85DD0284A}"/>
              </a:ext>
            </a:extLst>
          </p:cNvPr>
          <p:cNvSpPr>
            <a:spLocks noGrp="1"/>
          </p:cNvSpPr>
          <p:nvPr>
            <p:ph type="sldNum" sz="quarter" idx="12"/>
          </p:nvPr>
        </p:nvSpPr>
        <p:spPr/>
        <p:txBody>
          <a:bodyPr/>
          <a:lstStyle/>
          <a:p>
            <a:fld id="{CFE7C01E-97B8-4569-8908-63AB0F06FED5}" type="slidenum">
              <a:rPr lang="en-US" smtClean="0"/>
              <a:t>2</a:t>
            </a:fld>
            <a:endParaRPr lang="en-US"/>
          </a:p>
        </p:txBody>
      </p:sp>
      <p:sp>
        <p:nvSpPr>
          <p:cNvPr id="7" name="Rectangle 6">
            <a:extLst>
              <a:ext uri="{FF2B5EF4-FFF2-40B4-BE49-F238E27FC236}">
                <a16:creationId xmlns:a16="http://schemas.microsoft.com/office/drawing/2014/main" id="{F638157E-45AA-41A4-81FF-74E230B13D80}"/>
              </a:ext>
            </a:extLst>
          </p:cNvPr>
          <p:cNvSpPr/>
          <p:nvPr/>
        </p:nvSpPr>
        <p:spPr>
          <a:xfrm>
            <a:off x="445985" y="339286"/>
            <a:ext cx="11300029" cy="6391814"/>
          </a:xfrm>
          <a:prstGeom prst="rect">
            <a:avLst/>
          </a:prstGeom>
        </p:spPr>
        <p:txBody>
          <a:bodyPr wrap="square">
            <a:spAutoFit/>
          </a:bodyPr>
          <a:lstStyle/>
          <a:p>
            <a:pPr algn="just">
              <a:lnSpc>
                <a:spcPct val="107000"/>
              </a:lnSpc>
              <a:spcAft>
                <a:spcPts val="800"/>
              </a:spcAft>
            </a:pPr>
            <a:r>
              <a:rPr lang="es-ES" sz="1400" b="1" dirty="0">
                <a:latin typeface="Calibri" panose="020F0502020204030204" pitchFamily="34" charset="0"/>
                <a:ea typeface="DengXian" panose="02010600030101010101" pitchFamily="2" charset="-122"/>
                <a:cs typeface="Times New Roman" panose="02020603050405020304" pitchFamily="18" charset="0"/>
              </a:rPr>
              <a:t>2022, ©Generalitat de Catalunya</a:t>
            </a:r>
          </a:p>
          <a:p>
            <a:pPr algn="just">
              <a:lnSpc>
                <a:spcPct val="107000"/>
              </a:lnSpc>
              <a:spcAft>
                <a:spcPts val="800"/>
              </a:spcAft>
            </a:pPr>
            <a:endParaRPr lang="es-ES" sz="1400" dirty="0">
              <a:latin typeface="Calibri Light" panose="020F0302020204030204" pitchFamily="34" charset="0"/>
              <a:ea typeface="DengXian" panose="02010600030101010101" pitchFamily="2" charset="-122"/>
              <a:cs typeface="Calibri Light" panose="020F0302020204030204" pitchFamily="34" charset="0"/>
            </a:endParaRPr>
          </a:p>
          <a:p>
            <a:pPr algn="just">
              <a:lnSpc>
                <a:spcPct val="107000"/>
              </a:lnSpc>
              <a:spcAft>
                <a:spcPts val="800"/>
              </a:spcAft>
            </a:pPr>
            <a:endParaRPr lang="es-ES" sz="1400" dirty="0">
              <a:latin typeface="Calibri Light" panose="020F0302020204030204" pitchFamily="34" charset="0"/>
              <a:ea typeface="DengXian" panose="02010600030101010101" pitchFamily="2" charset="-122"/>
              <a:cs typeface="Calibri Light" panose="020F0302020204030204" pitchFamily="34" charset="0"/>
            </a:endParaRPr>
          </a:p>
          <a:p>
            <a:pPr algn="just">
              <a:lnSpc>
                <a:spcPct val="107000"/>
              </a:lnSpc>
              <a:spcAft>
                <a:spcPts val="800"/>
              </a:spcAft>
            </a:pPr>
            <a:r>
              <a:rPr lang="es-ES" sz="1400" dirty="0">
                <a:latin typeface="Calibri Light" panose="020F0302020204030204" pitchFamily="34" charset="0"/>
                <a:ea typeface="DengXian" panose="02010600030101010101" pitchFamily="2" charset="-122"/>
                <a:cs typeface="Calibri Light" panose="020F0302020204030204" pitchFamily="34" charset="0"/>
              </a:rPr>
              <a:t>Esta publicación es una traducción, de acuerdo con la licencia de Creative </a:t>
            </a:r>
            <a:r>
              <a:rPr lang="es-ES" sz="1400" dirty="0" err="1">
                <a:latin typeface="Calibri Light" panose="020F0302020204030204" pitchFamily="34" charset="0"/>
                <a:ea typeface="DengXian" panose="02010600030101010101" pitchFamily="2" charset="-122"/>
                <a:cs typeface="Calibri Light" panose="020F0302020204030204" pitchFamily="34" charset="0"/>
              </a:rPr>
              <a:t>Commons</a:t>
            </a:r>
            <a:r>
              <a:rPr lang="es-ES" sz="1400" dirty="0">
                <a:latin typeface="Calibri Light" panose="020F0302020204030204" pitchFamily="34" charset="0"/>
                <a:ea typeface="DengXian" panose="02010600030101010101" pitchFamily="2" charset="-122"/>
                <a:cs typeface="Calibri Light" panose="020F0302020204030204" pitchFamily="34" charset="0"/>
              </a:rPr>
              <a:t> CC BY-NC-SA 3.0  IGO, del texto original de la OMS escrito en inglés.</a:t>
            </a:r>
          </a:p>
          <a:p>
            <a:pPr algn="just">
              <a:lnSpc>
                <a:spcPct val="107000"/>
              </a:lnSpc>
              <a:spcAft>
                <a:spcPts val="800"/>
              </a:spcAft>
            </a:pPr>
            <a:r>
              <a:rPr lang="es-ES" sz="1400" dirty="0">
                <a:latin typeface="Calibri Light" panose="020F0302020204030204" pitchFamily="34" charset="0"/>
                <a:ea typeface="DengXian" panose="02010600030101010101" pitchFamily="2" charset="-122"/>
                <a:cs typeface="Calibri Light" panose="020F0302020204030204" pitchFamily="34" charset="0"/>
              </a:rPr>
              <a:t>Esta traducción no es obra de la OMS, y por tanto no se hace responsable del contenido ni de la exactitud de la traducción. La edición original en inglés </a:t>
            </a:r>
            <a:r>
              <a:rPr lang="es-ES" sz="1400" dirty="0" err="1">
                <a:latin typeface="Calibri Light" panose="020F0302020204030204" pitchFamily="34" charset="0"/>
                <a:ea typeface="DengXian" panose="02010600030101010101" pitchFamily="2" charset="-122"/>
                <a:cs typeface="Calibri Light" panose="020F0302020204030204" pitchFamily="34" charset="0"/>
              </a:rPr>
              <a:t>Recovery</a:t>
            </a:r>
            <a:r>
              <a:rPr lang="es-ES" sz="1400" dirty="0">
                <a:latin typeface="Calibri Light" panose="020F0302020204030204" pitchFamily="34" charset="0"/>
                <a:ea typeface="DengXian" panose="02010600030101010101" pitchFamily="2" charset="-122"/>
                <a:cs typeface="Calibri Light" panose="020F0302020204030204" pitchFamily="34" charset="0"/>
              </a:rPr>
              <a:t> </a:t>
            </a:r>
            <a:r>
              <a:rPr lang="es-ES" sz="1400" dirty="0" err="1">
                <a:latin typeface="Calibri Light" panose="020F0302020204030204" pitchFamily="34" charset="0"/>
                <a:ea typeface="DengXian" panose="02010600030101010101" pitchFamily="2" charset="-122"/>
                <a:cs typeface="Calibri Light" panose="020F0302020204030204" pitchFamily="34" charset="0"/>
              </a:rPr>
              <a:t>practices</a:t>
            </a:r>
            <a:r>
              <a:rPr lang="es-ES" sz="1400" dirty="0">
                <a:latin typeface="Calibri Light" panose="020F0302020204030204" pitchFamily="34" charset="0"/>
                <a:ea typeface="DengXian" panose="02010600030101010101" pitchFamily="2" charset="-122"/>
                <a:cs typeface="Calibri Light" panose="020F0302020204030204" pitchFamily="34" charset="0"/>
              </a:rPr>
              <a:t> </a:t>
            </a:r>
            <a:r>
              <a:rPr lang="es-ES" sz="1400" dirty="0" err="1">
                <a:latin typeface="Calibri Light" panose="020F0302020204030204" pitchFamily="34" charset="0"/>
                <a:ea typeface="DengXian" panose="02010600030101010101" pitchFamily="2" charset="-122"/>
                <a:cs typeface="Calibri Light" panose="020F0302020204030204" pitchFamily="34" charset="0"/>
              </a:rPr>
              <a:t>for</a:t>
            </a:r>
            <a:r>
              <a:rPr lang="es-ES" sz="1400" dirty="0">
                <a:latin typeface="Calibri Light" panose="020F0302020204030204" pitchFamily="34" charset="0"/>
                <a:ea typeface="DengXian" panose="02010600030101010101" pitchFamily="2" charset="-122"/>
                <a:cs typeface="Calibri Light" panose="020F0302020204030204" pitchFamily="34" charset="0"/>
              </a:rPr>
              <a:t> mental </a:t>
            </a:r>
            <a:r>
              <a:rPr lang="es-ES" sz="1400" dirty="0" err="1">
                <a:latin typeface="Calibri Light" panose="020F0302020204030204" pitchFamily="34" charset="0"/>
                <a:ea typeface="DengXian" panose="02010600030101010101" pitchFamily="2" charset="-122"/>
                <a:cs typeface="Calibri Light" panose="020F0302020204030204" pitchFamily="34" charset="0"/>
              </a:rPr>
              <a:t>health</a:t>
            </a:r>
            <a:r>
              <a:rPr lang="es-ES" sz="1400" dirty="0">
                <a:latin typeface="Calibri Light" panose="020F0302020204030204" pitchFamily="34" charset="0"/>
                <a:ea typeface="DengXian" panose="02010600030101010101" pitchFamily="2" charset="-122"/>
                <a:cs typeface="Calibri Light" panose="020F0302020204030204" pitchFamily="34" charset="0"/>
              </a:rPr>
              <a:t> and </a:t>
            </a:r>
            <a:r>
              <a:rPr lang="es-ES" sz="1400" dirty="0" err="1">
                <a:latin typeface="Calibri Light" panose="020F0302020204030204" pitchFamily="34" charset="0"/>
                <a:ea typeface="DengXian" panose="02010600030101010101" pitchFamily="2" charset="-122"/>
                <a:cs typeface="Calibri Light" panose="020F0302020204030204" pitchFamily="34" charset="0"/>
              </a:rPr>
              <a:t>well-being</a:t>
            </a:r>
            <a:r>
              <a:rPr lang="es-ES" sz="1400" dirty="0">
                <a:latin typeface="Calibri Light" panose="020F0302020204030204" pitchFamily="34" charset="0"/>
                <a:ea typeface="DengXian" panose="02010600030101010101" pitchFamily="2" charset="-122"/>
                <a:cs typeface="Calibri Light" panose="020F0302020204030204" pitchFamily="34" charset="0"/>
              </a:rPr>
              <a:t>. WHO </a:t>
            </a:r>
            <a:r>
              <a:rPr lang="es-ES" sz="1400" dirty="0" err="1">
                <a:latin typeface="Calibri Light" panose="020F0302020204030204" pitchFamily="34" charset="0"/>
                <a:ea typeface="DengXian" panose="02010600030101010101" pitchFamily="2" charset="-122"/>
                <a:cs typeface="Calibri Light" panose="020F0302020204030204" pitchFamily="34" charset="0"/>
              </a:rPr>
              <a:t>QualityRights</a:t>
            </a:r>
            <a:r>
              <a:rPr lang="es-ES" sz="1400" dirty="0">
                <a:latin typeface="Calibri Light" panose="020F0302020204030204" pitchFamily="34" charset="0"/>
                <a:ea typeface="DengXian" panose="02010600030101010101" pitchFamily="2" charset="-122"/>
                <a:cs typeface="Calibri Light" panose="020F0302020204030204" pitchFamily="34" charset="0"/>
              </a:rPr>
              <a:t> </a:t>
            </a:r>
            <a:r>
              <a:rPr lang="es-ES" sz="1400" dirty="0" err="1">
                <a:latin typeface="Calibri Light" panose="020F0302020204030204" pitchFamily="34" charset="0"/>
                <a:ea typeface="DengXian" panose="02010600030101010101" pitchFamily="2" charset="-122"/>
                <a:cs typeface="Calibri Light" panose="020F0302020204030204" pitchFamily="34" charset="0"/>
              </a:rPr>
              <a:t>Specialized</a:t>
            </a:r>
            <a:r>
              <a:rPr lang="es-ES" sz="1400" dirty="0">
                <a:latin typeface="Calibri Light" panose="020F0302020204030204" pitchFamily="34" charset="0"/>
                <a:ea typeface="DengXian" panose="02010600030101010101" pitchFamily="2" charset="-122"/>
                <a:cs typeface="Calibri Light" panose="020F0302020204030204" pitchFamily="34" charset="0"/>
              </a:rPr>
              <a:t> training. </a:t>
            </a:r>
            <a:r>
              <a:rPr lang="es-ES" sz="1400" dirty="0" err="1">
                <a:latin typeface="Calibri Light" panose="020F0302020204030204" pitchFamily="34" charset="0"/>
                <a:ea typeface="DengXian" panose="02010600030101010101" pitchFamily="2" charset="-122"/>
                <a:cs typeface="Calibri Light" panose="020F0302020204030204" pitchFamily="34" charset="0"/>
              </a:rPr>
              <a:t>Course</a:t>
            </a:r>
            <a:r>
              <a:rPr lang="es-ES" sz="1400" dirty="0">
                <a:latin typeface="Calibri Light" panose="020F0302020204030204" pitchFamily="34" charset="0"/>
                <a:ea typeface="DengXian" panose="02010600030101010101" pitchFamily="2" charset="-122"/>
                <a:cs typeface="Calibri Light" panose="020F0302020204030204" pitchFamily="34" charset="0"/>
              </a:rPr>
              <a:t> guide. Geneva: </a:t>
            </a:r>
            <a:r>
              <a:rPr lang="es-ES" sz="1400" dirty="0" err="1">
                <a:latin typeface="Calibri Light" panose="020F0302020204030204" pitchFamily="34" charset="0"/>
                <a:ea typeface="DengXian" panose="02010600030101010101" pitchFamily="2" charset="-122"/>
                <a:cs typeface="Calibri Light" panose="020F0302020204030204" pitchFamily="34" charset="0"/>
              </a:rPr>
              <a:t>World</a:t>
            </a:r>
            <a:r>
              <a:rPr lang="es-ES" sz="1400" dirty="0">
                <a:latin typeface="Calibri Light" panose="020F0302020204030204" pitchFamily="34" charset="0"/>
                <a:ea typeface="DengXian" panose="02010600030101010101" pitchFamily="2" charset="-122"/>
                <a:cs typeface="Calibri Light" panose="020F0302020204030204" pitchFamily="34" charset="0"/>
              </a:rPr>
              <a:t> </a:t>
            </a:r>
            <a:r>
              <a:rPr lang="es-ES" sz="1400" dirty="0" err="1">
                <a:latin typeface="Calibri Light" panose="020F0302020204030204" pitchFamily="34" charset="0"/>
                <a:ea typeface="DengXian" panose="02010600030101010101" pitchFamily="2" charset="-122"/>
                <a:cs typeface="Calibri Light" panose="020F0302020204030204" pitchFamily="34" charset="0"/>
              </a:rPr>
              <a:t>Health</a:t>
            </a:r>
            <a:r>
              <a:rPr lang="es-ES" sz="1400" dirty="0">
                <a:latin typeface="Calibri Light" panose="020F0302020204030204" pitchFamily="34" charset="0"/>
                <a:ea typeface="DengXian" panose="02010600030101010101" pitchFamily="2" charset="-122"/>
                <a:cs typeface="Calibri Light" panose="020F0302020204030204" pitchFamily="34" charset="0"/>
              </a:rPr>
              <a:t> </a:t>
            </a:r>
            <a:r>
              <a:rPr lang="es-ES" sz="1400" dirty="0" err="1">
                <a:latin typeface="Calibri Light" panose="020F0302020204030204" pitchFamily="34" charset="0"/>
                <a:ea typeface="DengXian" panose="02010600030101010101" pitchFamily="2" charset="-122"/>
                <a:cs typeface="Calibri Light" panose="020F0302020204030204" pitchFamily="34" charset="0"/>
              </a:rPr>
              <a:t>Organization</a:t>
            </a:r>
            <a:r>
              <a:rPr lang="es-ES" sz="1400" dirty="0">
                <a:latin typeface="Calibri Light" panose="020F0302020204030204" pitchFamily="34" charset="0"/>
                <a:ea typeface="DengXian" panose="02010600030101010101" pitchFamily="2" charset="-122"/>
                <a:cs typeface="Calibri Light" panose="020F0302020204030204" pitchFamily="34" charset="0"/>
              </a:rPr>
              <a:t>; 2019 es el texto auténtico y vinculante.</a:t>
            </a:r>
          </a:p>
          <a:p>
            <a:pPr algn="just">
              <a:lnSpc>
                <a:spcPct val="107000"/>
              </a:lnSpc>
              <a:spcAft>
                <a:spcPts val="800"/>
              </a:spcAft>
            </a:pPr>
            <a:r>
              <a:rPr lang="es-ES" sz="1400" dirty="0">
                <a:latin typeface="Calibri Light" panose="020F0302020204030204" pitchFamily="34" charset="0"/>
                <a:ea typeface="DengXian" panose="02010600030101010101" pitchFamily="2" charset="-122"/>
                <a:cs typeface="Calibri Light" panose="020F0302020204030204" pitchFamily="34" charset="0"/>
              </a:rPr>
              <a:t>Edita: </a:t>
            </a:r>
          </a:p>
          <a:p>
            <a:pPr algn="just">
              <a:lnSpc>
                <a:spcPct val="107000"/>
              </a:lnSpc>
              <a:spcAft>
                <a:spcPts val="800"/>
              </a:spcAft>
            </a:pPr>
            <a:r>
              <a:rPr lang="es-ES" sz="1400" dirty="0">
                <a:latin typeface="Calibri Light" panose="020F0302020204030204" pitchFamily="34" charset="0"/>
                <a:ea typeface="DengXian" panose="02010600030101010101" pitchFamily="2" charset="-122"/>
                <a:cs typeface="Calibri Light" panose="020F0302020204030204" pitchFamily="34" charset="0"/>
              </a:rPr>
              <a:t>Pacto Nacional de Salud Mental. Generalitat de Catalunya.</a:t>
            </a:r>
          </a:p>
          <a:p>
            <a:pPr algn="just">
              <a:lnSpc>
                <a:spcPct val="107000"/>
              </a:lnSpc>
              <a:spcAft>
                <a:spcPts val="800"/>
              </a:spcAft>
            </a:pPr>
            <a:endParaRPr lang="es-ES" sz="1400" dirty="0">
              <a:latin typeface="Calibri Light" panose="020F0302020204030204" pitchFamily="34" charset="0"/>
              <a:ea typeface="DengXian" panose="02010600030101010101" pitchFamily="2" charset="-122"/>
              <a:cs typeface="Calibri Light" panose="020F0302020204030204" pitchFamily="34" charset="0"/>
            </a:endParaRPr>
          </a:p>
          <a:p>
            <a:pPr algn="just">
              <a:lnSpc>
                <a:spcPct val="107000"/>
              </a:lnSpc>
              <a:spcAft>
                <a:spcPts val="800"/>
              </a:spcAft>
            </a:pPr>
            <a:r>
              <a:rPr lang="es-ES" sz="1400" dirty="0">
                <a:latin typeface="Calibri Light" panose="020F0302020204030204" pitchFamily="34" charset="0"/>
                <a:ea typeface="DengXian" panose="02010600030101010101" pitchFamily="2" charset="-122"/>
                <a:cs typeface="Calibri Light" panose="020F0302020204030204" pitchFamily="34" charset="0"/>
              </a:rPr>
              <a:t>Traducción: </a:t>
            </a:r>
          </a:p>
          <a:p>
            <a:pPr algn="just">
              <a:lnSpc>
                <a:spcPct val="107000"/>
              </a:lnSpc>
              <a:spcAft>
                <a:spcPts val="800"/>
              </a:spcAft>
            </a:pPr>
            <a:r>
              <a:rPr lang="es-ES" sz="1400" dirty="0">
                <a:latin typeface="Calibri Light" panose="020F0302020204030204" pitchFamily="34" charset="0"/>
                <a:ea typeface="DengXian" panose="02010600030101010101" pitchFamily="2" charset="-122"/>
                <a:cs typeface="Calibri Light" panose="020F0302020204030204" pitchFamily="34" charset="0"/>
              </a:rPr>
              <a:t>Servicio de Planificación Lingüística del </a:t>
            </a:r>
            <a:r>
              <a:rPr lang="es-ES" sz="1400" dirty="0" err="1">
                <a:latin typeface="Calibri Light" panose="020F0302020204030204" pitchFamily="34" charset="0"/>
                <a:ea typeface="DengXian" panose="02010600030101010101" pitchFamily="2" charset="-122"/>
                <a:cs typeface="Calibri Light" panose="020F0302020204030204" pitchFamily="34" charset="0"/>
              </a:rPr>
              <a:t>Departament</a:t>
            </a:r>
            <a:r>
              <a:rPr lang="es-ES" sz="1400" dirty="0">
                <a:latin typeface="Calibri Light" panose="020F0302020204030204" pitchFamily="34" charset="0"/>
                <a:ea typeface="DengXian" panose="02010600030101010101" pitchFamily="2" charset="-122"/>
                <a:cs typeface="Calibri Light" panose="020F0302020204030204" pitchFamily="34" charset="0"/>
              </a:rPr>
              <a:t> de Salut.</a:t>
            </a:r>
          </a:p>
          <a:p>
            <a:pPr algn="just">
              <a:lnSpc>
                <a:spcPct val="107000"/>
              </a:lnSpc>
              <a:spcAft>
                <a:spcPts val="800"/>
              </a:spcAft>
            </a:pPr>
            <a:endParaRPr lang="es-ES" sz="1400" dirty="0">
              <a:latin typeface="Calibri Light" panose="020F0302020204030204" pitchFamily="34" charset="0"/>
              <a:ea typeface="DengXian" panose="02010600030101010101" pitchFamily="2" charset="-122"/>
              <a:cs typeface="Calibri Light" panose="020F0302020204030204" pitchFamily="34" charset="0"/>
            </a:endParaRPr>
          </a:p>
          <a:p>
            <a:pPr algn="just">
              <a:lnSpc>
                <a:spcPct val="107000"/>
              </a:lnSpc>
              <a:spcAft>
                <a:spcPts val="800"/>
              </a:spcAft>
            </a:pPr>
            <a:r>
              <a:rPr lang="es-ES" sz="1400" dirty="0">
                <a:latin typeface="Calibri Light" panose="020F0302020204030204" pitchFamily="34" charset="0"/>
                <a:ea typeface="DengXian" panose="02010600030101010101" pitchFamily="2" charset="-122"/>
                <a:cs typeface="Calibri Light" panose="020F0302020204030204" pitchFamily="34" charset="0"/>
              </a:rPr>
              <a:t>Primera edición: </a:t>
            </a:r>
          </a:p>
          <a:p>
            <a:pPr algn="just">
              <a:lnSpc>
                <a:spcPct val="107000"/>
              </a:lnSpc>
              <a:spcAft>
                <a:spcPts val="800"/>
              </a:spcAft>
            </a:pPr>
            <a:r>
              <a:rPr lang="es-ES" sz="1400" dirty="0">
                <a:latin typeface="Calibri Light" panose="020F0302020204030204" pitchFamily="34" charset="0"/>
                <a:ea typeface="DengXian" panose="02010600030101010101" pitchFamily="2" charset="-122"/>
                <a:cs typeface="Calibri Light" panose="020F0302020204030204" pitchFamily="34" charset="0"/>
              </a:rPr>
              <a:t>Octubre de 2022</a:t>
            </a:r>
          </a:p>
          <a:p>
            <a:pPr algn="just" fontAlgn="base"/>
            <a:r>
              <a:rPr lang="en-GB" sz="1400" dirty="0">
                <a:latin typeface="Calibri Light" panose="020F0302020204030204" pitchFamily="34" charset="0"/>
                <a:ea typeface="Times New Roman" panose="02020603050405020304" pitchFamily="18" charset="0"/>
                <a:cs typeface="Calibri Light" panose="020F0302020204030204" pitchFamily="34" charset="0"/>
              </a:rPr>
              <a:t> </a:t>
            </a:r>
            <a:endParaRPr lang="en-US" sz="1400" dirty="0">
              <a:latin typeface="Calibri Light" panose="020F0302020204030204" pitchFamily="34" charset="0"/>
              <a:ea typeface="Times New Roman" panose="02020603050405020304" pitchFamily="18" charset="0"/>
              <a:cs typeface="Calibri Light" panose="020F0302020204030204" pitchFamily="34" charset="0"/>
            </a:endParaRPr>
          </a:p>
          <a:p>
            <a:pPr lvl="0" defTabSz="228600" fontAlgn="base"/>
            <a:r>
              <a:rPr lang="en-GB" sz="1400" dirty="0">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La </a:t>
            </a:r>
            <a:r>
              <a:rPr lang="en-GB" sz="1400" dirty="0" err="1">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guía</a:t>
            </a:r>
            <a:r>
              <a:rPr lang="en-GB" sz="1400" dirty="0">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del </a:t>
            </a:r>
            <a:r>
              <a:rPr lang="en-GB" sz="1400" dirty="0" err="1">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curso</a:t>
            </a:r>
            <a:r>
              <a:rPr lang="en-GB" sz="1400" dirty="0">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a:t>
            </a:r>
            <a:r>
              <a:rPr lang="en-GB" sz="1400" dirty="0" err="1">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está</a:t>
            </a:r>
            <a:r>
              <a:rPr lang="en-GB" sz="1400" dirty="0">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disponible </a:t>
            </a:r>
            <a:r>
              <a:rPr lang="en-GB" sz="1400" dirty="0" err="1">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aquí</a:t>
            </a:r>
            <a:r>
              <a:rPr lang="en-GB" sz="1400" dirty="0">
                <a:solidFill>
                  <a:srgbClr val="000000"/>
                </a:solidFill>
                <a:highlight>
                  <a:srgbClr val="FFFFFF"/>
                </a:highlight>
                <a:latin typeface="Calibri Light" panose="020F0302020204030204" pitchFamily="34" charset="0"/>
                <a:ea typeface="Times New Roman" panose="02020603050405020304" pitchFamily="18" charset="0"/>
                <a:cs typeface="Calibri Light" panose="020F0302020204030204" pitchFamily="34" charset="0"/>
              </a:rPr>
              <a:t>: https://supportgirona.cat/es/quality-rights</a:t>
            </a:r>
            <a:endParaRPr lang="en-US" sz="1400" dirty="0">
              <a:solidFill>
                <a:srgbClr val="000000"/>
              </a:solidFill>
              <a:latin typeface="Calibri Light" panose="020F0302020204030204" pitchFamily="34" charset="0"/>
              <a:ea typeface="DengXian" panose="02010600030101010101" pitchFamily="2" charset="-122"/>
              <a:cs typeface="Calibri Light" panose="020F0302020204030204" pitchFamily="34" charset="0"/>
            </a:endParaRPr>
          </a:p>
          <a:p>
            <a:pPr defTabSz="228600" fontAlgn="base"/>
            <a:r>
              <a:rPr lang="en-US" sz="1400">
                <a:latin typeface="Calibri Light" panose="020F0302020204030204" pitchFamily="34" charset="0"/>
                <a:ea typeface="SimSun" panose="02010600030101010101" pitchFamily="2" charset="-122"/>
                <a:cs typeface="Calibri Light" panose="020F0302020204030204" pitchFamily="34" charset="0"/>
              </a:rPr>
              <a:t>	  Cover </a:t>
            </a:r>
            <a:r>
              <a:rPr lang="en-US" sz="1400" dirty="0">
                <a:latin typeface="Calibri Light" panose="020F0302020204030204" pitchFamily="34" charset="0"/>
                <a:ea typeface="SimSun" panose="02010600030101010101" pitchFamily="2" charset="-122"/>
                <a:cs typeface="Calibri Light" panose="020F0302020204030204" pitchFamily="34" charset="0"/>
              </a:rPr>
              <a:t>photo.   Camila Eugenia Vargas</a:t>
            </a:r>
            <a:endParaRPr lang="en-US" sz="1400" dirty="0">
              <a:latin typeface="Calibri Light" panose="020F0302020204030204" pitchFamily="34" charset="0"/>
              <a:ea typeface="MS Mincho" panose="02020609040205080304" pitchFamily="49" charset="-128"/>
              <a:cs typeface="Calibri Light" panose="020F0302020204030204" pitchFamily="34" charset="0"/>
            </a:endParaRPr>
          </a:p>
          <a:p>
            <a:pPr lvl="0" defTabSz="228600" fontAlgn="base"/>
            <a:r>
              <a:rPr lang="en-US" sz="1400" dirty="0">
                <a:solidFill>
                  <a:srgbClr val="000000"/>
                </a:solidFill>
                <a:latin typeface="Calibri" panose="020F0502020204030204" pitchFamily="34" charset="0"/>
                <a:cs typeface="Calibri" panose="020F0502020204030204" pitchFamily="34" charset="0"/>
              </a:rPr>
              <a:t> </a:t>
            </a:r>
            <a:endPar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br>
              <a:rPr lang="en-GB" sz="1400" i="1" dirty="0">
                <a:solidFill>
                  <a:srgbClr val="4F81BD"/>
                </a:solidFill>
                <a:latin typeface="Cambria" panose="02040503050406030204" pitchFamily="18" charset="0"/>
                <a:ea typeface="MS Mincho" panose="02020609040205080304" pitchFamily="49" charset="-128"/>
                <a:cs typeface="Arial" panose="020B0604020202020204" pitchFamily="34" charset="0"/>
              </a:rPr>
            </a:br>
            <a:endParaRPr lang="en-US" sz="1400" dirty="0"/>
          </a:p>
        </p:txBody>
      </p:sp>
      <p:pic>
        <p:nvPicPr>
          <p:cNvPr id="8" name="Imagen 1">
            <a:extLst>
              <a:ext uri="{FF2B5EF4-FFF2-40B4-BE49-F238E27FC236}">
                <a16:creationId xmlns:a16="http://schemas.microsoft.com/office/drawing/2014/main" id="{827E90F8-2C15-AF4B-94AA-806EC035B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61" y="730295"/>
            <a:ext cx="1029335" cy="363855"/>
          </a:xfrm>
          <a:prstGeom prst="rect">
            <a:avLst/>
          </a:prstGeom>
        </p:spPr>
      </p:pic>
    </p:spTree>
    <p:extLst>
      <p:ext uri="{BB962C8B-B14F-4D97-AF65-F5344CB8AC3E}">
        <p14:creationId xmlns:p14="http://schemas.microsoft.com/office/powerpoint/2010/main" val="2385448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3EA9BF-2821-4CEF-B61B-1AE4CAB692D6}"/>
              </a:ext>
            </a:extLst>
          </p:cNvPr>
          <p:cNvSpPr>
            <a:spLocks noGrp="1"/>
          </p:cNvSpPr>
          <p:nvPr>
            <p:ph sz="quarter" idx="14"/>
          </p:nvPr>
        </p:nvSpPr>
        <p:spPr>
          <a:xfrm>
            <a:off x="507195" y="1178560"/>
            <a:ext cx="11174412" cy="4832628"/>
          </a:xfrm>
        </p:spPr>
        <p:txBody>
          <a:bodyPr>
            <a:noAutofit/>
          </a:bodyPr>
          <a:lstStyle/>
          <a:p>
            <a:pPr marL="457200" lvl="0" indent="-457200" algn="just">
              <a:buAutoNum type="arabicPeriod"/>
            </a:pPr>
            <a:r>
              <a:rPr lang="es-ES" b="1" dirty="0"/>
              <a:t>Conexión: la recuperación reconecta a las personas</a:t>
            </a:r>
            <a:r>
              <a:rPr lang="es-ES" dirty="0"/>
              <a:t> </a:t>
            </a:r>
          </a:p>
          <a:p>
            <a:pPr algn="just"/>
            <a:r>
              <a:rPr lang="es-ES" dirty="0"/>
              <a:t>La </a:t>
            </a:r>
            <a:r>
              <a:rPr lang="es-ES" b="1" dirty="0"/>
              <a:t>inclusión </a:t>
            </a:r>
            <a:r>
              <a:rPr lang="es-ES" dirty="0"/>
              <a:t>es importante para la recuperación. </a:t>
            </a:r>
          </a:p>
          <a:p>
            <a:pPr lvl="2" algn="just"/>
            <a:r>
              <a:rPr lang="es-ES" dirty="0"/>
              <a:t>La persona debe tener acceso a las mismas oportunidades y a los mismos servicios y recursos de la comunidad que cualquier otra. </a:t>
            </a:r>
          </a:p>
          <a:p>
            <a:pPr lvl="2" algn="just"/>
            <a:r>
              <a:rPr lang="es-ES" dirty="0"/>
              <a:t>Los servicios que promueven la recuperación deben basarse y estar influidos por el contexto y las necesidades locales.</a:t>
            </a:r>
          </a:p>
          <a:p>
            <a:pPr lvl="2" algn="just"/>
            <a:r>
              <a:rPr lang="es-ES" dirty="0"/>
              <a:t> Cabe recordar también que la inclusión va más allá de la persona e implica a la comunidad y a la sociedad en su conjunto</a:t>
            </a:r>
            <a:r>
              <a:rPr lang="en-US" dirty="0"/>
              <a:t>.</a:t>
            </a:r>
            <a:endParaRPr lang="x-none" dirty="0"/>
          </a:p>
          <a:p>
            <a:pPr lvl="0" algn="just" fontAlgn="base"/>
            <a:r>
              <a:rPr lang="es-ES" dirty="0"/>
              <a:t>Las </a:t>
            </a:r>
            <a:r>
              <a:rPr lang="es-ES" b="1" dirty="0"/>
              <a:t>relaciones</a:t>
            </a:r>
            <a:r>
              <a:rPr lang="es-ES" dirty="0"/>
              <a:t> son clave para la vida de todos.</a:t>
            </a:r>
          </a:p>
          <a:p>
            <a:pPr lvl="2" algn="just" fontAlgn="base"/>
            <a:r>
              <a:rPr lang="es-ES" dirty="0"/>
              <a:t>Tanto las amistades como la pareja, los familiares, los profesionales de la salud, el personal de apoyo, los compañeros o los grupos de ayuda tienen un papel en el acompañamiento de la persona hacia su recuperación. </a:t>
            </a:r>
          </a:p>
          <a:p>
            <a:pPr algn="just"/>
            <a:endParaRPr lang="x-none" dirty="0"/>
          </a:p>
        </p:txBody>
      </p:sp>
      <p:sp>
        <p:nvSpPr>
          <p:cNvPr id="2" name="Title 1">
            <a:extLst>
              <a:ext uri="{FF2B5EF4-FFF2-40B4-BE49-F238E27FC236}">
                <a16:creationId xmlns:a16="http://schemas.microsoft.com/office/drawing/2014/main" id="{F843385B-7C6C-4BAC-931E-80ED7271E159}"/>
              </a:ext>
            </a:extLst>
          </p:cNvPr>
          <p:cNvSpPr>
            <a:spLocks noGrp="1"/>
          </p:cNvSpPr>
          <p:nvPr>
            <p:ph type="title"/>
          </p:nvPr>
        </p:nvSpPr>
        <p:spPr/>
        <p:txBody>
          <a:bodyPr/>
          <a:lstStyle/>
          <a:p>
            <a:r>
              <a:rPr lang="es-ES" dirty="0"/>
              <a:t>Presentación: Elementos clave de la recuperación -</a:t>
            </a:r>
            <a:r>
              <a:rPr lang="en-US" dirty="0"/>
              <a:t> 2</a:t>
            </a:r>
            <a:endParaRPr lang="x-none" dirty="0"/>
          </a:p>
        </p:txBody>
      </p:sp>
    </p:spTree>
    <p:extLst>
      <p:ext uri="{BB962C8B-B14F-4D97-AF65-F5344CB8AC3E}">
        <p14:creationId xmlns:p14="http://schemas.microsoft.com/office/powerpoint/2010/main" val="786231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C4A52D-2703-4729-AD1A-BC9356AAACF1}"/>
              </a:ext>
            </a:extLst>
          </p:cNvPr>
          <p:cNvSpPr>
            <a:spLocks noGrp="1"/>
          </p:cNvSpPr>
          <p:nvPr>
            <p:ph sz="quarter" idx="14"/>
          </p:nvPr>
        </p:nvSpPr>
        <p:spPr>
          <a:xfrm>
            <a:off x="507195" y="1239520"/>
            <a:ext cx="11174412" cy="5201920"/>
          </a:xfrm>
        </p:spPr>
        <p:txBody>
          <a:bodyPr>
            <a:normAutofit lnSpcReduction="10000"/>
          </a:bodyPr>
          <a:lstStyle/>
          <a:p>
            <a:pPr marL="0" indent="0" algn="just">
              <a:buNone/>
            </a:pPr>
            <a:r>
              <a:rPr lang="es-ES" b="1" dirty="0"/>
              <a:t>2. Esperanza: la recuperación pasa por ver el futuro con esperanza y optimismo</a:t>
            </a:r>
            <a:endParaRPr lang="es-ES" dirty="0"/>
          </a:p>
          <a:p>
            <a:pPr lvl="0" algn="just"/>
            <a:r>
              <a:rPr lang="es-ES" dirty="0"/>
              <a:t>La </a:t>
            </a:r>
            <a:r>
              <a:rPr lang="es-ES" b="1" dirty="0"/>
              <a:t>esperanza </a:t>
            </a:r>
            <a:r>
              <a:rPr lang="es-ES" dirty="0"/>
              <a:t>es clave para la recuperación</a:t>
            </a:r>
            <a:r>
              <a:rPr lang="en-US" dirty="0"/>
              <a:t>. </a:t>
            </a:r>
          </a:p>
          <a:p>
            <a:pPr lvl="2" algn="just"/>
            <a:r>
              <a:rPr lang="es-ES" dirty="0"/>
              <a:t>A menudo, cuando a alguien se le dice que tiene una enfermedad crónica, de por vida, y que debe renunciar a muchas de sus expectativas y actividades, esta persona pierde la esperanza</a:t>
            </a:r>
            <a:r>
              <a:rPr lang="en-US" sz="2200" dirty="0"/>
              <a:t>. </a:t>
            </a:r>
          </a:p>
          <a:p>
            <a:pPr lvl="2" algn="just"/>
            <a:r>
              <a:rPr lang="es-ES" dirty="0"/>
              <a:t>La investigación ha demostrado que la autoeficacia, la autoestima, el empoderamiento, la espiritualidad, la calidad de vida y el apoyo social contribuyen de manera importante a infundir esperanza </a:t>
            </a:r>
            <a:r>
              <a:rPr lang="en-US" sz="2200" dirty="0"/>
              <a:t>.</a:t>
            </a:r>
            <a:endParaRPr lang="x-none" sz="2200" dirty="0"/>
          </a:p>
          <a:p>
            <a:pPr lvl="0" algn="just"/>
            <a:r>
              <a:rPr lang="es-ES" dirty="0"/>
              <a:t>La </a:t>
            </a:r>
            <a:r>
              <a:rPr lang="es-ES" b="1" dirty="0"/>
              <a:t>creencia</a:t>
            </a:r>
            <a:r>
              <a:rPr lang="es-ES" dirty="0"/>
              <a:t> de que es posible cambiar de vida o de circunstancias es fundamental para el abordaje basado en la recuperación</a:t>
            </a:r>
            <a:r>
              <a:rPr lang="en-US" dirty="0"/>
              <a:t>.</a:t>
            </a:r>
            <a:endParaRPr lang="x-none" dirty="0"/>
          </a:p>
          <a:p>
            <a:pPr lvl="2" algn="just"/>
            <a:r>
              <a:rPr lang="es-ES" dirty="0"/>
              <a:t>Las amistades, la familia, los cuidadores, los profesionales de la salud y otras personas que proporcionan acompañamiento deben reconocer y valorar los éxitos de la persona y fomentar sus sueños y aspiraciones</a:t>
            </a:r>
            <a:r>
              <a:rPr lang="en-US" sz="2200" dirty="0"/>
              <a:t>.</a:t>
            </a:r>
            <a:endParaRPr lang="x-none" sz="2200" dirty="0"/>
          </a:p>
        </p:txBody>
      </p:sp>
      <p:sp>
        <p:nvSpPr>
          <p:cNvPr id="2" name="Title 1">
            <a:extLst>
              <a:ext uri="{FF2B5EF4-FFF2-40B4-BE49-F238E27FC236}">
                <a16:creationId xmlns:a16="http://schemas.microsoft.com/office/drawing/2014/main" id="{1E234E67-8770-4A39-AF76-CD89CCF5D052}"/>
              </a:ext>
            </a:extLst>
          </p:cNvPr>
          <p:cNvSpPr>
            <a:spLocks noGrp="1"/>
          </p:cNvSpPr>
          <p:nvPr>
            <p:ph type="title"/>
          </p:nvPr>
        </p:nvSpPr>
        <p:spPr/>
        <p:txBody>
          <a:bodyPr/>
          <a:lstStyle/>
          <a:p>
            <a:r>
              <a:rPr lang="es-ES" dirty="0"/>
              <a:t>Presentación: Elementos clave de la recuperación - </a:t>
            </a:r>
            <a:r>
              <a:rPr lang="en-US" dirty="0"/>
              <a:t>3</a:t>
            </a:r>
            <a:endParaRPr lang="x-none" dirty="0"/>
          </a:p>
        </p:txBody>
      </p:sp>
    </p:spTree>
    <p:extLst>
      <p:ext uri="{BB962C8B-B14F-4D97-AF65-F5344CB8AC3E}">
        <p14:creationId xmlns:p14="http://schemas.microsoft.com/office/powerpoint/2010/main" val="356755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159693-11C6-41D1-872B-2FB77178C7F5}"/>
              </a:ext>
            </a:extLst>
          </p:cNvPr>
          <p:cNvSpPr>
            <a:spLocks noGrp="1"/>
          </p:cNvSpPr>
          <p:nvPr>
            <p:ph sz="quarter" idx="14"/>
          </p:nvPr>
        </p:nvSpPr>
        <p:spPr>
          <a:xfrm>
            <a:off x="507195" y="1280160"/>
            <a:ext cx="11174412" cy="4731028"/>
          </a:xfrm>
        </p:spPr>
        <p:txBody>
          <a:bodyPr>
            <a:normAutofit/>
          </a:bodyPr>
          <a:lstStyle/>
          <a:p>
            <a:pPr marL="0" indent="0" algn="just">
              <a:buNone/>
            </a:pPr>
            <a:r>
              <a:rPr lang="es-ES" b="1" dirty="0"/>
              <a:t>3. Identidad: recuperación significa explorar la identidad personal</a:t>
            </a:r>
            <a:endParaRPr lang="es-ES" dirty="0"/>
          </a:p>
          <a:p>
            <a:pPr lvl="0" algn="just" fontAlgn="base"/>
            <a:r>
              <a:rPr lang="es-ES" dirty="0"/>
              <a:t>La </a:t>
            </a:r>
            <a:r>
              <a:rPr lang="es-ES" b="1" dirty="0"/>
              <a:t>identidad</a:t>
            </a:r>
            <a:r>
              <a:rPr lang="es-ES" dirty="0"/>
              <a:t> se puede definir, en términos generales, como la percepción que una persona tiene de sí misma, como individuo y en relación con los demás y con la comunidad donde vive.</a:t>
            </a:r>
          </a:p>
          <a:p>
            <a:pPr lvl="0" algn="just"/>
            <a:r>
              <a:rPr lang="es-ES" dirty="0"/>
              <a:t>La </a:t>
            </a:r>
            <a:r>
              <a:rPr lang="es-ES" b="1" dirty="0"/>
              <a:t>identidad</a:t>
            </a:r>
            <a:r>
              <a:rPr lang="es-ES" dirty="0"/>
              <a:t> es el sentido de uno mismo que algunas personas pueden no haber tenido nunca o haber perdido al recibir un diagnóstico</a:t>
            </a:r>
            <a:r>
              <a:rPr lang="en-US" dirty="0"/>
              <a:t>. </a:t>
            </a:r>
          </a:p>
          <a:p>
            <a:pPr lvl="2" algn="just"/>
            <a:r>
              <a:rPr lang="es-ES" dirty="0"/>
              <a:t>El abordaje basado en la recuperación ayuda a las personas a (re)conectar, re(construir) o (re)definir su identidad, y a superar «la opresión interiorizada» o «el estigma personal» que puede poner en riesgo su identidad</a:t>
            </a:r>
            <a:r>
              <a:rPr lang="en-US" sz="2200" dirty="0"/>
              <a:t>. </a:t>
            </a:r>
          </a:p>
          <a:p>
            <a:pPr lvl="2" algn="just"/>
            <a:r>
              <a:rPr lang="es-ES" dirty="0"/>
              <a:t>Se trata de ofrecer a las personas la oportunidad de reflexionar sobre sus experiencias de una manera significativa para ellas</a:t>
            </a:r>
            <a:r>
              <a:rPr lang="en-US" sz="2200" dirty="0"/>
              <a:t>.</a:t>
            </a:r>
            <a:endParaRPr lang="x-none" sz="2200" dirty="0"/>
          </a:p>
          <a:p>
            <a:pPr algn="just"/>
            <a:endParaRPr lang="x-none" dirty="0"/>
          </a:p>
        </p:txBody>
      </p:sp>
      <p:sp>
        <p:nvSpPr>
          <p:cNvPr id="2" name="Title 1">
            <a:extLst>
              <a:ext uri="{FF2B5EF4-FFF2-40B4-BE49-F238E27FC236}">
                <a16:creationId xmlns:a16="http://schemas.microsoft.com/office/drawing/2014/main" id="{0D100556-D543-4824-9B72-F07B5509FBE2}"/>
              </a:ext>
            </a:extLst>
          </p:cNvPr>
          <p:cNvSpPr>
            <a:spLocks noGrp="1"/>
          </p:cNvSpPr>
          <p:nvPr>
            <p:ph type="title"/>
          </p:nvPr>
        </p:nvSpPr>
        <p:spPr/>
        <p:txBody>
          <a:bodyPr/>
          <a:lstStyle/>
          <a:p>
            <a:r>
              <a:rPr lang="es-ES" dirty="0"/>
              <a:t>Presentación: Elementos clave de la recuperación - </a:t>
            </a:r>
            <a:r>
              <a:rPr lang="en-US" dirty="0"/>
              <a:t>4</a:t>
            </a:r>
            <a:endParaRPr lang="x-none" dirty="0"/>
          </a:p>
        </p:txBody>
      </p:sp>
    </p:spTree>
    <p:extLst>
      <p:ext uri="{BB962C8B-B14F-4D97-AF65-F5344CB8AC3E}">
        <p14:creationId xmlns:p14="http://schemas.microsoft.com/office/powerpoint/2010/main" val="2443686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6FFD89-26AB-46C5-A88C-33A0CDBCFD6C}"/>
              </a:ext>
            </a:extLst>
          </p:cNvPr>
          <p:cNvSpPr>
            <a:spLocks noGrp="1"/>
          </p:cNvSpPr>
          <p:nvPr>
            <p:ph sz="quarter" idx="14"/>
          </p:nvPr>
        </p:nvSpPr>
        <p:spPr>
          <a:xfrm>
            <a:off x="507195" y="1402080"/>
            <a:ext cx="11174412" cy="4609108"/>
          </a:xfrm>
        </p:spPr>
        <p:txBody>
          <a:bodyPr/>
          <a:lstStyle/>
          <a:p>
            <a:pPr marL="0" lvl="0" indent="0" algn="just">
              <a:buNone/>
            </a:pPr>
            <a:r>
              <a:rPr lang="en-US" b="1" dirty="0"/>
              <a:t>4. </a:t>
            </a:r>
            <a:r>
              <a:rPr lang="es-ES" b="1" dirty="0"/>
              <a:t>Sentido de la vida: la recuperación ayuda a las personas a (re)construir su vida y a encontrarle sentido </a:t>
            </a:r>
            <a:r>
              <a:rPr lang="en-US" b="1" dirty="0"/>
              <a:t> </a:t>
            </a:r>
            <a:endParaRPr lang="x-none" b="1" dirty="0"/>
          </a:p>
          <a:p>
            <a:pPr lvl="0" algn="just"/>
            <a:r>
              <a:rPr lang="es-ES" b="1" dirty="0"/>
              <a:t>El sentido y la finalidad de la vida </a:t>
            </a:r>
            <a:r>
              <a:rPr lang="es-ES" dirty="0"/>
              <a:t>son diferentes para cada persona.</a:t>
            </a:r>
          </a:p>
          <a:p>
            <a:pPr lvl="2" algn="just"/>
            <a:r>
              <a:rPr lang="es-ES" dirty="0"/>
              <a:t>Cada una los puede encontrar de maneras muy diversas</a:t>
            </a:r>
            <a:r>
              <a:rPr lang="en-US" dirty="0"/>
              <a:t>. </a:t>
            </a:r>
          </a:p>
          <a:p>
            <a:pPr lvl="2" algn="just"/>
            <a:r>
              <a:rPr lang="es-ES" dirty="0"/>
              <a:t>Algunas personas pueden dar importancia a la espiritualidad, mientras que otras pueden encontrar sentido y propósito en la vida estableciendo vínculos más estrechos con las amistades, la familia o la comunidad. </a:t>
            </a:r>
            <a:r>
              <a:rPr lang="en-US" sz="2200" dirty="0"/>
              <a:t>.</a:t>
            </a:r>
            <a:endParaRPr lang="x-none" sz="2200" dirty="0"/>
          </a:p>
          <a:p>
            <a:pPr lvl="0" algn="just"/>
            <a:r>
              <a:rPr lang="es-ES" b="1" dirty="0"/>
              <a:t>Los sueños y las aspiraciones </a:t>
            </a:r>
            <a:r>
              <a:rPr lang="es-ES" dirty="0"/>
              <a:t>son clave para la recuperación, ya que pueden dar herramientas a las personas y ayudarlas a encontrar un sentido y obtener satisfacción de vivir. </a:t>
            </a:r>
            <a:endParaRPr lang="x-none" dirty="0"/>
          </a:p>
        </p:txBody>
      </p:sp>
      <p:sp>
        <p:nvSpPr>
          <p:cNvPr id="2" name="Title 1">
            <a:extLst>
              <a:ext uri="{FF2B5EF4-FFF2-40B4-BE49-F238E27FC236}">
                <a16:creationId xmlns:a16="http://schemas.microsoft.com/office/drawing/2014/main" id="{5E7C048A-7844-49A2-9BE1-8A4ABDC1832B}"/>
              </a:ext>
            </a:extLst>
          </p:cNvPr>
          <p:cNvSpPr>
            <a:spLocks noGrp="1"/>
          </p:cNvSpPr>
          <p:nvPr>
            <p:ph type="title"/>
          </p:nvPr>
        </p:nvSpPr>
        <p:spPr/>
        <p:txBody>
          <a:bodyPr/>
          <a:lstStyle/>
          <a:p>
            <a:r>
              <a:rPr lang="es-ES" dirty="0"/>
              <a:t>Presentación: Elementos clave de la recuperación - </a:t>
            </a:r>
            <a:r>
              <a:rPr lang="en-US" dirty="0"/>
              <a:t>5</a:t>
            </a:r>
            <a:endParaRPr lang="x-none" dirty="0"/>
          </a:p>
        </p:txBody>
      </p:sp>
    </p:spTree>
    <p:extLst>
      <p:ext uri="{BB962C8B-B14F-4D97-AF65-F5344CB8AC3E}">
        <p14:creationId xmlns:p14="http://schemas.microsoft.com/office/powerpoint/2010/main" val="676236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459764-0586-49F0-BDE5-04348167BF98}"/>
              </a:ext>
            </a:extLst>
          </p:cNvPr>
          <p:cNvSpPr>
            <a:spLocks noGrp="1"/>
          </p:cNvSpPr>
          <p:nvPr>
            <p:ph sz="quarter" idx="14"/>
          </p:nvPr>
        </p:nvSpPr>
        <p:spPr>
          <a:xfrm>
            <a:off x="507195" y="1341120"/>
            <a:ext cx="11174412" cy="4836160"/>
          </a:xfrm>
        </p:spPr>
        <p:txBody>
          <a:bodyPr>
            <a:normAutofit/>
          </a:bodyPr>
          <a:lstStyle/>
          <a:p>
            <a:pPr marL="0" lvl="0" indent="0" algn="just">
              <a:buNone/>
            </a:pPr>
            <a:r>
              <a:rPr lang="en-US" b="1" dirty="0"/>
              <a:t>5. </a:t>
            </a:r>
            <a:r>
              <a:rPr lang="es-ES" b="1" dirty="0"/>
              <a:t>Empoderamiento: la recuperación es un mensaje positivo que empodera a las personas y les permite asumir el control de sus vidas </a:t>
            </a:r>
          </a:p>
          <a:p>
            <a:pPr algn="just"/>
            <a:r>
              <a:rPr lang="es-ES" b="1" dirty="0"/>
              <a:t>El control y la capacidad de decidir son fundamentales para la recuperación.</a:t>
            </a:r>
          </a:p>
          <a:p>
            <a:pPr lvl="2" algn="just"/>
            <a:r>
              <a:rPr lang="es-ES" dirty="0"/>
              <a:t>A menudo se niega a las personas el derecho a decidir sobre aspectos clave de sus vidas, incluidos su tratamiento y la atención que reciben</a:t>
            </a:r>
            <a:r>
              <a:rPr lang="en-US" sz="2200" dirty="0"/>
              <a:t>. </a:t>
            </a:r>
          </a:p>
          <a:p>
            <a:pPr lvl="2" algn="just"/>
            <a:r>
              <a:rPr lang="es-ES" dirty="0"/>
              <a:t>el modelo basado en la recuperación respeta el derecho de la persona a ejercer su capacidad jurídica y permite que tome sus decisiones, con la ayuda de los demás o sin ella.</a:t>
            </a:r>
          </a:p>
          <a:p>
            <a:pPr algn="just"/>
            <a:r>
              <a:rPr lang="es-ES" b="1" dirty="0"/>
              <a:t>Reforzar las habilidades para ayudarse a uno mismo también es </a:t>
            </a:r>
            <a:r>
              <a:rPr lang="es-ES" b="1" dirty="0" err="1"/>
              <a:t>empoderador</a:t>
            </a:r>
            <a:r>
              <a:rPr lang="en-US" b="1" dirty="0"/>
              <a:t>. </a:t>
            </a:r>
          </a:p>
          <a:p>
            <a:pPr lvl="2" algn="just"/>
            <a:r>
              <a:rPr lang="es-ES" dirty="0"/>
              <a:t>Las habilidades para la recuperación permiten que las personas gestionen los episodios negativos y asuman el control de su vida y su bienestar</a:t>
            </a:r>
            <a:r>
              <a:rPr lang="en-US" sz="2200" dirty="0"/>
              <a:t>.</a:t>
            </a:r>
            <a:endParaRPr lang="x-none" sz="2200" dirty="0"/>
          </a:p>
          <a:p>
            <a:pPr algn="just"/>
            <a:endParaRPr lang="x-none" dirty="0"/>
          </a:p>
        </p:txBody>
      </p:sp>
      <p:sp>
        <p:nvSpPr>
          <p:cNvPr id="2" name="Title 1">
            <a:extLst>
              <a:ext uri="{FF2B5EF4-FFF2-40B4-BE49-F238E27FC236}">
                <a16:creationId xmlns:a16="http://schemas.microsoft.com/office/drawing/2014/main" id="{6513B42D-E976-4E5D-BDCD-94B7069A1FF5}"/>
              </a:ext>
            </a:extLst>
          </p:cNvPr>
          <p:cNvSpPr>
            <a:spLocks noGrp="1"/>
          </p:cNvSpPr>
          <p:nvPr>
            <p:ph type="title"/>
          </p:nvPr>
        </p:nvSpPr>
        <p:spPr/>
        <p:txBody>
          <a:bodyPr/>
          <a:lstStyle/>
          <a:p>
            <a:r>
              <a:rPr lang="es-ES" dirty="0"/>
              <a:t>Presentación: Elementos clave de la recuperación - </a:t>
            </a:r>
            <a:r>
              <a:rPr lang="en-US" dirty="0"/>
              <a:t>6</a:t>
            </a:r>
            <a:endParaRPr lang="x-none" dirty="0"/>
          </a:p>
        </p:txBody>
      </p:sp>
    </p:spTree>
    <p:extLst>
      <p:ext uri="{BB962C8B-B14F-4D97-AF65-F5344CB8AC3E}">
        <p14:creationId xmlns:p14="http://schemas.microsoft.com/office/powerpoint/2010/main" val="1796615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21A760-5A74-455A-9A6E-26A0859C705D}"/>
              </a:ext>
            </a:extLst>
          </p:cNvPr>
          <p:cNvSpPr>
            <a:spLocks noGrp="1"/>
          </p:cNvSpPr>
          <p:nvPr>
            <p:ph sz="quarter" idx="14"/>
          </p:nvPr>
        </p:nvSpPr>
        <p:spPr/>
        <p:txBody>
          <a:bodyPr>
            <a:normAutofit/>
          </a:bodyPr>
          <a:lstStyle/>
          <a:p>
            <a:pPr marL="0" lvl="0" indent="0" algn="just">
              <a:buNone/>
            </a:pPr>
            <a:r>
              <a:rPr lang="en-US" b="1" dirty="0"/>
              <a:t>6. </a:t>
            </a:r>
            <a:r>
              <a:rPr lang="es-ES" b="1" dirty="0"/>
              <a:t>Asunción de riesgos: la recuperación conlleva asumir riesgos </a:t>
            </a:r>
            <a:endParaRPr lang="x-none" dirty="0"/>
          </a:p>
          <a:p>
            <a:pPr lvl="0" algn="just"/>
            <a:r>
              <a:rPr lang="es-ES" dirty="0"/>
              <a:t>Es posible que sea necesario </a:t>
            </a:r>
            <a:r>
              <a:rPr lang="es-ES" b="1" dirty="0"/>
              <a:t>asumir riesgos </a:t>
            </a:r>
            <a:r>
              <a:rPr lang="es-ES" dirty="0"/>
              <a:t>cuando una persona se embarca rumbo a la recuperación</a:t>
            </a:r>
            <a:r>
              <a:rPr lang="en-US" dirty="0"/>
              <a:t>.</a:t>
            </a:r>
          </a:p>
          <a:p>
            <a:pPr lvl="2" algn="just"/>
            <a:r>
              <a:rPr lang="es-ES" dirty="0"/>
              <a:t>Cualquier persona debe ser libre para asumir riesgos y cometer errores a fin de  aprender y crecer a partir de sus experiencias</a:t>
            </a:r>
            <a:r>
              <a:rPr lang="en-US" dirty="0"/>
              <a:t>. </a:t>
            </a:r>
          </a:p>
          <a:p>
            <a:pPr lvl="2" algn="just"/>
            <a:r>
              <a:rPr lang="es-ES" dirty="0"/>
              <a:t>La práctica orientada a la recuperación obliga a los profesionales de la salud, los familiares, los cuidadores y otros acompañantes a aceptar el derecho de las personas a asumir riesgos</a:t>
            </a:r>
            <a:r>
              <a:rPr lang="en-US" dirty="0"/>
              <a:t>. </a:t>
            </a:r>
          </a:p>
          <a:p>
            <a:pPr lvl="0" algn="just"/>
            <a:r>
              <a:rPr lang="es-ES" dirty="0"/>
              <a:t>Se necesitan </a:t>
            </a:r>
            <a:r>
              <a:rPr lang="es-ES" b="1" dirty="0"/>
              <a:t>creatividad y valentía </a:t>
            </a:r>
            <a:r>
              <a:rPr lang="es-ES" dirty="0"/>
              <a:t>para acompañar a las personas en este proceso positivo de asumir riesgos para ayudarlas a avanzar y lograr sus objetivos</a:t>
            </a:r>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6ADC150D-09C0-4105-8E23-9AD87D8F2D01}"/>
              </a:ext>
            </a:extLst>
          </p:cNvPr>
          <p:cNvSpPr>
            <a:spLocks noGrp="1"/>
          </p:cNvSpPr>
          <p:nvPr>
            <p:ph type="title"/>
          </p:nvPr>
        </p:nvSpPr>
        <p:spPr/>
        <p:txBody>
          <a:bodyPr/>
          <a:lstStyle/>
          <a:p>
            <a:r>
              <a:rPr lang="es-ES" dirty="0"/>
              <a:t>Presentación: Elementos clave de la recuperación - </a:t>
            </a:r>
            <a:r>
              <a:rPr lang="en-US" dirty="0"/>
              <a:t>7</a:t>
            </a:r>
            <a:endParaRPr lang="x-none" dirty="0"/>
          </a:p>
        </p:txBody>
      </p:sp>
    </p:spTree>
    <p:extLst>
      <p:ext uri="{BB962C8B-B14F-4D97-AF65-F5344CB8AC3E}">
        <p14:creationId xmlns:p14="http://schemas.microsoft.com/office/powerpoint/2010/main" val="284167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247CF8-CDE4-4ED1-AD34-EF5B64B9B883}"/>
              </a:ext>
            </a:extLst>
          </p:cNvPr>
          <p:cNvSpPr>
            <a:spLocks noGrp="1"/>
          </p:cNvSpPr>
          <p:nvPr>
            <p:ph sz="quarter" idx="14"/>
          </p:nvPr>
        </p:nvSpPr>
        <p:spPr>
          <a:xfrm>
            <a:off x="507195" y="1219200"/>
            <a:ext cx="11174412" cy="4791988"/>
          </a:xfrm>
        </p:spPr>
        <p:txBody>
          <a:bodyPr>
            <a:normAutofit fontScale="92500" lnSpcReduction="10000"/>
          </a:bodyPr>
          <a:lstStyle/>
          <a:p>
            <a:pPr algn="just"/>
            <a:r>
              <a:rPr lang="es-ES" dirty="0"/>
              <a:t>El significado de la recuperación y lo que la fomenta u obstaculiza puede variar enormemente en cada caso y en función de factores muy diversos, como la cultura, la identidad étnica, el género, la geografía, la orientación sexual, la situación de migrante, el indigenismo, la espiritualidad/religión y la edad </a:t>
            </a:r>
          </a:p>
          <a:p>
            <a:pPr algn="just"/>
            <a:r>
              <a:rPr lang="es-ES" dirty="0"/>
              <a:t>Es importante explorarlos caso a caso y no hacer presunciones o generalizaciones sobre cuáles  son relevantes para el proceso de recuperación de nadie</a:t>
            </a:r>
            <a:r>
              <a:rPr lang="en-US" dirty="0"/>
              <a:t>. </a:t>
            </a:r>
            <a:endParaRPr lang="x-none" dirty="0"/>
          </a:p>
          <a:p>
            <a:pPr lvl="2" algn="just"/>
            <a:r>
              <a:rPr lang="es-ES" dirty="0"/>
              <a:t>La recuperación implica que el recorrido que debe hacer cada uno se rija por sus necesidades específicas y por la comprensión de la propia salud mental. </a:t>
            </a:r>
          </a:p>
          <a:p>
            <a:pPr lvl="2" algn="just"/>
            <a:r>
              <a:rPr lang="es-ES" b="1" dirty="0"/>
              <a:t>Sin embargo</a:t>
            </a:r>
            <a:r>
              <a:rPr lang="es-ES" dirty="0"/>
              <a:t>, a veces se imponen planteamientos de recuperación estandarizados y se omite este principio clave de la recuperación</a:t>
            </a:r>
            <a:r>
              <a:rPr lang="en-US" dirty="0"/>
              <a:t>. </a:t>
            </a:r>
          </a:p>
          <a:p>
            <a:pPr lvl="2" algn="just"/>
            <a:r>
              <a:rPr lang="es-ES" dirty="0"/>
              <a:t>Además, las violaciones de los derechos humanos, incluyendo la coacción en la atención sanitaria, son contrarias a cualquier intento de introducir un abordaje basado en la recuperación</a:t>
            </a:r>
            <a:r>
              <a:rPr lang="en-US" dirty="0"/>
              <a:t>. </a:t>
            </a:r>
            <a:endParaRPr lang="x-none" dirty="0"/>
          </a:p>
          <a:p>
            <a:pPr lvl="2" algn="just"/>
            <a:r>
              <a:rPr lang="es-ES" dirty="0"/>
              <a:t>La recuperación también conlleva ver más allá de las características individuales y analizar los determinantes sociales y estructurales de la salud mental de las personas </a:t>
            </a:r>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B875ADB7-74FD-4F3C-8BD2-71A00C5861EA}"/>
              </a:ext>
            </a:extLst>
          </p:cNvPr>
          <p:cNvSpPr>
            <a:spLocks noGrp="1"/>
          </p:cNvSpPr>
          <p:nvPr>
            <p:ph type="title"/>
          </p:nvPr>
        </p:nvSpPr>
        <p:spPr/>
        <p:txBody>
          <a:bodyPr/>
          <a:lstStyle/>
          <a:p>
            <a:r>
              <a:rPr lang="es-ES" dirty="0"/>
              <a:t>Presentación: Elementos clave de la recuperación - </a:t>
            </a:r>
            <a:r>
              <a:rPr lang="en-US" dirty="0"/>
              <a:t>8</a:t>
            </a:r>
            <a:endParaRPr lang="x-none" dirty="0"/>
          </a:p>
        </p:txBody>
      </p:sp>
    </p:spTree>
    <p:extLst>
      <p:ext uri="{BB962C8B-B14F-4D97-AF65-F5344CB8AC3E}">
        <p14:creationId xmlns:p14="http://schemas.microsoft.com/office/powerpoint/2010/main" val="2244295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FCF1561-46BC-D248-B118-6699FA4ED2DC}"/>
              </a:ext>
            </a:extLst>
          </p:cNvPr>
          <p:cNvSpPr>
            <a:spLocks noGrp="1"/>
          </p:cNvSpPr>
          <p:nvPr>
            <p:ph type="body" sz="quarter" idx="13"/>
          </p:nvPr>
        </p:nvSpPr>
        <p:spPr/>
        <p:txBody>
          <a:bodyPr/>
          <a:lstStyle/>
          <a:p>
            <a:r>
              <a:rPr lang="es-ES" dirty="0"/>
              <a:t>El caso de Miguel</a:t>
            </a:r>
          </a:p>
        </p:txBody>
      </p:sp>
      <p:sp>
        <p:nvSpPr>
          <p:cNvPr id="6" name="Text Box 259">
            <a:extLst>
              <a:ext uri="{FF2B5EF4-FFF2-40B4-BE49-F238E27FC236}">
                <a16:creationId xmlns:a16="http://schemas.microsoft.com/office/drawing/2014/main" id="{825881B1-64C3-4F64-9204-6EE1F5A4C573}"/>
              </a:ext>
            </a:extLst>
          </p:cNvPr>
          <p:cNvSpPr txBox="1">
            <a:spLocks noGrp="1"/>
          </p:cNvSpPr>
          <p:nvPr>
            <p:ph sz="quarter" idx="14"/>
          </p:nvPr>
        </p:nvSpPr>
        <p:spPr>
          <a:xfrm>
            <a:off x="507195" y="1511188"/>
            <a:ext cx="11174412" cy="3696243"/>
          </a:xfrm>
          <a:solidFill>
            <a:srgbClr val="D2EFFD"/>
          </a:solidFill>
        </p:spPr>
        <p:txBody>
          <a:bodyPr>
            <a:normAutofit/>
          </a:bodyPr>
          <a:lstStyle/>
          <a:p>
            <a:pPr marL="0" indent="0" algn="just">
              <a:buNone/>
            </a:pPr>
            <a:r>
              <a:rPr lang="es-ES" dirty="0"/>
              <a:t>Miguel visita a su médico de cabecera para hablar de un sentimiento de preocupación y miedo abrumador y constante. Hace tres años que se siente así y cada vez le resulta más difícil convivir con ese sentimiento. Explica al médico que disfruta mucho de su trabajo, pero que el miedo y la ansiedad que siente son especialmente abrumadores cuando se ve sometido a mucha presión. </a:t>
            </a:r>
          </a:p>
          <a:p>
            <a:pPr marL="0" indent="0" algn="just">
              <a:buNone/>
            </a:pPr>
            <a:r>
              <a:rPr lang="es-ES" dirty="0"/>
              <a:t>Después de una larga conversación, el médico de Miguel se muestra compasivo y le dice que es probable que ese problema le acompañe toda la vida. Sugiere a Miguel que se plantee hacer cambios importantes en su vida, tales como dejar el trabajo actual y encontrar algo «más conveniente», con menos estrés y responsabilidades. </a:t>
            </a:r>
          </a:p>
          <a:p>
            <a:pPr marL="0" indent="0" algn="just">
              <a:buNone/>
            </a:pPr>
            <a:r>
              <a:rPr lang="es-ES" dirty="0"/>
              <a:t>Miguel sale de la consulta entristecido y desesperanzado. </a:t>
            </a:r>
          </a:p>
        </p:txBody>
      </p:sp>
      <p:sp>
        <p:nvSpPr>
          <p:cNvPr id="2" name="Title 1">
            <a:extLst>
              <a:ext uri="{FF2B5EF4-FFF2-40B4-BE49-F238E27FC236}">
                <a16:creationId xmlns:a16="http://schemas.microsoft.com/office/drawing/2014/main" id="{DF45052A-2E33-4BB5-A4B9-37B59E6E458D}"/>
              </a:ext>
            </a:extLst>
          </p:cNvPr>
          <p:cNvSpPr>
            <a:spLocks noGrp="1"/>
          </p:cNvSpPr>
          <p:nvPr>
            <p:ph type="title"/>
          </p:nvPr>
        </p:nvSpPr>
        <p:spPr/>
        <p:txBody>
          <a:bodyPr/>
          <a:lstStyle/>
          <a:p>
            <a:r>
              <a:rPr lang="es-ES" dirty="0"/>
              <a:t>Ejercicio 1.2: El apoyo a la recuperación - </a:t>
            </a:r>
            <a:r>
              <a:rPr lang="en-US" dirty="0"/>
              <a:t>1 </a:t>
            </a:r>
            <a:endParaRPr lang="x-none" dirty="0"/>
          </a:p>
        </p:txBody>
      </p:sp>
    </p:spTree>
    <p:extLst>
      <p:ext uri="{BB962C8B-B14F-4D97-AF65-F5344CB8AC3E}">
        <p14:creationId xmlns:p14="http://schemas.microsoft.com/office/powerpoint/2010/main" val="3108392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DCBE7-DDCC-4139-A3A9-A37407582448}"/>
              </a:ext>
            </a:extLst>
          </p:cNvPr>
          <p:cNvSpPr>
            <a:spLocks noGrp="1"/>
          </p:cNvSpPr>
          <p:nvPr>
            <p:ph sz="quarter" idx="14"/>
          </p:nvPr>
        </p:nvSpPr>
        <p:spPr/>
        <p:txBody>
          <a:bodyPr/>
          <a:lstStyle/>
          <a:p>
            <a:endParaRPr lang="en-US" dirty="0"/>
          </a:p>
          <a:p>
            <a:pPr marL="0" indent="0" algn="ctr">
              <a:buNone/>
            </a:pPr>
            <a:r>
              <a:rPr lang="es-ES" sz="2500" b="1" i="1" dirty="0"/>
              <a:t>¿En qué sentido el médico de cabecera de Miguel ha propiciado u obstaculizado su recuperación? </a:t>
            </a:r>
          </a:p>
          <a:p>
            <a:endParaRPr lang="x-none" dirty="0"/>
          </a:p>
        </p:txBody>
      </p:sp>
      <p:sp>
        <p:nvSpPr>
          <p:cNvPr id="2" name="Title 1">
            <a:extLst>
              <a:ext uri="{FF2B5EF4-FFF2-40B4-BE49-F238E27FC236}">
                <a16:creationId xmlns:a16="http://schemas.microsoft.com/office/drawing/2014/main" id="{326BFE36-BDD3-4B35-94E9-2EB4AEF48061}"/>
              </a:ext>
            </a:extLst>
          </p:cNvPr>
          <p:cNvSpPr>
            <a:spLocks noGrp="1"/>
          </p:cNvSpPr>
          <p:nvPr>
            <p:ph type="title"/>
          </p:nvPr>
        </p:nvSpPr>
        <p:spPr/>
        <p:txBody>
          <a:bodyPr/>
          <a:lstStyle/>
          <a:p>
            <a:r>
              <a:rPr lang="es-ES" dirty="0"/>
              <a:t>Ejercicio 1.2: El apoyo a la recuperación - </a:t>
            </a:r>
            <a:r>
              <a:rPr lang="en-US" dirty="0"/>
              <a:t>2</a:t>
            </a:r>
            <a:endParaRPr lang="x-none" dirty="0"/>
          </a:p>
        </p:txBody>
      </p:sp>
    </p:spTree>
    <p:extLst>
      <p:ext uri="{BB962C8B-B14F-4D97-AF65-F5344CB8AC3E}">
        <p14:creationId xmlns:p14="http://schemas.microsoft.com/office/powerpoint/2010/main" val="1043076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AFB8FD-B30A-4C84-BC7C-FD0500969AEF}"/>
              </a:ext>
            </a:extLst>
          </p:cNvPr>
          <p:cNvSpPr>
            <a:spLocks noGrp="1"/>
          </p:cNvSpPr>
          <p:nvPr>
            <p:ph sz="quarter" idx="14"/>
          </p:nvPr>
        </p:nvSpPr>
        <p:spPr/>
        <p:txBody>
          <a:bodyPr/>
          <a:lstStyle/>
          <a:p>
            <a:endParaRPr lang="en-US" dirty="0"/>
          </a:p>
          <a:p>
            <a:pPr marL="0" indent="0" algn="ctr">
              <a:buNone/>
            </a:pPr>
            <a:r>
              <a:rPr lang="en-US" sz="2500" b="1" i="1" dirty="0"/>
              <a:t>¿</a:t>
            </a:r>
            <a:r>
              <a:rPr lang="en-US" sz="2500" b="1" i="1" dirty="0" err="1"/>
              <a:t>Cómo</a:t>
            </a:r>
            <a:r>
              <a:rPr lang="en-US" sz="2500" b="1" i="1" dirty="0"/>
              <a:t> </a:t>
            </a:r>
            <a:r>
              <a:rPr lang="en-US" sz="2500" b="1" i="1" dirty="0" err="1"/>
              <a:t>os</a:t>
            </a:r>
            <a:r>
              <a:rPr lang="en-US" sz="2500" b="1" i="1" dirty="0"/>
              <a:t> </a:t>
            </a:r>
            <a:r>
              <a:rPr lang="en-US" sz="2500" b="1" i="1" dirty="0" err="1"/>
              <a:t>sentiríais</a:t>
            </a:r>
            <a:r>
              <a:rPr lang="en-US" sz="2500" b="1" i="1" dirty="0"/>
              <a:t> </a:t>
            </a:r>
            <a:r>
              <a:rPr lang="en-US" sz="2500" b="1" i="1" dirty="0" err="1"/>
              <a:t>si</a:t>
            </a:r>
            <a:r>
              <a:rPr lang="en-US" sz="2500" b="1" i="1" dirty="0"/>
              <a:t> </a:t>
            </a:r>
            <a:r>
              <a:rPr lang="en-US" sz="2500" b="1" i="1" dirty="0" err="1"/>
              <a:t>fueseis</a:t>
            </a:r>
            <a:r>
              <a:rPr lang="en-US" sz="2500" b="1" i="1" dirty="0"/>
              <a:t> Miguel? </a:t>
            </a:r>
            <a:endParaRPr lang="x-none" dirty="0"/>
          </a:p>
        </p:txBody>
      </p:sp>
      <p:sp>
        <p:nvSpPr>
          <p:cNvPr id="2" name="Title 1">
            <a:extLst>
              <a:ext uri="{FF2B5EF4-FFF2-40B4-BE49-F238E27FC236}">
                <a16:creationId xmlns:a16="http://schemas.microsoft.com/office/drawing/2014/main" id="{ECFD227C-9C4B-4C44-B8DC-01524F205F8D}"/>
              </a:ext>
            </a:extLst>
          </p:cNvPr>
          <p:cNvSpPr>
            <a:spLocks noGrp="1"/>
          </p:cNvSpPr>
          <p:nvPr>
            <p:ph type="title"/>
          </p:nvPr>
        </p:nvSpPr>
        <p:spPr/>
        <p:txBody>
          <a:bodyPr/>
          <a:lstStyle/>
          <a:p>
            <a:r>
              <a:rPr lang="es-ES" dirty="0"/>
              <a:t>Ejercicio 1.2: El apoyo a la recuperación - </a:t>
            </a:r>
            <a:r>
              <a:rPr lang="en-US" dirty="0"/>
              <a:t>3</a:t>
            </a:r>
            <a:endParaRPr lang="x-none" dirty="0"/>
          </a:p>
        </p:txBody>
      </p:sp>
    </p:spTree>
    <p:extLst>
      <p:ext uri="{BB962C8B-B14F-4D97-AF65-F5344CB8AC3E}">
        <p14:creationId xmlns:p14="http://schemas.microsoft.com/office/powerpoint/2010/main" val="26492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p:spPr>
        <p:txBody>
          <a:bodyPr/>
          <a:lstStyle/>
          <a:p>
            <a:fld id="{04260D4A-DEC1-45DD-8AB2-A3349BAAA59E}" type="slidenum">
              <a:rPr lang="es-ES" smtClean="0"/>
              <a:pPr/>
              <a:t>3</a:t>
            </a:fld>
            <a:endParaRPr lang="es-ES" dirty="0"/>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469107" y="1066800"/>
            <a:ext cx="11174400" cy="1104900"/>
          </a:xfrm>
        </p:spPr>
        <p:txBody>
          <a:bodyPr anchor="t"/>
          <a:lstStyle/>
          <a:p>
            <a:pPr marL="0" indent="0" algn="just">
              <a:lnSpc>
                <a:spcPct val="100000"/>
              </a:lnSpc>
            </a:pPr>
            <a:r>
              <a:rPr lang="es-ES" sz="2000" dirty="0"/>
              <a:t>OBJETIVOS: </a:t>
            </a:r>
            <a:r>
              <a:rPr lang="es-ES" sz="2000" b="0" dirty="0"/>
              <a:t>mejorar la calidad de la atención y del apoyo que se prestan en los servicios sociales y de salud mental, y de promover los derechos humanos de las personas con discapacidad psicosocial, intelectual o cognitiva</a:t>
            </a:r>
            <a:endParaRPr lang="es-ES" sz="2000" dirty="0"/>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2209801"/>
            <a:ext cx="11174412" cy="3676650"/>
          </a:xfrm>
        </p:spPr>
        <p:txBody>
          <a:bodyPr/>
          <a:lstStyle/>
          <a:p>
            <a:pPr algn="just"/>
            <a:r>
              <a:rPr lang="es-ES" sz="2000" dirty="0"/>
              <a:t>Crear capacidad para combatir la estigmatización y la discriminación, y para promover los derechos humanos y la recuperación. </a:t>
            </a:r>
          </a:p>
          <a:p>
            <a:pPr algn="just"/>
            <a:r>
              <a:rPr lang="es-ES" sz="2000" dirty="0"/>
              <a:t>Mejorar la calidad de la atención y de las condiciones de los derechos humanos en los servicios sociales y de salud mental.</a:t>
            </a:r>
          </a:p>
          <a:p>
            <a:pPr algn="just"/>
            <a:r>
              <a:rPr lang="es-ES" sz="2000" dirty="0"/>
              <a:t>Crear unos servicios basados en la comunidad y orientados a la recuperación que respeten y promuevan los derechos humanos.</a:t>
            </a:r>
          </a:p>
          <a:p>
            <a:pPr algn="just"/>
            <a:r>
              <a:rPr lang="es-ES" sz="2000" dirty="0"/>
              <a:t>Apoyar el desarrollo de un movimiento de la sociedad civil para promover e influir en la formulación de políticas. </a:t>
            </a:r>
          </a:p>
          <a:p>
            <a:pPr algn="just"/>
            <a:r>
              <a:rPr lang="es-ES" sz="2000" dirty="0"/>
              <a:t>Reformar políticas y leyes nacionales en consonancia con la Convención sobre los derechos de las personas con discapacidad y otros estándares internacionales en materia de derechos humanos. </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es-ES" b="1" dirty="0"/>
              <a:t>OMS </a:t>
            </a:r>
            <a:r>
              <a:rPr lang="es-ES" b="1" dirty="0" err="1"/>
              <a:t>QualityRights</a:t>
            </a:r>
            <a:r>
              <a:rPr lang="es-ES" b="1" dirty="0"/>
              <a:t>: </a:t>
            </a:r>
            <a:r>
              <a:rPr lang="es-ES" dirty="0"/>
              <a:t>objetivos y propósitos</a:t>
            </a:r>
            <a:endParaRPr lang="es-ES" b="1" dirty="0"/>
          </a:p>
        </p:txBody>
      </p:sp>
    </p:spTree>
    <p:extLst>
      <p:ext uri="{BB962C8B-B14F-4D97-AF65-F5344CB8AC3E}">
        <p14:creationId xmlns:p14="http://schemas.microsoft.com/office/powerpoint/2010/main" val="2218737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2D4590-164E-4CB7-ACA2-ABCFFB326D50}"/>
              </a:ext>
            </a:extLst>
          </p:cNvPr>
          <p:cNvSpPr>
            <a:spLocks noGrp="1"/>
          </p:cNvSpPr>
          <p:nvPr>
            <p:ph sz="quarter" idx="14"/>
          </p:nvPr>
        </p:nvSpPr>
        <p:spPr>
          <a:xfrm>
            <a:off x="507195" y="1361440"/>
            <a:ext cx="11174412" cy="4649748"/>
          </a:xfrm>
        </p:spPr>
        <p:txBody>
          <a:bodyPr/>
          <a:lstStyle/>
          <a:p>
            <a:endParaRPr lang="en-US" dirty="0"/>
          </a:p>
          <a:p>
            <a:endParaRPr lang="en-US" dirty="0"/>
          </a:p>
          <a:p>
            <a:pPr marL="0" indent="0" algn="ctr">
              <a:buNone/>
            </a:pPr>
            <a:r>
              <a:rPr lang="es-ES" sz="2500" b="1" i="1" dirty="0"/>
              <a:t>¿Qué habríais podido hacer de manera diferente para que Miguel no se sintiera tan desesperanzado? </a:t>
            </a:r>
            <a:endParaRPr lang="x-none" dirty="0"/>
          </a:p>
        </p:txBody>
      </p:sp>
      <p:sp>
        <p:nvSpPr>
          <p:cNvPr id="2" name="Title 1">
            <a:extLst>
              <a:ext uri="{FF2B5EF4-FFF2-40B4-BE49-F238E27FC236}">
                <a16:creationId xmlns:a16="http://schemas.microsoft.com/office/drawing/2014/main" id="{0A99AB7C-9B86-4610-A753-F6D34DFD14B2}"/>
              </a:ext>
            </a:extLst>
          </p:cNvPr>
          <p:cNvSpPr>
            <a:spLocks noGrp="1"/>
          </p:cNvSpPr>
          <p:nvPr>
            <p:ph type="title"/>
          </p:nvPr>
        </p:nvSpPr>
        <p:spPr/>
        <p:txBody>
          <a:bodyPr/>
          <a:lstStyle/>
          <a:p>
            <a:r>
              <a:rPr lang="es-ES" dirty="0"/>
              <a:t>Ejercicio 1.2: El apoyo a la recuperación - </a:t>
            </a:r>
            <a:r>
              <a:rPr lang="en-US" dirty="0"/>
              <a:t>4</a:t>
            </a:r>
            <a:endParaRPr lang="x-none" dirty="0"/>
          </a:p>
        </p:txBody>
      </p:sp>
    </p:spTree>
    <p:extLst>
      <p:ext uri="{BB962C8B-B14F-4D97-AF65-F5344CB8AC3E}">
        <p14:creationId xmlns:p14="http://schemas.microsoft.com/office/powerpoint/2010/main" val="2105102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58C30F-6E05-4FD6-9C9B-D7E48B7C4BA1}"/>
              </a:ext>
            </a:extLst>
          </p:cNvPr>
          <p:cNvSpPr>
            <a:spLocks noGrp="1"/>
          </p:cNvSpPr>
          <p:nvPr>
            <p:ph sz="quarter" idx="14"/>
          </p:nvPr>
        </p:nvSpPr>
        <p:spPr/>
        <p:txBody>
          <a:bodyPr/>
          <a:lstStyle/>
          <a:p>
            <a:pPr algn="just"/>
            <a:r>
              <a:rPr lang="es-ES" dirty="0"/>
              <a:t>Pensad en un momento de vuestra vida en el que os hayáis recuperado de algo (no necesariamente relacionada con la salud mental), como un problema grave de salud, una pérdida o una aflicción por una muerte </a:t>
            </a:r>
            <a:r>
              <a:rPr lang="en-US" dirty="0"/>
              <a:t>.</a:t>
            </a:r>
          </a:p>
          <a:p>
            <a:pPr lvl="1" fontAlgn="base"/>
            <a:r>
              <a:rPr lang="es-ES" dirty="0"/>
              <a:t>¿Con qué retos emocionales os encontrasteis? </a:t>
            </a:r>
          </a:p>
          <a:p>
            <a:pPr lvl="1" fontAlgn="base"/>
            <a:r>
              <a:rPr lang="es-ES" dirty="0"/>
              <a:t>¿Cómo los gestionasteis (ya sea de manera positiva o negativa)? </a:t>
            </a:r>
          </a:p>
          <a:p>
            <a:pPr lvl="1" fontAlgn="base"/>
            <a:r>
              <a:rPr lang="es-ES" dirty="0"/>
              <a:t>¿Qué os ayudó a recuperaros? </a:t>
            </a:r>
          </a:p>
          <a:p>
            <a:pPr lvl="1" fontAlgn="base"/>
            <a:r>
              <a:rPr lang="es-ES" dirty="0"/>
              <a:t>¿Qué no os resultó útil para recuperaros? </a:t>
            </a:r>
          </a:p>
        </p:txBody>
      </p:sp>
      <p:sp>
        <p:nvSpPr>
          <p:cNvPr id="2" name="Title 1">
            <a:extLst>
              <a:ext uri="{FF2B5EF4-FFF2-40B4-BE49-F238E27FC236}">
                <a16:creationId xmlns:a16="http://schemas.microsoft.com/office/drawing/2014/main" id="{40ADF635-42D3-42A7-B026-7D88406A1BC7}"/>
              </a:ext>
            </a:extLst>
          </p:cNvPr>
          <p:cNvSpPr>
            <a:spLocks noGrp="1"/>
          </p:cNvSpPr>
          <p:nvPr>
            <p:ph type="title"/>
          </p:nvPr>
        </p:nvSpPr>
        <p:spPr>
          <a:xfrm>
            <a:off x="399630" y="506412"/>
            <a:ext cx="11121810" cy="448628"/>
          </a:xfrm>
        </p:spPr>
        <p:txBody>
          <a:bodyPr/>
          <a:lstStyle/>
          <a:p>
            <a:r>
              <a:rPr lang="es-ES" dirty="0"/>
              <a:t>Ejercicio 1.3: ¿Qué facilita o dificulta la recuperación? - 1</a:t>
            </a:r>
            <a:endParaRPr lang="x-none" dirty="0"/>
          </a:p>
        </p:txBody>
      </p:sp>
    </p:spTree>
    <p:extLst>
      <p:ext uri="{BB962C8B-B14F-4D97-AF65-F5344CB8AC3E}">
        <p14:creationId xmlns:p14="http://schemas.microsoft.com/office/powerpoint/2010/main" val="3185932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5AEB1-9761-455F-8207-B98693445930}"/>
              </a:ext>
            </a:extLst>
          </p:cNvPr>
          <p:cNvSpPr>
            <a:spLocks noGrp="1"/>
          </p:cNvSpPr>
          <p:nvPr>
            <p:ph sz="quarter" idx="14"/>
          </p:nvPr>
        </p:nvSpPr>
        <p:spPr/>
        <p:txBody>
          <a:bodyPr/>
          <a:lstStyle/>
          <a:p>
            <a:pPr marL="0" indent="0" algn="ctr">
              <a:buNone/>
            </a:pPr>
            <a:endParaRPr lang="es-ES" sz="2500" b="1" i="1" dirty="0"/>
          </a:p>
          <a:p>
            <a:pPr marL="0" indent="0" algn="ctr">
              <a:buNone/>
            </a:pPr>
            <a:r>
              <a:rPr lang="es-ES" sz="2500" b="1" i="1" dirty="0"/>
              <a:t>¿Hay temas y problemas comunes? </a:t>
            </a:r>
          </a:p>
          <a:p>
            <a:pPr marL="0" indent="0" algn="ctr">
              <a:buNone/>
            </a:pPr>
            <a:endParaRPr lang="es-ES" sz="2500" b="1" i="1" dirty="0"/>
          </a:p>
          <a:p>
            <a:pPr marL="0" indent="0" algn="ctr">
              <a:buNone/>
            </a:pPr>
            <a:r>
              <a:rPr lang="es-ES" sz="2500" b="1" i="1" dirty="0"/>
              <a:t>¿Creéis que las cosas útiles que habéis identificado también se os podrían aplicar a vosotros o a personas con quienes estáis trabajando o a las que estáis acompañando? </a:t>
            </a:r>
          </a:p>
          <a:p>
            <a:endParaRPr lang="x-none" dirty="0"/>
          </a:p>
        </p:txBody>
      </p:sp>
      <p:sp>
        <p:nvSpPr>
          <p:cNvPr id="2" name="Title 1">
            <a:extLst>
              <a:ext uri="{FF2B5EF4-FFF2-40B4-BE49-F238E27FC236}">
                <a16:creationId xmlns:a16="http://schemas.microsoft.com/office/drawing/2014/main" id="{332164C2-68AA-43D7-83F1-555476402140}"/>
              </a:ext>
            </a:extLst>
          </p:cNvPr>
          <p:cNvSpPr>
            <a:spLocks noGrp="1"/>
          </p:cNvSpPr>
          <p:nvPr>
            <p:ph type="title"/>
          </p:nvPr>
        </p:nvSpPr>
        <p:spPr>
          <a:xfrm>
            <a:off x="399630" y="506412"/>
            <a:ext cx="10877970" cy="468948"/>
          </a:xfrm>
        </p:spPr>
        <p:txBody>
          <a:bodyPr/>
          <a:lstStyle/>
          <a:p>
            <a:r>
              <a:rPr lang="es-ES" dirty="0"/>
              <a:t>Ejercicio 1.3: ¿Qué facilita o dificulta la recuperación? - </a:t>
            </a:r>
            <a:r>
              <a:rPr lang="en-US" dirty="0"/>
              <a:t>2</a:t>
            </a:r>
            <a:endParaRPr lang="x-none" dirty="0"/>
          </a:p>
        </p:txBody>
      </p:sp>
    </p:spTree>
    <p:extLst>
      <p:ext uri="{BB962C8B-B14F-4D97-AF65-F5344CB8AC3E}">
        <p14:creationId xmlns:p14="http://schemas.microsoft.com/office/powerpoint/2010/main" val="2319216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18BEC5-00CE-4881-9C22-6F21CBBE3D45}"/>
              </a:ext>
            </a:extLst>
          </p:cNvPr>
          <p:cNvSpPr>
            <a:spLocks noGrp="1"/>
          </p:cNvSpPr>
          <p:nvPr>
            <p:ph sz="quarter" idx="14"/>
          </p:nvPr>
        </p:nvSpPr>
        <p:spPr/>
        <p:txBody>
          <a:bodyPr/>
          <a:lstStyle/>
          <a:p>
            <a:r>
              <a:rPr lang="es-ES" dirty="0"/>
              <a:t>La investigación llevada a cabo en países diversos ha identificado algunos aspectos comunes en cuanto a lo que fomenta y lo que impide la recuperación. </a:t>
            </a:r>
          </a:p>
          <a:p>
            <a:r>
              <a:rPr lang="es-ES" dirty="0"/>
              <a:t>En las siguientes tablas se recogen los factores clave que las personas han identificado como facilitadores u obstaculizadores de la recuperación. </a:t>
            </a:r>
          </a:p>
          <a:p>
            <a:pPr marL="0" indent="0">
              <a:buNone/>
            </a:pPr>
            <a:endParaRPr lang="en-GB" dirty="0"/>
          </a:p>
          <a:p>
            <a:endParaRPr lang="en-GB" dirty="0"/>
          </a:p>
          <a:p>
            <a:endParaRPr lang="x-none" dirty="0"/>
          </a:p>
        </p:txBody>
      </p:sp>
      <p:sp>
        <p:nvSpPr>
          <p:cNvPr id="2" name="Title 1">
            <a:extLst>
              <a:ext uri="{FF2B5EF4-FFF2-40B4-BE49-F238E27FC236}">
                <a16:creationId xmlns:a16="http://schemas.microsoft.com/office/drawing/2014/main" id="{F9F4262A-18D1-4364-9372-CCF1FF7A0CD1}"/>
              </a:ext>
            </a:extLst>
          </p:cNvPr>
          <p:cNvSpPr>
            <a:spLocks noGrp="1"/>
          </p:cNvSpPr>
          <p:nvPr>
            <p:ph type="title"/>
          </p:nvPr>
        </p:nvSpPr>
        <p:spPr>
          <a:xfrm>
            <a:off x="399630" y="506412"/>
            <a:ext cx="11345330" cy="468948"/>
          </a:xfrm>
        </p:spPr>
        <p:txBody>
          <a:bodyPr/>
          <a:lstStyle/>
          <a:p>
            <a:r>
              <a:rPr lang="es-ES" sz="2800" dirty="0"/>
              <a:t>Presentación: Facilitadores y obstáculos para la recuperación -</a:t>
            </a:r>
            <a:r>
              <a:rPr lang="en-US" sz="2800" dirty="0"/>
              <a:t> 1 </a:t>
            </a:r>
            <a:endParaRPr lang="x-none" sz="2800" dirty="0"/>
          </a:p>
        </p:txBody>
      </p:sp>
    </p:spTree>
    <p:extLst>
      <p:ext uri="{BB962C8B-B14F-4D97-AF65-F5344CB8AC3E}">
        <p14:creationId xmlns:p14="http://schemas.microsoft.com/office/powerpoint/2010/main" val="662219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69D7C0C-E405-4D42-8F3F-FD6D9DA7680B}"/>
              </a:ext>
            </a:extLst>
          </p:cNvPr>
          <p:cNvSpPr>
            <a:spLocks noGrp="1"/>
          </p:cNvSpPr>
          <p:nvPr>
            <p:ph type="body" sz="quarter" idx="13"/>
          </p:nvPr>
        </p:nvSpPr>
        <p:spPr/>
        <p:txBody>
          <a:bodyPr/>
          <a:lstStyle/>
          <a:p>
            <a:r>
              <a:rPr lang="es-ES" dirty="0"/>
              <a:t> </a:t>
            </a:r>
          </a:p>
          <a:p>
            <a:r>
              <a:rPr lang="es-ES" dirty="0"/>
              <a:t>Facilitadores de la recuperación</a:t>
            </a:r>
            <a:endParaRPr lang="x-none"/>
          </a:p>
        </p:txBody>
      </p:sp>
      <p:graphicFrame>
        <p:nvGraphicFramePr>
          <p:cNvPr id="12" name="Table 11">
            <a:extLst>
              <a:ext uri="{FF2B5EF4-FFF2-40B4-BE49-F238E27FC236}">
                <a16:creationId xmlns:a16="http://schemas.microsoft.com/office/drawing/2014/main" id="{5E6BCD43-FC56-EF42-957B-44D64A6DF7B0}"/>
              </a:ext>
            </a:extLst>
          </p:cNvPr>
          <p:cNvGraphicFramePr>
            <a:graphicFrameLocks noGrp="1"/>
          </p:cNvGraphicFramePr>
          <p:nvPr>
            <p:extLst>
              <p:ext uri="{D42A27DB-BD31-4B8C-83A1-F6EECF244321}">
                <p14:modId xmlns:p14="http://schemas.microsoft.com/office/powerpoint/2010/main" val="925927854"/>
              </p:ext>
            </p:extLst>
          </p:nvPr>
        </p:nvGraphicFramePr>
        <p:xfrm>
          <a:off x="1031435" y="1424554"/>
          <a:ext cx="9160196" cy="5037428"/>
        </p:xfrm>
        <a:graphic>
          <a:graphicData uri="http://schemas.openxmlformats.org/drawingml/2006/table">
            <a:tbl>
              <a:tblPr firstRow="1" bandRow="1">
                <a:tableStyleId>{2D5ABB26-0587-4C30-8999-92F81FD0307C}</a:tableStyleId>
              </a:tblPr>
              <a:tblGrid>
                <a:gridCol w="5023925">
                  <a:extLst>
                    <a:ext uri="{9D8B030D-6E8A-4147-A177-3AD203B41FA5}">
                      <a16:colId xmlns:a16="http://schemas.microsoft.com/office/drawing/2014/main" val="4160076453"/>
                    </a:ext>
                  </a:extLst>
                </a:gridCol>
                <a:gridCol w="4136271">
                  <a:extLst>
                    <a:ext uri="{9D8B030D-6E8A-4147-A177-3AD203B41FA5}">
                      <a16:colId xmlns:a16="http://schemas.microsoft.com/office/drawing/2014/main" val="3784291029"/>
                    </a:ext>
                  </a:extLst>
                </a:gridCol>
              </a:tblGrid>
              <a:tr h="305340">
                <a:tc>
                  <a:txBody>
                    <a:bodyPr/>
                    <a:lstStyle/>
                    <a:p>
                      <a:r>
                        <a:rPr lang="en-US" sz="1500" b="1" dirty="0" err="1">
                          <a:solidFill>
                            <a:schemeClr val="bg1"/>
                          </a:solidFill>
                          <a:latin typeface="Century Gothic" panose="020B0502020202020204" pitchFamily="34" charset="0"/>
                        </a:rPr>
                        <a:t>Recuperación</a:t>
                      </a:r>
                      <a:r>
                        <a:rPr lang="en-US" sz="1500" b="1" dirty="0">
                          <a:solidFill>
                            <a:schemeClr val="bg1"/>
                          </a:solidFill>
                          <a:latin typeface="Century Gothic" panose="020B0502020202020204" pitchFamily="34" charset="0"/>
                        </a:rPr>
                        <a:t> de la </a:t>
                      </a:r>
                      <a:r>
                        <a:rPr lang="en-US" sz="1500" b="1" dirty="0" err="1">
                          <a:solidFill>
                            <a:schemeClr val="bg1"/>
                          </a:solidFill>
                          <a:latin typeface="Century Gothic" panose="020B0502020202020204" pitchFamily="34" charset="0"/>
                        </a:rPr>
                        <a:t>identidad</a:t>
                      </a:r>
                      <a:r>
                        <a:rPr lang="en-US" sz="1500" b="1" dirty="0">
                          <a:solidFill>
                            <a:schemeClr val="bg1"/>
                          </a:solidFill>
                          <a:latin typeface="Century Gothic" panose="020B0502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1500" b="1" dirty="0" err="1">
                          <a:solidFill>
                            <a:schemeClr val="bg1"/>
                          </a:solidFill>
                          <a:latin typeface="Century Gothic" panose="020B0502020202020204" pitchFamily="34" charset="0"/>
                        </a:rPr>
                        <a:t>Relaciones</a:t>
                      </a:r>
                      <a:r>
                        <a:rPr lang="en-US" sz="1500" b="1" dirty="0">
                          <a:solidFill>
                            <a:schemeClr val="bg1"/>
                          </a:solidFill>
                          <a:latin typeface="Century Gothic" panose="020B0502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156947148"/>
                  </a:ext>
                </a:extLst>
              </a:tr>
              <a:tr h="2449986">
                <a:tc>
                  <a:txBody>
                    <a:bodyPr/>
                    <a:lstStyle/>
                    <a:p>
                      <a:pPr marL="285750" indent="-285750">
                        <a:buFont typeface="Arial" panose="020B0604020202020204" pitchFamily="34" charset="0"/>
                        <a:buChar char="•"/>
                      </a:pPr>
                      <a:r>
                        <a:rPr lang="es-ES" sz="1300" kern="1200" dirty="0">
                          <a:solidFill>
                            <a:schemeClr val="tx1"/>
                          </a:solidFill>
                          <a:effectLst/>
                          <a:latin typeface="+mn-lt"/>
                          <a:ea typeface="+mn-ea"/>
                          <a:cs typeface="+mn-cs"/>
                        </a:rPr>
                        <a:t>Confianza</a:t>
                      </a:r>
                    </a:p>
                    <a:p>
                      <a:pPr marL="285750" indent="-285750">
                        <a:buFont typeface="Arial" panose="020B0604020202020204" pitchFamily="34" charset="0"/>
                        <a:buChar char="•"/>
                      </a:pPr>
                      <a:r>
                        <a:rPr lang="es-ES" sz="1300" kern="1200" dirty="0">
                          <a:solidFill>
                            <a:schemeClr val="tx1"/>
                          </a:solidFill>
                          <a:effectLst/>
                          <a:latin typeface="+mn-lt"/>
                          <a:ea typeface="+mn-ea"/>
                          <a:cs typeface="+mn-cs"/>
                        </a:rPr>
                        <a:t>Esperanza y optimismo</a:t>
                      </a:r>
                    </a:p>
                    <a:p>
                      <a:pPr marL="285750" indent="-285750">
                        <a:buFont typeface="Arial" panose="020B0604020202020204" pitchFamily="34" charset="0"/>
                        <a:buChar char="•"/>
                      </a:pPr>
                      <a:r>
                        <a:rPr lang="es-ES" sz="1300" kern="1200" dirty="0" err="1">
                          <a:solidFill>
                            <a:schemeClr val="tx1"/>
                          </a:solidFill>
                          <a:effectLst/>
                          <a:latin typeface="+mn-lt"/>
                          <a:ea typeface="+mn-ea"/>
                          <a:cs typeface="+mn-cs"/>
                        </a:rPr>
                        <a:t>Autoaceptación</a:t>
                      </a:r>
                      <a:r>
                        <a:rPr lang="es-ES" sz="1300" kern="1200" dirty="0">
                          <a:solidFill>
                            <a:schemeClr val="tx1"/>
                          </a:solidFill>
                          <a:effectLst/>
                          <a:latin typeface="+mn-lt"/>
                          <a:ea typeface="+mn-ea"/>
                          <a:cs typeface="+mn-cs"/>
                        </a:rPr>
                        <a:t>, responsabilidad, creencia y estima</a:t>
                      </a:r>
                    </a:p>
                    <a:p>
                      <a:pPr marL="285750" indent="-285750">
                        <a:buFont typeface="Arial" panose="020B0604020202020204" pitchFamily="34" charset="0"/>
                        <a:buChar char="•"/>
                      </a:pPr>
                      <a:r>
                        <a:rPr lang="es-ES" sz="1300" kern="1200" dirty="0">
                          <a:solidFill>
                            <a:schemeClr val="tx1"/>
                          </a:solidFill>
                          <a:effectLst/>
                          <a:latin typeface="+mn-lt"/>
                          <a:ea typeface="+mn-ea"/>
                          <a:cs typeface="+mn-cs"/>
                        </a:rPr>
                        <a:t>Autoeficacia</a:t>
                      </a:r>
                    </a:p>
                    <a:p>
                      <a:pPr marL="285750" indent="-285750">
                        <a:buFont typeface="Arial" panose="020B0604020202020204" pitchFamily="34" charset="0"/>
                        <a:buChar char="•"/>
                      </a:pPr>
                      <a:r>
                        <a:rPr lang="es-ES" sz="1300" kern="1200" dirty="0">
                          <a:solidFill>
                            <a:schemeClr val="tx1"/>
                          </a:solidFill>
                          <a:effectLst/>
                          <a:latin typeface="+mn-lt"/>
                          <a:ea typeface="+mn-ea"/>
                          <a:cs typeface="+mn-cs"/>
                        </a:rPr>
                        <a:t>Autoconciencia</a:t>
                      </a:r>
                    </a:p>
                    <a:p>
                      <a:pPr marL="285750" indent="-285750">
                        <a:buFont typeface="Arial" panose="020B0604020202020204" pitchFamily="34" charset="0"/>
                        <a:buChar char="•"/>
                      </a:pPr>
                      <a:r>
                        <a:rPr lang="es-ES" sz="1300" kern="1200" dirty="0">
                          <a:solidFill>
                            <a:schemeClr val="tx1"/>
                          </a:solidFill>
                          <a:effectLst/>
                          <a:latin typeface="+mn-lt"/>
                          <a:ea typeface="+mn-ea"/>
                          <a:cs typeface="+mn-cs"/>
                        </a:rPr>
                        <a:t>Crecer más allá de la etiqueta Reclamar el poder y la autodeterminación</a:t>
                      </a:r>
                    </a:p>
                    <a:p>
                      <a:pPr marL="285750" indent="-285750">
                        <a:buFont typeface="Arial" panose="020B0604020202020204" pitchFamily="34" charset="0"/>
                        <a:buChar char="•"/>
                      </a:pPr>
                      <a:r>
                        <a:rPr lang="es-ES" sz="1300" kern="1200" dirty="0">
                          <a:solidFill>
                            <a:schemeClr val="tx1"/>
                          </a:solidFill>
                          <a:effectLst/>
                          <a:latin typeface="+mn-lt"/>
                          <a:ea typeface="+mn-ea"/>
                          <a:cs typeface="+mn-cs"/>
                        </a:rPr>
                        <a:t>Pertenencia: identidad comunitaria, social y cultural</a:t>
                      </a:r>
                    </a:p>
                    <a:p>
                      <a:pPr marL="285750" indent="-285750">
                        <a:buFont typeface="Arial" panose="020B0604020202020204" pitchFamily="34" charset="0"/>
                        <a:buChar char="•"/>
                      </a:pPr>
                      <a:r>
                        <a:rPr lang="es-ES" sz="1300" kern="1200" dirty="0">
                          <a:solidFill>
                            <a:schemeClr val="tx1"/>
                          </a:solidFill>
                          <a:effectLst/>
                          <a:latin typeface="+mn-lt"/>
                          <a:ea typeface="+mn-ea"/>
                          <a:cs typeface="+mn-cs"/>
                        </a:rPr>
                        <a:t>Activismo </a:t>
                      </a:r>
                    </a:p>
                    <a:p>
                      <a:pPr marL="285750" indent="-285750">
                        <a:buFont typeface="Arial" panose="020B0604020202020204" pitchFamily="34" charset="0"/>
                        <a:buChar char="•"/>
                      </a:pPr>
                      <a:r>
                        <a:rPr lang="es-ES" sz="1300" kern="1200" dirty="0">
                          <a:solidFill>
                            <a:schemeClr val="tx1"/>
                          </a:solidFill>
                          <a:effectLst/>
                          <a:latin typeface="+mn-lt"/>
                          <a:ea typeface="+mn-ea"/>
                          <a:cs typeface="+mn-cs"/>
                        </a:rPr>
                        <a:t>Espiritualidad</a:t>
                      </a:r>
                    </a:p>
                    <a:p>
                      <a:pPr marL="285750" indent="-285750">
                        <a:buFont typeface="Arial" panose="020B0604020202020204" pitchFamily="34" charset="0"/>
                        <a:buChar char="•"/>
                      </a:pPr>
                      <a:r>
                        <a:rPr lang="es-ES" sz="1300" kern="1200" dirty="0">
                          <a:solidFill>
                            <a:schemeClr val="tx1"/>
                          </a:solidFill>
                          <a:effectLst/>
                          <a:latin typeface="+mn-lt"/>
                          <a:ea typeface="+mn-ea"/>
                          <a:cs typeface="+mn-cs"/>
                        </a:rPr>
                        <a:t>Afrontar las dificultades</a:t>
                      </a:r>
                    </a:p>
                    <a:p>
                      <a:pPr marL="285750" indent="-285750">
                        <a:buFont typeface="Arial" panose="020B0604020202020204" pitchFamily="34" charset="0"/>
                        <a:buChar char="•"/>
                      </a:pPr>
                      <a:r>
                        <a:rPr lang="es-ES" sz="1300" kern="1200" dirty="0">
                          <a:solidFill>
                            <a:schemeClr val="tx1"/>
                          </a:solidFill>
                          <a:effectLst/>
                          <a:latin typeface="+mn-lt"/>
                          <a:ea typeface="+mn-ea"/>
                          <a:cs typeface="+mn-cs"/>
                        </a:rPr>
                        <a:t>Tomar el control </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s-ES" sz="1500" dirty="0"/>
                        <a:t>Amistades</a:t>
                      </a:r>
                    </a:p>
                    <a:p>
                      <a:pPr marL="285750" indent="-285750">
                        <a:buFont typeface="Arial" panose="020B0604020202020204" pitchFamily="34" charset="0"/>
                        <a:buChar char="•"/>
                      </a:pPr>
                      <a:r>
                        <a:rPr lang="es-ES" sz="1500" dirty="0"/>
                        <a:t>Relaciones familiares de apoyo</a:t>
                      </a:r>
                    </a:p>
                    <a:p>
                      <a:pPr marL="285750" indent="-285750">
                        <a:buFont typeface="Arial" panose="020B0604020202020204" pitchFamily="34" charset="0"/>
                        <a:buChar char="•"/>
                      </a:pPr>
                      <a:r>
                        <a:rPr lang="es-ES" sz="1500" dirty="0"/>
                        <a:t>Relaciones íntimas (es decir, pareja) </a:t>
                      </a:r>
                    </a:p>
                    <a:p>
                      <a:pPr marL="285750" indent="-285750">
                        <a:buFont typeface="Arial" panose="020B0604020202020204" pitchFamily="34" charset="0"/>
                        <a:buChar char="•"/>
                      </a:pPr>
                      <a:r>
                        <a:rPr lang="es-ES" sz="1500" dirty="0"/>
                        <a:t>Crianza</a:t>
                      </a:r>
                    </a:p>
                    <a:p>
                      <a:pPr marL="285750" indent="-285750">
                        <a:buFont typeface="Arial" panose="020B0604020202020204" pitchFamily="34" charset="0"/>
                        <a:buChar char="•"/>
                      </a:pPr>
                      <a:r>
                        <a:rPr lang="es-ES" sz="1500" dirty="0"/>
                        <a:t>Compañeros</a:t>
                      </a:r>
                    </a:p>
                    <a:p>
                      <a:pPr marL="285750" indent="-285750">
                        <a:buFont typeface="Arial" panose="020B0604020202020204" pitchFamily="34" charset="0"/>
                        <a:buChar char="•"/>
                      </a:pPr>
                      <a:r>
                        <a:rPr lang="es-ES" sz="1500" dirty="0"/>
                        <a:t>Animales de compañía</a:t>
                      </a:r>
                    </a:p>
                    <a:p>
                      <a:pPr marL="285750" indent="-285750">
                        <a:buFont typeface="Arial" panose="020B0604020202020204" pitchFamily="34" charset="0"/>
                        <a:buChar char="•"/>
                      </a:pPr>
                      <a:r>
                        <a:rPr lang="es-ES" sz="1500" dirty="0"/>
                        <a:t>Profesional del servicio </a:t>
                      </a:r>
                    </a:p>
                    <a:p>
                      <a:pPr marL="285750" indent="-285750">
                        <a:buFont typeface="Arial" panose="020B0604020202020204" pitchFamily="34" charset="0"/>
                        <a:buChar char="•"/>
                      </a:pPr>
                      <a:r>
                        <a:rPr lang="es-ES" sz="1500" dirty="0"/>
                        <a:t>Confianza y reconocimiento mutuos</a:t>
                      </a:r>
                    </a:p>
                    <a:p>
                      <a:pPr marL="285750" indent="-285750">
                        <a:buFont typeface="Arial" panose="020B0604020202020204" pitchFamily="34" charset="0"/>
                        <a:buChar char="•"/>
                      </a:pPr>
                      <a:r>
                        <a:rPr lang="es-ES" sz="1500" dirty="0"/>
                        <a:t>Relaciones esperanzadoras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394504"/>
                  </a:ext>
                </a:extLst>
              </a:tr>
              <a:tr h="328268">
                <a:tc>
                  <a:txBody>
                    <a:bodyPr/>
                    <a:lstStyle/>
                    <a:p>
                      <a:r>
                        <a:rPr lang="es-ES" sz="1500" b="1" dirty="0">
                          <a:solidFill>
                            <a:schemeClr val="bg1"/>
                          </a:solidFill>
                          <a:latin typeface="Century Gothic" panose="020B0502020202020204" pitchFamily="34" charset="0"/>
                        </a:rPr>
                        <a:t>Implicación y búsqueda de sentido y de propósito</a:t>
                      </a:r>
                      <a:endParaRPr lang="en-US" sz="1500" b="1" dirty="0">
                        <a:solidFill>
                          <a:schemeClr val="bg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1500" b="1" dirty="0" err="1">
                          <a:solidFill>
                            <a:schemeClr val="bg1"/>
                          </a:solidFill>
                          <a:latin typeface="Century Gothic" panose="020B0502020202020204" pitchFamily="34" charset="0"/>
                        </a:rPr>
                        <a:t>Servicios</a:t>
                      </a:r>
                      <a:r>
                        <a:rPr lang="en-US" sz="1500" b="1" dirty="0">
                          <a:solidFill>
                            <a:schemeClr val="bg1"/>
                          </a:solidFill>
                          <a:latin typeface="Century Gothic" panose="020B0502020202020204" pitchFamily="34" charset="0"/>
                        </a:rPr>
                        <a:t> y </a:t>
                      </a:r>
                      <a:r>
                        <a:rPr lang="en-US" sz="1500" b="1" dirty="0" err="1">
                          <a:solidFill>
                            <a:schemeClr val="bg1"/>
                          </a:solidFill>
                          <a:latin typeface="Century Gothic" panose="020B0502020202020204" pitchFamily="34" charset="0"/>
                        </a:rPr>
                        <a:t>apoyos</a:t>
                      </a:r>
                      <a:r>
                        <a:rPr lang="en-US" sz="1500" b="1" dirty="0">
                          <a:solidFill>
                            <a:schemeClr val="bg1"/>
                          </a:solidFill>
                          <a:latin typeface="Century Gothic" panose="020B0502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251149659"/>
                  </a:ext>
                </a:extLst>
              </a:tr>
              <a:tr h="1822600">
                <a:tc>
                  <a:txBody>
                    <a:bodyPr/>
                    <a:lstStyle/>
                    <a:p>
                      <a:pPr marL="285750" indent="-285750">
                        <a:buFont typeface="Arial" panose="020B0604020202020204" pitchFamily="34" charset="0"/>
                        <a:buChar char="•"/>
                      </a:pPr>
                      <a:r>
                        <a:rPr lang="es-ES" sz="1500" dirty="0"/>
                        <a:t>Ser valorado/a</a:t>
                      </a:r>
                    </a:p>
                    <a:p>
                      <a:pPr marL="285750" indent="-285750">
                        <a:buFont typeface="Arial" panose="020B0604020202020204" pitchFamily="34" charset="0"/>
                        <a:buChar char="•"/>
                      </a:pPr>
                      <a:r>
                        <a:rPr lang="es-ES" sz="1500" dirty="0"/>
                        <a:t>Participar en roles significativos</a:t>
                      </a:r>
                    </a:p>
                    <a:p>
                      <a:pPr marL="285750" indent="-285750">
                        <a:buFont typeface="Arial" panose="020B0604020202020204" pitchFamily="34" charset="0"/>
                        <a:buChar char="•"/>
                      </a:pPr>
                      <a:r>
                        <a:rPr lang="es-ES" sz="1500" dirty="0"/>
                        <a:t>Voluntariado, trabajo, carrera profesional y formación</a:t>
                      </a:r>
                    </a:p>
                    <a:p>
                      <a:pPr marL="285750" indent="-285750">
                        <a:buFont typeface="Arial" panose="020B0604020202020204" pitchFamily="34" charset="0"/>
                        <a:buChar char="•"/>
                      </a:pPr>
                      <a:r>
                        <a:rPr lang="es-ES" sz="1500" dirty="0"/>
                        <a:t>Aprender sobre uno/a mismo/a y la enfermedad</a:t>
                      </a:r>
                    </a:p>
                    <a:p>
                      <a:pPr marL="285750" indent="-285750">
                        <a:buFont typeface="Arial" panose="020B0604020202020204" pitchFamily="34" charset="0"/>
                        <a:buChar char="•"/>
                      </a:pPr>
                      <a:r>
                        <a:rPr lang="es-ES" sz="1500" dirty="0"/>
                        <a:t>Compromiso social y comunitario</a:t>
                      </a:r>
                    </a:p>
                    <a:p>
                      <a:pPr marL="285750" indent="-285750">
                        <a:buFont typeface="Arial" panose="020B0604020202020204" pitchFamily="34" charset="0"/>
                        <a:buChar char="•"/>
                      </a:pPr>
                      <a:r>
                        <a:rPr lang="es-ES" sz="1500" dirty="0"/>
                        <a:t>Ejercicio y creatividad</a:t>
                      </a:r>
                    </a:p>
                    <a:p>
                      <a:pPr marL="285750" indent="-285750">
                        <a:buFont typeface="Arial" panose="020B0604020202020204" pitchFamily="34" charset="0"/>
                        <a:buChar char="•"/>
                      </a:pPr>
                      <a:r>
                        <a:rPr lang="es-ES" sz="1500" dirty="0"/>
                        <a:t>Experiencias de otras personas </a:t>
                      </a:r>
                    </a:p>
                    <a:p>
                      <a:pPr marL="285750" indent="-285750">
                        <a:buFont typeface="Arial" panose="020B0604020202020204" pitchFamily="34" charset="0"/>
                        <a:buChar char="•"/>
                      </a:pP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s-ES" sz="1500" dirty="0"/>
                        <a:t>Sentirse informado/a y con control</a:t>
                      </a:r>
                    </a:p>
                    <a:p>
                      <a:pPr marL="285750" indent="-285750">
                        <a:buFont typeface="Arial" panose="020B0604020202020204" pitchFamily="34" charset="0"/>
                        <a:buChar char="•"/>
                      </a:pPr>
                      <a:r>
                        <a:rPr lang="es-ES" sz="1500" dirty="0"/>
                        <a:t>Continuidad y flexibilidad</a:t>
                      </a:r>
                    </a:p>
                    <a:p>
                      <a:pPr marL="285750" indent="-285750">
                        <a:buFont typeface="Arial" panose="020B0604020202020204" pitchFamily="34" charset="0"/>
                        <a:buChar char="•"/>
                      </a:pPr>
                      <a:r>
                        <a:rPr lang="es-ES" sz="1500" dirty="0"/>
                        <a:t>Tratamientos y terapias</a:t>
                      </a:r>
                    </a:p>
                    <a:p>
                      <a:pPr marL="285750" indent="-285750">
                        <a:buFont typeface="Arial" panose="020B0604020202020204" pitchFamily="34" charset="0"/>
                        <a:buChar char="•"/>
                      </a:pPr>
                      <a:r>
                        <a:rPr lang="es-ES" sz="1500" dirty="0"/>
                        <a:t>Seguridad</a:t>
                      </a:r>
                    </a:p>
                    <a:p>
                      <a:pPr marL="285750" indent="-285750">
                        <a:buFont typeface="Arial" panose="020B0604020202020204" pitchFamily="34" charset="0"/>
                        <a:buChar char="•"/>
                      </a:pPr>
                      <a:r>
                        <a:rPr lang="es-ES" sz="1500" dirty="0"/>
                        <a:t>Apoyo de los iguales </a:t>
                      </a:r>
                    </a:p>
                    <a:p>
                      <a:pPr marL="285750" indent="-285750">
                        <a:buFont typeface="Arial" panose="020B0604020202020204" pitchFamily="34" charset="0"/>
                        <a:buChar char="•"/>
                      </a:pPr>
                      <a:r>
                        <a:rPr lang="es-ES" sz="1500" dirty="0"/>
                        <a:t>Relaciones, actitudes y poder</a:t>
                      </a:r>
                    </a:p>
                    <a:p>
                      <a:pPr marL="285750" indent="-285750">
                        <a:buFont typeface="Arial" panose="020B0604020202020204" pitchFamily="34" charset="0"/>
                        <a:buChar char="•"/>
                      </a:pPr>
                      <a:r>
                        <a:rPr lang="es-ES" sz="1500" dirty="0"/>
                        <a:t>Alojamiento y apoyos comunitarios</a:t>
                      </a:r>
                    </a:p>
                    <a:p>
                      <a:pPr marL="285750" indent="-285750">
                        <a:buFont typeface="Arial" panose="020B0604020202020204" pitchFamily="34" charset="0"/>
                        <a:buChar char="•"/>
                      </a:pPr>
                      <a:r>
                        <a:rPr lang="es-ES" sz="1500" dirty="0"/>
                        <a:t>Seguridad financiera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405656"/>
                  </a:ext>
                </a:extLst>
              </a:tr>
            </a:tbl>
          </a:graphicData>
        </a:graphic>
      </p:graphicFrame>
      <p:sp>
        <p:nvSpPr>
          <p:cNvPr id="6" name="Title 1">
            <a:extLst>
              <a:ext uri="{FF2B5EF4-FFF2-40B4-BE49-F238E27FC236}">
                <a16:creationId xmlns:a16="http://schemas.microsoft.com/office/drawing/2014/main" id="{F9F4262A-18D1-4364-9372-CCF1FF7A0CD1}"/>
              </a:ext>
            </a:extLst>
          </p:cNvPr>
          <p:cNvSpPr>
            <a:spLocks noGrp="1"/>
          </p:cNvSpPr>
          <p:nvPr>
            <p:ph type="title"/>
          </p:nvPr>
        </p:nvSpPr>
        <p:spPr>
          <a:xfrm>
            <a:off x="399630" y="506412"/>
            <a:ext cx="11345330" cy="468948"/>
          </a:xfrm>
        </p:spPr>
        <p:txBody>
          <a:bodyPr/>
          <a:lstStyle/>
          <a:p>
            <a:r>
              <a:rPr lang="es-ES" sz="2800" dirty="0"/>
              <a:t>Presentación: Facilitadores y obstáculos para la recuperación -</a:t>
            </a:r>
            <a:r>
              <a:rPr lang="en-US" sz="2800" dirty="0"/>
              <a:t> 2 </a:t>
            </a:r>
            <a:endParaRPr lang="x-none" sz="2800" dirty="0"/>
          </a:p>
        </p:txBody>
      </p:sp>
    </p:spTree>
    <p:extLst>
      <p:ext uri="{BB962C8B-B14F-4D97-AF65-F5344CB8AC3E}">
        <p14:creationId xmlns:p14="http://schemas.microsoft.com/office/powerpoint/2010/main" val="4212871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1E5E115-BE75-B940-8016-4F018285B000}"/>
              </a:ext>
            </a:extLst>
          </p:cNvPr>
          <p:cNvSpPr>
            <a:spLocks noGrp="1"/>
          </p:cNvSpPr>
          <p:nvPr>
            <p:ph type="body" sz="quarter" idx="13"/>
          </p:nvPr>
        </p:nvSpPr>
        <p:spPr/>
        <p:txBody>
          <a:bodyPr/>
          <a:lstStyle/>
          <a:p>
            <a:r>
              <a:rPr lang="es-ES" sz="2400" dirty="0"/>
              <a:t>Obstáculos para la recuperación </a:t>
            </a:r>
            <a:endParaRPr lang="x-none" sz="2400"/>
          </a:p>
        </p:txBody>
      </p:sp>
      <p:graphicFrame>
        <p:nvGraphicFramePr>
          <p:cNvPr id="9" name="Table 8">
            <a:extLst>
              <a:ext uri="{FF2B5EF4-FFF2-40B4-BE49-F238E27FC236}">
                <a16:creationId xmlns:a16="http://schemas.microsoft.com/office/drawing/2014/main" id="{B81DD80D-761B-544B-A15D-CAC703CF1A07}"/>
              </a:ext>
            </a:extLst>
          </p:cNvPr>
          <p:cNvGraphicFramePr>
            <a:graphicFrameLocks noGrp="1"/>
          </p:cNvGraphicFramePr>
          <p:nvPr>
            <p:extLst>
              <p:ext uri="{D42A27DB-BD31-4B8C-83A1-F6EECF244321}">
                <p14:modId xmlns:p14="http://schemas.microsoft.com/office/powerpoint/2010/main" val="2404321393"/>
              </p:ext>
            </p:extLst>
          </p:nvPr>
        </p:nvGraphicFramePr>
        <p:xfrm>
          <a:off x="548639" y="1394570"/>
          <a:ext cx="11155681" cy="4602480"/>
        </p:xfrm>
        <a:graphic>
          <a:graphicData uri="http://schemas.openxmlformats.org/drawingml/2006/table">
            <a:tbl>
              <a:tblPr firstRow="1" bandRow="1">
                <a:tableStyleId>{2D5ABB26-0587-4C30-8999-92F81FD0307C}</a:tableStyleId>
              </a:tblPr>
              <a:tblGrid>
                <a:gridCol w="11155681">
                  <a:extLst>
                    <a:ext uri="{9D8B030D-6E8A-4147-A177-3AD203B41FA5}">
                      <a16:colId xmlns:a16="http://schemas.microsoft.com/office/drawing/2014/main" val="1819704922"/>
                    </a:ext>
                  </a:extLst>
                </a:gridCol>
              </a:tblGrid>
              <a:tr h="339758">
                <a:tc>
                  <a:txBody>
                    <a:bodyPr/>
                    <a:lstStyle/>
                    <a:p>
                      <a:r>
                        <a:rPr lang="es-ES" b="1" dirty="0">
                          <a:solidFill>
                            <a:schemeClr val="bg1"/>
                          </a:solidFill>
                          <a:latin typeface="Century Gothic" panose="020B0502020202020204" pitchFamily="34" charset="0"/>
                        </a:rPr>
                        <a:t>Obstáculos que impiden la recuperación </a:t>
                      </a:r>
                      <a:endParaRPr lang="en-US" b="1" dirty="0">
                        <a:solidFill>
                          <a:schemeClr val="bg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853562433"/>
                  </a:ext>
                </a:extLst>
              </a:tr>
              <a:tr h="3736572">
                <a:tc>
                  <a:txBody>
                    <a:bodyPr/>
                    <a:lstStyle/>
                    <a:p>
                      <a:pPr marL="285750" indent="-285750">
                        <a:buFont typeface="Arial" panose="020B0604020202020204" pitchFamily="34" charset="0"/>
                        <a:buChar char="•"/>
                      </a:pPr>
                      <a:r>
                        <a:rPr lang="es-ES" sz="1600" b="1" kern="1200" dirty="0">
                          <a:solidFill>
                            <a:schemeClr val="tx1"/>
                          </a:solidFill>
                          <a:effectLst/>
                          <a:latin typeface="+mn-lt"/>
                          <a:ea typeface="+mn-ea"/>
                          <a:cs typeface="+mn-cs"/>
                        </a:rPr>
                        <a:t>Violencia y maltrato </a:t>
                      </a:r>
                    </a:p>
                    <a:p>
                      <a:pPr marL="285750" indent="-285750">
                        <a:buFont typeface="Arial" panose="020B0604020202020204" pitchFamily="34" charset="0"/>
                        <a:buChar char="•"/>
                      </a:pPr>
                      <a:r>
                        <a:rPr lang="es-ES" sz="1600" b="1" kern="1200" dirty="0">
                          <a:solidFill>
                            <a:schemeClr val="tx1"/>
                          </a:solidFill>
                          <a:effectLst/>
                          <a:latin typeface="+mn-lt"/>
                          <a:ea typeface="+mn-ea"/>
                          <a:cs typeface="+mn-cs"/>
                        </a:rPr>
                        <a:t>Estereotipos: </a:t>
                      </a:r>
                      <a:r>
                        <a:rPr lang="es-ES" sz="1600" kern="1200" dirty="0">
                          <a:solidFill>
                            <a:schemeClr val="tx1"/>
                          </a:solidFill>
                          <a:effectLst/>
                          <a:latin typeface="+mn-lt"/>
                          <a:ea typeface="+mn-ea"/>
                          <a:cs typeface="+mn-cs"/>
                        </a:rPr>
                        <a:t>las asunciones falsas sobre las personas (por ejemplo, que son violentas) pueden mermar la seguridad en ellas mismas e impedir que se recuperen</a:t>
                      </a:r>
                    </a:p>
                    <a:p>
                      <a:pPr marL="285750" indent="-285750">
                        <a:buFont typeface="Arial" panose="020B0604020202020204" pitchFamily="34" charset="0"/>
                        <a:buChar char="•"/>
                      </a:pPr>
                      <a:r>
                        <a:rPr lang="es-ES" sz="1600" b="1" kern="1200" dirty="0">
                          <a:solidFill>
                            <a:schemeClr val="tx1"/>
                          </a:solidFill>
                          <a:effectLst/>
                          <a:latin typeface="+mn-lt"/>
                          <a:ea typeface="+mn-ea"/>
                          <a:cs typeface="+mn-cs"/>
                        </a:rPr>
                        <a:t>Estigma y discriminación: </a:t>
                      </a:r>
                      <a:r>
                        <a:rPr lang="es-ES" sz="1600" kern="1200" dirty="0">
                          <a:solidFill>
                            <a:schemeClr val="tx1"/>
                          </a:solidFill>
                          <a:effectLst/>
                          <a:latin typeface="+mn-lt"/>
                          <a:ea typeface="+mn-ea"/>
                          <a:cs typeface="+mn-cs"/>
                        </a:rPr>
                        <a:t>cuando se excluye a las personas de las comunidades, no se les permite tener oportunidades en la vida o no se las considera merecedoras de ayuda, se puede obstaculizar su recuperación. Hay muchas formas de estigma y discriminación que pueden interaccionar, dando lugar a desigualdades e </a:t>
                      </a:r>
                      <a:r>
                        <a:rPr lang="es-ES" sz="1600" kern="1200" dirty="0" err="1">
                          <a:solidFill>
                            <a:schemeClr val="tx1"/>
                          </a:solidFill>
                          <a:effectLst/>
                          <a:latin typeface="+mn-lt"/>
                          <a:ea typeface="+mn-ea"/>
                          <a:cs typeface="+mn-cs"/>
                        </a:rPr>
                        <a:t>impediendo</a:t>
                      </a:r>
                      <a:r>
                        <a:rPr lang="es-ES" sz="1600" kern="1200" dirty="0">
                          <a:solidFill>
                            <a:schemeClr val="tx1"/>
                          </a:solidFill>
                          <a:effectLst/>
                          <a:latin typeface="+mn-lt"/>
                          <a:ea typeface="+mn-ea"/>
                          <a:cs typeface="+mn-cs"/>
                        </a:rPr>
                        <a:t> la recuperación</a:t>
                      </a:r>
                      <a:r>
                        <a:rPr lang="en-US" sz="1600" dirty="0"/>
                        <a:t>. </a:t>
                      </a:r>
                    </a:p>
                    <a:p>
                      <a:pPr marL="285750" indent="-285750">
                        <a:buFont typeface="Arial" panose="020B0604020202020204" pitchFamily="34" charset="0"/>
                        <a:buChar char="•"/>
                      </a:pPr>
                      <a:r>
                        <a:rPr lang="es-ES" sz="1600" b="1" kern="1200" dirty="0">
                          <a:solidFill>
                            <a:schemeClr val="tx1"/>
                          </a:solidFill>
                          <a:effectLst/>
                          <a:latin typeface="+mn-lt"/>
                          <a:ea typeface="+mn-ea"/>
                          <a:cs typeface="+mn-cs"/>
                        </a:rPr>
                        <a:t>Pobreza:</a:t>
                      </a:r>
                      <a:r>
                        <a:rPr lang="es-ES" sz="1600" kern="1200" dirty="0">
                          <a:solidFill>
                            <a:schemeClr val="tx1"/>
                          </a:solidFill>
                          <a:effectLst/>
                          <a:latin typeface="+mn-lt"/>
                          <a:ea typeface="+mn-ea"/>
                          <a:cs typeface="+mn-cs"/>
                        </a:rPr>
                        <a:t> no ser capaz de satisfacer las necesidades personales o familiares puede conllevar malestar emocional e impedir la recuperación</a:t>
                      </a:r>
                      <a:r>
                        <a:rPr lang="en-US" sz="1600" dirty="0"/>
                        <a:t>.</a:t>
                      </a:r>
                    </a:p>
                    <a:p>
                      <a:pPr marL="285750" indent="-285750">
                        <a:buFont typeface="Arial" panose="020B0604020202020204" pitchFamily="34" charset="0"/>
                        <a:buChar char="•"/>
                      </a:pPr>
                      <a:r>
                        <a:rPr lang="es-ES" sz="1600" b="1" kern="1200" dirty="0">
                          <a:solidFill>
                            <a:schemeClr val="tx1"/>
                          </a:solidFill>
                          <a:effectLst/>
                          <a:latin typeface="+mn-lt"/>
                          <a:ea typeface="+mn-ea"/>
                          <a:cs typeface="+mn-cs"/>
                        </a:rPr>
                        <a:t>Falta de servicios sanitarios de calidad:</a:t>
                      </a:r>
                      <a:r>
                        <a:rPr lang="es-ES" sz="1600" kern="1200" dirty="0">
                          <a:solidFill>
                            <a:schemeClr val="tx1"/>
                          </a:solidFill>
                          <a:effectLst/>
                          <a:latin typeface="+mn-lt"/>
                          <a:ea typeface="+mn-ea"/>
                          <a:cs typeface="+mn-cs"/>
                        </a:rPr>
                        <a:t> las personas necesitan servicios sanitarios adecuados y deben tener la oportunidad de elegir y acceder a tratamientos y apoyos para conservar su bienestar y promover su recuperación</a:t>
                      </a:r>
                      <a:r>
                        <a:rPr lang="en-US" sz="1600" dirty="0"/>
                        <a:t>. </a:t>
                      </a:r>
                    </a:p>
                    <a:p>
                      <a:pPr marL="285750" indent="-285750">
                        <a:buFont typeface="Arial" panose="020B0604020202020204" pitchFamily="34" charset="0"/>
                        <a:buChar char="•"/>
                      </a:pPr>
                      <a:r>
                        <a:rPr lang="es-ES" sz="1600" b="1" kern="1200" dirty="0">
                          <a:solidFill>
                            <a:schemeClr val="tx1"/>
                          </a:solidFill>
                          <a:effectLst/>
                          <a:latin typeface="+mn-lt"/>
                          <a:ea typeface="+mn-ea"/>
                          <a:cs typeface="+mn-cs"/>
                        </a:rPr>
                        <a:t>Falta de independencia y control:</a:t>
                      </a:r>
                      <a:r>
                        <a:rPr lang="es-ES" sz="1600" kern="1200" dirty="0">
                          <a:solidFill>
                            <a:schemeClr val="tx1"/>
                          </a:solidFill>
                          <a:effectLst/>
                          <a:latin typeface="+mn-lt"/>
                          <a:ea typeface="+mn-ea"/>
                          <a:cs typeface="+mn-cs"/>
                        </a:rPr>
                        <a:t> en ocasiones, los servicios y algunos individuos pueden crear barreras para las personas, o incluso inhabilitarlas, lo cual puede obstaculizar su recuperación</a:t>
                      </a:r>
                      <a:r>
                        <a:rPr lang="en-US" sz="1600" dirty="0"/>
                        <a:t>.</a:t>
                      </a:r>
                    </a:p>
                    <a:p>
                      <a:pPr marL="285750" indent="-285750">
                        <a:buFont typeface="Arial" panose="020B0604020202020204" pitchFamily="34" charset="0"/>
                        <a:buChar char="•"/>
                      </a:pPr>
                      <a:r>
                        <a:rPr lang="es-ES" sz="1600" b="1" kern="1200" dirty="0">
                          <a:solidFill>
                            <a:schemeClr val="tx1"/>
                          </a:solidFill>
                          <a:effectLst/>
                          <a:latin typeface="+mn-lt"/>
                          <a:ea typeface="+mn-ea"/>
                          <a:cs typeface="+mn-cs"/>
                        </a:rPr>
                        <a:t>Falta de servicios y ayuda en la comunidad:</a:t>
                      </a:r>
                      <a:r>
                        <a:rPr lang="es-ES" sz="1600" kern="1200" dirty="0">
                          <a:solidFill>
                            <a:schemeClr val="tx1"/>
                          </a:solidFill>
                          <a:effectLst/>
                          <a:latin typeface="+mn-lt"/>
                          <a:ea typeface="+mn-ea"/>
                          <a:cs typeface="+mn-cs"/>
                        </a:rPr>
                        <a:t> las personas pueden requerir todo un abanico de servicios y apoyos, y deberían tener acceso a ellos para poder vivir una vida plena en comunidad (por ejemplo, ayuda social, vivienda, servicios de búsqueda de trabajo, oportunidades educativas, formación para una vida independiente, acompañamiento por parte de iguales, asistencia personal, etc.). Sin estos servicios, las personas pueden seguir sufriendo exclusión, lo cual tiene un impacto negativo en su bienestar y en su recuperación</a:t>
                      </a:r>
                      <a:r>
                        <a:rPr lang="en-US" sz="16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4027277"/>
                  </a:ext>
                </a:extLst>
              </a:tr>
            </a:tbl>
          </a:graphicData>
        </a:graphic>
      </p:graphicFrame>
      <p:sp>
        <p:nvSpPr>
          <p:cNvPr id="6" name="Title 1">
            <a:extLst>
              <a:ext uri="{FF2B5EF4-FFF2-40B4-BE49-F238E27FC236}">
                <a16:creationId xmlns:a16="http://schemas.microsoft.com/office/drawing/2014/main" id="{F9F4262A-18D1-4364-9372-CCF1FF7A0CD1}"/>
              </a:ext>
            </a:extLst>
          </p:cNvPr>
          <p:cNvSpPr>
            <a:spLocks noGrp="1"/>
          </p:cNvSpPr>
          <p:nvPr>
            <p:ph type="title"/>
          </p:nvPr>
        </p:nvSpPr>
        <p:spPr>
          <a:xfrm>
            <a:off x="399630" y="506412"/>
            <a:ext cx="11345330" cy="468948"/>
          </a:xfrm>
        </p:spPr>
        <p:txBody>
          <a:bodyPr/>
          <a:lstStyle/>
          <a:p>
            <a:r>
              <a:rPr lang="es-ES" sz="2800" dirty="0"/>
              <a:t>Presentación: Facilitadores y obstáculos para la recuperación -</a:t>
            </a:r>
            <a:r>
              <a:rPr lang="en-US" sz="2800" dirty="0"/>
              <a:t> 3 </a:t>
            </a:r>
            <a:endParaRPr lang="x-none" sz="2800" dirty="0"/>
          </a:p>
        </p:txBody>
      </p:sp>
    </p:spTree>
    <p:extLst>
      <p:ext uri="{BB962C8B-B14F-4D97-AF65-F5344CB8AC3E}">
        <p14:creationId xmlns:p14="http://schemas.microsoft.com/office/powerpoint/2010/main" val="441914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18BEC5-00CE-4881-9C22-6F21CBBE3D45}"/>
              </a:ext>
            </a:extLst>
          </p:cNvPr>
          <p:cNvSpPr>
            <a:spLocks noGrp="1"/>
          </p:cNvSpPr>
          <p:nvPr>
            <p:ph sz="quarter" idx="14"/>
          </p:nvPr>
        </p:nvSpPr>
        <p:spPr/>
        <p:txBody>
          <a:bodyPr>
            <a:normAutofit/>
          </a:bodyPr>
          <a:lstStyle/>
          <a:p>
            <a:pPr algn="just"/>
            <a:r>
              <a:rPr lang="es-ES" dirty="0"/>
              <a:t>Si bien es importante ofrecer apoyos positivos que permitan la recuperación, también lo es hacer esfuerzos para identificar y eliminar los obstáculos a esa recuperación</a:t>
            </a:r>
            <a:r>
              <a:rPr lang="en-US" dirty="0"/>
              <a:t>.</a:t>
            </a:r>
            <a:endParaRPr lang="x-none" dirty="0"/>
          </a:p>
          <a:p>
            <a:pPr algn="just"/>
            <a:r>
              <a:rPr lang="es-ES" dirty="0"/>
              <a:t>Estos temas y factores comunes no deberían quitar importancia a las experiencias personales plenas que hayan vivido ni al significado o los objetivos que cada persona pueda dar a su proceso</a:t>
            </a:r>
            <a:r>
              <a:rPr lang="en-US" dirty="0"/>
              <a:t>. </a:t>
            </a:r>
          </a:p>
          <a:p>
            <a:pPr algn="just"/>
            <a:r>
              <a:rPr lang="es-ES" dirty="0"/>
              <a:t>Explorando estas experiencias, pueden identificar de manera inesperada elementos positivos surgidos de situaciones negativas que les han resultado útiles en su trayecto hacia la recuperación.</a:t>
            </a:r>
            <a:r>
              <a:rPr lang="en-US" dirty="0"/>
              <a:t>.</a:t>
            </a:r>
            <a:endParaRPr lang="x-none" dirty="0"/>
          </a:p>
          <a:p>
            <a:pPr algn="just"/>
            <a:endParaRPr lang="x-none" dirty="0"/>
          </a:p>
        </p:txBody>
      </p:sp>
      <p:sp>
        <p:nvSpPr>
          <p:cNvPr id="5" name="Title 1">
            <a:extLst>
              <a:ext uri="{FF2B5EF4-FFF2-40B4-BE49-F238E27FC236}">
                <a16:creationId xmlns:a16="http://schemas.microsoft.com/office/drawing/2014/main" id="{F9F4262A-18D1-4364-9372-CCF1FF7A0CD1}"/>
              </a:ext>
            </a:extLst>
          </p:cNvPr>
          <p:cNvSpPr>
            <a:spLocks noGrp="1"/>
          </p:cNvSpPr>
          <p:nvPr>
            <p:ph type="title"/>
          </p:nvPr>
        </p:nvSpPr>
        <p:spPr>
          <a:xfrm>
            <a:off x="399630" y="506412"/>
            <a:ext cx="11345330" cy="468948"/>
          </a:xfrm>
        </p:spPr>
        <p:txBody>
          <a:bodyPr/>
          <a:lstStyle/>
          <a:p>
            <a:r>
              <a:rPr lang="es-ES" sz="2800" dirty="0"/>
              <a:t>Presentación: Facilitadores y obstáculos para la recuperación -</a:t>
            </a:r>
            <a:r>
              <a:rPr lang="en-US" sz="2800" dirty="0"/>
              <a:t> 4</a:t>
            </a:r>
            <a:endParaRPr lang="x-none" sz="2800" dirty="0"/>
          </a:p>
        </p:txBody>
      </p:sp>
    </p:spTree>
    <p:extLst>
      <p:ext uri="{BB962C8B-B14F-4D97-AF65-F5344CB8AC3E}">
        <p14:creationId xmlns:p14="http://schemas.microsoft.com/office/powerpoint/2010/main" val="1348583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1522-0F49-446B-A50D-D338421EF004}"/>
              </a:ext>
            </a:extLst>
          </p:cNvPr>
          <p:cNvSpPr>
            <a:spLocks noGrp="1"/>
          </p:cNvSpPr>
          <p:nvPr>
            <p:ph type="title"/>
          </p:nvPr>
        </p:nvSpPr>
        <p:spPr>
          <a:xfrm>
            <a:off x="507206" y="2313946"/>
            <a:ext cx="11197114" cy="490214"/>
          </a:xfrm>
        </p:spPr>
        <p:txBody>
          <a:bodyPr>
            <a:normAutofit fontScale="90000"/>
          </a:bodyPr>
          <a:lstStyle/>
          <a:p>
            <a:r>
              <a:rPr lang="es-ES" dirty="0"/>
              <a:t>Tema 2. Servicios y prácticas orientados a la recuperación</a:t>
            </a:r>
          </a:p>
        </p:txBody>
      </p:sp>
    </p:spTree>
    <p:extLst>
      <p:ext uri="{BB962C8B-B14F-4D97-AF65-F5344CB8AC3E}">
        <p14:creationId xmlns:p14="http://schemas.microsoft.com/office/powerpoint/2010/main" val="2742119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FA15B2-93DB-964F-B046-BA31A022CB88}"/>
              </a:ext>
            </a:extLst>
          </p:cNvPr>
          <p:cNvSpPr>
            <a:spLocks noGrp="1"/>
          </p:cNvSpPr>
          <p:nvPr>
            <p:ph type="body" sz="quarter" idx="13"/>
          </p:nvPr>
        </p:nvSpPr>
        <p:spPr/>
        <p:txBody>
          <a:bodyPr/>
          <a:lstStyle/>
          <a:p>
            <a:r>
              <a:rPr lang="es-ES" dirty="0"/>
              <a:t>Autodeterminación</a:t>
            </a:r>
          </a:p>
        </p:txBody>
      </p:sp>
      <p:sp>
        <p:nvSpPr>
          <p:cNvPr id="3" name="Content Placeholder 2">
            <a:extLst>
              <a:ext uri="{FF2B5EF4-FFF2-40B4-BE49-F238E27FC236}">
                <a16:creationId xmlns:a16="http://schemas.microsoft.com/office/drawing/2014/main" id="{8B57AEC7-726E-4981-AFC0-3E2814DC7738}"/>
              </a:ext>
            </a:extLst>
          </p:cNvPr>
          <p:cNvSpPr>
            <a:spLocks noGrp="1"/>
          </p:cNvSpPr>
          <p:nvPr>
            <p:ph sz="quarter" idx="14"/>
          </p:nvPr>
        </p:nvSpPr>
        <p:spPr/>
        <p:txBody>
          <a:bodyPr/>
          <a:lstStyle/>
          <a:p>
            <a:pPr marL="0" indent="0" algn="just">
              <a:buNone/>
            </a:pPr>
            <a:r>
              <a:rPr lang="es-ES" dirty="0"/>
              <a:t>Los servicios orientados a la recuperación tienen como finalidad ayudar a las personas en su recorrido único hacia la recuperación, aprovechando sus fortalezas y capacitándolas para:</a:t>
            </a:r>
          </a:p>
          <a:p>
            <a:pPr lvl="1" algn="just" fontAlgn="base"/>
            <a:r>
              <a:rPr lang="es-ES" dirty="0"/>
              <a:t>Tomar el control de sus vidas. </a:t>
            </a:r>
          </a:p>
          <a:p>
            <a:pPr lvl="1" algn="just" fontAlgn="base"/>
            <a:r>
              <a:rPr lang="es-ES" dirty="0"/>
              <a:t>Identificar sus objetivos y aspiraciones para poder vivir una vida plena y con sentido, y trabajar para alcanzarlos. </a:t>
            </a:r>
          </a:p>
          <a:p>
            <a:pPr lvl="1" algn="just" fontAlgn="base"/>
            <a:r>
              <a:rPr lang="es-ES" dirty="0"/>
              <a:t>Tomar decisiones relativas a todos los ámbitos de su vida, incluidos el tratamiento, la asistencia y el acompañamiento. </a:t>
            </a:r>
          </a:p>
          <a:p>
            <a:pPr lvl="1" algn="just" fontAlgn="base"/>
            <a:r>
              <a:rPr lang="es-ES" dirty="0"/>
              <a:t>Elegir su propia manera de entender su malestar. </a:t>
            </a:r>
          </a:p>
          <a:p>
            <a:pPr algn="just"/>
            <a:endParaRPr lang="x-none" dirty="0"/>
          </a:p>
        </p:txBody>
      </p:sp>
      <p:sp>
        <p:nvSpPr>
          <p:cNvPr id="2" name="Title 1">
            <a:extLst>
              <a:ext uri="{FF2B5EF4-FFF2-40B4-BE49-F238E27FC236}">
                <a16:creationId xmlns:a16="http://schemas.microsoft.com/office/drawing/2014/main" id="{2F90779C-C557-4AAF-B181-A797782947F0}"/>
              </a:ext>
            </a:extLst>
          </p:cNvPr>
          <p:cNvSpPr>
            <a:spLocks noGrp="1"/>
          </p:cNvSpPr>
          <p:nvPr>
            <p:ph type="title"/>
          </p:nvPr>
        </p:nvSpPr>
        <p:spPr/>
        <p:txBody>
          <a:bodyPr/>
          <a:lstStyle/>
          <a:p>
            <a:r>
              <a:rPr lang="en-US" dirty="0" err="1"/>
              <a:t>Presentación</a:t>
            </a:r>
            <a:r>
              <a:rPr lang="en-US" dirty="0"/>
              <a:t>: </a:t>
            </a:r>
            <a:r>
              <a:rPr lang="en-US" dirty="0" err="1"/>
              <a:t>Rasgos</a:t>
            </a:r>
            <a:r>
              <a:rPr lang="en-US" dirty="0"/>
              <a:t> </a:t>
            </a:r>
            <a:r>
              <a:rPr lang="en-US" dirty="0" err="1"/>
              <a:t>definidores</a:t>
            </a:r>
            <a:r>
              <a:rPr lang="en-US" dirty="0"/>
              <a:t> clave - 1 </a:t>
            </a:r>
            <a:endParaRPr lang="x-none" dirty="0"/>
          </a:p>
        </p:txBody>
      </p:sp>
    </p:spTree>
    <p:extLst>
      <p:ext uri="{BB962C8B-B14F-4D97-AF65-F5344CB8AC3E}">
        <p14:creationId xmlns:p14="http://schemas.microsoft.com/office/powerpoint/2010/main" val="3624090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CD09FFF-CA8B-8142-A5BF-EEFFB23C8648}"/>
              </a:ext>
            </a:extLst>
          </p:cNvPr>
          <p:cNvSpPr>
            <a:spLocks noGrp="1"/>
          </p:cNvSpPr>
          <p:nvPr>
            <p:ph type="body" sz="quarter" idx="13"/>
          </p:nvPr>
        </p:nvSpPr>
        <p:spPr/>
        <p:txBody>
          <a:bodyPr/>
          <a:lstStyle/>
          <a:p>
            <a:r>
              <a:rPr lang="es-ES" dirty="0"/>
              <a:t>Promoción de los derechos humanos</a:t>
            </a:r>
          </a:p>
        </p:txBody>
      </p:sp>
      <p:sp>
        <p:nvSpPr>
          <p:cNvPr id="3" name="Content Placeholder 2">
            <a:extLst>
              <a:ext uri="{FF2B5EF4-FFF2-40B4-BE49-F238E27FC236}">
                <a16:creationId xmlns:a16="http://schemas.microsoft.com/office/drawing/2014/main" id="{BDE4616D-4744-411A-8098-8CF9CF72F5ED}"/>
              </a:ext>
            </a:extLst>
          </p:cNvPr>
          <p:cNvSpPr>
            <a:spLocks noGrp="1"/>
          </p:cNvSpPr>
          <p:nvPr>
            <p:ph sz="quarter" idx="14"/>
          </p:nvPr>
        </p:nvSpPr>
        <p:spPr/>
        <p:txBody>
          <a:bodyPr>
            <a:normAutofit/>
          </a:bodyPr>
          <a:lstStyle/>
          <a:p>
            <a:pPr algn="just"/>
            <a:r>
              <a:rPr lang="es-ES" dirty="0"/>
              <a:t>El abordaje basado en la recuperación está en concordancia con los estándares de los derechos humanos internacionales, incluidos los derechos recogidos en la CDPD</a:t>
            </a:r>
            <a:r>
              <a:rPr lang="en-US" dirty="0"/>
              <a:t>. </a:t>
            </a:r>
            <a:endParaRPr lang="x-none" dirty="0"/>
          </a:p>
          <a:p>
            <a:pPr lvl="0" algn="just"/>
            <a:r>
              <a:rPr lang="es-ES" dirty="0"/>
              <a:t>Tener el control de la recuperación personal y tomar decisiones por uno mismo relativas al tratamiento o a otros aspectos de la vida (con la ayuda de otras personas, si se desea) es el aspecto central del abordaje basado en la recuperación</a:t>
            </a:r>
            <a:r>
              <a:rPr lang="en-US" dirty="0"/>
              <a:t>. </a:t>
            </a:r>
            <a:endParaRPr lang="x-none" dirty="0"/>
          </a:p>
          <a:p>
            <a:pPr lvl="0" algn="just"/>
            <a:r>
              <a:rPr lang="es-ES" dirty="0"/>
              <a:t>el ingreso y el tratamiento involuntarios en los servicios sociales y de salud mental se oponen directamente al abordaje basado en la recuperación y no cumplen la CDPD</a:t>
            </a:r>
            <a:r>
              <a:rPr lang="en-US" dirty="0"/>
              <a:t>.</a:t>
            </a:r>
            <a:endParaRPr lang="x-none" dirty="0"/>
          </a:p>
          <a:p>
            <a:pPr lvl="0" algn="just"/>
            <a:r>
              <a:rPr lang="es-ES" dirty="0"/>
              <a:t>Contrariamente a la creencia extendida entre los profesionales de la salud mental y otros ámbitos, el ingreso involuntario no reduce las tasas de reingreso.</a:t>
            </a:r>
            <a:r>
              <a:rPr lang="en-US" dirty="0"/>
              <a:t> </a:t>
            </a:r>
          </a:p>
          <a:p>
            <a:pPr lvl="3" algn="just"/>
            <a:r>
              <a:rPr lang="es-ES" dirty="0"/>
              <a:t>Al contrario: hace que las personas teman futuros ingresos o contactos con los servicios sociales y de salud mental</a:t>
            </a:r>
            <a:r>
              <a:rPr lang="en-US" dirty="0"/>
              <a:t>.</a:t>
            </a:r>
            <a:endParaRPr lang="x-none" dirty="0"/>
          </a:p>
        </p:txBody>
      </p:sp>
      <p:sp>
        <p:nvSpPr>
          <p:cNvPr id="2" name="Title 1">
            <a:extLst>
              <a:ext uri="{FF2B5EF4-FFF2-40B4-BE49-F238E27FC236}">
                <a16:creationId xmlns:a16="http://schemas.microsoft.com/office/drawing/2014/main" id="{927255DC-7CD5-401F-9A16-EAA28E1B6ED7}"/>
              </a:ext>
            </a:extLst>
          </p:cNvPr>
          <p:cNvSpPr>
            <a:spLocks noGrp="1"/>
          </p:cNvSpPr>
          <p:nvPr>
            <p:ph type="title"/>
          </p:nvPr>
        </p:nvSpPr>
        <p:spPr/>
        <p:txBody>
          <a:bodyPr/>
          <a:lstStyle/>
          <a:p>
            <a:r>
              <a:rPr lang="en-US" dirty="0" err="1"/>
              <a:t>Presentación</a:t>
            </a:r>
            <a:r>
              <a:rPr lang="en-US" dirty="0"/>
              <a:t>: </a:t>
            </a:r>
            <a:r>
              <a:rPr lang="en-US" dirty="0" err="1"/>
              <a:t>Rasgos</a:t>
            </a:r>
            <a:r>
              <a:rPr lang="en-US" dirty="0"/>
              <a:t> </a:t>
            </a:r>
            <a:r>
              <a:rPr lang="en-US" dirty="0" err="1"/>
              <a:t>definidores</a:t>
            </a:r>
            <a:r>
              <a:rPr lang="en-US" dirty="0"/>
              <a:t> clave - 2</a:t>
            </a:r>
            <a:endParaRPr lang="x-none" dirty="0"/>
          </a:p>
        </p:txBody>
      </p:sp>
    </p:spTree>
    <p:extLst>
      <p:ext uri="{BB962C8B-B14F-4D97-AF65-F5344CB8AC3E}">
        <p14:creationId xmlns:p14="http://schemas.microsoft.com/office/powerpoint/2010/main" val="280493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7195" y="1511188"/>
            <a:ext cx="11132355" cy="4500000"/>
          </a:xfrm>
        </p:spPr>
        <p:txBody>
          <a:bodyPr/>
          <a:lstStyle/>
          <a:p>
            <a:pPr algn="just"/>
            <a:r>
              <a:rPr lang="es-ES" sz="2000" dirty="0"/>
              <a:t>Cada persona puede utilizar términos diferentes en contextos distintos.</a:t>
            </a:r>
            <a:endParaRPr lang="en-GB" sz="2000" dirty="0">
              <a:ea typeface="MS Mincho" panose="02020609040205080304" pitchFamily="49" charset="-128"/>
              <a:cs typeface="Arial" panose="020B0604020202020204" pitchFamily="34" charset="0"/>
            </a:endParaRPr>
          </a:p>
          <a:p>
            <a:pPr algn="just"/>
            <a:r>
              <a:rPr lang="es-ES" sz="2000" dirty="0"/>
              <a:t>El término </a:t>
            </a:r>
            <a:r>
              <a:rPr lang="es-ES" sz="2000" i="1" dirty="0"/>
              <a:t>discapacidad psicosocial</a:t>
            </a:r>
            <a:r>
              <a:rPr lang="es-ES" sz="2000" dirty="0"/>
              <a:t> se ha adoptado para incluir a las personas que han recibido un diagnóstico relacionado con la salud mental o que se identifican con este término.</a:t>
            </a:r>
            <a:endParaRPr lang="en-US" sz="2000" dirty="0"/>
          </a:p>
          <a:p>
            <a:pPr algn="just"/>
            <a:r>
              <a:rPr lang="es-ES" sz="2000" dirty="0"/>
              <a:t>Los términos </a:t>
            </a:r>
            <a:r>
              <a:rPr lang="es-ES" sz="2000" i="1" dirty="0"/>
              <a:t>discapacidad cognitiva</a:t>
            </a:r>
            <a:r>
              <a:rPr lang="es-ES" sz="2000" dirty="0"/>
              <a:t> y </a:t>
            </a:r>
            <a:r>
              <a:rPr lang="es-ES" sz="2000" i="1" dirty="0"/>
              <a:t>discapacidad intelectual</a:t>
            </a:r>
            <a:r>
              <a:rPr lang="es-ES" sz="2000" dirty="0"/>
              <a:t> han sido concebidos para referirse a las personas que han recibido un diagnóstico relacionado específicamente con su función cognitiva o intelectual, como por ejemplo, la demencia y el autismo</a:t>
            </a:r>
            <a:r>
              <a:rPr lang="en-US" sz="2000" dirty="0"/>
              <a:t>.</a:t>
            </a:r>
          </a:p>
          <a:p>
            <a:pPr algn="just"/>
            <a:r>
              <a:rPr lang="es-ES" sz="2000" dirty="0"/>
              <a:t>El uso del término </a:t>
            </a:r>
            <a:r>
              <a:rPr lang="es-ES" sz="2000" i="1" dirty="0"/>
              <a:t>discapacidad</a:t>
            </a:r>
            <a:r>
              <a:rPr lang="es-ES" sz="2000" dirty="0"/>
              <a:t> es importante en este contexto porque pone de manifiesto los significativos obstáculos que dificultan la participación plena y efectiva en la sociedad de las personas con discapacidad —real o percibida— y el hecho de que estas están amparadas por la CDPD. </a:t>
            </a:r>
          </a:p>
          <a:p>
            <a:pPr lvl="3" algn="just"/>
            <a:r>
              <a:rPr lang="es-ES" sz="2000" dirty="0"/>
              <a:t>El uso del término </a:t>
            </a:r>
            <a:r>
              <a:rPr lang="es-ES" sz="2000" i="1" dirty="0"/>
              <a:t>discapacidad</a:t>
            </a:r>
            <a:r>
              <a:rPr lang="es-ES" sz="2000" dirty="0"/>
              <a:t> en este contexto no implica que las personas tengan ninguna deficiencia ni trastorno.</a:t>
            </a:r>
            <a:endParaRPr lang="en-US" sz="2000" dirty="0"/>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r>
              <a:rPr lang="en-US" sz="2800" dirty="0"/>
              <a:t>Nota </a:t>
            </a:r>
            <a:r>
              <a:rPr lang="en-US" sz="2800" dirty="0" err="1"/>
              <a:t>preliminar</a:t>
            </a:r>
            <a:r>
              <a:rPr lang="en-US" sz="2800" dirty="0"/>
              <a:t> </a:t>
            </a:r>
            <a:r>
              <a:rPr lang="en-US" sz="2800" dirty="0" err="1"/>
              <a:t>sobre</a:t>
            </a:r>
            <a:r>
              <a:rPr lang="en-US" sz="2800" dirty="0"/>
              <a:t> el </a:t>
            </a:r>
            <a:r>
              <a:rPr lang="en-US" sz="2800" dirty="0" err="1"/>
              <a:t>lenguaje</a:t>
            </a:r>
            <a:r>
              <a:rPr lang="en-US" sz="2800" dirty="0"/>
              <a:t> - 1</a:t>
            </a:r>
          </a:p>
        </p:txBody>
      </p:sp>
    </p:spTree>
    <p:extLst>
      <p:ext uri="{BB962C8B-B14F-4D97-AF65-F5344CB8AC3E}">
        <p14:creationId xmlns:p14="http://schemas.microsoft.com/office/powerpoint/2010/main" val="1053039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23988E0-20EF-954E-89FB-FC8B73093BF3}"/>
              </a:ext>
            </a:extLst>
          </p:cNvPr>
          <p:cNvSpPr>
            <a:spLocks noGrp="1"/>
          </p:cNvSpPr>
          <p:nvPr>
            <p:ph type="body" sz="quarter" idx="13"/>
          </p:nvPr>
        </p:nvSpPr>
        <p:spPr/>
        <p:txBody>
          <a:bodyPr/>
          <a:lstStyle/>
          <a:p>
            <a:r>
              <a:rPr lang="es-ES" dirty="0"/>
              <a:t> Tratamiento de los traumas</a:t>
            </a:r>
          </a:p>
        </p:txBody>
      </p:sp>
      <p:sp>
        <p:nvSpPr>
          <p:cNvPr id="3" name="Content Placeholder 2">
            <a:extLst>
              <a:ext uri="{FF2B5EF4-FFF2-40B4-BE49-F238E27FC236}">
                <a16:creationId xmlns:a16="http://schemas.microsoft.com/office/drawing/2014/main" id="{336115E9-B896-4218-9DA5-C5BE17758F30}"/>
              </a:ext>
            </a:extLst>
          </p:cNvPr>
          <p:cNvSpPr>
            <a:spLocks noGrp="1"/>
          </p:cNvSpPr>
          <p:nvPr>
            <p:ph sz="quarter" idx="14"/>
          </p:nvPr>
        </p:nvSpPr>
        <p:spPr/>
        <p:txBody>
          <a:bodyPr>
            <a:normAutofit/>
          </a:bodyPr>
          <a:lstStyle/>
          <a:p>
            <a:pPr lvl="0" algn="just" fontAlgn="base"/>
            <a:r>
              <a:rPr lang="es-ES" dirty="0"/>
              <a:t>Los servicios basados en la recuperación reconocen que muchas personas han vivido experiencias negativas y traumáticas en la vida, y les ayudan a recuperarse de ellos. </a:t>
            </a:r>
          </a:p>
          <a:p>
            <a:pPr algn="just"/>
            <a:r>
              <a:rPr lang="es-ES" dirty="0"/>
              <a:t>El trauma puede deberse a violencia, maltrato o coacción (por ejemplo, un ingreso y un tratamiento forzosos) en el seno de los servicios sociales y de salud mental</a:t>
            </a:r>
            <a:r>
              <a:rPr lang="en-US" dirty="0"/>
              <a:t>. </a:t>
            </a:r>
          </a:p>
          <a:p>
            <a:pPr algn="just"/>
            <a:r>
              <a:rPr lang="es-ES" dirty="0"/>
              <a:t>Puede estar ocasionado por otras formas de violencia y maltrato que las personas hayan sufrido, por ejemplo, en su infancia, con un claro impacto negativo en su salud mental y física</a:t>
            </a:r>
            <a:r>
              <a:rPr lang="en-US" dirty="0"/>
              <a:t>. </a:t>
            </a:r>
          </a:p>
          <a:p>
            <a:pPr lvl="0" algn="just" fontAlgn="base"/>
            <a:r>
              <a:rPr lang="es-ES" dirty="0"/>
              <a:t>Un abordaje basado en la recuperación implica, a título de ejemplo, preguntar a la persona «¿Qué te ha pasado?», en vez de «¿Por qué no estás bien?». </a:t>
            </a:r>
          </a:p>
          <a:p>
            <a:pPr algn="just"/>
            <a:endParaRPr lang="x-none" dirty="0"/>
          </a:p>
        </p:txBody>
      </p:sp>
      <p:sp>
        <p:nvSpPr>
          <p:cNvPr id="2" name="Title 1">
            <a:extLst>
              <a:ext uri="{FF2B5EF4-FFF2-40B4-BE49-F238E27FC236}">
                <a16:creationId xmlns:a16="http://schemas.microsoft.com/office/drawing/2014/main" id="{310D44EB-806E-4567-9471-0301E90BE470}"/>
              </a:ext>
            </a:extLst>
          </p:cNvPr>
          <p:cNvSpPr>
            <a:spLocks noGrp="1"/>
          </p:cNvSpPr>
          <p:nvPr>
            <p:ph type="title"/>
          </p:nvPr>
        </p:nvSpPr>
        <p:spPr/>
        <p:txBody>
          <a:bodyPr/>
          <a:lstStyle/>
          <a:p>
            <a:r>
              <a:rPr lang="en-US" dirty="0" err="1"/>
              <a:t>Presentación</a:t>
            </a:r>
            <a:r>
              <a:rPr lang="en-US" dirty="0"/>
              <a:t>: </a:t>
            </a:r>
            <a:r>
              <a:rPr lang="en-US" dirty="0" err="1"/>
              <a:t>Rasgos</a:t>
            </a:r>
            <a:r>
              <a:rPr lang="en-US" dirty="0"/>
              <a:t> </a:t>
            </a:r>
            <a:r>
              <a:rPr lang="en-US" dirty="0" err="1"/>
              <a:t>definidores</a:t>
            </a:r>
            <a:r>
              <a:rPr lang="en-US" dirty="0"/>
              <a:t> clave - 3</a:t>
            </a:r>
            <a:endParaRPr lang="x-none" dirty="0"/>
          </a:p>
        </p:txBody>
      </p:sp>
    </p:spTree>
    <p:extLst>
      <p:ext uri="{BB962C8B-B14F-4D97-AF65-F5344CB8AC3E}">
        <p14:creationId xmlns:p14="http://schemas.microsoft.com/office/powerpoint/2010/main" val="2422706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30FB5B-3B60-A643-813F-62DEC9C7440D}"/>
              </a:ext>
            </a:extLst>
          </p:cNvPr>
          <p:cNvSpPr>
            <a:spLocks noGrp="1"/>
          </p:cNvSpPr>
          <p:nvPr>
            <p:ph type="body" sz="quarter" idx="13"/>
          </p:nvPr>
        </p:nvSpPr>
        <p:spPr/>
        <p:txBody>
          <a:bodyPr/>
          <a:lstStyle/>
          <a:p>
            <a:r>
              <a:rPr lang="es-ES" dirty="0"/>
              <a:t>Superación de los desequilibrios de poder</a:t>
            </a:r>
          </a:p>
        </p:txBody>
      </p:sp>
      <p:sp>
        <p:nvSpPr>
          <p:cNvPr id="3" name="Content Placeholder 2">
            <a:extLst>
              <a:ext uri="{FF2B5EF4-FFF2-40B4-BE49-F238E27FC236}">
                <a16:creationId xmlns:a16="http://schemas.microsoft.com/office/drawing/2014/main" id="{9867CB22-4770-40FA-AB56-FD22FB54040D}"/>
              </a:ext>
            </a:extLst>
          </p:cNvPr>
          <p:cNvSpPr>
            <a:spLocks noGrp="1"/>
          </p:cNvSpPr>
          <p:nvPr>
            <p:ph sz="quarter" idx="14"/>
          </p:nvPr>
        </p:nvSpPr>
        <p:spPr/>
        <p:txBody>
          <a:bodyPr>
            <a:normAutofit/>
          </a:bodyPr>
          <a:lstStyle/>
          <a:p>
            <a:pPr lvl="0" algn="just" fontAlgn="base"/>
            <a:r>
              <a:rPr lang="es-ES" dirty="0"/>
              <a:t>Otro aspecto importante de los servicios orientados a la recuperación consiste en crear un entorno para superar los desequilibrios de poder en la medida de lo posible.</a:t>
            </a:r>
          </a:p>
          <a:p>
            <a:pPr algn="just"/>
            <a:r>
              <a:rPr lang="es-ES" dirty="0"/>
              <a:t>En los servicios, tanto los profesionales de la salud mental como de otros ámbitos tienen más poder que los usuarios. </a:t>
            </a:r>
          </a:p>
          <a:p>
            <a:pPr algn="just"/>
            <a:r>
              <a:rPr lang="es-ES" dirty="0"/>
              <a:t>Solo la amenaza o la posibilidad de poder ser retenido y tratado de manera involuntaria a menudo puede exacerbar el desequilibrio de poder. </a:t>
            </a:r>
          </a:p>
          <a:p>
            <a:pPr algn="just"/>
            <a:r>
              <a:rPr lang="es-ES" dirty="0"/>
              <a:t>Los usuarios tienen la sensación de que deben hacer lo que les ordenan los profesionales para no verse privados de libertad.</a:t>
            </a:r>
            <a:endParaRPr lang="x-none" dirty="0"/>
          </a:p>
        </p:txBody>
      </p:sp>
      <p:sp>
        <p:nvSpPr>
          <p:cNvPr id="2" name="Title 1">
            <a:extLst>
              <a:ext uri="{FF2B5EF4-FFF2-40B4-BE49-F238E27FC236}">
                <a16:creationId xmlns:a16="http://schemas.microsoft.com/office/drawing/2014/main" id="{D2F68F74-8C2C-45BD-A335-0E3E41006BB0}"/>
              </a:ext>
            </a:extLst>
          </p:cNvPr>
          <p:cNvSpPr>
            <a:spLocks noGrp="1"/>
          </p:cNvSpPr>
          <p:nvPr>
            <p:ph type="title"/>
          </p:nvPr>
        </p:nvSpPr>
        <p:spPr/>
        <p:txBody>
          <a:bodyPr/>
          <a:lstStyle/>
          <a:p>
            <a:r>
              <a:rPr lang="en-US" dirty="0" err="1"/>
              <a:t>Presentación</a:t>
            </a:r>
            <a:r>
              <a:rPr lang="en-US" dirty="0"/>
              <a:t>: </a:t>
            </a:r>
            <a:r>
              <a:rPr lang="en-US" dirty="0" err="1"/>
              <a:t>Rasgos</a:t>
            </a:r>
            <a:r>
              <a:rPr lang="en-US" dirty="0"/>
              <a:t> </a:t>
            </a:r>
            <a:r>
              <a:rPr lang="en-US" dirty="0" err="1"/>
              <a:t>definidores</a:t>
            </a:r>
            <a:r>
              <a:rPr lang="en-US" dirty="0"/>
              <a:t> clave - 4</a:t>
            </a:r>
            <a:endParaRPr lang="x-none" dirty="0"/>
          </a:p>
        </p:txBody>
      </p:sp>
    </p:spTree>
    <p:extLst>
      <p:ext uri="{BB962C8B-B14F-4D97-AF65-F5344CB8AC3E}">
        <p14:creationId xmlns:p14="http://schemas.microsoft.com/office/powerpoint/2010/main" val="786669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4E14FF0-F1A4-1844-8783-CA9082F57F0A}"/>
              </a:ext>
            </a:extLst>
          </p:cNvPr>
          <p:cNvSpPr>
            <a:spLocks noGrp="1"/>
          </p:cNvSpPr>
          <p:nvPr>
            <p:ph type="body" sz="quarter" idx="13"/>
          </p:nvPr>
        </p:nvSpPr>
        <p:spPr/>
        <p:txBody>
          <a:bodyPr/>
          <a:lstStyle/>
          <a:p>
            <a:r>
              <a:rPr lang="es-ES" dirty="0"/>
              <a:t>¿Cómo son, en la práctica, los servicios orientados a la recuperación? (a) </a:t>
            </a:r>
          </a:p>
        </p:txBody>
      </p:sp>
      <p:sp>
        <p:nvSpPr>
          <p:cNvPr id="3" name="Content Placeholder 2">
            <a:extLst>
              <a:ext uri="{FF2B5EF4-FFF2-40B4-BE49-F238E27FC236}">
                <a16:creationId xmlns:a16="http://schemas.microsoft.com/office/drawing/2014/main" id="{8B3E82ED-1E40-4DD8-9B4F-C8126A6E54BB}"/>
              </a:ext>
            </a:extLst>
          </p:cNvPr>
          <p:cNvSpPr>
            <a:spLocks noGrp="1"/>
          </p:cNvSpPr>
          <p:nvPr>
            <p:ph sz="quarter" idx="14"/>
          </p:nvPr>
        </p:nvSpPr>
        <p:spPr/>
        <p:txBody>
          <a:bodyPr>
            <a:normAutofit/>
          </a:bodyPr>
          <a:lstStyle/>
          <a:p>
            <a:pPr algn="just"/>
            <a:r>
              <a:rPr lang="es-ES" dirty="0"/>
              <a:t>Muchos servicios de todo el mundo se basan en una idea clínica de la recuperación y creen que buena parte de los usuarios no se podrán recuperar</a:t>
            </a:r>
            <a:r>
              <a:rPr lang="en-US" dirty="0"/>
              <a:t>.</a:t>
            </a:r>
          </a:p>
          <a:p>
            <a:pPr algn="just"/>
            <a:r>
              <a:rPr lang="es-ES" dirty="0"/>
              <a:t>En este contexto, el tratamiento, la atención y el acompañamiento se han limitado en gran medida al uso de medicación y, en ocasiones, de psicoterapia, con el énfasis puesto en eliminar o reducir los síntomas</a:t>
            </a:r>
            <a:r>
              <a:rPr lang="en-US" dirty="0"/>
              <a:t>.</a:t>
            </a:r>
          </a:p>
          <a:p>
            <a:pPr marL="0" indent="0" algn="just">
              <a:buNone/>
            </a:pPr>
            <a:r>
              <a:rPr lang="es-ES" b="1" dirty="0"/>
              <a:t>Ahora bien:</a:t>
            </a:r>
          </a:p>
          <a:p>
            <a:pPr algn="just"/>
            <a:r>
              <a:rPr lang="es-ES" dirty="0"/>
              <a:t>La recuperación no se limita a los síntomas, sino que también tiene que ver con la vida y la identidad de la persona</a:t>
            </a:r>
            <a:r>
              <a:rPr lang="en-US" dirty="0"/>
              <a:t>. </a:t>
            </a:r>
          </a:p>
          <a:p>
            <a:pPr algn="just"/>
            <a:r>
              <a:rPr lang="es-ES" dirty="0"/>
              <a:t>Hay que entender qué significa «encontrarse mejor» para cada persona y trabajar de manera individualizada para conseguirlo.</a:t>
            </a:r>
            <a:endParaRPr lang="x-none" dirty="0"/>
          </a:p>
        </p:txBody>
      </p:sp>
      <p:sp>
        <p:nvSpPr>
          <p:cNvPr id="2" name="Title 1">
            <a:extLst>
              <a:ext uri="{FF2B5EF4-FFF2-40B4-BE49-F238E27FC236}">
                <a16:creationId xmlns:a16="http://schemas.microsoft.com/office/drawing/2014/main" id="{C082FD59-ABD1-43D5-AFF8-E87069A6C1AF}"/>
              </a:ext>
            </a:extLst>
          </p:cNvPr>
          <p:cNvSpPr>
            <a:spLocks noGrp="1"/>
          </p:cNvSpPr>
          <p:nvPr>
            <p:ph type="title"/>
          </p:nvPr>
        </p:nvSpPr>
        <p:spPr/>
        <p:txBody>
          <a:bodyPr/>
          <a:lstStyle/>
          <a:p>
            <a:r>
              <a:rPr lang="en-US" dirty="0" err="1"/>
              <a:t>Presentación</a:t>
            </a:r>
            <a:r>
              <a:rPr lang="en-US" dirty="0"/>
              <a:t>: </a:t>
            </a:r>
            <a:r>
              <a:rPr lang="en-US" dirty="0" err="1"/>
              <a:t>Rasgos</a:t>
            </a:r>
            <a:r>
              <a:rPr lang="en-US" dirty="0"/>
              <a:t> </a:t>
            </a:r>
            <a:r>
              <a:rPr lang="en-US" dirty="0" err="1"/>
              <a:t>definidores</a:t>
            </a:r>
            <a:r>
              <a:rPr lang="en-US" dirty="0"/>
              <a:t> clave - 5</a:t>
            </a:r>
            <a:endParaRPr lang="x-none" dirty="0"/>
          </a:p>
        </p:txBody>
      </p:sp>
    </p:spTree>
    <p:extLst>
      <p:ext uri="{BB962C8B-B14F-4D97-AF65-F5344CB8AC3E}">
        <p14:creationId xmlns:p14="http://schemas.microsoft.com/office/powerpoint/2010/main" val="3143383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F4FAE45-99FC-E740-9877-E9480B893E58}"/>
              </a:ext>
            </a:extLst>
          </p:cNvPr>
          <p:cNvSpPr>
            <a:spLocks noGrp="1"/>
          </p:cNvSpPr>
          <p:nvPr>
            <p:ph type="body" sz="quarter" idx="13"/>
          </p:nvPr>
        </p:nvSpPr>
        <p:spPr/>
        <p:txBody>
          <a:bodyPr/>
          <a:lstStyle/>
          <a:p>
            <a:r>
              <a:rPr lang="es-ES" dirty="0"/>
              <a:t>¿Cómo son, en la práctica, los servicios orientados a la recuperación? (b)</a:t>
            </a:r>
          </a:p>
        </p:txBody>
      </p:sp>
      <p:sp>
        <p:nvSpPr>
          <p:cNvPr id="3" name="Content Placeholder 2">
            <a:extLst>
              <a:ext uri="{FF2B5EF4-FFF2-40B4-BE49-F238E27FC236}">
                <a16:creationId xmlns:a16="http://schemas.microsoft.com/office/drawing/2014/main" id="{8B3E82ED-1E40-4DD8-9B4F-C8126A6E54BB}"/>
              </a:ext>
            </a:extLst>
          </p:cNvPr>
          <p:cNvSpPr>
            <a:spLocks noGrp="1"/>
          </p:cNvSpPr>
          <p:nvPr>
            <p:ph sz="quarter" idx="14"/>
          </p:nvPr>
        </p:nvSpPr>
        <p:spPr/>
        <p:txBody>
          <a:bodyPr>
            <a:normAutofit fontScale="92500"/>
          </a:bodyPr>
          <a:lstStyle/>
          <a:p>
            <a:pPr algn="just"/>
            <a:r>
              <a:rPr lang="es-ES" dirty="0"/>
              <a:t>Los servicios orientados a la recuperación no son solo servicios en los que el personal se ha formado en el abordaje basado en la recuperación.</a:t>
            </a:r>
          </a:p>
          <a:p>
            <a:pPr lvl="2" algn="just"/>
            <a:r>
              <a:rPr lang="es-ES" dirty="0"/>
              <a:t>Este planteamiento implica garantizar que toda la organización del servicio esté centrada en fomentar y facilitar un abordaje basado en la recuperación</a:t>
            </a:r>
            <a:r>
              <a:rPr lang="en-US" dirty="0"/>
              <a:t>. </a:t>
            </a:r>
          </a:p>
          <a:p>
            <a:pPr algn="just"/>
            <a:r>
              <a:rPr lang="es-ES" dirty="0"/>
              <a:t>Este abordaje no es solo una cuestión de actitud del personal,</a:t>
            </a:r>
          </a:p>
          <a:p>
            <a:pPr lvl="2" algn="just"/>
            <a:r>
              <a:rPr lang="es-ES" dirty="0"/>
              <a:t>Sino que debe estar recogido en las políticas, los programas y la organización del servicio</a:t>
            </a:r>
            <a:r>
              <a:rPr lang="en-US" dirty="0"/>
              <a:t>. </a:t>
            </a:r>
          </a:p>
          <a:p>
            <a:pPr lvl="4" algn="just"/>
            <a:r>
              <a:rPr lang="es-ES" sz="2000" dirty="0"/>
              <a:t>Por ejemplo, una intervención eficaz podría ser reclutar a personas usuarias que se encuentren en circunstancias similares y que puedan proporcionar acompañamiento: este podría ser un paso efectivo para promover un abordaje basado en la recuperación y propiciar cambios en la cultura del servicio</a:t>
            </a:r>
          </a:p>
          <a:p>
            <a:pPr lvl="2" algn="just"/>
            <a:r>
              <a:rPr lang="es-ES" dirty="0"/>
              <a:t>Las personas deberían poder elegir entre diferentes tipos de servicios u otros métodos, formales o informales, de acompañamiento para poder explorar y averiguar qué tipo de servicio o acompañamiento satisface mejor sus necesidades</a:t>
            </a:r>
            <a:r>
              <a:rPr lang="en-US" dirty="0"/>
              <a:t>.</a:t>
            </a:r>
            <a:endParaRPr lang="x-none" dirty="0"/>
          </a:p>
        </p:txBody>
      </p:sp>
      <p:sp>
        <p:nvSpPr>
          <p:cNvPr id="2" name="Title 1">
            <a:extLst>
              <a:ext uri="{FF2B5EF4-FFF2-40B4-BE49-F238E27FC236}">
                <a16:creationId xmlns:a16="http://schemas.microsoft.com/office/drawing/2014/main" id="{C082FD59-ABD1-43D5-AFF8-E87069A6C1AF}"/>
              </a:ext>
            </a:extLst>
          </p:cNvPr>
          <p:cNvSpPr>
            <a:spLocks noGrp="1"/>
          </p:cNvSpPr>
          <p:nvPr>
            <p:ph type="title"/>
          </p:nvPr>
        </p:nvSpPr>
        <p:spPr/>
        <p:txBody>
          <a:bodyPr/>
          <a:lstStyle/>
          <a:p>
            <a:r>
              <a:rPr lang="en-US" dirty="0" err="1"/>
              <a:t>Presentación</a:t>
            </a:r>
            <a:r>
              <a:rPr lang="en-US" dirty="0"/>
              <a:t>: </a:t>
            </a:r>
            <a:r>
              <a:rPr lang="en-US" dirty="0" err="1"/>
              <a:t>Rasgos</a:t>
            </a:r>
            <a:r>
              <a:rPr lang="en-US" dirty="0"/>
              <a:t> </a:t>
            </a:r>
            <a:r>
              <a:rPr lang="en-US" dirty="0" err="1"/>
              <a:t>definidores</a:t>
            </a:r>
            <a:r>
              <a:rPr lang="en-US" dirty="0"/>
              <a:t> clave - 6</a:t>
            </a:r>
            <a:endParaRPr lang="x-none" dirty="0"/>
          </a:p>
        </p:txBody>
      </p:sp>
    </p:spTree>
    <p:extLst>
      <p:ext uri="{BB962C8B-B14F-4D97-AF65-F5344CB8AC3E}">
        <p14:creationId xmlns:p14="http://schemas.microsoft.com/office/powerpoint/2010/main" val="2474857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13E544-0D00-4C83-AE66-7060FD92CB2A}"/>
              </a:ext>
            </a:extLst>
          </p:cNvPr>
          <p:cNvSpPr>
            <a:spLocks noGrp="1"/>
          </p:cNvSpPr>
          <p:nvPr>
            <p:ph sz="quarter" idx="14"/>
          </p:nvPr>
        </p:nvSpPr>
        <p:spPr/>
        <p:txBody>
          <a:bodyPr/>
          <a:lstStyle/>
          <a:p>
            <a:pPr algn="just"/>
            <a:endParaRPr lang="en-GB" dirty="0"/>
          </a:p>
          <a:p>
            <a:pPr algn="just"/>
            <a:r>
              <a:rPr lang="es-ES" dirty="0" err="1"/>
              <a:t>Rory</a:t>
            </a:r>
            <a:r>
              <a:rPr lang="es-ES" dirty="0"/>
              <a:t> </a:t>
            </a:r>
            <a:r>
              <a:rPr lang="es-ES" dirty="0" err="1"/>
              <a:t>Doody</a:t>
            </a:r>
            <a:r>
              <a:rPr lang="es-ES" dirty="0"/>
              <a:t> es el responsable de área para el compromiso con la salud mental de Cork Kerry </a:t>
            </a:r>
            <a:r>
              <a:rPr lang="es-ES" dirty="0" err="1"/>
              <a:t>Community</a:t>
            </a:r>
            <a:r>
              <a:rPr lang="es-ES" dirty="0"/>
              <a:t> </a:t>
            </a:r>
            <a:r>
              <a:rPr lang="es-ES" dirty="0" err="1"/>
              <a:t>Healthcare</a:t>
            </a:r>
            <a:r>
              <a:rPr lang="es-ES" dirty="0"/>
              <a:t> y tiene también experiencia personal con los servicios de salud mental tradicionales. En este vídeo describe su recorrido hacia la recuperación. </a:t>
            </a:r>
            <a:r>
              <a:rPr lang="en-GB" dirty="0"/>
              <a:t>  </a:t>
            </a:r>
            <a:r>
              <a:rPr lang="en-GB" dirty="0">
                <a:hlinkClick r:id="rId3"/>
              </a:rPr>
              <a:t>https://youtu.be/63vK2F1ok7k</a:t>
            </a:r>
            <a:r>
              <a:rPr lang="en-GB" dirty="0"/>
              <a:t> </a:t>
            </a:r>
            <a:endParaRPr lang="x-none" dirty="0"/>
          </a:p>
        </p:txBody>
      </p:sp>
      <p:sp>
        <p:nvSpPr>
          <p:cNvPr id="2" name="Title 1">
            <a:extLst>
              <a:ext uri="{FF2B5EF4-FFF2-40B4-BE49-F238E27FC236}">
                <a16:creationId xmlns:a16="http://schemas.microsoft.com/office/drawing/2014/main" id="{145ED860-D16D-408D-B28B-B88A3125DF03}"/>
              </a:ext>
            </a:extLst>
          </p:cNvPr>
          <p:cNvSpPr>
            <a:spLocks noGrp="1"/>
          </p:cNvSpPr>
          <p:nvPr>
            <p:ph type="title"/>
          </p:nvPr>
        </p:nvSpPr>
        <p:spPr/>
        <p:txBody>
          <a:bodyPr/>
          <a:lstStyle/>
          <a:p>
            <a:r>
              <a:rPr lang="en-US" dirty="0" err="1"/>
              <a:t>Presentación</a:t>
            </a:r>
            <a:r>
              <a:rPr lang="en-US" dirty="0"/>
              <a:t>: </a:t>
            </a:r>
            <a:r>
              <a:rPr lang="en-US" dirty="0" err="1"/>
              <a:t>Rasgos</a:t>
            </a:r>
            <a:r>
              <a:rPr lang="en-US" dirty="0"/>
              <a:t> </a:t>
            </a:r>
            <a:r>
              <a:rPr lang="en-US" dirty="0" err="1"/>
              <a:t>definidores</a:t>
            </a:r>
            <a:r>
              <a:rPr lang="en-US" dirty="0"/>
              <a:t> clave - 7</a:t>
            </a:r>
            <a:endParaRPr lang="x-none" dirty="0"/>
          </a:p>
        </p:txBody>
      </p:sp>
    </p:spTree>
    <p:extLst>
      <p:ext uri="{BB962C8B-B14F-4D97-AF65-F5344CB8AC3E}">
        <p14:creationId xmlns:p14="http://schemas.microsoft.com/office/powerpoint/2010/main" val="3284350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9A9965-0210-481F-8CD2-0827A9B46AD9}"/>
              </a:ext>
            </a:extLst>
          </p:cNvPr>
          <p:cNvSpPr>
            <a:spLocks noGrp="1"/>
          </p:cNvSpPr>
          <p:nvPr>
            <p:ph sz="quarter" idx="14"/>
          </p:nvPr>
        </p:nvSpPr>
        <p:spPr/>
        <p:txBody>
          <a:bodyPr/>
          <a:lstStyle/>
          <a:p>
            <a:pPr lvl="0" algn="just" fontAlgn="base"/>
            <a:r>
              <a:rPr lang="es-ES" dirty="0"/>
              <a:t>¿Por qué pensáis que el modelo médico tradicional le falló a </a:t>
            </a:r>
            <a:r>
              <a:rPr lang="es-ES" dirty="0" err="1"/>
              <a:t>Rory</a:t>
            </a:r>
            <a:r>
              <a:rPr lang="es-ES" dirty="0"/>
              <a:t> </a:t>
            </a:r>
            <a:r>
              <a:rPr lang="es-ES" dirty="0" err="1"/>
              <a:t>Doody</a:t>
            </a:r>
            <a:r>
              <a:rPr lang="es-ES" dirty="0"/>
              <a:t>? </a:t>
            </a:r>
          </a:p>
          <a:p>
            <a:pPr lvl="0" algn="just" fontAlgn="base"/>
            <a:r>
              <a:rPr lang="es-ES" dirty="0"/>
              <a:t>¿Qué aspectos del abordaje basado en la recuperación funcionaron en su caso? </a:t>
            </a:r>
          </a:p>
          <a:p>
            <a:pPr algn="just"/>
            <a:r>
              <a:rPr lang="es-ES" dirty="0"/>
              <a:t>¿Os identificáis con algún aspecto de esta historia</a:t>
            </a:r>
            <a:r>
              <a:rPr lang="en-US" dirty="0"/>
              <a:t>?</a:t>
            </a:r>
          </a:p>
          <a:p>
            <a:pPr lvl="3" algn="just"/>
            <a:r>
              <a:rPr lang="es-ES" dirty="0"/>
              <a:t>En caso afirmativo, ¿por qué? </a:t>
            </a:r>
          </a:p>
          <a:p>
            <a:pPr lvl="3" algn="just"/>
            <a:r>
              <a:rPr lang="es-ES" dirty="0"/>
              <a:t>¿Qué tipo de servicios habéis tenido la oportunidad de conocer </a:t>
            </a:r>
            <a:r>
              <a:rPr lang="en-US" dirty="0"/>
              <a:t>? </a:t>
            </a:r>
          </a:p>
          <a:p>
            <a:pPr lvl="3" algn="just" fontAlgn="base"/>
            <a:r>
              <a:rPr lang="es-ES" dirty="0"/>
              <a:t>¿Qué tipo de abordaje fomentaban los servicios: un modelo médico, un abordaje basado en la recuperación o una mezcla de ambos? </a:t>
            </a:r>
          </a:p>
          <a:p>
            <a:pPr algn="just"/>
            <a:endParaRPr lang="x-none" dirty="0"/>
          </a:p>
        </p:txBody>
      </p:sp>
      <p:sp>
        <p:nvSpPr>
          <p:cNvPr id="2" name="Title 1">
            <a:extLst>
              <a:ext uri="{FF2B5EF4-FFF2-40B4-BE49-F238E27FC236}">
                <a16:creationId xmlns:a16="http://schemas.microsoft.com/office/drawing/2014/main" id="{A0DA2A3E-0A77-4A9F-B961-F6691CE9B17C}"/>
              </a:ext>
            </a:extLst>
          </p:cNvPr>
          <p:cNvSpPr>
            <a:spLocks noGrp="1"/>
          </p:cNvSpPr>
          <p:nvPr>
            <p:ph type="title"/>
          </p:nvPr>
        </p:nvSpPr>
        <p:spPr/>
        <p:txBody>
          <a:bodyPr/>
          <a:lstStyle/>
          <a:p>
            <a:r>
              <a:rPr lang="en-US" dirty="0" err="1"/>
              <a:t>Presentación</a:t>
            </a:r>
            <a:r>
              <a:rPr lang="en-US" dirty="0"/>
              <a:t>: </a:t>
            </a:r>
            <a:r>
              <a:rPr lang="en-US" dirty="0" err="1"/>
              <a:t>Rasgos</a:t>
            </a:r>
            <a:r>
              <a:rPr lang="en-US" dirty="0"/>
              <a:t> </a:t>
            </a:r>
            <a:r>
              <a:rPr lang="en-US" dirty="0" err="1"/>
              <a:t>definidores</a:t>
            </a:r>
            <a:r>
              <a:rPr lang="en-US" dirty="0"/>
              <a:t> clave - 8</a:t>
            </a:r>
            <a:endParaRPr lang="x-none" dirty="0"/>
          </a:p>
        </p:txBody>
      </p:sp>
    </p:spTree>
    <p:extLst>
      <p:ext uri="{BB962C8B-B14F-4D97-AF65-F5344CB8AC3E}">
        <p14:creationId xmlns:p14="http://schemas.microsoft.com/office/powerpoint/2010/main" val="200199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0F9DC-0721-4A38-A675-6775DB8312D5}"/>
              </a:ext>
            </a:extLst>
          </p:cNvPr>
          <p:cNvSpPr>
            <a:spLocks noGrp="1"/>
          </p:cNvSpPr>
          <p:nvPr>
            <p:ph sz="quarter" idx="14"/>
          </p:nvPr>
        </p:nvSpPr>
        <p:spPr/>
        <p:txBody>
          <a:bodyPr/>
          <a:lstStyle/>
          <a:p>
            <a:pPr marL="0" indent="0">
              <a:buNone/>
            </a:pPr>
            <a:r>
              <a:rPr lang="es-ES" dirty="0"/>
              <a:t>Los servicios orientados a la recuperación comienzan con la pregunta: </a:t>
            </a:r>
          </a:p>
          <a:p>
            <a:endParaRPr lang="en-US" dirty="0"/>
          </a:p>
          <a:p>
            <a:pPr marL="0" indent="0" algn="ctr">
              <a:buNone/>
            </a:pPr>
            <a:r>
              <a:rPr lang="es-ES" sz="2500" b="1" i="1" dirty="0"/>
              <a:t>«¿En qué podemos trabajar juntos para mejorar tu vida?»</a:t>
            </a:r>
            <a:endParaRPr lang="x-none" sz="2500" i="1" dirty="0"/>
          </a:p>
        </p:txBody>
      </p:sp>
      <p:sp>
        <p:nvSpPr>
          <p:cNvPr id="2" name="Title 1">
            <a:extLst>
              <a:ext uri="{FF2B5EF4-FFF2-40B4-BE49-F238E27FC236}">
                <a16:creationId xmlns:a16="http://schemas.microsoft.com/office/drawing/2014/main" id="{878E376A-5F19-4040-8D05-D2ACC74F742F}"/>
              </a:ext>
            </a:extLst>
          </p:cNvPr>
          <p:cNvSpPr>
            <a:spLocks noGrp="1"/>
          </p:cNvSpPr>
          <p:nvPr>
            <p:ph type="title"/>
          </p:nvPr>
        </p:nvSpPr>
        <p:spPr/>
        <p:txBody>
          <a:bodyPr/>
          <a:lstStyle/>
          <a:p>
            <a:r>
              <a:rPr lang="en-US" dirty="0" err="1"/>
              <a:t>Presentación</a:t>
            </a:r>
            <a:r>
              <a:rPr lang="en-US" dirty="0"/>
              <a:t>: </a:t>
            </a:r>
            <a:r>
              <a:rPr lang="en-US" dirty="0" err="1"/>
              <a:t>Rasgos</a:t>
            </a:r>
            <a:r>
              <a:rPr lang="en-US" dirty="0"/>
              <a:t> </a:t>
            </a:r>
            <a:r>
              <a:rPr lang="en-US" dirty="0" err="1"/>
              <a:t>definidores</a:t>
            </a:r>
            <a:r>
              <a:rPr lang="en-US" dirty="0"/>
              <a:t> clave - 9</a:t>
            </a:r>
            <a:endParaRPr lang="x-none" dirty="0"/>
          </a:p>
        </p:txBody>
      </p:sp>
    </p:spTree>
    <p:extLst>
      <p:ext uri="{BB962C8B-B14F-4D97-AF65-F5344CB8AC3E}">
        <p14:creationId xmlns:p14="http://schemas.microsoft.com/office/powerpoint/2010/main" val="840099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4335B4-47AA-4343-B7C5-3ED456599099}"/>
              </a:ext>
            </a:extLst>
          </p:cNvPr>
          <p:cNvSpPr>
            <a:spLocks noGrp="1"/>
          </p:cNvSpPr>
          <p:nvPr>
            <p:ph sz="quarter" idx="14"/>
          </p:nvPr>
        </p:nvSpPr>
        <p:spPr/>
        <p:txBody>
          <a:bodyPr>
            <a:normAutofit/>
          </a:bodyPr>
          <a:lstStyle/>
          <a:p>
            <a:pPr algn="just"/>
            <a:r>
              <a:rPr lang="es-ES" dirty="0"/>
              <a:t>El abordaje basado en la recuperación trata todos los aspectos de la vida de la persona y plantea si está viviendo la vida que quiere vivir. </a:t>
            </a:r>
          </a:p>
          <a:p>
            <a:pPr lvl="3" algn="just"/>
            <a:r>
              <a:rPr lang="es-ES" dirty="0"/>
              <a:t>Se trata de una experiencia muy personal que requiere un acompañamiento individual basado en los valores y las preferencias de la persona implicada</a:t>
            </a:r>
            <a:r>
              <a:rPr lang="en-US" dirty="0"/>
              <a:t>. </a:t>
            </a:r>
            <a:endParaRPr lang="x-none" dirty="0"/>
          </a:p>
          <a:p>
            <a:pPr algn="just"/>
            <a:r>
              <a:rPr lang="es-ES" dirty="0"/>
              <a:t>Los usuarios pueden no conocer inmediatamente la respuesta a esta pregunta. </a:t>
            </a:r>
          </a:p>
          <a:p>
            <a:pPr lvl="3" algn="just"/>
            <a:r>
              <a:rPr lang="es-ES" dirty="0"/>
              <a:t>Puede que necesiten tiempo y la implicación de otras personas para determinar qué les gusta, qué les hace sentir mejor</a:t>
            </a:r>
            <a:r>
              <a:rPr lang="en-US" dirty="0"/>
              <a:t>, </a:t>
            </a:r>
          </a:p>
          <a:p>
            <a:pPr lvl="3" algn="just"/>
            <a:r>
              <a:rPr lang="es-ES" dirty="0"/>
              <a:t>se necesitan tiempo y diálogo, y a menudo creatividad.</a:t>
            </a:r>
            <a:endParaRPr lang="x-none" dirty="0"/>
          </a:p>
        </p:txBody>
      </p:sp>
      <p:sp>
        <p:nvSpPr>
          <p:cNvPr id="2" name="Title 1">
            <a:extLst>
              <a:ext uri="{FF2B5EF4-FFF2-40B4-BE49-F238E27FC236}">
                <a16:creationId xmlns:a16="http://schemas.microsoft.com/office/drawing/2014/main" id="{1A94011A-1AAF-46C6-B931-A51CEF2EBE64}"/>
              </a:ext>
            </a:extLst>
          </p:cNvPr>
          <p:cNvSpPr>
            <a:spLocks noGrp="1"/>
          </p:cNvSpPr>
          <p:nvPr>
            <p:ph type="title"/>
          </p:nvPr>
        </p:nvSpPr>
        <p:spPr/>
        <p:txBody>
          <a:bodyPr/>
          <a:lstStyle/>
          <a:p>
            <a:r>
              <a:rPr lang="en-US" dirty="0" err="1"/>
              <a:t>Presentación</a:t>
            </a:r>
            <a:r>
              <a:rPr lang="en-US" dirty="0"/>
              <a:t>: </a:t>
            </a:r>
            <a:r>
              <a:rPr lang="en-US" dirty="0" err="1"/>
              <a:t>Rasgos</a:t>
            </a:r>
            <a:r>
              <a:rPr lang="en-US" dirty="0"/>
              <a:t> </a:t>
            </a:r>
            <a:r>
              <a:rPr lang="en-US" dirty="0" err="1"/>
              <a:t>definidores</a:t>
            </a:r>
            <a:r>
              <a:rPr lang="en-US" dirty="0"/>
              <a:t> clave - 10</a:t>
            </a:r>
            <a:endParaRPr lang="x-none" dirty="0"/>
          </a:p>
        </p:txBody>
      </p:sp>
    </p:spTree>
    <p:extLst>
      <p:ext uri="{BB962C8B-B14F-4D97-AF65-F5344CB8AC3E}">
        <p14:creationId xmlns:p14="http://schemas.microsoft.com/office/powerpoint/2010/main" val="2219989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22F209-5C9C-4495-815F-4067EE9DED2E}"/>
              </a:ext>
            </a:extLst>
          </p:cNvPr>
          <p:cNvSpPr>
            <a:spLocks noGrp="1"/>
          </p:cNvSpPr>
          <p:nvPr>
            <p:ph sz="quarter" idx="14"/>
          </p:nvPr>
        </p:nvSpPr>
        <p:spPr/>
        <p:txBody>
          <a:bodyPr>
            <a:normAutofit/>
          </a:bodyPr>
          <a:lstStyle/>
          <a:p>
            <a:pPr algn="just"/>
            <a:r>
              <a:rPr lang="es-ES" dirty="0"/>
              <a:t>Los profesionales, los compañeros de apoyo, los cuidadores y otros acompañantes tienen diversas maneras de apoyar a las personas durante su recorrido hacia la recuperación </a:t>
            </a:r>
            <a:r>
              <a:rPr lang="en-US" dirty="0"/>
              <a:t>. </a:t>
            </a:r>
          </a:p>
          <a:p>
            <a:pPr algn="just"/>
            <a:r>
              <a:rPr lang="es-ES" dirty="0"/>
              <a:t>Esto puede incluir</a:t>
            </a:r>
            <a:r>
              <a:rPr lang="en-US" dirty="0"/>
              <a:t>:</a:t>
            </a:r>
            <a:endParaRPr lang="x-none" dirty="0"/>
          </a:p>
          <a:p>
            <a:pPr lvl="3" algn="just" fontAlgn="base"/>
            <a:r>
              <a:rPr lang="es-ES" dirty="0"/>
              <a:t>Identificar qué aspectos de la vida o del entorno de la persona pueden hacer que sus circunstancias sean difíciles. </a:t>
            </a:r>
          </a:p>
          <a:p>
            <a:pPr lvl="3" algn="just" fontAlgn="base"/>
            <a:r>
              <a:rPr lang="es-ES" dirty="0"/>
              <a:t>Reconectar con la familia y los amigos o establecer nuevas relaciones significativas.</a:t>
            </a:r>
          </a:p>
          <a:p>
            <a:pPr lvl="3" algn="just" fontAlgn="base"/>
            <a:r>
              <a:rPr lang="es-ES" dirty="0"/>
              <a:t>Encontrar un trabajo / reconectar con el mercado laboral. </a:t>
            </a:r>
          </a:p>
          <a:p>
            <a:pPr lvl="3" algn="just" fontAlgn="base"/>
            <a:r>
              <a:rPr lang="es-ES" dirty="0"/>
              <a:t>Establecer vínculos con oportunidades educativas.</a:t>
            </a:r>
          </a:p>
          <a:p>
            <a:pPr lvl="3" algn="just" fontAlgn="base"/>
            <a:r>
              <a:rPr lang="es-ES" dirty="0"/>
              <a:t>Fomentar la participación en la vida de la comunidad. </a:t>
            </a:r>
          </a:p>
          <a:p>
            <a:pPr marL="530225" lvl="3" indent="0" algn="just">
              <a:buNone/>
            </a:pPr>
            <a:endParaRPr lang="x-none" dirty="0"/>
          </a:p>
          <a:p>
            <a:pPr algn="just"/>
            <a:endParaRPr lang="x-none" dirty="0"/>
          </a:p>
        </p:txBody>
      </p:sp>
      <p:sp>
        <p:nvSpPr>
          <p:cNvPr id="2" name="Title 1">
            <a:extLst>
              <a:ext uri="{FF2B5EF4-FFF2-40B4-BE49-F238E27FC236}">
                <a16:creationId xmlns:a16="http://schemas.microsoft.com/office/drawing/2014/main" id="{FDE1578D-B22F-4213-B733-3FC1E8A4CCB9}"/>
              </a:ext>
            </a:extLst>
          </p:cNvPr>
          <p:cNvSpPr>
            <a:spLocks noGrp="1"/>
          </p:cNvSpPr>
          <p:nvPr>
            <p:ph type="title"/>
          </p:nvPr>
        </p:nvSpPr>
        <p:spPr/>
        <p:txBody>
          <a:bodyPr/>
          <a:lstStyle/>
          <a:p>
            <a:r>
              <a:rPr lang="en-US" dirty="0" err="1"/>
              <a:t>Presentación</a:t>
            </a:r>
            <a:r>
              <a:rPr lang="en-US" dirty="0"/>
              <a:t>: </a:t>
            </a:r>
            <a:r>
              <a:rPr lang="en-US" dirty="0" err="1"/>
              <a:t>Rasgos</a:t>
            </a:r>
            <a:r>
              <a:rPr lang="en-US" dirty="0"/>
              <a:t> </a:t>
            </a:r>
            <a:r>
              <a:rPr lang="en-US" dirty="0" err="1"/>
              <a:t>definidores</a:t>
            </a:r>
            <a:r>
              <a:rPr lang="en-US" dirty="0"/>
              <a:t> clave - 11</a:t>
            </a:r>
            <a:endParaRPr lang="x-none" dirty="0"/>
          </a:p>
        </p:txBody>
      </p:sp>
    </p:spTree>
    <p:extLst>
      <p:ext uri="{BB962C8B-B14F-4D97-AF65-F5344CB8AC3E}">
        <p14:creationId xmlns:p14="http://schemas.microsoft.com/office/powerpoint/2010/main" val="1741115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33BBAF4-803F-A346-8937-5D31F11AF688}"/>
              </a:ext>
            </a:extLst>
          </p:cNvPr>
          <p:cNvSpPr>
            <a:spLocks noGrp="1"/>
          </p:cNvSpPr>
          <p:nvPr>
            <p:ph type="body" sz="quarter" idx="13"/>
          </p:nvPr>
        </p:nvSpPr>
        <p:spPr>
          <a:xfrm>
            <a:off x="507207" y="946614"/>
            <a:ext cx="11174400" cy="414826"/>
          </a:xfrm>
        </p:spPr>
        <p:txBody>
          <a:bodyPr/>
          <a:lstStyle/>
          <a:p>
            <a:r>
              <a:rPr lang="es-ES" dirty="0"/>
              <a:t>El elemento crucial es que las personas que asumen el papel de acompañantes:</a:t>
            </a:r>
            <a:endParaRPr lang="x-none"/>
          </a:p>
        </p:txBody>
      </p:sp>
      <p:sp>
        <p:nvSpPr>
          <p:cNvPr id="3" name="Content Placeholder 2">
            <a:extLst>
              <a:ext uri="{FF2B5EF4-FFF2-40B4-BE49-F238E27FC236}">
                <a16:creationId xmlns:a16="http://schemas.microsoft.com/office/drawing/2014/main" id="{F9444699-9EDD-4C33-BC52-19376338BC75}"/>
              </a:ext>
            </a:extLst>
          </p:cNvPr>
          <p:cNvSpPr>
            <a:spLocks noGrp="1"/>
          </p:cNvSpPr>
          <p:nvPr>
            <p:ph sz="quarter" idx="14"/>
          </p:nvPr>
        </p:nvSpPr>
        <p:spPr/>
        <p:txBody>
          <a:bodyPr>
            <a:normAutofit fontScale="92500" lnSpcReduction="10000"/>
          </a:bodyPr>
          <a:lstStyle/>
          <a:p>
            <a:pPr algn="just"/>
            <a:r>
              <a:rPr lang="es-ES" dirty="0"/>
              <a:t>Crean en la persona con quien trabajan </a:t>
            </a:r>
          </a:p>
          <a:p>
            <a:pPr algn="just"/>
            <a:r>
              <a:rPr lang="es-ES" dirty="0"/>
              <a:t>Aprendan tanto como sea posible de las personas con discapacidad psicosocial o usuarias de los servicios</a:t>
            </a:r>
          </a:p>
          <a:p>
            <a:pPr algn="just"/>
            <a:r>
              <a:rPr lang="es-ES" dirty="0"/>
              <a:t>Los profesionales y otros acompañantes deben reconocer que las personas con experiencia vivida son «expertas» en cuanto a ellas mismas y su recuperación</a:t>
            </a:r>
            <a:r>
              <a:rPr lang="en-US" dirty="0"/>
              <a:t>. </a:t>
            </a:r>
          </a:p>
          <a:p>
            <a:pPr lvl="0" algn="just"/>
            <a:r>
              <a:rPr lang="es-ES" dirty="0"/>
              <a:t>También les obliga a reflexionar sobre el conocimiento, las capacidades y los valores que ellos mismos aportan al papel de acompañantes, y lo que deberían hacer de manera diferente</a:t>
            </a:r>
            <a:r>
              <a:rPr lang="en-US" dirty="0"/>
              <a:t>. </a:t>
            </a:r>
            <a:endParaRPr lang="x-none" dirty="0"/>
          </a:p>
          <a:p>
            <a:pPr lvl="0" algn="just"/>
            <a:r>
              <a:rPr lang="es-ES" dirty="0"/>
              <a:t>Esta reflexión permite al acompañante «comprobar» en qué sentido su posición social y experiencia ha dado forma a sus creencias y asunciones (por ejemplo, a su manera de trabajar o a sus ideas sobre las personas con las que trabaja</a:t>
            </a:r>
            <a:r>
              <a:rPr lang="en-US" dirty="0"/>
              <a:t>)</a:t>
            </a:r>
          </a:p>
          <a:p>
            <a:pPr lvl="3" algn="just"/>
            <a:r>
              <a:rPr lang="es-ES" dirty="0"/>
              <a:t>Este aspecto es fundamental para hacer aflorar y corregir posibles desequilibrios de poder .</a:t>
            </a:r>
          </a:p>
          <a:p>
            <a:pPr lvl="3" algn="just"/>
            <a:r>
              <a:rPr lang="es-ES" dirty="0"/>
              <a:t>Fundamental que acompañantes fuera de los servicios de salud mental, sean amigos familiares o pareja, se muestren cariñosos, cuiden de la persona y la animen</a:t>
            </a:r>
            <a:r>
              <a:rPr lang="en-US" dirty="0"/>
              <a:t>.</a:t>
            </a:r>
            <a:endParaRPr lang="x-none" dirty="0"/>
          </a:p>
        </p:txBody>
      </p:sp>
      <p:sp>
        <p:nvSpPr>
          <p:cNvPr id="2" name="Title 1">
            <a:extLst>
              <a:ext uri="{FF2B5EF4-FFF2-40B4-BE49-F238E27FC236}">
                <a16:creationId xmlns:a16="http://schemas.microsoft.com/office/drawing/2014/main" id="{6710ED59-B2BF-49B7-B8B0-A1DD142C1823}"/>
              </a:ext>
            </a:extLst>
          </p:cNvPr>
          <p:cNvSpPr>
            <a:spLocks noGrp="1"/>
          </p:cNvSpPr>
          <p:nvPr>
            <p:ph type="title"/>
          </p:nvPr>
        </p:nvSpPr>
        <p:spPr/>
        <p:txBody>
          <a:bodyPr/>
          <a:lstStyle/>
          <a:p>
            <a:r>
              <a:rPr lang="en-US" dirty="0" err="1"/>
              <a:t>Presentación</a:t>
            </a:r>
            <a:r>
              <a:rPr lang="en-US" dirty="0"/>
              <a:t>: </a:t>
            </a:r>
            <a:r>
              <a:rPr lang="en-US" dirty="0" err="1"/>
              <a:t>Rasgos</a:t>
            </a:r>
            <a:r>
              <a:rPr lang="en-US" dirty="0"/>
              <a:t> </a:t>
            </a:r>
            <a:r>
              <a:rPr lang="en-US" dirty="0" err="1"/>
              <a:t>definidores</a:t>
            </a:r>
            <a:r>
              <a:rPr lang="en-US" dirty="0"/>
              <a:t> clave - 12</a:t>
            </a:r>
            <a:endParaRPr lang="x-none" dirty="0"/>
          </a:p>
        </p:txBody>
      </p:sp>
    </p:spTree>
    <p:extLst>
      <p:ext uri="{BB962C8B-B14F-4D97-AF65-F5344CB8AC3E}">
        <p14:creationId xmlns:p14="http://schemas.microsoft.com/office/powerpoint/2010/main" val="575407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5</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5" y="1511188"/>
            <a:ext cx="10922805" cy="4500000"/>
          </a:xfrm>
        </p:spPr>
        <p:txBody>
          <a:bodyPr/>
          <a:lstStyle/>
          <a:p>
            <a:pPr algn="just"/>
            <a:r>
              <a:rPr lang="es-ES" sz="2000" dirty="0"/>
              <a:t>Utilizamos los términos “personas usuarias” o “personas que han sido usuarias” de los servicios sociales o de salud mental para referirnos a las personas que no consideran necesariamente que tengan una discapacidad, pero que tienen diversas experiencias aplicables a esta formación</a:t>
            </a:r>
          </a:p>
          <a:p>
            <a:pPr algn="just"/>
            <a:r>
              <a:rPr lang="es-ES" sz="2000" dirty="0"/>
              <a:t>El término </a:t>
            </a:r>
            <a:r>
              <a:rPr lang="es-ES" sz="2000" i="1" dirty="0"/>
              <a:t>servicios sociales y de salud mental </a:t>
            </a:r>
            <a:r>
              <a:rPr lang="es-ES" sz="2000" dirty="0"/>
              <a:t> hace referencia a un amplio abanico de servicios que actualmente se ofrecen en diferentes países en los sectores público, privado y no gubernamental. </a:t>
            </a:r>
          </a:p>
          <a:p>
            <a:pPr algn="just"/>
            <a:r>
              <a:rPr lang="es-ES" sz="2000" dirty="0"/>
              <a:t>La terminología adoptada en este documento se ha seleccionado por motivos de inclusión</a:t>
            </a:r>
            <a:r>
              <a:rPr lang="en-US" sz="2000" dirty="0"/>
              <a:t>. </a:t>
            </a:r>
          </a:p>
          <a:p>
            <a:pPr lvl="3" algn="just"/>
            <a:r>
              <a:rPr lang="es-ES" dirty="0"/>
              <a:t>Es una opción individual identificarse con unas expresiones o conceptos determinados, pero los derechos humanos siguen siendo aplicables a todo el mundo, en todas partes</a:t>
            </a:r>
            <a:r>
              <a:rPr lang="en-US" dirty="0"/>
              <a:t>. </a:t>
            </a:r>
          </a:p>
          <a:p>
            <a:pPr lvl="3" algn="just"/>
            <a:r>
              <a:rPr lang="es-ES" dirty="0"/>
              <a:t>Nunca debemos dejar que un diagnóstico o una discapacidad definan a una persona</a:t>
            </a:r>
            <a:r>
              <a:rPr lang="en-US" dirty="0"/>
              <a:t>. </a:t>
            </a:r>
          </a:p>
          <a:p>
            <a:pPr lvl="3" algn="just"/>
            <a:r>
              <a:rPr lang="es-ES" dirty="0"/>
              <a:t>Todos somos individuos, con un contexto social, personalidad, autonomía, sueños, objetivos, aspiraciones y relaciones con los otros que son únicos. </a:t>
            </a:r>
          </a:p>
          <a:p>
            <a:pPr marL="0" indent="0" algn="just">
              <a:buNone/>
            </a:pPr>
            <a:endParaRPr lang="en-US" sz="2000"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p:txBody>
          <a:bodyPr/>
          <a:lstStyle/>
          <a:p>
            <a:r>
              <a:rPr lang="en-US" sz="3200" dirty="0"/>
              <a:t>Nota </a:t>
            </a:r>
            <a:r>
              <a:rPr lang="en-US" sz="3200" dirty="0" err="1"/>
              <a:t>preliminar</a:t>
            </a:r>
            <a:r>
              <a:rPr lang="en-US" sz="3200" dirty="0"/>
              <a:t> </a:t>
            </a:r>
            <a:r>
              <a:rPr lang="en-US" sz="3200" dirty="0" err="1"/>
              <a:t>sobre</a:t>
            </a:r>
            <a:r>
              <a:rPr lang="en-US" sz="3200" dirty="0"/>
              <a:t> el </a:t>
            </a:r>
            <a:r>
              <a:rPr lang="en-US" sz="3200" dirty="0" err="1"/>
              <a:t>lenguaje</a:t>
            </a:r>
            <a:r>
              <a:rPr lang="en-US" sz="3200" dirty="0"/>
              <a:t> - 2</a:t>
            </a:r>
          </a:p>
        </p:txBody>
      </p:sp>
    </p:spTree>
    <p:extLst>
      <p:ext uri="{BB962C8B-B14F-4D97-AF65-F5344CB8AC3E}">
        <p14:creationId xmlns:p14="http://schemas.microsoft.com/office/powerpoint/2010/main" val="1932527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FA95-3429-4DC0-9465-83710EB0B8B4}"/>
              </a:ext>
            </a:extLst>
          </p:cNvPr>
          <p:cNvSpPr>
            <a:spLocks noGrp="1"/>
          </p:cNvSpPr>
          <p:nvPr>
            <p:ph type="title"/>
          </p:nvPr>
        </p:nvSpPr>
        <p:spPr>
          <a:xfrm>
            <a:off x="425388" y="286750"/>
            <a:ext cx="9792000" cy="432000"/>
          </a:xfrm>
        </p:spPr>
        <p:txBody>
          <a:bodyPr/>
          <a:lstStyle/>
          <a:p>
            <a:r>
              <a:rPr lang="en-US" dirty="0" err="1"/>
              <a:t>Presentación</a:t>
            </a:r>
            <a:r>
              <a:rPr lang="en-US" dirty="0"/>
              <a:t>: </a:t>
            </a:r>
            <a:r>
              <a:rPr lang="en-US" dirty="0" err="1"/>
              <a:t>Rasgos</a:t>
            </a:r>
            <a:r>
              <a:rPr lang="en-US" dirty="0"/>
              <a:t> </a:t>
            </a:r>
            <a:r>
              <a:rPr lang="en-US" dirty="0" err="1"/>
              <a:t>definidores</a:t>
            </a:r>
            <a:r>
              <a:rPr lang="en-US" dirty="0"/>
              <a:t> clave - 13</a:t>
            </a:r>
            <a:endParaRPr lang="x-none" dirty="0"/>
          </a:p>
        </p:txBody>
      </p:sp>
      <p:pic>
        <p:nvPicPr>
          <p:cNvPr id="4" name="Picture 3">
            <a:extLst>
              <a:ext uri="{FF2B5EF4-FFF2-40B4-BE49-F238E27FC236}">
                <a16:creationId xmlns:a16="http://schemas.microsoft.com/office/drawing/2014/main" id="{A0B3703F-FD75-4038-B330-169973725922}"/>
              </a:ext>
            </a:extLst>
          </p:cNvPr>
          <p:cNvPicPr>
            <a:picLocks noChangeAspect="1"/>
          </p:cNvPicPr>
          <p:nvPr/>
        </p:nvPicPr>
        <p:blipFill>
          <a:blip r:embed="rId3"/>
          <a:stretch>
            <a:fillRect/>
          </a:stretch>
        </p:blipFill>
        <p:spPr>
          <a:xfrm>
            <a:off x="-765990" y="5481638"/>
            <a:ext cx="5486876" cy="3603048"/>
          </a:xfrm>
          <a:prstGeom prst="rect">
            <a:avLst/>
          </a:prstGeom>
        </p:spPr>
      </p:pic>
      <p:sp>
        <p:nvSpPr>
          <p:cNvPr id="9" name="TextBox 8">
            <a:extLst>
              <a:ext uri="{FF2B5EF4-FFF2-40B4-BE49-F238E27FC236}">
                <a16:creationId xmlns:a16="http://schemas.microsoft.com/office/drawing/2014/main" id="{10E72D9D-AF21-46C9-863F-851FED9DD9D1}"/>
              </a:ext>
            </a:extLst>
          </p:cNvPr>
          <p:cNvSpPr txBox="1"/>
          <p:nvPr/>
        </p:nvSpPr>
        <p:spPr>
          <a:xfrm>
            <a:off x="528034" y="718750"/>
            <a:ext cx="11359166" cy="323165"/>
          </a:xfrm>
          <a:prstGeom prst="rect">
            <a:avLst/>
          </a:prstGeom>
          <a:noFill/>
        </p:spPr>
        <p:txBody>
          <a:bodyPr wrap="square" rtlCol="0">
            <a:spAutoFit/>
          </a:bodyPr>
          <a:lstStyle/>
          <a:p>
            <a:r>
              <a:rPr lang="es-ES" sz="1500" dirty="0"/>
              <a:t>La siguiente tabla resume las diferencias principales entre los servicios tradicionales y los servicios basados en la recuperación</a:t>
            </a:r>
            <a:r>
              <a:rPr lang="es-ES" sz="1500" i="1" dirty="0"/>
              <a:t> :</a:t>
            </a:r>
            <a:endParaRPr lang="x-none" sz="1500" dirty="0"/>
          </a:p>
        </p:txBody>
      </p:sp>
      <p:graphicFrame>
        <p:nvGraphicFramePr>
          <p:cNvPr id="3" name="2 Tabla"/>
          <p:cNvGraphicFramePr>
            <a:graphicFrameLocks noGrp="1"/>
          </p:cNvGraphicFramePr>
          <p:nvPr>
            <p:extLst>
              <p:ext uri="{D42A27DB-BD31-4B8C-83A1-F6EECF244321}">
                <p14:modId xmlns:p14="http://schemas.microsoft.com/office/powerpoint/2010/main" val="3637861727"/>
              </p:ext>
            </p:extLst>
          </p:nvPr>
        </p:nvGraphicFramePr>
        <p:xfrm>
          <a:off x="978794" y="1057305"/>
          <a:ext cx="9790808" cy="5256851"/>
        </p:xfrm>
        <a:graphic>
          <a:graphicData uri="http://schemas.openxmlformats.org/drawingml/2006/table">
            <a:tbl>
              <a:tblPr firstRow="1" firstCol="1" bandRow="1">
                <a:tableStyleId>{21E4AEA4-8DFA-4A89-87EB-49C32662AFE0}</a:tableStyleId>
              </a:tblPr>
              <a:tblGrid>
                <a:gridCol w="1007055">
                  <a:extLst>
                    <a:ext uri="{9D8B030D-6E8A-4147-A177-3AD203B41FA5}">
                      <a16:colId xmlns:a16="http://schemas.microsoft.com/office/drawing/2014/main" val="20000"/>
                    </a:ext>
                  </a:extLst>
                </a:gridCol>
                <a:gridCol w="1569400">
                  <a:extLst>
                    <a:ext uri="{9D8B030D-6E8A-4147-A177-3AD203B41FA5}">
                      <a16:colId xmlns:a16="http://schemas.microsoft.com/office/drawing/2014/main" val="20001"/>
                    </a:ext>
                  </a:extLst>
                </a:gridCol>
                <a:gridCol w="1982142">
                  <a:extLst>
                    <a:ext uri="{9D8B030D-6E8A-4147-A177-3AD203B41FA5}">
                      <a16:colId xmlns:a16="http://schemas.microsoft.com/office/drawing/2014/main" val="20002"/>
                    </a:ext>
                  </a:extLst>
                </a:gridCol>
                <a:gridCol w="1136726">
                  <a:extLst>
                    <a:ext uri="{9D8B030D-6E8A-4147-A177-3AD203B41FA5}">
                      <a16:colId xmlns:a16="http://schemas.microsoft.com/office/drawing/2014/main" val="20003"/>
                    </a:ext>
                  </a:extLst>
                </a:gridCol>
                <a:gridCol w="1502311">
                  <a:extLst>
                    <a:ext uri="{9D8B030D-6E8A-4147-A177-3AD203B41FA5}">
                      <a16:colId xmlns:a16="http://schemas.microsoft.com/office/drawing/2014/main" val="20004"/>
                    </a:ext>
                  </a:extLst>
                </a:gridCol>
                <a:gridCol w="2593174">
                  <a:extLst>
                    <a:ext uri="{9D8B030D-6E8A-4147-A177-3AD203B41FA5}">
                      <a16:colId xmlns:a16="http://schemas.microsoft.com/office/drawing/2014/main" val="20005"/>
                    </a:ext>
                  </a:extLst>
                </a:gridCol>
              </a:tblGrid>
              <a:tr h="181814">
                <a:tc gridSpan="3">
                  <a:txBody>
                    <a:bodyPr/>
                    <a:lstStyle/>
                    <a:p>
                      <a:pPr marL="6350" marR="81280" indent="-6350" algn="l">
                        <a:lnSpc>
                          <a:spcPct val="107000"/>
                        </a:lnSpc>
                        <a:spcAft>
                          <a:spcPts val="0"/>
                        </a:spcAft>
                      </a:pPr>
                      <a:r>
                        <a:rPr lang="es-ES" sz="1050" dirty="0">
                          <a:effectLst/>
                        </a:rPr>
                        <a:t> </a:t>
                      </a:r>
                      <a:endParaRPr lang="es-ES" sz="1050" dirty="0">
                        <a:solidFill>
                          <a:srgbClr val="000000"/>
                        </a:solidFill>
                        <a:effectLst/>
                        <a:latin typeface="Calibri"/>
                        <a:ea typeface="Calibri"/>
                        <a:cs typeface="Arial"/>
                      </a:endParaRPr>
                    </a:p>
                  </a:txBody>
                  <a:tcPr marL="32726" marR="18657" marT="13763" marB="0"/>
                </a:tc>
                <a:tc hMerge="1">
                  <a:txBody>
                    <a:bodyPr/>
                    <a:lstStyle/>
                    <a:p>
                      <a:endParaRPr lang="es-ES"/>
                    </a:p>
                  </a:txBody>
                  <a:tcPr/>
                </a:tc>
                <a:tc hMerge="1">
                  <a:txBody>
                    <a:bodyPr/>
                    <a:lstStyle/>
                    <a:p>
                      <a:endParaRPr lang="es-ES"/>
                    </a:p>
                  </a:txBody>
                  <a:tcPr/>
                </a:tc>
                <a:tc gridSpan="2">
                  <a:txBody>
                    <a:bodyPr/>
                    <a:lstStyle/>
                    <a:p>
                      <a:pPr marL="6350" marR="81280" indent="-6350" algn="l">
                        <a:lnSpc>
                          <a:spcPct val="107000"/>
                        </a:lnSpc>
                        <a:spcAft>
                          <a:spcPts val="0"/>
                        </a:spcAft>
                      </a:pPr>
                      <a:r>
                        <a:rPr lang="es-ES" sz="1050">
                          <a:effectLst/>
                        </a:rPr>
                        <a:t>Servicios tradicionales</a:t>
                      </a:r>
                      <a:endParaRPr lang="es-ES" sz="1050">
                        <a:solidFill>
                          <a:srgbClr val="000000"/>
                        </a:solidFill>
                        <a:effectLst/>
                        <a:latin typeface="Calibri"/>
                        <a:ea typeface="Calibri"/>
                        <a:cs typeface="Arial"/>
                      </a:endParaRPr>
                    </a:p>
                  </a:txBody>
                  <a:tcPr marL="32726" marR="18657" marT="13763" marB="0"/>
                </a:tc>
                <a:tc hMerge="1">
                  <a:txBody>
                    <a:bodyPr/>
                    <a:lstStyle/>
                    <a:p>
                      <a:endParaRPr lang="es-ES"/>
                    </a:p>
                  </a:txBody>
                  <a:tcPr/>
                </a:tc>
                <a:tc>
                  <a:txBody>
                    <a:bodyPr/>
                    <a:lstStyle/>
                    <a:p>
                      <a:pPr marL="635" marR="81280" indent="-6350" algn="l">
                        <a:lnSpc>
                          <a:spcPct val="107000"/>
                        </a:lnSpc>
                        <a:spcAft>
                          <a:spcPts val="0"/>
                        </a:spcAft>
                      </a:pPr>
                      <a:r>
                        <a:rPr lang="es-ES" sz="1050">
                          <a:effectLst/>
                        </a:rPr>
                        <a:t>Servicios basados en la recuperación</a:t>
                      </a:r>
                      <a:endParaRPr lang="es-ES" sz="1050">
                        <a:solidFill>
                          <a:srgbClr val="000000"/>
                        </a:solidFill>
                        <a:effectLst/>
                        <a:latin typeface="Calibri"/>
                        <a:ea typeface="Calibri"/>
                        <a:cs typeface="Arial"/>
                      </a:endParaRPr>
                    </a:p>
                  </a:txBody>
                  <a:tcPr marL="32726" marR="18657" marT="13763" marB="0"/>
                </a:tc>
                <a:extLst>
                  <a:ext uri="{0D108BD9-81ED-4DB2-BD59-A6C34878D82A}">
                    <a16:rowId xmlns:a16="http://schemas.microsoft.com/office/drawing/2014/main" val="10000"/>
                  </a:ext>
                </a:extLst>
              </a:tr>
              <a:tr h="181814">
                <a:tc gridSpan="6">
                  <a:txBody>
                    <a:bodyPr/>
                    <a:lstStyle/>
                    <a:p>
                      <a:pPr marL="6350" marR="81280" indent="-6350" algn="l">
                        <a:lnSpc>
                          <a:spcPct val="107000"/>
                        </a:lnSpc>
                        <a:spcAft>
                          <a:spcPts val="0"/>
                        </a:spcAft>
                      </a:pPr>
                      <a:r>
                        <a:rPr lang="es-ES" sz="1050">
                          <a:effectLst/>
                        </a:rPr>
                        <a:t>Continuo ----------------------------------------------------------------------------------------------------------------</a:t>
                      </a:r>
                      <a:endParaRPr lang="es-ES" sz="1050">
                        <a:solidFill>
                          <a:srgbClr val="000000"/>
                        </a:solidFill>
                        <a:effectLst/>
                        <a:latin typeface="Calibri"/>
                        <a:ea typeface="Calibri"/>
                        <a:cs typeface="Arial"/>
                      </a:endParaRPr>
                    </a:p>
                  </a:txBody>
                  <a:tcPr marL="32726" marR="18657" marT="13763"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1"/>
                  </a:ext>
                </a:extLst>
              </a:tr>
              <a:tr h="517141">
                <a:tc rowSpan="3">
                  <a:txBody>
                    <a:bodyPr/>
                    <a:lstStyle/>
                    <a:p>
                      <a:pPr marL="6350" marR="31750" indent="-6350" algn="ctr">
                        <a:lnSpc>
                          <a:spcPct val="107000"/>
                        </a:lnSpc>
                        <a:spcAft>
                          <a:spcPts val="0"/>
                        </a:spcAft>
                      </a:pPr>
                      <a:r>
                        <a:rPr lang="es-ES" sz="1050" dirty="0">
                          <a:effectLst/>
                        </a:rPr>
                        <a:t>Creencias</a:t>
                      </a:r>
                      <a:endParaRPr lang="es-ES" sz="1050" dirty="0">
                        <a:solidFill>
                          <a:srgbClr val="000000"/>
                        </a:solidFill>
                        <a:effectLst/>
                        <a:latin typeface="Calibri"/>
                        <a:ea typeface="Calibri"/>
                        <a:cs typeface="Arial"/>
                      </a:endParaRPr>
                    </a:p>
                  </a:txBody>
                  <a:tcPr marL="32726" marR="18657" marT="13763" marB="0"/>
                </a:tc>
                <a:tc>
                  <a:txBody>
                    <a:bodyPr/>
                    <a:lstStyle/>
                    <a:p>
                      <a:pPr marL="6350" marR="29845" indent="-6350" algn="l">
                        <a:lnSpc>
                          <a:spcPct val="107000"/>
                        </a:lnSpc>
                        <a:spcAft>
                          <a:spcPts val="0"/>
                        </a:spcAft>
                      </a:pPr>
                      <a:r>
                        <a:rPr lang="es-ES" sz="1050">
                          <a:effectLst/>
                        </a:rPr>
                        <a:t>Visiones acerca de los trastornos y los problemas de salud mental </a:t>
                      </a:r>
                      <a:endParaRPr lang="es-ES" sz="1050">
                        <a:solidFill>
                          <a:srgbClr val="000000"/>
                        </a:solidFill>
                        <a:effectLst/>
                        <a:latin typeface="Calibri"/>
                        <a:ea typeface="Calibri"/>
                        <a:cs typeface="Arial"/>
                      </a:endParaRPr>
                    </a:p>
                  </a:txBody>
                  <a:tcPr marL="32726" marR="18657" marT="13763" marB="0"/>
                </a:tc>
                <a:tc gridSpan="2">
                  <a:txBody>
                    <a:bodyPr/>
                    <a:lstStyle/>
                    <a:p>
                      <a:pPr marL="6350" marR="81280" indent="-6350" algn="l">
                        <a:lnSpc>
                          <a:spcPct val="107000"/>
                        </a:lnSpc>
                        <a:spcAft>
                          <a:spcPts val="0"/>
                        </a:spcAft>
                      </a:pPr>
                      <a:r>
                        <a:rPr lang="es-ES" sz="1050" dirty="0">
                          <a:effectLst/>
                        </a:rPr>
                        <a:t>Patología </a:t>
                      </a:r>
                    </a:p>
                    <a:p>
                      <a:pPr marL="6350" marR="81280" indent="-6350" algn="l">
                        <a:lnSpc>
                          <a:spcPct val="107000"/>
                        </a:lnSpc>
                        <a:spcAft>
                          <a:spcPts val="0"/>
                        </a:spcAft>
                      </a:pPr>
                      <a:r>
                        <a:rPr lang="es-ES" sz="1050" dirty="0">
                          <a:effectLst/>
                        </a:rPr>
                        <a:t>No se da sentido a los trastornos y problemas de salud mental </a:t>
                      </a:r>
                      <a:endParaRPr lang="es-ES" sz="1050" dirty="0">
                        <a:solidFill>
                          <a:srgbClr val="000000"/>
                        </a:solidFill>
                        <a:effectLst/>
                        <a:latin typeface="Calibri"/>
                        <a:ea typeface="Calibri"/>
                        <a:cs typeface="Arial"/>
                      </a:endParaRPr>
                    </a:p>
                  </a:txBody>
                  <a:tcPr marL="32726" marR="18657" marT="13763" marB="0"/>
                </a:tc>
                <a:tc hMerge="1">
                  <a:txBody>
                    <a:bodyPr/>
                    <a:lstStyle/>
                    <a:p>
                      <a:pPr marL="6350" marR="81280" indent="-6350" algn="l">
                        <a:lnSpc>
                          <a:spcPct val="107000"/>
                        </a:lnSpc>
                        <a:spcAft>
                          <a:spcPts val="0"/>
                        </a:spcAft>
                      </a:pPr>
                      <a:endParaRPr lang="es-ES" sz="900">
                        <a:solidFill>
                          <a:srgbClr val="000000"/>
                        </a:solidFill>
                        <a:effectLst/>
                        <a:latin typeface="Calibri"/>
                        <a:ea typeface="Calibri"/>
                        <a:cs typeface="Arial"/>
                      </a:endParaRPr>
                    </a:p>
                  </a:txBody>
                  <a:tcPr marL="32726" marR="18657" marT="13763" marB="0"/>
                </a:tc>
                <a:tc gridSpan="2">
                  <a:txBody>
                    <a:bodyPr/>
                    <a:lstStyle/>
                    <a:p>
                      <a:pPr marL="635" marR="81280" indent="-6350" algn="l">
                        <a:lnSpc>
                          <a:spcPct val="107000"/>
                        </a:lnSpc>
                        <a:spcAft>
                          <a:spcPts val="0"/>
                        </a:spcAft>
                      </a:pPr>
                      <a:r>
                        <a:rPr lang="es-ES" sz="1050">
                          <a:effectLst/>
                        </a:rPr>
                        <a:t>Crisis existencial </a:t>
                      </a:r>
                    </a:p>
                    <a:p>
                      <a:pPr marL="635" marR="81280" indent="-6350" algn="l">
                        <a:lnSpc>
                          <a:spcPct val="107000"/>
                        </a:lnSpc>
                        <a:spcAft>
                          <a:spcPts val="0"/>
                        </a:spcAft>
                      </a:pPr>
                      <a:r>
                        <a:rPr lang="es-ES" sz="1050">
                          <a:effectLst/>
                        </a:rPr>
                        <a:t>Experiencia humana completa </a:t>
                      </a:r>
                      <a:endParaRPr lang="es-ES" sz="1050">
                        <a:solidFill>
                          <a:srgbClr val="000000"/>
                        </a:solidFill>
                        <a:effectLst/>
                        <a:latin typeface="Calibri"/>
                        <a:ea typeface="Calibri"/>
                        <a:cs typeface="Arial"/>
                      </a:endParaRPr>
                    </a:p>
                  </a:txBody>
                  <a:tcPr marL="32726" marR="18657" marT="13763" marB="0"/>
                </a:tc>
                <a:tc hMerge="1">
                  <a:txBody>
                    <a:bodyPr/>
                    <a:lstStyle/>
                    <a:p>
                      <a:pPr marL="635" marR="81280" indent="-6350" algn="l">
                        <a:lnSpc>
                          <a:spcPct val="107000"/>
                        </a:lnSpc>
                        <a:spcAft>
                          <a:spcPts val="0"/>
                        </a:spcAft>
                      </a:pPr>
                      <a:endParaRPr lang="es-ES" sz="900">
                        <a:solidFill>
                          <a:srgbClr val="000000"/>
                        </a:solidFill>
                        <a:effectLst/>
                        <a:latin typeface="Calibri"/>
                        <a:ea typeface="Calibri"/>
                        <a:cs typeface="Arial"/>
                      </a:endParaRPr>
                    </a:p>
                  </a:txBody>
                  <a:tcPr marL="32726" marR="18657" marT="13763" marB="0"/>
                </a:tc>
                <a:extLst>
                  <a:ext uri="{0D108BD9-81ED-4DB2-BD59-A6C34878D82A}">
                    <a16:rowId xmlns:a16="http://schemas.microsoft.com/office/drawing/2014/main" val="10002"/>
                  </a:ext>
                </a:extLst>
              </a:tr>
              <a:tr h="349478">
                <a:tc vMerge="1">
                  <a:txBody>
                    <a:bodyPr/>
                    <a:lstStyle/>
                    <a:p>
                      <a:endParaRPr lang="es-ES"/>
                    </a:p>
                  </a:txBody>
                  <a:tcPr/>
                </a:tc>
                <a:tc>
                  <a:txBody>
                    <a:bodyPr/>
                    <a:lstStyle/>
                    <a:p>
                      <a:pPr marL="6350" marR="81280" indent="-6350" algn="l">
                        <a:lnSpc>
                          <a:spcPct val="107000"/>
                        </a:lnSpc>
                        <a:spcAft>
                          <a:spcPts val="0"/>
                        </a:spcAft>
                      </a:pPr>
                      <a:r>
                        <a:rPr lang="es-ES" sz="1050">
                          <a:effectLst/>
                        </a:rPr>
                        <a:t>Filosofía </a:t>
                      </a:r>
                      <a:endParaRPr lang="es-ES" sz="1050">
                        <a:solidFill>
                          <a:srgbClr val="000000"/>
                        </a:solidFill>
                        <a:effectLst/>
                        <a:latin typeface="Calibri"/>
                        <a:ea typeface="Calibri"/>
                        <a:cs typeface="Arial"/>
                      </a:endParaRPr>
                    </a:p>
                  </a:txBody>
                  <a:tcPr marL="32726" marR="18657" marT="13763" marB="0"/>
                </a:tc>
                <a:tc gridSpan="2">
                  <a:txBody>
                    <a:bodyPr/>
                    <a:lstStyle/>
                    <a:p>
                      <a:pPr marL="6350" marR="93980" indent="-6350" algn="l">
                        <a:lnSpc>
                          <a:spcPct val="107000"/>
                        </a:lnSpc>
                        <a:spcAft>
                          <a:spcPts val="0"/>
                        </a:spcAft>
                      </a:pPr>
                      <a:r>
                        <a:rPr lang="es-ES" sz="1050">
                          <a:effectLst/>
                        </a:rPr>
                        <a:t>Mantenimiento Paternalismo </a:t>
                      </a:r>
                      <a:endParaRPr lang="es-ES" sz="1050">
                        <a:solidFill>
                          <a:srgbClr val="000000"/>
                        </a:solidFill>
                        <a:effectLst/>
                        <a:latin typeface="Calibri"/>
                        <a:ea typeface="Calibri"/>
                        <a:cs typeface="Arial"/>
                      </a:endParaRPr>
                    </a:p>
                  </a:txBody>
                  <a:tcPr marL="32726" marR="18657" marT="13763" marB="0"/>
                </a:tc>
                <a:tc hMerge="1">
                  <a:txBody>
                    <a:bodyPr/>
                    <a:lstStyle/>
                    <a:p>
                      <a:pPr marL="6350" marR="93980" indent="-6350" algn="l">
                        <a:lnSpc>
                          <a:spcPct val="107000"/>
                        </a:lnSpc>
                        <a:spcAft>
                          <a:spcPts val="0"/>
                        </a:spcAft>
                      </a:pPr>
                      <a:endParaRPr lang="es-ES" sz="900">
                        <a:solidFill>
                          <a:srgbClr val="000000"/>
                        </a:solidFill>
                        <a:effectLst/>
                        <a:latin typeface="Calibri"/>
                        <a:ea typeface="Calibri"/>
                        <a:cs typeface="Arial"/>
                      </a:endParaRPr>
                    </a:p>
                  </a:txBody>
                  <a:tcPr marL="32726" marR="18657" marT="13763" marB="0"/>
                </a:tc>
                <a:tc gridSpan="2">
                  <a:txBody>
                    <a:bodyPr/>
                    <a:lstStyle/>
                    <a:p>
                      <a:pPr marL="635" marR="81280" indent="-6350" algn="l">
                        <a:lnSpc>
                          <a:spcPct val="107000"/>
                        </a:lnSpc>
                        <a:spcAft>
                          <a:spcPts val="0"/>
                        </a:spcAft>
                      </a:pPr>
                      <a:r>
                        <a:rPr lang="es-ES" sz="1050">
                          <a:effectLst/>
                        </a:rPr>
                        <a:t>Recuperación </a:t>
                      </a:r>
                    </a:p>
                    <a:p>
                      <a:pPr marL="635" marR="81280" indent="-6350" algn="l">
                        <a:lnSpc>
                          <a:spcPct val="107000"/>
                        </a:lnSpc>
                        <a:spcAft>
                          <a:spcPts val="0"/>
                        </a:spcAft>
                      </a:pPr>
                      <a:r>
                        <a:rPr lang="es-ES" sz="1050">
                          <a:effectLst/>
                        </a:rPr>
                        <a:t>Autodeterminación </a:t>
                      </a:r>
                      <a:endParaRPr lang="es-ES" sz="1050">
                        <a:solidFill>
                          <a:srgbClr val="000000"/>
                        </a:solidFill>
                        <a:effectLst/>
                        <a:latin typeface="Calibri"/>
                        <a:ea typeface="Calibri"/>
                        <a:cs typeface="Arial"/>
                      </a:endParaRPr>
                    </a:p>
                  </a:txBody>
                  <a:tcPr marL="32726" marR="18657" marT="13763" marB="0"/>
                </a:tc>
                <a:tc hMerge="1">
                  <a:txBody>
                    <a:bodyPr/>
                    <a:lstStyle/>
                    <a:p>
                      <a:pPr marL="635" marR="81280" indent="-6350" algn="l">
                        <a:lnSpc>
                          <a:spcPct val="107000"/>
                        </a:lnSpc>
                        <a:spcAft>
                          <a:spcPts val="0"/>
                        </a:spcAft>
                      </a:pPr>
                      <a:endParaRPr lang="es-ES" sz="900">
                        <a:solidFill>
                          <a:srgbClr val="000000"/>
                        </a:solidFill>
                        <a:effectLst/>
                        <a:latin typeface="Calibri"/>
                        <a:ea typeface="Calibri"/>
                        <a:cs typeface="Arial"/>
                      </a:endParaRPr>
                    </a:p>
                  </a:txBody>
                  <a:tcPr marL="32726" marR="18657" marT="13763" marB="0"/>
                </a:tc>
                <a:extLst>
                  <a:ext uri="{0D108BD9-81ED-4DB2-BD59-A6C34878D82A}">
                    <a16:rowId xmlns:a16="http://schemas.microsoft.com/office/drawing/2014/main" val="10003"/>
                  </a:ext>
                </a:extLst>
              </a:tr>
              <a:tr h="698385">
                <a:tc vMerge="1">
                  <a:txBody>
                    <a:bodyPr/>
                    <a:lstStyle/>
                    <a:p>
                      <a:endParaRPr lang="es-ES"/>
                    </a:p>
                  </a:txBody>
                  <a:tcPr/>
                </a:tc>
                <a:tc>
                  <a:txBody>
                    <a:bodyPr/>
                    <a:lstStyle/>
                    <a:p>
                      <a:pPr marL="6350" marR="81280" indent="-6350" algn="l">
                        <a:lnSpc>
                          <a:spcPct val="107000"/>
                        </a:lnSpc>
                        <a:spcAft>
                          <a:spcPts val="0"/>
                        </a:spcAft>
                      </a:pPr>
                      <a:r>
                        <a:rPr lang="es-ES" sz="1050">
                          <a:effectLst/>
                        </a:rPr>
                        <a:t>Lenguaje </a:t>
                      </a:r>
                      <a:endParaRPr lang="es-ES" sz="1050">
                        <a:solidFill>
                          <a:srgbClr val="000000"/>
                        </a:solidFill>
                        <a:effectLst/>
                        <a:latin typeface="Calibri"/>
                        <a:ea typeface="Calibri"/>
                        <a:cs typeface="Arial"/>
                      </a:endParaRPr>
                    </a:p>
                  </a:txBody>
                  <a:tcPr marL="32726" marR="18657" marT="13763" marB="0"/>
                </a:tc>
                <a:tc gridSpan="2">
                  <a:txBody>
                    <a:bodyPr/>
                    <a:lstStyle/>
                    <a:p>
                      <a:pPr marL="6350" marR="81280" indent="-6350" algn="l">
                        <a:lnSpc>
                          <a:spcPct val="99000"/>
                        </a:lnSpc>
                        <a:spcAft>
                          <a:spcPts val="220"/>
                        </a:spcAft>
                      </a:pPr>
                      <a:r>
                        <a:rPr lang="es-ES" sz="1050">
                          <a:effectLst/>
                        </a:rPr>
                        <a:t>Énfasis puesto en un lenguaje: </a:t>
                      </a:r>
                    </a:p>
                    <a:p>
                      <a:pPr marL="342900" marR="81280" lvl="0" indent="-342900" algn="l" fontAlgn="base">
                        <a:lnSpc>
                          <a:spcPct val="107000"/>
                        </a:lnSpc>
                        <a:spcAft>
                          <a:spcPts val="0"/>
                        </a:spcAft>
                        <a:buClr>
                          <a:srgbClr val="000000"/>
                        </a:buClr>
                        <a:buSzPts val="1100"/>
                        <a:buFont typeface="Arial"/>
                        <a:buChar char="•"/>
                      </a:pPr>
                      <a:r>
                        <a:rPr lang="es-ES" sz="1050" u="none" strike="noStrike">
                          <a:effectLst/>
                          <a:uFill>
                            <a:solidFill>
                              <a:srgbClr val="000000"/>
                            </a:solidFill>
                          </a:uFill>
                        </a:rPr>
                        <a:t>médico </a:t>
                      </a:r>
                    </a:p>
                    <a:p>
                      <a:pPr marL="342900" marR="81280" lvl="0" indent="-342900" algn="l" fontAlgn="base">
                        <a:lnSpc>
                          <a:spcPct val="107000"/>
                        </a:lnSpc>
                        <a:spcAft>
                          <a:spcPts val="0"/>
                        </a:spcAft>
                        <a:buClr>
                          <a:srgbClr val="000000"/>
                        </a:buClr>
                        <a:buSzPts val="1100"/>
                        <a:buFont typeface="Arial"/>
                        <a:buChar char="•"/>
                      </a:pPr>
                      <a:r>
                        <a:rPr lang="es-ES" sz="1050" u="none" strike="noStrike">
                          <a:effectLst/>
                          <a:uFill>
                            <a:solidFill>
                              <a:srgbClr val="000000"/>
                            </a:solidFill>
                          </a:uFill>
                        </a:rPr>
                        <a:t>objetivo </a:t>
                      </a:r>
                    </a:p>
                    <a:p>
                      <a:pPr marL="342900" marR="81280" lvl="0" indent="-342900" algn="l" fontAlgn="base">
                        <a:lnSpc>
                          <a:spcPct val="107000"/>
                        </a:lnSpc>
                        <a:spcAft>
                          <a:spcPts val="0"/>
                        </a:spcAft>
                        <a:buClr>
                          <a:srgbClr val="000000"/>
                        </a:buClr>
                        <a:buSzPts val="1100"/>
                        <a:buFont typeface="Arial"/>
                        <a:buChar char="•"/>
                      </a:pPr>
                      <a:r>
                        <a:rPr lang="es-ES" sz="1050" u="none" strike="noStrike">
                          <a:effectLst/>
                          <a:uFill>
                            <a:solidFill>
                              <a:srgbClr val="000000"/>
                            </a:solidFill>
                          </a:uFill>
                        </a:rPr>
                        <a:t>«ellos» </a:t>
                      </a:r>
                      <a:endParaRPr lang="es-ES" sz="1050" u="none" strike="noStrike">
                        <a:solidFill>
                          <a:srgbClr val="000000"/>
                        </a:solidFill>
                        <a:effectLst/>
                        <a:uFill>
                          <a:solidFill>
                            <a:srgbClr val="000000"/>
                          </a:solidFill>
                        </a:uFill>
                        <a:latin typeface="Arial"/>
                        <a:ea typeface="Arial"/>
                        <a:cs typeface="Arial"/>
                      </a:endParaRPr>
                    </a:p>
                  </a:txBody>
                  <a:tcPr marL="32726" marR="18657" marT="13763" marB="0"/>
                </a:tc>
                <a:tc hMerge="1">
                  <a:txBody>
                    <a:bodyPr/>
                    <a:lstStyle/>
                    <a:p>
                      <a:pPr marL="6350" marR="81280" indent="-6350" algn="l">
                        <a:lnSpc>
                          <a:spcPct val="99000"/>
                        </a:lnSpc>
                        <a:spcAft>
                          <a:spcPts val="220"/>
                        </a:spcAft>
                      </a:pPr>
                      <a:endParaRPr lang="es-ES" sz="900" u="none" strike="noStrike">
                        <a:solidFill>
                          <a:srgbClr val="000000"/>
                        </a:solidFill>
                        <a:effectLst/>
                        <a:uFill>
                          <a:solidFill>
                            <a:srgbClr val="000000"/>
                          </a:solidFill>
                        </a:uFill>
                        <a:latin typeface="Arial"/>
                        <a:ea typeface="Arial"/>
                        <a:cs typeface="Arial"/>
                      </a:endParaRPr>
                    </a:p>
                  </a:txBody>
                  <a:tcPr marL="32726" marR="18657" marT="13763" marB="0"/>
                </a:tc>
                <a:tc gridSpan="2">
                  <a:txBody>
                    <a:bodyPr/>
                    <a:lstStyle/>
                    <a:p>
                      <a:pPr marL="635" marR="81280" indent="-6350" algn="l">
                        <a:lnSpc>
                          <a:spcPct val="99000"/>
                        </a:lnSpc>
                        <a:spcAft>
                          <a:spcPts val="220"/>
                        </a:spcAft>
                      </a:pPr>
                      <a:r>
                        <a:rPr lang="es-ES" sz="1050">
                          <a:effectLst/>
                        </a:rPr>
                        <a:t>Más énfasis puesto en un lenguaje: </a:t>
                      </a:r>
                    </a:p>
                    <a:p>
                      <a:pPr marL="342900" marR="81280" lvl="0" indent="-342900" algn="l" fontAlgn="base">
                        <a:lnSpc>
                          <a:spcPct val="107000"/>
                        </a:lnSpc>
                        <a:spcAft>
                          <a:spcPts val="0"/>
                        </a:spcAft>
                        <a:buClr>
                          <a:srgbClr val="000000"/>
                        </a:buClr>
                        <a:buSzPts val="1100"/>
                        <a:buFont typeface="Arial"/>
                        <a:buChar char="•"/>
                      </a:pPr>
                      <a:r>
                        <a:rPr lang="es-ES" sz="1050" u="none" strike="noStrike">
                          <a:effectLst/>
                          <a:uFill>
                            <a:solidFill>
                              <a:srgbClr val="000000"/>
                            </a:solidFill>
                          </a:uFill>
                        </a:rPr>
                        <a:t>personal </a:t>
                      </a:r>
                    </a:p>
                    <a:p>
                      <a:pPr marL="342900" marR="81280" lvl="0" indent="-342900" algn="l" fontAlgn="base">
                        <a:lnSpc>
                          <a:spcPct val="107000"/>
                        </a:lnSpc>
                        <a:spcAft>
                          <a:spcPts val="0"/>
                        </a:spcAft>
                        <a:buClr>
                          <a:srgbClr val="000000"/>
                        </a:buClr>
                        <a:buSzPts val="1100"/>
                        <a:buFont typeface="Arial"/>
                        <a:buChar char="•"/>
                      </a:pPr>
                      <a:r>
                        <a:rPr lang="es-ES" sz="1050" u="none" strike="noStrike">
                          <a:effectLst/>
                          <a:uFill>
                            <a:solidFill>
                              <a:srgbClr val="000000"/>
                            </a:solidFill>
                          </a:uFill>
                        </a:rPr>
                        <a:t>subjetivo </a:t>
                      </a:r>
                    </a:p>
                    <a:p>
                      <a:pPr marL="342900" marR="81280" lvl="0" indent="-342900" algn="l" fontAlgn="base">
                        <a:lnSpc>
                          <a:spcPct val="107000"/>
                        </a:lnSpc>
                        <a:spcAft>
                          <a:spcPts val="0"/>
                        </a:spcAft>
                        <a:buClr>
                          <a:srgbClr val="000000"/>
                        </a:buClr>
                        <a:buSzPts val="1100"/>
                        <a:buFont typeface="Arial"/>
                        <a:buChar char="•"/>
                      </a:pPr>
                      <a:r>
                        <a:rPr lang="es-ES" sz="1050" u="none" strike="noStrike">
                          <a:effectLst/>
                          <a:uFill>
                            <a:solidFill>
                              <a:srgbClr val="000000"/>
                            </a:solidFill>
                          </a:uFill>
                        </a:rPr>
                        <a:t>«nosotros» </a:t>
                      </a:r>
                      <a:endParaRPr lang="es-ES" sz="1050" u="none" strike="noStrike">
                        <a:solidFill>
                          <a:srgbClr val="000000"/>
                        </a:solidFill>
                        <a:effectLst/>
                        <a:uFill>
                          <a:solidFill>
                            <a:srgbClr val="000000"/>
                          </a:solidFill>
                        </a:uFill>
                        <a:latin typeface="Arial"/>
                        <a:ea typeface="Arial"/>
                        <a:cs typeface="Arial"/>
                      </a:endParaRPr>
                    </a:p>
                  </a:txBody>
                  <a:tcPr marL="32726" marR="18657" marT="13763" marB="0"/>
                </a:tc>
                <a:tc hMerge="1">
                  <a:txBody>
                    <a:bodyPr/>
                    <a:lstStyle/>
                    <a:p>
                      <a:pPr marL="635" marR="81280" indent="-6350" algn="l">
                        <a:lnSpc>
                          <a:spcPct val="99000"/>
                        </a:lnSpc>
                        <a:spcAft>
                          <a:spcPts val="220"/>
                        </a:spcAft>
                      </a:pPr>
                      <a:endParaRPr lang="es-ES" sz="900" u="none" strike="noStrike">
                        <a:solidFill>
                          <a:srgbClr val="000000"/>
                        </a:solidFill>
                        <a:effectLst/>
                        <a:uFill>
                          <a:solidFill>
                            <a:srgbClr val="000000"/>
                          </a:solidFill>
                        </a:uFill>
                        <a:latin typeface="Arial"/>
                        <a:ea typeface="Arial"/>
                        <a:cs typeface="Arial"/>
                      </a:endParaRPr>
                    </a:p>
                  </a:txBody>
                  <a:tcPr marL="32726" marR="18657" marT="13763" marB="0"/>
                </a:tc>
                <a:extLst>
                  <a:ext uri="{0D108BD9-81ED-4DB2-BD59-A6C34878D82A}">
                    <a16:rowId xmlns:a16="http://schemas.microsoft.com/office/drawing/2014/main" val="10004"/>
                  </a:ext>
                </a:extLst>
              </a:tr>
              <a:tr h="181814">
                <a:tc rowSpan="4">
                  <a:txBody>
                    <a:bodyPr/>
                    <a:lstStyle/>
                    <a:p>
                      <a:pPr marL="6350" marR="31750" indent="-6350" algn="ctr">
                        <a:lnSpc>
                          <a:spcPct val="107000"/>
                        </a:lnSpc>
                        <a:spcAft>
                          <a:spcPts val="0"/>
                        </a:spcAft>
                      </a:pPr>
                      <a:r>
                        <a:rPr lang="es-ES" sz="1050" dirty="0">
                          <a:effectLst/>
                        </a:rPr>
                        <a:t>Personas</a:t>
                      </a:r>
                      <a:endParaRPr lang="es-ES" sz="1050" dirty="0">
                        <a:solidFill>
                          <a:srgbClr val="000000"/>
                        </a:solidFill>
                        <a:effectLst/>
                        <a:latin typeface="Calibri"/>
                        <a:ea typeface="Calibri"/>
                        <a:cs typeface="Arial"/>
                      </a:endParaRPr>
                    </a:p>
                  </a:txBody>
                  <a:tcPr marL="32726" marR="18657" marT="13763" marB="0"/>
                </a:tc>
                <a:tc>
                  <a:txBody>
                    <a:bodyPr/>
                    <a:lstStyle/>
                    <a:p>
                      <a:pPr marL="6350" marR="81280" indent="-6350" algn="l">
                        <a:lnSpc>
                          <a:spcPct val="107000"/>
                        </a:lnSpc>
                        <a:spcAft>
                          <a:spcPts val="0"/>
                        </a:spcAft>
                      </a:pPr>
                      <a:r>
                        <a:rPr lang="es-ES" sz="1050">
                          <a:effectLst/>
                        </a:rPr>
                        <a:t>Usuarios de los servicios </a:t>
                      </a:r>
                      <a:endParaRPr lang="es-ES" sz="1050">
                        <a:solidFill>
                          <a:srgbClr val="000000"/>
                        </a:solidFill>
                        <a:effectLst/>
                        <a:latin typeface="Calibri"/>
                        <a:ea typeface="Calibri"/>
                        <a:cs typeface="Arial"/>
                      </a:endParaRPr>
                    </a:p>
                  </a:txBody>
                  <a:tcPr marL="32726" marR="18657" marT="13763" marB="0"/>
                </a:tc>
                <a:tc gridSpan="2">
                  <a:txBody>
                    <a:bodyPr/>
                    <a:lstStyle/>
                    <a:p>
                      <a:pPr marL="6350" marR="81280" indent="-6350" algn="l">
                        <a:lnSpc>
                          <a:spcPct val="107000"/>
                        </a:lnSpc>
                        <a:spcAft>
                          <a:spcPts val="0"/>
                        </a:spcAft>
                      </a:pPr>
                      <a:r>
                        <a:rPr lang="es-ES" sz="1050">
                          <a:effectLst/>
                        </a:rPr>
                        <a:t>Receptores pasivos </a:t>
                      </a:r>
                      <a:endParaRPr lang="es-ES" sz="1050">
                        <a:solidFill>
                          <a:srgbClr val="000000"/>
                        </a:solidFill>
                        <a:effectLst/>
                        <a:latin typeface="Calibri"/>
                        <a:ea typeface="Calibri"/>
                        <a:cs typeface="Arial"/>
                      </a:endParaRPr>
                    </a:p>
                  </a:txBody>
                  <a:tcPr marL="32726" marR="18657" marT="13763" marB="0"/>
                </a:tc>
                <a:tc hMerge="1">
                  <a:txBody>
                    <a:bodyPr/>
                    <a:lstStyle/>
                    <a:p>
                      <a:pPr marL="6350" marR="81280" indent="-6350" algn="l">
                        <a:lnSpc>
                          <a:spcPct val="107000"/>
                        </a:lnSpc>
                        <a:spcAft>
                          <a:spcPts val="0"/>
                        </a:spcAft>
                      </a:pPr>
                      <a:endParaRPr lang="es-ES" sz="900">
                        <a:solidFill>
                          <a:srgbClr val="000000"/>
                        </a:solidFill>
                        <a:effectLst/>
                        <a:latin typeface="Calibri"/>
                        <a:ea typeface="Calibri"/>
                        <a:cs typeface="Arial"/>
                      </a:endParaRPr>
                    </a:p>
                  </a:txBody>
                  <a:tcPr marL="32726" marR="18657" marT="13763" marB="0"/>
                </a:tc>
                <a:tc gridSpan="2">
                  <a:txBody>
                    <a:bodyPr/>
                    <a:lstStyle/>
                    <a:p>
                      <a:pPr marL="635" marR="81280" indent="-6350" algn="l">
                        <a:lnSpc>
                          <a:spcPct val="107000"/>
                        </a:lnSpc>
                        <a:spcAft>
                          <a:spcPts val="0"/>
                        </a:spcAft>
                      </a:pPr>
                      <a:r>
                        <a:rPr lang="es-ES" sz="1050">
                          <a:effectLst/>
                        </a:rPr>
                        <a:t>Actores y participantes activos </a:t>
                      </a:r>
                      <a:endParaRPr lang="es-ES" sz="1050">
                        <a:solidFill>
                          <a:srgbClr val="000000"/>
                        </a:solidFill>
                        <a:effectLst/>
                        <a:latin typeface="Calibri"/>
                        <a:ea typeface="Calibri"/>
                        <a:cs typeface="Arial"/>
                      </a:endParaRPr>
                    </a:p>
                  </a:txBody>
                  <a:tcPr marL="32726" marR="18657" marT="13763" marB="0"/>
                </a:tc>
                <a:tc hMerge="1">
                  <a:txBody>
                    <a:bodyPr/>
                    <a:lstStyle/>
                    <a:p>
                      <a:pPr marL="635" marR="81280" indent="-6350" algn="l">
                        <a:lnSpc>
                          <a:spcPct val="107000"/>
                        </a:lnSpc>
                        <a:spcAft>
                          <a:spcPts val="0"/>
                        </a:spcAft>
                      </a:pPr>
                      <a:endParaRPr lang="es-ES" sz="900">
                        <a:solidFill>
                          <a:srgbClr val="000000"/>
                        </a:solidFill>
                        <a:effectLst/>
                        <a:latin typeface="Calibri"/>
                        <a:ea typeface="Calibri"/>
                        <a:cs typeface="Arial"/>
                      </a:endParaRPr>
                    </a:p>
                  </a:txBody>
                  <a:tcPr marL="32726" marR="18657" marT="13763" marB="0"/>
                </a:tc>
                <a:extLst>
                  <a:ext uri="{0D108BD9-81ED-4DB2-BD59-A6C34878D82A}">
                    <a16:rowId xmlns:a16="http://schemas.microsoft.com/office/drawing/2014/main" val="10005"/>
                  </a:ext>
                </a:extLst>
              </a:tr>
              <a:tr h="181814">
                <a:tc vMerge="1">
                  <a:txBody>
                    <a:bodyPr/>
                    <a:lstStyle/>
                    <a:p>
                      <a:endParaRPr lang="es-ES"/>
                    </a:p>
                  </a:txBody>
                  <a:tcPr/>
                </a:tc>
                <a:tc>
                  <a:txBody>
                    <a:bodyPr/>
                    <a:lstStyle/>
                    <a:p>
                      <a:pPr marL="6350" marR="81280" indent="-6350" algn="l">
                        <a:lnSpc>
                          <a:spcPct val="107000"/>
                        </a:lnSpc>
                        <a:spcAft>
                          <a:spcPts val="0"/>
                        </a:spcAft>
                      </a:pPr>
                      <a:r>
                        <a:rPr lang="es-ES" sz="1050">
                          <a:effectLst/>
                        </a:rPr>
                        <a:t>Familias </a:t>
                      </a:r>
                      <a:endParaRPr lang="es-ES" sz="1050">
                        <a:solidFill>
                          <a:srgbClr val="000000"/>
                        </a:solidFill>
                        <a:effectLst/>
                        <a:latin typeface="Calibri"/>
                        <a:ea typeface="Calibri"/>
                        <a:cs typeface="Arial"/>
                      </a:endParaRPr>
                    </a:p>
                  </a:txBody>
                  <a:tcPr marL="32726" marR="18657" marT="13763" marB="0"/>
                </a:tc>
                <a:tc gridSpan="2">
                  <a:txBody>
                    <a:bodyPr/>
                    <a:lstStyle/>
                    <a:p>
                      <a:pPr marL="6350" marR="81280" indent="-6350" algn="l">
                        <a:lnSpc>
                          <a:spcPct val="107000"/>
                        </a:lnSpc>
                        <a:spcAft>
                          <a:spcPts val="0"/>
                        </a:spcAft>
                      </a:pPr>
                      <a:r>
                        <a:rPr lang="es-ES" sz="1050" dirty="0">
                          <a:effectLst/>
                        </a:rPr>
                        <a:t>Sin ayuda y sufriendo </a:t>
                      </a:r>
                      <a:endParaRPr lang="es-ES" sz="1050" dirty="0">
                        <a:solidFill>
                          <a:srgbClr val="000000"/>
                        </a:solidFill>
                        <a:effectLst/>
                        <a:latin typeface="Calibri"/>
                        <a:ea typeface="Calibri"/>
                        <a:cs typeface="Arial"/>
                      </a:endParaRPr>
                    </a:p>
                  </a:txBody>
                  <a:tcPr marL="32726" marR="18657" marT="13763" marB="0"/>
                </a:tc>
                <a:tc hMerge="1">
                  <a:txBody>
                    <a:bodyPr/>
                    <a:lstStyle/>
                    <a:p>
                      <a:pPr marL="6350" marR="81280" indent="-6350" algn="l">
                        <a:lnSpc>
                          <a:spcPct val="107000"/>
                        </a:lnSpc>
                        <a:spcAft>
                          <a:spcPts val="0"/>
                        </a:spcAft>
                      </a:pPr>
                      <a:endParaRPr lang="es-ES" sz="900">
                        <a:solidFill>
                          <a:srgbClr val="000000"/>
                        </a:solidFill>
                        <a:effectLst/>
                        <a:latin typeface="Calibri"/>
                        <a:ea typeface="Calibri"/>
                        <a:cs typeface="Arial"/>
                      </a:endParaRPr>
                    </a:p>
                  </a:txBody>
                  <a:tcPr marL="32726" marR="18657" marT="13763" marB="0"/>
                </a:tc>
                <a:tc gridSpan="2">
                  <a:txBody>
                    <a:bodyPr/>
                    <a:lstStyle/>
                    <a:p>
                      <a:pPr marL="635" marR="81280" indent="-6350" algn="l">
                        <a:lnSpc>
                          <a:spcPct val="107000"/>
                        </a:lnSpc>
                        <a:spcAft>
                          <a:spcPts val="0"/>
                        </a:spcAft>
                      </a:pPr>
                      <a:r>
                        <a:rPr lang="es-ES" sz="1050">
                          <a:effectLst/>
                        </a:rPr>
                        <a:t>Con ayuda y acompañando </a:t>
                      </a:r>
                      <a:endParaRPr lang="es-ES" sz="1050">
                        <a:solidFill>
                          <a:srgbClr val="000000"/>
                        </a:solidFill>
                        <a:effectLst/>
                        <a:latin typeface="Calibri"/>
                        <a:ea typeface="Calibri"/>
                        <a:cs typeface="Arial"/>
                      </a:endParaRPr>
                    </a:p>
                  </a:txBody>
                  <a:tcPr marL="32726" marR="18657" marT="13763" marB="0"/>
                </a:tc>
                <a:tc hMerge="1">
                  <a:txBody>
                    <a:bodyPr/>
                    <a:lstStyle/>
                    <a:p>
                      <a:pPr marL="635" marR="81280" indent="-6350" algn="l">
                        <a:lnSpc>
                          <a:spcPct val="107000"/>
                        </a:lnSpc>
                        <a:spcAft>
                          <a:spcPts val="0"/>
                        </a:spcAft>
                      </a:pPr>
                      <a:endParaRPr lang="es-ES" sz="900">
                        <a:solidFill>
                          <a:srgbClr val="000000"/>
                        </a:solidFill>
                        <a:effectLst/>
                        <a:latin typeface="Calibri"/>
                        <a:ea typeface="Calibri"/>
                        <a:cs typeface="Arial"/>
                      </a:endParaRPr>
                    </a:p>
                  </a:txBody>
                  <a:tcPr marL="32726" marR="18657" marT="13763" marB="0"/>
                </a:tc>
                <a:extLst>
                  <a:ext uri="{0D108BD9-81ED-4DB2-BD59-A6C34878D82A}">
                    <a16:rowId xmlns:a16="http://schemas.microsoft.com/office/drawing/2014/main" val="10006"/>
                  </a:ext>
                </a:extLst>
              </a:tr>
              <a:tr h="484741">
                <a:tc vMerge="1">
                  <a:txBody>
                    <a:bodyPr/>
                    <a:lstStyle/>
                    <a:p>
                      <a:endParaRPr lang="es-ES"/>
                    </a:p>
                  </a:txBody>
                  <a:tcPr/>
                </a:tc>
                <a:tc>
                  <a:txBody>
                    <a:bodyPr/>
                    <a:lstStyle/>
                    <a:p>
                      <a:pPr marL="6350" marR="81280" indent="-6350" algn="l">
                        <a:lnSpc>
                          <a:spcPct val="107000"/>
                        </a:lnSpc>
                        <a:spcAft>
                          <a:spcPts val="0"/>
                        </a:spcAft>
                      </a:pPr>
                      <a:r>
                        <a:rPr lang="es-ES" sz="1050">
                          <a:effectLst/>
                        </a:rPr>
                        <a:t>Personal </a:t>
                      </a:r>
                      <a:endParaRPr lang="es-ES" sz="1050">
                        <a:solidFill>
                          <a:srgbClr val="000000"/>
                        </a:solidFill>
                        <a:effectLst/>
                        <a:latin typeface="Calibri"/>
                        <a:ea typeface="Calibri"/>
                        <a:cs typeface="Arial"/>
                      </a:endParaRPr>
                    </a:p>
                  </a:txBody>
                  <a:tcPr marL="32726" marR="18657" marT="13763" marB="0"/>
                </a:tc>
                <a:tc gridSpan="2">
                  <a:txBody>
                    <a:bodyPr/>
                    <a:lstStyle/>
                    <a:p>
                      <a:pPr marL="6350" marR="76835" indent="-6350" algn="l">
                        <a:lnSpc>
                          <a:spcPct val="107000"/>
                        </a:lnSpc>
                        <a:spcAft>
                          <a:spcPts val="0"/>
                        </a:spcAft>
                      </a:pPr>
                      <a:r>
                        <a:rPr lang="es-ES" sz="1050" dirty="0">
                          <a:effectLst/>
                        </a:rPr>
                        <a:t>• 	Sobre todo, médico </a:t>
                      </a:r>
                    </a:p>
                    <a:p>
                      <a:pPr marL="6350" marR="76835" indent="-6350" algn="l">
                        <a:lnSpc>
                          <a:spcPct val="107000"/>
                        </a:lnSpc>
                        <a:spcAft>
                          <a:spcPts val="0"/>
                        </a:spcAft>
                      </a:pPr>
                      <a:r>
                        <a:rPr lang="es-ES" sz="1050" dirty="0">
                          <a:effectLst/>
                        </a:rPr>
                        <a:t>• 	Autoridades     expertas </a:t>
                      </a:r>
                      <a:endParaRPr lang="es-ES" sz="1050" dirty="0">
                        <a:solidFill>
                          <a:srgbClr val="000000"/>
                        </a:solidFill>
                        <a:effectLst/>
                        <a:latin typeface="Calibri"/>
                        <a:ea typeface="Calibri"/>
                        <a:cs typeface="Arial"/>
                      </a:endParaRPr>
                    </a:p>
                  </a:txBody>
                  <a:tcPr marL="32726" marR="18657" marT="13763" marB="0"/>
                </a:tc>
                <a:tc hMerge="1">
                  <a:txBody>
                    <a:bodyPr/>
                    <a:lstStyle/>
                    <a:p>
                      <a:pPr marL="6350" marR="76835" indent="-6350" algn="l">
                        <a:lnSpc>
                          <a:spcPct val="107000"/>
                        </a:lnSpc>
                        <a:spcAft>
                          <a:spcPts val="0"/>
                        </a:spcAft>
                      </a:pPr>
                      <a:endParaRPr lang="es-ES" sz="900">
                        <a:solidFill>
                          <a:srgbClr val="000000"/>
                        </a:solidFill>
                        <a:effectLst/>
                        <a:latin typeface="Calibri"/>
                        <a:ea typeface="Calibri"/>
                        <a:cs typeface="Arial"/>
                      </a:endParaRPr>
                    </a:p>
                  </a:txBody>
                  <a:tcPr marL="32726" marR="18657" marT="13763" marB="0"/>
                </a:tc>
                <a:tc gridSpan="2">
                  <a:txBody>
                    <a:bodyPr/>
                    <a:lstStyle/>
                    <a:p>
                      <a:pPr marL="342900" marR="81280" lvl="0" indent="-342900" algn="l" fontAlgn="base">
                        <a:lnSpc>
                          <a:spcPct val="107000"/>
                        </a:lnSpc>
                        <a:spcAft>
                          <a:spcPts val="0"/>
                        </a:spcAft>
                        <a:buClr>
                          <a:srgbClr val="000000"/>
                        </a:buClr>
                        <a:buSzPts val="1100"/>
                        <a:buFont typeface="Arial"/>
                        <a:buChar char="•"/>
                      </a:pPr>
                      <a:r>
                        <a:rPr lang="es-ES" sz="1050" u="none" strike="noStrike">
                          <a:effectLst/>
                          <a:uFill>
                            <a:solidFill>
                              <a:srgbClr val="000000"/>
                            </a:solidFill>
                          </a:uFill>
                        </a:rPr>
                        <a:t>Personal diverso, incluyendo apoyo entre iguales </a:t>
                      </a:r>
                    </a:p>
                    <a:p>
                      <a:pPr marL="342900" marR="81280" lvl="0" indent="-342900" algn="l" fontAlgn="base">
                        <a:lnSpc>
                          <a:spcPct val="107000"/>
                        </a:lnSpc>
                        <a:spcAft>
                          <a:spcPts val="0"/>
                        </a:spcAft>
                        <a:buClr>
                          <a:srgbClr val="000000"/>
                        </a:buClr>
                        <a:buSzPts val="1100"/>
                        <a:buFont typeface="Arial"/>
                        <a:buChar char="•"/>
                      </a:pPr>
                      <a:r>
                        <a:rPr lang="es-ES" sz="1050" u="none" strike="noStrike">
                          <a:effectLst/>
                          <a:uFill>
                            <a:solidFill>
                              <a:srgbClr val="000000"/>
                            </a:solidFill>
                          </a:uFill>
                        </a:rPr>
                        <a:t>Colaboradores </a:t>
                      </a:r>
                      <a:endParaRPr lang="es-ES" sz="1050" u="none" strike="noStrike">
                        <a:solidFill>
                          <a:srgbClr val="000000"/>
                        </a:solidFill>
                        <a:effectLst/>
                        <a:uFill>
                          <a:solidFill>
                            <a:srgbClr val="000000"/>
                          </a:solidFill>
                        </a:uFill>
                        <a:latin typeface="Arial"/>
                        <a:ea typeface="Arial"/>
                        <a:cs typeface="Arial"/>
                      </a:endParaRPr>
                    </a:p>
                  </a:txBody>
                  <a:tcPr marL="32726" marR="18657" marT="13763" marB="0"/>
                </a:tc>
                <a:tc hMerge="1">
                  <a:txBody>
                    <a:bodyPr/>
                    <a:lstStyle/>
                    <a:p>
                      <a:pPr marL="342900" marR="81280" lvl="0" indent="-342900" algn="l" fontAlgn="base">
                        <a:lnSpc>
                          <a:spcPct val="107000"/>
                        </a:lnSpc>
                        <a:spcAft>
                          <a:spcPts val="0"/>
                        </a:spcAft>
                        <a:buClr>
                          <a:srgbClr val="000000"/>
                        </a:buClr>
                        <a:buSzPts val="1100"/>
                        <a:buFont typeface="Arial"/>
                        <a:buChar char="•"/>
                      </a:pPr>
                      <a:endParaRPr lang="es-ES" sz="900" u="none" strike="noStrike">
                        <a:solidFill>
                          <a:srgbClr val="000000"/>
                        </a:solidFill>
                        <a:effectLst/>
                        <a:uFill>
                          <a:solidFill>
                            <a:srgbClr val="000000"/>
                          </a:solidFill>
                        </a:uFill>
                        <a:latin typeface="Arial"/>
                        <a:ea typeface="Arial"/>
                        <a:cs typeface="Arial"/>
                      </a:endParaRPr>
                    </a:p>
                  </a:txBody>
                  <a:tcPr marL="32726" marR="18657" marT="13763" marB="0"/>
                </a:tc>
                <a:extLst>
                  <a:ext uri="{0D108BD9-81ED-4DB2-BD59-A6C34878D82A}">
                    <a16:rowId xmlns:a16="http://schemas.microsoft.com/office/drawing/2014/main" val="10007"/>
                  </a:ext>
                </a:extLst>
              </a:tr>
              <a:tr h="181814">
                <a:tc vMerge="1">
                  <a:txBody>
                    <a:bodyPr/>
                    <a:lstStyle/>
                    <a:p>
                      <a:endParaRPr lang="es-ES"/>
                    </a:p>
                  </a:txBody>
                  <a:tcPr/>
                </a:tc>
                <a:tc>
                  <a:txBody>
                    <a:bodyPr/>
                    <a:lstStyle/>
                    <a:p>
                      <a:pPr marL="6350" marR="81280" indent="-6350" algn="l">
                        <a:lnSpc>
                          <a:spcPct val="107000"/>
                        </a:lnSpc>
                        <a:spcAft>
                          <a:spcPts val="0"/>
                        </a:spcAft>
                      </a:pPr>
                      <a:r>
                        <a:rPr lang="es-ES" sz="1050">
                          <a:effectLst/>
                        </a:rPr>
                        <a:t>Comunidades </a:t>
                      </a:r>
                      <a:endParaRPr lang="es-ES" sz="1050">
                        <a:solidFill>
                          <a:srgbClr val="000000"/>
                        </a:solidFill>
                        <a:effectLst/>
                        <a:latin typeface="Calibri"/>
                        <a:ea typeface="Calibri"/>
                        <a:cs typeface="Arial"/>
                      </a:endParaRPr>
                    </a:p>
                  </a:txBody>
                  <a:tcPr marL="32726" marR="18657" marT="13763" marB="0"/>
                </a:tc>
                <a:tc gridSpan="2">
                  <a:txBody>
                    <a:bodyPr/>
                    <a:lstStyle/>
                    <a:p>
                      <a:pPr marL="6350" marR="81280" indent="-6350" algn="l">
                        <a:lnSpc>
                          <a:spcPct val="107000"/>
                        </a:lnSpc>
                        <a:spcAft>
                          <a:spcPts val="0"/>
                        </a:spcAft>
                      </a:pPr>
                      <a:r>
                        <a:rPr lang="es-ES" sz="1050">
                          <a:effectLst/>
                        </a:rPr>
                        <a:t>Aprensiva y discriminatoria </a:t>
                      </a:r>
                      <a:endParaRPr lang="es-ES" sz="1050">
                        <a:solidFill>
                          <a:srgbClr val="000000"/>
                        </a:solidFill>
                        <a:effectLst/>
                        <a:latin typeface="Calibri"/>
                        <a:ea typeface="Calibri"/>
                        <a:cs typeface="Arial"/>
                      </a:endParaRPr>
                    </a:p>
                  </a:txBody>
                  <a:tcPr marL="32726" marR="18657" marT="13763" marB="0"/>
                </a:tc>
                <a:tc hMerge="1">
                  <a:txBody>
                    <a:bodyPr/>
                    <a:lstStyle/>
                    <a:p>
                      <a:pPr marL="6350" marR="81280" indent="-6350" algn="l">
                        <a:lnSpc>
                          <a:spcPct val="107000"/>
                        </a:lnSpc>
                        <a:spcAft>
                          <a:spcPts val="0"/>
                        </a:spcAft>
                      </a:pPr>
                      <a:endParaRPr lang="es-ES" sz="900">
                        <a:solidFill>
                          <a:srgbClr val="000000"/>
                        </a:solidFill>
                        <a:effectLst/>
                        <a:latin typeface="Calibri"/>
                        <a:ea typeface="Calibri"/>
                        <a:cs typeface="Arial"/>
                      </a:endParaRPr>
                    </a:p>
                  </a:txBody>
                  <a:tcPr marL="32726" marR="18657" marT="13763" marB="0"/>
                </a:tc>
                <a:tc gridSpan="2">
                  <a:txBody>
                    <a:bodyPr/>
                    <a:lstStyle/>
                    <a:p>
                      <a:pPr marL="635" marR="81280" indent="-6350" algn="l">
                        <a:lnSpc>
                          <a:spcPct val="107000"/>
                        </a:lnSpc>
                        <a:spcAft>
                          <a:spcPts val="0"/>
                        </a:spcAft>
                      </a:pPr>
                      <a:r>
                        <a:rPr lang="es-ES" sz="1050">
                          <a:effectLst/>
                        </a:rPr>
                        <a:t>Aceptadora e inclusiva </a:t>
                      </a:r>
                      <a:endParaRPr lang="es-ES" sz="1050">
                        <a:solidFill>
                          <a:srgbClr val="000000"/>
                        </a:solidFill>
                        <a:effectLst/>
                        <a:latin typeface="Calibri"/>
                        <a:ea typeface="Calibri"/>
                        <a:cs typeface="Arial"/>
                      </a:endParaRPr>
                    </a:p>
                  </a:txBody>
                  <a:tcPr marL="32726" marR="18657" marT="13763" marB="0"/>
                </a:tc>
                <a:tc hMerge="1">
                  <a:txBody>
                    <a:bodyPr/>
                    <a:lstStyle/>
                    <a:p>
                      <a:pPr marL="635" marR="81280" indent="-6350" algn="l">
                        <a:lnSpc>
                          <a:spcPct val="107000"/>
                        </a:lnSpc>
                        <a:spcAft>
                          <a:spcPts val="0"/>
                        </a:spcAft>
                      </a:pPr>
                      <a:endParaRPr lang="es-ES" sz="900">
                        <a:solidFill>
                          <a:srgbClr val="000000"/>
                        </a:solidFill>
                        <a:effectLst/>
                        <a:latin typeface="Calibri"/>
                        <a:ea typeface="Calibri"/>
                        <a:cs typeface="Arial"/>
                      </a:endParaRPr>
                    </a:p>
                  </a:txBody>
                  <a:tcPr marL="32726" marR="18657" marT="13763" marB="0"/>
                </a:tc>
                <a:extLst>
                  <a:ext uri="{0D108BD9-81ED-4DB2-BD59-A6C34878D82A}">
                    <a16:rowId xmlns:a16="http://schemas.microsoft.com/office/drawing/2014/main" val="10008"/>
                  </a:ext>
                </a:extLst>
              </a:tr>
              <a:tr h="642142">
                <a:tc rowSpan="3">
                  <a:txBody>
                    <a:bodyPr/>
                    <a:lstStyle/>
                    <a:p>
                      <a:pPr marL="6350" marR="30480" indent="-6350" algn="ctr">
                        <a:lnSpc>
                          <a:spcPct val="107000"/>
                        </a:lnSpc>
                        <a:spcAft>
                          <a:spcPts val="0"/>
                        </a:spcAft>
                      </a:pPr>
                      <a:r>
                        <a:rPr lang="es-ES" sz="1050">
                          <a:effectLst/>
                        </a:rPr>
                        <a:t>Servicios</a:t>
                      </a:r>
                      <a:endParaRPr lang="es-ES" sz="1050">
                        <a:solidFill>
                          <a:srgbClr val="000000"/>
                        </a:solidFill>
                        <a:effectLst/>
                        <a:latin typeface="Calibri"/>
                        <a:ea typeface="Calibri"/>
                        <a:cs typeface="Arial"/>
                      </a:endParaRPr>
                    </a:p>
                  </a:txBody>
                  <a:tcPr marL="32726" marR="18657" marT="13763" marB="0"/>
                </a:tc>
                <a:tc>
                  <a:txBody>
                    <a:bodyPr/>
                    <a:lstStyle/>
                    <a:p>
                      <a:pPr marL="6350" marR="81280" indent="-6350" algn="l">
                        <a:lnSpc>
                          <a:spcPct val="107000"/>
                        </a:lnSpc>
                        <a:spcAft>
                          <a:spcPts val="0"/>
                        </a:spcAft>
                      </a:pPr>
                      <a:r>
                        <a:rPr lang="es-ES" sz="1050">
                          <a:effectLst/>
                        </a:rPr>
                        <a:t>Tipos de servicios principales </a:t>
                      </a:r>
                      <a:endParaRPr lang="es-ES" sz="1050">
                        <a:solidFill>
                          <a:srgbClr val="000000"/>
                        </a:solidFill>
                        <a:effectLst/>
                        <a:latin typeface="Calibri"/>
                        <a:ea typeface="Calibri"/>
                        <a:cs typeface="Arial"/>
                      </a:endParaRPr>
                    </a:p>
                  </a:txBody>
                  <a:tcPr marL="32726" marR="18657" marT="13763" marB="0"/>
                </a:tc>
                <a:tc gridSpan="2">
                  <a:txBody>
                    <a:bodyPr/>
                    <a:lstStyle/>
                    <a:p>
                      <a:pPr marL="6350" marR="81280" indent="-6350" algn="l">
                        <a:lnSpc>
                          <a:spcPct val="107000"/>
                        </a:lnSpc>
                        <a:spcAft>
                          <a:spcPts val="0"/>
                        </a:spcAft>
                      </a:pPr>
                      <a:r>
                        <a:rPr lang="es-ES" sz="1050">
                          <a:effectLst/>
                        </a:rPr>
                        <a:t>Medicación y hospitales </a:t>
                      </a:r>
                      <a:endParaRPr lang="es-ES" sz="1050">
                        <a:solidFill>
                          <a:srgbClr val="000000"/>
                        </a:solidFill>
                        <a:effectLst/>
                        <a:latin typeface="Calibri"/>
                        <a:ea typeface="Calibri"/>
                        <a:cs typeface="Arial"/>
                      </a:endParaRPr>
                    </a:p>
                  </a:txBody>
                  <a:tcPr marL="32726" marR="18657" marT="13763" marB="0"/>
                </a:tc>
                <a:tc hMerge="1">
                  <a:txBody>
                    <a:bodyPr/>
                    <a:lstStyle/>
                    <a:p>
                      <a:pPr marL="6350" marR="81280" indent="-6350" algn="l">
                        <a:lnSpc>
                          <a:spcPct val="107000"/>
                        </a:lnSpc>
                        <a:spcAft>
                          <a:spcPts val="0"/>
                        </a:spcAft>
                      </a:pPr>
                      <a:endParaRPr lang="es-ES" sz="900">
                        <a:solidFill>
                          <a:srgbClr val="000000"/>
                        </a:solidFill>
                        <a:effectLst/>
                        <a:latin typeface="Calibri"/>
                        <a:ea typeface="Calibri"/>
                        <a:cs typeface="Arial"/>
                      </a:endParaRPr>
                    </a:p>
                  </a:txBody>
                  <a:tcPr marL="32726" marR="18657" marT="13763" marB="0"/>
                </a:tc>
                <a:tc gridSpan="2">
                  <a:txBody>
                    <a:bodyPr/>
                    <a:lstStyle/>
                    <a:p>
                      <a:pPr marL="635" marR="81280" indent="-6350" algn="l">
                        <a:lnSpc>
                          <a:spcPct val="107000"/>
                        </a:lnSpc>
                        <a:spcAft>
                          <a:spcPts val="0"/>
                        </a:spcAft>
                      </a:pPr>
                      <a:r>
                        <a:rPr lang="es-ES" sz="1050">
                          <a:effectLst/>
                        </a:rPr>
                        <a:t>Amplio abanico de terapias, apoyo entre iguales, educación en la recuperación, ayudas en materia de vivienda, educación y trabajo, y tareas de concienciación </a:t>
                      </a:r>
                      <a:endParaRPr lang="es-ES" sz="1050">
                        <a:solidFill>
                          <a:srgbClr val="000000"/>
                        </a:solidFill>
                        <a:effectLst/>
                        <a:latin typeface="Calibri"/>
                        <a:ea typeface="Calibri"/>
                        <a:cs typeface="Arial"/>
                      </a:endParaRPr>
                    </a:p>
                  </a:txBody>
                  <a:tcPr marL="32726" marR="18657" marT="13763" marB="0"/>
                </a:tc>
                <a:tc hMerge="1">
                  <a:txBody>
                    <a:bodyPr/>
                    <a:lstStyle/>
                    <a:p>
                      <a:pPr marL="635" marR="81280" indent="-6350" algn="l">
                        <a:lnSpc>
                          <a:spcPct val="107000"/>
                        </a:lnSpc>
                        <a:spcAft>
                          <a:spcPts val="0"/>
                        </a:spcAft>
                      </a:pPr>
                      <a:endParaRPr lang="es-ES" sz="900">
                        <a:solidFill>
                          <a:srgbClr val="000000"/>
                        </a:solidFill>
                        <a:effectLst/>
                        <a:latin typeface="Calibri"/>
                        <a:ea typeface="Calibri"/>
                        <a:cs typeface="Arial"/>
                      </a:endParaRPr>
                    </a:p>
                  </a:txBody>
                  <a:tcPr marL="32726" marR="18657" marT="13763" marB="0"/>
                </a:tc>
                <a:extLst>
                  <a:ext uri="{0D108BD9-81ED-4DB2-BD59-A6C34878D82A}">
                    <a16:rowId xmlns:a16="http://schemas.microsoft.com/office/drawing/2014/main" val="10009"/>
                  </a:ext>
                </a:extLst>
              </a:tr>
              <a:tr h="349478">
                <a:tc vMerge="1">
                  <a:txBody>
                    <a:bodyPr/>
                    <a:lstStyle/>
                    <a:p>
                      <a:endParaRPr lang="es-ES"/>
                    </a:p>
                  </a:txBody>
                  <a:tcPr/>
                </a:tc>
                <a:tc>
                  <a:txBody>
                    <a:bodyPr/>
                    <a:lstStyle/>
                    <a:p>
                      <a:pPr marL="6350" marR="81280" indent="-6350" algn="l">
                        <a:lnSpc>
                          <a:spcPct val="107000"/>
                        </a:lnSpc>
                        <a:spcAft>
                          <a:spcPts val="0"/>
                        </a:spcAft>
                      </a:pPr>
                      <a:r>
                        <a:rPr lang="es-ES" sz="1050">
                          <a:effectLst/>
                        </a:rPr>
                        <a:t>Culturas de los servicios </a:t>
                      </a:r>
                      <a:endParaRPr lang="es-ES" sz="1050">
                        <a:solidFill>
                          <a:srgbClr val="000000"/>
                        </a:solidFill>
                        <a:effectLst/>
                        <a:latin typeface="Calibri"/>
                        <a:ea typeface="Calibri"/>
                        <a:cs typeface="Arial"/>
                      </a:endParaRPr>
                    </a:p>
                  </a:txBody>
                  <a:tcPr marL="32726" marR="18657" marT="13763" marB="0"/>
                </a:tc>
                <a:tc gridSpan="2">
                  <a:txBody>
                    <a:bodyPr/>
                    <a:lstStyle/>
                    <a:p>
                      <a:pPr marL="6350" marR="81280" indent="-6350" algn="l">
                        <a:lnSpc>
                          <a:spcPct val="107000"/>
                        </a:lnSpc>
                        <a:spcAft>
                          <a:spcPts val="0"/>
                        </a:spcAft>
                      </a:pPr>
                      <a:r>
                        <a:rPr lang="es-ES" sz="1050">
                          <a:effectLst/>
                        </a:rPr>
                        <a:t>Autoritarias </a:t>
                      </a:r>
                    </a:p>
                    <a:p>
                      <a:pPr marL="6350" marR="81280" indent="-6350" algn="l">
                        <a:lnSpc>
                          <a:spcPct val="107000"/>
                        </a:lnSpc>
                        <a:spcAft>
                          <a:spcPts val="0"/>
                        </a:spcAft>
                      </a:pPr>
                      <a:r>
                        <a:rPr lang="es-ES" sz="1050">
                          <a:effectLst/>
                        </a:rPr>
                        <a:t>Segregación de la sociedad </a:t>
                      </a:r>
                      <a:endParaRPr lang="es-ES" sz="1050">
                        <a:solidFill>
                          <a:srgbClr val="000000"/>
                        </a:solidFill>
                        <a:effectLst/>
                        <a:latin typeface="Calibri"/>
                        <a:ea typeface="Calibri"/>
                        <a:cs typeface="Arial"/>
                      </a:endParaRPr>
                    </a:p>
                  </a:txBody>
                  <a:tcPr marL="32726" marR="18657" marT="13763" marB="0"/>
                </a:tc>
                <a:tc hMerge="1">
                  <a:txBody>
                    <a:bodyPr/>
                    <a:lstStyle/>
                    <a:p>
                      <a:pPr marL="6350" marR="81280" indent="-6350" algn="l">
                        <a:lnSpc>
                          <a:spcPct val="107000"/>
                        </a:lnSpc>
                        <a:spcAft>
                          <a:spcPts val="0"/>
                        </a:spcAft>
                      </a:pPr>
                      <a:endParaRPr lang="es-ES" sz="900">
                        <a:solidFill>
                          <a:srgbClr val="000000"/>
                        </a:solidFill>
                        <a:effectLst/>
                        <a:latin typeface="Calibri"/>
                        <a:ea typeface="Calibri"/>
                        <a:cs typeface="Arial"/>
                      </a:endParaRPr>
                    </a:p>
                  </a:txBody>
                  <a:tcPr marL="32726" marR="18657" marT="13763" marB="0"/>
                </a:tc>
                <a:tc gridSpan="2">
                  <a:txBody>
                    <a:bodyPr/>
                    <a:lstStyle/>
                    <a:p>
                      <a:pPr marL="635" marR="81280" indent="-6350" algn="l">
                        <a:lnSpc>
                          <a:spcPct val="107000"/>
                        </a:lnSpc>
                        <a:spcAft>
                          <a:spcPts val="0"/>
                        </a:spcAft>
                      </a:pPr>
                      <a:r>
                        <a:rPr lang="es-ES" sz="1050">
                          <a:effectLst/>
                        </a:rPr>
                        <a:t>Participativas </a:t>
                      </a:r>
                    </a:p>
                    <a:p>
                      <a:pPr marL="635" marR="81280" indent="-6350" algn="l">
                        <a:lnSpc>
                          <a:spcPct val="107000"/>
                        </a:lnSpc>
                        <a:spcAft>
                          <a:spcPts val="0"/>
                        </a:spcAft>
                      </a:pPr>
                      <a:r>
                        <a:rPr lang="es-ES" sz="1050">
                          <a:effectLst/>
                        </a:rPr>
                        <a:t>Inclusión en la sociedad </a:t>
                      </a:r>
                      <a:endParaRPr lang="es-ES" sz="1050">
                        <a:solidFill>
                          <a:srgbClr val="000000"/>
                        </a:solidFill>
                        <a:effectLst/>
                        <a:latin typeface="Calibri"/>
                        <a:ea typeface="Calibri"/>
                        <a:cs typeface="Arial"/>
                      </a:endParaRPr>
                    </a:p>
                  </a:txBody>
                  <a:tcPr marL="32726" marR="18657" marT="13763" marB="0"/>
                </a:tc>
                <a:tc hMerge="1">
                  <a:txBody>
                    <a:bodyPr/>
                    <a:lstStyle/>
                    <a:p>
                      <a:pPr marL="635" marR="81280" indent="-6350" algn="l">
                        <a:lnSpc>
                          <a:spcPct val="107000"/>
                        </a:lnSpc>
                        <a:spcAft>
                          <a:spcPts val="0"/>
                        </a:spcAft>
                      </a:pPr>
                      <a:endParaRPr lang="es-ES" sz="900">
                        <a:solidFill>
                          <a:srgbClr val="000000"/>
                        </a:solidFill>
                        <a:effectLst/>
                        <a:latin typeface="Calibri"/>
                        <a:ea typeface="Calibri"/>
                        <a:cs typeface="Arial"/>
                      </a:endParaRPr>
                    </a:p>
                  </a:txBody>
                  <a:tcPr marL="32726" marR="18657" marT="13763" marB="0"/>
                </a:tc>
                <a:extLst>
                  <a:ext uri="{0D108BD9-81ED-4DB2-BD59-A6C34878D82A}">
                    <a16:rowId xmlns:a16="http://schemas.microsoft.com/office/drawing/2014/main" val="10010"/>
                  </a:ext>
                </a:extLst>
              </a:tr>
              <a:tr h="248640">
                <a:tc vMerge="1">
                  <a:txBody>
                    <a:bodyPr/>
                    <a:lstStyle/>
                    <a:p>
                      <a:endParaRPr lang="es-ES"/>
                    </a:p>
                  </a:txBody>
                  <a:tcPr/>
                </a:tc>
                <a:tc>
                  <a:txBody>
                    <a:bodyPr/>
                    <a:lstStyle/>
                    <a:p>
                      <a:pPr marL="6350" marR="81280" indent="-6350" algn="l">
                        <a:lnSpc>
                          <a:spcPct val="107000"/>
                        </a:lnSpc>
                        <a:spcAft>
                          <a:spcPts val="0"/>
                        </a:spcAft>
                      </a:pPr>
                      <a:r>
                        <a:rPr lang="es-ES" sz="1050">
                          <a:effectLst/>
                        </a:rPr>
                        <a:t>Contextos de los servicios </a:t>
                      </a:r>
                      <a:endParaRPr lang="es-ES" sz="1050">
                        <a:solidFill>
                          <a:srgbClr val="000000"/>
                        </a:solidFill>
                        <a:effectLst/>
                        <a:latin typeface="Calibri"/>
                        <a:ea typeface="Calibri"/>
                        <a:cs typeface="Arial"/>
                      </a:endParaRPr>
                    </a:p>
                  </a:txBody>
                  <a:tcPr marL="32726" marR="18657" marT="13763" marB="0"/>
                </a:tc>
                <a:tc gridSpan="2">
                  <a:txBody>
                    <a:bodyPr/>
                    <a:lstStyle/>
                    <a:p>
                      <a:pPr marL="6350" marR="81280" indent="-6350" algn="l">
                        <a:lnSpc>
                          <a:spcPct val="107000"/>
                        </a:lnSpc>
                        <a:spcAft>
                          <a:spcPts val="0"/>
                        </a:spcAft>
                      </a:pPr>
                      <a:r>
                        <a:rPr lang="es-ES" sz="1050">
                          <a:effectLst/>
                        </a:rPr>
                        <a:t>Hospitales y clínicas </a:t>
                      </a:r>
                      <a:endParaRPr lang="es-ES" sz="1050">
                        <a:solidFill>
                          <a:srgbClr val="000000"/>
                        </a:solidFill>
                        <a:effectLst/>
                        <a:latin typeface="Calibri"/>
                        <a:ea typeface="Calibri"/>
                        <a:cs typeface="Arial"/>
                      </a:endParaRPr>
                    </a:p>
                  </a:txBody>
                  <a:tcPr marL="32726" marR="18657" marT="13763" marB="0"/>
                </a:tc>
                <a:tc hMerge="1">
                  <a:txBody>
                    <a:bodyPr/>
                    <a:lstStyle/>
                    <a:p>
                      <a:pPr marL="6350" marR="81280" indent="-6350" algn="l">
                        <a:lnSpc>
                          <a:spcPct val="107000"/>
                        </a:lnSpc>
                        <a:spcAft>
                          <a:spcPts val="0"/>
                        </a:spcAft>
                      </a:pPr>
                      <a:endParaRPr lang="es-ES" sz="900">
                        <a:solidFill>
                          <a:srgbClr val="000000"/>
                        </a:solidFill>
                        <a:effectLst/>
                        <a:latin typeface="Calibri"/>
                        <a:ea typeface="Calibri"/>
                        <a:cs typeface="Arial"/>
                      </a:endParaRPr>
                    </a:p>
                  </a:txBody>
                  <a:tcPr marL="32726" marR="18657" marT="13763" marB="0"/>
                </a:tc>
                <a:tc gridSpan="2">
                  <a:txBody>
                    <a:bodyPr/>
                    <a:lstStyle/>
                    <a:p>
                      <a:pPr marL="635" marR="81280" indent="-6350" algn="l">
                        <a:lnSpc>
                          <a:spcPct val="107000"/>
                        </a:lnSpc>
                        <a:spcAft>
                          <a:spcPts val="0"/>
                        </a:spcAft>
                      </a:pPr>
                      <a:r>
                        <a:rPr lang="es-ES" sz="1050">
                          <a:effectLst/>
                        </a:rPr>
                        <a:t>Servicios de la comunidad, en casa y en línea </a:t>
                      </a:r>
                      <a:endParaRPr lang="es-ES" sz="1050">
                        <a:solidFill>
                          <a:srgbClr val="000000"/>
                        </a:solidFill>
                        <a:effectLst/>
                        <a:latin typeface="Calibri"/>
                        <a:ea typeface="Calibri"/>
                        <a:cs typeface="Arial"/>
                      </a:endParaRPr>
                    </a:p>
                  </a:txBody>
                  <a:tcPr marL="32726" marR="18657" marT="13763" marB="0"/>
                </a:tc>
                <a:tc hMerge="1">
                  <a:txBody>
                    <a:bodyPr/>
                    <a:lstStyle/>
                    <a:p>
                      <a:pPr marL="635" marR="81280" indent="-6350" algn="l">
                        <a:lnSpc>
                          <a:spcPct val="107000"/>
                        </a:lnSpc>
                        <a:spcAft>
                          <a:spcPts val="0"/>
                        </a:spcAft>
                      </a:pPr>
                      <a:endParaRPr lang="es-ES" sz="900">
                        <a:solidFill>
                          <a:srgbClr val="000000"/>
                        </a:solidFill>
                        <a:effectLst/>
                        <a:latin typeface="Calibri"/>
                        <a:ea typeface="Calibri"/>
                        <a:cs typeface="Arial"/>
                      </a:endParaRPr>
                    </a:p>
                  </a:txBody>
                  <a:tcPr marL="32726" marR="18657" marT="13763" marB="0"/>
                </a:tc>
                <a:extLst>
                  <a:ext uri="{0D108BD9-81ED-4DB2-BD59-A6C34878D82A}">
                    <a16:rowId xmlns:a16="http://schemas.microsoft.com/office/drawing/2014/main" val="10011"/>
                  </a:ext>
                </a:extLst>
              </a:tr>
              <a:tr h="181814">
                <a:tc rowSpan="3">
                  <a:txBody>
                    <a:bodyPr/>
                    <a:lstStyle/>
                    <a:p>
                      <a:pPr marL="6350" marR="31115" indent="-6350" algn="ctr">
                        <a:lnSpc>
                          <a:spcPct val="107000"/>
                        </a:lnSpc>
                        <a:spcAft>
                          <a:spcPts val="0"/>
                        </a:spcAft>
                      </a:pPr>
                      <a:r>
                        <a:rPr lang="es-ES" sz="1050">
                          <a:effectLst/>
                        </a:rPr>
                        <a:t>Resultados</a:t>
                      </a:r>
                      <a:endParaRPr lang="es-ES" sz="1050">
                        <a:solidFill>
                          <a:srgbClr val="000000"/>
                        </a:solidFill>
                        <a:effectLst/>
                        <a:latin typeface="Calibri"/>
                        <a:ea typeface="Calibri"/>
                        <a:cs typeface="Arial"/>
                      </a:endParaRPr>
                    </a:p>
                  </a:txBody>
                  <a:tcPr marL="32726" marR="18657" marT="13763" marB="0"/>
                </a:tc>
                <a:tc>
                  <a:txBody>
                    <a:bodyPr/>
                    <a:lstStyle/>
                    <a:p>
                      <a:pPr marL="6350" marR="81280" indent="-6350" algn="l">
                        <a:lnSpc>
                          <a:spcPct val="107000"/>
                        </a:lnSpc>
                        <a:spcAft>
                          <a:spcPts val="0"/>
                        </a:spcAft>
                      </a:pPr>
                      <a:r>
                        <a:rPr lang="es-ES" sz="1050">
                          <a:effectLst/>
                        </a:rPr>
                        <a:t>Redes sociales </a:t>
                      </a:r>
                      <a:endParaRPr lang="es-ES" sz="1050">
                        <a:solidFill>
                          <a:srgbClr val="000000"/>
                        </a:solidFill>
                        <a:effectLst/>
                        <a:latin typeface="Calibri"/>
                        <a:ea typeface="Calibri"/>
                        <a:cs typeface="Arial"/>
                      </a:endParaRPr>
                    </a:p>
                  </a:txBody>
                  <a:tcPr marL="32726" marR="18657" marT="13763" marB="0"/>
                </a:tc>
                <a:tc gridSpan="2">
                  <a:txBody>
                    <a:bodyPr/>
                    <a:lstStyle/>
                    <a:p>
                      <a:pPr marL="6350" marR="81280" indent="-6350" algn="l">
                        <a:lnSpc>
                          <a:spcPct val="107000"/>
                        </a:lnSpc>
                        <a:spcAft>
                          <a:spcPts val="0"/>
                        </a:spcAft>
                      </a:pPr>
                      <a:r>
                        <a:rPr lang="es-ES" sz="1050">
                          <a:effectLst/>
                        </a:rPr>
                        <a:t>Comunidad en los servicios </a:t>
                      </a:r>
                      <a:endParaRPr lang="es-ES" sz="1050">
                        <a:solidFill>
                          <a:srgbClr val="000000"/>
                        </a:solidFill>
                        <a:effectLst/>
                        <a:latin typeface="Calibri"/>
                        <a:ea typeface="Calibri"/>
                        <a:cs typeface="Arial"/>
                      </a:endParaRPr>
                    </a:p>
                  </a:txBody>
                  <a:tcPr marL="32726" marR="18657" marT="13763" marB="0"/>
                </a:tc>
                <a:tc hMerge="1">
                  <a:txBody>
                    <a:bodyPr/>
                    <a:lstStyle/>
                    <a:p>
                      <a:pPr marL="6350" marR="81280" indent="-6350" algn="l">
                        <a:lnSpc>
                          <a:spcPct val="107000"/>
                        </a:lnSpc>
                        <a:spcAft>
                          <a:spcPts val="0"/>
                        </a:spcAft>
                      </a:pPr>
                      <a:endParaRPr lang="es-ES" sz="900">
                        <a:solidFill>
                          <a:srgbClr val="000000"/>
                        </a:solidFill>
                        <a:effectLst/>
                        <a:latin typeface="Calibri"/>
                        <a:ea typeface="Calibri"/>
                        <a:cs typeface="Arial"/>
                      </a:endParaRPr>
                    </a:p>
                  </a:txBody>
                  <a:tcPr marL="32726" marR="18657" marT="13763" marB="0"/>
                </a:tc>
                <a:tc gridSpan="2">
                  <a:txBody>
                    <a:bodyPr/>
                    <a:lstStyle/>
                    <a:p>
                      <a:pPr marL="635" marR="81280" indent="-6350" algn="l">
                        <a:lnSpc>
                          <a:spcPct val="107000"/>
                        </a:lnSpc>
                        <a:spcAft>
                          <a:spcPts val="0"/>
                        </a:spcAft>
                      </a:pPr>
                      <a:r>
                        <a:rPr lang="es-ES" sz="1050">
                          <a:effectLst/>
                        </a:rPr>
                        <a:t>Comunidad natural </a:t>
                      </a:r>
                      <a:endParaRPr lang="es-ES" sz="1050">
                        <a:solidFill>
                          <a:srgbClr val="000000"/>
                        </a:solidFill>
                        <a:effectLst/>
                        <a:latin typeface="Calibri"/>
                        <a:ea typeface="Calibri"/>
                        <a:cs typeface="Arial"/>
                      </a:endParaRPr>
                    </a:p>
                  </a:txBody>
                  <a:tcPr marL="32726" marR="18657" marT="13763" marB="0"/>
                </a:tc>
                <a:tc hMerge="1">
                  <a:txBody>
                    <a:bodyPr/>
                    <a:lstStyle/>
                    <a:p>
                      <a:pPr marL="635" marR="81280" indent="-6350" algn="l">
                        <a:lnSpc>
                          <a:spcPct val="107000"/>
                        </a:lnSpc>
                        <a:spcAft>
                          <a:spcPts val="0"/>
                        </a:spcAft>
                      </a:pPr>
                      <a:endParaRPr lang="es-ES" sz="900">
                        <a:solidFill>
                          <a:srgbClr val="000000"/>
                        </a:solidFill>
                        <a:effectLst/>
                        <a:latin typeface="Calibri"/>
                        <a:ea typeface="Calibri"/>
                        <a:cs typeface="Arial"/>
                      </a:endParaRPr>
                    </a:p>
                  </a:txBody>
                  <a:tcPr marL="32726" marR="18657" marT="13763" marB="0"/>
                </a:tc>
                <a:extLst>
                  <a:ext uri="{0D108BD9-81ED-4DB2-BD59-A6C34878D82A}">
                    <a16:rowId xmlns:a16="http://schemas.microsoft.com/office/drawing/2014/main" val="10012"/>
                  </a:ext>
                </a:extLst>
              </a:tr>
              <a:tr h="349478">
                <a:tc vMerge="1">
                  <a:txBody>
                    <a:bodyPr/>
                    <a:lstStyle/>
                    <a:p>
                      <a:endParaRPr lang="es-ES"/>
                    </a:p>
                  </a:txBody>
                  <a:tcPr/>
                </a:tc>
                <a:tc>
                  <a:txBody>
                    <a:bodyPr/>
                    <a:lstStyle/>
                    <a:p>
                      <a:pPr marL="6350" marR="81280" indent="-6350" algn="l">
                        <a:lnSpc>
                          <a:spcPct val="107000"/>
                        </a:lnSpc>
                        <a:spcAft>
                          <a:spcPts val="0"/>
                        </a:spcAft>
                      </a:pPr>
                      <a:r>
                        <a:rPr lang="es-ES" sz="1050">
                          <a:effectLst/>
                        </a:rPr>
                        <a:t>Alojamiento </a:t>
                      </a:r>
                      <a:endParaRPr lang="es-ES" sz="1050">
                        <a:solidFill>
                          <a:srgbClr val="000000"/>
                        </a:solidFill>
                        <a:effectLst/>
                        <a:latin typeface="Calibri"/>
                        <a:ea typeface="Calibri"/>
                        <a:cs typeface="Arial"/>
                      </a:endParaRPr>
                    </a:p>
                  </a:txBody>
                  <a:tcPr marL="32726" marR="18657" marT="13763" marB="0"/>
                </a:tc>
                <a:tc gridSpan="2">
                  <a:txBody>
                    <a:bodyPr/>
                    <a:lstStyle/>
                    <a:p>
                      <a:pPr marL="6350" marR="81280" indent="-6350" algn="l">
                        <a:lnSpc>
                          <a:spcPct val="107000"/>
                        </a:lnSpc>
                        <a:spcAft>
                          <a:spcPts val="0"/>
                        </a:spcAft>
                      </a:pPr>
                      <a:r>
                        <a:rPr lang="es-ES" sz="1050">
                          <a:effectLst/>
                        </a:rPr>
                        <a:t>Hospitales, pisos compartidos y otros servicios residenciales </a:t>
                      </a:r>
                      <a:endParaRPr lang="es-ES" sz="1050">
                        <a:solidFill>
                          <a:srgbClr val="000000"/>
                        </a:solidFill>
                        <a:effectLst/>
                        <a:latin typeface="Calibri"/>
                        <a:ea typeface="Calibri"/>
                        <a:cs typeface="Arial"/>
                      </a:endParaRPr>
                    </a:p>
                  </a:txBody>
                  <a:tcPr marL="32726" marR="18657" marT="13763" marB="0"/>
                </a:tc>
                <a:tc hMerge="1">
                  <a:txBody>
                    <a:bodyPr/>
                    <a:lstStyle/>
                    <a:p>
                      <a:pPr marL="6350" marR="81280" indent="-6350" algn="l">
                        <a:lnSpc>
                          <a:spcPct val="107000"/>
                        </a:lnSpc>
                        <a:spcAft>
                          <a:spcPts val="0"/>
                        </a:spcAft>
                      </a:pPr>
                      <a:endParaRPr lang="es-ES" sz="900">
                        <a:solidFill>
                          <a:srgbClr val="000000"/>
                        </a:solidFill>
                        <a:effectLst/>
                        <a:latin typeface="Calibri"/>
                        <a:ea typeface="Calibri"/>
                        <a:cs typeface="Arial"/>
                      </a:endParaRPr>
                    </a:p>
                  </a:txBody>
                  <a:tcPr marL="32726" marR="18657" marT="13763" marB="0"/>
                </a:tc>
                <a:tc gridSpan="2">
                  <a:txBody>
                    <a:bodyPr/>
                    <a:lstStyle/>
                    <a:p>
                      <a:pPr marL="635" marR="81280" indent="-6350" algn="l">
                        <a:lnSpc>
                          <a:spcPct val="107000"/>
                        </a:lnSpc>
                        <a:spcAft>
                          <a:spcPts val="0"/>
                        </a:spcAft>
                      </a:pPr>
                      <a:r>
                        <a:rPr lang="es-ES" sz="1050">
                          <a:effectLst/>
                        </a:rPr>
                        <a:t>Vivienda personal </a:t>
                      </a:r>
                      <a:endParaRPr lang="es-ES" sz="1050">
                        <a:solidFill>
                          <a:srgbClr val="000000"/>
                        </a:solidFill>
                        <a:effectLst/>
                        <a:latin typeface="Calibri"/>
                        <a:ea typeface="Calibri"/>
                        <a:cs typeface="Arial"/>
                      </a:endParaRPr>
                    </a:p>
                  </a:txBody>
                  <a:tcPr marL="32726" marR="18657" marT="13763" marB="0"/>
                </a:tc>
                <a:tc hMerge="1">
                  <a:txBody>
                    <a:bodyPr/>
                    <a:lstStyle/>
                    <a:p>
                      <a:pPr marL="635" marR="81280" indent="-6350" algn="l">
                        <a:lnSpc>
                          <a:spcPct val="107000"/>
                        </a:lnSpc>
                        <a:spcAft>
                          <a:spcPts val="0"/>
                        </a:spcAft>
                      </a:pPr>
                      <a:endParaRPr lang="es-ES" sz="900">
                        <a:solidFill>
                          <a:srgbClr val="000000"/>
                        </a:solidFill>
                        <a:effectLst/>
                        <a:latin typeface="Calibri"/>
                        <a:ea typeface="Calibri"/>
                        <a:cs typeface="Arial"/>
                      </a:endParaRPr>
                    </a:p>
                  </a:txBody>
                  <a:tcPr marL="32726" marR="18657" marT="13763" marB="0"/>
                </a:tc>
                <a:extLst>
                  <a:ext uri="{0D108BD9-81ED-4DB2-BD59-A6C34878D82A}">
                    <a16:rowId xmlns:a16="http://schemas.microsoft.com/office/drawing/2014/main" val="10013"/>
                  </a:ext>
                </a:extLst>
              </a:tr>
              <a:tr h="517141">
                <a:tc vMerge="1">
                  <a:txBody>
                    <a:bodyPr/>
                    <a:lstStyle/>
                    <a:p>
                      <a:endParaRPr lang="es-ES"/>
                    </a:p>
                  </a:txBody>
                  <a:tcPr/>
                </a:tc>
                <a:tc>
                  <a:txBody>
                    <a:bodyPr/>
                    <a:lstStyle/>
                    <a:p>
                      <a:pPr marL="6350" marR="81280" indent="-6350" algn="l">
                        <a:lnSpc>
                          <a:spcPct val="107000"/>
                        </a:lnSpc>
                        <a:spcAft>
                          <a:spcPts val="0"/>
                        </a:spcAft>
                      </a:pPr>
                      <a:r>
                        <a:rPr lang="es-ES" sz="1050">
                          <a:effectLst/>
                        </a:rPr>
                        <a:t>Trabajo </a:t>
                      </a:r>
                      <a:endParaRPr lang="es-ES" sz="1050">
                        <a:solidFill>
                          <a:srgbClr val="000000"/>
                        </a:solidFill>
                        <a:effectLst/>
                        <a:latin typeface="Calibri"/>
                        <a:ea typeface="Calibri"/>
                        <a:cs typeface="Arial"/>
                      </a:endParaRPr>
                    </a:p>
                  </a:txBody>
                  <a:tcPr marL="32726" marR="18657" marT="13763" marB="0"/>
                </a:tc>
                <a:tc gridSpan="2">
                  <a:txBody>
                    <a:bodyPr/>
                    <a:lstStyle/>
                    <a:p>
                      <a:pPr marL="6350" marR="81280" indent="-6350" algn="l">
                        <a:lnSpc>
                          <a:spcPct val="107000"/>
                        </a:lnSpc>
                        <a:spcAft>
                          <a:spcPts val="0"/>
                        </a:spcAft>
                      </a:pPr>
                      <a:r>
                        <a:rPr lang="es-ES" sz="1050" dirty="0">
                          <a:effectLst/>
                        </a:rPr>
                        <a:t>Servicios de formación profesional </a:t>
                      </a:r>
                    </a:p>
                    <a:p>
                      <a:pPr marL="6350" marR="81280" indent="-6350" algn="l">
                        <a:lnSpc>
                          <a:spcPct val="107000"/>
                        </a:lnSpc>
                        <a:spcAft>
                          <a:spcPts val="0"/>
                        </a:spcAft>
                      </a:pPr>
                      <a:r>
                        <a:rPr lang="es-ES" sz="1050" dirty="0">
                          <a:effectLst/>
                        </a:rPr>
                        <a:t>Talleres protegidos </a:t>
                      </a:r>
                    </a:p>
                    <a:p>
                      <a:pPr marL="6350" marR="81280" indent="-6350" algn="l">
                        <a:lnSpc>
                          <a:spcPct val="107000"/>
                        </a:lnSpc>
                        <a:spcAft>
                          <a:spcPts val="0"/>
                        </a:spcAft>
                      </a:pPr>
                      <a:r>
                        <a:rPr lang="es-ES" sz="1050" dirty="0">
                          <a:effectLst/>
                        </a:rPr>
                        <a:t>Paro </a:t>
                      </a:r>
                      <a:endParaRPr lang="es-ES" sz="1050" dirty="0">
                        <a:solidFill>
                          <a:srgbClr val="000000"/>
                        </a:solidFill>
                        <a:effectLst/>
                        <a:latin typeface="Calibri"/>
                        <a:ea typeface="Calibri"/>
                        <a:cs typeface="Arial"/>
                      </a:endParaRPr>
                    </a:p>
                  </a:txBody>
                  <a:tcPr marL="32726" marR="18657" marT="13763" marB="0"/>
                </a:tc>
                <a:tc hMerge="1">
                  <a:txBody>
                    <a:bodyPr/>
                    <a:lstStyle/>
                    <a:p>
                      <a:pPr marL="6350" marR="81280" indent="-6350" algn="l">
                        <a:lnSpc>
                          <a:spcPct val="107000"/>
                        </a:lnSpc>
                        <a:spcAft>
                          <a:spcPts val="0"/>
                        </a:spcAft>
                      </a:pPr>
                      <a:endParaRPr lang="es-ES" sz="900">
                        <a:solidFill>
                          <a:srgbClr val="000000"/>
                        </a:solidFill>
                        <a:effectLst/>
                        <a:latin typeface="Calibri"/>
                        <a:ea typeface="Calibri"/>
                        <a:cs typeface="Arial"/>
                      </a:endParaRPr>
                    </a:p>
                  </a:txBody>
                  <a:tcPr marL="32726" marR="18657" marT="13763" marB="0"/>
                </a:tc>
                <a:tc gridSpan="2">
                  <a:txBody>
                    <a:bodyPr/>
                    <a:lstStyle/>
                    <a:p>
                      <a:pPr marL="635" marR="361950" indent="-6350" algn="l">
                        <a:lnSpc>
                          <a:spcPct val="107000"/>
                        </a:lnSpc>
                        <a:spcAft>
                          <a:spcPts val="0"/>
                        </a:spcAft>
                      </a:pPr>
                      <a:r>
                        <a:rPr lang="es-ES" sz="1050" dirty="0">
                          <a:effectLst/>
                        </a:rPr>
                        <a:t>Trabajo digno por un salario digno: una aportación valiosa a la comunidad </a:t>
                      </a:r>
                      <a:endParaRPr lang="es-ES" sz="1050" dirty="0">
                        <a:solidFill>
                          <a:srgbClr val="000000"/>
                        </a:solidFill>
                        <a:effectLst/>
                        <a:latin typeface="Calibri"/>
                        <a:ea typeface="Calibri"/>
                        <a:cs typeface="Arial"/>
                      </a:endParaRPr>
                    </a:p>
                  </a:txBody>
                  <a:tcPr marL="32726" marR="18657" marT="13763" marB="0"/>
                </a:tc>
                <a:tc hMerge="1">
                  <a:txBody>
                    <a:bodyPr/>
                    <a:lstStyle/>
                    <a:p>
                      <a:pPr marL="635" marR="361950" indent="-6350" algn="l">
                        <a:lnSpc>
                          <a:spcPct val="107000"/>
                        </a:lnSpc>
                        <a:spcAft>
                          <a:spcPts val="0"/>
                        </a:spcAft>
                      </a:pPr>
                      <a:endParaRPr lang="es-ES" sz="900" dirty="0">
                        <a:solidFill>
                          <a:srgbClr val="000000"/>
                        </a:solidFill>
                        <a:effectLst/>
                        <a:latin typeface="Calibri"/>
                        <a:ea typeface="Calibri"/>
                        <a:cs typeface="Arial"/>
                      </a:endParaRPr>
                    </a:p>
                  </a:txBody>
                  <a:tcPr marL="32726" marR="18657" marT="13763" marB="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776940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F2FFAAB-0B12-C24E-A2EF-52FF62D92DA4}"/>
              </a:ext>
            </a:extLst>
          </p:cNvPr>
          <p:cNvSpPr>
            <a:spLocks noGrp="1"/>
          </p:cNvSpPr>
          <p:nvPr>
            <p:ph type="body" sz="quarter" idx="13"/>
          </p:nvPr>
        </p:nvSpPr>
        <p:spPr/>
        <p:txBody>
          <a:bodyPr/>
          <a:lstStyle/>
          <a:p>
            <a:r>
              <a:rPr lang="es-ES" dirty="0"/>
              <a:t>Relato de la recuperación de Tig Davies </a:t>
            </a:r>
            <a:endParaRPr lang="en-US" dirty="0"/>
          </a:p>
        </p:txBody>
      </p:sp>
      <p:sp>
        <p:nvSpPr>
          <p:cNvPr id="9" name="Content Placeholder 8">
            <a:extLst>
              <a:ext uri="{FF2B5EF4-FFF2-40B4-BE49-F238E27FC236}">
                <a16:creationId xmlns:a16="http://schemas.microsoft.com/office/drawing/2014/main" id="{0CECB5D1-900B-BE46-9906-87221A212492}"/>
              </a:ext>
            </a:extLst>
          </p:cNvPr>
          <p:cNvSpPr>
            <a:spLocks noGrp="1"/>
          </p:cNvSpPr>
          <p:nvPr>
            <p:ph sz="quarter" idx="14"/>
          </p:nvPr>
        </p:nvSpPr>
        <p:spPr>
          <a:xfrm>
            <a:off x="450761" y="1371706"/>
            <a:ext cx="11217498" cy="4500000"/>
          </a:xfrm>
        </p:spPr>
        <p:txBody>
          <a:bodyPr/>
          <a:lstStyle/>
          <a:p>
            <a:pPr marL="0" indent="0" algn="just">
              <a:spcAft>
                <a:spcPts val="0"/>
              </a:spcAft>
              <a:buNone/>
            </a:pPr>
            <a:r>
              <a:rPr lang="es-ES" sz="1150" dirty="0"/>
              <a:t>«Tenía unos treinta años e iba a la universidad. Hacía tres años que vivía permanentemente colocada cuando la muerte me vino a llamar a la puerta. Estaba en el edificio del sindicato de estudiantes y, un segundo después, ya estaba en la habitación 1 de la sala H, en la unidad psiquiátrica para enfermos agudos. Había vivido un ingreso previo muy poco fructífero de tres meses en una unidad psiquiátrica cuando tenía veinte años largos, pero me gustaría hablaros de esta otra experiencia, por el efecto positivo final que tuvo en mi recuperación. ¡Huelga decir que los primeros ocho meses de aquel ingreso no tuvieron ningún efecto positivo! Después de pasar tres meses en casa terminé en el hospital, donde me dijeron que mi hígado no soportaría otra sobredosis y un psiquiatra me dijo que no volvería a trabajar, me ofreció una vida en una comunidad terapéutica y me dijo que me siguiera tomando la medicación... Ah, y, claro, que me quedara hospitalizada. </a:t>
            </a:r>
          </a:p>
          <a:p>
            <a:pPr marL="0" indent="0" algn="just">
              <a:spcAft>
                <a:spcPts val="0"/>
              </a:spcAft>
              <a:buNone/>
            </a:pPr>
            <a:r>
              <a:rPr lang="es-ES" sz="1150" dirty="0"/>
              <a:t>Llegados a ese punto, yo creía sinceramente que la vida como "persona sana" se había terminado. Estaba loca y no había nada que hacer. Quedé completamente destrozada, incapaz de reaccionar ni física ni mentalmente. Caí en una pasividad absoluta, nada tenía sentido. Fue durante los siguientes siete meses que pasé en el hospital cuando mi trayecto hacia la recuperación por fin tomó cuerpo.</a:t>
            </a:r>
          </a:p>
          <a:p>
            <a:pPr marL="0" indent="0" algn="just">
              <a:spcAft>
                <a:spcPts val="0"/>
              </a:spcAft>
              <a:buNone/>
            </a:pPr>
            <a:r>
              <a:rPr lang="es-ES" sz="1150" dirty="0"/>
              <a:t>Iba muy medicada, estaba horrorosamente delgada, era incapaz de pensar y no tenía deseo, motivación ni ninguna interacción social. Tenía muchísimo miedo, oía voces que me decían que me hiciera daño, que estaba completamente muerta dentro de este cuerpo asqueroso, y que seguiría así hasta el final. </a:t>
            </a:r>
          </a:p>
          <a:p>
            <a:pPr marL="0" indent="0" algn="just">
              <a:spcAft>
                <a:spcPts val="0"/>
              </a:spcAft>
              <a:buNone/>
            </a:pPr>
            <a:r>
              <a:rPr lang="es-ES" sz="1150" dirty="0"/>
              <a:t>En la planta de arriba del hospital había una pequeña cafetería para los pacientes y las visitas regentada por </a:t>
            </a:r>
            <a:r>
              <a:rPr lang="es-ES" sz="1150" dirty="0" err="1"/>
              <a:t>Dee</a:t>
            </a:r>
            <a:r>
              <a:rPr lang="es-ES" sz="1150" dirty="0"/>
              <a:t>. </a:t>
            </a:r>
            <a:r>
              <a:rPr lang="es-ES" sz="1150" dirty="0" err="1"/>
              <a:t>Dee</a:t>
            </a:r>
            <a:r>
              <a:rPr lang="es-ES" sz="1150" dirty="0"/>
              <a:t> probablemente sea una de las trabajadoras de apoyo a la salud mental más auténtica, empática, comprensiva y divertida que me he encontrado nunca. La llaman "la asistente de la cafetería". Llevó el "servir cafés" a los clientes de su cafetería a otro nivel. </a:t>
            </a:r>
            <a:r>
              <a:rPr lang="es-ES" sz="1150" dirty="0" err="1"/>
              <a:t>Dee</a:t>
            </a:r>
            <a:r>
              <a:rPr lang="es-ES" sz="1150" dirty="0"/>
              <a:t> no se limitaba a servir cafés: ella servía a las personas. Hablaba, compartía, preguntaba, escuchaba, lloraba, reía, exponía la verdad tal y como ella la veía, abrazaba cuando era necesario y mantenía las distancias cuando tenía que hacerlo. Hablaba con la gente por el placer de comunicarse, no aceptaba tonterías de nadie y entendía la diferencia... ¡Ah! ¡Y hacía un café buenísimo! Y, todo esto, siempre con el miedo de meterse en problemas por hablar en el trabajo. Aquella cafetería y </a:t>
            </a:r>
            <a:r>
              <a:rPr lang="es-ES" sz="1150" dirty="0" err="1"/>
              <a:t>Dee</a:t>
            </a:r>
            <a:r>
              <a:rPr lang="es-ES" sz="1150" dirty="0"/>
              <a:t> se convirtieron en un lugar de tranquilidad, luz y esperanza para mí.  Una mañana estaba en la cafetería cuando entró el nuevo "asistente social", </a:t>
            </a:r>
            <a:r>
              <a:rPr lang="es-ES" sz="1150" dirty="0" err="1"/>
              <a:t>Dave</a:t>
            </a:r>
            <a:r>
              <a:rPr lang="es-ES" sz="1150" dirty="0"/>
              <a:t>. Estaba claro que nos conocíamos desde hacía años. Hablamos. Nos habíamos conocido durante mi periodo álgido con las drogas y, a pesar de encontrarse con un cadáver andante, lo cual le entristeció mucho, mi estado hizo que desplegara al máximo el abordaje centrado en la persona. </a:t>
            </a:r>
          </a:p>
          <a:p>
            <a:pPr marL="0" indent="0" algn="just">
              <a:spcAft>
                <a:spcPts val="0"/>
              </a:spcAft>
              <a:buNone/>
            </a:pPr>
            <a:r>
              <a:rPr lang="es-ES" sz="1150" dirty="0"/>
              <a:t>Él, </a:t>
            </a:r>
            <a:r>
              <a:rPr lang="es-ES" sz="1150" dirty="0" err="1"/>
              <a:t>Dee</a:t>
            </a:r>
            <a:r>
              <a:rPr lang="es-ES" sz="1150" dirty="0"/>
              <a:t> y yo nos sentamos a tomar un café. Entonces, </a:t>
            </a:r>
            <a:r>
              <a:rPr lang="es-ES" sz="1150" dirty="0" err="1"/>
              <a:t>Dave</a:t>
            </a:r>
            <a:r>
              <a:rPr lang="es-ES" sz="1150" dirty="0"/>
              <a:t> se limitó a mirarme y me hizo la pregunta más simple y a la vez más profunda que me han hecho nunca. «¿Qué crees, TÚ, que te ayudaría a ponerte bien de nuevo?» Me quedé pasmada. Nadie me lo había preguntado nunca y siempre había creído que la medicación, las enfermeras y los psiquiatras tenían todos los planes y las respuestas. ¡Al fin y al cabo, eran ellos quienes habían redactado mi plan de atención! </a:t>
            </a:r>
          </a:p>
          <a:p>
            <a:pPr marL="0" indent="0" algn="just">
              <a:spcAft>
                <a:spcPts val="0"/>
              </a:spcAft>
              <a:buNone/>
            </a:pPr>
            <a:r>
              <a:rPr lang="es-ES" sz="1150" dirty="0"/>
              <a:t>Me agarré a aquella pregunta movida por el estado de desesperanza en el que me encontraba y, convencida de que no tenía nada que perder, hablé con </a:t>
            </a:r>
            <a:r>
              <a:rPr lang="es-ES" sz="1150" dirty="0" err="1"/>
              <a:t>Dave</a:t>
            </a:r>
            <a:r>
              <a:rPr lang="es-ES" sz="1150" dirty="0"/>
              <a:t> y </a:t>
            </a:r>
            <a:r>
              <a:rPr lang="es-ES" sz="1150" dirty="0" err="1"/>
              <a:t>Dee</a:t>
            </a:r>
            <a:r>
              <a:rPr lang="es-ES" sz="1150" dirty="0"/>
              <a:t> de los recuerdos de un sueño que ya había tenido antes. Quería estar bien, quería recuperar la relación con la familia y los amigos, quería volver a casa, a mi piso, y quería trabajar. Al final de aquella 	conversación, comí y, lo que es más importante, "disfruté" de la tostada con mermelada y de una taza llena a rebosar de batido de chocolate. ¡Hacía más de tres meses que 	no era capaz de comer nada más que una galleta ‘</a:t>
            </a:r>
            <a:r>
              <a:rPr lang="es-ES" sz="1150" dirty="0" err="1"/>
              <a:t>digestive</a:t>
            </a:r>
            <a:r>
              <a:rPr lang="es-ES" sz="1150" dirty="0"/>
              <a:t>’ y un vaso de leche al día! Y también sonreí. Y me hizo sentir muy bien. Había recuperado la esperanza, por fin. 	Hablé. Soñé. Hice planes. </a:t>
            </a:r>
            <a:endParaRPr lang="en-US" sz="1150" dirty="0"/>
          </a:p>
        </p:txBody>
      </p:sp>
      <p:sp>
        <p:nvSpPr>
          <p:cNvPr id="2" name="Title 1">
            <a:extLst>
              <a:ext uri="{FF2B5EF4-FFF2-40B4-BE49-F238E27FC236}">
                <a16:creationId xmlns:a16="http://schemas.microsoft.com/office/drawing/2014/main" id="{40ABE906-E604-4E18-8914-10FB8CAE5815}"/>
              </a:ext>
            </a:extLst>
          </p:cNvPr>
          <p:cNvSpPr>
            <a:spLocks noGrp="1"/>
          </p:cNvSpPr>
          <p:nvPr>
            <p:ph type="title"/>
          </p:nvPr>
        </p:nvSpPr>
        <p:spPr/>
        <p:txBody>
          <a:bodyPr/>
          <a:lstStyle/>
          <a:p>
            <a:r>
              <a:rPr lang="es-ES" dirty="0"/>
              <a:t>Ejercicio 2.1. Modelo orientado a la recuperación -</a:t>
            </a:r>
            <a:r>
              <a:rPr lang="en-US" dirty="0"/>
              <a:t> 1</a:t>
            </a:r>
            <a:endParaRPr lang="x-none" dirty="0"/>
          </a:p>
        </p:txBody>
      </p:sp>
    </p:spTree>
    <p:extLst>
      <p:ext uri="{BB962C8B-B14F-4D97-AF65-F5344CB8AC3E}">
        <p14:creationId xmlns:p14="http://schemas.microsoft.com/office/powerpoint/2010/main" val="2550949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7E99AC-4CE1-4081-A506-FA6717D8ADE8}"/>
              </a:ext>
            </a:extLst>
          </p:cNvPr>
          <p:cNvSpPr>
            <a:spLocks noGrp="1"/>
          </p:cNvSpPr>
          <p:nvPr>
            <p:ph sz="quarter" idx="14"/>
          </p:nvPr>
        </p:nvSpPr>
        <p:spPr/>
        <p:txBody>
          <a:bodyPr/>
          <a:lstStyle/>
          <a:p>
            <a:pPr lvl="0" algn="just" fontAlgn="base"/>
            <a:r>
              <a:rPr lang="es-ES" dirty="0"/>
              <a:t>Si pensamos en el relato de </a:t>
            </a:r>
            <a:r>
              <a:rPr lang="es-ES" dirty="0" err="1"/>
              <a:t>Tig</a:t>
            </a:r>
            <a:r>
              <a:rPr lang="es-ES" dirty="0"/>
              <a:t>, ¿qué aspectos del abordaje de </a:t>
            </a:r>
            <a:r>
              <a:rPr lang="es-ES" dirty="0" err="1"/>
              <a:t>Dee</a:t>
            </a:r>
            <a:r>
              <a:rPr lang="es-ES" dirty="0"/>
              <a:t> y </a:t>
            </a:r>
            <a:r>
              <a:rPr lang="es-ES" dirty="0" err="1"/>
              <a:t>Dave</a:t>
            </a:r>
            <a:r>
              <a:rPr lang="es-ES" dirty="0"/>
              <a:t> identificaríais como orientados hacia la recuperación? </a:t>
            </a:r>
          </a:p>
          <a:p>
            <a:pPr algn="just"/>
            <a:r>
              <a:rPr lang="es-ES" dirty="0"/>
              <a:t>El relato de </a:t>
            </a:r>
            <a:r>
              <a:rPr lang="es-ES" dirty="0" err="1"/>
              <a:t>Tig</a:t>
            </a:r>
            <a:r>
              <a:rPr lang="es-ES" dirty="0"/>
              <a:t> nos da otras pistas que indican que el acompañamiento y el tratamiento que recibió durante el internamiento no estuvo centrado en su persona. </a:t>
            </a:r>
          </a:p>
          <a:p>
            <a:pPr lvl="2" algn="just"/>
            <a:r>
              <a:rPr lang="es-ES" dirty="0"/>
              <a:t>¿Cuáles son estas pistas? </a:t>
            </a:r>
          </a:p>
          <a:p>
            <a:pPr lvl="2" algn="just"/>
            <a:r>
              <a:rPr lang="es-ES" dirty="0"/>
              <a:t>¿Cómo se podría haber planteado la situación en otros términos? </a:t>
            </a:r>
          </a:p>
          <a:p>
            <a:pPr algn="just"/>
            <a:endParaRPr lang="x-none" dirty="0"/>
          </a:p>
        </p:txBody>
      </p:sp>
      <p:sp>
        <p:nvSpPr>
          <p:cNvPr id="2" name="Title 1">
            <a:extLst>
              <a:ext uri="{FF2B5EF4-FFF2-40B4-BE49-F238E27FC236}">
                <a16:creationId xmlns:a16="http://schemas.microsoft.com/office/drawing/2014/main" id="{F26EAE3B-C54F-431D-A977-87D57AA8C173}"/>
              </a:ext>
            </a:extLst>
          </p:cNvPr>
          <p:cNvSpPr>
            <a:spLocks noGrp="1"/>
          </p:cNvSpPr>
          <p:nvPr>
            <p:ph type="title"/>
          </p:nvPr>
        </p:nvSpPr>
        <p:spPr/>
        <p:txBody>
          <a:bodyPr/>
          <a:lstStyle/>
          <a:p>
            <a:r>
              <a:rPr lang="es-ES" dirty="0"/>
              <a:t>Ejercicio 2.1. Modelo orientado a la recuperación -</a:t>
            </a:r>
            <a:r>
              <a:rPr lang="en-US" dirty="0"/>
              <a:t> 2</a:t>
            </a:r>
            <a:endParaRPr lang="x-none" dirty="0"/>
          </a:p>
        </p:txBody>
      </p:sp>
    </p:spTree>
    <p:extLst>
      <p:ext uri="{BB962C8B-B14F-4D97-AF65-F5344CB8AC3E}">
        <p14:creationId xmlns:p14="http://schemas.microsoft.com/office/powerpoint/2010/main" val="3694567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38F621-CE7E-44F0-8957-BF98E6E31C06}"/>
              </a:ext>
            </a:extLst>
          </p:cNvPr>
          <p:cNvSpPr>
            <a:spLocks noGrp="1"/>
          </p:cNvSpPr>
          <p:nvPr>
            <p:ph sz="quarter" idx="14"/>
          </p:nvPr>
        </p:nvSpPr>
        <p:spPr/>
        <p:txBody>
          <a:bodyPr/>
          <a:lstStyle/>
          <a:p>
            <a:pPr algn="just"/>
            <a:r>
              <a:rPr lang="en-US" dirty="0"/>
              <a:t>Services commonly focus on deficits on maintaining service users in a “stable” situation, and on preventing deterioration of symptoms or functioning. </a:t>
            </a:r>
          </a:p>
          <a:p>
            <a:pPr algn="just"/>
            <a:r>
              <a:rPr lang="en-US" dirty="0"/>
              <a:t>Approach puts too little emphasis on the person and what they are experiencing and does not harness strengths, hopes and aspirations. </a:t>
            </a:r>
          </a:p>
          <a:p>
            <a:pPr algn="just"/>
            <a:r>
              <a:rPr lang="en-US" dirty="0"/>
              <a:t>Does not mean that services should not assist people to solve problems. </a:t>
            </a:r>
          </a:p>
          <a:p>
            <a:pPr algn="just"/>
            <a:r>
              <a:rPr lang="en-US" dirty="0"/>
              <a:t>Means that focusing on peoples’ strengths, rather than deficits, is a more effective to help people address the emotions and challenges that they may be experiencing.</a:t>
            </a:r>
          </a:p>
          <a:p>
            <a:pPr algn="just"/>
            <a:endParaRPr lang="x-none" dirty="0"/>
          </a:p>
        </p:txBody>
      </p:sp>
      <p:sp>
        <p:nvSpPr>
          <p:cNvPr id="2" name="Title 1">
            <a:extLst>
              <a:ext uri="{FF2B5EF4-FFF2-40B4-BE49-F238E27FC236}">
                <a16:creationId xmlns:a16="http://schemas.microsoft.com/office/drawing/2014/main" id="{FE783A41-82AF-400A-98E4-8338F8DFD0DD}"/>
              </a:ext>
            </a:extLst>
          </p:cNvPr>
          <p:cNvSpPr>
            <a:spLocks noGrp="1"/>
          </p:cNvSpPr>
          <p:nvPr>
            <p:ph type="title"/>
          </p:nvPr>
        </p:nvSpPr>
        <p:spPr>
          <a:xfrm>
            <a:off x="399630" y="506412"/>
            <a:ext cx="11264050" cy="428308"/>
          </a:xfrm>
        </p:spPr>
        <p:txBody>
          <a:bodyPr/>
          <a:lstStyle/>
          <a:p>
            <a:r>
              <a:rPr lang="es-ES" dirty="0"/>
              <a:t>Presentación: Prácticas clave orientadas a la recuperación</a:t>
            </a:r>
            <a:r>
              <a:rPr lang="en-US" dirty="0"/>
              <a:t> - 1 </a:t>
            </a:r>
            <a:endParaRPr lang="x-none" dirty="0"/>
          </a:p>
        </p:txBody>
      </p:sp>
    </p:spTree>
    <p:extLst>
      <p:ext uri="{BB962C8B-B14F-4D97-AF65-F5344CB8AC3E}">
        <p14:creationId xmlns:p14="http://schemas.microsoft.com/office/powerpoint/2010/main" val="15907344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85D2E0-59F4-4101-A183-364BDD45086E}"/>
              </a:ext>
            </a:extLst>
          </p:cNvPr>
          <p:cNvSpPr>
            <a:spLocks noGrp="1"/>
          </p:cNvSpPr>
          <p:nvPr>
            <p:ph sz="quarter" idx="14"/>
          </p:nvPr>
        </p:nvSpPr>
        <p:spPr>
          <a:xfrm>
            <a:off x="507195" y="1117600"/>
            <a:ext cx="11174412" cy="4612640"/>
          </a:xfrm>
        </p:spPr>
        <p:txBody>
          <a:bodyPr>
            <a:noAutofit/>
          </a:bodyPr>
          <a:lstStyle/>
          <a:p>
            <a:pPr marL="0" indent="0" algn="just">
              <a:spcAft>
                <a:spcPts val="600"/>
              </a:spcAft>
              <a:buNone/>
            </a:pPr>
            <a:r>
              <a:rPr lang="es-ES" sz="2000" dirty="0"/>
              <a:t>En unos servicios orientados a la recuperación, los profesionales de la salud mental y otros ámbitos, los familiares y otras personas implicadas en el acompañamiento, así como los compañeros de apoyo y otros, tienen un papel en la recuperación de la persona. Esto incluye: </a:t>
            </a:r>
          </a:p>
          <a:p>
            <a:pPr lvl="2" algn="just" fontAlgn="base">
              <a:spcAft>
                <a:spcPts val="600"/>
              </a:spcAft>
            </a:pPr>
            <a:r>
              <a:rPr lang="es-ES" sz="2000" dirty="0"/>
              <a:t>Centrarse en las fortalezas y los activos. </a:t>
            </a:r>
          </a:p>
          <a:p>
            <a:pPr lvl="2" algn="just" fontAlgn="base">
              <a:spcAft>
                <a:spcPts val="600"/>
              </a:spcAft>
            </a:pPr>
            <a:r>
              <a:rPr lang="es-ES" sz="2000" dirty="0"/>
              <a:t>Infundir esperanza. </a:t>
            </a:r>
          </a:p>
          <a:p>
            <a:pPr lvl="2" algn="just" fontAlgn="base">
              <a:spcAft>
                <a:spcPts val="600"/>
              </a:spcAft>
            </a:pPr>
            <a:r>
              <a:rPr lang="es-ES" sz="2000" dirty="0"/>
              <a:t>Entender los valores y las preferencias de la persona. </a:t>
            </a:r>
          </a:p>
          <a:p>
            <a:pPr lvl="2" algn="just" fontAlgn="base">
              <a:spcAft>
                <a:spcPts val="600"/>
              </a:spcAft>
            </a:pPr>
            <a:r>
              <a:rPr lang="es-ES" sz="2000" dirty="0"/>
              <a:t>Trabajar con la persona. </a:t>
            </a:r>
          </a:p>
          <a:p>
            <a:pPr lvl="2" algn="just" fontAlgn="base">
              <a:spcAft>
                <a:spcPts val="600"/>
              </a:spcAft>
            </a:pPr>
            <a:r>
              <a:rPr lang="es-ES" sz="2000" dirty="0"/>
              <a:t>Establecer límites. </a:t>
            </a:r>
          </a:p>
          <a:p>
            <a:pPr lvl="2" algn="just" fontAlgn="base">
              <a:spcAft>
                <a:spcPts val="600"/>
              </a:spcAft>
            </a:pPr>
            <a:r>
              <a:rPr lang="es-ES" sz="2000" dirty="0"/>
              <a:t>Ser conscientes de las barreras potenciales que pueden obstaculizar el recorrido hacia la recuperación, incluidos los desequilibrios de poder en el seno de los servicios. </a:t>
            </a:r>
          </a:p>
          <a:p>
            <a:pPr lvl="2" algn="just" fontAlgn="base">
              <a:spcAft>
                <a:spcPts val="600"/>
              </a:spcAft>
            </a:pPr>
            <a:r>
              <a:rPr lang="es-ES" sz="2000" dirty="0"/>
              <a:t>Apoyar a la persona para que asuma riesgos positivos. </a:t>
            </a:r>
          </a:p>
          <a:p>
            <a:pPr lvl="2" algn="just">
              <a:spcAft>
                <a:spcPts val="600"/>
              </a:spcAft>
            </a:pPr>
            <a:r>
              <a:rPr lang="es-ES" sz="2000" dirty="0"/>
              <a:t>Conectar a la persona con la comunidad, incluyendo compañeros y familiares</a:t>
            </a:r>
            <a:r>
              <a:rPr lang="en-US" sz="2000" dirty="0"/>
              <a:t>.</a:t>
            </a:r>
            <a:endParaRPr lang="x-none" sz="2000" dirty="0"/>
          </a:p>
          <a:p>
            <a:pPr algn="just"/>
            <a:r>
              <a:rPr lang="es-ES" sz="2000" dirty="0"/>
              <a:t>Estos tipos de prácticas también ayudan a promover el cambio social necesario para poner fin a la discriminación para con las personas con discapacidad psicosocial</a:t>
            </a:r>
            <a:r>
              <a:rPr lang="en-US" sz="2000" dirty="0"/>
              <a:t>. </a:t>
            </a:r>
            <a:endParaRPr lang="x-none" sz="2000" dirty="0"/>
          </a:p>
        </p:txBody>
      </p:sp>
      <p:sp>
        <p:nvSpPr>
          <p:cNvPr id="2" name="Title 1">
            <a:extLst>
              <a:ext uri="{FF2B5EF4-FFF2-40B4-BE49-F238E27FC236}">
                <a16:creationId xmlns:a16="http://schemas.microsoft.com/office/drawing/2014/main" id="{BDF50908-5A26-46A7-9DC5-D2DC05745DD0}"/>
              </a:ext>
            </a:extLst>
          </p:cNvPr>
          <p:cNvSpPr>
            <a:spLocks noGrp="1"/>
          </p:cNvSpPr>
          <p:nvPr>
            <p:ph type="title"/>
          </p:nvPr>
        </p:nvSpPr>
        <p:spPr>
          <a:xfrm>
            <a:off x="399630" y="506412"/>
            <a:ext cx="11406290" cy="570548"/>
          </a:xfrm>
        </p:spPr>
        <p:txBody>
          <a:bodyPr/>
          <a:lstStyle/>
          <a:p>
            <a:r>
              <a:rPr lang="es-ES" dirty="0"/>
              <a:t>Presentación: Prácticas clave orientadas a la recuperación</a:t>
            </a:r>
            <a:r>
              <a:rPr lang="en-US" dirty="0"/>
              <a:t> - 2</a:t>
            </a:r>
            <a:endParaRPr lang="x-none" dirty="0"/>
          </a:p>
        </p:txBody>
      </p:sp>
    </p:spTree>
    <p:extLst>
      <p:ext uri="{BB962C8B-B14F-4D97-AF65-F5344CB8AC3E}">
        <p14:creationId xmlns:p14="http://schemas.microsoft.com/office/powerpoint/2010/main" val="24256701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F621-E793-41E7-B2AE-98FAAC7B1C5C}"/>
              </a:ext>
            </a:extLst>
          </p:cNvPr>
          <p:cNvSpPr>
            <a:spLocks noGrp="1"/>
          </p:cNvSpPr>
          <p:nvPr>
            <p:ph type="title"/>
          </p:nvPr>
        </p:nvSpPr>
        <p:spPr>
          <a:xfrm>
            <a:off x="507206" y="2313946"/>
            <a:ext cx="11034554" cy="490214"/>
          </a:xfrm>
        </p:spPr>
        <p:txBody>
          <a:bodyPr>
            <a:normAutofit fontScale="90000"/>
          </a:bodyPr>
          <a:lstStyle/>
          <a:p>
            <a:r>
              <a:rPr lang="es-ES" dirty="0"/>
              <a:t>Tema 3. Recuperación centrada en los activos y las fortalezas</a:t>
            </a:r>
          </a:p>
        </p:txBody>
      </p:sp>
    </p:spTree>
    <p:extLst>
      <p:ext uri="{BB962C8B-B14F-4D97-AF65-F5344CB8AC3E}">
        <p14:creationId xmlns:p14="http://schemas.microsoft.com/office/powerpoint/2010/main" val="6092666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73E5B0-F5A7-43FF-BD8F-6156602A118A}"/>
              </a:ext>
            </a:extLst>
          </p:cNvPr>
          <p:cNvSpPr>
            <a:spLocks noGrp="1"/>
          </p:cNvSpPr>
          <p:nvPr>
            <p:ph sz="quarter" idx="14"/>
          </p:nvPr>
        </p:nvSpPr>
        <p:spPr>
          <a:xfrm>
            <a:off x="507195" y="1645920"/>
            <a:ext cx="11174412" cy="4365268"/>
          </a:xfrm>
        </p:spPr>
        <p:txBody>
          <a:bodyPr>
            <a:normAutofit/>
          </a:bodyPr>
          <a:lstStyle/>
          <a:p>
            <a:pPr algn="just"/>
            <a:r>
              <a:rPr lang="es-ES" dirty="0"/>
              <a:t>Los servicios se centran en los problemas y las carencias de las personas</a:t>
            </a:r>
            <a:r>
              <a:rPr lang="en-US" dirty="0"/>
              <a:t>. </a:t>
            </a:r>
          </a:p>
          <a:p>
            <a:pPr algn="just"/>
            <a:r>
              <a:rPr lang="es-ES" dirty="0"/>
              <a:t>Una parte esencial de la recuperación  se puede facilitar</a:t>
            </a:r>
            <a:r>
              <a:rPr lang="en-US" dirty="0"/>
              <a:t>: </a:t>
            </a:r>
            <a:endParaRPr lang="x-none" dirty="0"/>
          </a:p>
          <a:p>
            <a:pPr lvl="3" algn="just"/>
            <a:r>
              <a:rPr lang="es-ES" dirty="0"/>
              <a:t>Centrándose en las fortalezas y los activos de la persona usuaria de los servicios, así como de los familiares, las amistades y los cuidadores que la acompañan</a:t>
            </a:r>
            <a:r>
              <a:rPr lang="en-US" dirty="0"/>
              <a:t>. </a:t>
            </a:r>
            <a:endParaRPr lang="x-none" dirty="0"/>
          </a:p>
          <a:p>
            <a:pPr lvl="3" algn="just" fontAlgn="base"/>
            <a:r>
              <a:rPr lang="es-ES" dirty="0"/>
              <a:t>Trabajando de una manera que reconozca los valores personales, sociales, culturales y espirituales, las fortalezas y los deseos de la persona.  </a:t>
            </a:r>
          </a:p>
          <a:p>
            <a:pPr lvl="3" algn="just"/>
            <a:r>
              <a:rPr lang="es-ES" dirty="0"/>
              <a:t>Estableciendo una colaboración con la persona y con su red de apoyo (con el consentimiento de la persona) para entenderla mejor y ayudándola a identificar sus activos y fortalezas y a sacar provecho de ello</a:t>
            </a:r>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2B532C31-1B22-47FC-84F2-E7C3CE429587}"/>
              </a:ext>
            </a:extLst>
          </p:cNvPr>
          <p:cNvSpPr>
            <a:spLocks noGrp="1"/>
          </p:cNvSpPr>
          <p:nvPr>
            <p:ph type="title"/>
          </p:nvPr>
        </p:nvSpPr>
        <p:spPr>
          <a:xfrm>
            <a:off x="399630" y="506412"/>
            <a:ext cx="11264050" cy="489268"/>
          </a:xfrm>
        </p:spPr>
        <p:txBody>
          <a:bodyPr>
            <a:noAutofit/>
          </a:bodyPr>
          <a:lstStyle/>
          <a:p>
            <a:r>
              <a:rPr lang="es-ES" sz="2800" dirty="0"/>
              <a:t>Presentación: Centrarse en los activos y las fortalezas de la persona es clave para un acompañamiento orientado a la recuperación -</a:t>
            </a:r>
            <a:r>
              <a:rPr lang="en-US" sz="2800" dirty="0"/>
              <a:t> 1 </a:t>
            </a:r>
            <a:endParaRPr lang="x-none" sz="2800" dirty="0"/>
          </a:p>
        </p:txBody>
      </p:sp>
    </p:spTree>
    <p:extLst>
      <p:ext uri="{BB962C8B-B14F-4D97-AF65-F5344CB8AC3E}">
        <p14:creationId xmlns:p14="http://schemas.microsoft.com/office/powerpoint/2010/main" val="8765245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DF7559-FB4E-40C7-BF19-C19FC4DC68A8}"/>
              </a:ext>
            </a:extLst>
          </p:cNvPr>
          <p:cNvSpPr>
            <a:spLocks noGrp="1"/>
          </p:cNvSpPr>
          <p:nvPr>
            <p:ph sz="quarter" idx="14"/>
          </p:nvPr>
        </p:nvSpPr>
        <p:spPr>
          <a:xfrm>
            <a:off x="507195" y="1889760"/>
            <a:ext cx="11174412" cy="4121428"/>
          </a:xfrm>
        </p:spPr>
        <p:txBody>
          <a:bodyPr/>
          <a:lstStyle/>
          <a:p>
            <a:pPr algn="just"/>
            <a:r>
              <a:rPr lang="es-ES" dirty="0"/>
              <a:t>El abordaje basado en las carencias limita las oportunidades de las personas, mientras que el abordaje basado en los activos y las fortalezas las amplía</a:t>
            </a:r>
            <a:r>
              <a:rPr lang="en-US" dirty="0"/>
              <a:t>.</a:t>
            </a:r>
            <a:endParaRPr lang="x-none" dirty="0"/>
          </a:p>
          <a:p>
            <a:pPr algn="just"/>
            <a:r>
              <a:rPr lang="es-ES" dirty="0"/>
              <a:t>Centrarse en los activos y las fortalezas no significa negar el dolor y el malestar que una persona pueda sufrir</a:t>
            </a:r>
            <a:r>
              <a:rPr lang="en-US" dirty="0"/>
              <a:t>. </a:t>
            </a:r>
          </a:p>
          <a:p>
            <a:pPr algn="just"/>
            <a:r>
              <a:rPr lang="es-ES" dirty="0"/>
              <a:t>Estos sentimientos se deberían identificar y se debe ayudar a la persona a explorarlos y a encontrar maneras de superarlos, aprovechando sus fortalezas y sus activos</a:t>
            </a:r>
            <a:r>
              <a:rPr lang="en-US" dirty="0"/>
              <a:t>. </a:t>
            </a:r>
            <a:endParaRPr lang="x-none" dirty="0"/>
          </a:p>
          <a:p>
            <a:pPr algn="just"/>
            <a:endParaRPr lang="x-none" dirty="0"/>
          </a:p>
        </p:txBody>
      </p:sp>
      <p:sp>
        <p:nvSpPr>
          <p:cNvPr id="7" name="Title 1">
            <a:extLst>
              <a:ext uri="{FF2B5EF4-FFF2-40B4-BE49-F238E27FC236}">
                <a16:creationId xmlns:a16="http://schemas.microsoft.com/office/drawing/2014/main" id="{2B532C31-1B22-47FC-84F2-E7C3CE429587}"/>
              </a:ext>
            </a:extLst>
          </p:cNvPr>
          <p:cNvSpPr>
            <a:spLocks noGrp="1"/>
          </p:cNvSpPr>
          <p:nvPr>
            <p:ph type="title"/>
          </p:nvPr>
        </p:nvSpPr>
        <p:spPr>
          <a:xfrm>
            <a:off x="399630" y="506412"/>
            <a:ext cx="11264050" cy="489268"/>
          </a:xfrm>
        </p:spPr>
        <p:txBody>
          <a:bodyPr>
            <a:noAutofit/>
          </a:bodyPr>
          <a:lstStyle/>
          <a:p>
            <a:r>
              <a:rPr lang="es-ES" sz="2800" dirty="0"/>
              <a:t>Presentación: Centrarse en los activos y las fortalezas de la persona es clave para un acompañamiento orientado a la recuperación -</a:t>
            </a:r>
            <a:r>
              <a:rPr lang="en-US" sz="2800" dirty="0"/>
              <a:t> 2 </a:t>
            </a:r>
            <a:endParaRPr lang="x-none" sz="2800" dirty="0"/>
          </a:p>
        </p:txBody>
      </p:sp>
    </p:spTree>
    <p:extLst>
      <p:ext uri="{BB962C8B-B14F-4D97-AF65-F5344CB8AC3E}">
        <p14:creationId xmlns:p14="http://schemas.microsoft.com/office/powerpoint/2010/main" val="2996990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27EA732-ED90-4391-9D62-CD2A9E9D7E4B}"/>
              </a:ext>
            </a:extLst>
          </p:cNvPr>
          <p:cNvGraphicFramePr>
            <a:graphicFrameLocks noGrp="1"/>
          </p:cNvGraphicFramePr>
          <p:nvPr>
            <p:ph sz="quarter" idx="14"/>
            <p:extLst>
              <p:ext uri="{D42A27DB-BD31-4B8C-83A1-F6EECF244321}">
                <p14:modId xmlns:p14="http://schemas.microsoft.com/office/powerpoint/2010/main" val="665499980"/>
              </p:ext>
            </p:extLst>
          </p:nvPr>
        </p:nvGraphicFramePr>
        <p:xfrm>
          <a:off x="548640" y="1480302"/>
          <a:ext cx="11134542" cy="4630312"/>
        </p:xfrm>
        <a:graphic>
          <a:graphicData uri="http://schemas.openxmlformats.org/drawingml/2006/table">
            <a:tbl>
              <a:tblPr firstRow="1" firstCol="1" bandRow="1">
                <a:tableStyleId>{2D5ABB26-0587-4C30-8999-92F81FD0307C}</a:tableStyleId>
              </a:tblPr>
              <a:tblGrid>
                <a:gridCol w="11134542">
                  <a:extLst>
                    <a:ext uri="{9D8B030D-6E8A-4147-A177-3AD203B41FA5}">
                      <a16:colId xmlns:a16="http://schemas.microsoft.com/office/drawing/2014/main" val="790173945"/>
                    </a:ext>
                  </a:extLst>
                </a:gridCol>
              </a:tblGrid>
              <a:tr h="257756">
                <a:tc>
                  <a:txBody>
                    <a:bodyPr/>
                    <a:lstStyle/>
                    <a:p>
                      <a:pPr marL="90170" marR="0" algn="ctr">
                        <a:spcBef>
                          <a:spcPts val="0"/>
                        </a:spcBef>
                        <a:spcAft>
                          <a:spcPts val="400"/>
                        </a:spcAft>
                      </a:pPr>
                      <a:r>
                        <a:rPr lang="es-ES" sz="1600" b="1" dirty="0">
                          <a:solidFill>
                            <a:schemeClr val="bg1"/>
                          </a:solidFill>
                          <a:effectLst/>
                          <a:latin typeface="Century Gothic" panose="020B0502020202020204" pitchFamily="34" charset="0"/>
                        </a:rPr>
                        <a:t>Abordaje basado en las carencias</a:t>
                      </a:r>
                      <a:endParaRPr lang="x-none" sz="1600" b="1" dirty="0">
                        <a:solidFill>
                          <a:schemeClr val="bg1"/>
                        </a:solidFill>
                        <a:effectLst/>
                        <a:latin typeface="Century Gothic" panose="020B0502020202020204" pitchFamily="34" charset="0"/>
                        <a:ea typeface="Cambria" panose="02040503050406030204" pitchFamily="18" charset="0"/>
                        <a:cs typeface="Arial" panose="020B0604020202020204" pitchFamily="34" charset="0"/>
                      </a:endParaRPr>
                    </a:p>
                  </a:txBody>
                  <a:tcPr marL="63393" marR="633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012783215"/>
                  </a:ext>
                </a:extLst>
              </a:tr>
              <a:tr h="1108788">
                <a:tc>
                  <a:txBody>
                    <a:bodyPr/>
                    <a:lstStyle/>
                    <a:p>
                      <a:pPr marL="285750" marR="0" lvl="0" indent="-285750">
                        <a:spcBef>
                          <a:spcPts val="0"/>
                        </a:spcBef>
                        <a:spcAft>
                          <a:spcPts val="0"/>
                        </a:spcAft>
                        <a:buFont typeface="Arial" panose="020B0604020202020204" pitchFamily="34" charset="0"/>
                        <a:buChar char="•"/>
                        <a:tabLst/>
                      </a:pPr>
                      <a:r>
                        <a:rPr lang="es-ES" sz="1800" kern="1200" dirty="0">
                          <a:solidFill>
                            <a:schemeClr val="tx1"/>
                          </a:solidFill>
                          <a:effectLst/>
                          <a:latin typeface="+mn-lt"/>
                          <a:ea typeface="+mn-ea"/>
                          <a:cs typeface="+mn-cs"/>
                        </a:rPr>
                        <a:t>Parte de las carencias y responde a problemas</a:t>
                      </a:r>
                      <a:r>
                        <a:rPr lang="en-GB" sz="1600" dirty="0">
                          <a:effectLst/>
                        </a:rPr>
                        <a:t>.</a:t>
                      </a:r>
                      <a:endParaRPr lang="x-none" sz="1600" dirty="0">
                        <a:effectLst/>
                      </a:endParaRPr>
                    </a:p>
                    <a:p>
                      <a:pPr marL="285750" marR="0" lvl="0" indent="-285750">
                        <a:spcBef>
                          <a:spcPts val="0"/>
                        </a:spcBef>
                        <a:spcAft>
                          <a:spcPts val="0"/>
                        </a:spcAft>
                        <a:buFont typeface="Arial" panose="020B0604020202020204" pitchFamily="34" charset="0"/>
                        <a:buChar char="•"/>
                        <a:tabLst/>
                      </a:pPr>
                      <a:r>
                        <a:rPr lang="es-ES" sz="1800" kern="1200" dirty="0">
                          <a:solidFill>
                            <a:schemeClr val="tx1"/>
                          </a:solidFill>
                          <a:effectLst/>
                          <a:latin typeface="+mn-lt"/>
                          <a:ea typeface="+mn-ea"/>
                          <a:cs typeface="+mn-cs"/>
                        </a:rPr>
                        <a:t>Proporciona un apoyo limitado por el mandato o la política específicos del servicio, en lugar de centrarse en las necesidades de la persona</a:t>
                      </a:r>
                      <a:r>
                        <a:rPr lang="en-GB" sz="1600" dirty="0">
                          <a:effectLst/>
                        </a:rPr>
                        <a:t>.</a:t>
                      </a:r>
                      <a:endParaRPr lang="x-none" sz="1600" dirty="0">
                        <a:effectLst/>
                      </a:endParaRPr>
                    </a:p>
                    <a:p>
                      <a:pPr marL="285750" marR="0" lvl="0" indent="-285750">
                        <a:spcBef>
                          <a:spcPts val="0"/>
                        </a:spcBef>
                        <a:spcAft>
                          <a:spcPts val="0"/>
                        </a:spcAft>
                        <a:buFont typeface="Arial" panose="020B0604020202020204" pitchFamily="34" charset="0"/>
                        <a:buChar char="•"/>
                        <a:tabLst/>
                      </a:pPr>
                      <a:r>
                        <a:rPr lang="es-ES" sz="1800" kern="1200" dirty="0">
                          <a:solidFill>
                            <a:schemeClr val="tx1"/>
                          </a:solidFill>
                          <a:effectLst/>
                          <a:latin typeface="+mn-lt"/>
                          <a:ea typeface="+mn-ea"/>
                          <a:cs typeface="+mn-cs"/>
                        </a:rPr>
                        <a:t>Trata a las personas como receptores pasivos del acompañamiento</a:t>
                      </a:r>
                      <a:r>
                        <a:rPr lang="en-GB" sz="1600" dirty="0">
                          <a:effectLst/>
                        </a:rPr>
                        <a:t>. </a:t>
                      </a:r>
                      <a:endParaRPr lang="x-none" sz="1600" dirty="0">
                        <a:effectLst/>
                      </a:endParaRPr>
                    </a:p>
                    <a:p>
                      <a:pPr marL="285750" marR="0" lvl="0" indent="-285750">
                        <a:spcBef>
                          <a:spcPts val="0"/>
                        </a:spcBef>
                        <a:spcAft>
                          <a:spcPts val="0"/>
                        </a:spcAft>
                        <a:buFont typeface="Arial" panose="020B0604020202020204" pitchFamily="34" charset="0"/>
                        <a:buChar char="•"/>
                        <a:tabLst/>
                      </a:pPr>
                      <a:r>
                        <a:rPr lang="es-ES" sz="1800" kern="1200" dirty="0">
                          <a:solidFill>
                            <a:schemeClr val="tx1"/>
                          </a:solidFill>
                          <a:effectLst/>
                          <a:latin typeface="+mn-lt"/>
                          <a:ea typeface="+mn-ea"/>
                          <a:cs typeface="+mn-cs"/>
                        </a:rPr>
                        <a:t>Ve los problemas o las carencias como una parte intrínseca de la persona, e intenta «arreglarla» o «estabilizarla».</a:t>
                      </a:r>
                      <a:r>
                        <a:rPr lang="es-ES" sz="1800" b="1" kern="1200" dirty="0">
                          <a:solidFill>
                            <a:schemeClr val="tx1"/>
                          </a:solidFill>
                          <a:effectLst/>
                          <a:latin typeface="+mn-lt"/>
                          <a:ea typeface="+mn-ea"/>
                          <a:cs typeface="+mn-cs"/>
                        </a:rPr>
                        <a:t> </a:t>
                      </a:r>
                      <a:endParaRPr lang="x-none" sz="1600" b="0" dirty="0">
                        <a:solidFill>
                          <a:sysClr val="windowText" lastClr="000000"/>
                        </a:solidFill>
                        <a:effectLst/>
                        <a:latin typeface="+mn-lt"/>
                        <a:ea typeface="MS Mincho" panose="02020609040205080304" pitchFamily="49" charset="-128"/>
                        <a:cs typeface="Arial" panose="020B0604020202020204" pitchFamily="34" charset="0"/>
                      </a:endParaRPr>
                    </a:p>
                  </a:txBody>
                  <a:tcPr marL="63393" marR="633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495124"/>
                  </a:ext>
                </a:extLst>
              </a:tr>
              <a:tr h="257756">
                <a:tc>
                  <a:txBody>
                    <a:bodyPr/>
                    <a:lstStyle/>
                    <a:p>
                      <a:pPr marL="90170" marR="0" algn="ctr">
                        <a:spcBef>
                          <a:spcPts val="0"/>
                        </a:spcBef>
                        <a:spcAft>
                          <a:spcPts val="400"/>
                        </a:spcAft>
                      </a:pPr>
                      <a:r>
                        <a:rPr lang="es-ES" sz="1600" b="1" dirty="0">
                          <a:solidFill>
                            <a:schemeClr val="bg1"/>
                          </a:solidFill>
                          <a:effectLst/>
                          <a:latin typeface="Century Gothic" panose="020B0502020202020204" pitchFamily="34" charset="0"/>
                        </a:rPr>
                        <a:t>Abordaje centrado en los activos y las fortalezas </a:t>
                      </a:r>
                      <a:endParaRPr lang="x-none" sz="1600" b="1" dirty="0">
                        <a:solidFill>
                          <a:schemeClr val="bg1"/>
                        </a:solidFill>
                        <a:effectLst/>
                        <a:latin typeface="Century Gothic" panose="020B0502020202020204" pitchFamily="34" charset="0"/>
                        <a:ea typeface="Cambria" panose="02040503050406030204" pitchFamily="18" charset="0"/>
                        <a:cs typeface="Arial" panose="020B0604020202020204" pitchFamily="34" charset="0"/>
                      </a:endParaRPr>
                    </a:p>
                  </a:txBody>
                  <a:tcPr marL="63393" marR="633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288431560"/>
                  </a:ext>
                </a:extLst>
              </a:tr>
              <a:tr h="2319804">
                <a:tc>
                  <a:txBody>
                    <a:bodyPr/>
                    <a:lstStyle/>
                    <a:p>
                      <a:pPr marL="285750" marR="0" lvl="0" indent="-285750">
                        <a:spcBef>
                          <a:spcPts val="0"/>
                        </a:spcBef>
                        <a:spcAft>
                          <a:spcPts val="0"/>
                        </a:spcAft>
                        <a:buFont typeface="Arial" panose="020B0604020202020204" pitchFamily="34" charset="0"/>
                        <a:buChar char="•"/>
                        <a:tabLst/>
                      </a:pPr>
                      <a:r>
                        <a:rPr lang="es-ES" sz="1800" kern="1200" dirty="0">
                          <a:solidFill>
                            <a:schemeClr val="tx1"/>
                          </a:solidFill>
                          <a:effectLst/>
                          <a:latin typeface="+mn-lt"/>
                          <a:ea typeface="+mn-ea"/>
                          <a:cs typeface="+mn-cs"/>
                        </a:rPr>
                        <a:t>Parte de los activos e identifica oportunidades y fortalezas</a:t>
                      </a:r>
                      <a:r>
                        <a:rPr lang="en-US" sz="1600" dirty="0">
                          <a:effectLst/>
                        </a:rPr>
                        <a:t>.</a:t>
                      </a:r>
                      <a:endParaRPr lang="x-none" sz="1600" dirty="0">
                        <a:effectLst/>
                      </a:endParaRPr>
                    </a:p>
                    <a:p>
                      <a:pPr marL="285750" marR="0" lvl="0" indent="-285750">
                        <a:spcBef>
                          <a:spcPts val="0"/>
                        </a:spcBef>
                        <a:spcAft>
                          <a:spcPts val="0"/>
                        </a:spcAft>
                        <a:buFont typeface="Arial" panose="020B0604020202020204" pitchFamily="34" charset="0"/>
                        <a:buChar char="•"/>
                        <a:tabLst/>
                      </a:pPr>
                      <a:r>
                        <a:rPr lang="es-ES" sz="1800" kern="1200" dirty="0">
                          <a:solidFill>
                            <a:schemeClr val="tx1"/>
                          </a:solidFill>
                          <a:effectLst/>
                          <a:latin typeface="+mn-lt"/>
                          <a:ea typeface="+mn-ea"/>
                          <a:cs typeface="+mn-cs"/>
                        </a:rPr>
                        <a:t>Ve a las personas como expertas en su propia recuperación y reconoce que son capaces de tomar decisiones y que las toman</a:t>
                      </a:r>
                      <a:r>
                        <a:rPr lang="en-US" sz="1600" dirty="0">
                          <a:effectLst/>
                        </a:rPr>
                        <a:t>.</a:t>
                      </a:r>
                      <a:endParaRPr lang="x-none" sz="1600" dirty="0">
                        <a:effectLst/>
                      </a:endParaRPr>
                    </a:p>
                    <a:p>
                      <a:pPr marL="285750" marR="0" lvl="0" indent="-285750">
                        <a:spcBef>
                          <a:spcPts val="0"/>
                        </a:spcBef>
                        <a:spcAft>
                          <a:spcPts val="0"/>
                        </a:spcAft>
                        <a:buFont typeface="Arial" panose="020B0604020202020204" pitchFamily="34" charset="0"/>
                        <a:buChar char="•"/>
                        <a:tabLst/>
                      </a:pPr>
                      <a:r>
                        <a:rPr lang="es-ES" sz="1800" kern="1200" dirty="0">
                          <a:solidFill>
                            <a:schemeClr val="tx1"/>
                          </a:solidFill>
                          <a:effectLst/>
                          <a:latin typeface="+mn-lt"/>
                          <a:ea typeface="+mn-ea"/>
                          <a:cs typeface="+mn-cs"/>
                        </a:rPr>
                        <a:t>Requiere que los profesionales o los otros implicados en la asistencia pasen de intentar «arreglar a la persona» a acompañarla en su recuperación</a:t>
                      </a:r>
                      <a:r>
                        <a:rPr lang="en-US" sz="1600" dirty="0">
                          <a:effectLst/>
                        </a:rPr>
                        <a:t>.</a:t>
                      </a:r>
                      <a:endParaRPr lang="x-none" sz="1600" dirty="0">
                        <a:effectLst/>
                      </a:endParaRPr>
                    </a:p>
                    <a:p>
                      <a:pPr marL="285750" marR="0" lvl="0" indent="-285750">
                        <a:spcBef>
                          <a:spcPts val="0"/>
                        </a:spcBef>
                        <a:spcAft>
                          <a:spcPts val="0"/>
                        </a:spcAft>
                        <a:buFont typeface="Arial" panose="020B0604020202020204" pitchFamily="34" charset="0"/>
                        <a:buChar char="•"/>
                        <a:tabLst/>
                      </a:pPr>
                      <a:r>
                        <a:rPr lang="es-ES" sz="1800" kern="1200" dirty="0">
                          <a:solidFill>
                            <a:schemeClr val="tx1"/>
                          </a:solidFill>
                          <a:effectLst/>
                          <a:latin typeface="+mn-lt"/>
                          <a:ea typeface="+mn-ea"/>
                          <a:cs typeface="+mn-cs"/>
                        </a:rPr>
                        <a:t>Enfatiza la colaboración y la coproducción entre la persona implicada y los profesionales y los otros acompañantes en su recorrido y proceso de recuperación</a:t>
                      </a:r>
                      <a:r>
                        <a:rPr lang="en-US" sz="1600" dirty="0">
                          <a:effectLst/>
                        </a:rPr>
                        <a:t>. </a:t>
                      </a:r>
                      <a:endParaRPr lang="x-none" sz="1600" dirty="0">
                        <a:effectLst/>
                      </a:endParaRPr>
                    </a:p>
                    <a:p>
                      <a:pPr marL="285750" marR="0" lvl="0" indent="-285750">
                        <a:spcBef>
                          <a:spcPts val="0"/>
                        </a:spcBef>
                        <a:spcAft>
                          <a:spcPts val="0"/>
                        </a:spcAft>
                        <a:buFont typeface="Arial" panose="020B0604020202020204" pitchFamily="34" charset="0"/>
                        <a:buChar char="•"/>
                        <a:tabLst/>
                      </a:pPr>
                      <a:r>
                        <a:rPr lang="es-ES" sz="1800" kern="1200" dirty="0">
                          <a:solidFill>
                            <a:schemeClr val="tx1"/>
                          </a:solidFill>
                          <a:effectLst/>
                          <a:latin typeface="+mn-lt"/>
                          <a:ea typeface="+mn-ea"/>
                          <a:cs typeface="+mn-cs"/>
                        </a:rPr>
                        <a:t>Ve y trata a la comunidad general como activos</a:t>
                      </a:r>
                      <a:r>
                        <a:rPr lang="en-US" sz="1600" dirty="0">
                          <a:effectLst/>
                        </a:rPr>
                        <a:t>.</a:t>
                      </a:r>
                      <a:endParaRPr lang="x-none" sz="1600" dirty="0">
                        <a:effectLst/>
                      </a:endParaRPr>
                    </a:p>
                    <a:p>
                      <a:pPr marL="285750" marR="0" lvl="0" indent="-285750">
                        <a:spcBef>
                          <a:spcPts val="0"/>
                        </a:spcBef>
                        <a:spcAft>
                          <a:spcPts val="0"/>
                        </a:spcAft>
                        <a:buFont typeface="Arial" panose="020B0604020202020204" pitchFamily="34" charset="0"/>
                        <a:buChar char="•"/>
                        <a:tabLst/>
                      </a:pPr>
                      <a:r>
                        <a:rPr lang="es-ES" sz="1800" kern="1200" dirty="0">
                          <a:solidFill>
                            <a:schemeClr val="tx1"/>
                          </a:solidFill>
                          <a:effectLst/>
                          <a:latin typeface="+mn-lt"/>
                          <a:ea typeface="+mn-ea"/>
                          <a:cs typeface="+mn-cs"/>
                        </a:rPr>
                        <a:t>Empodera a las personas para asumir el control de sus vidas y las ayuda a desarrollar su potencial, entendiendo que son ellas quienes tienen las respuestas y las soluciones</a:t>
                      </a:r>
                      <a:r>
                        <a:rPr lang="en-US" sz="1600" dirty="0">
                          <a:effectLst/>
                        </a:rPr>
                        <a:t>.</a:t>
                      </a:r>
                      <a:endParaRPr lang="x-none" sz="1600" b="0" dirty="0">
                        <a:solidFill>
                          <a:sysClr val="windowText" lastClr="000000"/>
                        </a:solidFill>
                        <a:effectLst/>
                        <a:latin typeface="+mn-lt"/>
                        <a:ea typeface="MS Mincho" panose="02020609040205080304" pitchFamily="49" charset="-128"/>
                        <a:cs typeface="Arial" panose="020B0604020202020204" pitchFamily="34" charset="0"/>
                      </a:endParaRPr>
                    </a:p>
                  </a:txBody>
                  <a:tcPr marL="63393" marR="633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081358"/>
                  </a:ext>
                </a:extLst>
              </a:tr>
            </a:tbl>
          </a:graphicData>
        </a:graphic>
      </p:graphicFrame>
      <p:sp>
        <p:nvSpPr>
          <p:cNvPr id="6" name="Title 1">
            <a:extLst>
              <a:ext uri="{FF2B5EF4-FFF2-40B4-BE49-F238E27FC236}">
                <a16:creationId xmlns:a16="http://schemas.microsoft.com/office/drawing/2014/main" id="{2B532C31-1B22-47FC-84F2-E7C3CE429587}"/>
              </a:ext>
            </a:extLst>
          </p:cNvPr>
          <p:cNvSpPr>
            <a:spLocks noGrp="1"/>
          </p:cNvSpPr>
          <p:nvPr>
            <p:ph type="title"/>
          </p:nvPr>
        </p:nvSpPr>
        <p:spPr>
          <a:xfrm>
            <a:off x="399630" y="506412"/>
            <a:ext cx="11264050" cy="489268"/>
          </a:xfrm>
        </p:spPr>
        <p:txBody>
          <a:bodyPr>
            <a:noAutofit/>
          </a:bodyPr>
          <a:lstStyle/>
          <a:p>
            <a:r>
              <a:rPr lang="es-ES" sz="2800" dirty="0"/>
              <a:t>Presentación: Centrarse en los activos y las fortalezas de la persona es clave para un acompañamiento orientado a la recuperación -</a:t>
            </a:r>
            <a:r>
              <a:rPr lang="en-US" sz="2800" dirty="0"/>
              <a:t> 3</a:t>
            </a:r>
            <a:endParaRPr lang="x-none" sz="2800" dirty="0"/>
          </a:p>
        </p:txBody>
      </p:sp>
    </p:spTree>
    <p:extLst>
      <p:ext uri="{BB962C8B-B14F-4D97-AF65-F5344CB8AC3E}">
        <p14:creationId xmlns:p14="http://schemas.microsoft.com/office/powerpoint/2010/main" val="14167243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CA5A2B-1192-4045-8A4B-EB9C50098989}"/>
              </a:ext>
            </a:extLst>
          </p:cNvPr>
          <p:cNvSpPr>
            <a:spLocks noGrp="1"/>
          </p:cNvSpPr>
          <p:nvPr>
            <p:ph sz="quarter" idx="14"/>
          </p:nvPr>
        </p:nvSpPr>
        <p:spPr/>
        <p:txBody>
          <a:bodyPr/>
          <a:lstStyle/>
          <a:p>
            <a:pPr algn="just"/>
            <a:endParaRPr lang="x-none" dirty="0"/>
          </a:p>
          <a:p>
            <a:pPr algn="just"/>
            <a:r>
              <a:rPr lang="es-ES" dirty="0"/>
              <a:t>En la siguiente situación (Tom), veremos lo que conlleva en la práctica el abordaje basado en las carencias y cómo se puede avanzar hacia un abordaje basado en las fortalezas. </a:t>
            </a:r>
          </a:p>
          <a:p>
            <a:pPr marL="0" indent="0" algn="just">
              <a:buNone/>
            </a:pPr>
            <a:endParaRPr lang="x-none" dirty="0"/>
          </a:p>
          <a:p>
            <a:pPr algn="just"/>
            <a:endParaRPr lang="x-none" dirty="0"/>
          </a:p>
        </p:txBody>
      </p:sp>
      <p:sp>
        <p:nvSpPr>
          <p:cNvPr id="5" name="Title 1">
            <a:extLst>
              <a:ext uri="{FF2B5EF4-FFF2-40B4-BE49-F238E27FC236}">
                <a16:creationId xmlns:a16="http://schemas.microsoft.com/office/drawing/2014/main" id="{2B532C31-1B22-47FC-84F2-E7C3CE429587}"/>
              </a:ext>
            </a:extLst>
          </p:cNvPr>
          <p:cNvSpPr>
            <a:spLocks noGrp="1"/>
          </p:cNvSpPr>
          <p:nvPr>
            <p:ph type="title"/>
          </p:nvPr>
        </p:nvSpPr>
        <p:spPr>
          <a:xfrm>
            <a:off x="399630" y="506412"/>
            <a:ext cx="11264050" cy="489268"/>
          </a:xfrm>
        </p:spPr>
        <p:txBody>
          <a:bodyPr>
            <a:noAutofit/>
          </a:bodyPr>
          <a:lstStyle/>
          <a:p>
            <a:r>
              <a:rPr lang="es-ES" sz="2800" dirty="0"/>
              <a:t>Presentación: Centrarse en los activos y las fortalezas de la persona es clave para un acompañamiento orientado a la recuperación -</a:t>
            </a:r>
            <a:r>
              <a:rPr lang="en-US" sz="2800" dirty="0"/>
              <a:t> 4</a:t>
            </a:r>
            <a:endParaRPr lang="x-none" sz="2800" dirty="0"/>
          </a:p>
        </p:txBody>
      </p:sp>
    </p:spTree>
    <p:extLst>
      <p:ext uri="{BB962C8B-B14F-4D97-AF65-F5344CB8AC3E}">
        <p14:creationId xmlns:p14="http://schemas.microsoft.com/office/powerpoint/2010/main" val="335174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CF59504-826A-EE49-B295-ED15ABFD4D74}"/>
              </a:ext>
            </a:extLst>
          </p:cNvPr>
          <p:cNvSpPr>
            <a:spLocks noGrp="1"/>
          </p:cNvSpPr>
          <p:nvPr>
            <p:ph type="body" sz="quarter" idx="13"/>
          </p:nvPr>
        </p:nvSpPr>
        <p:spPr/>
        <p:txBody>
          <a:bodyPr/>
          <a:lstStyle/>
          <a:p>
            <a:r>
              <a:rPr lang="es-ES" dirty="0"/>
              <a:t>Durante la formación, los participantes deben: </a:t>
            </a:r>
          </a:p>
        </p:txBody>
      </p:sp>
      <p:sp>
        <p:nvSpPr>
          <p:cNvPr id="3" name="Content Placeholder 2">
            <a:extLst>
              <a:ext uri="{FF2B5EF4-FFF2-40B4-BE49-F238E27FC236}">
                <a16:creationId xmlns:a16="http://schemas.microsoft.com/office/drawing/2014/main" id="{12966D85-6117-464D-9B4D-8BB4A706D741}"/>
              </a:ext>
            </a:extLst>
          </p:cNvPr>
          <p:cNvSpPr>
            <a:spLocks noGrp="1"/>
          </p:cNvSpPr>
          <p:nvPr>
            <p:ph sz="quarter" idx="14"/>
          </p:nvPr>
        </p:nvSpPr>
        <p:spPr/>
        <p:txBody>
          <a:bodyPr/>
          <a:lstStyle/>
          <a:p>
            <a:pPr lvl="0" algn="just" fontAlgn="base"/>
            <a:r>
              <a:rPr lang="es-ES" dirty="0"/>
              <a:t>adquirir un conocimiento profundo sobre el abordaje basado en la recuperación en salud mental y sus principios y elementos clave; </a:t>
            </a:r>
          </a:p>
          <a:p>
            <a:pPr lvl="0" algn="just" fontAlgn="base"/>
            <a:r>
              <a:rPr lang="es-ES" dirty="0"/>
              <a:t>entender y hablar sobre el papel de las personas con discapacidad psicosocial, los profesionales de la salud mental y otros, la familia, los cuidadores y otros colaboradores en la promoción de la recuperación;</a:t>
            </a:r>
          </a:p>
          <a:p>
            <a:pPr lvl="0" algn="just" fontAlgn="base"/>
            <a:r>
              <a:rPr lang="es-ES" dirty="0"/>
              <a:t>desarrollar habilidades comunicativas en relación con la recuperación; </a:t>
            </a:r>
          </a:p>
          <a:p>
            <a:pPr lvl="0" algn="just" fontAlgn="base"/>
            <a:r>
              <a:rPr lang="es-ES" dirty="0"/>
              <a:t>aprender a aplicar los principios de la atención orientada a la recuperación; </a:t>
            </a:r>
          </a:p>
          <a:p>
            <a:pPr algn="just"/>
            <a:r>
              <a:rPr lang="es-ES" dirty="0"/>
              <a:t>aprender a elaborar un plan de recuperación</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326D0470-8AD8-4E63-BBC0-503D610907C1}"/>
              </a:ext>
            </a:extLst>
          </p:cNvPr>
          <p:cNvSpPr>
            <a:spLocks noGrp="1"/>
          </p:cNvSpPr>
          <p:nvPr>
            <p:ph type="title"/>
          </p:nvPr>
        </p:nvSpPr>
        <p:spPr/>
        <p:txBody>
          <a:bodyPr/>
          <a:lstStyle/>
          <a:p>
            <a:r>
              <a:rPr lang="en-US" dirty="0" err="1"/>
              <a:t>Objetivos</a:t>
            </a:r>
            <a:r>
              <a:rPr lang="en-US" dirty="0"/>
              <a:t> de </a:t>
            </a:r>
            <a:r>
              <a:rPr lang="en-US" dirty="0" err="1"/>
              <a:t>aprendizaje</a:t>
            </a:r>
            <a:r>
              <a:rPr lang="en-US" dirty="0"/>
              <a:t> de </a:t>
            </a:r>
            <a:r>
              <a:rPr lang="en-US" dirty="0" err="1"/>
              <a:t>éste</a:t>
            </a:r>
            <a:r>
              <a:rPr lang="en-US" dirty="0"/>
              <a:t> </a:t>
            </a:r>
            <a:r>
              <a:rPr lang="en-US" dirty="0" err="1"/>
              <a:t>módulo</a:t>
            </a:r>
            <a:endParaRPr lang="x-none" dirty="0"/>
          </a:p>
        </p:txBody>
      </p:sp>
    </p:spTree>
    <p:extLst>
      <p:ext uri="{BB962C8B-B14F-4D97-AF65-F5344CB8AC3E}">
        <p14:creationId xmlns:p14="http://schemas.microsoft.com/office/powerpoint/2010/main" val="26903217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9802B53-98F8-5540-9620-CA8873C462C9}"/>
              </a:ext>
            </a:extLst>
          </p:cNvPr>
          <p:cNvSpPr>
            <a:spLocks noGrp="1"/>
          </p:cNvSpPr>
          <p:nvPr>
            <p:ph type="body" sz="quarter" idx="13"/>
          </p:nvPr>
        </p:nvSpPr>
        <p:spPr>
          <a:xfrm>
            <a:off x="507207" y="1365067"/>
            <a:ext cx="11174400" cy="360000"/>
          </a:xfrm>
        </p:spPr>
        <p:txBody>
          <a:bodyPr/>
          <a:lstStyle/>
          <a:p>
            <a:r>
              <a:rPr lang="es-ES" dirty="0"/>
              <a:t>El caso de Tom</a:t>
            </a:r>
          </a:p>
        </p:txBody>
      </p:sp>
      <p:sp>
        <p:nvSpPr>
          <p:cNvPr id="4" name="Text Box 13">
            <a:extLst>
              <a:ext uri="{FF2B5EF4-FFF2-40B4-BE49-F238E27FC236}">
                <a16:creationId xmlns:a16="http://schemas.microsoft.com/office/drawing/2014/main" id="{6C963EB1-7B32-4AB8-A41F-EA4C5E088A8E}"/>
              </a:ext>
            </a:extLst>
          </p:cNvPr>
          <p:cNvSpPr txBox="1">
            <a:spLocks noGrp="1"/>
          </p:cNvSpPr>
          <p:nvPr>
            <p:ph sz="quarter" idx="14"/>
          </p:nvPr>
        </p:nvSpPr>
        <p:spPr>
          <a:xfrm>
            <a:off x="507207" y="1906744"/>
            <a:ext cx="11174412" cy="3254644"/>
          </a:xfrm>
          <a:solidFill>
            <a:srgbClr val="D2EFFD"/>
          </a:solidFill>
        </p:spPr>
        <p:txBody>
          <a:bodyPr>
            <a:normAutofit/>
          </a:bodyPr>
          <a:lstStyle/>
          <a:p>
            <a:pPr marL="0" indent="0" algn="just">
              <a:buNone/>
            </a:pPr>
            <a:r>
              <a:rPr lang="es-ES" dirty="0"/>
              <a:t>Tom es un hombre de treinta años que trabaja de maestro. Hace tres años que está casado, pero la relación con su mujer se ha deteriorado recientemente y discuten a todas horas. Cada vez le resulta más difícil encontrar el gusto por el trabajo y mostrarse paciente y atento a las necesidades de sus alumnos. Los días se le hacen insoportables. A menudo le cuesta también dormirse por la noche, porque piensa en el día siguiente y le angustia no ser capaz de afrontarlo. Cuando se siente así, recurre al alcohol hasta que se tranquiliza. Ha consultado con su médico de cabecera, que le ha diagnosticado fatiga crónica y desánimo, y le ha hablado de una posible depresión. A pesar de todo, Tom sigue formando parte del equipo de rugby local y le reconforta mucho jugar y pasar el rato con sus compañeros de equipo. </a:t>
            </a:r>
          </a:p>
        </p:txBody>
      </p:sp>
      <p:sp>
        <p:nvSpPr>
          <p:cNvPr id="7" name="Title 1">
            <a:extLst>
              <a:ext uri="{FF2B5EF4-FFF2-40B4-BE49-F238E27FC236}">
                <a16:creationId xmlns:a16="http://schemas.microsoft.com/office/drawing/2014/main" id="{2B532C31-1B22-47FC-84F2-E7C3CE429587}"/>
              </a:ext>
            </a:extLst>
          </p:cNvPr>
          <p:cNvSpPr>
            <a:spLocks noGrp="1"/>
          </p:cNvSpPr>
          <p:nvPr>
            <p:ph type="title"/>
          </p:nvPr>
        </p:nvSpPr>
        <p:spPr>
          <a:xfrm>
            <a:off x="399630" y="506412"/>
            <a:ext cx="11264050" cy="489268"/>
          </a:xfrm>
        </p:spPr>
        <p:txBody>
          <a:bodyPr>
            <a:noAutofit/>
          </a:bodyPr>
          <a:lstStyle/>
          <a:p>
            <a:r>
              <a:rPr lang="es-ES" sz="2800" dirty="0"/>
              <a:t>Presentación: Centrarse en los activos y las fortalezas de la persona es clave para un acompañamiento orientado a la recuperación -</a:t>
            </a:r>
            <a:r>
              <a:rPr lang="en-US" sz="2800" dirty="0"/>
              <a:t> 5 </a:t>
            </a:r>
            <a:endParaRPr lang="x-none" sz="2800" dirty="0"/>
          </a:p>
        </p:txBody>
      </p:sp>
    </p:spTree>
    <p:extLst>
      <p:ext uri="{BB962C8B-B14F-4D97-AF65-F5344CB8AC3E}">
        <p14:creationId xmlns:p14="http://schemas.microsoft.com/office/powerpoint/2010/main" val="3662054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0BD8775-145D-0C4A-86BB-B07CBE36FADA}"/>
              </a:ext>
            </a:extLst>
          </p:cNvPr>
          <p:cNvGraphicFramePr>
            <a:graphicFrameLocks noGrp="1"/>
          </p:cNvGraphicFramePr>
          <p:nvPr>
            <p:extLst>
              <p:ext uri="{D42A27DB-BD31-4B8C-83A1-F6EECF244321}">
                <p14:modId xmlns:p14="http://schemas.microsoft.com/office/powerpoint/2010/main" val="632283056"/>
              </p:ext>
            </p:extLst>
          </p:nvPr>
        </p:nvGraphicFramePr>
        <p:xfrm>
          <a:off x="589280" y="1515712"/>
          <a:ext cx="11176000" cy="4235371"/>
        </p:xfrm>
        <a:graphic>
          <a:graphicData uri="http://schemas.openxmlformats.org/drawingml/2006/table">
            <a:tbl>
              <a:tblPr firstRow="1" firstCol="1" bandRow="1">
                <a:tableStyleId>{2D5ABB26-0587-4C30-8999-92F81FD0307C}</a:tableStyleId>
              </a:tblPr>
              <a:tblGrid>
                <a:gridCol w="5292015">
                  <a:extLst>
                    <a:ext uri="{9D8B030D-6E8A-4147-A177-3AD203B41FA5}">
                      <a16:colId xmlns:a16="http://schemas.microsoft.com/office/drawing/2014/main" val="603559072"/>
                    </a:ext>
                  </a:extLst>
                </a:gridCol>
                <a:gridCol w="5883985">
                  <a:extLst>
                    <a:ext uri="{9D8B030D-6E8A-4147-A177-3AD203B41FA5}">
                      <a16:colId xmlns:a16="http://schemas.microsoft.com/office/drawing/2014/main" val="338599509"/>
                    </a:ext>
                  </a:extLst>
                </a:gridCol>
              </a:tblGrid>
              <a:tr h="198788">
                <a:tc>
                  <a:txBody>
                    <a:bodyPr/>
                    <a:lstStyle/>
                    <a:p>
                      <a:pPr algn="ctr">
                        <a:lnSpc>
                          <a:spcPts val="1700"/>
                        </a:lnSpc>
                        <a:spcAft>
                          <a:spcPts val="1200"/>
                        </a:spcAft>
                      </a:pPr>
                      <a:r>
                        <a:rPr lang="es-ES" sz="1100" b="1" dirty="0">
                          <a:solidFill>
                            <a:schemeClr val="bg1"/>
                          </a:solidFill>
                          <a:effectLst/>
                          <a:latin typeface="Century Gothic" panose="020B0502020202020204" pitchFamily="34" charset="0"/>
                        </a:rPr>
                        <a:t>Abordaje basado en las carencias</a:t>
                      </a:r>
                      <a:endParaRPr lang="en-US" sz="1100" b="1" dirty="0">
                        <a:solidFill>
                          <a:schemeClr val="bg1"/>
                        </a:solidFill>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ts val="1700"/>
                        </a:lnSpc>
                        <a:spcAft>
                          <a:spcPts val="1200"/>
                        </a:spcAft>
                      </a:pPr>
                      <a:r>
                        <a:rPr lang="es-ES" sz="1100" b="1" dirty="0">
                          <a:solidFill>
                            <a:schemeClr val="bg1"/>
                          </a:solidFill>
                          <a:effectLst/>
                          <a:latin typeface="Century Gothic" panose="020B0502020202020204" pitchFamily="34" charset="0"/>
                        </a:rPr>
                        <a:t>Abordaje basado en los activos/fortalezas</a:t>
                      </a:r>
                      <a:endParaRPr lang="en-US" sz="1100" b="1" dirty="0">
                        <a:solidFill>
                          <a:schemeClr val="bg1"/>
                        </a:solidFill>
                        <a:effectLst/>
                        <a:latin typeface="Century Gothic" panose="020B0502020202020204" pitchFamily="34" charset="0"/>
                        <a:ea typeface="MS Mincho" panose="02020609040205080304" pitchFamily="49"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577276897"/>
                  </a:ext>
                </a:extLst>
              </a:tr>
              <a:tr h="1198801">
                <a:tc>
                  <a:txBody>
                    <a:bodyPr/>
                    <a:lstStyle/>
                    <a:p>
                      <a:pPr>
                        <a:lnSpc>
                          <a:spcPct val="100000"/>
                        </a:lnSpc>
                      </a:pPr>
                      <a:r>
                        <a:rPr lang="es-ES" sz="1200" b="1" kern="1200" dirty="0">
                          <a:solidFill>
                            <a:schemeClr val="tx1"/>
                          </a:solidFill>
                          <a:effectLst/>
                          <a:latin typeface="+mn-lt"/>
                          <a:ea typeface="+mn-ea"/>
                          <a:cs typeface="+mn-cs"/>
                        </a:rPr>
                        <a:t>Parte de las carencias y responde a problemas:</a:t>
                      </a:r>
                      <a:endParaRPr lang="es-ES" sz="1200" kern="1200" dirty="0">
                        <a:solidFill>
                          <a:schemeClr val="tx1"/>
                        </a:solidFill>
                        <a:effectLst/>
                        <a:latin typeface="+mn-lt"/>
                        <a:ea typeface="+mn-ea"/>
                        <a:cs typeface="+mn-cs"/>
                      </a:endParaRPr>
                    </a:p>
                    <a:p>
                      <a:pPr>
                        <a:lnSpc>
                          <a:spcPct val="100000"/>
                        </a:lnSpc>
                      </a:pPr>
                      <a:r>
                        <a:rPr lang="es-ES" sz="1200" kern="1200" dirty="0">
                          <a:solidFill>
                            <a:schemeClr val="tx1"/>
                          </a:solidFill>
                          <a:effectLst/>
                          <a:latin typeface="+mn-lt"/>
                          <a:ea typeface="+mn-ea"/>
                          <a:cs typeface="+mn-cs"/>
                        </a:rPr>
                        <a:t> </a:t>
                      </a:r>
                    </a:p>
                    <a:p>
                      <a:pPr marL="171450" lvl="0" indent="-171450" fontAlgn="base">
                        <a:lnSpc>
                          <a:spcPct val="100000"/>
                        </a:lnSpc>
                        <a:buFont typeface="Arial" panose="020B0604020202020204" pitchFamily="34" charset="0"/>
                        <a:buChar char="•"/>
                      </a:pPr>
                      <a:r>
                        <a:rPr lang="es-ES" sz="1200" u="none" strike="noStrike" kern="1200" dirty="0">
                          <a:solidFill>
                            <a:schemeClr val="tx1"/>
                          </a:solidFill>
                          <a:effectLst/>
                          <a:latin typeface="+mn-lt"/>
                          <a:ea typeface="+mn-ea"/>
                          <a:cs typeface="+mn-cs"/>
                        </a:rPr>
                        <a:t>Fatiga crónica y desánimo, posible depresión </a:t>
                      </a:r>
                    </a:p>
                    <a:p>
                      <a:pPr marL="171450" lvl="0" indent="-171450" fontAlgn="base">
                        <a:lnSpc>
                          <a:spcPct val="100000"/>
                        </a:lnSpc>
                        <a:buFont typeface="Arial" panose="020B0604020202020204" pitchFamily="34" charset="0"/>
                        <a:buChar char="•"/>
                      </a:pPr>
                      <a:r>
                        <a:rPr lang="es-ES" sz="1200" u="none" strike="noStrike" kern="1200" dirty="0">
                          <a:solidFill>
                            <a:schemeClr val="tx1"/>
                          </a:solidFill>
                          <a:effectLst/>
                          <a:latin typeface="+mn-lt"/>
                          <a:ea typeface="+mn-ea"/>
                          <a:cs typeface="+mn-cs"/>
                        </a:rPr>
                        <a:t>Consumo excesivo de alcohol </a:t>
                      </a:r>
                    </a:p>
                    <a:p>
                      <a:pPr marL="171450" lvl="0" indent="-171450" fontAlgn="base">
                        <a:lnSpc>
                          <a:spcPct val="100000"/>
                        </a:lnSpc>
                        <a:buFont typeface="Arial" panose="020B0604020202020204" pitchFamily="34" charset="0"/>
                        <a:buChar char="•"/>
                      </a:pPr>
                      <a:r>
                        <a:rPr lang="es-ES" sz="1200" u="none" strike="noStrike" kern="1200" dirty="0">
                          <a:solidFill>
                            <a:schemeClr val="tx1"/>
                          </a:solidFill>
                          <a:effectLst/>
                          <a:latin typeface="+mn-lt"/>
                          <a:ea typeface="+mn-ea"/>
                          <a:cs typeface="+mn-cs"/>
                        </a:rPr>
                        <a:t>Problemas de pareja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lang="es-ES" sz="1200" b="1" kern="1200" dirty="0">
                          <a:solidFill>
                            <a:schemeClr val="tx1"/>
                          </a:solidFill>
                          <a:effectLst/>
                          <a:latin typeface="+mn-lt"/>
                          <a:ea typeface="+mn-ea"/>
                          <a:cs typeface="+mn-cs"/>
                        </a:rPr>
                        <a:t>Parte de los activos e identifica oportunidades y fortalezas:</a:t>
                      </a:r>
                      <a:endParaRPr lang="es-ES" sz="1200" kern="1200" dirty="0">
                        <a:solidFill>
                          <a:schemeClr val="tx1"/>
                        </a:solidFill>
                        <a:effectLst/>
                        <a:latin typeface="+mn-lt"/>
                        <a:ea typeface="+mn-ea"/>
                        <a:cs typeface="+mn-cs"/>
                      </a:endParaRPr>
                    </a:p>
                    <a:p>
                      <a:pPr>
                        <a:lnSpc>
                          <a:spcPct val="100000"/>
                        </a:lnSpc>
                      </a:pPr>
                      <a:r>
                        <a:rPr lang="es-ES" sz="1200" b="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pPr marL="171450" lvl="0" indent="-171450" fontAlgn="base">
                        <a:lnSpc>
                          <a:spcPct val="100000"/>
                        </a:lnSpc>
                        <a:buFont typeface="Arial" panose="020B0604020202020204" pitchFamily="34" charset="0"/>
                        <a:buChar char="•"/>
                      </a:pPr>
                      <a:r>
                        <a:rPr lang="es-ES" sz="1200" u="none" strike="noStrike" kern="1200" dirty="0">
                          <a:solidFill>
                            <a:schemeClr val="tx1"/>
                          </a:solidFill>
                          <a:effectLst/>
                          <a:latin typeface="+mn-lt"/>
                          <a:ea typeface="+mn-ea"/>
                          <a:cs typeface="+mn-cs"/>
                        </a:rPr>
                        <a:t>Pasión por el deporte </a:t>
                      </a:r>
                    </a:p>
                    <a:p>
                      <a:pPr marL="171450" lvl="0" indent="-171450" fontAlgn="base">
                        <a:lnSpc>
                          <a:spcPct val="100000"/>
                        </a:lnSpc>
                        <a:buFont typeface="Arial" panose="020B0604020202020204" pitchFamily="34" charset="0"/>
                        <a:buChar char="•"/>
                      </a:pPr>
                      <a:r>
                        <a:rPr lang="es-ES" sz="1200" u="none" strike="noStrike" kern="1200" dirty="0">
                          <a:solidFill>
                            <a:schemeClr val="tx1"/>
                          </a:solidFill>
                          <a:effectLst/>
                          <a:latin typeface="+mn-lt"/>
                          <a:ea typeface="+mn-ea"/>
                          <a:cs typeface="+mn-cs"/>
                        </a:rPr>
                        <a:t>Problemas con la pareja, con quien ha superado otras crisis antes  </a:t>
                      </a:r>
                    </a:p>
                    <a:p>
                      <a:pPr marL="171450" lvl="0" indent="-171450" fontAlgn="base">
                        <a:lnSpc>
                          <a:spcPct val="100000"/>
                        </a:lnSpc>
                        <a:buFont typeface="Arial" panose="020B0604020202020204" pitchFamily="34" charset="0"/>
                        <a:buChar char="•"/>
                      </a:pPr>
                      <a:r>
                        <a:rPr lang="es-ES" sz="1200" u="none" strike="noStrike" kern="1200" dirty="0">
                          <a:solidFill>
                            <a:schemeClr val="tx1"/>
                          </a:solidFill>
                          <a:effectLst/>
                          <a:latin typeface="+mn-lt"/>
                          <a:ea typeface="+mn-ea"/>
                          <a:cs typeface="+mn-cs"/>
                        </a:rPr>
                        <a:t>Implicación en el equipo de rugby y buena relación con los compañeros de equipo </a:t>
                      </a:r>
                    </a:p>
                    <a:p>
                      <a:pPr marL="171450" lvl="0" indent="-171450" fontAlgn="base">
                        <a:lnSpc>
                          <a:spcPct val="100000"/>
                        </a:lnSpc>
                        <a:buFont typeface="Arial" panose="020B0604020202020204" pitchFamily="34" charset="0"/>
                        <a:buChar char="•"/>
                      </a:pPr>
                      <a:r>
                        <a:rPr lang="es-ES" sz="1200" u="none" strike="noStrike" kern="1200" dirty="0">
                          <a:solidFill>
                            <a:schemeClr val="tx1"/>
                          </a:solidFill>
                          <a:effectLst/>
                          <a:latin typeface="+mn-lt"/>
                          <a:ea typeface="+mn-ea"/>
                          <a:cs typeface="+mn-cs"/>
                        </a:rPr>
                        <a:t>Disposición a buscar nuevas oportunidades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363808"/>
                  </a:ext>
                </a:extLst>
              </a:tr>
              <a:tr h="1002279">
                <a:tc>
                  <a:txBody>
                    <a:bodyPr/>
                    <a:lstStyle/>
                    <a:p>
                      <a:pPr marL="6350" marR="81280" indent="-6350" algn="l">
                        <a:lnSpc>
                          <a:spcPct val="100000"/>
                        </a:lnSpc>
                        <a:spcAft>
                          <a:spcPts val="120"/>
                        </a:spcAft>
                      </a:pPr>
                      <a:r>
                        <a:rPr lang="es-ES" sz="1200" b="1" dirty="0">
                          <a:solidFill>
                            <a:srgbClr val="000000"/>
                          </a:solidFill>
                          <a:effectLst/>
                          <a:latin typeface="Calibri"/>
                          <a:ea typeface="Calibri"/>
                          <a:cs typeface="Arial"/>
                        </a:rPr>
                        <a:t>Proporciona un apoyo limitado por el mandato o la política específicos del servicio, en lugar de centrarse en las necesidades de la persona:</a:t>
                      </a:r>
                      <a:endParaRPr lang="es-ES" sz="1200" dirty="0">
                        <a:solidFill>
                          <a:srgbClr val="000000"/>
                        </a:solidFill>
                        <a:effectLst/>
                        <a:latin typeface="Calibri"/>
                        <a:ea typeface="Calibri"/>
                        <a:cs typeface="Arial"/>
                      </a:endParaRPr>
                    </a:p>
                    <a:p>
                      <a:pPr marL="6350" marR="81280" indent="-6350" algn="l">
                        <a:lnSpc>
                          <a:spcPct val="100000"/>
                        </a:lnSpc>
                        <a:spcAft>
                          <a:spcPts val="120"/>
                        </a:spcAft>
                      </a:pPr>
                      <a:r>
                        <a:rPr lang="es-ES" sz="1200" dirty="0">
                          <a:solidFill>
                            <a:srgbClr val="000000"/>
                          </a:solidFill>
                          <a:effectLst/>
                          <a:latin typeface="Calibri"/>
                          <a:ea typeface="Calibri"/>
                          <a:cs typeface="Arial"/>
                        </a:rPr>
                        <a:t> </a:t>
                      </a:r>
                    </a:p>
                    <a:p>
                      <a:pPr marL="171450" marR="81280" lvl="0" indent="-171450" algn="l" fontAlgn="base">
                        <a:lnSpc>
                          <a:spcPct val="100000"/>
                        </a:lnSpc>
                        <a:spcAft>
                          <a:spcPts val="0"/>
                        </a:spcAft>
                        <a:buClr>
                          <a:srgbClr val="000000"/>
                        </a:buClr>
                        <a:buSzPts val="1100"/>
                        <a:buFont typeface="Arial" panose="020B0604020202020204" pitchFamily="34" charset="0"/>
                        <a:buChar char="•"/>
                      </a:pPr>
                      <a:r>
                        <a:rPr lang="es-ES" sz="1200" u="none" strike="noStrike" dirty="0">
                          <a:solidFill>
                            <a:srgbClr val="000000"/>
                          </a:solidFill>
                          <a:effectLst/>
                          <a:uFill>
                            <a:solidFill>
                              <a:srgbClr val="000000"/>
                            </a:solidFill>
                          </a:uFill>
                          <a:latin typeface="Arial"/>
                          <a:ea typeface="Arial"/>
                          <a:cs typeface="Arial"/>
                        </a:rPr>
                        <a:t>Evaluación más en profundidad de la fatiga crónica </a:t>
                      </a:r>
                    </a:p>
                    <a:p>
                      <a:pPr marL="171450" marR="81280" lvl="0" indent="-171450" algn="l" fontAlgn="base">
                        <a:lnSpc>
                          <a:spcPct val="100000"/>
                        </a:lnSpc>
                        <a:spcAft>
                          <a:spcPts val="0"/>
                        </a:spcAft>
                        <a:buClr>
                          <a:srgbClr val="000000"/>
                        </a:buClr>
                        <a:buSzPts val="1100"/>
                        <a:buFont typeface="Arial" panose="020B0604020202020204" pitchFamily="34" charset="0"/>
                        <a:buChar char="•"/>
                      </a:pPr>
                      <a:r>
                        <a:rPr lang="es-ES" sz="1200" u="none" strike="noStrike" dirty="0">
                          <a:solidFill>
                            <a:srgbClr val="000000"/>
                          </a:solidFill>
                          <a:effectLst/>
                          <a:uFill>
                            <a:solidFill>
                              <a:srgbClr val="000000"/>
                            </a:solidFill>
                          </a:uFill>
                          <a:latin typeface="Arial"/>
                          <a:ea typeface="Arial"/>
                          <a:cs typeface="Arial"/>
                        </a:rPr>
                        <a:t>Derivación a la unidad de salud mental de la comunidad y a la unidad de conductas adictivas</a:t>
                      </a:r>
                    </a:p>
                  </a:txBody>
                  <a:tcPr marL="67945" marR="37465"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30480" indent="-6350" algn="just">
                        <a:lnSpc>
                          <a:spcPct val="100000"/>
                        </a:lnSpc>
                        <a:spcAft>
                          <a:spcPts val="0"/>
                        </a:spcAft>
                      </a:pPr>
                      <a:r>
                        <a:rPr lang="es-ES" sz="1200" b="1" dirty="0">
                          <a:solidFill>
                            <a:srgbClr val="000000"/>
                          </a:solidFill>
                          <a:effectLst/>
                          <a:latin typeface="Calibri"/>
                          <a:ea typeface="Calibri"/>
                          <a:cs typeface="Arial"/>
                        </a:rPr>
                        <a:t>Pone énfasis en el papel de la comunidad en un sentido más amplio y de activos organizativos también más generales; ve a las personas como ciudadanos y coproductores: </a:t>
                      </a:r>
                      <a:endParaRPr lang="es-ES" sz="1200" dirty="0">
                        <a:solidFill>
                          <a:srgbClr val="000000"/>
                        </a:solidFill>
                        <a:effectLst/>
                        <a:latin typeface="Calibri"/>
                        <a:ea typeface="Calibri"/>
                        <a:cs typeface="Arial"/>
                      </a:endParaRPr>
                    </a:p>
                    <a:p>
                      <a:pPr marL="635" marR="81280" indent="-6350" algn="l">
                        <a:lnSpc>
                          <a:spcPct val="100000"/>
                        </a:lnSpc>
                        <a:spcAft>
                          <a:spcPts val="120"/>
                        </a:spcAft>
                      </a:pPr>
                      <a:r>
                        <a:rPr lang="es-ES" sz="1200" b="1" dirty="0">
                          <a:solidFill>
                            <a:srgbClr val="000000"/>
                          </a:solidFill>
                          <a:effectLst/>
                          <a:latin typeface="Calibri"/>
                          <a:ea typeface="Calibri"/>
                          <a:cs typeface="Arial"/>
                        </a:rPr>
                        <a:t> </a:t>
                      </a:r>
                      <a:endParaRPr lang="es-ES" sz="1200" dirty="0">
                        <a:solidFill>
                          <a:srgbClr val="000000"/>
                        </a:solidFill>
                        <a:effectLst/>
                        <a:latin typeface="Calibri"/>
                        <a:ea typeface="Calibri"/>
                        <a:cs typeface="Arial"/>
                      </a:endParaRPr>
                    </a:p>
                    <a:p>
                      <a:pPr marL="171450" marR="81280" lvl="0" indent="-171450" algn="l" fontAlgn="base">
                        <a:lnSpc>
                          <a:spcPct val="100000"/>
                        </a:lnSpc>
                        <a:spcAft>
                          <a:spcPts val="215"/>
                        </a:spcAft>
                        <a:buClr>
                          <a:srgbClr val="000000"/>
                        </a:buClr>
                        <a:buSzPts val="1100"/>
                        <a:buFont typeface="Arial" panose="020B0604020202020204" pitchFamily="34" charset="0"/>
                        <a:buChar char="•"/>
                      </a:pPr>
                      <a:r>
                        <a:rPr lang="es-ES" sz="1200" u="none" strike="noStrike" dirty="0">
                          <a:solidFill>
                            <a:srgbClr val="000000"/>
                          </a:solidFill>
                          <a:effectLst/>
                          <a:uFill>
                            <a:solidFill>
                              <a:srgbClr val="000000"/>
                            </a:solidFill>
                          </a:uFill>
                          <a:latin typeface="Arial"/>
                          <a:ea typeface="Arial"/>
                          <a:cs typeface="Arial"/>
                        </a:rPr>
                        <a:t>El equipo de rugby local resulta muy beneficioso para Tom por muchos motivos </a:t>
                      </a:r>
                    </a:p>
                    <a:p>
                      <a:pPr marL="171450" marR="81280" lvl="0" indent="-171450" algn="l" fontAlgn="base">
                        <a:lnSpc>
                          <a:spcPct val="100000"/>
                        </a:lnSpc>
                        <a:spcAft>
                          <a:spcPts val="0"/>
                        </a:spcAft>
                        <a:buClr>
                          <a:srgbClr val="000000"/>
                        </a:buClr>
                        <a:buSzPts val="1100"/>
                        <a:buFont typeface="Arial" panose="020B0604020202020204" pitchFamily="34" charset="0"/>
                        <a:buChar char="•"/>
                      </a:pPr>
                      <a:r>
                        <a:rPr lang="es-ES" sz="1200" u="none" strike="noStrike" dirty="0">
                          <a:solidFill>
                            <a:srgbClr val="000000"/>
                          </a:solidFill>
                          <a:effectLst/>
                          <a:uFill>
                            <a:solidFill>
                              <a:srgbClr val="000000"/>
                            </a:solidFill>
                          </a:uFill>
                          <a:latin typeface="Arial"/>
                          <a:ea typeface="Arial"/>
                          <a:cs typeface="Arial"/>
                        </a:rPr>
                        <a:t>Existe la posibilidad de asistir a una clase de carpintería gratuita los martes por la noche </a:t>
                      </a:r>
                    </a:p>
                    <a:p>
                      <a:pPr marL="458470" marR="81280" indent="-6350" algn="l">
                        <a:lnSpc>
                          <a:spcPct val="100000"/>
                        </a:lnSpc>
                        <a:spcAft>
                          <a:spcPts val="0"/>
                        </a:spcAft>
                      </a:pPr>
                      <a:r>
                        <a:rPr lang="es-ES" sz="1200" dirty="0">
                          <a:solidFill>
                            <a:srgbClr val="000000"/>
                          </a:solidFill>
                          <a:effectLst/>
                          <a:latin typeface="Calibri"/>
                          <a:ea typeface="Calibri"/>
                          <a:cs typeface="Arial"/>
                        </a:rPr>
                        <a:t> </a:t>
                      </a:r>
                    </a:p>
                  </a:txBody>
                  <a:tcPr marL="67945" marR="37465"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9324881"/>
                  </a:ext>
                </a:extLst>
              </a:tr>
              <a:tr h="1342905">
                <a:tc>
                  <a:txBody>
                    <a:bodyPr/>
                    <a:lstStyle/>
                    <a:p>
                      <a:pPr marL="6350" marR="81280" indent="-6350" algn="l">
                        <a:lnSpc>
                          <a:spcPct val="100000"/>
                        </a:lnSpc>
                        <a:spcAft>
                          <a:spcPts val="120"/>
                        </a:spcAft>
                      </a:pPr>
                      <a:r>
                        <a:rPr lang="es-ES" sz="1100" b="1" dirty="0">
                          <a:solidFill>
                            <a:srgbClr val="000000"/>
                          </a:solidFill>
                          <a:effectLst/>
                          <a:latin typeface="Calibri"/>
                          <a:ea typeface="Calibri"/>
                          <a:cs typeface="Arial"/>
                        </a:rPr>
                        <a:t>Trata a las personas como receptores pasivos del acompañamiento. Ve los problemas o las carencias como una parte intrínseca de la persona, e intenta «arreglarla» o «estabilizarla»:</a:t>
                      </a:r>
                      <a:endParaRPr lang="es-ES" sz="1100" dirty="0">
                        <a:solidFill>
                          <a:srgbClr val="000000"/>
                        </a:solidFill>
                        <a:effectLst/>
                        <a:latin typeface="Calibri"/>
                        <a:ea typeface="Calibri"/>
                        <a:cs typeface="Arial"/>
                      </a:endParaRPr>
                    </a:p>
                    <a:p>
                      <a:pPr marL="6350" marR="81280" indent="-6350" algn="l">
                        <a:lnSpc>
                          <a:spcPct val="100000"/>
                        </a:lnSpc>
                        <a:spcAft>
                          <a:spcPts val="120"/>
                        </a:spcAft>
                      </a:pPr>
                      <a:r>
                        <a:rPr lang="es-ES" sz="1100" dirty="0">
                          <a:solidFill>
                            <a:srgbClr val="000000"/>
                          </a:solidFill>
                          <a:effectLst/>
                          <a:latin typeface="Calibri"/>
                          <a:ea typeface="Calibri"/>
                          <a:cs typeface="Arial"/>
                        </a:rPr>
                        <a:t> </a:t>
                      </a:r>
                    </a:p>
                    <a:p>
                      <a:pPr marL="171450" marR="81280" lvl="0" indent="-171450" algn="l" fontAlgn="base">
                        <a:lnSpc>
                          <a:spcPct val="100000"/>
                        </a:lnSpc>
                        <a:spcAft>
                          <a:spcPts val="0"/>
                        </a:spcAft>
                        <a:buClr>
                          <a:srgbClr val="000000"/>
                        </a:buClr>
                        <a:buSzPts val="1100"/>
                        <a:buFont typeface="Arial" panose="020B0604020202020204" pitchFamily="34" charset="0"/>
                        <a:buChar char="•"/>
                      </a:pPr>
                      <a:r>
                        <a:rPr lang="es-ES" sz="1100" u="none" strike="noStrike" dirty="0">
                          <a:solidFill>
                            <a:srgbClr val="000000"/>
                          </a:solidFill>
                          <a:effectLst/>
                          <a:uFill>
                            <a:solidFill>
                              <a:srgbClr val="000000"/>
                            </a:solidFill>
                          </a:uFill>
                          <a:latin typeface="Arial"/>
                          <a:ea typeface="Arial"/>
                          <a:cs typeface="Arial"/>
                        </a:rPr>
                        <a:t>Derivación a la clínica de fatiga crónica </a:t>
                      </a:r>
                    </a:p>
                    <a:p>
                      <a:pPr marL="171450" marR="81280" lvl="0" indent="-171450" algn="l" fontAlgn="base">
                        <a:lnSpc>
                          <a:spcPct val="100000"/>
                        </a:lnSpc>
                        <a:spcAft>
                          <a:spcPts val="225"/>
                        </a:spcAft>
                        <a:buClr>
                          <a:srgbClr val="000000"/>
                        </a:buClr>
                        <a:buSzPts val="1100"/>
                        <a:buFont typeface="Arial" panose="020B0604020202020204" pitchFamily="34" charset="0"/>
                        <a:buChar char="•"/>
                      </a:pPr>
                      <a:r>
                        <a:rPr lang="es-ES" sz="1100" u="none" strike="noStrike" dirty="0">
                          <a:solidFill>
                            <a:srgbClr val="000000"/>
                          </a:solidFill>
                          <a:effectLst/>
                          <a:uFill>
                            <a:solidFill>
                              <a:srgbClr val="000000"/>
                            </a:solidFill>
                          </a:uFill>
                          <a:latin typeface="Arial"/>
                          <a:ea typeface="Arial"/>
                          <a:cs typeface="Arial"/>
                        </a:rPr>
                        <a:t>Derivación al psicólogo para recibir terapia cognitivo-conductual </a:t>
                      </a:r>
                    </a:p>
                    <a:p>
                      <a:pPr marL="171450" marR="81280" lvl="0" indent="-171450" algn="l" fontAlgn="base">
                        <a:lnSpc>
                          <a:spcPct val="100000"/>
                        </a:lnSpc>
                        <a:spcAft>
                          <a:spcPts val="0"/>
                        </a:spcAft>
                        <a:buClr>
                          <a:srgbClr val="000000"/>
                        </a:buClr>
                        <a:buSzPts val="1100"/>
                        <a:buFont typeface="Arial" panose="020B0604020202020204" pitchFamily="34" charset="0"/>
                        <a:buChar char="•"/>
                      </a:pPr>
                      <a:r>
                        <a:rPr lang="es-ES" sz="1100" u="none" strike="noStrike" dirty="0">
                          <a:solidFill>
                            <a:srgbClr val="000000"/>
                          </a:solidFill>
                          <a:effectLst/>
                          <a:uFill>
                            <a:solidFill>
                              <a:srgbClr val="000000"/>
                            </a:solidFill>
                          </a:uFill>
                          <a:latin typeface="Arial"/>
                          <a:ea typeface="Arial"/>
                          <a:cs typeface="Arial"/>
                        </a:rPr>
                        <a:t>Receta de antidepresivos</a:t>
                      </a:r>
                      <a:r>
                        <a:rPr lang="es-ES" sz="1100" b="1" u="none" strike="noStrike" dirty="0">
                          <a:solidFill>
                            <a:srgbClr val="000000"/>
                          </a:solidFill>
                          <a:effectLst/>
                          <a:uFill>
                            <a:solidFill>
                              <a:srgbClr val="000000"/>
                            </a:solidFill>
                          </a:uFill>
                          <a:latin typeface="Arial"/>
                          <a:ea typeface="Arial"/>
                          <a:cs typeface="Arial"/>
                        </a:rPr>
                        <a:t> </a:t>
                      </a:r>
                      <a:endParaRPr lang="es-ES" sz="1100" u="none" strike="noStrike" dirty="0">
                        <a:solidFill>
                          <a:srgbClr val="000000"/>
                        </a:solidFill>
                        <a:effectLst/>
                        <a:uFill>
                          <a:solidFill>
                            <a:srgbClr val="000000"/>
                          </a:solidFill>
                        </a:uFill>
                        <a:latin typeface="Arial"/>
                        <a:ea typeface="Arial"/>
                        <a:cs typeface="Arial"/>
                      </a:endParaRPr>
                    </a:p>
                  </a:txBody>
                  <a:tcPr marL="67945" marR="37465"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31750" indent="-6350" algn="just">
                        <a:lnSpc>
                          <a:spcPct val="100000"/>
                        </a:lnSpc>
                        <a:spcAft>
                          <a:spcPts val="5"/>
                        </a:spcAft>
                      </a:pPr>
                      <a:r>
                        <a:rPr lang="es-ES" sz="1100" b="1" dirty="0">
                          <a:solidFill>
                            <a:srgbClr val="000000"/>
                          </a:solidFill>
                          <a:effectLst/>
                          <a:latin typeface="Calibri"/>
                          <a:ea typeface="Calibri"/>
                          <a:cs typeface="Arial"/>
                        </a:rPr>
                        <a:t>Ayuda a las personas a tomar el control de sus vidas y a desarrollar su potencial, porque considera a la persona como la respuesta: </a:t>
                      </a:r>
                      <a:endParaRPr lang="es-ES" sz="1100" dirty="0">
                        <a:solidFill>
                          <a:srgbClr val="000000"/>
                        </a:solidFill>
                        <a:effectLst/>
                        <a:latin typeface="Calibri"/>
                        <a:ea typeface="Calibri"/>
                        <a:cs typeface="Arial"/>
                      </a:endParaRPr>
                    </a:p>
                    <a:p>
                      <a:pPr marL="635" marR="81280" indent="-6350" algn="l">
                        <a:lnSpc>
                          <a:spcPct val="100000"/>
                        </a:lnSpc>
                        <a:spcAft>
                          <a:spcPts val="395"/>
                        </a:spcAft>
                      </a:pPr>
                      <a:r>
                        <a:rPr lang="es-ES" sz="1100" b="1" dirty="0">
                          <a:solidFill>
                            <a:srgbClr val="000000"/>
                          </a:solidFill>
                          <a:effectLst/>
                          <a:latin typeface="Calibri"/>
                          <a:ea typeface="Calibri"/>
                          <a:cs typeface="Arial"/>
                        </a:rPr>
                        <a:t> </a:t>
                      </a:r>
                      <a:endParaRPr lang="es-ES" sz="1100" dirty="0">
                        <a:solidFill>
                          <a:srgbClr val="000000"/>
                        </a:solidFill>
                        <a:effectLst/>
                        <a:latin typeface="Calibri"/>
                        <a:ea typeface="Calibri"/>
                        <a:cs typeface="Arial"/>
                      </a:endParaRPr>
                    </a:p>
                    <a:p>
                      <a:pPr marL="171450" marR="81280" lvl="0" indent="-171450" algn="l" fontAlgn="base">
                        <a:lnSpc>
                          <a:spcPct val="100000"/>
                        </a:lnSpc>
                        <a:spcAft>
                          <a:spcPts val="230"/>
                        </a:spcAft>
                        <a:buClr>
                          <a:srgbClr val="000000"/>
                        </a:buClr>
                        <a:buSzPts val="1100"/>
                        <a:buFont typeface="Arial" panose="020B0604020202020204" pitchFamily="34" charset="0"/>
                        <a:buChar char="•"/>
                      </a:pPr>
                      <a:r>
                        <a:rPr lang="es-ES" sz="1100" u="none" strike="noStrike" dirty="0">
                          <a:solidFill>
                            <a:srgbClr val="000000"/>
                          </a:solidFill>
                          <a:effectLst/>
                          <a:uFill>
                            <a:solidFill>
                              <a:srgbClr val="000000"/>
                            </a:solidFill>
                          </a:uFill>
                          <a:latin typeface="Arial"/>
                          <a:ea typeface="Arial"/>
                          <a:cs typeface="Arial"/>
                        </a:rPr>
                        <a:t>Tom evalúa las opciones de tratamiento y acompañamiento que le ofrece su médico, y también sopesa otras ideas y opciones que ha pensado él mismo </a:t>
                      </a:r>
                    </a:p>
                    <a:p>
                      <a:pPr marL="171450" marR="81280" lvl="0" indent="-171450" algn="l" fontAlgn="base">
                        <a:lnSpc>
                          <a:spcPct val="100000"/>
                        </a:lnSpc>
                        <a:spcAft>
                          <a:spcPts val="215"/>
                        </a:spcAft>
                        <a:buClr>
                          <a:srgbClr val="000000"/>
                        </a:buClr>
                        <a:buSzPts val="1100"/>
                        <a:buFont typeface="Arial" panose="020B0604020202020204" pitchFamily="34" charset="0"/>
                        <a:buChar char="•"/>
                      </a:pPr>
                      <a:r>
                        <a:rPr lang="es-ES" sz="1100" u="none" strike="noStrike" dirty="0">
                          <a:solidFill>
                            <a:srgbClr val="000000"/>
                          </a:solidFill>
                          <a:effectLst/>
                          <a:uFill>
                            <a:solidFill>
                              <a:srgbClr val="000000"/>
                            </a:solidFill>
                          </a:uFill>
                          <a:latin typeface="Arial"/>
                          <a:ea typeface="Arial"/>
                          <a:cs typeface="Arial"/>
                        </a:rPr>
                        <a:t>Decide probar la terapia cognitivo-conductual para aprender a gestionar la ansiedad y reducir el consumo de alcohol </a:t>
                      </a:r>
                    </a:p>
                    <a:p>
                      <a:pPr marL="171450" marR="81280" lvl="0" indent="-171450" algn="l" fontAlgn="base">
                        <a:lnSpc>
                          <a:spcPct val="100000"/>
                        </a:lnSpc>
                        <a:spcAft>
                          <a:spcPts val="0"/>
                        </a:spcAft>
                        <a:buClr>
                          <a:srgbClr val="000000"/>
                        </a:buClr>
                        <a:buSzPts val="1100"/>
                        <a:buFont typeface="Arial" panose="020B0604020202020204" pitchFamily="34" charset="0"/>
                        <a:buChar char="•"/>
                      </a:pPr>
                      <a:r>
                        <a:rPr lang="es-ES" sz="1100" u="none" strike="noStrike" dirty="0">
                          <a:solidFill>
                            <a:srgbClr val="000000"/>
                          </a:solidFill>
                          <a:effectLst/>
                          <a:uFill>
                            <a:solidFill>
                              <a:srgbClr val="000000"/>
                            </a:solidFill>
                          </a:uFill>
                          <a:latin typeface="Arial"/>
                          <a:ea typeface="Arial"/>
                          <a:cs typeface="Arial"/>
                        </a:rPr>
                        <a:t>Decide ir a las clases de carpintería y buscar otras opciones laborales </a:t>
                      </a:r>
                    </a:p>
                  </a:txBody>
                  <a:tcPr marL="67945" marR="37465" marT="298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2705704"/>
                  </a:ext>
                </a:extLst>
              </a:tr>
            </a:tbl>
          </a:graphicData>
        </a:graphic>
      </p:graphicFrame>
      <p:sp>
        <p:nvSpPr>
          <p:cNvPr id="5" name="Title 1">
            <a:extLst>
              <a:ext uri="{FF2B5EF4-FFF2-40B4-BE49-F238E27FC236}">
                <a16:creationId xmlns:a16="http://schemas.microsoft.com/office/drawing/2014/main" id="{2B532C31-1B22-47FC-84F2-E7C3CE429587}"/>
              </a:ext>
            </a:extLst>
          </p:cNvPr>
          <p:cNvSpPr>
            <a:spLocks noGrp="1"/>
          </p:cNvSpPr>
          <p:nvPr>
            <p:ph type="title"/>
          </p:nvPr>
        </p:nvSpPr>
        <p:spPr>
          <a:xfrm>
            <a:off x="399630" y="506412"/>
            <a:ext cx="11264050" cy="489268"/>
          </a:xfrm>
        </p:spPr>
        <p:txBody>
          <a:bodyPr>
            <a:noAutofit/>
          </a:bodyPr>
          <a:lstStyle/>
          <a:p>
            <a:r>
              <a:rPr lang="es-ES" sz="2800" dirty="0"/>
              <a:t>Presentación: Centrarse en los activos y las fortalezas de la persona es clave para un acompañamiento orientado a la recuperación -</a:t>
            </a:r>
            <a:r>
              <a:rPr lang="en-US" sz="2800" dirty="0"/>
              <a:t> 6</a:t>
            </a:r>
            <a:endParaRPr lang="x-none" sz="2800" dirty="0"/>
          </a:p>
        </p:txBody>
      </p:sp>
    </p:spTree>
    <p:extLst>
      <p:ext uri="{BB962C8B-B14F-4D97-AF65-F5344CB8AC3E}">
        <p14:creationId xmlns:p14="http://schemas.microsoft.com/office/powerpoint/2010/main" val="13497789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7030AD-69D2-499A-907C-D51B185F1E7A}"/>
              </a:ext>
            </a:extLst>
          </p:cNvPr>
          <p:cNvSpPr>
            <a:spLocks noGrp="1"/>
          </p:cNvSpPr>
          <p:nvPr>
            <p:ph sz="quarter" idx="14"/>
          </p:nvPr>
        </p:nvSpPr>
        <p:spPr>
          <a:xfrm>
            <a:off x="507195" y="1341120"/>
            <a:ext cx="11174412" cy="4670068"/>
          </a:xfrm>
        </p:spPr>
        <p:txBody>
          <a:bodyPr/>
          <a:lstStyle/>
          <a:p>
            <a:pPr marL="0" indent="0" algn="just">
              <a:buNone/>
            </a:pPr>
            <a:r>
              <a:rPr lang="es-ES" dirty="0"/>
              <a:t>Considerad el ejemplo siguiente</a:t>
            </a:r>
            <a:r>
              <a:rPr lang="en-US" dirty="0"/>
              <a:t>:</a:t>
            </a:r>
          </a:p>
          <a:p>
            <a:pPr marL="0" indent="0" algn="just">
              <a:buNone/>
            </a:pPr>
            <a:r>
              <a:rPr lang="en-US" b="1" dirty="0"/>
              <a:t>Sarah:</a:t>
            </a:r>
          </a:p>
          <a:p>
            <a:pPr lvl="0" algn="just" fontAlgn="base"/>
            <a:r>
              <a:rPr lang="es-ES" dirty="0"/>
              <a:t>Sarah es una mujer esquizofrénica, obesa y que no acata las normas. No hace nada por estar mejor.  </a:t>
            </a:r>
          </a:p>
          <a:p>
            <a:pPr lvl="0" algn="just" fontAlgn="base"/>
            <a:r>
              <a:rPr lang="es-ES" dirty="0"/>
              <a:t>Requiere una asistencia considerable con sus decisiones vitales para lograr una gestión óptima de su diagnóstico de esquizofrenia y sobrepeso.</a:t>
            </a:r>
          </a:p>
          <a:p>
            <a:pPr lvl="0" algn="just" fontAlgn="base"/>
            <a:r>
              <a:rPr lang="es-ES" dirty="0"/>
              <a:t>Sarah es madre de una hija de 2 años de la que está muy orgullosa y tiene una familia que la apoya. Aspira a ir a la universidad y estudiar puericultura. Sufre alucinaciones visuales y auditivas desde los 20 años</a:t>
            </a:r>
            <a:endParaRPr lang="en-US" dirty="0"/>
          </a:p>
        </p:txBody>
      </p:sp>
      <p:sp>
        <p:nvSpPr>
          <p:cNvPr id="2" name="Title 1">
            <a:extLst>
              <a:ext uri="{FF2B5EF4-FFF2-40B4-BE49-F238E27FC236}">
                <a16:creationId xmlns:a16="http://schemas.microsoft.com/office/drawing/2014/main" id="{422E7378-C1AB-4239-9D14-445FF93D474D}"/>
              </a:ext>
            </a:extLst>
          </p:cNvPr>
          <p:cNvSpPr>
            <a:spLocks noGrp="1"/>
          </p:cNvSpPr>
          <p:nvPr>
            <p:ph type="title"/>
          </p:nvPr>
        </p:nvSpPr>
        <p:spPr/>
        <p:txBody>
          <a:bodyPr/>
          <a:lstStyle/>
          <a:p>
            <a:r>
              <a:rPr lang="es-ES" dirty="0"/>
              <a:t>Ejercicio 3.1: Centrarse en las fortalezas y los activos -</a:t>
            </a:r>
            <a:r>
              <a:rPr lang="en-US" dirty="0"/>
              <a:t> 1 </a:t>
            </a:r>
            <a:endParaRPr lang="x-none" dirty="0"/>
          </a:p>
        </p:txBody>
      </p:sp>
    </p:spTree>
    <p:extLst>
      <p:ext uri="{BB962C8B-B14F-4D97-AF65-F5344CB8AC3E}">
        <p14:creationId xmlns:p14="http://schemas.microsoft.com/office/powerpoint/2010/main" val="34268466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794229-F50A-4E4A-AA89-B72011787B5E}"/>
              </a:ext>
            </a:extLst>
          </p:cNvPr>
          <p:cNvSpPr>
            <a:spLocks noGrp="1"/>
          </p:cNvSpPr>
          <p:nvPr>
            <p:ph sz="quarter" idx="14"/>
          </p:nvPr>
        </p:nvSpPr>
        <p:spPr/>
        <p:txBody>
          <a:bodyPr/>
          <a:lstStyle/>
          <a:p>
            <a:pPr algn="ctr"/>
            <a:endParaRPr lang="en-US" dirty="0"/>
          </a:p>
          <a:p>
            <a:pPr marL="0" indent="0" algn="ctr">
              <a:buNone/>
            </a:pPr>
            <a:endParaRPr lang="en-US" b="1" i="1" dirty="0"/>
          </a:p>
          <a:p>
            <a:pPr marL="0" indent="0" algn="ctr">
              <a:buNone/>
            </a:pPr>
            <a:r>
              <a:rPr lang="es-ES" sz="2500" b="1" i="1" dirty="0"/>
              <a:t>Si fuerais Sarah, ¿cuál de vuestras descripciones preferiríais que se empleara? </a:t>
            </a:r>
          </a:p>
          <a:p>
            <a:pPr marL="0" indent="0" algn="ctr">
              <a:buNone/>
            </a:pPr>
            <a:endParaRPr lang="es-ES" sz="2500" b="1" i="1" dirty="0"/>
          </a:p>
          <a:p>
            <a:pPr marL="0" indent="0" algn="ctr">
              <a:buNone/>
            </a:pPr>
            <a:r>
              <a:rPr lang="es-ES" sz="2500" b="1" i="1" dirty="0"/>
              <a:t>¿Por qué? </a:t>
            </a:r>
          </a:p>
          <a:p>
            <a:pPr marL="0" indent="0" algn="ctr">
              <a:buNone/>
            </a:pPr>
            <a:r>
              <a:rPr lang="es-ES" sz="2500" b="1" i="1" dirty="0"/>
              <a:t> </a:t>
            </a:r>
          </a:p>
          <a:p>
            <a:pPr marL="0" indent="0" algn="ctr">
              <a:buNone/>
            </a:pPr>
            <a:endParaRPr lang="x-none" dirty="0"/>
          </a:p>
        </p:txBody>
      </p:sp>
      <p:sp>
        <p:nvSpPr>
          <p:cNvPr id="2" name="Title 1">
            <a:extLst>
              <a:ext uri="{FF2B5EF4-FFF2-40B4-BE49-F238E27FC236}">
                <a16:creationId xmlns:a16="http://schemas.microsoft.com/office/drawing/2014/main" id="{06EA3D94-9250-4F14-AB12-668908C36034}"/>
              </a:ext>
            </a:extLst>
          </p:cNvPr>
          <p:cNvSpPr>
            <a:spLocks noGrp="1"/>
          </p:cNvSpPr>
          <p:nvPr>
            <p:ph type="title"/>
          </p:nvPr>
        </p:nvSpPr>
        <p:spPr/>
        <p:txBody>
          <a:bodyPr/>
          <a:lstStyle/>
          <a:p>
            <a:r>
              <a:rPr lang="es-ES" dirty="0"/>
              <a:t>Ejercicio 3.1: Centrarse en las fortalezas y los activos -</a:t>
            </a:r>
            <a:r>
              <a:rPr lang="en-US" dirty="0"/>
              <a:t> 2</a:t>
            </a:r>
            <a:endParaRPr lang="x-none" dirty="0"/>
          </a:p>
        </p:txBody>
      </p:sp>
    </p:spTree>
    <p:extLst>
      <p:ext uri="{BB962C8B-B14F-4D97-AF65-F5344CB8AC3E}">
        <p14:creationId xmlns:p14="http://schemas.microsoft.com/office/powerpoint/2010/main" val="6597796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245E41-C712-40DC-89D5-F45CA3D72361}"/>
              </a:ext>
            </a:extLst>
          </p:cNvPr>
          <p:cNvSpPr>
            <a:spLocks noGrp="1"/>
          </p:cNvSpPr>
          <p:nvPr>
            <p:ph sz="quarter" idx="14"/>
          </p:nvPr>
        </p:nvSpPr>
        <p:spPr/>
        <p:txBody>
          <a:bodyPr/>
          <a:lstStyle/>
          <a:p>
            <a:endParaRPr lang="en-US" dirty="0"/>
          </a:p>
          <a:p>
            <a:endParaRPr lang="en-US" dirty="0"/>
          </a:p>
          <a:p>
            <a:pPr marL="0" indent="0" algn="ctr">
              <a:buNone/>
            </a:pPr>
            <a:r>
              <a:rPr lang="es-ES" sz="2500" b="1" i="1" dirty="0"/>
              <a:t>¿Qué impacto podrían tener estas descripciones en Sarah? </a:t>
            </a:r>
            <a:endParaRPr lang="x-none" dirty="0"/>
          </a:p>
        </p:txBody>
      </p:sp>
      <p:sp>
        <p:nvSpPr>
          <p:cNvPr id="2" name="Title 1">
            <a:extLst>
              <a:ext uri="{FF2B5EF4-FFF2-40B4-BE49-F238E27FC236}">
                <a16:creationId xmlns:a16="http://schemas.microsoft.com/office/drawing/2014/main" id="{E8077977-1040-43FC-9519-E123D0B7A176}"/>
              </a:ext>
            </a:extLst>
          </p:cNvPr>
          <p:cNvSpPr>
            <a:spLocks noGrp="1"/>
          </p:cNvSpPr>
          <p:nvPr>
            <p:ph type="title"/>
          </p:nvPr>
        </p:nvSpPr>
        <p:spPr/>
        <p:txBody>
          <a:bodyPr/>
          <a:lstStyle/>
          <a:p>
            <a:r>
              <a:rPr lang="es-ES" dirty="0"/>
              <a:t>Ejercicio 3.1: Centrarse en las fortalezas y los activos -</a:t>
            </a:r>
            <a:r>
              <a:rPr lang="en-US" dirty="0"/>
              <a:t> 3</a:t>
            </a:r>
            <a:endParaRPr lang="x-none" dirty="0"/>
          </a:p>
        </p:txBody>
      </p:sp>
    </p:spTree>
    <p:extLst>
      <p:ext uri="{BB962C8B-B14F-4D97-AF65-F5344CB8AC3E}">
        <p14:creationId xmlns:p14="http://schemas.microsoft.com/office/powerpoint/2010/main" val="17882384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2E9D-A8A5-44BC-9AF0-274457828556}"/>
              </a:ext>
            </a:extLst>
          </p:cNvPr>
          <p:cNvSpPr>
            <a:spLocks noGrp="1"/>
          </p:cNvSpPr>
          <p:nvPr>
            <p:ph type="title"/>
          </p:nvPr>
        </p:nvSpPr>
        <p:spPr/>
        <p:txBody>
          <a:bodyPr/>
          <a:lstStyle/>
          <a:p>
            <a:r>
              <a:rPr lang="es-ES" dirty="0"/>
              <a:t>Tema 4. Promover la esperanza</a:t>
            </a:r>
            <a:br>
              <a:rPr lang="es-ES" dirty="0"/>
            </a:br>
            <a:br>
              <a:rPr lang="x-none" dirty="0"/>
            </a:br>
            <a:endParaRPr lang="x-none" dirty="0"/>
          </a:p>
        </p:txBody>
      </p:sp>
    </p:spTree>
    <p:extLst>
      <p:ext uri="{BB962C8B-B14F-4D97-AF65-F5344CB8AC3E}">
        <p14:creationId xmlns:p14="http://schemas.microsoft.com/office/powerpoint/2010/main" val="34189952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FEF3C5-4865-444A-90CB-68D9AB7CE556}"/>
              </a:ext>
            </a:extLst>
          </p:cNvPr>
          <p:cNvSpPr>
            <a:spLocks noGrp="1"/>
          </p:cNvSpPr>
          <p:nvPr>
            <p:ph sz="quarter" idx="14"/>
          </p:nvPr>
        </p:nvSpPr>
        <p:spPr/>
        <p:txBody>
          <a:bodyPr/>
          <a:lstStyle/>
          <a:p>
            <a:endParaRPr lang="en-US" dirty="0"/>
          </a:p>
          <a:p>
            <a:pPr marL="0" indent="0" algn="ctr">
              <a:buNone/>
            </a:pPr>
            <a:endParaRPr lang="en-US" sz="2500" b="1" i="1" dirty="0"/>
          </a:p>
          <a:p>
            <a:pPr marL="0" indent="0" algn="ctr">
              <a:buNone/>
            </a:pPr>
            <a:r>
              <a:rPr lang="es-ES" sz="2500" b="1" i="1" dirty="0"/>
              <a:t>¿Qué entendéis por la expresión infundir esperanza? </a:t>
            </a:r>
            <a:endParaRPr lang="x-none" sz="2500" b="1" i="1" dirty="0"/>
          </a:p>
        </p:txBody>
      </p:sp>
      <p:sp>
        <p:nvSpPr>
          <p:cNvPr id="2" name="Title 1">
            <a:extLst>
              <a:ext uri="{FF2B5EF4-FFF2-40B4-BE49-F238E27FC236}">
                <a16:creationId xmlns:a16="http://schemas.microsoft.com/office/drawing/2014/main" id="{8031EC27-3CA8-41C8-BC34-DE6C90EF1EC9}"/>
              </a:ext>
            </a:extLst>
          </p:cNvPr>
          <p:cNvSpPr>
            <a:spLocks noGrp="1"/>
          </p:cNvSpPr>
          <p:nvPr>
            <p:ph type="title"/>
          </p:nvPr>
        </p:nvSpPr>
        <p:spPr/>
        <p:txBody>
          <a:bodyPr/>
          <a:lstStyle/>
          <a:p>
            <a:r>
              <a:rPr lang="es-ES" dirty="0"/>
              <a:t>Ejercicio 4.1: Promover la esperanza </a:t>
            </a:r>
            <a:r>
              <a:rPr lang="es-ES" i="1" dirty="0"/>
              <a:t>-</a:t>
            </a:r>
            <a:r>
              <a:rPr lang="en-US" dirty="0"/>
              <a:t> 1 </a:t>
            </a:r>
            <a:endParaRPr lang="x-none" dirty="0"/>
          </a:p>
        </p:txBody>
      </p:sp>
    </p:spTree>
    <p:extLst>
      <p:ext uri="{BB962C8B-B14F-4D97-AF65-F5344CB8AC3E}">
        <p14:creationId xmlns:p14="http://schemas.microsoft.com/office/powerpoint/2010/main" val="29319367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49AD9-BFAB-4231-927C-77F0565B719F}"/>
              </a:ext>
            </a:extLst>
          </p:cNvPr>
          <p:cNvSpPr>
            <a:spLocks noGrp="1"/>
          </p:cNvSpPr>
          <p:nvPr>
            <p:ph sz="quarter" idx="14"/>
          </p:nvPr>
        </p:nvSpPr>
        <p:spPr/>
        <p:txBody>
          <a:bodyPr/>
          <a:lstStyle/>
          <a:p>
            <a:endParaRPr lang="en-US" dirty="0"/>
          </a:p>
          <a:p>
            <a:endParaRPr lang="en-US" dirty="0"/>
          </a:p>
          <a:p>
            <a:pPr marL="0" indent="0" algn="ctr">
              <a:buNone/>
            </a:pPr>
            <a:r>
              <a:rPr lang="es-ES" sz="2500" b="1" i="1" dirty="0"/>
              <a:t>¿Cómo pueden los profesionales sanitarios, los compañeros, los familiares y otras personas infundir esperanza en las personas a las que ayudan a recuperarse? </a:t>
            </a:r>
            <a:endParaRPr lang="x-none" sz="2500" b="1" i="1" dirty="0"/>
          </a:p>
        </p:txBody>
      </p:sp>
      <p:sp>
        <p:nvSpPr>
          <p:cNvPr id="2" name="Title 1">
            <a:extLst>
              <a:ext uri="{FF2B5EF4-FFF2-40B4-BE49-F238E27FC236}">
                <a16:creationId xmlns:a16="http://schemas.microsoft.com/office/drawing/2014/main" id="{B85949B4-EF99-4E83-919B-D2571732E2AA}"/>
              </a:ext>
            </a:extLst>
          </p:cNvPr>
          <p:cNvSpPr>
            <a:spLocks noGrp="1"/>
          </p:cNvSpPr>
          <p:nvPr>
            <p:ph type="title"/>
          </p:nvPr>
        </p:nvSpPr>
        <p:spPr/>
        <p:txBody>
          <a:bodyPr/>
          <a:lstStyle/>
          <a:p>
            <a:r>
              <a:rPr lang="es-ES" dirty="0"/>
              <a:t>Ejercicio 4.1: Promover la esperanza </a:t>
            </a:r>
            <a:r>
              <a:rPr lang="es-ES" i="1" dirty="0"/>
              <a:t>-</a:t>
            </a:r>
            <a:r>
              <a:rPr lang="en-US" dirty="0"/>
              <a:t> 2</a:t>
            </a:r>
            <a:endParaRPr lang="x-none" dirty="0"/>
          </a:p>
        </p:txBody>
      </p:sp>
    </p:spTree>
    <p:extLst>
      <p:ext uri="{BB962C8B-B14F-4D97-AF65-F5344CB8AC3E}">
        <p14:creationId xmlns:p14="http://schemas.microsoft.com/office/powerpoint/2010/main" val="20390113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FCC148F-B7BA-9F47-AC18-04866128B331}"/>
              </a:ext>
            </a:extLst>
          </p:cNvPr>
          <p:cNvSpPr>
            <a:spLocks noGrp="1"/>
          </p:cNvSpPr>
          <p:nvPr>
            <p:ph type="body" sz="quarter" idx="13"/>
          </p:nvPr>
        </p:nvSpPr>
        <p:spPr>
          <a:xfrm>
            <a:off x="548640" y="824694"/>
            <a:ext cx="11643359" cy="374186"/>
          </a:xfrm>
        </p:spPr>
        <p:txBody>
          <a:bodyPr/>
          <a:lstStyle/>
          <a:p>
            <a:pPr>
              <a:lnSpc>
                <a:spcPct val="100000"/>
              </a:lnSpc>
            </a:pPr>
            <a:r>
              <a:rPr lang="es-ES" sz="1900" dirty="0"/>
              <a:t>¿Cómo podemos infundir esperanza en las personas con quienes trabajamos y a las que acompañamos? </a:t>
            </a:r>
          </a:p>
        </p:txBody>
      </p:sp>
      <p:sp>
        <p:nvSpPr>
          <p:cNvPr id="4" name="Text Box 16">
            <a:extLst>
              <a:ext uri="{FF2B5EF4-FFF2-40B4-BE49-F238E27FC236}">
                <a16:creationId xmlns:a16="http://schemas.microsoft.com/office/drawing/2014/main" id="{3CEAEC0F-DE81-4C35-A67F-4CE9B1B2957C}"/>
              </a:ext>
            </a:extLst>
          </p:cNvPr>
          <p:cNvSpPr txBox="1">
            <a:spLocks noGrp="1"/>
          </p:cNvSpPr>
          <p:nvPr>
            <p:ph sz="quarter" idx="14"/>
          </p:nvPr>
        </p:nvSpPr>
        <p:spPr>
          <a:xfrm>
            <a:off x="507195" y="1564640"/>
            <a:ext cx="11174412" cy="3820160"/>
          </a:xfrm>
          <a:solidFill>
            <a:srgbClr val="D2EFFD"/>
          </a:solidFill>
        </p:spPr>
        <p:txBody>
          <a:bodyPr>
            <a:normAutofit fontScale="92500" lnSpcReduction="10000"/>
          </a:bodyPr>
          <a:lstStyle/>
          <a:p>
            <a:pPr lvl="0" algn="just" fontAlgn="base"/>
            <a:r>
              <a:rPr lang="es-ES" dirty="0"/>
              <a:t>Valorar a la persona por quien es y valorar también sus sueños y aspiraciones. </a:t>
            </a:r>
          </a:p>
          <a:p>
            <a:pPr lvl="0" algn="just" fontAlgn="base"/>
            <a:r>
              <a:rPr lang="es-ES" dirty="0"/>
              <a:t>Creer en la valía de la persona. </a:t>
            </a:r>
          </a:p>
          <a:p>
            <a:pPr lvl="0" algn="just" fontAlgn="base"/>
            <a:r>
              <a:rPr lang="es-ES" dirty="0"/>
              <a:t>Tener confianza en las habilidades, las destrezas y el potencial de la persona. </a:t>
            </a:r>
          </a:p>
          <a:p>
            <a:pPr lvl="0" algn="just" fontAlgn="base"/>
            <a:r>
              <a:rPr lang="es-ES" dirty="0"/>
              <a:t>Creer en la autenticidad de la experiencia de la persona. </a:t>
            </a:r>
          </a:p>
          <a:p>
            <a:pPr lvl="0" algn="just" fontAlgn="base"/>
            <a:r>
              <a:rPr lang="es-ES" dirty="0"/>
              <a:t>Aceptar y explorar de manera activa las experiencias de la persona. </a:t>
            </a:r>
          </a:p>
          <a:p>
            <a:pPr lvl="0" algn="just" fontAlgn="base"/>
            <a:r>
              <a:rPr lang="es-ES" dirty="0"/>
              <a:t>Tolerar la incertidumbre en cuanto al futuro. </a:t>
            </a:r>
          </a:p>
          <a:p>
            <a:pPr lvl="0" algn="just" fontAlgn="base"/>
            <a:r>
              <a:rPr lang="es-ES" dirty="0"/>
              <a:t>Ver los problemas y los contratiempos como parte del proceso de recuperación, y ayudar a la persona a extraer lecciones y aprovecharlas.</a:t>
            </a:r>
            <a:r>
              <a:rPr lang="es-ES" b="1" dirty="0"/>
              <a:t> </a:t>
            </a:r>
            <a:endParaRPr lang="es-ES" dirty="0"/>
          </a:p>
          <a:p>
            <a:pPr lvl="0" algn="just" fontAlgn="base"/>
            <a:r>
              <a:rPr lang="es-ES" dirty="0"/>
              <a:t>Conectar a la persona con otras que hayan vivido experiencias similares.</a:t>
            </a:r>
            <a:r>
              <a:rPr lang="es-ES" b="1" dirty="0"/>
              <a:t> </a:t>
            </a:r>
            <a:endParaRPr lang="es-ES" dirty="0"/>
          </a:p>
          <a:p>
            <a:pPr marL="0" lvl="0" indent="0" algn="just">
              <a:buNone/>
            </a:pPr>
            <a:endParaRPr lang="x-none" dirty="0"/>
          </a:p>
        </p:txBody>
      </p:sp>
      <p:sp>
        <p:nvSpPr>
          <p:cNvPr id="2" name="Title 1">
            <a:extLst>
              <a:ext uri="{FF2B5EF4-FFF2-40B4-BE49-F238E27FC236}">
                <a16:creationId xmlns:a16="http://schemas.microsoft.com/office/drawing/2014/main" id="{B4F79C76-02CA-4665-8C6C-3954B6F3568D}"/>
              </a:ext>
            </a:extLst>
          </p:cNvPr>
          <p:cNvSpPr>
            <a:spLocks noGrp="1"/>
          </p:cNvSpPr>
          <p:nvPr>
            <p:ph type="title"/>
          </p:nvPr>
        </p:nvSpPr>
        <p:spPr>
          <a:xfrm>
            <a:off x="440270" y="323532"/>
            <a:ext cx="9792000" cy="432000"/>
          </a:xfrm>
        </p:spPr>
        <p:txBody>
          <a:bodyPr/>
          <a:lstStyle/>
          <a:p>
            <a:r>
              <a:rPr lang="es-ES" dirty="0"/>
              <a:t>Ejercicio 4.1: Promover la esperanza </a:t>
            </a:r>
            <a:r>
              <a:rPr lang="es-ES" i="1" dirty="0"/>
              <a:t>-</a:t>
            </a:r>
            <a:r>
              <a:rPr lang="en-US" dirty="0"/>
              <a:t> 3</a:t>
            </a:r>
            <a:endParaRPr lang="x-none" dirty="0"/>
          </a:p>
        </p:txBody>
      </p:sp>
    </p:spTree>
    <p:extLst>
      <p:ext uri="{BB962C8B-B14F-4D97-AF65-F5344CB8AC3E}">
        <p14:creationId xmlns:p14="http://schemas.microsoft.com/office/powerpoint/2010/main" val="97102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C36479-A488-448F-BA18-CF087708ECD4}"/>
              </a:ext>
            </a:extLst>
          </p:cNvPr>
          <p:cNvSpPr>
            <a:spLocks noGrp="1"/>
          </p:cNvSpPr>
          <p:nvPr>
            <p:ph sz="quarter" idx="14"/>
          </p:nvPr>
        </p:nvSpPr>
        <p:spPr/>
        <p:txBody>
          <a:bodyPr/>
          <a:lstStyle/>
          <a:p>
            <a:endParaRPr lang="en-US" dirty="0"/>
          </a:p>
          <a:p>
            <a:endParaRPr lang="en-US" dirty="0"/>
          </a:p>
          <a:p>
            <a:pPr marL="0" indent="0" algn="ctr">
              <a:buNone/>
            </a:pPr>
            <a:r>
              <a:rPr lang="es-ES" sz="2500" b="1" i="1" dirty="0"/>
              <a:t>¿Qué puede hacer que alguien pierda la esperanza? </a:t>
            </a:r>
            <a:endParaRPr lang="x-none" dirty="0"/>
          </a:p>
        </p:txBody>
      </p:sp>
      <p:sp>
        <p:nvSpPr>
          <p:cNvPr id="2" name="Title 1">
            <a:extLst>
              <a:ext uri="{FF2B5EF4-FFF2-40B4-BE49-F238E27FC236}">
                <a16:creationId xmlns:a16="http://schemas.microsoft.com/office/drawing/2014/main" id="{DE1C972F-D13B-4450-A1BE-F698CEFA52BE}"/>
              </a:ext>
            </a:extLst>
          </p:cNvPr>
          <p:cNvSpPr>
            <a:spLocks noGrp="1"/>
          </p:cNvSpPr>
          <p:nvPr>
            <p:ph type="title"/>
          </p:nvPr>
        </p:nvSpPr>
        <p:spPr/>
        <p:txBody>
          <a:bodyPr/>
          <a:lstStyle/>
          <a:p>
            <a:r>
              <a:rPr lang="es-ES" dirty="0"/>
              <a:t>Ejercicio 4.1: Promover la esperanza </a:t>
            </a:r>
            <a:r>
              <a:rPr lang="es-ES" i="1" dirty="0"/>
              <a:t>-</a:t>
            </a:r>
            <a:r>
              <a:rPr lang="en-US" dirty="0"/>
              <a:t> 4</a:t>
            </a:r>
            <a:endParaRPr lang="x-none" dirty="0"/>
          </a:p>
        </p:txBody>
      </p:sp>
    </p:spTree>
    <p:extLst>
      <p:ext uri="{BB962C8B-B14F-4D97-AF65-F5344CB8AC3E}">
        <p14:creationId xmlns:p14="http://schemas.microsoft.com/office/powerpoint/2010/main" val="716747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14FF9-9317-45AB-A0C9-8828E6CA9422}"/>
              </a:ext>
            </a:extLst>
          </p:cNvPr>
          <p:cNvSpPr>
            <a:spLocks noGrp="1"/>
          </p:cNvSpPr>
          <p:nvPr>
            <p:ph sz="quarter" idx="14"/>
          </p:nvPr>
        </p:nvSpPr>
        <p:spPr>
          <a:xfrm>
            <a:off x="873759" y="955040"/>
            <a:ext cx="10807847" cy="4735737"/>
          </a:xfrm>
        </p:spPr>
        <p:txBody>
          <a:bodyPr>
            <a:noAutofit/>
          </a:bodyPr>
          <a:lstStyle/>
          <a:p>
            <a:r>
              <a:rPr lang="es-ES" sz="2000" b="1" dirty="0"/>
              <a:t>Tema 1. </a:t>
            </a:r>
            <a:r>
              <a:rPr lang="es-ES" sz="2000" dirty="0"/>
              <a:t>¿Qué es la recuperación? </a:t>
            </a:r>
          </a:p>
          <a:p>
            <a:r>
              <a:rPr lang="es-ES" sz="2000" b="1" dirty="0"/>
              <a:t>Tema 2.</a:t>
            </a:r>
            <a:r>
              <a:rPr lang="es-ES" sz="2000" dirty="0"/>
              <a:t> Servicios y prácticas orientados a la recuperación </a:t>
            </a:r>
          </a:p>
          <a:p>
            <a:r>
              <a:rPr lang="es-ES" sz="2000" b="1" dirty="0"/>
              <a:t>Tema 3.</a:t>
            </a:r>
            <a:r>
              <a:rPr lang="es-ES" sz="2000" dirty="0"/>
              <a:t>  Recuperación centrada en los activos y las fortalezas </a:t>
            </a:r>
          </a:p>
          <a:p>
            <a:r>
              <a:rPr lang="es-ES" sz="2000" b="1" dirty="0"/>
              <a:t>Tema 4.</a:t>
            </a:r>
            <a:r>
              <a:rPr lang="es-ES" sz="2000" dirty="0"/>
              <a:t> Promover la esperanza </a:t>
            </a:r>
          </a:p>
          <a:p>
            <a:r>
              <a:rPr lang="es-ES" sz="2000" b="1" dirty="0"/>
              <a:t>Tema 5.</a:t>
            </a:r>
            <a:r>
              <a:rPr lang="es-ES" sz="2000" dirty="0"/>
              <a:t> Valores en la recuperación</a:t>
            </a:r>
          </a:p>
          <a:p>
            <a:r>
              <a:rPr lang="es-ES" sz="2000" b="1" dirty="0"/>
              <a:t>Tema 6.</a:t>
            </a:r>
            <a:r>
              <a:rPr lang="es-ES" sz="2000" dirty="0"/>
              <a:t>  Trabajar con las personas </a:t>
            </a:r>
          </a:p>
          <a:p>
            <a:r>
              <a:rPr lang="es-ES" sz="2000" b="1" dirty="0"/>
              <a:t>Tema 7.</a:t>
            </a:r>
            <a:r>
              <a:rPr lang="es-ES" sz="2000" dirty="0"/>
              <a:t> Límites en el contexto de las prácticas de recuperación </a:t>
            </a:r>
          </a:p>
          <a:p>
            <a:r>
              <a:rPr lang="es-ES" sz="2000" b="1" dirty="0"/>
              <a:t>Tema 8.</a:t>
            </a:r>
            <a:r>
              <a:rPr lang="es-ES" sz="2000" dirty="0"/>
              <a:t> Riesgos positivos en la recuperación </a:t>
            </a:r>
          </a:p>
          <a:p>
            <a:r>
              <a:rPr lang="es-ES" sz="2000" b="1" dirty="0"/>
              <a:t>Tema 9.</a:t>
            </a:r>
            <a:r>
              <a:rPr lang="es-ES" sz="2000" dirty="0"/>
              <a:t> Apoyo a las personas para reconectar con la comunidad</a:t>
            </a:r>
          </a:p>
          <a:p>
            <a:r>
              <a:rPr lang="es-ES" sz="2000" b="1" dirty="0"/>
              <a:t>Tema 10.</a:t>
            </a:r>
            <a:r>
              <a:rPr lang="es-ES" sz="2000" dirty="0"/>
              <a:t> Habilidades comunicativas </a:t>
            </a:r>
          </a:p>
          <a:p>
            <a:r>
              <a:rPr lang="es-ES" sz="2000" b="1" dirty="0"/>
              <a:t>Tema 11.</a:t>
            </a:r>
            <a:r>
              <a:rPr lang="es-ES" sz="2000" dirty="0"/>
              <a:t> Planes de recuperación </a:t>
            </a:r>
          </a:p>
          <a:p>
            <a:r>
              <a:rPr lang="es-ES" sz="2000" b="1" dirty="0"/>
              <a:t>Tema 12.</a:t>
            </a:r>
            <a:r>
              <a:rPr lang="es-ES" sz="2000" dirty="0"/>
              <a:t> El timón de la recuperación</a:t>
            </a:r>
            <a:endParaRPr lang="x-none" sz="1600" dirty="0"/>
          </a:p>
        </p:txBody>
      </p:sp>
      <p:sp>
        <p:nvSpPr>
          <p:cNvPr id="2" name="Title 1">
            <a:extLst>
              <a:ext uri="{FF2B5EF4-FFF2-40B4-BE49-F238E27FC236}">
                <a16:creationId xmlns:a16="http://schemas.microsoft.com/office/drawing/2014/main" id="{F71D3309-56BA-48DD-9E34-2826BF82FE7D}"/>
              </a:ext>
            </a:extLst>
          </p:cNvPr>
          <p:cNvSpPr>
            <a:spLocks noGrp="1"/>
          </p:cNvSpPr>
          <p:nvPr>
            <p:ph type="title"/>
          </p:nvPr>
        </p:nvSpPr>
        <p:spPr>
          <a:xfrm>
            <a:off x="379310" y="343852"/>
            <a:ext cx="9792000" cy="432000"/>
          </a:xfrm>
        </p:spPr>
        <p:txBody>
          <a:bodyPr/>
          <a:lstStyle/>
          <a:p>
            <a:r>
              <a:rPr lang="en-US" dirty="0" err="1"/>
              <a:t>Temas</a:t>
            </a:r>
            <a:r>
              <a:rPr lang="en-US" dirty="0"/>
              <a:t> del </a:t>
            </a:r>
            <a:r>
              <a:rPr lang="en-US" dirty="0" err="1"/>
              <a:t>módulo</a:t>
            </a:r>
            <a:endParaRPr lang="x-none" dirty="0"/>
          </a:p>
        </p:txBody>
      </p:sp>
    </p:spTree>
    <p:extLst>
      <p:ext uri="{BB962C8B-B14F-4D97-AF65-F5344CB8AC3E}">
        <p14:creationId xmlns:p14="http://schemas.microsoft.com/office/powerpoint/2010/main" val="39471763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ECB083-58E0-450B-B057-1FF247707AEE}"/>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r>
              <a:rPr lang="es-ES" sz="2500" b="1" i="1" dirty="0"/>
              <a:t>¿Por qué pueden perder la esperanza los familiares y otros acompañantes? </a:t>
            </a:r>
            <a:endParaRPr lang="en-US" dirty="0"/>
          </a:p>
          <a:p>
            <a:endParaRPr lang="x-none" dirty="0"/>
          </a:p>
        </p:txBody>
      </p:sp>
      <p:sp>
        <p:nvSpPr>
          <p:cNvPr id="2" name="Title 1">
            <a:extLst>
              <a:ext uri="{FF2B5EF4-FFF2-40B4-BE49-F238E27FC236}">
                <a16:creationId xmlns:a16="http://schemas.microsoft.com/office/drawing/2014/main" id="{4A6040F2-1BA8-4FBC-9198-D1E38A6C93BE}"/>
              </a:ext>
            </a:extLst>
          </p:cNvPr>
          <p:cNvSpPr>
            <a:spLocks noGrp="1"/>
          </p:cNvSpPr>
          <p:nvPr>
            <p:ph type="title"/>
          </p:nvPr>
        </p:nvSpPr>
        <p:spPr/>
        <p:txBody>
          <a:bodyPr/>
          <a:lstStyle/>
          <a:p>
            <a:r>
              <a:rPr lang="es-ES" dirty="0"/>
              <a:t>Ejercicio 4.1: Promover la esperanza </a:t>
            </a:r>
            <a:r>
              <a:rPr lang="es-ES" i="1" dirty="0"/>
              <a:t>-</a:t>
            </a:r>
            <a:r>
              <a:rPr lang="en-US" dirty="0"/>
              <a:t> 5</a:t>
            </a:r>
            <a:endParaRPr lang="x-none" dirty="0"/>
          </a:p>
        </p:txBody>
      </p:sp>
    </p:spTree>
    <p:extLst>
      <p:ext uri="{BB962C8B-B14F-4D97-AF65-F5344CB8AC3E}">
        <p14:creationId xmlns:p14="http://schemas.microsoft.com/office/powerpoint/2010/main" val="15307188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5993E2-A8CD-43CA-836B-87A84B7C5435}"/>
              </a:ext>
            </a:extLst>
          </p:cNvPr>
          <p:cNvSpPr>
            <a:spLocks noGrp="1"/>
          </p:cNvSpPr>
          <p:nvPr>
            <p:ph sz="quarter" idx="14"/>
          </p:nvPr>
        </p:nvSpPr>
        <p:spPr/>
        <p:txBody>
          <a:bodyPr/>
          <a:lstStyle/>
          <a:p>
            <a:pPr lvl="0"/>
            <a:endParaRPr lang="en-US" dirty="0"/>
          </a:p>
          <a:p>
            <a:pPr marL="0" lvl="0" indent="0" algn="ctr">
              <a:buNone/>
            </a:pPr>
            <a:r>
              <a:rPr lang="es-ES" sz="2500" b="1" i="1" dirty="0"/>
              <a:t>¿Qué papel creéis que tuvo la esperanza en vuestra propia recuperación? </a:t>
            </a:r>
          </a:p>
          <a:p>
            <a:pPr marL="0" lvl="0" indent="0" algn="ctr">
              <a:buNone/>
            </a:pPr>
            <a:endParaRPr lang="es-ES" sz="2500" b="1" i="1" dirty="0"/>
          </a:p>
          <a:p>
            <a:pPr marL="0" lvl="0" indent="0" algn="ctr">
              <a:buNone/>
            </a:pPr>
            <a:r>
              <a:rPr lang="es-ES" sz="2500" b="1" i="1" dirty="0"/>
              <a:t>Cuando os sentíais desesperanzados, ¿qué os ayudó a seguir adelante? </a:t>
            </a:r>
          </a:p>
          <a:p>
            <a:endParaRPr lang="x-none" dirty="0"/>
          </a:p>
        </p:txBody>
      </p:sp>
      <p:sp>
        <p:nvSpPr>
          <p:cNvPr id="2" name="Title 1">
            <a:extLst>
              <a:ext uri="{FF2B5EF4-FFF2-40B4-BE49-F238E27FC236}">
                <a16:creationId xmlns:a16="http://schemas.microsoft.com/office/drawing/2014/main" id="{EBAFF44E-623D-40CB-8559-D6EF89564108}"/>
              </a:ext>
            </a:extLst>
          </p:cNvPr>
          <p:cNvSpPr>
            <a:spLocks noGrp="1"/>
          </p:cNvSpPr>
          <p:nvPr>
            <p:ph type="title"/>
          </p:nvPr>
        </p:nvSpPr>
        <p:spPr>
          <a:xfrm>
            <a:off x="399630" y="506412"/>
            <a:ext cx="11426610" cy="489268"/>
          </a:xfrm>
        </p:spPr>
        <p:txBody>
          <a:bodyPr/>
          <a:lstStyle/>
          <a:p>
            <a:r>
              <a:rPr lang="es-ES" dirty="0"/>
              <a:t>Ejercicio 4.2. Cómo la esperanza facilita la recuperación - </a:t>
            </a:r>
            <a:r>
              <a:rPr lang="en-US" dirty="0"/>
              <a:t>1 </a:t>
            </a:r>
            <a:endParaRPr lang="x-none" dirty="0"/>
          </a:p>
        </p:txBody>
      </p:sp>
    </p:spTree>
    <p:extLst>
      <p:ext uri="{BB962C8B-B14F-4D97-AF65-F5344CB8AC3E}">
        <p14:creationId xmlns:p14="http://schemas.microsoft.com/office/powerpoint/2010/main" val="11684700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45AB00-344D-4925-902C-5157737CF75D}"/>
              </a:ext>
            </a:extLst>
          </p:cNvPr>
          <p:cNvSpPr>
            <a:spLocks noGrp="1"/>
          </p:cNvSpPr>
          <p:nvPr>
            <p:ph sz="quarter" idx="14"/>
          </p:nvPr>
        </p:nvSpPr>
        <p:spPr>
          <a:xfrm>
            <a:off x="507195" y="1309710"/>
            <a:ext cx="11174412" cy="4500000"/>
          </a:xfrm>
        </p:spPr>
        <p:txBody>
          <a:bodyPr>
            <a:normAutofit fontScale="92500" lnSpcReduction="10000"/>
          </a:bodyPr>
          <a:lstStyle/>
          <a:p>
            <a:pPr algn="just"/>
            <a:r>
              <a:rPr lang="es-ES" dirty="0"/>
              <a:t>Es importante no quitar importancia a las dificultades reales que las personas sienten</a:t>
            </a:r>
            <a:r>
              <a:rPr lang="en-GB" dirty="0"/>
              <a:t>. </a:t>
            </a:r>
          </a:p>
          <a:p>
            <a:pPr algn="just"/>
            <a:r>
              <a:rPr lang="es-ES" dirty="0"/>
              <a:t>Es importante reconocer cómo se siente la persona durante esos momentos difíciles de sus vidas.</a:t>
            </a:r>
            <a:endParaRPr lang="en-GB" i="1" dirty="0"/>
          </a:p>
          <a:p>
            <a:pPr marL="0" indent="0" algn="just">
              <a:buNone/>
            </a:pPr>
            <a:r>
              <a:rPr lang="es-ES" dirty="0"/>
              <a:t>«Bien, a algunos de nosotros no es necesario que nos digáis esto, porque nos parece casi insultante. Si la enfermedad ha destrozado y devastado tu vida, si tu trabajo ha desaparecido como hojas llevadas por una ráfaga de viento, si no se te considera capacitada para cuidar de los hijos, si no tienes amigos ni nada que hacer, si casi no tienes dinero y los profesionales no parecen entender tu malestar, a veces podemos tener la sensación de que nuestras vidas se han estropeado de manera irreparable y no hay ninguna esperanza; se produce una fractura en el recorrido, que deja de resultar agradable, y su final es la única solución luminosa. </a:t>
            </a:r>
          </a:p>
          <a:p>
            <a:pPr marL="0" indent="0" algn="just">
              <a:buNone/>
            </a:pPr>
            <a:r>
              <a:rPr lang="es-ES" dirty="0"/>
              <a:t>En esta situación, puede que no nos apetezca que ninguna persona brillante aparezca para hablarnos de nuestro recorrido hacia la recuperación y de cómo este puede empoderarnos; de hecho, puede conseguir que nos enfademos si nuestra máxima meta en esos momentos es llegar al final del día y, en cambio, se nos está alentando a sentir esperanza y optimismo. Instintivamente, puedes decirte: «¿Pero, cómo te atreves a subestimar mi desesperación?», «¿Cómo te atreves a pedirme que tenga ni siquiera una brizna de esperanza en mi pobre vida?» </a:t>
            </a:r>
            <a:endParaRPr lang="x-none" i="1" dirty="0"/>
          </a:p>
        </p:txBody>
      </p:sp>
      <p:sp>
        <p:nvSpPr>
          <p:cNvPr id="2" name="Title 1">
            <a:extLst>
              <a:ext uri="{FF2B5EF4-FFF2-40B4-BE49-F238E27FC236}">
                <a16:creationId xmlns:a16="http://schemas.microsoft.com/office/drawing/2014/main" id="{EA75F6D3-D9BE-4205-A93E-F82EB9DB9CEE}"/>
              </a:ext>
            </a:extLst>
          </p:cNvPr>
          <p:cNvSpPr>
            <a:spLocks noGrp="1"/>
          </p:cNvSpPr>
          <p:nvPr>
            <p:ph type="title"/>
          </p:nvPr>
        </p:nvSpPr>
        <p:spPr>
          <a:xfrm>
            <a:off x="399630" y="506412"/>
            <a:ext cx="11467250" cy="489268"/>
          </a:xfrm>
        </p:spPr>
        <p:txBody>
          <a:bodyPr/>
          <a:lstStyle/>
          <a:p>
            <a:r>
              <a:rPr lang="es-ES" dirty="0"/>
              <a:t>Ejercicio 4.2. Cómo la esperanza facilita la recuperación - </a:t>
            </a:r>
            <a:r>
              <a:rPr lang="en-US" dirty="0"/>
              <a:t>2</a:t>
            </a:r>
            <a:endParaRPr lang="x-none" dirty="0"/>
          </a:p>
        </p:txBody>
      </p:sp>
    </p:spTree>
    <p:extLst>
      <p:ext uri="{BB962C8B-B14F-4D97-AF65-F5344CB8AC3E}">
        <p14:creationId xmlns:p14="http://schemas.microsoft.com/office/powerpoint/2010/main" val="39634865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F79B-527E-4BA3-A367-9B82E60F24D0}"/>
              </a:ext>
            </a:extLst>
          </p:cNvPr>
          <p:cNvSpPr>
            <a:spLocks noGrp="1"/>
          </p:cNvSpPr>
          <p:nvPr>
            <p:ph type="title"/>
          </p:nvPr>
        </p:nvSpPr>
        <p:spPr/>
        <p:txBody>
          <a:bodyPr/>
          <a:lstStyle/>
          <a:p>
            <a:r>
              <a:rPr lang="es-ES" dirty="0"/>
              <a:t>Tema 5. Valores de recuperación</a:t>
            </a:r>
            <a:br>
              <a:rPr lang="es-ES" dirty="0"/>
            </a:br>
            <a:br>
              <a:rPr lang="x-none" dirty="0"/>
            </a:br>
            <a:endParaRPr lang="x-none" dirty="0"/>
          </a:p>
        </p:txBody>
      </p:sp>
      <p:sp>
        <p:nvSpPr>
          <p:cNvPr id="3" name="Content Placeholder 2">
            <a:extLst>
              <a:ext uri="{FF2B5EF4-FFF2-40B4-BE49-F238E27FC236}">
                <a16:creationId xmlns:a16="http://schemas.microsoft.com/office/drawing/2014/main" id="{7319F6D1-6049-426A-81D4-5D12D70B14CC}"/>
              </a:ext>
            </a:extLst>
          </p:cNvPr>
          <p:cNvSpPr>
            <a:spLocks noGrp="1"/>
          </p:cNvSpPr>
          <p:nvPr>
            <p:ph idx="4294967295"/>
          </p:nvPr>
        </p:nvSpPr>
        <p:spPr>
          <a:xfrm>
            <a:off x="0" y="1825625"/>
            <a:ext cx="10515600" cy="4351338"/>
          </a:xfrm>
          <a:prstGeom prst="rect">
            <a:avLst/>
          </a:prstGeom>
        </p:spPr>
        <p:txBody>
          <a:bodyPr/>
          <a:lstStyle/>
          <a:p>
            <a:endParaRPr lang="en-US" dirty="0"/>
          </a:p>
          <a:p>
            <a:endParaRPr lang="x-none" dirty="0"/>
          </a:p>
        </p:txBody>
      </p:sp>
    </p:spTree>
    <p:extLst>
      <p:ext uri="{BB962C8B-B14F-4D97-AF65-F5344CB8AC3E}">
        <p14:creationId xmlns:p14="http://schemas.microsoft.com/office/powerpoint/2010/main" val="1347574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466281-AFDA-4C4B-B698-C25E8D693BC1}"/>
              </a:ext>
            </a:extLst>
          </p:cNvPr>
          <p:cNvSpPr>
            <a:spLocks noGrp="1"/>
          </p:cNvSpPr>
          <p:nvPr>
            <p:ph type="body" sz="quarter" idx="13"/>
          </p:nvPr>
        </p:nvSpPr>
        <p:spPr>
          <a:xfrm>
            <a:off x="507207" y="1396065"/>
            <a:ext cx="11174400" cy="360000"/>
          </a:xfrm>
        </p:spPr>
        <p:txBody>
          <a:bodyPr/>
          <a:lstStyle/>
          <a:p>
            <a:r>
              <a:rPr lang="es-ES" dirty="0"/>
              <a:t>Definición de </a:t>
            </a:r>
            <a:r>
              <a:rPr lang="es-ES" i="1" dirty="0"/>
              <a:t>valores</a:t>
            </a:r>
            <a:r>
              <a:rPr lang="en-US" dirty="0"/>
              <a:t>: </a:t>
            </a:r>
          </a:p>
        </p:txBody>
      </p:sp>
      <p:sp>
        <p:nvSpPr>
          <p:cNvPr id="3" name="Content Placeholder 2">
            <a:extLst>
              <a:ext uri="{FF2B5EF4-FFF2-40B4-BE49-F238E27FC236}">
                <a16:creationId xmlns:a16="http://schemas.microsoft.com/office/drawing/2014/main" id="{CD637C03-BD3B-494A-AB58-9ECC9F7C1D6A}"/>
              </a:ext>
            </a:extLst>
          </p:cNvPr>
          <p:cNvSpPr>
            <a:spLocks noGrp="1"/>
          </p:cNvSpPr>
          <p:nvPr>
            <p:ph sz="quarter" idx="14"/>
          </p:nvPr>
        </p:nvSpPr>
        <p:spPr>
          <a:xfrm>
            <a:off x="507195" y="1849120"/>
            <a:ext cx="11174412" cy="4162068"/>
          </a:xfrm>
        </p:spPr>
        <p:txBody>
          <a:bodyPr>
            <a:normAutofit fontScale="92500" lnSpcReduction="10000"/>
          </a:bodyPr>
          <a:lstStyle/>
          <a:p>
            <a:pPr algn="just"/>
            <a:r>
              <a:rPr lang="es-ES" dirty="0"/>
              <a:t>Los valores y las creencias son los principios o estándares que una persona percibe son importantes para su vida y que gobiernan su manera de pensar y actuar</a:t>
            </a:r>
            <a:r>
              <a:rPr lang="en-US" dirty="0"/>
              <a:t>. </a:t>
            </a:r>
          </a:p>
          <a:p>
            <a:pPr lvl="0" algn="just"/>
            <a:r>
              <a:rPr lang="es-ES" dirty="0"/>
              <a:t>Están formados por experiencias y contextos sociales. </a:t>
            </a:r>
          </a:p>
          <a:p>
            <a:pPr algn="just"/>
            <a:r>
              <a:rPr lang="es-ES" dirty="0"/>
              <a:t>Desarrollamos nuestros valores a través de experiencias y reflexiones</a:t>
            </a:r>
            <a:r>
              <a:rPr lang="en-US" dirty="0"/>
              <a:t>. </a:t>
            </a:r>
          </a:p>
          <a:p>
            <a:pPr lvl="0" algn="just"/>
            <a:r>
              <a:rPr lang="es-ES" dirty="0"/>
              <a:t>Los valores a menudo son el fundamento de las preferencias y las elecciones que hacemos, también en el ámbito del tratamiento, la asistencia y el acompañamiento. </a:t>
            </a:r>
            <a:endParaRPr lang="en-US" dirty="0"/>
          </a:p>
          <a:p>
            <a:pPr algn="just"/>
            <a:r>
              <a:rPr lang="es-ES" dirty="0"/>
              <a:t>Los valores a menudo pueden expresarse mediante deseos, preferencias, percepciones, elecciones, expectativas, esperanzas, decepciones o miedos, en lugar de analizarse de manera explícita</a:t>
            </a:r>
            <a:r>
              <a:rPr lang="en-US" dirty="0"/>
              <a:t>. </a:t>
            </a:r>
          </a:p>
          <a:p>
            <a:pPr algn="just"/>
            <a:r>
              <a:rPr lang="es-ES" dirty="0"/>
              <a:t>Los valores son uno de los determinantes más potentes del comportamiento.</a:t>
            </a:r>
          </a:p>
          <a:p>
            <a:pPr algn="just"/>
            <a:r>
              <a:rPr lang="es-ES" dirty="0"/>
              <a:t>Todo aquello que va directamente en contra de los valores de una persona puede parecer una invasión de la libertad y suscitar resistencia</a:t>
            </a:r>
            <a:r>
              <a:rPr lang="en-US" dirty="0"/>
              <a:t>. </a:t>
            </a:r>
          </a:p>
        </p:txBody>
      </p:sp>
      <p:sp>
        <p:nvSpPr>
          <p:cNvPr id="2" name="Title 1">
            <a:extLst>
              <a:ext uri="{FF2B5EF4-FFF2-40B4-BE49-F238E27FC236}">
                <a16:creationId xmlns:a16="http://schemas.microsoft.com/office/drawing/2014/main" id="{1FB876F0-3AB3-4F83-84AD-B5EB6A4D2DDD}"/>
              </a:ext>
            </a:extLst>
          </p:cNvPr>
          <p:cNvSpPr>
            <a:spLocks noGrp="1"/>
          </p:cNvSpPr>
          <p:nvPr>
            <p:ph type="title"/>
          </p:nvPr>
        </p:nvSpPr>
        <p:spPr>
          <a:xfrm>
            <a:off x="399630" y="506412"/>
            <a:ext cx="11426610" cy="448628"/>
          </a:xfrm>
        </p:spPr>
        <p:txBody>
          <a:bodyPr>
            <a:noAutofit/>
          </a:bodyPr>
          <a:lstStyle/>
          <a:p>
            <a:r>
              <a:rPr lang="es-ES" sz="2800" dirty="0"/>
              <a:t>Presentación: Respetar a la persona implica entender sus valores y sus preferencias -</a:t>
            </a:r>
            <a:r>
              <a:rPr lang="en-US" sz="2800" dirty="0"/>
              <a:t> 1 </a:t>
            </a:r>
            <a:endParaRPr lang="x-none" sz="2800" dirty="0"/>
          </a:p>
        </p:txBody>
      </p:sp>
    </p:spTree>
    <p:extLst>
      <p:ext uri="{BB962C8B-B14F-4D97-AF65-F5344CB8AC3E}">
        <p14:creationId xmlns:p14="http://schemas.microsoft.com/office/powerpoint/2010/main" val="25347571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6A6492A-889B-C44E-892C-8292BF7A20A7}"/>
              </a:ext>
            </a:extLst>
          </p:cNvPr>
          <p:cNvSpPr>
            <a:spLocks noGrp="1"/>
          </p:cNvSpPr>
          <p:nvPr>
            <p:ph type="body" sz="quarter" idx="13"/>
          </p:nvPr>
        </p:nvSpPr>
        <p:spPr>
          <a:xfrm>
            <a:off x="507207" y="1365067"/>
            <a:ext cx="11174400" cy="360000"/>
          </a:xfrm>
        </p:spPr>
        <p:txBody>
          <a:bodyPr/>
          <a:lstStyle/>
          <a:p>
            <a:r>
              <a:rPr lang="es-ES" dirty="0"/>
              <a:t>La práctica basada en los valores:</a:t>
            </a:r>
          </a:p>
        </p:txBody>
      </p:sp>
      <p:sp>
        <p:nvSpPr>
          <p:cNvPr id="3" name="Content Placeholder 2">
            <a:extLst>
              <a:ext uri="{FF2B5EF4-FFF2-40B4-BE49-F238E27FC236}">
                <a16:creationId xmlns:a16="http://schemas.microsoft.com/office/drawing/2014/main" id="{F812670C-6BD4-493B-AFAA-8FDC98A28186}"/>
              </a:ext>
            </a:extLst>
          </p:cNvPr>
          <p:cNvSpPr>
            <a:spLocks noGrp="1"/>
          </p:cNvSpPr>
          <p:nvPr>
            <p:ph sz="quarter" idx="14"/>
          </p:nvPr>
        </p:nvSpPr>
        <p:spPr>
          <a:xfrm>
            <a:off x="507207" y="1725067"/>
            <a:ext cx="11174412" cy="4042903"/>
          </a:xfrm>
        </p:spPr>
        <p:txBody>
          <a:bodyPr>
            <a:normAutofit/>
          </a:bodyPr>
          <a:lstStyle/>
          <a:p>
            <a:pPr algn="just"/>
            <a:r>
              <a:rPr lang="es-ES" sz="2000" dirty="0"/>
              <a:t>La práctica basada en los valores pasa por trabajar de manera constructiva con las diferencias de las personas y aceptar su diversidad de valores</a:t>
            </a:r>
            <a:r>
              <a:rPr lang="en-US" sz="2000" dirty="0"/>
              <a:t>. </a:t>
            </a:r>
            <a:endParaRPr lang="x-none" sz="2000" dirty="0"/>
          </a:p>
          <a:p>
            <a:pPr algn="just"/>
            <a:r>
              <a:rPr lang="es-ES" sz="2000" dirty="0"/>
              <a:t>Esto significa</a:t>
            </a:r>
            <a:r>
              <a:rPr lang="en-GB" sz="2000" dirty="0"/>
              <a:t>:</a:t>
            </a:r>
            <a:endParaRPr lang="x-none" sz="2000" dirty="0"/>
          </a:p>
          <a:p>
            <a:pPr lvl="2" fontAlgn="base">
              <a:lnSpc>
                <a:spcPct val="110000"/>
              </a:lnSpc>
              <a:spcAft>
                <a:spcPts val="0"/>
              </a:spcAft>
            </a:pPr>
            <a:r>
              <a:rPr lang="es-ES" sz="2000" dirty="0"/>
              <a:t>Se deben poner los valores de las personas usuarias de los servicios, mientras siguen evolucionando y desarrollándose, en el centro de todo lo que se hace. </a:t>
            </a:r>
          </a:p>
          <a:p>
            <a:pPr lvl="2" fontAlgn="base">
              <a:lnSpc>
                <a:spcPct val="110000"/>
              </a:lnSpc>
              <a:spcAft>
                <a:spcPts val="0"/>
              </a:spcAft>
            </a:pPr>
            <a:r>
              <a:rPr lang="es-ES" sz="2000" dirty="0"/>
              <a:t>Hay que entender los valores propios y las repercusiones que tienen tanto a título personal como en relación con otras personas. </a:t>
            </a:r>
          </a:p>
          <a:p>
            <a:pPr lvl="2">
              <a:lnSpc>
                <a:spcPct val="110000"/>
              </a:lnSpc>
              <a:spcAft>
                <a:spcPts val="0"/>
              </a:spcAft>
            </a:pPr>
            <a:r>
              <a:rPr lang="es-ES" sz="2000" dirty="0"/>
              <a:t>Deben celebrarse las elecciones personales y la creatividad de la persona como fuente de su recuperación o curación, y como manifestación y desarrollo de sus valores</a:t>
            </a:r>
            <a:r>
              <a:rPr lang="en-US" sz="2000" dirty="0"/>
              <a:t>.</a:t>
            </a:r>
          </a:p>
          <a:p>
            <a:pPr lvl="2">
              <a:lnSpc>
                <a:spcPct val="110000"/>
              </a:lnSpc>
              <a:spcAft>
                <a:spcPts val="0"/>
              </a:spcAft>
            </a:pPr>
            <a:endParaRPr lang="x-none" sz="2000" dirty="0"/>
          </a:p>
          <a:p>
            <a:pPr algn="just"/>
            <a:r>
              <a:rPr lang="es-ES" sz="2000" dirty="0"/>
              <a:t>Es importante no dar por hecho que los demás comparten nuestros mismos valores</a:t>
            </a:r>
            <a:r>
              <a:rPr lang="en-US" sz="2000" dirty="0"/>
              <a:t>. </a:t>
            </a:r>
            <a:endParaRPr lang="x-none" sz="2000" dirty="0"/>
          </a:p>
        </p:txBody>
      </p:sp>
      <p:sp>
        <p:nvSpPr>
          <p:cNvPr id="7" name="Title 1">
            <a:extLst>
              <a:ext uri="{FF2B5EF4-FFF2-40B4-BE49-F238E27FC236}">
                <a16:creationId xmlns:a16="http://schemas.microsoft.com/office/drawing/2014/main" id="{1FB876F0-3AB3-4F83-84AD-B5EB6A4D2DDD}"/>
              </a:ext>
            </a:extLst>
          </p:cNvPr>
          <p:cNvSpPr>
            <a:spLocks noGrp="1"/>
          </p:cNvSpPr>
          <p:nvPr>
            <p:ph type="title"/>
          </p:nvPr>
        </p:nvSpPr>
        <p:spPr>
          <a:xfrm>
            <a:off x="399630" y="506412"/>
            <a:ext cx="11426610" cy="448628"/>
          </a:xfrm>
        </p:spPr>
        <p:txBody>
          <a:bodyPr>
            <a:noAutofit/>
          </a:bodyPr>
          <a:lstStyle/>
          <a:p>
            <a:r>
              <a:rPr lang="es-ES" sz="2800" dirty="0"/>
              <a:t>Presentación: Respetar a la persona implica entender sus valores y sus preferencias -</a:t>
            </a:r>
            <a:r>
              <a:rPr lang="en-US" sz="2800" dirty="0"/>
              <a:t> 2 </a:t>
            </a:r>
            <a:endParaRPr lang="x-none" sz="2800" dirty="0"/>
          </a:p>
        </p:txBody>
      </p:sp>
    </p:spTree>
    <p:extLst>
      <p:ext uri="{BB962C8B-B14F-4D97-AF65-F5344CB8AC3E}">
        <p14:creationId xmlns:p14="http://schemas.microsoft.com/office/powerpoint/2010/main" val="2497108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8F75D-63AB-4E19-B234-88381DF5EF8E}"/>
              </a:ext>
            </a:extLst>
          </p:cNvPr>
          <p:cNvSpPr>
            <a:spLocks noGrp="1"/>
          </p:cNvSpPr>
          <p:nvPr>
            <p:ph sz="quarter" idx="14"/>
          </p:nvPr>
        </p:nvSpPr>
        <p:spPr/>
        <p:txBody>
          <a:bodyPr/>
          <a:lstStyle/>
          <a:p>
            <a:pPr algn="just"/>
            <a:endParaRPr lang="en-US" dirty="0"/>
          </a:p>
          <a:p>
            <a:pPr algn="just"/>
            <a:r>
              <a:rPr lang="es-ES" dirty="0"/>
              <a:t>Tanto los acompañantes como los profesionales de la salud mental y otros ámbitos deberían mantener una conversación franca con la persona si no son capaces de prestarle la ayuda que ella desea porque entra en conflicto con sus propios valores</a:t>
            </a:r>
            <a:r>
              <a:rPr lang="en-US" dirty="0"/>
              <a:t>. </a:t>
            </a:r>
          </a:p>
          <a:p>
            <a:pPr algn="just"/>
            <a:r>
              <a:rPr lang="es-ES" dirty="0"/>
              <a:t>Los acompañantes y profesionales deberían hacer un esfuerzo adicional para entender los valores de aquellas personas que no son capaces de expresarse de manera convencional</a:t>
            </a:r>
            <a:r>
              <a:rPr lang="en-US" dirty="0"/>
              <a:t>.</a:t>
            </a:r>
          </a:p>
          <a:p>
            <a:pPr algn="just"/>
            <a:r>
              <a:rPr lang="es-ES" dirty="0"/>
              <a:t>Dedicar tiempo a conocer las preferencias de las personas en cuanto al tratamiento, la asistencia y el acompañamiento es clave para construir relaciones orientadas a la recuperación. </a:t>
            </a:r>
            <a:endParaRPr lang="x-none" dirty="0"/>
          </a:p>
          <a:p>
            <a:pPr algn="just"/>
            <a:endParaRPr lang="x-none" dirty="0"/>
          </a:p>
        </p:txBody>
      </p:sp>
      <p:sp>
        <p:nvSpPr>
          <p:cNvPr id="5" name="Title 1">
            <a:extLst>
              <a:ext uri="{FF2B5EF4-FFF2-40B4-BE49-F238E27FC236}">
                <a16:creationId xmlns:a16="http://schemas.microsoft.com/office/drawing/2014/main" id="{1FB876F0-3AB3-4F83-84AD-B5EB6A4D2DDD}"/>
              </a:ext>
            </a:extLst>
          </p:cNvPr>
          <p:cNvSpPr>
            <a:spLocks noGrp="1"/>
          </p:cNvSpPr>
          <p:nvPr>
            <p:ph type="title"/>
          </p:nvPr>
        </p:nvSpPr>
        <p:spPr>
          <a:xfrm>
            <a:off x="399630" y="506412"/>
            <a:ext cx="11426610" cy="448628"/>
          </a:xfrm>
        </p:spPr>
        <p:txBody>
          <a:bodyPr>
            <a:noAutofit/>
          </a:bodyPr>
          <a:lstStyle/>
          <a:p>
            <a:r>
              <a:rPr lang="es-ES" sz="2800" dirty="0"/>
              <a:t>Presentación: Respetar a la persona implica entender sus valores y sus preferencias -</a:t>
            </a:r>
            <a:r>
              <a:rPr lang="en-US" sz="2800" dirty="0"/>
              <a:t> 3 </a:t>
            </a:r>
            <a:endParaRPr lang="x-none" sz="2800" dirty="0"/>
          </a:p>
        </p:txBody>
      </p:sp>
    </p:spTree>
    <p:extLst>
      <p:ext uri="{BB962C8B-B14F-4D97-AF65-F5344CB8AC3E}">
        <p14:creationId xmlns:p14="http://schemas.microsoft.com/office/powerpoint/2010/main" val="20522315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863812-F5DE-48A6-83EF-1B4E03843F12}"/>
              </a:ext>
            </a:extLst>
          </p:cNvPr>
          <p:cNvSpPr>
            <a:spLocks noGrp="1"/>
          </p:cNvSpPr>
          <p:nvPr>
            <p:ph sz="quarter" idx="14"/>
          </p:nvPr>
        </p:nvSpPr>
        <p:spPr/>
        <p:txBody>
          <a:bodyPr>
            <a:normAutofit/>
          </a:bodyPr>
          <a:lstStyle/>
          <a:p>
            <a:pPr marL="0" indent="0" algn="just">
              <a:buNone/>
            </a:pPr>
            <a:r>
              <a:rPr lang="es-ES" dirty="0"/>
              <a:t>Por ejemplo, algunos usuarios pueden elegir: </a:t>
            </a:r>
          </a:p>
          <a:p>
            <a:pPr algn="just"/>
            <a:r>
              <a:rPr lang="es-ES" dirty="0"/>
              <a:t>Recibir la visita de algunas personas pero no de otras </a:t>
            </a:r>
            <a:r>
              <a:rPr lang="en-US" dirty="0"/>
              <a:t>. </a:t>
            </a:r>
          </a:p>
          <a:p>
            <a:pPr lvl="0" algn="just"/>
            <a:r>
              <a:rPr lang="es-ES" dirty="0"/>
              <a:t>Compartir experiencias con personas que han vivido situaciones similares y se han recuperado</a:t>
            </a:r>
            <a:r>
              <a:rPr lang="en-US" dirty="0"/>
              <a:t>. </a:t>
            </a:r>
          </a:p>
          <a:p>
            <a:pPr lvl="0" algn="just"/>
            <a:r>
              <a:rPr lang="es-ES" dirty="0"/>
              <a:t>Cambiar de medicación o dejar de tomarla</a:t>
            </a:r>
            <a:r>
              <a:rPr lang="en-US" dirty="0"/>
              <a:t>. </a:t>
            </a:r>
          </a:p>
          <a:p>
            <a:pPr lvl="3" algn="just"/>
            <a:r>
              <a:rPr lang="es-ES" dirty="0"/>
              <a:t>Eso puede reflejar un conocimiento creciente sobre los efectos secundarios de la medicación o un cambio en los valores de la persona, que, en vez de buscar un alivio inmediato, puede querer  una vida libre de los  efectos de la medicación</a:t>
            </a:r>
            <a:r>
              <a:rPr lang="en-US" dirty="0"/>
              <a:t>.</a:t>
            </a:r>
            <a:endParaRPr lang="x-none" dirty="0"/>
          </a:p>
          <a:p>
            <a:pPr lvl="0" algn="just"/>
            <a:r>
              <a:rPr lang="es-ES" dirty="0"/>
              <a:t>Hablar con determinados profesionales de la salud mental y otros ámbitos y, en cambio, no con otros, o no recurrir en absoluto a los servicios de salud mental</a:t>
            </a:r>
            <a:r>
              <a:rPr lang="en-US" dirty="0"/>
              <a:t>.</a:t>
            </a:r>
            <a:endParaRPr lang="x-none" dirty="0"/>
          </a:p>
          <a:p>
            <a:pPr algn="just"/>
            <a:endParaRPr lang="x-none" dirty="0"/>
          </a:p>
        </p:txBody>
      </p:sp>
      <p:sp>
        <p:nvSpPr>
          <p:cNvPr id="5" name="Title 1">
            <a:extLst>
              <a:ext uri="{FF2B5EF4-FFF2-40B4-BE49-F238E27FC236}">
                <a16:creationId xmlns:a16="http://schemas.microsoft.com/office/drawing/2014/main" id="{1FB876F0-3AB3-4F83-84AD-B5EB6A4D2DDD}"/>
              </a:ext>
            </a:extLst>
          </p:cNvPr>
          <p:cNvSpPr>
            <a:spLocks noGrp="1"/>
          </p:cNvSpPr>
          <p:nvPr>
            <p:ph type="title"/>
          </p:nvPr>
        </p:nvSpPr>
        <p:spPr>
          <a:xfrm>
            <a:off x="399630" y="506412"/>
            <a:ext cx="11426610" cy="448628"/>
          </a:xfrm>
        </p:spPr>
        <p:txBody>
          <a:bodyPr>
            <a:noAutofit/>
          </a:bodyPr>
          <a:lstStyle/>
          <a:p>
            <a:r>
              <a:rPr lang="es-ES" sz="2800" dirty="0"/>
              <a:t>Presentación: Respetar a la persona implica entender sus valores y sus preferencias -</a:t>
            </a:r>
            <a:r>
              <a:rPr lang="en-US" sz="2800" dirty="0"/>
              <a:t> 4 </a:t>
            </a:r>
            <a:endParaRPr lang="x-none" sz="2800" dirty="0"/>
          </a:p>
        </p:txBody>
      </p:sp>
    </p:spTree>
    <p:extLst>
      <p:ext uri="{BB962C8B-B14F-4D97-AF65-F5344CB8AC3E}">
        <p14:creationId xmlns:p14="http://schemas.microsoft.com/office/powerpoint/2010/main" val="7866329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33E69E-1C49-491F-AD84-D4FB41CDBDA8}"/>
              </a:ext>
            </a:extLst>
          </p:cNvPr>
          <p:cNvSpPr>
            <a:spLocks noGrp="1"/>
          </p:cNvSpPr>
          <p:nvPr>
            <p:ph sz="quarter" idx="14"/>
          </p:nvPr>
        </p:nvSpPr>
        <p:spPr/>
        <p:txBody>
          <a:bodyPr>
            <a:normAutofit/>
          </a:bodyPr>
          <a:lstStyle/>
          <a:p>
            <a:pPr algn="just"/>
            <a:r>
              <a:rPr lang="es-ES" sz="2000" dirty="0"/>
              <a:t>Es fundamental no hacer asunciones sobre las creencias y los valores subyacentes de una persona a partir de las preferencias que expresa</a:t>
            </a:r>
            <a:r>
              <a:rPr lang="en-US" sz="2000" dirty="0"/>
              <a:t>. </a:t>
            </a:r>
          </a:p>
          <a:p>
            <a:pPr algn="just"/>
            <a:r>
              <a:rPr lang="es-ES" sz="2000" dirty="0"/>
              <a:t>La voluntad y las preferencias de la persona son una declaración de lo que quiere en una o más situaciones. No es necesario que dé ninguna explicación sobre sus preferencias. </a:t>
            </a:r>
            <a:endParaRPr lang="en-US" sz="2000" dirty="0"/>
          </a:p>
          <a:p>
            <a:pPr algn="just"/>
            <a:r>
              <a:rPr lang="es-ES" sz="2000" dirty="0"/>
              <a:t>No obstante, en algunos contextos puede tener sentido explorar, a partir de conversaciones prolongadas en el tiempo, si la persona tiene unos valores y unas creencias subyacentes aplicables a una categoría más general de circunstancias</a:t>
            </a:r>
            <a:r>
              <a:rPr lang="en-US" sz="2000" dirty="0"/>
              <a:t>.</a:t>
            </a:r>
          </a:p>
          <a:p>
            <a:pPr algn="just"/>
            <a:r>
              <a:rPr lang="es-ES" sz="2000" b="1" dirty="0"/>
              <a:t>Los valores, las decisiones y las preferencias de la persona en la vida y en relación con el tratamiento y/o el acompañamiento que recibe deben explorarse a lo largo de la relación. </a:t>
            </a:r>
            <a:endParaRPr lang="en-US" sz="2000" dirty="0"/>
          </a:p>
          <a:p>
            <a:pPr algn="just"/>
            <a:r>
              <a:rPr lang="es-ES" sz="2000" dirty="0"/>
              <a:t>Esto requiere habilidades de escucha y comunicación efectiva para entender a la persona. </a:t>
            </a:r>
            <a:endParaRPr lang="en-US" sz="2000" dirty="0"/>
          </a:p>
          <a:p>
            <a:pPr algn="just"/>
            <a:endParaRPr lang="en-US" sz="2000" dirty="0"/>
          </a:p>
          <a:p>
            <a:pPr algn="just"/>
            <a:endParaRPr lang="x-none" sz="2000" dirty="0"/>
          </a:p>
        </p:txBody>
      </p:sp>
      <p:sp>
        <p:nvSpPr>
          <p:cNvPr id="5" name="Title 1">
            <a:extLst>
              <a:ext uri="{FF2B5EF4-FFF2-40B4-BE49-F238E27FC236}">
                <a16:creationId xmlns:a16="http://schemas.microsoft.com/office/drawing/2014/main" id="{1FB876F0-3AB3-4F83-84AD-B5EB6A4D2DDD}"/>
              </a:ext>
            </a:extLst>
          </p:cNvPr>
          <p:cNvSpPr>
            <a:spLocks noGrp="1"/>
          </p:cNvSpPr>
          <p:nvPr>
            <p:ph type="title"/>
          </p:nvPr>
        </p:nvSpPr>
        <p:spPr>
          <a:xfrm>
            <a:off x="399630" y="506412"/>
            <a:ext cx="11426610" cy="448628"/>
          </a:xfrm>
        </p:spPr>
        <p:txBody>
          <a:bodyPr>
            <a:noAutofit/>
          </a:bodyPr>
          <a:lstStyle/>
          <a:p>
            <a:r>
              <a:rPr lang="es-ES" sz="2800" dirty="0"/>
              <a:t>Presentación: Respetar a la persona implica entender sus valores y sus preferencias -</a:t>
            </a:r>
            <a:r>
              <a:rPr lang="en-US" sz="2800" dirty="0"/>
              <a:t> 5</a:t>
            </a:r>
            <a:endParaRPr lang="x-none" sz="2800" dirty="0"/>
          </a:p>
        </p:txBody>
      </p:sp>
    </p:spTree>
    <p:extLst>
      <p:ext uri="{BB962C8B-B14F-4D97-AF65-F5344CB8AC3E}">
        <p14:creationId xmlns:p14="http://schemas.microsoft.com/office/powerpoint/2010/main" val="3424629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63FEEC-E31E-402E-9336-0554D78E3591}"/>
              </a:ext>
            </a:extLst>
          </p:cNvPr>
          <p:cNvSpPr>
            <a:spLocks noGrp="1"/>
          </p:cNvSpPr>
          <p:nvPr>
            <p:ph sz="quarter" idx="14"/>
          </p:nvPr>
        </p:nvSpPr>
        <p:spPr>
          <a:xfrm>
            <a:off x="507195" y="1402080"/>
            <a:ext cx="11174412" cy="4609108"/>
          </a:xfrm>
        </p:spPr>
        <p:txBody>
          <a:bodyPr>
            <a:noAutofit/>
          </a:bodyPr>
          <a:lstStyle/>
          <a:p>
            <a:pPr lvl="0" fontAlgn="base"/>
            <a:r>
              <a:rPr lang="es-ES" sz="1800" b="1" dirty="0"/>
              <a:t>Comprensión y perspectivas:</a:t>
            </a:r>
            <a:r>
              <a:rPr lang="es-ES" sz="1800" dirty="0"/>
              <a:t> ¿cómo entiende qué ocurre en su vida en el momento presente? ¿Qué quiere o no quiere de los demás, incluyendo los servicios sociales y de salud mental? ¿Qué opinión tiene de los servicios de salud mental? ¿Qué piensa de la medicación? </a:t>
            </a:r>
          </a:p>
          <a:p>
            <a:pPr lvl="0" fontAlgn="base"/>
            <a:r>
              <a:rPr lang="es-ES" sz="1800" b="1" dirty="0"/>
              <a:t>Identidad:</a:t>
            </a:r>
            <a:r>
              <a:rPr lang="es-ES" sz="1800" dirty="0"/>
              <a:t> ¿cómo se ve ella misma en relación con los demás? </a:t>
            </a:r>
          </a:p>
          <a:p>
            <a:pPr lvl="0" fontAlgn="base"/>
            <a:r>
              <a:rPr lang="es-ES" sz="1800" b="1" dirty="0"/>
              <a:t>Límites:</a:t>
            </a:r>
            <a:r>
              <a:rPr lang="es-ES" sz="1800" dirty="0"/>
              <a:t> ¿qué considera que queda fuera de los límites en el contexto de las relaciones de apoyo o del servicio? </a:t>
            </a:r>
          </a:p>
          <a:p>
            <a:pPr lvl="0" fontAlgn="base"/>
            <a:r>
              <a:rPr lang="es-ES" sz="1800" b="1" dirty="0"/>
              <a:t>Creencias:</a:t>
            </a:r>
            <a:r>
              <a:rPr lang="es-ES" sz="1800" dirty="0"/>
              <a:t> ¿tiene alguna creencia religiosa, espiritual o de otro tipo que sea importante para ella? </a:t>
            </a:r>
          </a:p>
          <a:p>
            <a:pPr lvl="0" fontAlgn="base"/>
            <a:r>
              <a:rPr lang="es-ES" sz="1800" b="1" dirty="0"/>
              <a:t>Objetivos: </a:t>
            </a:r>
            <a:r>
              <a:rPr lang="es-ES" sz="1800" dirty="0"/>
              <a:t>¿qué objetivos tiene en la vida? </a:t>
            </a:r>
          </a:p>
          <a:p>
            <a:pPr lvl="0" fontAlgn="base"/>
            <a:r>
              <a:rPr lang="es-ES" sz="1800" b="1" dirty="0"/>
              <a:t>Experiencias pasadas: </a:t>
            </a:r>
            <a:r>
              <a:rPr lang="es-ES" sz="1800" dirty="0"/>
              <a:t>¿cuáles son sus experiencias (positivas y negativas) con respecto a los servicios de salud mental y los tratamientos que ha recibido, así como de otros servicios y acompañamientos? </a:t>
            </a:r>
          </a:p>
          <a:p>
            <a:pPr lvl="0" fontAlgn="base"/>
            <a:r>
              <a:rPr lang="es-ES" sz="1800" b="1" dirty="0"/>
              <a:t>¿Qué le ha funcionado</a:t>
            </a:r>
            <a:r>
              <a:rPr lang="es-ES" sz="1800" dirty="0"/>
              <a:t>? ¿Qué no le ha funcionado? </a:t>
            </a:r>
          </a:p>
          <a:p>
            <a:pPr lvl="0" fontAlgn="base"/>
            <a:r>
              <a:rPr lang="es-ES" sz="1800" b="1" dirty="0"/>
              <a:t>¿Qué espera conseguir </a:t>
            </a:r>
            <a:r>
              <a:rPr lang="es-ES" sz="1800" dirty="0"/>
              <a:t>con su recuperación? </a:t>
            </a:r>
          </a:p>
          <a:p>
            <a:pPr lvl="0" fontAlgn="base"/>
            <a:r>
              <a:rPr lang="es-ES" sz="1800" dirty="0"/>
              <a:t>¿</a:t>
            </a:r>
            <a:r>
              <a:rPr lang="es-ES" sz="1800" b="1" dirty="0"/>
              <a:t>Qué espera </a:t>
            </a:r>
            <a:r>
              <a:rPr lang="es-ES" sz="1800" dirty="0"/>
              <a:t>de las relaciones con sus acompañantes y/o de las relaciones terapéuticas? ¿Hay algún estilo o abordaje determinado que no le funcione? ¿Por qué? ¿Qué tipo de acompañamiento desea y necesita? </a:t>
            </a:r>
          </a:p>
          <a:p>
            <a:endParaRPr lang="x-none" sz="1800" dirty="0"/>
          </a:p>
        </p:txBody>
      </p:sp>
      <p:sp>
        <p:nvSpPr>
          <p:cNvPr id="5" name="Title 1">
            <a:extLst>
              <a:ext uri="{FF2B5EF4-FFF2-40B4-BE49-F238E27FC236}">
                <a16:creationId xmlns:a16="http://schemas.microsoft.com/office/drawing/2014/main" id="{1FB876F0-3AB3-4F83-84AD-B5EB6A4D2DDD}"/>
              </a:ext>
            </a:extLst>
          </p:cNvPr>
          <p:cNvSpPr>
            <a:spLocks noGrp="1"/>
          </p:cNvSpPr>
          <p:nvPr>
            <p:ph type="title"/>
          </p:nvPr>
        </p:nvSpPr>
        <p:spPr>
          <a:xfrm>
            <a:off x="399630" y="506412"/>
            <a:ext cx="11426610" cy="448628"/>
          </a:xfrm>
        </p:spPr>
        <p:txBody>
          <a:bodyPr>
            <a:noAutofit/>
          </a:bodyPr>
          <a:lstStyle/>
          <a:p>
            <a:r>
              <a:rPr lang="es-ES" sz="2800" dirty="0"/>
              <a:t>Presentación: Respetar a la persona implica entender sus valores y sus preferencias -</a:t>
            </a:r>
            <a:r>
              <a:rPr lang="en-US" sz="2800" dirty="0"/>
              <a:t> 6</a:t>
            </a:r>
            <a:endParaRPr lang="x-none" sz="2800" dirty="0"/>
          </a:p>
        </p:txBody>
      </p:sp>
    </p:spTree>
    <p:extLst>
      <p:ext uri="{BB962C8B-B14F-4D97-AF65-F5344CB8AC3E}">
        <p14:creationId xmlns:p14="http://schemas.microsoft.com/office/powerpoint/2010/main" val="1455171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3537-B3DB-400C-8AFA-FBD754A34DB5}"/>
              </a:ext>
            </a:extLst>
          </p:cNvPr>
          <p:cNvSpPr>
            <a:spLocks noGrp="1"/>
          </p:cNvSpPr>
          <p:nvPr>
            <p:ph type="title"/>
          </p:nvPr>
        </p:nvSpPr>
        <p:spPr/>
        <p:txBody>
          <a:bodyPr/>
          <a:lstStyle/>
          <a:p>
            <a:r>
              <a:rPr lang="es-ES" dirty="0"/>
              <a:t>Tema 1. ¿Qué es la recuperación?</a:t>
            </a:r>
          </a:p>
        </p:txBody>
      </p:sp>
    </p:spTree>
    <p:extLst>
      <p:ext uri="{BB962C8B-B14F-4D97-AF65-F5344CB8AC3E}">
        <p14:creationId xmlns:p14="http://schemas.microsoft.com/office/powerpoint/2010/main" val="7764536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97731B-5E0D-4333-9603-88E69ACBB517}"/>
              </a:ext>
            </a:extLst>
          </p:cNvPr>
          <p:cNvSpPr>
            <a:spLocks noGrp="1"/>
          </p:cNvSpPr>
          <p:nvPr>
            <p:ph sz="quarter" idx="14"/>
          </p:nvPr>
        </p:nvSpPr>
        <p:spPr/>
        <p:txBody>
          <a:bodyPr/>
          <a:lstStyle/>
          <a:p>
            <a:endParaRPr lang="en-US" dirty="0"/>
          </a:p>
          <a:p>
            <a:r>
              <a:rPr lang="es-ES" dirty="0"/>
              <a:t>Incluso si no es posible satisfacer las preferencias de la persona, entender sus valores puede ayudar a plantear otras opciones potencialmente aceptables. </a:t>
            </a:r>
          </a:p>
          <a:p>
            <a:r>
              <a:rPr lang="es-ES" dirty="0"/>
              <a:t>Además, determinadas opciones pueden expresarse como innegociables. </a:t>
            </a:r>
          </a:p>
          <a:p>
            <a:pPr marL="0" indent="0">
              <a:buNone/>
            </a:pPr>
            <a:endParaRPr lang="x-none" dirty="0"/>
          </a:p>
          <a:p>
            <a:endParaRPr lang="x-none" dirty="0"/>
          </a:p>
        </p:txBody>
      </p:sp>
      <p:sp>
        <p:nvSpPr>
          <p:cNvPr id="5" name="Title 1">
            <a:extLst>
              <a:ext uri="{FF2B5EF4-FFF2-40B4-BE49-F238E27FC236}">
                <a16:creationId xmlns:a16="http://schemas.microsoft.com/office/drawing/2014/main" id="{1FB876F0-3AB3-4F83-84AD-B5EB6A4D2DDD}"/>
              </a:ext>
            </a:extLst>
          </p:cNvPr>
          <p:cNvSpPr>
            <a:spLocks noGrp="1"/>
          </p:cNvSpPr>
          <p:nvPr>
            <p:ph type="title"/>
          </p:nvPr>
        </p:nvSpPr>
        <p:spPr>
          <a:xfrm>
            <a:off x="399630" y="506412"/>
            <a:ext cx="11426610" cy="448628"/>
          </a:xfrm>
        </p:spPr>
        <p:txBody>
          <a:bodyPr>
            <a:noAutofit/>
          </a:bodyPr>
          <a:lstStyle/>
          <a:p>
            <a:r>
              <a:rPr lang="es-ES" sz="2800" dirty="0"/>
              <a:t>Presentación: Respetar a la persona implica entender sus valores y sus preferencias -</a:t>
            </a:r>
            <a:r>
              <a:rPr lang="en-US" sz="2800" dirty="0"/>
              <a:t> 7 </a:t>
            </a:r>
            <a:endParaRPr lang="x-none" sz="2800" dirty="0"/>
          </a:p>
        </p:txBody>
      </p:sp>
    </p:spTree>
    <p:extLst>
      <p:ext uri="{BB962C8B-B14F-4D97-AF65-F5344CB8AC3E}">
        <p14:creationId xmlns:p14="http://schemas.microsoft.com/office/powerpoint/2010/main" val="13521049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F8022-3089-4653-ABE6-02E4BB4B63E2}"/>
              </a:ext>
            </a:extLst>
          </p:cNvPr>
          <p:cNvSpPr>
            <a:spLocks noGrp="1"/>
          </p:cNvSpPr>
          <p:nvPr>
            <p:ph type="title"/>
          </p:nvPr>
        </p:nvSpPr>
        <p:spPr/>
        <p:txBody>
          <a:bodyPr/>
          <a:lstStyle/>
          <a:p>
            <a:r>
              <a:rPr lang="es-ES" dirty="0"/>
              <a:t>Tema 6. Trabajar con las personas</a:t>
            </a:r>
          </a:p>
        </p:txBody>
      </p:sp>
      <p:sp>
        <p:nvSpPr>
          <p:cNvPr id="3" name="Content Placeholder 2">
            <a:extLst>
              <a:ext uri="{FF2B5EF4-FFF2-40B4-BE49-F238E27FC236}">
                <a16:creationId xmlns:a16="http://schemas.microsoft.com/office/drawing/2014/main" id="{B0D85C8B-B726-476E-982A-183D9B9D8500}"/>
              </a:ext>
            </a:extLst>
          </p:cNvPr>
          <p:cNvSpPr>
            <a:spLocks noGrp="1"/>
          </p:cNvSpPr>
          <p:nvPr>
            <p:ph idx="4294967295"/>
          </p:nvPr>
        </p:nvSpPr>
        <p:spPr>
          <a:xfrm>
            <a:off x="0" y="1825625"/>
            <a:ext cx="10515600" cy="4351338"/>
          </a:xfrm>
          <a:prstGeom prst="rect">
            <a:avLst/>
          </a:prstGeom>
        </p:spPr>
        <p:txBody>
          <a:bodyPr/>
          <a:lstStyle/>
          <a:p>
            <a:endParaRPr lang="en-US" dirty="0"/>
          </a:p>
          <a:p>
            <a:endParaRPr lang="x-none" dirty="0"/>
          </a:p>
        </p:txBody>
      </p:sp>
    </p:spTree>
    <p:extLst>
      <p:ext uri="{BB962C8B-B14F-4D97-AF65-F5344CB8AC3E}">
        <p14:creationId xmlns:p14="http://schemas.microsoft.com/office/powerpoint/2010/main" val="33945525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9F3A66-C8A4-594A-BEC2-734B6F6D92C5}"/>
              </a:ext>
            </a:extLst>
          </p:cNvPr>
          <p:cNvSpPr>
            <a:spLocks noGrp="1"/>
          </p:cNvSpPr>
          <p:nvPr>
            <p:ph type="body" sz="quarter" idx="13"/>
          </p:nvPr>
        </p:nvSpPr>
        <p:spPr>
          <a:xfrm>
            <a:off x="507207" y="1458057"/>
            <a:ext cx="11174400" cy="360000"/>
          </a:xfrm>
        </p:spPr>
        <p:txBody>
          <a:bodyPr/>
          <a:lstStyle/>
          <a:p>
            <a:r>
              <a:rPr lang="es-ES" sz="2400" i="1" dirty="0"/>
              <a:t>Hacer con</a:t>
            </a:r>
            <a:r>
              <a:rPr lang="es-ES" sz="2400" dirty="0"/>
              <a:t> en lugar de </a:t>
            </a:r>
            <a:r>
              <a:rPr lang="es-ES" sz="2400" i="1" dirty="0"/>
              <a:t>hacer para </a:t>
            </a:r>
            <a:r>
              <a:rPr lang="en-US" sz="2400" dirty="0">
                <a:latin typeface="Calibri" panose="020F0502020204030204" pitchFamily="34" charset="0"/>
                <a:ea typeface="MS Mincho" panose="02020609040205080304" pitchFamily="49" charset="-128"/>
                <a:cs typeface="Cambria" panose="02040503050406030204" pitchFamily="18" charset="0"/>
              </a:rPr>
              <a:t>:</a:t>
            </a:r>
            <a:endParaRPr lang="x-none" sz="2400">
              <a:latin typeface="Calibri" panose="020F0502020204030204" pitchFamily="34" charset="0"/>
              <a:ea typeface="MS Mincho" panose="02020609040205080304" pitchFamily="49" charset="-128"/>
              <a:cs typeface="Cambria" panose="02040503050406030204" pitchFamily="18" charset="0"/>
            </a:endParaRPr>
          </a:p>
        </p:txBody>
      </p:sp>
      <p:sp>
        <p:nvSpPr>
          <p:cNvPr id="3" name="Content Placeholder 2">
            <a:extLst>
              <a:ext uri="{FF2B5EF4-FFF2-40B4-BE49-F238E27FC236}">
                <a16:creationId xmlns:a16="http://schemas.microsoft.com/office/drawing/2014/main" id="{BD02AB04-F2A7-41C1-AA1A-D966B332785D}"/>
              </a:ext>
            </a:extLst>
          </p:cNvPr>
          <p:cNvSpPr>
            <a:spLocks noGrp="1"/>
          </p:cNvSpPr>
          <p:nvPr>
            <p:ph sz="quarter" idx="14"/>
          </p:nvPr>
        </p:nvSpPr>
        <p:spPr>
          <a:xfrm>
            <a:off x="507195" y="1929990"/>
            <a:ext cx="11174412" cy="4226970"/>
          </a:xfrm>
        </p:spPr>
        <p:txBody>
          <a:bodyPr numCol="2">
            <a:normAutofit fontScale="85000" lnSpcReduction="20000"/>
          </a:bodyPr>
          <a:lstStyle/>
          <a:p>
            <a:pPr lvl="0" fontAlgn="base"/>
            <a:r>
              <a:rPr lang="es-ES" dirty="0"/>
              <a:t>A menudo se considera que los profesionales, los cuidadores, los familiares y otros acompañantes hacen algo para la persona usuaria de los servicios. </a:t>
            </a:r>
          </a:p>
          <a:p>
            <a:pPr lvl="0" fontAlgn="base"/>
            <a:r>
              <a:rPr lang="es-ES" dirty="0"/>
              <a:t>Como parte de un abordaje basado en la recuperación, el énfasis se pone en la idea de «hacer con» las personas y «acompañarlas» a tomar las riendas de su recorrido hacia la recuperación. </a:t>
            </a:r>
          </a:p>
          <a:p>
            <a:r>
              <a:rPr lang="es-ES" dirty="0"/>
              <a:t>En este contexto, la persona toma las decisiones relativas a su vida y a su recorrido hacia la recuperación.</a:t>
            </a:r>
          </a:p>
          <a:p>
            <a:r>
              <a:rPr lang="es-ES" dirty="0"/>
              <a:t>Los profesionales, los cuidadores, los familiares y otros acompañantes solo la ayudan si ella quiere que se impliquen.</a:t>
            </a:r>
          </a:p>
          <a:p>
            <a:endParaRPr lang="es-ES" dirty="0"/>
          </a:p>
          <a:p>
            <a:r>
              <a:rPr lang="es-ES" i="1" dirty="0"/>
              <a:t>¡Acompañar</a:t>
            </a:r>
            <a:r>
              <a:rPr lang="es-ES" dirty="0"/>
              <a:t> es muy diferente de </a:t>
            </a:r>
            <a:r>
              <a:rPr lang="es-ES" i="1" dirty="0"/>
              <a:t>dirigir</a:t>
            </a:r>
            <a:r>
              <a:rPr lang="en-US" dirty="0"/>
              <a:t>!</a:t>
            </a:r>
            <a:endParaRPr lang="x-none" dirty="0"/>
          </a:p>
          <a:p>
            <a:pPr lvl="3"/>
            <a:r>
              <a:rPr lang="es-ES" dirty="0"/>
              <a:t>Los acompañantes deben encontrar el equilibrio entre cuándo hay que ayudar y cuándo hay que intentar que la persona se plantee diferentes posibilidades.</a:t>
            </a:r>
          </a:p>
          <a:p>
            <a:pPr lvl="0" fontAlgn="base"/>
            <a:r>
              <a:rPr lang="es-ES" dirty="0"/>
              <a:t>Los profesionales son personas con recursos que proporcionan información y apoyo para ayudar a las personas a identificar sus objetivos de recuperación y alcanzarlos. </a:t>
            </a:r>
          </a:p>
          <a:p>
            <a:pPr lvl="0" fontAlgn="base"/>
            <a:r>
              <a:rPr lang="es-ES" dirty="0"/>
              <a:t>Plantear retos demasiado ambiciosos puede ser contraproducente para la recuperación de la persona y puede debilitar la relación y la confianza que tiene en sus acompañantes. </a:t>
            </a:r>
          </a:p>
          <a:p>
            <a:r>
              <a:rPr lang="es-ES" dirty="0"/>
              <a:t>Los acompañantes deben ser conscientes de que ellos también pueden necesitar ayuda</a:t>
            </a:r>
            <a:r>
              <a:rPr lang="en-US" dirty="0"/>
              <a:t>. </a:t>
            </a:r>
          </a:p>
        </p:txBody>
      </p:sp>
      <p:sp>
        <p:nvSpPr>
          <p:cNvPr id="2" name="Title 1">
            <a:extLst>
              <a:ext uri="{FF2B5EF4-FFF2-40B4-BE49-F238E27FC236}">
                <a16:creationId xmlns:a16="http://schemas.microsoft.com/office/drawing/2014/main" id="{CC215B3E-EFFC-4D3C-A621-24C242A9EA62}"/>
              </a:ext>
            </a:extLst>
          </p:cNvPr>
          <p:cNvSpPr>
            <a:spLocks noGrp="1"/>
          </p:cNvSpPr>
          <p:nvPr>
            <p:ph type="title"/>
          </p:nvPr>
        </p:nvSpPr>
        <p:spPr>
          <a:xfrm>
            <a:off x="399630" y="506412"/>
            <a:ext cx="11365650" cy="428308"/>
          </a:xfrm>
        </p:spPr>
        <p:txBody>
          <a:bodyPr/>
          <a:lstStyle/>
          <a:p>
            <a:r>
              <a:rPr lang="es-ES" sz="3200" dirty="0"/>
              <a:t>Presentación: ¿Qué conlleva trabajar en colaboración con alguien? - </a:t>
            </a:r>
            <a:r>
              <a:rPr lang="en-US" sz="3200" dirty="0"/>
              <a:t>1 </a:t>
            </a:r>
            <a:endParaRPr lang="x-none" sz="3200" dirty="0"/>
          </a:p>
        </p:txBody>
      </p:sp>
    </p:spTree>
    <p:extLst>
      <p:ext uri="{BB962C8B-B14F-4D97-AF65-F5344CB8AC3E}">
        <p14:creationId xmlns:p14="http://schemas.microsoft.com/office/powerpoint/2010/main" val="2517974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B39523-1EA1-B744-BC07-5D1154BE13C4}"/>
              </a:ext>
            </a:extLst>
          </p:cNvPr>
          <p:cNvSpPr>
            <a:spLocks noGrp="1"/>
          </p:cNvSpPr>
          <p:nvPr>
            <p:ph type="body" sz="quarter" idx="13"/>
          </p:nvPr>
        </p:nvSpPr>
        <p:spPr>
          <a:xfrm>
            <a:off x="507195" y="1378614"/>
            <a:ext cx="11174400" cy="360000"/>
          </a:xfrm>
        </p:spPr>
        <p:txBody>
          <a:bodyPr/>
          <a:lstStyle/>
          <a:p>
            <a:r>
              <a:rPr lang="es-ES" dirty="0"/>
              <a:t>Resistir la tentación de resolver los problemas</a:t>
            </a:r>
            <a:r>
              <a:rPr lang="en-US" dirty="0"/>
              <a:t>:</a:t>
            </a:r>
            <a:endParaRPr lang="x-none"/>
          </a:p>
        </p:txBody>
      </p:sp>
      <p:sp>
        <p:nvSpPr>
          <p:cNvPr id="3" name="Content Placeholder 2">
            <a:extLst>
              <a:ext uri="{FF2B5EF4-FFF2-40B4-BE49-F238E27FC236}">
                <a16:creationId xmlns:a16="http://schemas.microsoft.com/office/drawing/2014/main" id="{C00EB6AD-C3BA-4E3C-B2A8-E3443FBE4229}"/>
              </a:ext>
            </a:extLst>
          </p:cNvPr>
          <p:cNvSpPr>
            <a:spLocks noGrp="1"/>
          </p:cNvSpPr>
          <p:nvPr>
            <p:ph sz="quarter" idx="14"/>
          </p:nvPr>
        </p:nvSpPr>
        <p:spPr>
          <a:xfrm>
            <a:off x="507195" y="2030278"/>
            <a:ext cx="11174412" cy="3980910"/>
          </a:xfrm>
        </p:spPr>
        <p:txBody>
          <a:bodyPr>
            <a:normAutofit/>
          </a:bodyPr>
          <a:lstStyle/>
          <a:p>
            <a:pPr algn="just"/>
            <a:r>
              <a:rPr lang="es-ES" dirty="0"/>
              <a:t>La idea de acompañar a alguien puede parecer contraria a los instintos tanto humanos como profesionales de «ayudar» o «solucionar/arreglar los problemas» de la persona</a:t>
            </a:r>
            <a:r>
              <a:rPr lang="en-US" dirty="0"/>
              <a:t>. </a:t>
            </a:r>
            <a:endParaRPr lang="x-none" dirty="0"/>
          </a:p>
          <a:p>
            <a:pPr lvl="0" algn="just"/>
            <a:r>
              <a:rPr lang="es-ES" dirty="0"/>
              <a:t>Dar un paso atrás de esta posición más activa requiere, por un lado, habilidad y, por otro, tener confianza y respeto por la persona a la que se está ayudando</a:t>
            </a:r>
            <a:r>
              <a:rPr lang="en-US" dirty="0"/>
              <a:t>. </a:t>
            </a:r>
          </a:p>
          <a:p>
            <a:pPr lvl="0" algn="just"/>
            <a:r>
              <a:rPr lang="es-ES" dirty="0"/>
              <a:t>Es importante tener paciencia, dejar que cada uno avance a su ritmo y ajustar continuamente la ayuda ofrecida según las necesidades y los deseos de la persona</a:t>
            </a:r>
            <a:r>
              <a:rPr lang="en-US" dirty="0"/>
              <a:t>.</a:t>
            </a:r>
            <a:endParaRPr lang="x-none" dirty="0"/>
          </a:p>
          <a:p>
            <a:pPr lvl="0" algn="just"/>
            <a:r>
              <a:rPr lang="es-ES" dirty="0"/>
              <a:t>Demostrar que se cree en la persona le permitirá desarrollar confianza en las propias capacidades para gestionar su vida, la situación y los retos a los que se enfrenta</a:t>
            </a:r>
            <a:r>
              <a:rPr lang="en-US" dirty="0"/>
              <a:t>. </a:t>
            </a:r>
            <a:endParaRPr lang="x-none" dirty="0"/>
          </a:p>
          <a:p>
            <a:pPr algn="just"/>
            <a:endParaRPr lang="x-none" dirty="0"/>
          </a:p>
        </p:txBody>
      </p:sp>
      <p:sp>
        <p:nvSpPr>
          <p:cNvPr id="2" name="Title 1">
            <a:extLst>
              <a:ext uri="{FF2B5EF4-FFF2-40B4-BE49-F238E27FC236}">
                <a16:creationId xmlns:a16="http://schemas.microsoft.com/office/drawing/2014/main" id="{CCB412CD-F663-4D3A-ADFA-BB18B95E1034}"/>
              </a:ext>
            </a:extLst>
          </p:cNvPr>
          <p:cNvSpPr>
            <a:spLocks noGrp="1"/>
          </p:cNvSpPr>
          <p:nvPr>
            <p:ph type="title"/>
          </p:nvPr>
        </p:nvSpPr>
        <p:spPr/>
        <p:txBody>
          <a:bodyPr/>
          <a:lstStyle/>
          <a:p>
            <a:r>
              <a:rPr lang="es-ES" dirty="0"/>
              <a:t>Presentación: ¿Qué conlleva trabajar en colaboración con alguien? - </a:t>
            </a:r>
            <a:r>
              <a:rPr lang="en-US" dirty="0"/>
              <a:t>2</a:t>
            </a:r>
            <a:endParaRPr lang="x-none" dirty="0"/>
          </a:p>
        </p:txBody>
      </p:sp>
    </p:spTree>
    <p:extLst>
      <p:ext uri="{BB962C8B-B14F-4D97-AF65-F5344CB8AC3E}">
        <p14:creationId xmlns:p14="http://schemas.microsoft.com/office/powerpoint/2010/main" val="29530338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D8309D-BD55-48D2-B599-15362989F7EC}"/>
              </a:ext>
            </a:extLst>
          </p:cNvPr>
          <p:cNvSpPr>
            <a:spLocks noGrp="1"/>
          </p:cNvSpPr>
          <p:nvPr>
            <p:ph sz="quarter" idx="14"/>
          </p:nvPr>
        </p:nvSpPr>
        <p:spPr/>
        <p:txBody>
          <a:bodyPr/>
          <a:lstStyle/>
          <a:p>
            <a:pPr algn="just"/>
            <a:r>
              <a:rPr lang="es-ES" dirty="0"/>
              <a:t>A veces, cuando una persona tiene una crisis, se siente superada o expresa actitudes negativas hacia la familia, los cuidadores, los profesionales o los servicios, puede resultar difícil conectar con ella de una manera personal y útil</a:t>
            </a:r>
            <a:r>
              <a:rPr lang="en-US" dirty="0"/>
              <a:t>. </a:t>
            </a:r>
          </a:p>
          <a:p>
            <a:pPr algn="just"/>
            <a:r>
              <a:rPr lang="es-ES" dirty="0"/>
              <a:t>Ahora analizaremos una situación, </a:t>
            </a:r>
            <a:r>
              <a:rPr lang="es-ES" b="1" dirty="0"/>
              <a:t>la experiencia de </a:t>
            </a:r>
            <a:r>
              <a:rPr lang="es-ES" b="1" dirty="0" err="1"/>
              <a:t>Suraiya</a:t>
            </a:r>
            <a:r>
              <a:rPr lang="es-ES" dirty="0"/>
              <a:t>, que nos permitirá explorar la asistencia y el acompañamiento que recibió en el contexto de un abordaje basado en la recuperación</a:t>
            </a:r>
            <a:r>
              <a:rPr lang="en-US" dirty="0"/>
              <a:t>.</a:t>
            </a:r>
          </a:p>
          <a:p>
            <a:pPr algn="just"/>
            <a:endParaRPr lang="en-US" dirty="0"/>
          </a:p>
          <a:p>
            <a:pPr algn="just"/>
            <a:endParaRPr lang="x-none" dirty="0"/>
          </a:p>
        </p:txBody>
      </p:sp>
      <p:sp>
        <p:nvSpPr>
          <p:cNvPr id="2" name="Title 1">
            <a:extLst>
              <a:ext uri="{FF2B5EF4-FFF2-40B4-BE49-F238E27FC236}">
                <a16:creationId xmlns:a16="http://schemas.microsoft.com/office/drawing/2014/main" id="{246AFAFF-CC94-4AEE-87F7-8C55EBCC1FDE}"/>
              </a:ext>
            </a:extLst>
          </p:cNvPr>
          <p:cNvSpPr>
            <a:spLocks noGrp="1"/>
          </p:cNvSpPr>
          <p:nvPr>
            <p:ph type="title"/>
          </p:nvPr>
        </p:nvSpPr>
        <p:spPr/>
        <p:txBody>
          <a:bodyPr/>
          <a:lstStyle/>
          <a:p>
            <a:r>
              <a:rPr lang="es-ES" dirty="0"/>
              <a:t>Ejercicio 6.1. Trabajar codo a codo en la práctica -</a:t>
            </a:r>
            <a:r>
              <a:rPr lang="en-US" dirty="0"/>
              <a:t> 1 </a:t>
            </a:r>
            <a:endParaRPr lang="x-none" dirty="0"/>
          </a:p>
        </p:txBody>
      </p:sp>
    </p:spTree>
    <p:extLst>
      <p:ext uri="{BB962C8B-B14F-4D97-AF65-F5344CB8AC3E}">
        <p14:creationId xmlns:p14="http://schemas.microsoft.com/office/powerpoint/2010/main" val="11291674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7ABCA26-C618-B14B-90EB-6F723E6376C0}"/>
              </a:ext>
            </a:extLst>
          </p:cNvPr>
          <p:cNvSpPr>
            <a:spLocks noGrp="1"/>
          </p:cNvSpPr>
          <p:nvPr>
            <p:ph type="body" sz="quarter" idx="13"/>
          </p:nvPr>
        </p:nvSpPr>
        <p:spPr/>
        <p:txBody>
          <a:bodyPr/>
          <a:lstStyle/>
          <a:p>
            <a:r>
              <a:rPr lang="es-ES" i="1" dirty="0"/>
              <a:t>Caso: la experiencia de Suraiya</a:t>
            </a:r>
            <a:endParaRPr lang="es-ES" dirty="0"/>
          </a:p>
        </p:txBody>
      </p:sp>
      <p:sp>
        <p:nvSpPr>
          <p:cNvPr id="3" name="Content Placeholder 2">
            <a:extLst>
              <a:ext uri="{FF2B5EF4-FFF2-40B4-BE49-F238E27FC236}">
                <a16:creationId xmlns:a16="http://schemas.microsoft.com/office/drawing/2014/main" id="{101796A0-0BB3-42D1-A32B-8C662B1CCAB4}"/>
              </a:ext>
            </a:extLst>
          </p:cNvPr>
          <p:cNvSpPr>
            <a:spLocks noGrp="1"/>
          </p:cNvSpPr>
          <p:nvPr>
            <p:ph sz="quarter" idx="14"/>
          </p:nvPr>
        </p:nvSpPr>
        <p:spPr>
          <a:xfrm>
            <a:off x="507195" y="1511188"/>
            <a:ext cx="11174412" cy="2704351"/>
          </a:xfrm>
          <a:solidFill>
            <a:srgbClr val="D2EFFD"/>
          </a:solidFill>
        </p:spPr>
        <p:txBody>
          <a:bodyPr/>
          <a:lstStyle/>
          <a:p>
            <a:pPr marL="0" indent="0" algn="just">
              <a:buNone/>
            </a:pPr>
            <a:r>
              <a:rPr lang="es-ES" dirty="0" err="1"/>
              <a:t>Suraiya</a:t>
            </a:r>
            <a:r>
              <a:rPr lang="es-ES" dirty="0"/>
              <a:t> es una mujer de 22 años que ha aceptado ingresar en una clínica psiquiátrica para enfermos agudos tras un intento de suicidio. Tiene un historial de autolesiones graves y de internamientos repetidos por el grave malestar que ha sufrido. </a:t>
            </a:r>
          </a:p>
          <a:p>
            <a:pPr marL="0" indent="0" algn="just">
              <a:buNone/>
            </a:pPr>
            <a:r>
              <a:rPr lang="es-ES" dirty="0"/>
              <a:t>Imaginad que sois uno de los profesionales que ayuda a </a:t>
            </a:r>
            <a:r>
              <a:rPr lang="es-ES" dirty="0" err="1"/>
              <a:t>Suraiya</a:t>
            </a:r>
            <a:r>
              <a:rPr lang="es-ES" dirty="0"/>
              <a:t> y que os reunís con ella para hablar de su situación. </a:t>
            </a:r>
            <a:r>
              <a:rPr lang="es-ES" dirty="0" err="1"/>
              <a:t>Suraiya</a:t>
            </a:r>
            <a:r>
              <a:rPr lang="es-ES" dirty="0"/>
              <a:t> os dice que ha perdido la esperanza, que es infeliz y que cree que no le cae bien al psiquiatra. Se queda sentada en silencio y parece muy ensimismada durante toda la reunión</a:t>
            </a:r>
            <a:r>
              <a:rPr lang="en-US" dirty="0"/>
              <a:t>.</a:t>
            </a:r>
            <a:endParaRPr lang="x-none" dirty="0"/>
          </a:p>
          <a:p>
            <a:pPr marL="0" indent="0" algn="just">
              <a:buNone/>
            </a:pPr>
            <a:endParaRPr lang="x-none" dirty="0"/>
          </a:p>
        </p:txBody>
      </p:sp>
      <p:sp>
        <p:nvSpPr>
          <p:cNvPr id="2" name="Title 1">
            <a:extLst>
              <a:ext uri="{FF2B5EF4-FFF2-40B4-BE49-F238E27FC236}">
                <a16:creationId xmlns:a16="http://schemas.microsoft.com/office/drawing/2014/main" id="{A87413F2-B8B8-4D15-9F0C-F109484DECF1}"/>
              </a:ext>
            </a:extLst>
          </p:cNvPr>
          <p:cNvSpPr>
            <a:spLocks noGrp="1"/>
          </p:cNvSpPr>
          <p:nvPr>
            <p:ph type="title"/>
          </p:nvPr>
        </p:nvSpPr>
        <p:spPr/>
        <p:txBody>
          <a:bodyPr/>
          <a:lstStyle/>
          <a:p>
            <a:r>
              <a:rPr lang="es-ES" dirty="0"/>
              <a:t>Ejercicio 6.1. Trabajar codo a codo en la práctica -</a:t>
            </a:r>
            <a:r>
              <a:rPr lang="en-US" dirty="0"/>
              <a:t> 2</a:t>
            </a:r>
            <a:endParaRPr lang="x-none" dirty="0"/>
          </a:p>
        </p:txBody>
      </p:sp>
    </p:spTree>
    <p:extLst>
      <p:ext uri="{BB962C8B-B14F-4D97-AF65-F5344CB8AC3E}">
        <p14:creationId xmlns:p14="http://schemas.microsoft.com/office/powerpoint/2010/main" val="19254519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268998-0AC6-417C-82EF-029B00489892}"/>
              </a:ext>
            </a:extLst>
          </p:cNvPr>
          <p:cNvSpPr>
            <a:spLocks noGrp="1"/>
          </p:cNvSpPr>
          <p:nvPr>
            <p:ph sz="quarter" idx="14"/>
          </p:nvPr>
        </p:nvSpPr>
        <p:spPr/>
        <p:txBody>
          <a:bodyPr/>
          <a:lstStyle/>
          <a:p>
            <a:endParaRPr lang="en-US" dirty="0"/>
          </a:p>
          <a:p>
            <a:pPr marL="0" indent="0" algn="ctr">
              <a:buNone/>
            </a:pPr>
            <a:r>
              <a:rPr lang="en-US" sz="2500" b="1" i="1" dirty="0"/>
              <a:t>Si </a:t>
            </a:r>
            <a:r>
              <a:rPr lang="en-US" sz="2500" b="1" i="1" dirty="0" err="1"/>
              <a:t>estuvierais</a:t>
            </a:r>
            <a:r>
              <a:rPr lang="en-US" sz="2500" b="1" i="1" dirty="0"/>
              <a:t> </a:t>
            </a:r>
            <a:r>
              <a:rPr lang="en-US" sz="2500" b="1" i="1" dirty="0" err="1"/>
              <a:t>en</a:t>
            </a:r>
            <a:r>
              <a:rPr lang="en-US" sz="2500" b="1" i="1" dirty="0"/>
              <a:t> la </a:t>
            </a:r>
            <a:r>
              <a:rPr lang="en-US" sz="2500" b="1" i="1" dirty="0" err="1"/>
              <a:t>piel</a:t>
            </a:r>
            <a:r>
              <a:rPr lang="en-US" sz="2500" b="1" i="1" dirty="0"/>
              <a:t> de </a:t>
            </a:r>
            <a:r>
              <a:rPr lang="en-US" sz="2500" b="1" i="1" dirty="0" err="1"/>
              <a:t>Suraiya</a:t>
            </a:r>
            <a:r>
              <a:rPr lang="en-US" sz="2500" b="1" i="1" dirty="0"/>
              <a:t>, ¿</a:t>
            </a:r>
            <a:r>
              <a:rPr lang="en-US" sz="2500" b="1" i="1" dirty="0" err="1"/>
              <a:t>qué</a:t>
            </a:r>
            <a:r>
              <a:rPr lang="en-US" sz="2500" b="1" i="1" dirty="0"/>
              <a:t> </a:t>
            </a:r>
            <a:r>
              <a:rPr lang="en-US" sz="2500" b="1" i="1" dirty="0" err="1"/>
              <a:t>querríais</a:t>
            </a:r>
            <a:r>
              <a:rPr lang="en-US" sz="2500" b="1" i="1" dirty="0"/>
              <a:t>? </a:t>
            </a:r>
            <a:endParaRPr lang="x-none" dirty="0"/>
          </a:p>
        </p:txBody>
      </p:sp>
      <p:sp>
        <p:nvSpPr>
          <p:cNvPr id="2" name="Title 1">
            <a:extLst>
              <a:ext uri="{FF2B5EF4-FFF2-40B4-BE49-F238E27FC236}">
                <a16:creationId xmlns:a16="http://schemas.microsoft.com/office/drawing/2014/main" id="{EA91A668-81D2-4F7D-9D7E-291B4040C9AF}"/>
              </a:ext>
            </a:extLst>
          </p:cNvPr>
          <p:cNvSpPr>
            <a:spLocks noGrp="1"/>
          </p:cNvSpPr>
          <p:nvPr>
            <p:ph type="title"/>
          </p:nvPr>
        </p:nvSpPr>
        <p:spPr/>
        <p:txBody>
          <a:bodyPr/>
          <a:lstStyle/>
          <a:p>
            <a:r>
              <a:rPr lang="es-ES" dirty="0"/>
              <a:t>Ejercicio 6.1. Trabajar codo a codo en la práctica -</a:t>
            </a:r>
            <a:r>
              <a:rPr lang="en-US" dirty="0"/>
              <a:t> 3</a:t>
            </a:r>
            <a:endParaRPr lang="x-none" dirty="0"/>
          </a:p>
        </p:txBody>
      </p:sp>
    </p:spTree>
    <p:extLst>
      <p:ext uri="{BB962C8B-B14F-4D97-AF65-F5344CB8AC3E}">
        <p14:creationId xmlns:p14="http://schemas.microsoft.com/office/powerpoint/2010/main" val="28058359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A2265C-E143-4E26-BE67-47718D68EBB2}"/>
              </a:ext>
            </a:extLst>
          </p:cNvPr>
          <p:cNvSpPr>
            <a:spLocks noGrp="1"/>
          </p:cNvSpPr>
          <p:nvPr>
            <p:ph sz="quarter" idx="14"/>
          </p:nvPr>
        </p:nvSpPr>
        <p:spPr/>
        <p:txBody>
          <a:bodyPr/>
          <a:lstStyle/>
          <a:p>
            <a:pPr algn="just"/>
            <a:endParaRPr lang="en-US" dirty="0"/>
          </a:p>
          <a:p>
            <a:pPr algn="just"/>
            <a:r>
              <a:rPr lang="es-ES" dirty="0"/>
              <a:t>A partir de los conocimientos que habéis adquirido sobre el abordaje basado en la recuperación, ¿cómo podríais ayudar a </a:t>
            </a:r>
            <a:r>
              <a:rPr lang="es-ES" dirty="0" err="1"/>
              <a:t>Suraiya</a:t>
            </a:r>
            <a:r>
              <a:rPr lang="es-ES" dirty="0"/>
              <a:t>? </a:t>
            </a:r>
          </a:p>
          <a:p>
            <a:pPr lvl="3" algn="just" fontAlgn="base"/>
            <a:r>
              <a:rPr lang="es-ES" dirty="0"/>
              <a:t>¿Cómo empezaríais una conversación con </a:t>
            </a:r>
            <a:r>
              <a:rPr lang="es-ES" dirty="0" err="1"/>
              <a:t>Suraiya</a:t>
            </a:r>
            <a:r>
              <a:rPr lang="es-ES" dirty="0"/>
              <a:t>? </a:t>
            </a:r>
          </a:p>
          <a:p>
            <a:pPr lvl="3" algn="just" fontAlgn="base"/>
            <a:r>
              <a:rPr lang="es-ES" dirty="0"/>
              <a:t>¿Qué preguntas le haríais? </a:t>
            </a:r>
          </a:p>
          <a:p>
            <a:pPr algn="just"/>
            <a:endParaRPr lang="en-US" dirty="0"/>
          </a:p>
          <a:p>
            <a:pPr algn="just"/>
            <a:endParaRPr lang="x-none" dirty="0"/>
          </a:p>
        </p:txBody>
      </p:sp>
      <p:sp>
        <p:nvSpPr>
          <p:cNvPr id="2" name="Title 1">
            <a:extLst>
              <a:ext uri="{FF2B5EF4-FFF2-40B4-BE49-F238E27FC236}">
                <a16:creationId xmlns:a16="http://schemas.microsoft.com/office/drawing/2014/main" id="{BBF94EA2-D81D-433D-9089-46C5107155EF}"/>
              </a:ext>
            </a:extLst>
          </p:cNvPr>
          <p:cNvSpPr>
            <a:spLocks noGrp="1"/>
          </p:cNvSpPr>
          <p:nvPr>
            <p:ph type="title"/>
          </p:nvPr>
        </p:nvSpPr>
        <p:spPr/>
        <p:txBody>
          <a:bodyPr/>
          <a:lstStyle/>
          <a:p>
            <a:r>
              <a:rPr lang="es-ES" dirty="0"/>
              <a:t>Ejercicio 6.1. Trabajar codo a codo en la práctica -</a:t>
            </a:r>
            <a:r>
              <a:rPr lang="en-US" dirty="0"/>
              <a:t> 4</a:t>
            </a:r>
            <a:endParaRPr lang="x-none" dirty="0"/>
          </a:p>
        </p:txBody>
      </p:sp>
    </p:spTree>
    <p:extLst>
      <p:ext uri="{BB962C8B-B14F-4D97-AF65-F5344CB8AC3E}">
        <p14:creationId xmlns:p14="http://schemas.microsoft.com/office/powerpoint/2010/main" val="2623669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0F98450-6F69-CE4F-B63F-8B9404346B4C}"/>
              </a:ext>
            </a:extLst>
          </p:cNvPr>
          <p:cNvSpPr>
            <a:spLocks noGrp="1"/>
          </p:cNvSpPr>
          <p:nvPr>
            <p:ph type="body" sz="quarter" idx="13"/>
          </p:nvPr>
        </p:nvSpPr>
        <p:spPr/>
        <p:txBody>
          <a:bodyPr/>
          <a:lstStyle/>
          <a:p>
            <a:r>
              <a:rPr lang="en-US" dirty="0"/>
              <a:t>A </a:t>
            </a:r>
            <a:r>
              <a:rPr lang="es-ES" i="1" dirty="0"/>
              <a:t>Veamos cómo un profesional, Jamal, interacciona con </a:t>
            </a:r>
            <a:r>
              <a:rPr lang="es-ES" i="1" dirty="0" err="1"/>
              <a:t>Suraiya</a:t>
            </a:r>
            <a:r>
              <a:rPr lang="en-US" dirty="0"/>
              <a:t>:</a:t>
            </a:r>
          </a:p>
        </p:txBody>
      </p:sp>
      <p:sp>
        <p:nvSpPr>
          <p:cNvPr id="3" name="Content Placeholder 2">
            <a:extLst>
              <a:ext uri="{FF2B5EF4-FFF2-40B4-BE49-F238E27FC236}">
                <a16:creationId xmlns:a16="http://schemas.microsoft.com/office/drawing/2014/main" id="{B06B203E-0AA7-4558-94D5-4B2E391A3C37}"/>
              </a:ext>
            </a:extLst>
          </p:cNvPr>
          <p:cNvSpPr>
            <a:spLocks noGrp="1"/>
          </p:cNvSpPr>
          <p:nvPr>
            <p:ph sz="quarter" idx="14"/>
          </p:nvPr>
        </p:nvSpPr>
        <p:spPr>
          <a:xfrm>
            <a:off x="507195" y="1387203"/>
            <a:ext cx="11174412" cy="4500000"/>
          </a:xfrm>
        </p:spPr>
        <p:txBody>
          <a:bodyPr>
            <a:normAutofit fontScale="92500"/>
          </a:bodyPr>
          <a:lstStyle/>
          <a:p>
            <a:pPr marL="0" indent="0" algn="just">
              <a:buNone/>
            </a:pPr>
            <a:r>
              <a:rPr lang="es-ES" dirty="0"/>
              <a:t>En una reunión con </a:t>
            </a:r>
            <a:r>
              <a:rPr lang="es-ES" dirty="0" err="1"/>
              <a:t>Suraiya</a:t>
            </a:r>
            <a:r>
              <a:rPr lang="es-ES" dirty="0"/>
              <a:t>, Jamal percibe que la chica parece reservada, enfadada y triste. Le pregunta cómo se siente en ese momento. Jamal también le pregunta si hay algo que la pueda hacer para que se sienta mejor. </a:t>
            </a:r>
            <a:r>
              <a:rPr lang="es-ES" dirty="0" err="1"/>
              <a:t>Suraiya</a:t>
            </a:r>
            <a:r>
              <a:rPr lang="es-ES" dirty="0"/>
              <a:t> responde que le gustaría hablar con un amigo. Jamal le dice que intentará organizarlo para que se puedan ver tan pronto como sea posible. También le pregunta qué más puede hacer para ayudarla mientras tanto.</a:t>
            </a:r>
          </a:p>
          <a:p>
            <a:pPr marL="0" indent="0" algn="just">
              <a:buNone/>
            </a:pPr>
            <a:r>
              <a:rPr lang="es-ES" dirty="0" err="1"/>
              <a:t>Suraiya</a:t>
            </a:r>
            <a:r>
              <a:rPr lang="es-ES" dirty="0"/>
              <a:t> le cuenta que lo que más necesita es pasar tiempo a solas en un lugar tranquilo para poder reflexionar. Dice que, en el pasado, le ha ido bien escuchar música para coger una cierta distancia de su situación. El servicio de salud mental dispone de salas cómodas y tranquilas desde el año anterior y Jamal propone a </a:t>
            </a:r>
            <a:r>
              <a:rPr lang="es-ES" dirty="0" err="1"/>
              <a:t>Suraiya</a:t>
            </a:r>
            <a:r>
              <a:rPr lang="es-ES" dirty="0"/>
              <a:t> pasar tanto tiempo como quiera en ellas, escuchar música y llamar a sus amigos siempre que quiera. También le hace saber que puede contar con él siempre que lo necesite. </a:t>
            </a:r>
          </a:p>
          <a:p>
            <a:pPr marL="0" indent="0" algn="just">
              <a:buNone/>
            </a:pPr>
            <a:r>
              <a:rPr lang="es-ES" dirty="0"/>
              <a:t>Jamal recuerda que </a:t>
            </a:r>
            <a:r>
              <a:rPr lang="es-ES" dirty="0" err="1"/>
              <a:t>Suraiya</a:t>
            </a:r>
            <a:r>
              <a:rPr lang="es-ES" dirty="0"/>
              <a:t> piensa que no le cae bien al psiquiatra. La invita a exponer cualquier preocupación que no se haya tratado para poderla trasladar a las personas implicadas y, si es necesario, darle los recursos y la información necesarios sobre cómo y dónde puede presentar quejas</a:t>
            </a:r>
            <a:r>
              <a:rPr lang="en-US" dirty="0"/>
              <a:t>.</a:t>
            </a:r>
          </a:p>
        </p:txBody>
      </p:sp>
      <p:sp>
        <p:nvSpPr>
          <p:cNvPr id="2" name="Title 1">
            <a:extLst>
              <a:ext uri="{FF2B5EF4-FFF2-40B4-BE49-F238E27FC236}">
                <a16:creationId xmlns:a16="http://schemas.microsoft.com/office/drawing/2014/main" id="{5B97555B-47EE-4372-A878-FC7FC9B6F672}"/>
              </a:ext>
            </a:extLst>
          </p:cNvPr>
          <p:cNvSpPr>
            <a:spLocks noGrp="1"/>
          </p:cNvSpPr>
          <p:nvPr>
            <p:ph type="title"/>
          </p:nvPr>
        </p:nvSpPr>
        <p:spPr/>
        <p:txBody>
          <a:bodyPr/>
          <a:lstStyle/>
          <a:p>
            <a:r>
              <a:rPr lang="es-ES" dirty="0"/>
              <a:t>Ejercicio 6.1. Trabajar codo a codo en la práctica -</a:t>
            </a:r>
            <a:r>
              <a:rPr lang="en-US" dirty="0"/>
              <a:t> 5</a:t>
            </a:r>
            <a:endParaRPr lang="x-none" dirty="0"/>
          </a:p>
        </p:txBody>
      </p:sp>
    </p:spTree>
    <p:extLst>
      <p:ext uri="{BB962C8B-B14F-4D97-AF65-F5344CB8AC3E}">
        <p14:creationId xmlns:p14="http://schemas.microsoft.com/office/powerpoint/2010/main" val="28548602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1FE44C-6590-44A2-972B-B722EB3F8108}"/>
              </a:ext>
            </a:extLst>
          </p:cNvPr>
          <p:cNvSpPr>
            <a:spLocks noGrp="1"/>
          </p:cNvSpPr>
          <p:nvPr>
            <p:ph sz="quarter" idx="14"/>
          </p:nvPr>
        </p:nvSpPr>
        <p:spPr/>
        <p:txBody>
          <a:bodyPr/>
          <a:lstStyle/>
          <a:p>
            <a:endParaRPr lang="en-US" dirty="0"/>
          </a:p>
          <a:p>
            <a:pPr marL="0" indent="0" algn="ctr">
              <a:buNone/>
            </a:pPr>
            <a:r>
              <a:rPr lang="es-ES" sz="2500" b="1" i="1" dirty="0"/>
              <a:t>¿En qué sentido el apoyo de Jamal está en concordancia con prácticas orientadas a la recuperación? </a:t>
            </a:r>
            <a:endParaRPr lang="x-none" sz="2500" b="1" i="1" dirty="0"/>
          </a:p>
        </p:txBody>
      </p:sp>
      <p:sp>
        <p:nvSpPr>
          <p:cNvPr id="2" name="Title 1">
            <a:extLst>
              <a:ext uri="{FF2B5EF4-FFF2-40B4-BE49-F238E27FC236}">
                <a16:creationId xmlns:a16="http://schemas.microsoft.com/office/drawing/2014/main" id="{431E7EAC-B3E8-4A9F-B097-52EB8FD7D128}"/>
              </a:ext>
            </a:extLst>
          </p:cNvPr>
          <p:cNvSpPr>
            <a:spLocks noGrp="1"/>
          </p:cNvSpPr>
          <p:nvPr>
            <p:ph type="title"/>
          </p:nvPr>
        </p:nvSpPr>
        <p:spPr/>
        <p:txBody>
          <a:bodyPr/>
          <a:lstStyle/>
          <a:p>
            <a:r>
              <a:rPr lang="es-ES" dirty="0"/>
              <a:t>Ejercicio 6.1. Trabajar codo a codo en la práctica -</a:t>
            </a:r>
            <a:r>
              <a:rPr lang="en-US" dirty="0"/>
              <a:t> 6</a:t>
            </a:r>
            <a:endParaRPr lang="x-none" dirty="0"/>
          </a:p>
        </p:txBody>
      </p:sp>
    </p:spTree>
    <p:extLst>
      <p:ext uri="{BB962C8B-B14F-4D97-AF65-F5344CB8AC3E}">
        <p14:creationId xmlns:p14="http://schemas.microsoft.com/office/powerpoint/2010/main" val="1699950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154F27-F7EE-48C7-8D60-C6CC4BCE884A}"/>
              </a:ext>
            </a:extLst>
          </p:cNvPr>
          <p:cNvSpPr>
            <a:spLocks noGrp="1"/>
          </p:cNvSpPr>
          <p:nvPr>
            <p:ph sz="quarter" idx="14"/>
          </p:nvPr>
        </p:nvSpPr>
        <p:spPr/>
        <p:txBody>
          <a:bodyPr/>
          <a:lstStyle/>
          <a:p>
            <a:endParaRPr lang="en-US" dirty="0"/>
          </a:p>
          <a:p>
            <a:pPr marL="0" indent="0" algn="ctr">
              <a:buNone/>
            </a:pPr>
            <a:r>
              <a:rPr lang="es-ES" sz="2500" b="1" i="1" dirty="0"/>
              <a:t>En base a vuestra experiencia personal o profesional, ¿qué significa recuperación para las personas con discapacidad psicosocial o usuarias de los servicios? </a:t>
            </a:r>
            <a:endParaRPr lang="x-none" dirty="0"/>
          </a:p>
        </p:txBody>
      </p:sp>
      <p:sp>
        <p:nvSpPr>
          <p:cNvPr id="2" name="Title 1">
            <a:extLst>
              <a:ext uri="{FF2B5EF4-FFF2-40B4-BE49-F238E27FC236}">
                <a16:creationId xmlns:a16="http://schemas.microsoft.com/office/drawing/2014/main" id="{ABE0970C-C37E-40F4-A78E-35206EEA48BF}"/>
              </a:ext>
            </a:extLst>
          </p:cNvPr>
          <p:cNvSpPr>
            <a:spLocks noGrp="1"/>
          </p:cNvSpPr>
          <p:nvPr>
            <p:ph type="title"/>
          </p:nvPr>
        </p:nvSpPr>
        <p:spPr/>
        <p:txBody>
          <a:bodyPr>
            <a:noAutofit/>
          </a:bodyPr>
          <a:lstStyle/>
          <a:p>
            <a:r>
              <a:rPr lang="es-ES" dirty="0"/>
              <a:t>Ejercicio 1.1: Para ti, ¿qué significa la recuperación? </a:t>
            </a:r>
            <a:endParaRPr lang="x-none" dirty="0"/>
          </a:p>
        </p:txBody>
      </p:sp>
    </p:spTree>
    <p:extLst>
      <p:ext uri="{BB962C8B-B14F-4D97-AF65-F5344CB8AC3E}">
        <p14:creationId xmlns:p14="http://schemas.microsoft.com/office/powerpoint/2010/main" val="5209242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055B-0977-452C-B532-A14F8BE2C103}"/>
              </a:ext>
            </a:extLst>
          </p:cNvPr>
          <p:cNvSpPr>
            <a:spLocks noGrp="1"/>
          </p:cNvSpPr>
          <p:nvPr>
            <p:ph type="title"/>
          </p:nvPr>
        </p:nvSpPr>
        <p:spPr>
          <a:xfrm>
            <a:off x="507206" y="2313946"/>
            <a:ext cx="11075194" cy="408934"/>
          </a:xfrm>
        </p:spPr>
        <p:txBody>
          <a:bodyPr>
            <a:normAutofit fontScale="90000"/>
          </a:bodyPr>
          <a:lstStyle/>
          <a:p>
            <a:r>
              <a:rPr lang="es-ES" dirty="0"/>
              <a:t>Tema 7. Límites en el contexto de las prácticas de recuperación</a:t>
            </a:r>
          </a:p>
        </p:txBody>
      </p:sp>
    </p:spTree>
    <p:extLst>
      <p:ext uri="{BB962C8B-B14F-4D97-AF65-F5344CB8AC3E}">
        <p14:creationId xmlns:p14="http://schemas.microsoft.com/office/powerpoint/2010/main" val="2686791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98691B-DA16-4FFB-9BFA-D802A61EA18B}"/>
              </a:ext>
            </a:extLst>
          </p:cNvPr>
          <p:cNvSpPr>
            <a:spLocks noGrp="1"/>
          </p:cNvSpPr>
          <p:nvPr>
            <p:ph sz="quarter" idx="14"/>
          </p:nvPr>
        </p:nvSpPr>
        <p:spPr/>
        <p:txBody>
          <a:bodyPr/>
          <a:lstStyle/>
          <a:p>
            <a:endParaRPr lang="en-US" dirty="0"/>
          </a:p>
          <a:p>
            <a:pPr marL="0" indent="0" algn="ctr">
              <a:buNone/>
            </a:pPr>
            <a:r>
              <a:rPr lang="es-ES" sz="2500" b="1" i="1" dirty="0"/>
              <a:t>¿Qué entendéis por la expresión «mantener límites profesionales en el contexto de los servicios sociales y de salud mental»? </a:t>
            </a:r>
            <a:endParaRPr lang="x-none" dirty="0"/>
          </a:p>
        </p:txBody>
      </p:sp>
      <p:sp>
        <p:nvSpPr>
          <p:cNvPr id="2" name="Title 1">
            <a:extLst>
              <a:ext uri="{FF2B5EF4-FFF2-40B4-BE49-F238E27FC236}">
                <a16:creationId xmlns:a16="http://schemas.microsoft.com/office/drawing/2014/main" id="{23EA95B2-8372-491F-BCD4-C7A26729C49A}"/>
              </a:ext>
            </a:extLst>
          </p:cNvPr>
          <p:cNvSpPr>
            <a:spLocks noGrp="1"/>
          </p:cNvSpPr>
          <p:nvPr>
            <p:ph type="title"/>
          </p:nvPr>
        </p:nvSpPr>
        <p:spPr/>
        <p:txBody>
          <a:bodyPr/>
          <a:lstStyle/>
          <a:p>
            <a:r>
              <a:rPr lang="es-ES" dirty="0"/>
              <a:t>Presentación: Entender los límites -</a:t>
            </a:r>
            <a:r>
              <a:rPr lang="en-US" dirty="0"/>
              <a:t> 1 </a:t>
            </a:r>
            <a:endParaRPr lang="x-none" dirty="0"/>
          </a:p>
        </p:txBody>
      </p:sp>
    </p:spTree>
    <p:extLst>
      <p:ext uri="{BB962C8B-B14F-4D97-AF65-F5344CB8AC3E}">
        <p14:creationId xmlns:p14="http://schemas.microsoft.com/office/powerpoint/2010/main" val="31704821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46E1345-4190-B14A-A7E9-96B8E0199403}"/>
              </a:ext>
            </a:extLst>
          </p:cNvPr>
          <p:cNvSpPr>
            <a:spLocks noGrp="1"/>
          </p:cNvSpPr>
          <p:nvPr>
            <p:ph type="body" sz="quarter" idx="13"/>
          </p:nvPr>
        </p:nvSpPr>
        <p:spPr/>
        <p:txBody>
          <a:bodyPr/>
          <a:lstStyle/>
          <a:p>
            <a:r>
              <a:rPr lang="en-US" dirty="0"/>
              <a:t>Maintaining boundaries</a:t>
            </a:r>
            <a:endParaRPr lang="x-none"/>
          </a:p>
        </p:txBody>
      </p:sp>
      <p:sp>
        <p:nvSpPr>
          <p:cNvPr id="3" name="Content Placeholder 2">
            <a:extLst>
              <a:ext uri="{FF2B5EF4-FFF2-40B4-BE49-F238E27FC236}">
                <a16:creationId xmlns:a16="http://schemas.microsoft.com/office/drawing/2014/main" id="{A7E8C63F-3EE7-4FCA-9CF5-6928D622C7B5}"/>
              </a:ext>
            </a:extLst>
          </p:cNvPr>
          <p:cNvSpPr>
            <a:spLocks noGrp="1"/>
          </p:cNvSpPr>
          <p:nvPr>
            <p:ph sz="quarter" idx="14"/>
          </p:nvPr>
        </p:nvSpPr>
        <p:spPr/>
        <p:txBody>
          <a:bodyPr/>
          <a:lstStyle/>
          <a:p>
            <a:endParaRPr lang="x-none" dirty="0"/>
          </a:p>
          <a:p>
            <a:pPr marL="0" indent="0">
              <a:buNone/>
            </a:pPr>
            <a:r>
              <a:rPr lang="es-ES" dirty="0"/>
              <a:t>Mantener límites profesionales en el contexto del abordaje basado en la recuperación implica: </a:t>
            </a:r>
          </a:p>
          <a:p>
            <a:pPr marL="0" indent="0">
              <a:buNone/>
            </a:pPr>
            <a:endParaRPr lang="es-ES" dirty="0"/>
          </a:p>
          <a:p>
            <a:pPr lvl="1" fontAlgn="base"/>
            <a:r>
              <a:rPr lang="es-ES" dirty="0"/>
              <a:t>Reconocer y respetar de manera apropiada los límites de las personas usuarias del servicio. </a:t>
            </a:r>
          </a:p>
          <a:p>
            <a:pPr lvl="1" fontAlgn="base"/>
            <a:r>
              <a:rPr lang="es-ES" dirty="0"/>
              <a:t>Ser claro, justo y abierto sobre lo que se puede hacer y lo que no. </a:t>
            </a:r>
          </a:p>
          <a:p>
            <a:pPr lvl="1" fontAlgn="base"/>
            <a:r>
              <a:rPr lang="es-ES" dirty="0"/>
              <a:t>No implicarse ni </a:t>
            </a:r>
            <a:r>
              <a:rPr lang="es-ES" i="1" dirty="0"/>
              <a:t>demasiado </a:t>
            </a:r>
            <a:r>
              <a:rPr lang="es-ES" dirty="0"/>
              <a:t>ni </a:t>
            </a:r>
            <a:r>
              <a:rPr lang="es-ES" i="1" dirty="0"/>
              <a:t>demasiado poco</a:t>
            </a:r>
            <a:r>
              <a:rPr lang="es-ES" dirty="0"/>
              <a:t>. </a:t>
            </a:r>
            <a:endParaRPr lang="x-none" dirty="0"/>
          </a:p>
          <a:p>
            <a:pPr lvl="3"/>
            <a:endParaRPr lang="x-none" dirty="0"/>
          </a:p>
          <a:p>
            <a:endParaRPr lang="x-none" dirty="0"/>
          </a:p>
        </p:txBody>
      </p:sp>
      <p:sp>
        <p:nvSpPr>
          <p:cNvPr id="2" name="Title 1">
            <a:extLst>
              <a:ext uri="{FF2B5EF4-FFF2-40B4-BE49-F238E27FC236}">
                <a16:creationId xmlns:a16="http://schemas.microsoft.com/office/drawing/2014/main" id="{76E23C63-23F2-4357-B3C0-79185634F612}"/>
              </a:ext>
            </a:extLst>
          </p:cNvPr>
          <p:cNvSpPr>
            <a:spLocks noGrp="1"/>
          </p:cNvSpPr>
          <p:nvPr>
            <p:ph type="title"/>
          </p:nvPr>
        </p:nvSpPr>
        <p:spPr/>
        <p:txBody>
          <a:bodyPr/>
          <a:lstStyle/>
          <a:p>
            <a:r>
              <a:rPr lang="es-ES" dirty="0"/>
              <a:t>Presentación: Entender los límites -</a:t>
            </a:r>
            <a:r>
              <a:rPr lang="en-US" dirty="0"/>
              <a:t> 2</a:t>
            </a:r>
            <a:endParaRPr lang="x-none" dirty="0"/>
          </a:p>
        </p:txBody>
      </p:sp>
    </p:spTree>
    <p:extLst>
      <p:ext uri="{BB962C8B-B14F-4D97-AF65-F5344CB8AC3E}">
        <p14:creationId xmlns:p14="http://schemas.microsoft.com/office/powerpoint/2010/main" val="35295649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A27F21-896E-495E-A315-15BDE0FD4A17}"/>
              </a:ext>
            </a:extLst>
          </p:cNvPr>
          <p:cNvSpPr>
            <a:spLocks noGrp="1"/>
          </p:cNvSpPr>
          <p:nvPr>
            <p:ph sz="quarter" idx="14"/>
          </p:nvPr>
        </p:nvSpPr>
        <p:spPr/>
        <p:txBody>
          <a:bodyPr/>
          <a:lstStyle/>
          <a:p>
            <a:r>
              <a:rPr lang="es-ES" dirty="0"/>
              <a:t>La idea de mantener una «distancia profesional» ha servido para erigir una falsa barrera «nosotros-ellos» entre el personal y las personas usuarias de los servicios</a:t>
            </a:r>
            <a:r>
              <a:rPr lang="en-US" dirty="0"/>
              <a:t>.</a:t>
            </a:r>
            <a:endParaRPr lang="x-none" dirty="0"/>
          </a:p>
          <a:p>
            <a:r>
              <a:rPr lang="es-ES" dirty="0"/>
              <a:t>la idea de que los profesionales deben mantener la distancia emocional y personal para ser competentes no encaja con lo que expresan muchas personas usuarias de los servicios sociales y de salud mental</a:t>
            </a:r>
            <a:r>
              <a:rPr lang="en-US" dirty="0"/>
              <a:t>. </a:t>
            </a:r>
          </a:p>
          <a:p>
            <a:pPr lvl="3"/>
            <a:r>
              <a:rPr lang="es-ES" dirty="0"/>
              <a:t>Por ejemplo, puede resultar útil que un profesional explique algún problema personal o algún trauma que ha vivido cuando esto puede ilustrar una manera de avanzar </a:t>
            </a:r>
            <a:r>
              <a:rPr lang="en-US" dirty="0"/>
              <a:t>. </a:t>
            </a:r>
            <a:endParaRPr lang="x-none" dirty="0"/>
          </a:p>
          <a:p>
            <a:r>
              <a:rPr lang="es-ES" dirty="0"/>
              <a:t>Por otra parte, las personas usuarias de los servicios pueden percibir que las intervenciones de los profesionales de la salud mental y de otros ámbitos traspasan sus límites personales </a:t>
            </a:r>
            <a:r>
              <a:rPr lang="en-US" dirty="0"/>
              <a:t>.</a:t>
            </a:r>
            <a:endParaRPr lang="x-none" dirty="0"/>
          </a:p>
          <a:p>
            <a:endParaRPr lang="x-none" dirty="0"/>
          </a:p>
        </p:txBody>
      </p:sp>
      <p:sp>
        <p:nvSpPr>
          <p:cNvPr id="2" name="Title 1">
            <a:extLst>
              <a:ext uri="{FF2B5EF4-FFF2-40B4-BE49-F238E27FC236}">
                <a16:creationId xmlns:a16="http://schemas.microsoft.com/office/drawing/2014/main" id="{3842524D-8F8D-450E-B2AC-400BACB38E7D}"/>
              </a:ext>
            </a:extLst>
          </p:cNvPr>
          <p:cNvSpPr>
            <a:spLocks noGrp="1"/>
          </p:cNvSpPr>
          <p:nvPr>
            <p:ph type="title"/>
          </p:nvPr>
        </p:nvSpPr>
        <p:spPr/>
        <p:txBody>
          <a:bodyPr/>
          <a:lstStyle/>
          <a:p>
            <a:r>
              <a:rPr lang="es-ES" dirty="0"/>
              <a:t>Presentación: Entender los límites -</a:t>
            </a:r>
            <a:r>
              <a:rPr lang="en-US" dirty="0"/>
              <a:t> 3</a:t>
            </a:r>
            <a:endParaRPr lang="x-none" dirty="0"/>
          </a:p>
        </p:txBody>
      </p:sp>
    </p:spTree>
    <p:extLst>
      <p:ext uri="{BB962C8B-B14F-4D97-AF65-F5344CB8AC3E}">
        <p14:creationId xmlns:p14="http://schemas.microsoft.com/office/powerpoint/2010/main" val="24874329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E5A6E3-8AF9-4AC3-9282-B01F565615B7}"/>
              </a:ext>
            </a:extLst>
          </p:cNvPr>
          <p:cNvSpPr>
            <a:spLocks noGrp="1"/>
          </p:cNvSpPr>
          <p:nvPr>
            <p:ph sz="quarter" idx="14"/>
          </p:nvPr>
        </p:nvSpPr>
        <p:spPr/>
        <p:txBody>
          <a:bodyPr>
            <a:normAutofit/>
          </a:bodyPr>
          <a:lstStyle/>
          <a:p>
            <a:pPr algn="just"/>
            <a:r>
              <a:rPr lang="es-ES" sz="2000" dirty="0"/>
              <a:t>El énfasis no debe ponerse en mantener los límites, sino en establecer una relación sostenible en la que ambas partes se sientan cómodas y que funcione en beneficio de la persona</a:t>
            </a:r>
            <a:r>
              <a:rPr lang="en-US" sz="2000" dirty="0"/>
              <a:t>.</a:t>
            </a:r>
            <a:endParaRPr lang="x-none" sz="2000" dirty="0"/>
          </a:p>
          <a:p>
            <a:pPr algn="just"/>
            <a:r>
              <a:rPr lang="es-ES" sz="2000" dirty="0"/>
              <a:t>Esto requiere encontrar un equilibrio en el que los profesionales y otros acompañantes no se involucren ni demasiado ni demasiado poco</a:t>
            </a:r>
            <a:r>
              <a:rPr lang="en-US" sz="2000" dirty="0"/>
              <a:t>. </a:t>
            </a:r>
          </a:p>
          <a:p>
            <a:pPr algn="just"/>
            <a:r>
              <a:rPr lang="es-ES" sz="2000" dirty="0"/>
              <a:t>Es importante tener en cuenta las diferencias culturales o contextuales a la hora de establecer una relación con una persona</a:t>
            </a:r>
            <a:r>
              <a:rPr lang="en-US" sz="2000" dirty="0"/>
              <a:t>. </a:t>
            </a:r>
            <a:endParaRPr lang="x-none" sz="2000" dirty="0"/>
          </a:p>
          <a:p>
            <a:pPr lvl="2" algn="just" fontAlgn="base"/>
            <a:r>
              <a:rPr lang="es-ES" sz="2000" dirty="0"/>
              <a:t>Un ejemplo de implicación excesiva puede darse cuando un acompañante se identifica de manera tan intensa que intenta explorar experiencias que la persona encuentra incómodas, indeseadas y/o no relacionadas con el problema. </a:t>
            </a:r>
          </a:p>
          <a:p>
            <a:pPr lvl="2" algn="just"/>
            <a:r>
              <a:rPr lang="es-ES" sz="2000" dirty="0"/>
              <a:t>Un ejemplo de implicación insuficiente puede darse cuando un acompañante se desconecta completamente de la persona, la considera una «causa perdida» e ignora sus sentimientos</a:t>
            </a:r>
            <a:r>
              <a:rPr lang="en-US" sz="2000" dirty="0"/>
              <a:t>.</a:t>
            </a:r>
            <a:endParaRPr lang="x-none" sz="2000" dirty="0"/>
          </a:p>
        </p:txBody>
      </p:sp>
      <p:sp>
        <p:nvSpPr>
          <p:cNvPr id="2" name="Title 1">
            <a:extLst>
              <a:ext uri="{FF2B5EF4-FFF2-40B4-BE49-F238E27FC236}">
                <a16:creationId xmlns:a16="http://schemas.microsoft.com/office/drawing/2014/main" id="{984042F5-40F0-4E78-85C9-DB02431FF303}"/>
              </a:ext>
            </a:extLst>
          </p:cNvPr>
          <p:cNvSpPr>
            <a:spLocks noGrp="1"/>
          </p:cNvSpPr>
          <p:nvPr>
            <p:ph type="title"/>
          </p:nvPr>
        </p:nvSpPr>
        <p:spPr/>
        <p:txBody>
          <a:bodyPr/>
          <a:lstStyle/>
          <a:p>
            <a:r>
              <a:rPr lang="es-ES" dirty="0"/>
              <a:t>Presentación: Entender los límites -</a:t>
            </a:r>
            <a:r>
              <a:rPr lang="en-US" dirty="0"/>
              <a:t> 4</a:t>
            </a:r>
            <a:endParaRPr lang="x-none" dirty="0"/>
          </a:p>
        </p:txBody>
      </p:sp>
    </p:spTree>
    <p:extLst>
      <p:ext uri="{BB962C8B-B14F-4D97-AF65-F5344CB8AC3E}">
        <p14:creationId xmlns:p14="http://schemas.microsoft.com/office/powerpoint/2010/main" val="16206677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BB57E93-3786-4FE8-A8F6-AF6F5E5385BD}"/>
              </a:ext>
            </a:extLst>
          </p:cNvPr>
          <p:cNvGraphicFramePr>
            <a:graphicFrameLocks noGrp="1"/>
          </p:cNvGraphicFramePr>
          <p:nvPr>
            <p:ph sz="quarter" idx="14"/>
            <p:extLst>
              <p:ext uri="{D42A27DB-BD31-4B8C-83A1-F6EECF244321}">
                <p14:modId xmlns:p14="http://schemas.microsoft.com/office/powerpoint/2010/main" val="1814481292"/>
              </p:ext>
            </p:extLst>
          </p:nvPr>
        </p:nvGraphicFramePr>
        <p:xfrm>
          <a:off x="509054" y="1216832"/>
          <a:ext cx="11173892" cy="4035857"/>
        </p:xfrm>
        <a:graphic>
          <a:graphicData uri="http://schemas.openxmlformats.org/drawingml/2006/table">
            <a:tbl>
              <a:tblPr firstRow="1" firstCol="1" bandRow="1">
                <a:tableStyleId>{2D5ABB26-0587-4C30-8999-92F81FD0307C}</a:tableStyleId>
              </a:tblPr>
              <a:tblGrid>
                <a:gridCol w="5586946">
                  <a:extLst>
                    <a:ext uri="{9D8B030D-6E8A-4147-A177-3AD203B41FA5}">
                      <a16:colId xmlns:a16="http://schemas.microsoft.com/office/drawing/2014/main" val="4108559017"/>
                    </a:ext>
                  </a:extLst>
                </a:gridCol>
                <a:gridCol w="5586946">
                  <a:extLst>
                    <a:ext uri="{9D8B030D-6E8A-4147-A177-3AD203B41FA5}">
                      <a16:colId xmlns:a16="http://schemas.microsoft.com/office/drawing/2014/main" val="3525216293"/>
                    </a:ext>
                  </a:extLst>
                </a:gridCol>
              </a:tblGrid>
              <a:tr h="310451">
                <a:tc>
                  <a:txBody>
                    <a:bodyPr/>
                    <a:lstStyle/>
                    <a:p>
                      <a:pPr marL="0" marR="0" algn="ctr">
                        <a:spcBef>
                          <a:spcPts val="0"/>
                        </a:spcBef>
                        <a:spcAft>
                          <a:spcPts val="0"/>
                        </a:spcAft>
                      </a:pPr>
                      <a:r>
                        <a:rPr lang="en-US" sz="1800" b="1" dirty="0" err="1">
                          <a:solidFill>
                            <a:schemeClr val="bg1"/>
                          </a:solidFill>
                          <a:effectLst/>
                          <a:latin typeface="Century Gothic" panose="020B0502020202020204" pitchFamily="34" charset="0"/>
                        </a:rPr>
                        <a:t>Implicación</a:t>
                      </a:r>
                      <a:r>
                        <a:rPr lang="en-US" sz="1800" b="1" dirty="0">
                          <a:solidFill>
                            <a:schemeClr val="bg1"/>
                          </a:solidFill>
                          <a:effectLst/>
                          <a:latin typeface="Century Gothic" panose="020B0502020202020204" pitchFamily="34" charset="0"/>
                        </a:rPr>
                        <a:t> </a:t>
                      </a:r>
                      <a:r>
                        <a:rPr lang="en-US" sz="1800" b="1" dirty="0" err="1">
                          <a:solidFill>
                            <a:schemeClr val="bg1"/>
                          </a:solidFill>
                          <a:effectLst/>
                          <a:latin typeface="Century Gothic" panose="020B0502020202020204" pitchFamily="34" charset="0"/>
                        </a:rPr>
                        <a:t>excesiva</a:t>
                      </a:r>
                      <a:endParaRPr lang="x-none" sz="1800" b="1" dirty="0">
                        <a:solidFill>
                          <a:schemeClr val="bg1"/>
                        </a:solidFill>
                        <a:effectLst/>
                        <a:latin typeface="Century Gothic" panose="020B0502020202020204" pitchFamily="34" charset="0"/>
                        <a:ea typeface="MS Mincho" panose="02020609040205080304" pitchFamily="49" charset="-128"/>
                        <a:cs typeface="Arial" panose="020B0604020202020204" pitchFamily="34" charset="0"/>
                      </a:endParaRPr>
                    </a:p>
                  </a:txBody>
                  <a:tcPr marL="82308" marR="8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1800" b="1" dirty="0" err="1">
                          <a:solidFill>
                            <a:schemeClr val="bg1"/>
                          </a:solidFill>
                          <a:effectLst/>
                          <a:latin typeface="Century Gothic" panose="020B0502020202020204" pitchFamily="34" charset="0"/>
                        </a:rPr>
                        <a:t>Implicación</a:t>
                      </a:r>
                      <a:r>
                        <a:rPr lang="en-US" sz="1800" b="1" dirty="0">
                          <a:solidFill>
                            <a:schemeClr val="bg1"/>
                          </a:solidFill>
                          <a:effectLst/>
                          <a:latin typeface="Century Gothic" panose="020B0502020202020204" pitchFamily="34" charset="0"/>
                        </a:rPr>
                        <a:t> </a:t>
                      </a:r>
                      <a:r>
                        <a:rPr lang="en-US" sz="1800" b="1" dirty="0" err="1">
                          <a:solidFill>
                            <a:schemeClr val="bg1"/>
                          </a:solidFill>
                          <a:effectLst/>
                          <a:latin typeface="Century Gothic" panose="020B0502020202020204" pitchFamily="34" charset="0"/>
                        </a:rPr>
                        <a:t>insuficiente</a:t>
                      </a:r>
                      <a:endParaRPr lang="x-none" sz="1800" b="1" dirty="0">
                        <a:solidFill>
                          <a:schemeClr val="bg1"/>
                        </a:solidFill>
                        <a:effectLst/>
                        <a:latin typeface="Century Gothic" panose="020B0502020202020204" pitchFamily="34" charset="0"/>
                        <a:ea typeface="MS Mincho" panose="02020609040205080304" pitchFamily="49" charset="-128"/>
                        <a:cs typeface="Arial" panose="020B0604020202020204" pitchFamily="34" charset="0"/>
                      </a:endParaRPr>
                    </a:p>
                  </a:txBody>
                  <a:tcPr marL="82308" marR="823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593274027"/>
                  </a:ext>
                </a:extLst>
              </a:tr>
              <a:tr h="3725406">
                <a:tc>
                  <a:txBody>
                    <a:bodyPr/>
                    <a:lstStyle/>
                    <a:p>
                      <a:pPr marL="285750" lvl="0" indent="-285750">
                        <a:buFont typeface="Arial" panose="020B0604020202020204" pitchFamily="34" charset="0"/>
                        <a:buChar char="•"/>
                      </a:pPr>
                      <a:r>
                        <a:rPr lang="es-ES" sz="1800" kern="1200" dirty="0">
                          <a:solidFill>
                            <a:schemeClr val="tx1"/>
                          </a:solidFill>
                          <a:effectLst/>
                          <a:latin typeface="+mn-lt"/>
                          <a:ea typeface="+mn-ea"/>
                          <a:cs typeface="+mn-cs"/>
                        </a:rPr>
                        <a:t>Mostrar límites poco claros o insuficientes </a:t>
                      </a:r>
                    </a:p>
                    <a:p>
                      <a:pPr marL="285750" indent="-285750">
                        <a:buFont typeface="Arial" panose="020B0604020202020204" pitchFamily="34" charset="0"/>
                        <a:buChar char="•"/>
                      </a:pPr>
                      <a:r>
                        <a:rPr lang="es-ES" sz="1800" kern="1200" dirty="0">
                          <a:solidFill>
                            <a:schemeClr val="tx1"/>
                          </a:solidFill>
                          <a:effectLst/>
                          <a:latin typeface="+mn-lt"/>
                          <a:ea typeface="+mn-ea"/>
                          <a:cs typeface="+mn-cs"/>
                        </a:rPr>
                        <a:t>Perseguir a alguien para tener contacto con él o ella</a:t>
                      </a:r>
                    </a:p>
                    <a:p>
                      <a:pPr marL="285750" indent="-285750">
                        <a:buFont typeface="Arial" panose="020B0604020202020204" pitchFamily="34" charset="0"/>
                        <a:buChar char="•"/>
                      </a:pPr>
                      <a:r>
                        <a:rPr lang="es-ES" sz="1800" kern="1200" dirty="0">
                          <a:solidFill>
                            <a:schemeClr val="tx1"/>
                          </a:solidFill>
                          <a:effectLst/>
                          <a:latin typeface="+mn-lt"/>
                          <a:ea typeface="+mn-ea"/>
                          <a:cs typeface="+mn-cs"/>
                        </a:rPr>
                        <a:t>No respetar el espacio y los límites personales </a:t>
                      </a:r>
                    </a:p>
                    <a:p>
                      <a:pPr marL="285750" indent="-285750">
                        <a:buFont typeface="Arial" panose="020B0604020202020204" pitchFamily="34" charset="0"/>
                        <a:buChar char="•"/>
                      </a:pPr>
                      <a:r>
                        <a:rPr lang="es-ES" sz="1800" kern="1200" dirty="0">
                          <a:solidFill>
                            <a:schemeClr val="tx1"/>
                          </a:solidFill>
                          <a:effectLst/>
                          <a:latin typeface="+mn-lt"/>
                          <a:ea typeface="+mn-ea"/>
                          <a:cs typeface="+mn-cs"/>
                        </a:rPr>
                        <a:t>Revelar detalles personales negativos o irrelevantes</a:t>
                      </a:r>
                    </a:p>
                    <a:p>
                      <a:pPr marL="285750" indent="-285750">
                        <a:buFont typeface="Arial" panose="020B0604020202020204" pitchFamily="34" charset="0"/>
                        <a:buChar char="•"/>
                      </a:pPr>
                      <a:r>
                        <a:rPr lang="es-ES" sz="1800" kern="1200" dirty="0">
                          <a:solidFill>
                            <a:schemeClr val="tx1"/>
                          </a:solidFill>
                          <a:effectLst/>
                          <a:latin typeface="+mn-lt"/>
                          <a:ea typeface="+mn-ea"/>
                          <a:cs typeface="+mn-cs"/>
                        </a:rPr>
                        <a:t>Satisfacer las necesidades de la persona a expensas del bienestar del profesional / otros acompañantes </a:t>
                      </a:r>
                      <a:r>
                        <a:rPr lang="en-US" sz="2000" dirty="0">
                          <a:effectLst/>
                        </a:rPr>
                        <a:t>.</a:t>
                      </a:r>
                      <a:endParaRPr lang="x-none" sz="2000" b="0" dirty="0">
                        <a:effectLst/>
                      </a:endParaRPr>
                    </a:p>
                  </a:txBody>
                  <a:tcPr marL="82308" marR="823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s-ES" sz="1800" kern="1200" dirty="0">
                          <a:solidFill>
                            <a:schemeClr val="tx1"/>
                          </a:solidFill>
                          <a:effectLst/>
                          <a:latin typeface="+mn-lt"/>
                          <a:ea typeface="+mn-ea"/>
                          <a:cs typeface="+mn-cs"/>
                        </a:rPr>
                        <a:t>Lamentar el tiempo o la atención que una persona puede necesitar o desear </a:t>
                      </a:r>
                    </a:p>
                    <a:p>
                      <a:pPr marL="285750" indent="-285750">
                        <a:buFont typeface="Arial" panose="020B0604020202020204" pitchFamily="34" charset="0"/>
                        <a:buChar char="•"/>
                      </a:pPr>
                      <a:r>
                        <a:rPr lang="es-ES" sz="1800" kern="1200" dirty="0">
                          <a:solidFill>
                            <a:schemeClr val="tx1"/>
                          </a:solidFill>
                          <a:effectLst/>
                          <a:latin typeface="+mn-lt"/>
                          <a:ea typeface="+mn-ea"/>
                          <a:cs typeface="+mn-cs"/>
                        </a:rPr>
                        <a:t>Evitar el contacto con las personas usuarias de los servicios </a:t>
                      </a:r>
                    </a:p>
                    <a:p>
                      <a:pPr marL="285750" indent="-285750">
                        <a:buFont typeface="Arial" panose="020B0604020202020204" pitchFamily="34" charset="0"/>
                        <a:buChar char="•"/>
                      </a:pPr>
                      <a:r>
                        <a:rPr lang="es-ES" sz="1800" kern="1200" dirty="0">
                          <a:solidFill>
                            <a:schemeClr val="tx1"/>
                          </a:solidFill>
                          <a:effectLst/>
                          <a:latin typeface="+mn-lt"/>
                          <a:ea typeface="+mn-ea"/>
                          <a:cs typeface="+mn-cs"/>
                        </a:rPr>
                        <a:t>Utilizar los límites para castigar a las personas </a:t>
                      </a:r>
                    </a:p>
                    <a:p>
                      <a:pPr marL="285750" indent="-285750">
                        <a:buFont typeface="Arial" panose="020B0604020202020204" pitchFamily="34" charset="0"/>
                        <a:buChar char="•"/>
                      </a:pPr>
                      <a:r>
                        <a:rPr lang="es-ES" sz="1800" kern="1200" dirty="0">
                          <a:solidFill>
                            <a:schemeClr val="tx1"/>
                          </a:solidFill>
                          <a:effectLst/>
                          <a:latin typeface="+mn-lt"/>
                          <a:ea typeface="+mn-ea"/>
                          <a:cs typeface="+mn-cs"/>
                        </a:rPr>
                        <a:t>Mostrarse cerrado con la persona y no compartir experiencias personales con ella </a:t>
                      </a:r>
                    </a:p>
                    <a:p>
                      <a:pPr marL="285750" indent="-285750">
                        <a:buFont typeface="Arial" panose="020B0604020202020204" pitchFamily="34" charset="0"/>
                        <a:buChar char="•"/>
                      </a:pPr>
                      <a:r>
                        <a:rPr lang="es-ES" sz="1800" kern="1200" dirty="0">
                          <a:solidFill>
                            <a:schemeClr val="tx1"/>
                          </a:solidFill>
                          <a:effectLst/>
                          <a:latin typeface="+mn-lt"/>
                          <a:ea typeface="+mn-ea"/>
                          <a:cs typeface="+mn-cs"/>
                        </a:rPr>
                        <a:t>Plantear solo retos sin apoyo </a:t>
                      </a:r>
                    </a:p>
                    <a:p>
                      <a:pPr marL="285750" indent="-285750">
                        <a:buFont typeface="Arial" panose="020B0604020202020204" pitchFamily="34" charset="0"/>
                        <a:buChar char="•"/>
                      </a:pPr>
                      <a:r>
                        <a:rPr lang="es-ES" sz="1800" kern="1200" dirty="0">
                          <a:solidFill>
                            <a:schemeClr val="tx1"/>
                          </a:solidFill>
                          <a:effectLst/>
                          <a:latin typeface="+mn-lt"/>
                          <a:ea typeface="+mn-ea"/>
                          <a:cs typeface="+mn-cs"/>
                        </a:rPr>
                        <a:t>Ser distante, despreocupado, frío </a:t>
                      </a:r>
                    </a:p>
                    <a:p>
                      <a:pPr marL="285750" indent="-285750">
                        <a:buFont typeface="Arial" panose="020B0604020202020204" pitchFamily="34" charset="0"/>
                        <a:buChar char="•"/>
                      </a:pPr>
                      <a:r>
                        <a:rPr lang="es-ES" sz="1800" kern="1200" dirty="0">
                          <a:solidFill>
                            <a:schemeClr val="tx1"/>
                          </a:solidFill>
                          <a:effectLst/>
                          <a:latin typeface="+mn-lt"/>
                          <a:ea typeface="+mn-ea"/>
                          <a:cs typeface="+mn-cs"/>
                        </a:rPr>
                        <a:t>No implicarse ni mostrar interés </a:t>
                      </a:r>
                    </a:p>
                    <a:p>
                      <a:pPr marL="285750" indent="-285750">
                        <a:buFont typeface="Arial" panose="020B0604020202020204" pitchFamily="34" charset="0"/>
                        <a:buChar char="•"/>
                      </a:pPr>
                      <a:r>
                        <a:rPr lang="es-ES" sz="1800" kern="1200" dirty="0">
                          <a:solidFill>
                            <a:schemeClr val="tx1"/>
                          </a:solidFill>
                          <a:effectLst/>
                          <a:latin typeface="+mn-lt"/>
                          <a:ea typeface="+mn-ea"/>
                          <a:cs typeface="+mn-cs"/>
                        </a:rPr>
                        <a:t>No parecer involucrado o parecer distraído al hablar con la persona</a:t>
                      </a:r>
                    </a:p>
                  </a:txBody>
                  <a:tcPr marL="82308" marR="8230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4620261"/>
                  </a:ext>
                </a:extLst>
              </a:tr>
            </a:tbl>
          </a:graphicData>
        </a:graphic>
      </p:graphicFrame>
      <p:sp>
        <p:nvSpPr>
          <p:cNvPr id="2" name="Title 1">
            <a:extLst>
              <a:ext uri="{FF2B5EF4-FFF2-40B4-BE49-F238E27FC236}">
                <a16:creationId xmlns:a16="http://schemas.microsoft.com/office/drawing/2014/main" id="{083C5AD7-A319-4F76-B3D3-280E4058D4E1}"/>
              </a:ext>
            </a:extLst>
          </p:cNvPr>
          <p:cNvSpPr>
            <a:spLocks noGrp="1"/>
          </p:cNvSpPr>
          <p:nvPr>
            <p:ph type="title"/>
          </p:nvPr>
        </p:nvSpPr>
        <p:spPr/>
        <p:txBody>
          <a:bodyPr/>
          <a:lstStyle/>
          <a:p>
            <a:r>
              <a:rPr lang="es-ES" dirty="0"/>
              <a:t>Presentación: Entender los límites -</a:t>
            </a:r>
            <a:r>
              <a:rPr lang="en-US" dirty="0"/>
              <a:t> 5</a:t>
            </a:r>
            <a:endParaRPr lang="x-none" dirty="0"/>
          </a:p>
        </p:txBody>
      </p:sp>
    </p:spTree>
    <p:extLst>
      <p:ext uri="{BB962C8B-B14F-4D97-AF65-F5344CB8AC3E}">
        <p14:creationId xmlns:p14="http://schemas.microsoft.com/office/powerpoint/2010/main" val="39787313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4B906-09B1-4EE9-B01D-383076D78A1F}"/>
              </a:ext>
            </a:extLst>
          </p:cNvPr>
          <p:cNvSpPr>
            <a:spLocks noGrp="1"/>
          </p:cNvSpPr>
          <p:nvPr>
            <p:ph type="title"/>
          </p:nvPr>
        </p:nvSpPr>
        <p:spPr>
          <a:xfrm>
            <a:off x="507206" y="2313946"/>
            <a:ext cx="11197114" cy="510534"/>
          </a:xfrm>
        </p:spPr>
        <p:txBody>
          <a:bodyPr/>
          <a:lstStyle/>
          <a:p>
            <a:r>
              <a:rPr lang="es-ES" dirty="0"/>
              <a:t>Tema 8. Riesgos positivos en la recuperación</a:t>
            </a:r>
          </a:p>
        </p:txBody>
      </p:sp>
      <p:sp>
        <p:nvSpPr>
          <p:cNvPr id="3" name="Content Placeholder 2">
            <a:extLst>
              <a:ext uri="{FF2B5EF4-FFF2-40B4-BE49-F238E27FC236}">
                <a16:creationId xmlns:a16="http://schemas.microsoft.com/office/drawing/2014/main" id="{3DC2B222-5CB3-4686-9103-AAE386940C47}"/>
              </a:ext>
            </a:extLst>
          </p:cNvPr>
          <p:cNvSpPr>
            <a:spLocks noGrp="1"/>
          </p:cNvSpPr>
          <p:nvPr>
            <p:ph idx="4294967295"/>
          </p:nvPr>
        </p:nvSpPr>
        <p:spPr>
          <a:xfrm>
            <a:off x="0" y="1825625"/>
            <a:ext cx="10515600" cy="4351338"/>
          </a:xfrm>
          <a:prstGeom prst="rect">
            <a:avLst/>
          </a:prstGeom>
        </p:spPr>
        <p:txBody>
          <a:bodyPr/>
          <a:lstStyle/>
          <a:p>
            <a:endParaRPr lang="en-US" dirty="0"/>
          </a:p>
          <a:p>
            <a:endParaRPr lang="x-none" dirty="0"/>
          </a:p>
        </p:txBody>
      </p:sp>
    </p:spTree>
    <p:extLst>
      <p:ext uri="{BB962C8B-B14F-4D97-AF65-F5344CB8AC3E}">
        <p14:creationId xmlns:p14="http://schemas.microsoft.com/office/powerpoint/2010/main" val="31758915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33AE9-3DEB-46B3-B848-9EF69A3CDCC2}"/>
              </a:ext>
            </a:extLst>
          </p:cNvPr>
          <p:cNvSpPr>
            <a:spLocks noGrp="1"/>
          </p:cNvSpPr>
          <p:nvPr>
            <p:ph sz="quarter" idx="14"/>
          </p:nvPr>
        </p:nvSpPr>
        <p:spPr>
          <a:xfrm>
            <a:off x="507195" y="1280160"/>
            <a:ext cx="11174412" cy="4731028"/>
          </a:xfrm>
        </p:spPr>
        <p:txBody>
          <a:bodyPr>
            <a:normAutofit/>
          </a:bodyPr>
          <a:lstStyle/>
          <a:p>
            <a:pPr algn="just"/>
            <a:r>
              <a:rPr lang="es-ES" sz="2000" dirty="0"/>
              <a:t>La recuperación implica asumir riesgos en la vida, ya sea probando actividades nuevas, conociendo a personas nuevas o explorando nuevas ideas y sentimientos</a:t>
            </a:r>
            <a:r>
              <a:rPr lang="en-US" sz="2000" dirty="0"/>
              <a:t>. </a:t>
            </a:r>
          </a:p>
          <a:p>
            <a:pPr algn="just"/>
            <a:r>
              <a:rPr lang="es-ES" sz="2000" dirty="0"/>
              <a:t>No todos los riesgos son iguales</a:t>
            </a:r>
          </a:p>
          <a:p>
            <a:pPr lvl="2" algn="just"/>
            <a:r>
              <a:rPr lang="es-ES" sz="2000" dirty="0"/>
              <a:t>Asumir riesgos positivos no es lo mismo que asumir riesgos que implican un comportamiento «de riesgo», como mantener sexo no seguro o conducir a  velocidad excesiva</a:t>
            </a:r>
            <a:r>
              <a:rPr lang="en-US" sz="2000" dirty="0"/>
              <a:t>. </a:t>
            </a:r>
            <a:r>
              <a:rPr lang="es-ES" sz="2000" dirty="0"/>
              <a:t>Estos riesgos son poco prudentes.</a:t>
            </a:r>
            <a:endParaRPr lang="en-US" sz="2000" dirty="0"/>
          </a:p>
          <a:p>
            <a:pPr algn="just"/>
            <a:r>
              <a:rPr lang="es-ES" sz="2000" dirty="0"/>
              <a:t>Cada persona puede trazar la línea entre los riesgos positivos y los poco prudentes de manera diferente </a:t>
            </a:r>
            <a:r>
              <a:rPr lang="en-US" sz="2000" dirty="0"/>
              <a:t>.</a:t>
            </a:r>
            <a:endParaRPr lang="x-none" sz="2000" dirty="0"/>
          </a:p>
          <a:p>
            <a:pPr algn="just"/>
            <a:r>
              <a:rPr lang="es-ES" sz="2000" dirty="0"/>
              <a:t>La asunción de riesgos positivos permite a las personas explorar su potencial, nuevas posibilidades y oportunidades, hacer realidad sus sueños y ambiciones, aprender de experiencias negativas o positivas y vivir la vida como quieran</a:t>
            </a:r>
            <a:r>
              <a:rPr lang="en-US" sz="2000" dirty="0"/>
              <a:t>.</a:t>
            </a:r>
          </a:p>
          <a:p>
            <a:pPr algn="just"/>
            <a:r>
              <a:rPr lang="es-ES" sz="2000" dirty="0"/>
              <a:t>los profesionales de la salud mental y otros ámbitos, los familiares, otros cuidadores y los servicios sanitarios en general suelen ser contrarios a los riesgos y suelen desalentar a las personas a asumirlos</a:t>
            </a:r>
            <a:r>
              <a:rPr lang="en-US" sz="2000" dirty="0"/>
              <a:t>. </a:t>
            </a:r>
            <a:endParaRPr lang="x-none" sz="2000" dirty="0"/>
          </a:p>
        </p:txBody>
      </p:sp>
      <p:sp>
        <p:nvSpPr>
          <p:cNvPr id="2" name="Title 1">
            <a:extLst>
              <a:ext uri="{FF2B5EF4-FFF2-40B4-BE49-F238E27FC236}">
                <a16:creationId xmlns:a16="http://schemas.microsoft.com/office/drawing/2014/main" id="{8D111232-F0B0-4134-99B9-8DE8289FB8D4}"/>
              </a:ext>
            </a:extLst>
          </p:cNvPr>
          <p:cNvSpPr>
            <a:spLocks noGrp="1"/>
          </p:cNvSpPr>
          <p:nvPr>
            <p:ph type="title"/>
          </p:nvPr>
        </p:nvSpPr>
        <p:spPr>
          <a:xfrm>
            <a:off x="399630" y="506412"/>
            <a:ext cx="11385970" cy="489268"/>
          </a:xfrm>
        </p:spPr>
        <p:txBody>
          <a:bodyPr/>
          <a:lstStyle/>
          <a:p>
            <a:r>
              <a:rPr lang="es-ES" dirty="0"/>
              <a:t>Presentación: Apoyo en la asunción de riesgos positivos -</a:t>
            </a:r>
            <a:r>
              <a:rPr lang="en-US" dirty="0"/>
              <a:t> 1 </a:t>
            </a:r>
            <a:endParaRPr lang="x-none" dirty="0"/>
          </a:p>
        </p:txBody>
      </p:sp>
    </p:spTree>
    <p:extLst>
      <p:ext uri="{BB962C8B-B14F-4D97-AF65-F5344CB8AC3E}">
        <p14:creationId xmlns:p14="http://schemas.microsoft.com/office/powerpoint/2010/main" val="19698888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E56674-B25A-4D95-8C2A-6972FF9046A5}"/>
              </a:ext>
            </a:extLst>
          </p:cNvPr>
          <p:cNvSpPr>
            <a:spLocks noGrp="1"/>
          </p:cNvSpPr>
          <p:nvPr>
            <p:ph sz="quarter" idx="14"/>
          </p:nvPr>
        </p:nvSpPr>
        <p:spPr/>
        <p:txBody>
          <a:bodyPr/>
          <a:lstStyle/>
          <a:p>
            <a:pPr marL="0" indent="0">
              <a:buNone/>
            </a:pPr>
            <a:endParaRPr lang="en-US" dirty="0"/>
          </a:p>
          <a:p>
            <a:pPr marL="0" indent="0">
              <a:buNone/>
            </a:pPr>
            <a:endParaRPr lang="en-US" dirty="0"/>
          </a:p>
          <a:p>
            <a:pPr marL="0" indent="0" algn="ctr">
              <a:buNone/>
            </a:pPr>
            <a:r>
              <a:rPr lang="es-ES" sz="2500" b="1" i="1" dirty="0"/>
              <a:t>¿Por qué, en el contexto de la salud mental, se suele evitar asumir riesgos? </a:t>
            </a:r>
            <a:endParaRPr lang="x-none" dirty="0"/>
          </a:p>
        </p:txBody>
      </p:sp>
      <p:sp>
        <p:nvSpPr>
          <p:cNvPr id="2" name="Title 1">
            <a:extLst>
              <a:ext uri="{FF2B5EF4-FFF2-40B4-BE49-F238E27FC236}">
                <a16:creationId xmlns:a16="http://schemas.microsoft.com/office/drawing/2014/main" id="{1C288898-63C1-4966-A867-54278A5D6F6E}"/>
              </a:ext>
            </a:extLst>
          </p:cNvPr>
          <p:cNvSpPr>
            <a:spLocks noGrp="1"/>
          </p:cNvSpPr>
          <p:nvPr>
            <p:ph type="title"/>
          </p:nvPr>
        </p:nvSpPr>
        <p:spPr>
          <a:xfrm>
            <a:off x="399630" y="506412"/>
            <a:ext cx="11264050" cy="387668"/>
          </a:xfrm>
        </p:spPr>
        <p:txBody>
          <a:bodyPr/>
          <a:lstStyle/>
          <a:p>
            <a:r>
              <a:rPr lang="es-ES" dirty="0"/>
              <a:t>Presentación: Apoyo en la asunción de riesgos positivos -</a:t>
            </a:r>
            <a:r>
              <a:rPr lang="en-US" dirty="0"/>
              <a:t> 2</a:t>
            </a:r>
            <a:endParaRPr lang="x-none" dirty="0"/>
          </a:p>
        </p:txBody>
      </p:sp>
    </p:spTree>
    <p:extLst>
      <p:ext uri="{BB962C8B-B14F-4D97-AF65-F5344CB8AC3E}">
        <p14:creationId xmlns:p14="http://schemas.microsoft.com/office/powerpoint/2010/main" val="13308855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21D43A3-A715-AD4A-93C3-6346A9F03C79}"/>
              </a:ext>
            </a:extLst>
          </p:cNvPr>
          <p:cNvSpPr>
            <a:spLocks noGrp="1"/>
          </p:cNvSpPr>
          <p:nvPr>
            <p:ph type="body" sz="quarter" idx="13"/>
          </p:nvPr>
        </p:nvSpPr>
        <p:spPr/>
        <p:txBody>
          <a:bodyPr/>
          <a:lstStyle/>
          <a:p>
            <a:r>
              <a:rPr lang="es-ES" dirty="0"/>
              <a:t>Personas con discapacidad psicosocial</a:t>
            </a:r>
            <a:r>
              <a:rPr lang="en-US" dirty="0"/>
              <a:t>:</a:t>
            </a:r>
            <a:endParaRPr lang="x-none"/>
          </a:p>
        </p:txBody>
      </p:sp>
      <p:sp>
        <p:nvSpPr>
          <p:cNvPr id="3" name="Content Placeholder 2">
            <a:extLst>
              <a:ext uri="{FF2B5EF4-FFF2-40B4-BE49-F238E27FC236}">
                <a16:creationId xmlns:a16="http://schemas.microsoft.com/office/drawing/2014/main" id="{089499F0-016D-4290-B3C7-F8C8658968D9}"/>
              </a:ext>
            </a:extLst>
          </p:cNvPr>
          <p:cNvSpPr>
            <a:spLocks noGrp="1"/>
          </p:cNvSpPr>
          <p:nvPr>
            <p:ph sz="quarter" idx="14"/>
          </p:nvPr>
        </p:nvSpPr>
        <p:spPr/>
        <p:txBody>
          <a:bodyPr/>
          <a:lstStyle/>
          <a:p>
            <a:pPr lvl="0" algn="just" fontAlgn="base"/>
            <a:r>
              <a:rPr lang="es-ES" dirty="0"/>
              <a:t>Pueden ser reacias a asumir riesgos por miedo a agravar sus problemas. </a:t>
            </a:r>
          </a:p>
          <a:p>
            <a:pPr lvl="0" algn="just" fontAlgn="base"/>
            <a:r>
              <a:rPr lang="es-ES" dirty="0"/>
              <a:t>Pueden evitar asumir riesgos porque les da miedo fracasar. </a:t>
            </a:r>
          </a:p>
          <a:p>
            <a:pPr lvl="0" algn="just" fontAlgn="base"/>
            <a:r>
              <a:rPr lang="es-ES" dirty="0"/>
              <a:t>También puede que tengan miedo de la discriminación que podrían sufrir si hacen ciertas actividades. </a:t>
            </a:r>
          </a:p>
          <a:p>
            <a:pPr lvl="0" algn="just" fontAlgn="base"/>
            <a:r>
              <a:rPr lang="es-ES" dirty="0"/>
              <a:t>Pueden no querer salir de su zona de confort o pueden no sentirse cómodas afrontando sus miedos. </a:t>
            </a:r>
          </a:p>
          <a:p>
            <a:pPr lvl="0" algn="just" fontAlgn="base"/>
            <a:r>
              <a:rPr lang="es-ES" dirty="0"/>
              <a:t>Algunas se pueden haber enfrentado ya a muchos riesgos con resultados negativos en la vida, ya sea por elección o por otras circunstancias, y pueden ser reticentes a asumir más. </a:t>
            </a:r>
          </a:p>
          <a:p>
            <a:pPr algn="just"/>
            <a:r>
              <a:rPr lang="es-ES" dirty="0"/>
              <a:t>Puede que no tengan un sistema de apoyo que las anime a asumir riesgos</a:t>
            </a:r>
            <a:r>
              <a:rPr lang="en-US" dirty="0"/>
              <a:t>.</a:t>
            </a:r>
            <a:endParaRPr lang="x-none" dirty="0"/>
          </a:p>
          <a:p>
            <a:pPr algn="just"/>
            <a:endParaRPr lang="x-none" dirty="0"/>
          </a:p>
        </p:txBody>
      </p:sp>
      <p:sp>
        <p:nvSpPr>
          <p:cNvPr id="2" name="Title 1">
            <a:extLst>
              <a:ext uri="{FF2B5EF4-FFF2-40B4-BE49-F238E27FC236}">
                <a16:creationId xmlns:a16="http://schemas.microsoft.com/office/drawing/2014/main" id="{E3569E48-1AC1-4E54-90D3-C5E6B2C9FEC6}"/>
              </a:ext>
            </a:extLst>
          </p:cNvPr>
          <p:cNvSpPr>
            <a:spLocks noGrp="1"/>
          </p:cNvSpPr>
          <p:nvPr>
            <p:ph type="title"/>
          </p:nvPr>
        </p:nvSpPr>
        <p:spPr>
          <a:xfrm>
            <a:off x="399630" y="506412"/>
            <a:ext cx="11406290" cy="387668"/>
          </a:xfrm>
        </p:spPr>
        <p:txBody>
          <a:bodyPr/>
          <a:lstStyle/>
          <a:p>
            <a:r>
              <a:rPr lang="es-ES" dirty="0"/>
              <a:t>Presentación: Apoyo en la asunción de riesgos positivos -</a:t>
            </a:r>
            <a:r>
              <a:rPr lang="en-US" dirty="0"/>
              <a:t> 3</a:t>
            </a:r>
            <a:endParaRPr lang="x-none" dirty="0"/>
          </a:p>
        </p:txBody>
      </p:sp>
    </p:spTree>
    <p:extLst>
      <p:ext uri="{BB962C8B-B14F-4D97-AF65-F5344CB8AC3E}">
        <p14:creationId xmlns:p14="http://schemas.microsoft.com/office/powerpoint/2010/main" val="27858503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TYPE" val="Source"/>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TYPE" val="Classification"/>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5454</TotalTime>
  <Words>36139</Words>
  <Application>Microsoft Office PowerPoint</Application>
  <PresentationFormat>Pantalla panoràmica</PresentationFormat>
  <Paragraphs>2375</Paragraphs>
  <Slides>168</Slides>
  <Notes>168</Notes>
  <HiddenSlides>0</HiddenSlides>
  <MMClips>0</MMClips>
  <ScaleCrop>false</ScaleCrop>
  <HeadingPairs>
    <vt:vector size="8" baseType="variant">
      <vt:variant>
        <vt:lpstr>Tipus de lletra utilitzats</vt:lpstr>
      </vt:variant>
      <vt:variant>
        <vt:i4>8</vt:i4>
      </vt:variant>
      <vt:variant>
        <vt:lpstr>Tema</vt:lpstr>
      </vt:variant>
      <vt:variant>
        <vt:i4>1</vt:i4>
      </vt:variant>
      <vt:variant>
        <vt:lpstr>Servidors OLE incrustats</vt:lpstr>
      </vt:variant>
      <vt:variant>
        <vt:i4>1</vt:i4>
      </vt:variant>
      <vt:variant>
        <vt:lpstr>Títols de les diapositives</vt:lpstr>
      </vt:variant>
      <vt:variant>
        <vt:i4>168</vt:i4>
      </vt:variant>
    </vt:vector>
  </HeadingPairs>
  <TitlesOfParts>
    <vt:vector size="178" baseType="lpstr">
      <vt:lpstr>MS Gothic</vt:lpstr>
      <vt:lpstr>Arial</vt:lpstr>
      <vt:lpstr>Calibri</vt:lpstr>
      <vt:lpstr>Calibri Light</vt:lpstr>
      <vt:lpstr>Cambria</vt:lpstr>
      <vt:lpstr>Century Gothic</vt:lpstr>
      <vt:lpstr>Symbol</vt:lpstr>
      <vt:lpstr>Wingdings</vt:lpstr>
      <vt:lpstr>LPB</vt:lpstr>
      <vt:lpstr>think-cell Slide</vt:lpstr>
      <vt:lpstr>Presentació del PowerPoint</vt:lpstr>
      <vt:lpstr>Presentació del PowerPoint</vt:lpstr>
      <vt:lpstr>OMS QualityRights: objetivos y propósitos</vt:lpstr>
      <vt:lpstr>Nota preliminar sobre el lenguaje - 1</vt:lpstr>
      <vt:lpstr>Nota preliminar sobre el lenguaje - 2</vt:lpstr>
      <vt:lpstr>Objetivos de aprendizaje de éste módulo</vt:lpstr>
      <vt:lpstr>Temas del módulo</vt:lpstr>
      <vt:lpstr>Tema 1. ¿Qué es la recuperación?</vt:lpstr>
      <vt:lpstr>Ejercicio 1.1: Para ti, ¿qué significa la recuperación? </vt:lpstr>
      <vt:lpstr>Presentación: ¿Qué es la recuperación? - 1</vt:lpstr>
      <vt:lpstr>Presentación: ¿Qué es la recuperación? - 2</vt:lpstr>
      <vt:lpstr>Presentación: ¿Qué es la recuperación? - 3</vt:lpstr>
      <vt:lpstr>Presentación: ¿Qué es la recuperación? - 4</vt:lpstr>
      <vt:lpstr>Presentación: ¿Qué es la recuperación? - 5</vt:lpstr>
      <vt:lpstr>Presentación: ¿Qué es la recuperación? - 6</vt:lpstr>
      <vt:lpstr>Presentación: ¿Qué es la recuperación? - 7</vt:lpstr>
      <vt:lpstr>Presentación: ¿Qué es la recuperación? - 8</vt:lpstr>
      <vt:lpstr>Presentación: ¿Qué es la recuperación? - 9</vt:lpstr>
      <vt:lpstr>Presentación: Elementos clave de la recuperación - 1  </vt:lpstr>
      <vt:lpstr>Presentación: Elementos clave de la recuperación - 2</vt:lpstr>
      <vt:lpstr>Presentación: Elementos clave de la recuperación - 3</vt:lpstr>
      <vt:lpstr>Presentación: Elementos clave de la recuperación - 4</vt:lpstr>
      <vt:lpstr>Presentación: Elementos clave de la recuperación - 5</vt:lpstr>
      <vt:lpstr>Presentación: Elementos clave de la recuperación - 6</vt:lpstr>
      <vt:lpstr>Presentación: Elementos clave de la recuperación - 7</vt:lpstr>
      <vt:lpstr>Presentación: Elementos clave de la recuperación - 8</vt:lpstr>
      <vt:lpstr>Ejercicio 1.2: El apoyo a la recuperación - 1 </vt:lpstr>
      <vt:lpstr>Ejercicio 1.2: El apoyo a la recuperación - 2</vt:lpstr>
      <vt:lpstr>Ejercicio 1.2: El apoyo a la recuperación - 3</vt:lpstr>
      <vt:lpstr>Ejercicio 1.2: El apoyo a la recuperación - 4</vt:lpstr>
      <vt:lpstr>Ejercicio 1.3: ¿Qué facilita o dificulta la recuperación? - 1</vt:lpstr>
      <vt:lpstr>Ejercicio 1.3: ¿Qué facilita o dificulta la recuperación? - 2</vt:lpstr>
      <vt:lpstr>Presentación: Facilitadores y obstáculos para la recuperación - 1 </vt:lpstr>
      <vt:lpstr>Presentación: Facilitadores y obstáculos para la recuperación - 2 </vt:lpstr>
      <vt:lpstr>Presentación: Facilitadores y obstáculos para la recuperación - 3 </vt:lpstr>
      <vt:lpstr>Presentación: Facilitadores y obstáculos para la recuperación - 4</vt:lpstr>
      <vt:lpstr>Tema 2. Servicios y prácticas orientados a la recuperación</vt:lpstr>
      <vt:lpstr>Presentación: Rasgos definidores clave - 1 </vt:lpstr>
      <vt:lpstr>Presentación: Rasgos definidores clave - 2</vt:lpstr>
      <vt:lpstr>Presentación: Rasgos definidores clave - 3</vt:lpstr>
      <vt:lpstr>Presentación: Rasgos definidores clave - 4</vt:lpstr>
      <vt:lpstr>Presentación: Rasgos definidores clave - 5</vt:lpstr>
      <vt:lpstr>Presentación: Rasgos definidores clave - 6</vt:lpstr>
      <vt:lpstr>Presentación: Rasgos definidores clave - 7</vt:lpstr>
      <vt:lpstr>Presentación: Rasgos definidores clave - 8</vt:lpstr>
      <vt:lpstr>Presentación: Rasgos definidores clave - 9</vt:lpstr>
      <vt:lpstr>Presentación: Rasgos definidores clave - 10</vt:lpstr>
      <vt:lpstr>Presentación: Rasgos definidores clave - 11</vt:lpstr>
      <vt:lpstr>Presentación: Rasgos definidores clave - 12</vt:lpstr>
      <vt:lpstr>Presentación: Rasgos definidores clave - 13</vt:lpstr>
      <vt:lpstr>Ejercicio 2.1. Modelo orientado a la recuperación - 1</vt:lpstr>
      <vt:lpstr>Ejercicio 2.1. Modelo orientado a la recuperación - 2</vt:lpstr>
      <vt:lpstr>Presentación: Prácticas clave orientadas a la recuperación - 1 </vt:lpstr>
      <vt:lpstr>Presentación: Prácticas clave orientadas a la recuperación - 2</vt:lpstr>
      <vt:lpstr>Tema 3. Recuperación centrada en los activos y las fortalezas</vt:lpstr>
      <vt:lpstr>Presentación: Centrarse en los activos y las fortalezas de la persona es clave para un acompañamiento orientado a la recuperación - 1 </vt:lpstr>
      <vt:lpstr>Presentación: Centrarse en los activos y las fortalezas de la persona es clave para un acompañamiento orientado a la recuperación - 2 </vt:lpstr>
      <vt:lpstr>Presentación: Centrarse en los activos y las fortalezas de la persona es clave para un acompañamiento orientado a la recuperación - 3</vt:lpstr>
      <vt:lpstr>Presentación: Centrarse en los activos y las fortalezas de la persona es clave para un acompañamiento orientado a la recuperación - 4</vt:lpstr>
      <vt:lpstr>Presentación: Centrarse en los activos y las fortalezas de la persona es clave para un acompañamiento orientado a la recuperación - 5 </vt:lpstr>
      <vt:lpstr>Presentación: Centrarse en los activos y las fortalezas de la persona es clave para un acompañamiento orientado a la recuperación - 6</vt:lpstr>
      <vt:lpstr>Ejercicio 3.1: Centrarse en las fortalezas y los activos - 1 </vt:lpstr>
      <vt:lpstr>Ejercicio 3.1: Centrarse en las fortalezas y los activos - 2</vt:lpstr>
      <vt:lpstr>Ejercicio 3.1: Centrarse en las fortalezas y los activos - 3</vt:lpstr>
      <vt:lpstr>Tema 4. Promover la esperanza  </vt:lpstr>
      <vt:lpstr>Ejercicio 4.1: Promover la esperanza - 1 </vt:lpstr>
      <vt:lpstr>Ejercicio 4.1: Promover la esperanza - 2</vt:lpstr>
      <vt:lpstr>Ejercicio 4.1: Promover la esperanza - 3</vt:lpstr>
      <vt:lpstr>Ejercicio 4.1: Promover la esperanza - 4</vt:lpstr>
      <vt:lpstr>Ejercicio 4.1: Promover la esperanza - 5</vt:lpstr>
      <vt:lpstr>Ejercicio 4.2. Cómo la esperanza facilita la recuperación - 1 </vt:lpstr>
      <vt:lpstr>Ejercicio 4.2. Cómo la esperanza facilita la recuperación - 2</vt:lpstr>
      <vt:lpstr>Tema 5. Valores de recuperación  </vt:lpstr>
      <vt:lpstr>Presentación: Respetar a la persona implica entender sus valores y sus preferencias - 1 </vt:lpstr>
      <vt:lpstr>Presentación: Respetar a la persona implica entender sus valores y sus preferencias - 2 </vt:lpstr>
      <vt:lpstr>Presentación: Respetar a la persona implica entender sus valores y sus preferencias - 3 </vt:lpstr>
      <vt:lpstr>Presentación: Respetar a la persona implica entender sus valores y sus preferencias - 4 </vt:lpstr>
      <vt:lpstr>Presentación: Respetar a la persona implica entender sus valores y sus preferencias - 5</vt:lpstr>
      <vt:lpstr>Presentación: Respetar a la persona implica entender sus valores y sus preferencias - 6</vt:lpstr>
      <vt:lpstr>Presentación: Respetar a la persona implica entender sus valores y sus preferencias - 7 </vt:lpstr>
      <vt:lpstr>Tema 6. Trabajar con las personas</vt:lpstr>
      <vt:lpstr>Presentación: ¿Qué conlleva trabajar en colaboración con alguien? - 1 </vt:lpstr>
      <vt:lpstr>Presentación: ¿Qué conlleva trabajar en colaboración con alguien? - 2</vt:lpstr>
      <vt:lpstr>Ejercicio 6.1. Trabajar codo a codo en la práctica - 1 </vt:lpstr>
      <vt:lpstr>Ejercicio 6.1. Trabajar codo a codo en la práctica - 2</vt:lpstr>
      <vt:lpstr>Ejercicio 6.1. Trabajar codo a codo en la práctica - 3</vt:lpstr>
      <vt:lpstr>Ejercicio 6.1. Trabajar codo a codo en la práctica - 4</vt:lpstr>
      <vt:lpstr>Ejercicio 6.1. Trabajar codo a codo en la práctica - 5</vt:lpstr>
      <vt:lpstr>Ejercicio 6.1. Trabajar codo a codo en la práctica - 6</vt:lpstr>
      <vt:lpstr>Tema 7. Límites en el contexto de las prácticas de recuperación</vt:lpstr>
      <vt:lpstr>Presentación: Entender los límites - 1 </vt:lpstr>
      <vt:lpstr>Presentación: Entender los límites - 2</vt:lpstr>
      <vt:lpstr>Presentación: Entender los límites - 3</vt:lpstr>
      <vt:lpstr>Presentación: Entender los límites - 4</vt:lpstr>
      <vt:lpstr>Presentación: Entender los límites - 5</vt:lpstr>
      <vt:lpstr>Tema 8. Riesgos positivos en la recuperación</vt:lpstr>
      <vt:lpstr>Presentación: Apoyo en la asunción de riesgos positivos - 1 </vt:lpstr>
      <vt:lpstr>Presentación: Apoyo en la asunción de riesgos positivos - 2</vt:lpstr>
      <vt:lpstr>Presentación: Apoyo en la asunción de riesgos positivos - 3</vt:lpstr>
      <vt:lpstr>Presentación: Apoyo en la asunción de riesgos positivos - 4</vt:lpstr>
      <vt:lpstr>Presentación: Apoyo en la asunción de riesgos positivos - 5</vt:lpstr>
      <vt:lpstr>Presentación: Apoyo en la asunción de riesgos positivos - 6</vt:lpstr>
      <vt:lpstr>Presentación: Apoyo en la asunción de riesgos positivos - 7</vt:lpstr>
      <vt:lpstr>Presentación: Apoyo en la asunción de riesgos positivos - 8</vt:lpstr>
      <vt:lpstr>Presentación: Apoyo en la asunción de riesgos positivos - 9</vt:lpstr>
      <vt:lpstr>Presentación: Apoyo en la asunción de riesgos positivos - 10</vt:lpstr>
      <vt:lpstr>Ejercicio 8.1. Asunción de riesgos positivos en la práctica - 1 </vt:lpstr>
      <vt:lpstr>Ejercicio 8.1. Asunción de riesgos positivos en la práctica - 2</vt:lpstr>
      <vt:lpstr>Ejercicio 8.1. Asunción de riesgos positivos en la práctica - 3</vt:lpstr>
      <vt:lpstr>Ejercicio 8.1. Asunción de riesgos positivos en la práctica - 4</vt:lpstr>
      <vt:lpstr>Ejercicio 8.1. Asunción de riesgos positivos en la práctica - 5</vt:lpstr>
      <vt:lpstr>Ejercicio 8.1. Asunción de riesgos positivos en la práctica - 6</vt:lpstr>
      <vt:lpstr>Ejercicio 8.1. Asunción de riesgos positivos en la práctica - 7</vt:lpstr>
      <vt:lpstr>Ejercicio 8.1. Asunción de riesgos positivos en la práctica - 8</vt:lpstr>
      <vt:lpstr>Tema 9: Apoyo a las personas para reconectar con la comunidad  </vt:lpstr>
      <vt:lpstr>Presentación: Apoyo a las personas para reconectar con la comunidad - 1</vt:lpstr>
      <vt:lpstr>Presentación: Apoyo a las personas para reconectar con la comunidad - 2</vt:lpstr>
      <vt:lpstr>Ejercicio 9.1. Utilizar los recursos comunitarios - 1  </vt:lpstr>
      <vt:lpstr>Ejercicio 9.1. Utilizar los recursos comunitarios - 2 </vt:lpstr>
      <vt:lpstr>Ejercicio 9.2: Reconectar a los desconectados </vt:lpstr>
      <vt:lpstr>Tema 10. Habilidades comunicativas  </vt:lpstr>
      <vt:lpstr>Ejercicio 10.1: La comunicación es crucial para una asistencia orientada a la recuperación</vt:lpstr>
      <vt:lpstr>Presentación: Habilidades comunicativas clave para la recuperación - 1 </vt:lpstr>
      <vt:lpstr>Presentación: Habilidades comunicativas clave para la recuperación - 2 </vt:lpstr>
      <vt:lpstr>Presentación: Habilidades comunicativas clave para la recuperación - 3 </vt:lpstr>
      <vt:lpstr>Presentación: Habilidades comunicativas clave para la recuperación - 4 </vt:lpstr>
      <vt:lpstr>Presentación: Habilidades comunicativas clave para la recuperación - 5 </vt:lpstr>
      <vt:lpstr>Presentación: Habilidades comunicativas clave para la recuperación - 6 </vt:lpstr>
      <vt:lpstr>Ejercicio 10.2: Poner en práctica las habilidades de escucha activa - 1 </vt:lpstr>
      <vt:lpstr>Ejercicio 10.2: Poner en práctica las habilidades de escucha activa - 2 </vt:lpstr>
      <vt:lpstr>Ejercicio 10.2: Poner en práctica las habilidades de escucha activa - 3</vt:lpstr>
      <vt:lpstr>Ejercicio 10.2: Poner en práctica las habilidades de escucha activa - 4</vt:lpstr>
      <vt:lpstr>Tema 11. Planes de recuperación</vt:lpstr>
      <vt:lpstr>Presentación: Elaboración de un plan de recuperación - 1 </vt:lpstr>
      <vt:lpstr>Presentación: Elaboración de un plan de recuperación - 2</vt:lpstr>
      <vt:lpstr>Presentación: Elaboración de un plan de recuperación - 3</vt:lpstr>
      <vt:lpstr>Presentación: Elaboración de un plan de recuperación - 4</vt:lpstr>
      <vt:lpstr>Presentación: Elaboración de un plan de recuperación - 5</vt:lpstr>
      <vt:lpstr>Presentación: Elaboración de un plan de recuperación - 6</vt:lpstr>
      <vt:lpstr>Presentación: 1. Plan para hacer realidad sueños y objetivos - 1</vt:lpstr>
      <vt:lpstr>Presentación: 1. Plan para hacer realidad sueños y objetivos - 2</vt:lpstr>
      <vt:lpstr>Presentación: 1. Plan para hacer realidad sueños y objetivos - 3</vt:lpstr>
      <vt:lpstr>Presentación: 1. Plan para hacer realidad sueños y objetivos - 4</vt:lpstr>
      <vt:lpstr>Presentación: 2. Plan de bienestar - 1 </vt:lpstr>
      <vt:lpstr>Presentación: 2. Plan de bienestar - 2</vt:lpstr>
      <vt:lpstr>Presentación: 3. Plan de gestión de momentos difíciles - 1 </vt:lpstr>
      <vt:lpstr>Presentación: 3. Plan de gestión de momentos difíciles - 2</vt:lpstr>
      <vt:lpstr>Presentación: 3. Plan de gestión de momentos difíciles - 3</vt:lpstr>
      <vt:lpstr>Presentación: 3. Plan de gestión de momentos difíciles - 4</vt:lpstr>
      <vt:lpstr>Presentación: 3. Plan de gestión de momentos difíciles - 5</vt:lpstr>
      <vt:lpstr>Presentación: 3. Plan de gestión de momentos difíciles - 6</vt:lpstr>
      <vt:lpstr>Presentación: 3. Plan de gestión de momentos difíciles - 7</vt:lpstr>
      <vt:lpstr>Presentación: 3. Plan de gestión de momentos difíciles - 8</vt:lpstr>
      <vt:lpstr>Presentación: 3. Plan de gestión de momentos difíciles - 9</vt:lpstr>
      <vt:lpstr>Presentación: 4. Plan de respuesta a una crisis - 1 </vt:lpstr>
      <vt:lpstr>Presentación: 4. Plan de respuesta a una crisis - 2</vt:lpstr>
      <vt:lpstr>Presentación: 4. Plan de respuesta a una crisis - 3</vt:lpstr>
      <vt:lpstr>Presentación: 4. Plan de respuesta a una crisis - 4</vt:lpstr>
      <vt:lpstr>Presentación: 4. Plan de respuesta a una crisis - 5</vt:lpstr>
      <vt:lpstr>Presentación: 4. Plan de respuesta a una crisis - 6</vt:lpstr>
      <vt:lpstr>Presentación: 5. Plan para después de una crisis - 1 </vt:lpstr>
      <vt:lpstr>Presentación: 5. Plan para después de una crisis - 2</vt:lpstr>
      <vt:lpstr>Tema 12. El timón de la recuperación</vt:lpstr>
      <vt:lpstr>Presentación: el timón de la recuperación - 1</vt:lpstr>
      <vt:lpstr>Presentación: el timón de la recuperación - 2</vt:lpstr>
      <vt:lpstr>Presentación: el timón de la recuperación - 3</vt:lpstr>
      <vt:lpstr>Ejercicio Opcional: el timón de la recuperación </vt:lpstr>
      <vt:lpstr>Reconocimientos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QualityRights Initiative training</dc:title>
  <dc:creator>David Bramley</dc:creator>
  <cp:lastModifiedBy>Maria José Velasco</cp:lastModifiedBy>
  <cp:revision>496</cp:revision>
  <cp:lastPrinted>2019-10-28T12:16:42Z</cp:lastPrinted>
  <dcterms:created xsi:type="dcterms:W3CDTF">2019-02-15T16:04:58Z</dcterms:created>
  <dcterms:modified xsi:type="dcterms:W3CDTF">2023-03-27T20:43:44Z</dcterms:modified>
</cp:coreProperties>
</file>