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7"/>
  </p:notesMasterIdLst>
  <p:sldIdLst>
    <p:sldId id="465" r:id="rId2"/>
    <p:sldId id="466" r:id="rId3"/>
    <p:sldId id="468" r:id="rId4"/>
    <p:sldId id="469" r:id="rId5"/>
    <p:sldId id="470" r:id="rId6"/>
    <p:sldId id="263" r:id="rId7"/>
    <p:sldId id="259" r:id="rId8"/>
    <p:sldId id="289"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436" r:id="rId25"/>
    <p:sldId id="437" r:id="rId26"/>
    <p:sldId id="438" r:id="rId27"/>
    <p:sldId id="439"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4" r:id="rId46"/>
    <p:sldId id="325" r:id="rId47"/>
    <p:sldId id="326"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 id="394" r:id="rId115"/>
    <p:sldId id="407" r:id="rId116"/>
    <p:sldId id="408" r:id="rId117"/>
    <p:sldId id="409" r:id="rId118"/>
    <p:sldId id="410" r:id="rId119"/>
    <p:sldId id="411" r:id="rId120"/>
    <p:sldId id="395" r:id="rId121"/>
    <p:sldId id="396" r:id="rId122"/>
    <p:sldId id="397" r:id="rId123"/>
    <p:sldId id="398" r:id="rId124"/>
    <p:sldId id="412" r:id="rId125"/>
    <p:sldId id="413" r:id="rId126"/>
    <p:sldId id="414" r:id="rId127"/>
    <p:sldId id="415" r:id="rId128"/>
    <p:sldId id="417" r:id="rId129"/>
    <p:sldId id="418" r:id="rId130"/>
    <p:sldId id="399" r:id="rId131"/>
    <p:sldId id="400" r:id="rId132"/>
    <p:sldId id="401" r:id="rId133"/>
    <p:sldId id="402" r:id="rId134"/>
    <p:sldId id="403" r:id="rId135"/>
    <p:sldId id="404" r:id="rId136"/>
    <p:sldId id="405" r:id="rId137"/>
    <p:sldId id="406" r:id="rId138"/>
    <p:sldId id="419" r:id="rId139"/>
    <p:sldId id="420" r:id="rId140"/>
    <p:sldId id="421" r:id="rId141"/>
    <p:sldId id="422" r:id="rId142"/>
    <p:sldId id="423" r:id="rId143"/>
    <p:sldId id="424" r:id="rId144"/>
    <p:sldId id="425" r:id="rId145"/>
    <p:sldId id="426" r:id="rId146"/>
    <p:sldId id="427" r:id="rId147"/>
    <p:sldId id="428" r:id="rId148"/>
    <p:sldId id="429" r:id="rId149"/>
    <p:sldId id="430" r:id="rId150"/>
    <p:sldId id="431" r:id="rId151"/>
    <p:sldId id="432" r:id="rId152"/>
    <p:sldId id="433" r:id="rId153"/>
    <p:sldId id="434" r:id="rId154"/>
    <p:sldId id="435" r:id="rId155"/>
    <p:sldId id="467" r:id="rId15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15" autoAdjust="0"/>
    <p:restoredTop sz="95827" autoAdjust="0"/>
  </p:normalViewPr>
  <p:slideViewPr>
    <p:cSldViewPr snapToGrid="0" showGuides="1">
      <p:cViewPr varScale="1">
        <p:scale>
          <a:sx n="110" d="100"/>
          <a:sy n="110" d="100"/>
        </p:scale>
        <p:origin x="6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13170"/>
    </p:cViewPr>
  </p:sorterViewPr>
  <p:notesViewPr>
    <p:cSldViewPr snapToGrid="0" showGuides="1">
      <p:cViewPr varScale="1">
        <p:scale>
          <a:sx n="55" d="100"/>
          <a:sy n="55" d="100"/>
        </p:scale>
        <p:origin x="2880" y="90"/>
      </p:cViewPr>
      <p:guideLst>
        <p:guide orient="horz" pos="2880"/>
        <p:guide pos="218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E2C06-BAAB-124D-A29D-DC7686D905FC}" type="doc">
      <dgm:prSet loTypeId="urn:microsoft.com/office/officeart/2008/layout/RadialCluster" loCatId="" qsTypeId="urn:microsoft.com/office/officeart/2005/8/quickstyle/simple1" qsCatId="simple" csTypeId="urn:microsoft.com/office/officeart/2005/8/colors/accent2_1" csCatId="accent2" phldr="1"/>
      <dgm:spPr/>
      <dgm:t>
        <a:bodyPr/>
        <a:lstStyle/>
        <a:p>
          <a:endParaRPr lang="en-US"/>
        </a:p>
      </dgm:t>
    </dgm:pt>
    <dgm:pt modelId="{9F523644-4525-3B46-AB34-CD68D897EB31}">
      <dgm:prSet phldrT="[Text]" custT="1"/>
      <dgm:spPr>
        <a:solidFill>
          <a:schemeClr val="accent5">
            <a:lumMod val="60000"/>
            <a:lumOff val="40000"/>
          </a:schemeClr>
        </a:solidFill>
      </dgm:spPr>
      <dgm:t>
        <a:bodyPr/>
        <a:lstStyle/>
        <a:p>
          <a:r>
            <a:rPr lang="es-ES" sz="2200" dirty="0"/>
            <a:t>Formas de aislamiento y de contención</a:t>
          </a:r>
          <a:endParaRPr lang="en-US" sz="2200" dirty="0"/>
        </a:p>
      </dgm:t>
    </dgm:pt>
    <dgm:pt modelId="{2AA7189C-AFBF-814A-98B8-9980BB68A196}" type="parTrans" cxnId="{B0E5C53F-6908-664D-8765-CDC5A3F4E616}">
      <dgm:prSet/>
      <dgm:spPr/>
      <dgm:t>
        <a:bodyPr/>
        <a:lstStyle/>
        <a:p>
          <a:endParaRPr lang="en-US"/>
        </a:p>
      </dgm:t>
    </dgm:pt>
    <dgm:pt modelId="{4EA5E49E-A2DE-7E45-81B5-BB8E5B6E5960}" type="sibTrans" cxnId="{B0E5C53F-6908-664D-8765-CDC5A3F4E616}">
      <dgm:prSet/>
      <dgm:spPr/>
      <dgm:t>
        <a:bodyPr/>
        <a:lstStyle/>
        <a:p>
          <a:endParaRPr lang="en-US"/>
        </a:p>
      </dgm:t>
    </dgm:pt>
    <dgm:pt modelId="{950B5FA5-7E94-6A43-B6A9-30BC04A1A351}">
      <dgm:prSet phldrT="[Text]" custT="1"/>
      <dgm:spPr/>
      <dgm:t>
        <a:bodyPr/>
        <a:lstStyle/>
        <a:p>
          <a:r>
            <a:rPr lang="es-ES" sz="2200" dirty="0"/>
            <a:t>Contención física/contención mecánica</a:t>
          </a:r>
          <a:endParaRPr lang="en-US" sz="2200" dirty="0"/>
        </a:p>
      </dgm:t>
    </dgm:pt>
    <dgm:pt modelId="{1FE27DD4-0BC2-0B47-9943-4BBFA3E3B1C9}" type="parTrans" cxnId="{97359975-EA28-BA46-8107-6F75383CABBC}">
      <dgm:prSet/>
      <dgm:spPr/>
      <dgm:t>
        <a:bodyPr/>
        <a:lstStyle/>
        <a:p>
          <a:endParaRPr lang="en-US"/>
        </a:p>
      </dgm:t>
    </dgm:pt>
    <dgm:pt modelId="{BE57E6AB-A613-C947-A56D-695AC29ADAD2}" type="sibTrans" cxnId="{97359975-EA28-BA46-8107-6F75383CABBC}">
      <dgm:prSet/>
      <dgm:spPr/>
      <dgm:t>
        <a:bodyPr/>
        <a:lstStyle/>
        <a:p>
          <a:endParaRPr lang="en-US"/>
        </a:p>
      </dgm:t>
    </dgm:pt>
    <dgm:pt modelId="{83399229-C9CF-F842-8E83-951BAC2962FB}">
      <dgm:prSet phldrT="[Text]" custT="1"/>
      <dgm:spPr/>
      <dgm:t>
        <a:bodyPr/>
        <a:lstStyle/>
        <a:p>
          <a:r>
            <a:rPr lang="es-ES" sz="2200" dirty="0"/>
            <a:t>Aislamiento</a:t>
          </a:r>
          <a:endParaRPr lang="en-US" sz="2200" dirty="0"/>
        </a:p>
      </dgm:t>
    </dgm:pt>
    <dgm:pt modelId="{63C371C4-A189-7246-8DD2-911E05723297}" type="parTrans" cxnId="{0FD25105-8953-7F4C-800F-1846BB767441}">
      <dgm:prSet/>
      <dgm:spPr/>
      <dgm:t>
        <a:bodyPr/>
        <a:lstStyle/>
        <a:p>
          <a:endParaRPr lang="en-US"/>
        </a:p>
      </dgm:t>
    </dgm:pt>
    <dgm:pt modelId="{F8625FC4-1066-584A-8DCE-CC90FC2914E2}" type="sibTrans" cxnId="{0FD25105-8953-7F4C-800F-1846BB767441}">
      <dgm:prSet/>
      <dgm:spPr/>
      <dgm:t>
        <a:bodyPr/>
        <a:lstStyle/>
        <a:p>
          <a:endParaRPr lang="en-US"/>
        </a:p>
      </dgm:t>
    </dgm:pt>
    <dgm:pt modelId="{FFEB6A3F-70A4-0743-A546-C84D4D940D48}">
      <dgm:prSet phldrT="[Text]" custT="1"/>
      <dgm:spPr/>
      <dgm:t>
        <a:bodyPr/>
        <a:lstStyle/>
        <a:p>
          <a:r>
            <a:rPr lang="es-ES" sz="2200" dirty="0"/>
            <a:t>Contención farmacológica </a:t>
          </a:r>
          <a:endParaRPr lang="en-US" sz="2200" dirty="0"/>
        </a:p>
      </dgm:t>
    </dgm:pt>
    <dgm:pt modelId="{83916772-0E8A-1944-B5F5-E12C7371ECE4}" type="parTrans" cxnId="{113C673E-9AD1-4246-A831-B03148BA5BFB}">
      <dgm:prSet/>
      <dgm:spPr/>
      <dgm:t>
        <a:bodyPr/>
        <a:lstStyle/>
        <a:p>
          <a:endParaRPr lang="en-US"/>
        </a:p>
      </dgm:t>
    </dgm:pt>
    <dgm:pt modelId="{21073544-61E1-C349-9178-8D441EBAB333}" type="sibTrans" cxnId="{113C673E-9AD1-4246-A831-B03148BA5BFB}">
      <dgm:prSet/>
      <dgm:spPr/>
      <dgm:t>
        <a:bodyPr/>
        <a:lstStyle/>
        <a:p>
          <a:endParaRPr lang="en-US"/>
        </a:p>
      </dgm:t>
    </dgm:pt>
    <dgm:pt modelId="{6F260CC4-3393-9448-92A8-FE79DE9EE7A3}" type="pres">
      <dgm:prSet presAssocID="{F7DE2C06-BAAB-124D-A29D-DC7686D905FC}" presName="Name0" presStyleCnt="0">
        <dgm:presLayoutVars>
          <dgm:chMax val="1"/>
          <dgm:chPref val="1"/>
          <dgm:dir/>
          <dgm:animOne val="branch"/>
          <dgm:animLvl val="lvl"/>
        </dgm:presLayoutVars>
      </dgm:prSet>
      <dgm:spPr/>
    </dgm:pt>
    <dgm:pt modelId="{673A9182-11E7-924B-97C7-BF45BC6ACFC0}" type="pres">
      <dgm:prSet presAssocID="{9F523644-4525-3B46-AB34-CD68D897EB31}" presName="singleCycle" presStyleCnt="0"/>
      <dgm:spPr/>
    </dgm:pt>
    <dgm:pt modelId="{86DF501F-7391-E34C-B295-141E5814C351}" type="pres">
      <dgm:prSet presAssocID="{9F523644-4525-3B46-AB34-CD68D897EB31}" presName="singleCenter" presStyleLbl="node1" presStyleIdx="0" presStyleCnt="4" custScaleX="163044" custLinFactNeighborX="-1016" custLinFactNeighborY="-12734">
        <dgm:presLayoutVars>
          <dgm:chMax val="7"/>
          <dgm:chPref val="7"/>
        </dgm:presLayoutVars>
      </dgm:prSet>
      <dgm:spPr/>
    </dgm:pt>
    <dgm:pt modelId="{B846B639-5E8F-4C44-9F5F-37F6C2680328}" type="pres">
      <dgm:prSet presAssocID="{1FE27DD4-0BC2-0B47-9943-4BBFA3E3B1C9}" presName="Name56" presStyleLbl="parChTrans1D2" presStyleIdx="0" presStyleCnt="3"/>
      <dgm:spPr/>
    </dgm:pt>
    <dgm:pt modelId="{ECD47F18-ABAC-F547-B64C-547E84F421B8}" type="pres">
      <dgm:prSet presAssocID="{950B5FA5-7E94-6A43-B6A9-30BC04A1A351}" presName="text0" presStyleLbl="node1" presStyleIdx="1" presStyleCnt="4" custScaleX="202396">
        <dgm:presLayoutVars>
          <dgm:bulletEnabled val="1"/>
        </dgm:presLayoutVars>
      </dgm:prSet>
      <dgm:spPr/>
    </dgm:pt>
    <dgm:pt modelId="{4ACFA1CC-48A5-8C4B-8273-0CFFAEDCDF61}" type="pres">
      <dgm:prSet presAssocID="{63C371C4-A189-7246-8DD2-911E05723297}" presName="Name56" presStyleLbl="parChTrans1D2" presStyleIdx="1" presStyleCnt="3"/>
      <dgm:spPr/>
    </dgm:pt>
    <dgm:pt modelId="{F97F66C5-E31D-E145-ACE6-33AF4B9960E6}" type="pres">
      <dgm:prSet presAssocID="{83399229-C9CF-F842-8E83-951BAC2962FB}" presName="text0" presStyleLbl="node1" presStyleIdx="2" presStyleCnt="4" custScaleX="155203">
        <dgm:presLayoutVars>
          <dgm:bulletEnabled val="1"/>
        </dgm:presLayoutVars>
      </dgm:prSet>
      <dgm:spPr/>
    </dgm:pt>
    <dgm:pt modelId="{5822A721-806B-F14D-8FD5-A639F2B63CE1}" type="pres">
      <dgm:prSet presAssocID="{83916772-0E8A-1944-B5F5-E12C7371ECE4}" presName="Name56" presStyleLbl="parChTrans1D2" presStyleIdx="2" presStyleCnt="3"/>
      <dgm:spPr/>
    </dgm:pt>
    <dgm:pt modelId="{49880EA8-CEA1-A34E-85D8-4F834A6D28E7}" type="pres">
      <dgm:prSet presAssocID="{FFEB6A3F-70A4-0743-A546-C84D4D940D48}" presName="text0" presStyleLbl="node1" presStyleIdx="3" presStyleCnt="4" custScaleX="173838">
        <dgm:presLayoutVars>
          <dgm:bulletEnabled val="1"/>
        </dgm:presLayoutVars>
      </dgm:prSet>
      <dgm:spPr/>
    </dgm:pt>
  </dgm:ptLst>
  <dgm:cxnLst>
    <dgm:cxn modelId="{943C1F00-9D11-EB40-A56C-B068A0373418}" type="presOf" srcId="{83916772-0E8A-1944-B5F5-E12C7371ECE4}" destId="{5822A721-806B-F14D-8FD5-A639F2B63CE1}" srcOrd="0" destOrd="0" presId="urn:microsoft.com/office/officeart/2008/layout/RadialCluster"/>
    <dgm:cxn modelId="{0FD25105-8953-7F4C-800F-1846BB767441}" srcId="{9F523644-4525-3B46-AB34-CD68D897EB31}" destId="{83399229-C9CF-F842-8E83-951BAC2962FB}" srcOrd="1" destOrd="0" parTransId="{63C371C4-A189-7246-8DD2-911E05723297}" sibTransId="{F8625FC4-1066-584A-8DCE-CC90FC2914E2}"/>
    <dgm:cxn modelId="{ECADF51A-37BF-2F48-8696-1E4880E62FE5}" type="presOf" srcId="{83399229-C9CF-F842-8E83-951BAC2962FB}" destId="{F97F66C5-E31D-E145-ACE6-33AF4B9960E6}" srcOrd="0" destOrd="0" presId="urn:microsoft.com/office/officeart/2008/layout/RadialCluster"/>
    <dgm:cxn modelId="{A26D3A1D-A1E8-BC47-8AF1-4632B8AE4515}" type="presOf" srcId="{F7DE2C06-BAAB-124D-A29D-DC7686D905FC}" destId="{6F260CC4-3393-9448-92A8-FE79DE9EE7A3}" srcOrd="0" destOrd="0" presId="urn:microsoft.com/office/officeart/2008/layout/RadialCluster"/>
    <dgm:cxn modelId="{F2973329-94EB-AA45-968E-A50170A559D8}" type="presOf" srcId="{FFEB6A3F-70A4-0743-A546-C84D4D940D48}" destId="{49880EA8-CEA1-A34E-85D8-4F834A6D28E7}" srcOrd="0" destOrd="0" presId="urn:microsoft.com/office/officeart/2008/layout/RadialCluster"/>
    <dgm:cxn modelId="{C1825A31-801E-F849-BAF4-3E3475BEDBBD}" type="presOf" srcId="{1FE27DD4-0BC2-0B47-9943-4BBFA3E3B1C9}" destId="{B846B639-5E8F-4C44-9F5F-37F6C2680328}" srcOrd="0" destOrd="0" presId="urn:microsoft.com/office/officeart/2008/layout/RadialCluster"/>
    <dgm:cxn modelId="{113C673E-9AD1-4246-A831-B03148BA5BFB}" srcId="{9F523644-4525-3B46-AB34-CD68D897EB31}" destId="{FFEB6A3F-70A4-0743-A546-C84D4D940D48}" srcOrd="2" destOrd="0" parTransId="{83916772-0E8A-1944-B5F5-E12C7371ECE4}" sibTransId="{21073544-61E1-C349-9178-8D441EBAB333}"/>
    <dgm:cxn modelId="{B0E5C53F-6908-664D-8765-CDC5A3F4E616}" srcId="{F7DE2C06-BAAB-124D-A29D-DC7686D905FC}" destId="{9F523644-4525-3B46-AB34-CD68D897EB31}" srcOrd="0" destOrd="0" parTransId="{2AA7189C-AFBF-814A-98B8-9980BB68A196}" sibTransId="{4EA5E49E-A2DE-7E45-81B5-BB8E5B6E5960}"/>
    <dgm:cxn modelId="{97359975-EA28-BA46-8107-6F75383CABBC}" srcId="{9F523644-4525-3B46-AB34-CD68D897EB31}" destId="{950B5FA5-7E94-6A43-B6A9-30BC04A1A351}" srcOrd="0" destOrd="0" parTransId="{1FE27DD4-0BC2-0B47-9943-4BBFA3E3B1C9}" sibTransId="{BE57E6AB-A613-C947-A56D-695AC29ADAD2}"/>
    <dgm:cxn modelId="{19576AC3-B51A-E247-BC24-B9D397E01037}" type="presOf" srcId="{950B5FA5-7E94-6A43-B6A9-30BC04A1A351}" destId="{ECD47F18-ABAC-F547-B64C-547E84F421B8}" srcOrd="0" destOrd="0" presId="urn:microsoft.com/office/officeart/2008/layout/RadialCluster"/>
    <dgm:cxn modelId="{535647EA-FF07-6447-978A-F08D70485D20}" type="presOf" srcId="{9F523644-4525-3B46-AB34-CD68D897EB31}" destId="{86DF501F-7391-E34C-B295-141E5814C351}" srcOrd="0" destOrd="0" presId="urn:microsoft.com/office/officeart/2008/layout/RadialCluster"/>
    <dgm:cxn modelId="{602A2DF6-3C2B-9143-9DAE-9F59F6ADE469}" type="presOf" srcId="{63C371C4-A189-7246-8DD2-911E05723297}" destId="{4ACFA1CC-48A5-8C4B-8273-0CFFAEDCDF61}" srcOrd="0" destOrd="0" presId="urn:microsoft.com/office/officeart/2008/layout/RadialCluster"/>
    <dgm:cxn modelId="{3020C7EB-8B83-0948-B3C2-48AC4510D040}" type="presParOf" srcId="{6F260CC4-3393-9448-92A8-FE79DE9EE7A3}" destId="{673A9182-11E7-924B-97C7-BF45BC6ACFC0}" srcOrd="0" destOrd="0" presId="urn:microsoft.com/office/officeart/2008/layout/RadialCluster"/>
    <dgm:cxn modelId="{1B7C096C-D316-E14B-9C98-C0954D89729B}" type="presParOf" srcId="{673A9182-11E7-924B-97C7-BF45BC6ACFC0}" destId="{86DF501F-7391-E34C-B295-141E5814C351}" srcOrd="0" destOrd="0" presId="urn:microsoft.com/office/officeart/2008/layout/RadialCluster"/>
    <dgm:cxn modelId="{E8BC1F71-15FD-334C-8E23-2756279D9138}" type="presParOf" srcId="{673A9182-11E7-924B-97C7-BF45BC6ACFC0}" destId="{B846B639-5E8F-4C44-9F5F-37F6C2680328}" srcOrd="1" destOrd="0" presId="urn:microsoft.com/office/officeart/2008/layout/RadialCluster"/>
    <dgm:cxn modelId="{A5A9AD4F-8808-3A4C-BC7E-EB9A4243AD28}" type="presParOf" srcId="{673A9182-11E7-924B-97C7-BF45BC6ACFC0}" destId="{ECD47F18-ABAC-F547-B64C-547E84F421B8}" srcOrd="2" destOrd="0" presId="urn:microsoft.com/office/officeart/2008/layout/RadialCluster"/>
    <dgm:cxn modelId="{440DE72A-1D21-A642-B341-90E5FD691B1D}" type="presParOf" srcId="{673A9182-11E7-924B-97C7-BF45BC6ACFC0}" destId="{4ACFA1CC-48A5-8C4B-8273-0CFFAEDCDF61}" srcOrd="3" destOrd="0" presId="urn:microsoft.com/office/officeart/2008/layout/RadialCluster"/>
    <dgm:cxn modelId="{3C0E746A-EB56-5A44-B65B-348499B7F81F}" type="presParOf" srcId="{673A9182-11E7-924B-97C7-BF45BC6ACFC0}" destId="{F97F66C5-E31D-E145-ACE6-33AF4B9960E6}" srcOrd="4" destOrd="0" presId="urn:microsoft.com/office/officeart/2008/layout/RadialCluster"/>
    <dgm:cxn modelId="{1AFC4297-8CDC-1649-9B74-8626F2F3B2F4}" type="presParOf" srcId="{673A9182-11E7-924B-97C7-BF45BC6ACFC0}" destId="{5822A721-806B-F14D-8FD5-A639F2B63CE1}" srcOrd="5" destOrd="0" presId="urn:microsoft.com/office/officeart/2008/layout/RadialCluster"/>
    <dgm:cxn modelId="{4EA8E629-A81E-B94A-BD80-E1BA034CFD46}" type="presParOf" srcId="{673A9182-11E7-924B-97C7-BF45BC6ACFC0}" destId="{49880EA8-CEA1-A34E-85D8-4F834A6D28E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F501F-7391-E34C-B295-141E5814C351}">
      <dsp:nvSpPr>
        <dsp:cNvPr id="0" name=""/>
        <dsp:cNvSpPr/>
      </dsp:nvSpPr>
      <dsp:spPr>
        <a:xfrm>
          <a:off x="2738766" y="1884844"/>
          <a:ext cx="2650443" cy="1625600"/>
        </a:xfrm>
        <a:prstGeom prst="roundRect">
          <a:avLst/>
        </a:prstGeom>
        <a:solidFill>
          <a:schemeClr val="accent5">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s-ES" sz="2200" kern="1200" dirty="0"/>
            <a:t>Formas de aislamiento y de contención</a:t>
          </a:r>
          <a:endParaRPr lang="en-US" sz="2200" kern="1200" dirty="0"/>
        </a:p>
      </dsp:txBody>
      <dsp:txXfrm>
        <a:off x="2818121" y="1964199"/>
        <a:ext cx="2491733" cy="1466890"/>
      </dsp:txXfrm>
    </dsp:sp>
    <dsp:sp modelId="{B846B639-5E8F-4C44-9F5F-37F6C2680328}">
      <dsp:nvSpPr>
        <dsp:cNvPr id="0" name=""/>
        <dsp:cNvSpPr/>
      </dsp:nvSpPr>
      <dsp:spPr>
        <a:xfrm rot="16293702">
          <a:off x="3840834" y="1632751"/>
          <a:ext cx="504372" cy="0"/>
        </a:xfrm>
        <a:custGeom>
          <a:avLst/>
          <a:gdLst/>
          <a:ahLst/>
          <a:cxnLst/>
          <a:rect l="0" t="0" r="0" b="0"/>
          <a:pathLst>
            <a:path>
              <a:moveTo>
                <a:pt x="0" y="0"/>
              </a:moveTo>
              <a:lnTo>
                <a:pt x="504372"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47F18-ABAC-F547-B64C-547E84F421B8}">
      <dsp:nvSpPr>
        <dsp:cNvPr id="0" name=""/>
        <dsp:cNvSpPr/>
      </dsp:nvSpPr>
      <dsp:spPr>
        <a:xfrm>
          <a:off x="3012540" y="291507"/>
          <a:ext cx="2204400" cy="108915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s-ES" sz="2200" kern="1200" dirty="0"/>
            <a:t>Contención física/contención mecánica</a:t>
          </a:r>
          <a:endParaRPr lang="en-US" sz="2200" kern="1200" dirty="0"/>
        </a:p>
      </dsp:txBody>
      <dsp:txXfrm>
        <a:off x="3065708" y="344675"/>
        <a:ext cx="2098064" cy="982816"/>
      </dsp:txXfrm>
    </dsp:sp>
    <dsp:sp modelId="{4ACFA1CC-48A5-8C4B-8273-0CFFAEDCDF61}">
      <dsp:nvSpPr>
        <dsp:cNvPr id="0" name=""/>
        <dsp:cNvSpPr/>
      </dsp:nvSpPr>
      <dsp:spPr>
        <a:xfrm rot="2424767">
          <a:off x="4921507" y="3774226"/>
          <a:ext cx="813776" cy="0"/>
        </a:xfrm>
        <a:custGeom>
          <a:avLst/>
          <a:gdLst/>
          <a:ahLst/>
          <a:cxnLst/>
          <a:rect l="0" t="0" r="0" b="0"/>
          <a:pathLst>
            <a:path>
              <a:moveTo>
                <a:pt x="0" y="0"/>
              </a:moveTo>
              <a:lnTo>
                <a:pt x="81377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F66C5-E31D-E145-ACE6-33AF4B9960E6}">
      <dsp:nvSpPr>
        <dsp:cNvPr id="0" name=""/>
        <dsp:cNvSpPr/>
      </dsp:nvSpPr>
      <dsp:spPr>
        <a:xfrm>
          <a:off x="5432585" y="4038007"/>
          <a:ext cx="1690396" cy="108915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s-ES" sz="2200" kern="1200" dirty="0"/>
            <a:t>Aislamiento</a:t>
          </a:r>
          <a:endParaRPr lang="en-US" sz="2200" kern="1200" dirty="0"/>
        </a:p>
      </dsp:txBody>
      <dsp:txXfrm>
        <a:off x="5485753" y="4091175"/>
        <a:ext cx="1584060" cy="982816"/>
      </dsp:txXfrm>
    </dsp:sp>
    <dsp:sp modelId="{5822A721-806B-F14D-8FD5-A639F2B63CE1}">
      <dsp:nvSpPr>
        <dsp:cNvPr id="0" name=""/>
        <dsp:cNvSpPr/>
      </dsp:nvSpPr>
      <dsp:spPr>
        <a:xfrm rot="8295319">
          <a:off x="2461375" y="3774226"/>
          <a:ext cx="792359" cy="0"/>
        </a:xfrm>
        <a:custGeom>
          <a:avLst/>
          <a:gdLst/>
          <a:ahLst/>
          <a:cxnLst/>
          <a:rect l="0" t="0" r="0" b="0"/>
          <a:pathLst>
            <a:path>
              <a:moveTo>
                <a:pt x="0" y="0"/>
              </a:moveTo>
              <a:lnTo>
                <a:pt x="79235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80EA8-CEA1-A34E-85D8-4F834A6D28E7}">
      <dsp:nvSpPr>
        <dsp:cNvPr id="0" name=""/>
        <dsp:cNvSpPr/>
      </dsp:nvSpPr>
      <dsp:spPr>
        <a:xfrm>
          <a:off x="1005017" y="4038007"/>
          <a:ext cx="1893360" cy="108915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s-ES" sz="2200" kern="1200" dirty="0"/>
            <a:t>Contención farmacológica </a:t>
          </a:r>
          <a:endParaRPr lang="en-US" sz="2200" kern="1200" dirty="0"/>
        </a:p>
      </dsp:txBody>
      <dsp:txXfrm>
        <a:off x="1058185" y="4091175"/>
        <a:ext cx="1787024" cy="98281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85A5F-A129-4218-8015-0613249EEF93}" type="datetimeFigureOut">
              <a:rPr lang="x-none" smtClean="0"/>
              <a:t>27/3/2023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7B16-CF1E-45CC-ACCC-6F96B24F1C40}" type="slidenum">
              <a:rPr lang="x-none" smtClean="0"/>
              <a:t>‹#›</a:t>
            </a:fld>
            <a:endParaRPr lang="x-none"/>
          </a:p>
        </p:txBody>
      </p:sp>
    </p:spTree>
    <p:extLst>
      <p:ext uri="{BB962C8B-B14F-4D97-AF65-F5344CB8AC3E}">
        <p14:creationId xmlns:p14="http://schemas.microsoft.com/office/powerpoint/2010/main" val="341883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51"/><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_ENREF_52"/><Relationship Id="rId2" Type="http://schemas.openxmlformats.org/officeDocument/2006/relationships/slide" Target="../slides/slide115.xml"/><Relationship Id="rId1" Type="http://schemas.openxmlformats.org/officeDocument/2006/relationships/notesMaster" Target="../notesMasters/notesMaster1.xml"/><Relationship Id="rId5" Type="http://schemas.openxmlformats.org/officeDocument/2006/relationships/hyperlink" Target="#_ENREF_54"/><Relationship Id="rId4" Type="http://schemas.openxmlformats.org/officeDocument/2006/relationships/hyperlink" Target="#_ENREF_53"/></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_ENREF_55"/><Relationship Id="rId2" Type="http://schemas.openxmlformats.org/officeDocument/2006/relationships/slide" Target="../slides/slide120.xml"/><Relationship Id="rId1" Type="http://schemas.openxmlformats.org/officeDocument/2006/relationships/notesMaster" Target="../notesMasters/notesMaster1.xml"/><Relationship Id="rId5" Type="http://schemas.openxmlformats.org/officeDocument/2006/relationships/hyperlink" Target="#_ENREF_57"/><Relationship Id="rId4" Type="http://schemas.openxmlformats.org/officeDocument/2006/relationships/hyperlink" Target="#_ENREF_56"/></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_ENREF_58"/><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_ENREF_58"/><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8" Type="http://schemas.openxmlformats.org/officeDocument/2006/relationships/hyperlink" Target="#_ENREF_62"/><Relationship Id="rId3" Type="http://schemas.openxmlformats.org/officeDocument/2006/relationships/hyperlink" Target="#_ENREF_39"/><Relationship Id="rId7" Type="http://schemas.openxmlformats.org/officeDocument/2006/relationships/hyperlink" Target="#_ENREF_61"/><Relationship Id="rId2" Type="http://schemas.openxmlformats.org/officeDocument/2006/relationships/slide" Target="../slides/slide129.xml"/><Relationship Id="rId1" Type="http://schemas.openxmlformats.org/officeDocument/2006/relationships/notesMaster" Target="../notesMasters/notesMaster1.xml"/><Relationship Id="rId6" Type="http://schemas.openxmlformats.org/officeDocument/2006/relationships/hyperlink" Target="#_ENREF_60"/><Relationship Id="rId5" Type="http://schemas.openxmlformats.org/officeDocument/2006/relationships/hyperlink" Target="#_ENREF_59"/><Relationship Id="rId4" Type="http://schemas.openxmlformats.org/officeDocument/2006/relationships/hyperlink" Target="#_ENREF_40"/></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51.xml"/><Relationship Id="rId1" Type="http://schemas.openxmlformats.org/officeDocument/2006/relationships/notesMaster" Target="../notesMasters/notesMaster1.xml"/><Relationship Id="rId6" Type="http://schemas.openxmlformats.org/officeDocument/2006/relationships/hyperlink" Target="#_ENREF_60"/><Relationship Id="rId5" Type="http://schemas.openxmlformats.org/officeDocument/2006/relationships/hyperlink" Target="#_ENREF_59"/><Relationship Id="rId4" Type="http://schemas.openxmlformats.org/officeDocument/2006/relationships/hyperlink" Target="#_ENREF_40"/></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_ENREF_7"/><Relationship Id="rId4" Type="http://schemas.openxmlformats.org/officeDocument/2006/relationships/hyperlink" Target="#_ENREF_6"/></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riadvocacy.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_ENREF_16"/></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bbc.com/news/uk-england-37427665"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8" Type="http://schemas.openxmlformats.org/officeDocument/2006/relationships/hyperlink" Target="#_ENREF_23"/><Relationship Id="rId3" Type="http://schemas.openxmlformats.org/officeDocument/2006/relationships/hyperlink" Target="#_ENREF_19"/><Relationship Id="rId7" Type="http://schemas.openxmlformats.org/officeDocument/2006/relationships/hyperlink" Target="#_ENREF_22"/><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_ENREF_15"/><Relationship Id="rId11" Type="http://schemas.openxmlformats.org/officeDocument/2006/relationships/hyperlink" Target="#_ENREF_7"/><Relationship Id="rId5" Type="http://schemas.openxmlformats.org/officeDocument/2006/relationships/hyperlink" Target="#_ENREF_21"/><Relationship Id="rId10" Type="http://schemas.openxmlformats.org/officeDocument/2006/relationships/hyperlink" Target="#_ENREF_25"/><Relationship Id="rId4" Type="http://schemas.openxmlformats.org/officeDocument/2006/relationships/hyperlink" Target="#_ENREF_20"/><Relationship Id="rId9" Type="http://schemas.openxmlformats.org/officeDocument/2006/relationships/hyperlink" Target="#_ENREF_24"/></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_ENREF_27"/></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28"/><Relationship Id="rId7" Type="http://schemas.openxmlformats.org/officeDocument/2006/relationships/hyperlink" Target="#_ENREF_30"/><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_ENREF_29"/><Relationship Id="rId5" Type="http://schemas.openxmlformats.org/officeDocument/2006/relationships/hyperlink" Target="#_ENREF_7"/><Relationship Id="rId4" Type="http://schemas.openxmlformats.org/officeDocument/2006/relationships/hyperlink" Target="#_ENREF_20"/></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_ENREF_32"/></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8" Type="http://schemas.openxmlformats.org/officeDocument/2006/relationships/hyperlink" Target="#_ENREF_37"/><Relationship Id="rId3" Type="http://schemas.openxmlformats.org/officeDocument/2006/relationships/hyperlink" Target="#_ENREF_34"/><Relationship Id="rId7" Type="http://schemas.openxmlformats.org/officeDocument/2006/relationships/hyperlink" Target="#_ENREF_36"/><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_ENREF_11"/><Relationship Id="rId5" Type="http://schemas.openxmlformats.org/officeDocument/2006/relationships/hyperlink" Target="#_ENREF_35"/><Relationship Id="rId4" Type="http://schemas.openxmlformats.org/officeDocument/2006/relationships/hyperlink" Target="#_ENREF_15"/><Relationship Id="rId9" Type="http://schemas.openxmlformats.org/officeDocument/2006/relationships/hyperlink" Target="#_ENREF_38"/></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_ENREF_41"/><Relationship Id="rId4" Type="http://schemas.openxmlformats.org/officeDocument/2006/relationships/hyperlink" Target="#_ENREF_40"/></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_ENREF_15"/></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43"/><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_ENREF_44"/></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45"/><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_ENREF_48"/><Relationship Id="rId5" Type="http://schemas.openxmlformats.org/officeDocument/2006/relationships/hyperlink" Target="#_ENREF_47"/><Relationship Id="rId4" Type="http://schemas.openxmlformats.org/officeDocument/2006/relationships/hyperlink" Target="#_ENREF_46"/></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49"/><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_ENREF_50"/><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_ENREF_4"/><Relationship Id="rId4" Type="http://schemas.openxmlformats.org/officeDocument/2006/relationships/hyperlink" Target="#_ENREF_3"/></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27B16-CF1E-45CC-ACCC-6F96B24F1C40}" type="slidenum">
              <a:rPr lang="x-none" smtClean="0"/>
              <a:t>1</a:t>
            </a:fld>
            <a:endParaRPr lang="x-none"/>
          </a:p>
        </p:txBody>
      </p:sp>
    </p:spTree>
    <p:extLst>
      <p:ext uri="{BB962C8B-B14F-4D97-AF65-F5344CB8AC3E}">
        <p14:creationId xmlns:p14="http://schemas.microsoft.com/office/powerpoint/2010/main" val="87965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recovery approach is relevant to all people overcoming challenges in their life, including people with psychosocial, intellectual or cognitive disabilities.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Recovery-oriented mental health and social services provide messages of hope and support to overcome barriers and to foster empowerment, personal growth, inclusion and independence.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Such services respect people’s choices, allowing them to drive their own care and recovery journey and to live the life they want.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key point to understand is that recovery-oriented services are not based on coercion.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a:t>
            </a:fld>
            <a:endParaRPr lang="x-none"/>
          </a:p>
        </p:txBody>
      </p:sp>
    </p:spTree>
    <p:extLst>
      <p:ext uri="{BB962C8B-B14F-4D97-AF65-F5344CB8AC3E}">
        <p14:creationId xmlns:p14="http://schemas.microsoft.com/office/powerpoint/2010/main" val="31330033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48578"/>
          </a:xfrm>
        </p:spPr>
        <p:txBody>
          <a:bodyPr/>
          <a:lstStyle/>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Making an individualized plan: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The person identifies and makes a list of what makes them feel frustrated, angry or distressed. The person can be assisted by others if he or she wishes. Persons also list how they express their distress (or how their distress manifests itself in them) and what they want others to pay attention to – i.e.  as a signal for others to respond supportively.</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The person then identifies potential strategies to address the underlying cause(s) of distress in order to remove it or else acknowledge it and seek comfort and support. These strategies will be different for everyone, but some examples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going for a walk</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having someone acknowledge your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taking slow, deep breaths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squeezing a ball or blanket</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able to yell or cry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spending time in a comfort room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calling a friend or family member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doing exercise</a:t>
            </a:r>
          </a:p>
          <a:p>
            <a:pPr marL="742950" lvl="1" indent="-28575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taking a shower</a:t>
            </a:r>
          </a:p>
          <a:p>
            <a:pPr marL="742950" marR="0" lvl="1"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dirty="0">
                <a:latin typeface="Calibri" panose="020F0502020204030204" pitchFamily="34" charset="0"/>
                <a:ea typeface="SimSun" panose="02010600030101010101" pitchFamily="2" charset="-122"/>
                <a:cs typeface="Arial" panose="020B0604020202020204" pitchFamily="34" charset="0"/>
              </a:rPr>
              <a:t>Talking through personal issues linked to the distress</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p>
          <a:p>
            <a:pPr marL="742950" marR="0" lvl="1" indent="-285750">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100</a:t>
            </a:fld>
            <a:endParaRPr lang="x-none"/>
          </a:p>
        </p:txBody>
      </p:sp>
    </p:spTree>
    <p:extLst>
      <p:ext uri="{BB962C8B-B14F-4D97-AF65-F5344CB8AC3E}">
        <p14:creationId xmlns:p14="http://schemas.microsoft.com/office/powerpoint/2010/main" val="39504744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steps taken to help people to remove the cause o distress, anger, frustration or anxiety or to overcome it must always be taken on a voluntary basis and should never be forced on anyone.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Calming actions and other ways to address distress should be tailored to each individual and each situation: something that works for one person at one time might not work for another person or for the same person at a different time.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Creativity is important in finding solutions that are tailored to individual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individualized plans to deal with problems that arise from conflictual or tense situations can also be a good opportunity for service staff and people using the service to build trust and mutual respect for one another.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101</a:t>
            </a:fld>
            <a:endParaRPr lang="x-none"/>
          </a:p>
        </p:txBody>
      </p:sp>
    </p:spTree>
    <p:extLst>
      <p:ext uri="{BB962C8B-B14F-4D97-AF65-F5344CB8AC3E}">
        <p14:creationId xmlns:p14="http://schemas.microsoft.com/office/powerpoint/2010/main" val="40501273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446088"/>
            <a:ext cx="4435475" cy="2495550"/>
          </a:xfrm>
        </p:spPr>
      </p:sp>
      <p:sp>
        <p:nvSpPr>
          <p:cNvPr id="3" name="Notes Placeholder 2"/>
          <p:cNvSpPr>
            <a:spLocks noGrp="1"/>
          </p:cNvSpPr>
          <p:nvPr>
            <p:ph type="body" idx="1"/>
          </p:nvPr>
        </p:nvSpPr>
        <p:spPr>
          <a:xfrm>
            <a:off x="685800" y="3712684"/>
            <a:ext cx="5486400" cy="4791236"/>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Everyone – including mental health and other practitioners, families and care partners – may benefit from identifying their own sensitivities. Remind participants that they don’t have to disclose anything they don’t want to.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Have the participants divide into pairs. Then distribute to participants copies of Annex 3 (Making an individualized plan). Participants can do this exercise by themselves if they prefer.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Invite each pair of participants to complete the table represented below for each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the exercise with one person in each pair interviewing the other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about what makes them feel frustrated, anxious, angry or distressed.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both partners should discuss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what helps the person calm down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during tense, stressful or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the pair should identify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concrete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steps to help the person who has shared their sensitivities to calm down or address the situation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first round, have the partners switch roles and repeat the exercise.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102</a:t>
            </a:fld>
            <a:endParaRPr lang="x-none"/>
          </a:p>
        </p:txBody>
      </p:sp>
    </p:spTree>
    <p:extLst>
      <p:ext uri="{BB962C8B-B14F-4D97-AF65-F5344CB8AC3E}">
        <p14:creationId xmlns:p14="http://schemas.microsoft.com/office/powerpoint/2010/main" val="857371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103</a:t>
            </a:fld>
            <a:endParaRPr lang="x-none"/>
          </a:p>
        </p:txBody>
      </p:sp>
    </p:spTree>
    <p:extLst>
      <p:ext uri="{BB962C8B-B14F-4D97-AF65-F5344CB8AC3E}">
        <p14:creationId xmlns:p14="http://schemas.microsoft.com/office/powerpoint/2010/main" val="1923389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Creating a “saying yes” and “can do” culture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On admission to a service, people using the service (particularly those characterized by an institutional culture) and those brought into the service against their will are required to surrender considerable control to the service and staff.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57200" marR="0" algn="just">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They are away from their day-to-day life, their home, their familiar things and comforts, their food, their usual surroundings, their books and computers, television programmes, their family, friends, social networks, belongings, etc.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They may be prevented from going outside, taking walks, keeping up their usual routines and habits, bringing and working on their art or writing or reading material.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Being placed in a situation of loss of control and dependency on staff for their comfort, security, safety and well-being can cause distress, fear, anxiety and frustration.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104</a:t>
            </a:fld>
            <a:endParaRPr lang="x-none"/>
          </a:p>
        </p:txBody>
      </p:sp>
    </p:spTree>
    <p:extLst>
      <p:ext uri="{BB962C8B-B14F-4D97-AF65-F5344CB8AC3E}">
        <p14:creationId xmlns:p14="http://schemas.microsoft.com/office/powerpoint/2010/main" val="40467426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Health-care staff often say “no” to people’s requests or delay meeting these requests. This may be due to heavy workloads, staff shortages, poor training, service regulations or a culture of unresponsiveness in the service more generally.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frustration, distress and dependency felt by the person concerned can be misperceived by staff as challenging behaviour and may ultimately lead to a conflictual situation in which staff resort to coercive measures such as seclusion and restraint.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It is necessary to understand that people are coming to the service because they have needs, whether for respite from difficulties they are experiencing in their life, for human connection and comfort in difficult times, or in order to work on their recovery outside of their usual life and routine.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105</a:t>
            </a:fld>
            <a:endParaRPr lang="x-none"/>
          </a:p>
        </p:txBody>
      </p:sp>
    </p:spTree>
    <p:extLst>
      <p:ext uri="{BB962C8B-B14F-4D97-AF65-F5344CB8AC3E}">
        <p14:creationId xmlns:p14="http://schemas.microsoft.com/office/powerpoint/2010/main" val="32009022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In order to be truly effective, it is necessary for the service to shift from a culture of “managing” and “controlling” people to one which is recovery-oriented and supportive of people using services. This necessarily requires staff to acknowledge and be responsive to people’s needs and requirements rather than denying and refusing them.</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useful strategy is to create a </a:t>
            </a:r>
            <a:r>
              <a:rPr lang="en-GB" b="1" i="1" dirty="0">
                <a:latin typeface="Calibri" panose="020F0502020204030204" pitchFamily="34" charset="0"/>
                <a:ea typeface="SimSun" panose="02010600030101010101" pitchFamily="2" charset="-122"/>
                <a:cs typeface="Times New Roman" panose="02020603050405020304" pitchFamily="18" charset="0"/>
              </a:rPr>
              <a:t>“</a:t>
            </a:r>
            <a:r>
              <a:rPr lang="en-GB" dirty="0">
                <a:latin typeface="Calibri" panose="020F0502020204030204" pitchFamily="34" charset="0"/>
                <a:ea typeface="SimSun" panose="02010600030101010101" pitchFamily="2" charset="-122"/>
                <a:cs typeface="Times New Roman" panose="02020603050405020304" pitchFamily="18" charset="0"/>
              </a:rPr>
              <a:t>saying yes” and “can do” culture within a service.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This involves creating a nonjudgemental space to think through the way decisions are reached and whether it is possible to say “yes” rather than “no” in response to a request from people using the service.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This will help service staff put people first, along with their needs and requirements.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106</a:t>
            </a:fld>
            <a:endParaRPr lang="x-none"/>
          </a:p>
        </p:txBody>
      </p:sp>
    </p:spTree>
    <p:extLst>
      <p:ext uri="{BB962C8B-B14F-4D97-AF65-F5344CB8AC3E}">
        <p14:creationId xmlns:p14="http://schemas.microsoft.com/office/powerpoint/2010/main" val="36189651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Before saying “no” to requests from a person using the service, staff practitioners should first R.E.F.L.E.C.T on the request. Think about </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Ray, 2016 #189"/>
              </a:rPr>
              <a:t>51</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take to say “yes”?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 </a:t>
            </a:r>
            <a:r>
              <a:rPr lang="en-GB" dirty="0">
                <a:latin typeface="Calibri" panose="020F0502020204030204" pitchFamily="34" charset="0"/>
                <a:ea typeface="SimSun" panose="02010600030101010101" pitchFamily="2" charset="-122"/>
                <a:cs typeface="Arial" panose="020B0604020202020204" pitchFamily="34" charset="0"/>
              </a:rPr>
              <a:t>– Easy: Is “no” the easy option?</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feel like for the person if I say “no”?</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Have I really listened to the person concerned and what they are asking?</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Can I explain to the person concerned why I am unable to meet their request?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a:t>
            </a:r>
            <a:r>
              <a:rPr lang="en-GB" dirty="0">
                <a:latin typeface="Calibri" panose="020F0502020204030204" pitchFamily="34" charset="0"/>
                <a:ea typeface="SimSun" panose="02010600030101010101" pitchFamily="2" charset="-122"/>
                <a:cs typeface="Arial" panose="020B0604020202020204" pitchFamily="34" charset="0"/>
              </a:rPr>
              <a:t> – Creative: Are there creative ways I could meet the request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Am I giving enough time to consider the request?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107</a:t>
            </a:fld>
            <a:endParaRPr lang="x-none"/>
          </a:p>
        </p:txBody>
      </p:sp>
    </p:spTree>
    <p:extLst>
      <p:ext uri="{BB962C8B-B14F-4D97-AF65-F5344CB8AC3E}">
        <p14:creationId xmlns:p14="http://schemas.microsoft.com/office/powerpoint/2010/main" val="157236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Even in situations where practitioners have already said “no” to a request, it is useful to R.E.F.L.E.C.T  on the motivations for having said “no”: </a:t>
            </a:r>
            <a:endParaRPr lang="x-none" dirty="0">
              <a:latin typeface="Calibri" panose="020F0502020204030204" pitchFamily="34" charset="0"/>
              <a:ea typeface="SimSun" panose="02010600030101010101" pitchFamily="2" charset="-122"/>
              <a:cs typeface="Times New Roman" panose="02020603050405020304" pitchFamily="18"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have taken to say “yes”?</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Easy: Was “no” the easy option?</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have felt like?</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Did staff listen to the person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Was an explanation given to the person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 </a:t>
            </a:r>
            <a:r>
              <a:rPr lang="en-GB" dirty="0">
                <a:latin typeface="Calibri" panose="020F0502020204030204" pitchFamily="34" charset="0"/>
                <a:ea typeface="SimSun" panose="02010600030101010101" pitchFamily="2" charset="-122"/>
                <a:cs typeface="Arial" panose="020B0604020202020204" pitchFamily="34" charset="0"/>
              </a:rPr>
              <a:t>– Creative: Was creativity used to try and find a way to meet the person’s request?</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Was enough time taken to consider the request?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Reflecting on these questions encourages participants who are practitioners and care partners to think in more depth about their practices and how they can reverse the situation to develop a culture of “First say yes”.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108</a:t>
            </a:fld>
            <a:endParaRPr lang="x-none"/>
          </a:p>
        </p:txBody>
      </p:sp>
    </p:spTree>
    <p:extLst>
      <p:ext uri="{BB962C8B-B14F-4D97-AF65-F5344CB8AC3E}">
        <p14:creationId xmlns:p14="http://schemas.microsoft.com/office/powerpoint/2010/main" val="23849726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Another important question to be considered by staff is: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“Can I give resources to people using the service so that they do not need to make this request and can become more autonomous?”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109</a:t>
            </a:fld>
            <a:endParaRPr lang="x-none"/>
          </a:p>
        </p:txBody>
      </p:sp>
    </p:spTree>
    <p:extLst>
      <p:ext uri="{BB962C8B-B14F-4D97-AF65-F5344CB8AC3E}">
        <p14:creationId xmlns:p14="http://schemas.microsoft.com/office/powerpoint/2010/main" val="238317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Coercive service environments, including services where involuntary admission and treatment are practised, create tension and conflict.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People may often react to their situation, the way they are being treated, and to the environment of the service in a way that is perceived by the service staff, for example, as “threatening”, “challenging” and “noncompliant”.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response of the service to this is often to impose more coercion on people, including the use of seclusion and/or restraint (See module on </a:t>
            </a:r>
            <a:r>
              <a:rPr lang="en-GB" i="1" dirty="0"/>
              <a:t>Freedom from coercion, violence and abuse</a:t>
            </a:r>
            <a:r>
              <a:rPr lang="en-GB" dirty="0"/>
              <a:t>).</a:t>
            </a:r>
            <a:endParaRPr lang="x-none" dirty="0"/>
          </a:p>
          <a:p>
            <a:pPr marL="171450" indent="-171450">
              <a:buFont typeface="Arial" panose="020B0604020202020204" pitchFamily="34" charset="0"/>
              <a:buChar char="•"/>
            </a:pPr>
            <a:r>
              <a:rPr lang="en-GB" dirty="0"/>
              <a:t> </a:t>
            </a:r>
            <a:endParaRPr lang="x-none" dirty="0"/>
          </a:p>
          <a:p>
            <a:pPr marL="171450" indent="-171450">
              <a:buFont typeface="Arial" panose="020B0604020202020204" pitchFamily="34" charset="0"/>
              <a:buChar char="•"/>
            </a:pPr>
            <a:r>
              <a:rPr lang="en-GB" dirty="0"/>
              <a:t>The use of seclusion and restraint is not therapeutic, is incompatible with a recovery approach and is contrary to the purpose of care.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 addition, adopting a recovery approach and respecting people’s choices regarding their care, treatment, supports and all other aspects of their lives reduces the potential for tense and conflictual situations to arise. </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a:t>
            </a:fld>
            <a:endParaRPr lang="x-none"/>
          </a:p>
        </p:txBody>
      </p:sp>
    </p:spTree>
    <p:extLst>
      <p:ext uri="{BB962C8B-B14F-4D97-AF65-F5344CB8AC3E}">
        <p14:creationId xmlns:p14="http://schemas.microsoft.com/office/powerpoint/2010/main" val="20594732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888255" cy="4284663"/>
          </a:xfrm>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this last question, it is important to note that: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purpose is not to provide the person with the information or resources they ask for in order to “get rid of the person”.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Staff should listen to the person and try to really understand what they need.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be honest about the resources and information they can provide and be careful not to overwhelm the person with too many or irrelevant resources. This may sometimes involve directly linking the person with someone who is able to fulfil their request.</a:t>
            </a: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At the same time, it is important to acknowledge that not all needs can always be met; sometimes the service cannot meet those needs, or meeting them may take time.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in situations where a person’s request or need cannot be met, this should be discussed with the person. In addition, the service management should make sure that service staff are able to care for their own needs in the process, so they can be fully attentive and willing to be engaged.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110</a:t>
            </a:fld>
            <a:endParaRPr lang="x-none"/>
          </a:p>
        </p:txBody>
      </p:sp>
    </p:spTree>
    <p:extLst>
      <p:ext uri="{BB962C8B-B14F-4D97-AF65-F5344CB8AC3E}">
        <p14:creationId xmlns:p14="http://schemas.microsoft.com/office/powerpoint/2010/main" val="5840113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68363"/>
            <a:ext cx="4103688" cy="2308225"/>
          </a:xfrm>
        </p:spPr>
      </p:sp>
      <p:sp>
        <p:nvSpPr>
          <p:cNvPr id="3" name="Notes Placeholder 2"/>
          <p:cNvSpPr>
            <a:spLocks noGrp="1"/>
          </p:cNvSpPr>
          <p:nvPr>
            <p:ph type="body" idx="1"/>
          </p:nvPr>
        </p:nvSpPr>
        <p:spPr>
          <a:xfrm>
            <a:off x="685800" y="3611880"/>
            <a:ext cx="5486400" cy="4389120"/>
          </a:xfrm>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7.1: Creating a “saying yes” and “can do” culture in our mental health and social service (25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is designed to help the participants to come up with a list of steps that can be taken to create a “saying yes” and “can do” culture in a mental health or social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Ask mental health and social care practitioners, people using services, and care partners/families each the following questions.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1000"/>
              </a:spcAft>
              <a:buFont typeface="Arial" panose="020B0604020202020204" pitchFamily="34" charset="0"/>
              <a:buChar char="•"/>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Question for mental health and related practitioners: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Think about the last time you said “no” to the request of a person using the service? </a:t>
            </a:r>
            <a:r>
              <a:rPr lang="en-GB" dirty="0">
                <a:latin typeface="Calibri" panose="020F0502020204030204" pitchFamily="34" charset="0"/>
                <a:ea typeface="SimSun" panose="02010600030101010101" pitchFamily="2" charset="-122"/>
                <a:cs typeface="Arial" panose="020B0604020202020204" pitchFamily="34" charset="0"/>
              </a:rPr>
              <a:t>What could you have done differently?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1000"/>
              </a:spcAft>
              <a:buFont typeface="Arial" panose="020B0604020202020204" pitchFamily="34" charset="0"/>
              <a:buChar char="•"/>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Question for care partners/families: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Think about the last time you said “no” to the request of your relative with a psychosocial, intellectual or cognitive disability? </a:t>
            </a:r>
            <a:r>
              <a:rPr lang="en-GB" dirty="0">
                <a:latin typeface="Calibri" panose="020F0502020204030204" pitchFamily="34" charset="0"/>
                <a:ea typeface="SimSun" panose="02010600030101010101" pitchFamily="2" charset="-122"/>
                <a:cs typeface="Arial" panose="020B0604020202020204" pitchFamily="34" charset="0"/>
              </a:rPr>
              <a:t>What could you have done differently?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Question for people using services: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Think about the </a:t>
            </a:r>
            <a:r>
              <a:rPr lang="en-GB" dirty="0">
                <a:latin typeface="Calibri" panose="020F0502020204030204" pitchFamily="34" charset="0"/>
                <a:ea typeface="SimSun" panose="02010600030101010101" pitchFamily="2" charset="-122"/>
                <a:cs typeface="Arial" panose="020B0604020202020204" pitchFamily="34" charset="0"/>
              </a:rPr>
              <a:t>last time a staff member or care partner/relative said “no” to your request. What could have been done differently?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111</a:t>
            </a:fld>
            <a:endParaRPr lang="x-none"/>
          </a:p>
        </p:txBody>
      </p:sp>
    </p:spTree>
    <p:extLst>
      <p:ext uri="{BB962C8B-B14F-4D97-AF65-F5344CB8AC3E}">
        <p14:creationId xmlns:p14="http://schemas.microsoft.com/office/powerpoint/2010/main" val="23320954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After writing on the flipchart the various responses from participants, ask them the following question, and then record their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What is needed to create a culture of “saying yes” in a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How could practitioners, people using the service, families and care partners or others be involved in this process?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Which skills would be needed to create or improve a “saying yes” culture?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112</a:t>
            </a:fld>
            <a:endParaRPr lang="x-none"/>
          </a:p>
        </p:txBody>
      </p:sp>
    </p:spTree>
    <p:extLst>
      <p:ext uri="{BB962C8B-B14F-4D97-AF65-F5344CB8AC3E}">
        <p14:creationId xmlns:p14="http://schemas.microsoft.com/office/powerpoint/2010/main" val="39810752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113</a:t>
            </a:fld>
            <a:endParaRPr lang="x-none"/>
          </a:p>
        </p:txBody>
      </p:sp>
    </p:spTree>
    <p:extLst>
      <p:ext uri="{BB962C8B-B14F-4D97-AF65-F5344CB8AC3E}">
        <p14:creationId xmlns:p14="http://schemas.microsoft.com/office/powerpoint/2010/main" val="46719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43000"/>
            <a:ext cx="5486400" cy="3086100"/>
          </a:xfrm>
        </p:spPr>
      </p:sp>
      <p:sp>
        <p:nvSpPr>
          <p:cNvPr id="3" name="Notes Placeholder 2"/>
          <p:cNvSpPr>
            <a:spLocks noGrp="1"/>
          </p:cNvSpPr>
          <p:nvPr>
            <p:ph type="body" idx="1"/>
          </p:nvPr>
        </p:nvSpPr>
        <p:spPr>
          <a:xfrm>
            <a:off x="723900" y="4400550"/>
            <a:ext cx="5486400" cy="3600450"/>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Supportive environments and comfort rooms (15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environment of a service may play a role in increasing or reducing tensions. </a:t>
            </a:r>
          </a:p>
          <a:p>
            <a:pPr marL="171450"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coercive or oppressive environment may increase conflicts and escalation while a comfortable and supportive environment may foster and support recovery, wellness, inclusion, hope, resilience, social interaction and so 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overall environment should be supportive, a practical illustration may be to create a comfort room in the service. </a:t>
            </a:r>
          </a:p>
          <a:p>
            <a:pPr marL="171450"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 </a:t>
            </a:r>
          </a:p>
          <a:p>
            <a:pPr marL="171450"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can be offered at any time, and can help to prevent escalation.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114</a:t>
            </a:fld>
            <a:endParaRPr lang="x-none"/>
          </a:p>
        </p:txBody>
      </p:sp>
    </p:spTree>
    <p:extLst>
      <p:ext uri="{BB962C8B-B14F-4D97-AF65-F5344CB8AC3E}">
        <p14:creationId xmlns:p14="http://schemas.microsoft.com/office/powerpoint/2010/main" val="18795119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Comfort rooms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Bluebird, 2009 #190"/>
              </a:rPr>
              <a:t>52</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hlinkClick r:id="rId4" action="ppaction://hlinkfile" tooltip="Cummings, 2010 #191"/>
              </a:rPr>
              <a:t>53</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hlinkClick r:id="rId5" action="ppaction://hlinkfile" tooltip="Office of the Senior Practitioner, 2007 #192"/>
              </a:rPr>
              <a:t>54</a:t>
            </a:r>
            <a:r>
              <a:rPr lang="en-GB" b="1"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comfort room is not a seclusion room. It is a preventive tool that can help someone in distress to calm down and relax.</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These rooms should always be used on a voluntary basis and with the informed consent of the person concerned.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It is useful to respect the use of comfort rooms as a place of sanctuary and healing so that they are not perceived as being only for people using the service or used as seclusion rooms.  One way to do this is to make them available to people using the service as well as to staff for the purpose of any activities involving relaxation and rest.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Before suggesting that another person use the comfort room, it is important to check one’s own emotions and reactions and make sure that the suggestion to use the room is not being made in order to relieve one’s own discomfort in a situation. It is also important to recognize that this suggestion may be unwelcome.</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115</a:t>
            </a:fld>
            <a:endParaRPr lang="x-none"/>
          </a:p>
        </p:txBody>
      </p:sp>
    </p:spTree>
    <p:extLst>
      <p:ext uri="{BB962C8B-B14F-4D97-AF65-F5344CB8AC3E}">
        <p14:creationId xmlns:p14="http://schemas.microsoft.com/office/powerpoint/2010/main" val="24034747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Setting up a comfort room</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Staff and people using the service should work together to develop a plan for the creation of a comfort room. It is essential that people using the service are welcome to participate actively in the planning, creation and design of the comfort room.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Discuss and decide: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the comfort room is for, how it is envisioned to be used, what kind of environment should be created;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which room (or rooms) will be used;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it will be furnished and decorated;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it will be paid for;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will be in charge of maintaining the room.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116</a:t>
            </a:fld>
            <a:endParaRPr lang="x-none"/>
          </a:p>
        </p:txBody>
      </p:sp>
    </p:spTree>
    <p:extLst>
      <p:ext uri="{BB962C8B-B14F-4D97-AF65-F5344CB8AC3E}">
        <p14:creationId xmlns:p14="http://schemas.microsoft.com/office/powerpoint/2010/main" val="38379470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designing the room, the safety of people using the room should be an important consideration. It may be useful to think about the room in term of universal design to make it safe and accessible to everybody. </a:t>
            </a:r>
          </a:p>
          <a:p>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also be necessary to remove glass items, flammable objects, lightweight objects that can easily be thrown around or fixtures that could be used to harm oneself or others (e.g. doorknobs).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117</a:t>
            </a:fld>
            <a:endParaRPr lang="x-none"/>
          </a:p>
        </p:txBody>
      </p:sp>
    </p:spTree>
    <p:extLst>
      <p:ext uri="{BB962C8B-B14F-4D97-AF65-F5344CB8AC3E}">
        <p14:creationId xmlns:p14="http://schemas.microsoft.com/office/powerpoint/2010/main" val="35325295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some people it can be useful to include calming and soothing sensory stimulation in comfort rooms in order to move the focus of attention away from distress and onto something else. Sensory approaches must always be voluntary. </a:t>
            </a:r>
          </a:p>
          <a:p>
            <a:pPr marL="171450"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Examples of sensory approaches that can be integrated into a comfort room may include warm water, soft blankets, carpets or pillows, calming colours, low lighting, rocking chairs, quiet, calming music or sounds, aromatherapy, etc. </a:t>
            </a:r>
          </a:p>
          <a:p>
            <a:pPr marL="171450"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Sensory approaches should be individualized. Service staff should work with the person if the person wishes to try different sensory approaches to see what works for them. Persons can also explore available sensory approaches for themselves.</a:t>
            </a:r>
          </a:p>
          <a:p>
            <a:pPr marL="171450"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keep in mind that what is calming for one person might be stressful for another. For instance, some people might prefer to sit quietly with little or no sensory stimulation. Others might need to wail, scream, drum, dance, pray or use other strategies as a means of calming down.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118</a:t>
            </a:fld>
            <a:endParaRPr lang="x-none"/>
          </a:p>
        </p:txBody>
      </p:sp>
    </p:spTree>
    <p:extLst>
      <p:ext uri="{BB962C8B-B14F-4D97-AF65-F5344CB8AC3E}">
        <p14:creationId xmlns:p14="http://schemas.microsoft.com/office/powerpoint/2010/main" val="26830685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Exercise 8.1: Sensory approaches (15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this exercise by inviting participants to think individually about some sensory approaches that could be used in a comfort room within their service. Ask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Try to think of some specific sensory approaches that can be used in a mental health or social service setting. </a:t>
            </a:r>
            <a:endParaRPr lang="x-none" b="1"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5-10 minutes of individual thinking time, invite participants to share their ideas with the group. Make a list of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119</a:t>
            </a:fld>
            <a:endParaRPr lang="x-none"/>
          </a:p>
        </p:txBody>
      </p:sp>
    </p:spTree>
    <p:extLst>
      <p:ext uri="{BB962C8B-B14F-4D97-AF65-F5344CB8AC3E}">
        <p14:creationId xmlns:p14="http://schemas.microsoft.com/office/powerpoint/2010/main" val="102268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40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a:t>
            </a:fld>
            <a:endParaRPr lang="x-none"/>
          </a:p>
        </p:txBody>
      </p:sp>
    </p:spTree>
    <p:extLst>
      <p:ext uri="{BB962C8B-B14F-4D97-AF65-F5344CB8AC3E}">
        <p14:creationId xmlns:p14="http://schemas.microsoft.com/office/powerpoint/2010/main" val="21361525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70933" cy="4027354"/>
          </a:xfrm>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Presentation: Comfort rooms in emergency departments in general hospitals or in other places of acute care (10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Emergency departments in general hospitals or in other places of acute care</a:t>
            </a:r>
            <a:r>
              <a:rPr lang="en-GB" b="1" dirty="0">
                <a:latin typeface="Calibri" panose="020F0502020204030204" pitchFamily="34" charset="0"/>
                <a:ea typeface="SimSun" panose="02010600030101010101" pitchFamily="2" charset="-122"/>
                <a:cs typeface="Times New Roman" panose="02020603050405020304" pitchFamily="18" charset="0"/>
              </a:rPr>
              <a:t> </a:t>
            </a:r>
            <a:r>
              <a:rPr lang="en-GB" dirty="0">
                <a:latin typeface="Calibri" panose="020F0502020204030204" pitchFamily="34" charset="0"/>
                <a:ea typeface="SimSun" panose="02010600030101010101" pitchFamily="2" charset="-122"/>
                <a:cs typeface="Times New Roman" panose="02020603050405020304" pitchFamily="18" charset="0"/>
              </a:rPr>
              <a:t>are often the first places that people go to when experiencing very serious distress.</a:t>
            </a:r>
          </a:p>
          <a:p>
            <a:pPr marL="0" marR="0" lvl="0" indent="0">
              <a:spcBef>
                <a:spcPts val="0"/>
              </a:spcBef>
              <a:spcAft>
                <a:spcPts val="0"/>
              </a:spcAft>
              <a:buFont typeface="Arial" panose="020B0604020202020204" pitchFamily="34" charset="0"/>
              <a:buNone/>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In such places, the conditions can be busy and chaotic, with abundant factors and stimuli such as noisiness, overcrowding and long waiting times that can exacerbate people’s distress and anxiety </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El-Mallakh, 2012 #193"/>
              </a:rPr>
              <a:t>55</a:t>
            </a:r>
            <a:r>
              <a:rPr lang="en-GB" i="1" dirty="0">
                <a:latin typeface="Calibri" panose="020F0502020204030204" pitchFamily="34" charset="0"/>
                <a:ea typeface="SimSun" panose="02010600030101010101" pitchFamily="2" charset="-122"/>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Also, emergency department staff are rarely trained in noncoercive strategies to support people experiencing distress. As a result, in many cases staff resort to the use of seclusion and restraint.</a:t>
            </a:r>
          </a:p>
          <a:p>
            <a:pPr marL="342900" marR="0" lvl="0" indent="-34290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Surveys have shown that the use of seclusion and restraint in emergency departments is very common </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i="1" dirty="0">
                <a:latin typeface="Calibri" panose="020F0502020204030204" pitchFamily="34" charset="0"/>
                <a:ea typeface="SimSun" panose="02010600030101010101" pitchFamily="2" charset="-122"/>
                <a:cs typeface="Times New Roman" panose="02020603050405020304" pitchFamily="18" charset="0"/>
                <a:hlinkClick r:id="rId4" action="ppaction://hlinkfile" tooltip="Zun, 2005 #194"/>
              </a:rPr>
              <a:t>56</a:t>
            </a:r>
            <a:r>
              <a:rPr lang="en-GB" i="1" dirty="0">
                <a:latin typeface="Calibri" panose="020F0502020204030204" pitchFamily="34" charset="0"/>
                <a:ea typeface="SimSun" panose="02010600030101010101" pitchFamily="2" charset="-122"/>
                <a:cs typeface="Times New Roman" panose="02020603050405020304" pitchFamily="18" charset="0"/>
              </a:rPr>
              <a:t>, </a:t>
            </a:r>
            <a:r>
              <a:rPr lang="en-GB" i="1" dirty="0">
                <a:latin typeface="Calibri" panose="020F0502020204030204" pitchFamily="34" charset="0"/>
                <a:ea typeface="SimSun" panose="02010600030101010101" pitchFamily="2" charset="-122"/>
                <a:cs typeface="Times New Roman" panose="02020603050405020304" pitchFamily="18" charset="0"/>
                <a:hlinkClick r:id="rId5" action="ppaction://hlinkfile" tooltip="Downey, 2007 #195"/>
              </a:rPr>
              <a:t>57</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Creating a comfort room within an emergency department is a useful means of ensuring that people do not have to wait in noisy, overcrowded and sometimes chaotic waiting rooms; instead, they can wait in a calming environment away from negative stimuli.</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120</a:t>
            </a:fld>
            <a:endParaRPr lang="x-none"/>
          </a:p>
        </p:txBody>
      </p:sp>
    </p:spTree>
    <p:extLst>
      <p:ext uri="{BB962C8B-B14F-4D97-AF65-F5344CB8AC3E}">
        <p14:creationId xmlns:p14="http://schemas.microsoft.com/office/powerpoint/2010/main" val="299240137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8.2: Comfort rooms in your service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is meant to help participants come up with a list of steps that could be taken to create a comfort room in their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the following questions and record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What could be done to create a comfort room in a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Which room will be used?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kind of space do people want to create?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will be responsible for creating it?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can be included in the room?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can one gather and incorporate suggestions from people using the service and staff when creating the room?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will it be funded?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121</a:t>
            </a:fld>
            <a:endParaRPr lang="x-none"/>
          </a:p>
        </p:txBody>
      </p:sp>
    </p:spTree>
    <p:extLst>
      <p:ext uri="{BB962C8B-B14F-4D97-AF65-F5344CB8AC3E}">
        <p14:creationId xmlns:p14="http://schemas.microsoft.com/office/powerpoint/2010/main" val="39883944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15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122</a:t>
            </a:fld>
            <a:endParaRPr lang="x-none"/>
          </a:p>
        </p:txBody>
      </p:sp>
    </p:spTree>
    <p:extLst>
      <p:ext uri="{BB962C8B-B14F-4D97-AF65-F5344CB8AC3E}">
        <p14:creationId xmlns:p14="http://schemas.microsoft.com/office/powerpoint/2010/main" val="11335067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Introduction to de-escalation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tabLst>
                <a:tab pos="0" algn="l"/>
              </a:tabLst>
            </a:pPr>
            <a:r>
              <a:rPr lang="en-GB" dirty="0">
                <a:latin typeface="Calibri" panose="020F0502020204030204" pitchFamily="34" charset="0"/>
                <a:ea typeface="SimSun" panose="02010600030101010101" pitchFamily="2" charset="-122"/>
                <a:cs typeface="Arial" panose="020B0604020202020204" pitchFamily="34" charset="0"/>
              </a:rPr>
              <a:t>De-escalation is a technique for managing situations in which people are feeling extremely distressed or upset, leading them to act in ways that may negatively affect them and others either emotionally or physically. This can lead to very challenging situations that may sometimes even threaten the safety of the persons involved.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De-escalation is an approach which engages and establishes a collaborative relationship with the key people involved in a conflict in order to resolve or diffuse the situation.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De-escalation applies effective communication techniques to these situations (for more information on communication techniques see the module on </a:t>
            </a:r>
            <a:r>
              <a:rPr lang="en-GB" i="1" dirty="0">
                <a:latin typeface="Calibri" panose="020F0502020204030204" pitchFamily="34" charset="0"/>
                <a:ea typeface="SimSun" panose="02010600030101010101" pitchFamily="2" charset="-122"/>
                <a:cs typeface="Arial" panose="020B0604020202020204" pitchFamily="34" charset="0"/>
              </a:rPr>
              <a:t>Freedom from coercion, violence and abuse</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123</a:t>
            </a:fld>
            <a:endParaRPr lang="x-none"/>
          </a:p>
        </p:txBody>
      </p:sp>
    </p:spTree>
    <p:extLst>
      <p:ext uri="{BB962C8B-B14F-4D97-AF65-F5344CB8AC3E}">
        <p14:creationId xmlns:p14="http://schemas.microsoft.com/office/powerpoint/2010/main" val="36504645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example, de-escalation involves practising active listening. Active listening is a structured form of listening and responding that focuses the attention on the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about being attentive to what someone else is saying in order to be able to understand their views and feelings.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requires full attention to be paid to the person and checking to make sure that one has understood the true meaning of what is being said.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also requires being mindful not to place one’s own meaning on what the person is saying. It is about having a dialogue (rather than a monologue) with the person concerned and valuing their feelings, thoughts and ideas. (For more information on active listening, refer to the module on </a:t>
            </a:r>
            <a:r>
              <a:rPr lang="en-GB" i="1" dirty="0">
                <a:latin typeface="Calibri" panose="020F0502020204030204" pitchFamily="34" charset="0"/>
                <a:ea typeface="SimSun" panose="02010600030101010101" pitchFamily="2" charset="-122"/>
                <a:cs typeface="Arial" panose="020B0604020202020204" pitchFamily="34" charset="0"/>
              </a:rPr>
              <a:t>Recovery practices for mental health and well being</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124</a:t>
            </a:fld>
            <a:endParaRPr lang="x-none"/>
          </a:p>
        </p:txBody>
      </p:sp>
    </p:spTree>
    <p:extLst>
      <p:ext uri="{BB962C8B-B14F-4D97-AF65-F5344CB8AC3E}">
        <p14:creationId xmlns:p14="http://schemas.microsoft.com/office/powerpoint/2010/main" val="28546069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interacting with a person who is expressing distress in ways that others find to be disturbing or threatening, everyone concerned needs to make the effort to remain engaged and to acknowledge their emotional reactions.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people naturally possess the skills to de-escalate conflictual or tense situations using these techniques. </a:t>
            </a:r>
          </a:p>
          <a:p>
            <a:pPr marL="171450" indent="-171450">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de-escalation is something that </a:t>
            </a:r>
            <a:r>
              <a:rPr lang="en-GB" u="sng" dirty="0">
                <a:latin typeface="Calibri" panose="020F0502020204030204" pitchFamily="34" charset="0"/>
                <a:ea typeface="SimSun" panose="02010600030101010101" pitchFamily="2" charset="-122"/>
                <a:cs typeface="Arial" panose="020B0604020202020204" pitchFamily="34" charset="0"/>
              </a:rPr>
              <a:t>everyone</a:t>
            </a:r>
            <a:r>
              <a:rPr lang="en-GB" dirty="0">
                <a:latin typeface="Calibri" panose="020F0502020204030204" pitchFamily="34" charset="0"/>
                <a:ea typeface="SimSun" panose="02010600030101010101" pitchFamily="2" charset="-122"/>
                <a:cs typeface="Arial" panose="020B0604020202020204" pitchFamily="34" charset="0"/>
              </a:rPr>
              <a:t> can learn and practice. It requires training to be performed effectively in order to produce safe and satisfying outcomes. Service staff may therefore benefit from further training on this topic.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125</a:t>
            </a:fld>
            <a:endParaRPr lang="x-none"/>
          </a:p>
        </p:txBody>
      </p:sp>
    </p:spTree>
    <p:extLst>
      <p:ext uri="{BB962C8B-B14F-4D97-AF65-F5344CB8AC3E}">
        <p14:creationId xmlns:p14="http://schemas.microsoft.com/office/powerpoint/2010/main" val="11299052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Tips to avoid escalating a situation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Fishkind, 2002 #188"/>
              </a:rPr>
              <a:t>58</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(List 1 of 2)</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Respect the person’s personal space.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Avoid enclosed spaces (e.g. small rooms) to make sure that the person does not feel trapped, cornered or confined.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Try to engage with the person.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Inform the person that you wish to support them and will not do anything against their will or anything to harm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not use language that can be perceived as provocative, humiliating and condescending. Be polite and respectful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Talk to the person with the appropriate degree of formality, depending on your knowledge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not rush the person. Give them time and space to process what is being said and to respond.</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126</a:t>
            </a:fld>
            <a:endParaRPr lang="x-none"/>
          </a:p>
        </p:txBody>
      </p:sp>
    </p:spTree>
    <p:extLst>
      <p:ext uri="{BB962C8B-B14F-4D97-AF65-F5344CB8AC3E}">
        <p14:creationId xmlns:p14="http://schemas.microsoft.com/office/powerpoint/2010/main" val="337520820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703983" cy="4005320"/>
          </a:xfrm>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Tips to avoid escalating a situation </a:t>
            </a: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rPr>
              <a:t>(</a:t>
            </a: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hlinkClick r:id="rId3" action="ppaction://hlinkfile" tooltip="Fishkind, 2002 #188">
                  <a:extLst>
                    <a:ext uri="{A12FA001-AC4F-418D-AE19-62706E023703}">
                      <ahyp:hlinkClr xmlns:ahyp="http://schemas.microsoft.com/office/drawing/2018/hyperlinkcolor" val="tx"/>
                    </a:ext>
                  </a:extLst>
                </a:hlinkClick>
              </a:rPr>
              <a:t>58</a:t>
            </a: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rPr>
              <a:t>)</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a:t>
            </a:r>
          </a:p>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(List 2 of 2)</a:t>
            </a:r>
          </a:p>
          <a:p>
            <a:pPr marL="342900" marR="0" lvl="0" indent="-342900">
              <a:lnSpc>
                <a:spcPct val="115000"/>
              </a:lnSpc>
              <a:spcBef>
                <a:spcPts val="0"/>
              </a:spcBef>
              <a:spcAft>
                <a:spcPts val="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Try to understand the reason behind the person’s distress and try to understand what the person needs and wants. Ask the person directly what they expect and what you can do.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Ask the person what they would find helpful and try to offer some options and choices.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not dismiss what the person is saying just because you disagree. Even of you do not agree, try to find areas on which you can agree. If you are unable to agree on anything, then agree to disagree.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Facilitate access to people that the person knows and trusts.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Once the difficult moment has passed, try to explore with the person what has happened.</a:t>
            </a:r>
          </a:p>
          <a:p>
            <a:pPr>
              <a:lnSpc>
                <a:spcPct val="115000"/>
              </a:lnSpc>
              <a:spcAft>
                <a:spcPts val="10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De-escalation techniques may differ across contexts and cultures and need to be adapted accordingly. </a:t>
            </a:r>
            <a:endParaRPr lang="x-none" b="1" dirty="0"/>
          </a:p>
          <a:p>
            <a:pPr marL="342900" marR="0" lvl="0" indent="-34290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127</a:t>
            </a:fld>
            <a:endParaRPr lang="x-none"/>
          </a:p>
        </p:txBody>
      </p:sp>
    </p:spTree>
    <p:extLst>
      <p:ext uri="{BB962C8B-B14F-4D97-AF65-F5344CB8AC3E}">
        <p14:creationId xmlns:p14="http://schemas.microsoft.com/office/powerpoint/2010/main" val="62227352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 hour.</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128</a:t>
            </a:fld>
            <a:endParaRPr lang="x-none"/>
          </a:p>
        </p:txBody>
      </p:sp>
    </p:spTree>
    <p:extLst>
      <p:ext uri="{BB962C8B-B14F-4D97-AF65-F5344CB8AC3E}">
        <p14:creationId xmlns:p14="http://schemas.microsoft.com/office/powerpoint/2010/main" val="7353214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250825"/>
            <a:ext cx="4248150" cy="2390775"/>
          </a:xfrm>
        </p:spPr>
      </p:sp>
      <p:sp>
        <p:nvSpPr>
          <p:cNvPr id="3" name="Notes Placeholder 2"/>
          <p:cNvSpPr>
            <a:spLocks noGrp="1"/>
          </p:cNvSpPr>
          <p:nvPr>
            <p:ph type="body" idx="1"/>
          </p:nvPr>
        </p:nvSpPr>
        <p:spPr>
          <a:xfrm>
            <a:off x="685800" y="3051810"/>
            <a:ext cx="5486400" cy="494919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a:t>
            </a:r>
            <a:r>
              <a:rPr lang="en-GB" b="1" i="1" dirty="0">
                <a:solidFill>
                  <a:srgbClr val="000000"/>
                </a:solidFill>
                <a:latin typeface="Calibri" panose="020F0502020204030204" pitchFamily="34" charset="0"/>
                <a:ea typeface="MS Mincho" panose="02020609040205080304" pitchFamily="49" charset="-128"/>
                <a:cs typeface="Arial" panose="020B0604020202020204" pitchFamily="34" charset="0"/>
              </a:rPr>
              <a:t>creation of a response team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extLst>
                    <a:ext uri="{A12FA001-AC4F-418D-AE19-62706E023703}">
                      <ahyp:hlinkClr xmlns:ahyp="http://schemas.microsoft.com/office/drawing/2018/hyperlinkcolor" val="tx"/>
                    </a:ext>
                  </a:extLst>
                </a:hlinkClick>
              </a:rPr>
              <a:t>39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extLst>
                    <a:ext uri="{A12FA001-AC4F-418D-AE19-62706E023703}">
                      <ahyp:hlinkClr xmlns:ahyp="http://schemas.microsoft.com/office/drawing/2018/hyperlinkcolor" val="tx"/>
                    </a:ext>
                  </a:extLst>
                </a:hlinkClick>
              </a:rPr>
              <a:t>40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5" action="ppaction://hlinkfile" tooltip="Smith, 2005 #196">
                  <a:extLst>
                    <a:ext uri="{A12FA001-AC4F-418D-AE19-62706E023703}">
                      <ahyp:hlinkClr xmlns:ahyp="http://schemas.microsoft.com/office/drawing/2018/hyperlinkcolor" val="tx"/>
                    </a:ext>
                  </a:extLst>
                </a:hlinkClick>
              </a:rPr>
              <a:t>59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6" action="ppaction://hlinkfile" tooltip="Pennsylvania Department of Human Services, 2017 #146">
                  <a:extLst>
                    <a:ext uri="{A12FA001-AC4F-418D-AE19-62706E023703}">
                      <ahyp:hlinkClr xmlns:ahyp="http://schemas.microsoft.com/office/drawing/2018/hyperlinkcolor" val="tx"/>
                    </a:ext>
                  </a:extLst>
                </a:hlinkClick>
              </a:rPr>
              <a:t>60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7" action="ppaction://hlinkfile" tooltip="Smith, 2011 #197">
                  <a:extLst>
                    <a:ext uri="{A12FA001-AC4F-418D-AE19-62706E023703}">
                      <ahyp:hlinkClr xmlns:ahyp="http://schemas.microsoft.com/office/drawing/2018/hyperlinkcolor" val="tx"/>
                    </a:ext>
                  </a:extLst>
                </a:hlinkClick>
              </a:rPr>
              <a:t>61</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b="1" i="1" dirty="0">
                <a:solidFill>
                  <a:srgbClr val="000000"/>
                </a:solidFill>
                <a:latin typeface="Calibri" panose="020F0502020204030204" pitchFamily="34" charset="0"/>
                <a:ea typeface="MS Mincho" panose="02020609040205080304" pitchFamily="49" charset="-128"/>
                <a:cs typeface="Arial" panose="020B0604020202020204" pitchFamily="34" charset="0"/>
              </a:rPr>
              <a:t> (30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MS Mincho" panose="02020609040205080304" pitchFamily="49" charset="-128"/>
                <a:cs typeface="Arial" panose="020B0604020202020204" pitchFamily="34" charset="0"/>
              </a:rPr>
              <a:t>This presentation provides an overview of how response teams can be used to intervene during tense or conflictual situations without using coercive measures.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What is a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 response team is a core group of experienced and committed people who embrace a noncoercive approach and who are responsible for intervening/responding when there is likely to be an emergency situation that is considered to be difficult or “unmanageable” by those present.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 response team may have different names in different countries and services – e.g. Crisis Response Team or Psychiatric Emergency Response Team.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Response teams can be effective  managing a crisis by using good communication, de-escalation and violence-prevention skills to defuse and safely resolve a tense or conflictual situation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8" action="ppaction://hlinkfile" tooltip="Hughes, 2010 #198">
                  <a:extLst>
                    <a:ext uri="{A12FA001-AC4F-418D-AE19-62706E023703}">
                      <ahyp:hlinkClr xmlns:ahyp="http://schemas.microsoft.com/office/drawing/2018/hyperlinkcolor" val="tx"/>
                    </a:ext>
                  </a:extLst>
                </a:hlinkClick>
              </a:rPr>
              <a:t>62</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help and assist during a conflictual situation but can also perform proactive </a:t>
            </a:r>
            <a:r>
              <a:rPr lang="en-GB" u="sng" dirty="0">
                <a:solidFill>
                  <a:srgbClr val="000000"/>
                </a:solidFill>
                <a:latin typeface="Calibri" panose="020F0502020204030204" pitchFamily="34" charset="0"/>
                <a:ea typeface="MS Mincho" panose="02020609040205080304" pitchFamily="49" charset="-128"/>
                <a:cs typeface="Arial" panose="020B0604020202020204" pitchFamily="34" charset="0"/>
              </a:rPr>
              <a:t>prevention</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in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It is important to note, however, that the intervention of a response team is not necessary or appropriate when people are simply expressing distress - the response team is appropriate only when one person’s or several people’s distress has a cumulative impact on each other and becomes a tense and conflictual situation that the they are not able to resolve by themselves.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team should be available at all times, especially when the risk of an incident may be higher (e.g. at night).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129</a:t>
            </a:fld>
            <a:endParaRPr lang="x-none"/>
          </a:p>
        </p:txBody>
      </p:sp>
    </p:spTree>
    <p:extLst>
      <p:ext uri="{BB962C8B-B14F-4D97-AF65-F5344CB8AC3E}">
        <p14:creationId xmlns:p14="http://schemas.microsoft.com/office/powerpoint/2010/main" val="330569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2.1: Meaning of seclusion and restraint (10 min.) </a:t>
            </a: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Begin with a brief, general discussion of participants’ initial ideas about what the terms “seclusion” and “restraint” mean. The purpose of this exercise is to encourage participants to start thinking creatively and critically about seclusion and restraint – practices which, for many, may constitute acceptable, commonplace and unavoidable standard procedures within services. Ask participants the following question and invite them to share their thoughts.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gn="just">
              <a:lnSpc>
                <a:spcPct val="115000"/>
              </a:lnSpc>
              <a:spcBef>
                <a:spcPts val="1200"/>
              </a:spcBef>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Arial" panose="020B0604020202020204" pitchFamily="34" charset="0"/>
              </a:rPr>
              <a:t>What do you understand by the words: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Write down ideas on a flipchart.  Do not worry at this point about coming up with complete definitions as these terms will be defined in the next presentation.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a:t>
            </a:fld>
            <a:endParaRPr lang="x-none"/>
          </a:p>
        </p:txBody>
      </p:sp>
    </p:spTree>
    <p:extLst>
      <p:ext uri="{BB962C8B-B14F-4D97-AF65-F5344CB8AC3E}">
        <p14:creationId xmlns:p14="http://schemas.microsoft.com/office/powerpoint/2010/main" val="17708934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5000"/>
              </a:lnSpc>
              <a:buFont typeface="Arial" panose="020B0604020202020204" pitchFamily="34" charset="0"/>
              <a:buNone/>
            </a:pPr>
            <a:br>
              <a:rPr lang="en-GB" sz="1200" b="1" dirty="0">
                <a:solidFill>
                  <a:srgbClr val="000000"/>
                </a:solidFill>
                <a:latin typeface="Calibri Light" panose="020F0302020204030204" pitchFamily="34" charset="0"/>
                <a:ea typeface="MS Mincho" panose="02020609040205080304" pitchFamily="49" charset="-128"/>
                <a:cs typeface="Calibri Light" panose="020F0302020204030204" pitchFamily="34" charset="0"/>
              </a:rPr>
            </a:br>
            <a:r>
              <a:rPr lang="en-GB" sz="1100" b="1" dirty="0">
                <a:solidFill>
                  <a:srgbClr val="000000"/>
                </a:solidFill>
                <a:latin typeface="Calibri Light" panose="020F0302020204030204" pitchFamily="34" charset="0"/>
                <a:ea typeface="MS Mincho" panose="02020609040205080304" pitchFamily="49" charset="-128"/>
                <a:cs typeface="Calibri Light" panose="020F0302020204030204" pitchFamily="34" charset="0"/>
              </a:rPr>
              <a:t>- Purpose of the response team -</a:t>
            </a:r>
            <a:endParaRPr lang="en-GB"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purpose of the response team is </a:t>
            </a:r>
            <a:r>
              <a:rPr lang="en-GB" u="sng" dirty="0">
                <a:solidFill>
                  <a:srgbClr val="000000"/>
                </a:solidFill>
                <a:latin typeface="Calibri" panose="020F0502020204030204" pitchFamily="34" charset="0"/>
                <a:ea typeface="MS Mincho" panose="02020609040205080304" pitchFamily="49" charset="-128"/>
                <a:cs typeface="Arial" panose="020B0604020202020204" pitchFamily="34" charset="0"/>
              </a:rPr>
              <a:t>always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to respond to tense and conflictual situations in a nonviolent and noncoercive way.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It is important to ensure that the response team does not evolve over time into a team that itself uses coercive and violent measures to manage tense and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130</a:t>
            </a:fld>
            <a:endParaRPr lang="x-none"/>
          </a:p>
        </p:txBody>
      </p:sp>
    </p:spTree>
    <p:extLst>
      <p:ext uri="{BB962C8B-B14F-4D97-AF65-F5344CB8AC3E}">
        <p14:creationId xmlns:p14="http://schemas.microsoft.com/office/powerpoint/2010/main" val="16866978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Objectives: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To provide a safe resolution to conflictual or tense situations that have safety implications or which have the potential to harm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To develop and implement noncoercive and nonconfrontational approaches that are designed to help and support the persons involved rather than to control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reduce the potential for injury or harm during such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provide an organized team approach and leadership to the most difficult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train and share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experiences and knowledge with others on noncoercive  skills and strategies.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contribute to discussion and review of the situation once it has been resolved with a view to continually improving the way in which such situations are responded to.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131</a:t>
            </a:fld>
            <a:endParaRPr lang="x-none"/>
          </a:p>
        </p:txBody>
      </p:sp>
    </p:spTree>
    <p:extLst>
      <p:ext uri="{BB962C8B-B14F-4D97-AF65-F5344CB8AC3E}">
        <p14:creationId xmlns:p14="http://schemas.microsoft.com/office/powerpoint/2010/main" val="24390778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Composition and role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response team should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Mental health and social care practitioners (aides, nurses, doctors and others) who are committed to noncoercive approaches in services and care.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There is a risk of escalation if the persons involved in the conflictual situation are unfamiliar with the team members.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a:spcBef>
                <a:spcPts val="0"/>
              </a:spcBef>
              <a:spcAft>
                <a:spcPts val="0"/>
              </a:spcAft>
            </a:pPr>
            <a:r>
              <a:rPr lang="en-GB" dirty="0">
                <a:solidFill>
                  <a:srgbClr val="000000"/>
                </a:solidFill>
                <a:ea typeface="MS Mincho" panose="02020609040205080304" pitchFamily="49" charset="-128"/>
                <a:cs typeface="Arial" panose="020B0604020202020204" pitchFamily="34" charset="0"/>
              </a:rPr>
              <a:t> </a:t>
            </a:r>
            <a:endParaRPr lang="x-none" dirty="0"/>
          </a:p>
          <a:p>
            <a:pPr marL="342900" lvl="0" indent="-342900">
              <a:spcBef>
                <a:spcPts val="0"/>
              </a:spcBef>
              <a:spcAft>
                <a:spcPts val="0"/>
              </a:spcAft>
              <a:buFont typeface="Symbol" panose="05050102010706020507" pitchFamily="18" charset="2"/>
              <a:buChar char=""/>
            </a:pPr>
            <a:r>
              <a:rPr lang="en-GB" dirty="0">
                <a:solidFill>
                  <a:srgbClr val="000000"/>
                </a:solidFill>
              </a:rPr>
              <a:t>Teams should also include o</a:t>
            </a:r>
            <a:r>
              <a:rPr lang="en-GB" dirty="0">
                <a:solidFill>
                  <a:srgbClr val="000000"/>
                </a:solidFill>
                <a:ea typeface="MS Mincho" panose="02020609040205080304" pitchFamily="49" charset="-128"/>
                <a:cs typeface="Arial" panose="020B0604020202020204" pitchFamily="34" charset="0"/>
              </a:rPr>
              <a:t>ther members (e.g. peer supporters, community advocates, family members). </a:t>
            </a:r>
            <a:endParaRPr lang="x-none" dirty="0">
              <a:solidFill>
                <a:srgbClr val="000000"/>
              </a:solidFill>
            </a:endParaRPr>
          </a:p>
          <a:p>
            <a:pPr marL="457200" marR="0">
              <a:lnSpc>
                <a:spcPct val="115000"/>
              </a:lnSpc>
              <a:spcBef>
                <a:spcPts val="0"/>
              </a:spcBef>
              <a:spcAft>
                <a:spcPts val="0"/>
              </a:spcAf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The composition of the response team is </a:t>
            </a:r>
            <a:r>
              <a:rPr lang="en-US" dirty="0">
                <a:latin typeface="Calibri" panose="020F0502020204030204" pitchFamily="34" charset="0"/>
                <a:ea typeface="MS Mincho" panose="02020609040205080304" pitchFamily="49" charset="-128"/>
                <a:cs typeface="Arial" panose="020B0604020202020204" pitchFamily="34" charset="0"/>
              </a:rPr>
              <a:t>tailored to the needs of the person(s) (e.g. sensitive to age, gender, culture, particular needs). Therefore,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it is important to make sure that the composition of the team respects gender, ethnic and age balance as far as possible.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132</a:t>
            </a:fld>
            <a:endParaRPr lang="x-none"/>
          </a:p>
        </p:txBody>
      </p:sp>
    </p:spTree>
    <p:extLst>
      <p:ext uri="{BB962C8B-B14F-4D97-AF65-F5344CB8AC3E}">
        <p14:creationId xmlns:p14="http://schemas.microsoft.com/office/powerpoint/2010/main" val="339868864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Role of various members: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should have clear and specific roles to avoid confusion and duplication under 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At least one core group should be assigned to the mental health or social service on a day-to-day basis.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There can also be team members outside the service who are “on call” when needed: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These members do not stay permanently at the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They are called to assist on the basis of need.</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They can be called on at short notice and report to the location in a short period of time.</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should receive remuneration for the time when they are “on-call”.</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133</a:t>
            </a:fld>
            <a:endParaRPr lang="x-none"/>
          </a:p>
        </p:txBody>
      </p:sp>
    </p:spTree>
    <p:extLst>
      <p:ext uri="{BB962C8B-B14F-4D97-AF65-F5344CB8AC3E}">
        <p14:creationId xmlns:p14="http://schemas.microsoft.com/office/powerpoint/2010/main" val="12782686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Team leaders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Response Teams should have a team leader. This should be an individual with effective leadership and de-escalation skills and experience in supporting people 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distress.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leaders should be screened by the management of the service prior to their engagement on the team.</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134</a:t>
            </a:fld>
            <a:endParaRPr lang="x-none"/>
          </a:p>
        </p:txBody>
      </p:sp>
    </p:spTree>
    <p:extLst>
      <p:ext uri="{BB962C8B-B14F-4D97-AF65-F5344CB8AC3E}">
        <p14:creationId xmlns:p14="http://schemas.microsoft.com/office/powerpoint/2010/main" val="256884759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An effective team leader:</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promotes a nonviolent approach to the resolution of a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promotes the safety of all the persons involved in the conflictual or tense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takes a leadership role in the situation and delegates roles and responsibilities to other team members (e.g. clearing the area, ensuring there are no potential harmful or dangerous objects,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keeps up to date with, and shares new research on, noncoercive approaches;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is competent with verbal and nonverbal communication skills;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listens to advice and coaches others on safety issues and noncoercive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questions unsafe decisions and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is responsible for the response and all post-event debriefing.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135</a:t>
            </a:fld>
            <a:endParaRPr lang="x-none"/>
          </a:p>
        </p:txBody>
      </p:sp>
    </p:spTree>
    <p:extLst>
      <p:ext uri="{BB962C8B-B14F-4D97-AF65-F5344CB8AC3E}">
        <p14:creationId xmlns:p14="http://schemas.microsoft.com/office/powerpoint/2010/main" val="283157349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4738"/>
            <a:ext cx="5486400" cy="3086100"/>
          </a:xfrm>
        </p:spPr>
      </p:sp>
      <p:sp>
        <p:nvSpPr>
          <p:cNvPr id="3" name="Notes Placeholder 2"/>
          <p:cNvSpPr>
            <a:spLocks noGrp="1"/>
          </p:cNvSpPr>
          <p:nvPr>
            <p:ph type="body" idx="1"/>
          </p:nvPr>
        </p:nvSpPr>
        <p:spPr>
          <a:xfrm>
            <a:off x="685800" y="4400550"/>
            <a:ext cx="5486400" cy="3680460"/>
          </a:xfrm>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Training on noncoercive responses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(both professional and non-professional) should be trained on how to avoid and manage crises.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Mental health and social services should upgrade the quality and quantity of their training, making it an annual requirement for all team members.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members should be trained together and have working relationships so that they can respond together as a team and prevent any miscommunication or lack of coordination in the situations in which they intervene.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Training should include how to support people with special needs and requirements (e.g. pregnant women, people with physical impairments,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Training should simulate the stress of real-life situations that have in the past resulted in the use of seclusion and restraint, thus enabling members to practise keeping calm under 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As response teams gain more practical experience, their effectiveness in diffusing conflictual situations increases over time.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All staff at the service (not just members of the response team) should also receive training  in noncoercive responses to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136</a:t>
            </a:fld>
            <a:endParaRPr lang="x-none"/>
          </a:p>
        </p:txBody>
      </p:sp>
    </p:spTree>
    <p:extLst>
      <p:ext uri="{BB962C8B-B14F-4D97-AF65-F5344CB8AC3E}">
        <p14:creationId xmlns:p14="http://schemas.microsoft.com/office/powerpoint/2010/main" val="29432855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The response team in action: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Responding to a potential conflictual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When a conflictual situation occurs, the staff member at the scene alerts the response team by calling its members to the location of the situation by radio, pagers or other methods.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When members are alerted, they stop what they are doing and report to the area.</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response team needs to come to the area in a short period of time (less than 5 min.).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137</a:t>
            </a:fld>
            <a:endParaRPr lang="x-none"/>
          </a:p>
        </p:txBody>
      </p:sp>
    </p:spTree>
    <p:extLst>
      <p:ext uri="{BB962C8B-B14F-4D97-AF65-F5344CB8AC3E}">
        <p14:creationId xmlns:p14="http://schemas.microsoft.com/office/powerpoint/2010/main" val="368347620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949325"/>
            <a:ext cx="3198812" cy="1798638"/>
          </a:xfrm>
        </p:spPr>
      </p:sp>
      <p:sp>
        <p:nvSpPr>
          <p:cNvPr id="3" name="Notes Placeholder 2"/>
          <p:cNvSpPr>
            <a:spLocks noGrp="1"/>
          </p:cNvSpPr>
          <p:nvPr>
            <p:ph type="body" idx="1"/>
          </p:nvPr>
        </p:nvSpPr>
        <p:spPr>
          <a:xfrm>
            <a:off x="685800" y="2994659"/>
            <a:ext cx="5486400" cy="5690553"/>
          </a:xfrm>
        </p:spPr>
        <p:txBody>
          <a:bodyPr/>
          <a:lstStyle/>
          <a:p>
            <a:pPr marR="0" lvl="0">
              <a:lnSpc>
                <a:spcPct val="115000"/>
              </a:lnSpc>
              <a:spcBef>
                <a:spcPts val="0"/>
              </a:spcBef>
              <a:spcAft>
                <a:spcPts val="60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2. Responding to a crisis or an emergency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As team members arrive they are met by the team leader who identifies which measures to take in the particular situation, based on dialogue with the persons involved, past experience of effective measures, personal observation, advance plans or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(where these are available),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Health staff on the response team should determine whether there are underlying medical reasons making a person behave or react in a certain way and whether that person has any pre-existing conditions (e.g. cardiac problems, history of trauma, drug use, etc.) of which the team should be aware.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team leader designates one person to take charge of the response. This should be a team member who knows, and has the best relationship with, the person concerned.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work with all the persons concerned to understand the immediate circumstances and relevant background that precipitated the situation and to identify means of overcoming it. This will lead to a relationship based on shared knowledge that will, in turn, enable members to understand  people’s positions.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When necessary, one or more members should lead people not involved in the situation (e.g. non-essential staff or people using the service) away from the area.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US" b="1" dirty="0"/>
              <a:t>(continued on next slide)</a:t>
            </a:r>
            <a:endParaRPr lang="x-none" b="1" dirty="0"/>
          </a:p>
        </p:txBody>
      </p:sp>
      <p:sp>
        <p:nvSpPr>
          <p:cNvPr id="4" name="Slide Number Placeholder 3"/>
          <p:cNvSpPr>
            <a:spLocks noGrp="1"/>
          </p:cNvSpPr>
          <p:nvPr>
            <p:ph type="sldNum" sz="quarter" idx="5"/>
          </p:nvPr>
        </p:nvSpPr>
        <p:spPr/>
        <p:txBody>
          <a:bodyPr/>
          <a:lstStyle/>
          <a:p>
            <a:fld id="{FC227B16-CF1E-45CC-ACCC-6F96B24F1C40}" type="slidenum">
              <a:rPr lang="x-none" smtClean="0"/>
              <a:t>138</a:t>
            </a:fld>
            <a:endParaRPr lang="x-none"/>
          </a:p>
        </p:txBody>
      </p:sp>
    </p:spTree>
    <p:extLst>
      <p:ext uri="{BB962C8B-B14F-4D97-AF65-F5344CB8AC3E}">
        <p14:creationId xmlns:p14="http://schemas.microsoft.com/office/powerpoint/2010/main" val="40525163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Responding to a crisis or an emergency (continued)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GB"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Members of the response team should ensure that other staff members are providing the necessary support to other people using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Response teams should take action to calm the environment (e.g. reduce harsh lighting, reduce any noise pollution/loud noises, etc.) and remove any potentially harmful objects (e.g. furniture, medical equipment).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Response teams  should not overwhelm the persons involved and contribute to chaos by, for instance, all talking at the same time or rushing to act at the same time. Doing so may increase the potential for injury and trauma.</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Even during a conflictual situation it is important to be mindful of ways in which the relationship of the persons present can be enhanced and to avoid saying or doing things that hinder these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139</a:t>
            </a:fld>
            <a:endParaRPr lang="x-none"/>
          </a:p>
        </p:txBody>
      </p:sp>
    </p:spTree>
    <p:extLst>
      <p:ext uri="{BB962C8B-B14F-4D97-AF65-F5344CB8AC3E}">
        <p14:creationId xmlns:p14="http://schemas.microsoft.com/office/powerpoint/2010/main" val="180905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236538"/>
            <a:ext cx="2079625" cy="1169987"/>
          </a:xfrm>
        </p:spPr>
      </p:sp>
      <p:sp>
        <p:nvSpPr>
          <p:cNvPr id="3" name="Notes Placeholder 2"/>
          <p:cNvSpPr>
            <a:spLocks noGrp="1"/>
          </p:cNvSpPr>
          <p:nvPr>
            <p:ph type="body" idx="1"/>
          </p:nvPr>
        </p:nvSpPr>
        <p:spPr>
          <a:xfrm>
            <a:off x="341660" y="1586016"/>
            <a:ext cx="6174680" cy="7414352"/>
          </a:xfrm>
        </p:spPr>
        <p:txBody>
          <a:bodyPr/>
          <a:lstStyle/>
          <a:p>
            <a:pPr algn="just">
              <a:spcAft>
                <a:spcPts val="600"/>
              </a:spcAft>
              <a:tabLst>
                <a:tab pos="0" algn="l"/>
              </a:tabLst>
            </a:pPr>
            <a:r>
              <a:rPr lang="en-GB" sz="1050" dirty="0">
                <a:solidFill>
                  <a:srgbClr val="548DD4"/>
                </a:solidFill>
                <a:latin typeface="Calibri" panose="020F0502020204030204" pitchFamily="34" charset="0"/>
                <a:ea typeface="SimSun" panose="02010600030101010101" pitchFamily="2" charset="-122"/>
                <a:cs typeface="Arial" panose="020B0604020202020204" pitchFamily="34" charset="0"/>
              </a:rPr>
              <a:t>The aim of this exercise is to discuss various explicit and subtle forms of seclusion and restraint that are commonly used in mental health and social services. </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tabLst>
                <a:tab pos="0" algn="l"/>
              </a:tabLst>
            </a:pPr>
            <a:r>
              <a:rPr lang="en-GB" sz="1050" dirty="0">
                <a:solidFill>
                  <a:srgbClr val="548DD4"/>
                </a:solidFill>
                <a:latin typeface="Calibri" panose="020F0502020204030204" pitchFamily="34" charset="0"/>
                <a:ea typeface="SimSun" panose="02010600030101010101" pitchFamily="2" charset="-122"/>
                <a:cs typeface="Arial" panose="020B0604020202020204" pitchFamily="34" charset="0"/>
              </a:rPr>
              <a:t>Some of these examples may initially seem ambiguous. Through discussion with participants, the idea is to clarify what constitutes seclusion and restraint (including its more subtle forms) and what does not. Note that this set of examples can be changed and tailored according to the context in which the training is delivered.</a:t>
            </a:r>
            <a:endParaRPr lang="x-none" sz="1050" dirty="0">
              <a:latin typeface="Calibri" panose="020F0502020204030204" pitchFamily="34" charset="0"/>
              <a:ea typeface="SimSun" panose="02010600030101010101" pitchFamily="2" charset="-122"/>
              <a:cs typeface="Arial" panose="020B0604020202020204" pitchFamily="34" charset="0"/>
            </a:endParaRPr>
          </a:p>
          <a:p>
            <a:pPr>
              <a:spcAft>
                <a:spcPts val="1200"/>
              </a:spcAft>
              <a:tabLst>
                <a:tab pos="0" algn="l"/>
              </a:tabLst>
            </a:pPr>
            <a:r>
              <a:rPr lang="en-GB" sz="1050" dirty="0">
                <a:solidFill>
                  <a:srgbClr val="548DD4"/>
                </a:solidFill>
                <a:latin typeface="Calibri" panose="020F0502020204030204" pitchFamily="34" charset="0"/>
                <a:ea typeface="SimSun" panose="02010600030101010101" pitchFamily="2" charset="-122"/>
                <a:cs typeface="Arial" panose="020B0604020202020204" pitchFamily="34" charset="0"/>
              </a:rPr>
              <a:t>Show the following to participants: </a:t>
            </a:r>
          </a:p>
          <a:p>
            <a:pPr marL="171450" lvl="0" indent="-171450">
              <a:spcAft>
                <a:spcPts val="1200"/>
              </a:spcAft>
              <a:buFont typeface="Arial" panose="020B0604020202020204" pitchFamily="34" charset="0"/>
              <a:buChar char="•"/>
            </a:pPr>
            <a:r>
              <a:rPr lang="en-GB" sz="1050" b="1" dirty="0">
                <a:solidFill>
                  <a:srgbClr val="000000"/>
                </a:solidFill>
                <a:latin typeface="Calibri" panose="020F0502020204030204" pitchFamily="34" charset="0"/>
                <a:ea typeface="SimSun" panose="02010600030101010101" pitchFamily="2" charset="-122"/>
                <a:cs typeface="Arial" panose="020B0604020202020204" pitchFamily="34" charset="0"/>
              </a:rPr>
              <a:t>Do the following constitute seclusion, restraint, both or neither?</a:t>
            </a:r>
            <a:r>
              <a:rPr lang="en-GB" sz="1000" b="1"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Holding down a person in bed using a belt or chains.</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Keeping a person in a caged bed.</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Tying a person to a tree, bed or a fixed object.</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Holding down a person. </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Forcefully grasping someone’s arms to put their clothes on.</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Compelling a person to go to their room. </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Keeping a person in their room with a door open, but the person is not allowed to leave.</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Holding someone’s hands down in order to feed them because they are undernourished.</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Strapping a person down in order to feed them with a tube when the person has been refusing to eat for some time.</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Having doors of a service locked for “safety” or other reasons,  even if people are officially free to come and go as they wish.</a:t>
            </a:r>
          </a:p>
          <a:p>
            <a:pPr marR="0" lvl="0">
              <a:lnSpc>
                <a:spcPct val="115000"/>
              </a:lnSpc>
              <a:spcBef>
                <a:spcPts val="0"/>
              </a:spcBef>
              <a:spcAft>
                <a:spcPts val="0"/>
              </a:spcAft>
              <a:tabLst>
                <a:tab pos="0" algn="l"/>
              </a:tabLst>
            </a:pPr>
            <a:endPar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All these situations represent forms of seclusion and restraint.  Some are more subtle than others, but all need to be eliminated from mental health and social services in order to ensure recovery and compliance with the CRPD.</a:t>
            </a:r>
          </a:p>
          <a:p>
            <a:pPr marR="0" lvl="0">
              <a:lnSpc>
                <a:spcPct val="115000"/>
              </a:lnSpc>
              <a:spcBef>
                <a:spcPts val="0"/>
              </a:spcBef>
              <a:spcAft>
                <a:spcPts val="0"/>
              </a:spcAft>
              <a:tabLst>
                <a:tab pos="0" algn="l"/>
              </a:tabLst>
            </a:pPr>
            <a:endParaRPr lang="en-US" sz="1000"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Some examples (examples 1-4) are obvious cases of seclusion and restraint – such as using caged beds, tying a person to a tree, bed or a fixed object, and holding a person down using belts or chains – and participants may not dispute this. </a:t>
            </a:r>
          </a:p>
          <a:p>
            <a:pPr marR="0" lvl="0">
              <a:lnSpc>
                <a:spcPct val="115000"/>
              </a:lnSpc>
              <a:spcBef>
                <a:spcPts val="0"/>
              </a:spcBef>
              <a:spcAft>
                <a:spcPts val="0"/>
              </a:spcAft>
              <a:tabLst>
                <a:tab pos="0" algn="l"/>
              </a:tabLst>
            </a:pPr>
            <a:endParaRPr lang="x-none" sz="1000"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However, participants may argue that some of these examples can be considered noncoercive or that some of these practices are better than others. Some practices may be justified, from participants’ perspectives, as being for the benefit of the person concerned and therefore should not be considered seclusion and restraint (e.g. forcefully holding someone’s hands down in order to feed them because they are undernourished). </a:t>
            </a:r>
          </a:p>
          <a:p>
            <a:pPr marR="0" lvl="0">
              <a:lnSpc>
                <a:spcPct val="115000"/>
              </a:lnSpc>
              <a:spcBef>
                <a:spcPts val="0"/>
              </a:spcBef>
              <a:spcAft>
                <a:spcPts val="0"/>
              </a:spcAft>
              <a:tabLst>
                <a:tab pos="0" algn="l"/>
              </a:tabLst>
            </a:pPr>
            <a:endParaRPr lang="x-none" sz="1000"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As the session proceeds, participants will understand that these practices are human rights violations and are harmful, do not benefit the person concerned and impede recovery. In fact, they all constitute seclusion and restraint.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14</a:t>
            </a:fld>
            <a:endParaRPr lang="x-none"/>
          </a:p>
        </p:txBody>
      </p:sp>
    </p:spTree>
    <p:extLst>
      <p:ext uri="{BB962C8B-B14F-4D97-AF65-F5344CB8AC3E}">
        <p14:creationId xmlns:p14="http://schemas.microsoft.com/office/powerpoint/2010/main" val="50316783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sz="1100" b="1" dirty="0">
                <a:solidFill>
                  <a:srgbClr val="000000"/>
                </a:solidFill>
                <a:latin typeface="Calibri" panose="020F0502020204030204" pitchFamily="34" charset="0"/>
                <a:ea typeface="MS Mincho" panose="02020609040205080304" pitchFamily="49" charset="-128"/>
                <a:cs typeface="Arial" panose="020B0604020202020204" pitchFamily="34" charset="0"/>
              </a:rPr>
              <a:t>3. Once the situation has been resolved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0"/>
              </a:spcAft>
            </a:pPr>
            <a:r>
              <a:rPr lang="en-GB" sz="1100"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en-GB" sz="1100" dirty="0"/>
              <a:t>A post-incident review should be conducted as soon as possible, and no later than 72 hours after the incident.</a:t>
            </a:r>
            <a:endParaRPr lang="x-none" sz="1100" dirty="0"/>
          </a:p>
          <a:p>
            <a:pPr marL="457200"/>
            <a:r>
              <a:rPr lang="en-GB" sz="1100" dirty="0">
                <a:solidFill>
                  <a:srgbClr val="000000"/>
                </a:solidFill>
                <a:ea typeface="MS Mincho" panose="02020609040205080304" pitchFamily="49" charset="-128"/>
                <a:cs typeface="Arial" panose="020B0604020202020204" pitchFamily="34" charset="0"/>
              </a:rPr>
              <a:t> </a:t>
            </a:r>
            <a:endParaRPr lang="x-none" sz="1100" dirty="0"/>
          </a:p>
          <a:p>
            <a:pPr marL="342900" lvl="0" indent="-342900">
              <a:buFont typeface="Symbol" panose="05050102010706020507" pitchFamily="18" charset="2"/>
              <a:buChar char=""/>
            </a:pPr>
            <a:r>
              <a:rPr lang="en-GB" sz="1100" dirty="0">
                <a:solidFill>
                  <a:srgbClr val="000000"/>
                </a:solidFill>
                <a:ea typeface="MS Mincho" panose="02020609040205080304" pitchFamily="49" charset="-128"/>
                <a:cs typeface="Arial" panose="020B0604020202020204" pitchFamily="34" charset="0"/>
              </a:rPr>
              <a:t>A debriefing session should be held between members of the response team to discuss the response, review the outcome and determine what worked, what did not work and how things can be managed better in future if a similar situation emerges.</a:t>
            </a:r>
            <a:endParaRPr lang="x-none" sz="1100" dirty="0"/>
          </a:p>
          <a:p>
            <a:pPr marL="457200"/>
            <a:r>
              <a:rPr lang="en-GB" sz="1100" dirty="0"/>
              <a:t> </a:t>
            </a:r>
            <a:endParaRPr lang="x-none" sz="1100" dirty="0"/>
          </a:p>
          <a:p>
            <a:pPr marL="342900" lvl="0" indent="-342900">
              <a:buFont typeface="Symbol" panose="05050102010706020507" pitchFamily="18" charset="2"/>
              <a:buChar char=""/>
            </a:pPr>
            <a:r>
              <a:rPr lang="en-GB" sz="1100" dirty="0"/>
              <a:t>The response team should discuss with all persons involved what they think led up to the situation, how it was handled, and what could be done to prevent a similar situation from occurring in the future. </a:t>
            </a:r>
            <a:endParaRPr lang="x-none" sz="1100" dirty="0"/>
          </a:p>
          <a:p>
            <a:pPr marL="628650" marR="0" lvl="0" indent="-342900">
              <a:spcBef>
                <a:spcPts val="0"/>
              </a:spcBef>
              <a:spcAft>
                <a:spcPts val="0"/>
              </a:spcAft>
              <a:buFont typeface="Calibri" panose="020F050202020403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The purpose of a review is to learn lessons, to support staff and people using the service, and to encourage  positive relationships between people.</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b="1" dirty="0"/>
          </a:p>
          <a:p>
            <a:r>
              <a:rPr lang="en-US" sz="1100" b="1" dirty="0"/>
              <a:t>(continued on next slide)</a:t>
            </a:r>
            <a:endParaRPr lang="x-none" sz="1100" b="1" dirty="0"/>
          </a:p>
        </p:txBody>
      </p:sp>
      <p:sp>
        <p:nvSpPr>
          <p:cNvPr id="4" name="Slide Number Placeholder 3"/>
          <p:cNvSpPr>
            <a:spLocks noGrp="1"/>
          </p:cNvSpPr>
          <p:nvPr>
            <p:ph type="sldNum" sz="quarter" idx="5"/>
          </p:nvPr>
        </p:nvSpPr>
        <p:spPr/>
        <p:txBody>
          <a:bodyPr/>
          <a:lstStyle/>
          <a:p>
            <a:fld id="{FC227B16-CF1E-45CC-ACCC-6F96B24F1C40}" type="slidenum">
              <a:rPr lang="x-none" smtClean="0"/>
              <a:t>140</a:t>
            </a:fld>
            <a:endParaRPr lang="x-none"/>
          </a:p>
        </p:txBody>
      </p:sp>
    </p:spTree>
    <p:extLst>
      <p:ext uri="{BB962C8B-B14F-4D97-AF65-F5344CB8AC3E}">
        <p14:creationId xmlns:p14="http://schemas.microsoft.com/office/powerpoint/2010/main" val="8650846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949325"/>
            <a:ext cx="4365625" cy="2455863"/>
          </a:xfrm>
        </p:spPr>
      </p:sp>
      <p:sp>
        <p:nvSpPr>
          <p:cNvPr id="3" name="Notes Placeholder 2"/>
          <p:cNvSpPr>
            <a:spLocks noGrp="1"/>
          </p:cNvSpPr>
          <p:nvPr>
            <p:ph type="body" idx="1"/>
          </p:nvPr>
        </p:nvSpPr>
        <p:spPr>
          <a:xfrm>
            <a:off x="685800" y="3635566"/>
            <a:ext cx="5486400" cy="4365434"/>
          </a:xfrm>
        </p:spPr>
        <p:txBody>
          <a:bodyPr/>
          <a:lstStyle/>
          <a:p>
            <a:pPr lvl="0">
              <a:lnSpc>
                <a:spcPct val="115000"/>
              </a:lnSpc>
            </a:pPr>
            <a:r>
              <a:rPr lang="en-GB" sz="1100" b="1" dirty="0">
                <a:solidFill>
                  <a:srgbClr val="000000"/>
                </a:solidFill>
                <a:latin typeface="Calibri" panose="020F0502020204030204" pitchFamily="34" charset="0"/>
                <a:ea typeface="MS Mincho" panose="02020609040205080304" pitchFamily="49" charset="-128"/>
                <a:cs typeface="Arial" panose="020B0604020202020204" pitchFamily="34" charset="0"/>
              </a:rPr>
              <a:t>Once the situation has been resolved (continued)</a:t>
            </a:r>
            <a:endParaRPr lang="x-none" sz="11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For the person using the service who was involved in the situation, a separate debriefing session should be conducted when the person feels ready, in order to better understand what led up to the situation, what they went through, what provoked their distress, what happened that they were reacting to, and how appropriately they think the response team dealt with the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This is also an opportunity to develop or review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persons concerned should have the opportunity to write their own personal perspective of the incident and of what should happen in similar situations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a post-incident review should be undertaken soon after the crisis (e.g. within 3 days).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Recommendations should be made as part of the review, highlighting actions that could be taken in the future to improve the ability of the service to avoid and respond to conflictual situations.</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 Results of this review should be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shared with the service staff and service management as needed.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141</a:t>
            </a:fld>
            <a:endParaRPr lang="x-none"/>
          </a:p>
        </p:txBody>
      </p:sp>
    </p:spTree>
    <p:extLst>
      <p:ext uri="{BB962C8B-B14F-4D97-AF65-F5344CB8AC3E}">
        <p14:creationId xmlns:p14="http://schemas.microsoft.com/office/powerpoint/2010/main" val="195035989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solidFill>
                  <a:srgbClr val="000000"/>
                </a:solidFill>
                <a:latin typeface="Calibri" panose="020F0502020204030204" pitchFamily="34" charset="0"/>
                <a:ea typeface="MS Mincho" panose="02020609040205080304" pitchFamily="49" charset="-128"/>
                <a:cs typeface="Arial" panose="020B0604020202020204" pitchFamily="34" charset="0"/>
              </a:rPr>
              <a:t>Exercise  10.1: Creating a response team </a:t>
            </a: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(20 mins)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meant to help participants to come up with a list of steps that can be taken to create a response team in their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following questions and record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What can be done to create a response team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Who could you involve?</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How could people who are not staff members be included as part of the response team (e.g. can they be available at the service on a day-to-day basis or could they be “on call” to come quickly to the service)?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How could you organize the training for this team?</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If funding is needed, how could it be funded?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142</a:t>
            </a:fld>
            <a:endParaRPr lang="x-none"/>
          </a:p>
        </p:txBody>
      </p:sp>
    </p:spTree>
    <p:extLst>
      <p:ext uri="{BB962C8B-B14F-4D97-AF65-F5344CB8AC3E}">
        <p14:creationId xmlns:p14="http://schemas.microsoft.com/office/powerpoint/2010/main" val="209862145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Reflective exercise (10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reflective exercise gives the participants an opportunity to further think about what has been learned in the training.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Below is a question to reflect on after the session. You can either write down your answer to discuss at the next topic or simply think about your answers.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What can you do as an individual to help eliminate the use of seclusion and restraint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143</a:t>
            </a:fld>
            <a:endParaRPr lang="x-none"/>
          </a:p>
        </p:txBody>
      </p:sp>
    </p:spTree>
    <p:extLst>
      <p:ext uri="{BB962C8B-B14F-4D97-AF65-F5344CB8AC3E}">
        <p14:creationId xmlns:p14="http://schemas.microsoft.com/office/powerpoint/2010/main" val="24089001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2 hours and 12 minutes.</a:t>
            </a:r>
            <a:endParaRPr lang="en-GB" sz="120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topic is to encourage participants to reflect on the strategies described in the previous topics and  think about what concrete action they could implement in their own context.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144</a:t>
            </a:fld>
            <a:endParaRPr lang="x-none"/>
          </a:p>
        </p:txBody>
      </p:sp>
    </p:spTree>
    <p:extLst>
      <p:ext uri="{BB962C8B-B14F-4D97-AF65-F5344CB8AC3E}">
        <p14:creationId xmlns:p14="http://schemas.microsoft.com/office/powerpoint/2010/main" val="57296779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11.1: Current practices for responding to tense and conflictual situations in the service (15 min., slides)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is a brief discussion exercise designed to encourage participants to talk about what currently happens in conflictual situations within their service (it may also be a service that they are familiar with).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does your service currently manage crisis situations?</a:t>
            </a:r>
            <a:endParaRPr lang="x-none" sz="1050"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15 minutes for participants to share their thoughts on this.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145</a:t>
            </a:fld>
            <a:endParaRPr lang="x-none"/>
          </a:p>
        </p:txBody>
      </p:sp>
    </p:spTree>
    <p:extLst>
      <p:ext uri="{BB962C8B-B14F-4D97-AF65-F5344CB8AC3E}">
        <p14:creationId xmlns:p14="http://schemas.microsoft.com/office/powerpoint/2010/main" val="5607671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133350"/>
            <a:ext cx="2309813" cy="1300163"/>
          </a:xfrm>
        </p:spPr>
      </p:sp>
      <p:sp>
        <p:nvSpPr>
          <p:cNvPr id="3" name="Notes Placeholder 2"/>
          <p:cNvSpPr>
            <a:spLocks noGrp="1"/>
          </p:cNvSpPr>
          <p:nvPr>
            <p:ph type="body" idx="1"/>
          </p:nvPr>
        </p:nvSpPr>
        <p:spPr>
          <a:xfrm>
            <a:off x="99152" y="1542361"/>
            <a:ext cx="6610120" cy="7361609"/>
          </a:xfrm>
        </p:spPr>
        <p:txBody>
          <a:bodyPr/>
          <a:lstStyle/>
          <a:p>
            <a:pPr>
              <a:lnSpc>
                <a:spcPct val="115000"/>
              </a:lnSpc>
              <a:spcAft>
                <a:spcPts val="300"/>
              </a:spcAft>
            </a:pPr>
            <a:r>
              <a:rPr lang="en-GB" b="1" i="1" dirty="0">
                <a:latin typeface="Calibri" panose="020F0502020204030204" pitchFamily="34" charset="0"/>
                <a:ea typeface="SimSun" panose="02010600030101010101" pitchFamily="2" charset="-122"/>
                <a:cs typeface="Arial" panose="020B0604020202020204" pitchFamily="34" charset="0"/>
              </a:rPr>
              <a:t>Exercise 11.2: </a:t>
            </a:r>
            <a:r>
              <a:rPr lang="en-GB" b="1" i="1" u="sng" dirty="0">
                <a:latin typeface="Calibri" panose="020F0502020204030204" pitchFamily="34" charset="0"/>
                <a:ea typeface="SimSun" panose="02010600030101010101" pitchFamily="2" charset="-122"/>
                <a:cs typeface="Arial" panose="020B0604020202020204" pitchFamily="34" charset="0"/>
              </a:rPr>
              <a:t>Personal</a:t>
            </a:r>
            <a:r>
              <a:rPr lang="en-GB" b="1" i="1" dirty="0">
                <a:latin typeface="Calibri" panose="020F0502020204030204" pitchFamily="34" charset="0"/>
                <a:ea typeface="SimSun" panose="02010600030101010101" pitchFamily="2" charset="-122"/>
                <a:cs typeface="Arial" panose="020B0604020202020204" pitchFamily="34" charset="0"/>
              </a:rPr>
              <a:t> action to eliminate seclusion and restraint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intended to encourage participants to discuss the implementation of alternative strategies outlined in the training. This is meant to encourage the group to commit to eliminating seclusion and restraint through personal action.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by inviting participants to think on their own about some specific individual actions they can take to eliminate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3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some </a:t>
            </a:r>
            <a:r>
              <a:rPr lang="en-GB" b="1" u="sng" dirty="0">
                <a:latin typeface="Calibri" panose="020F0502020204030204" pitchFamily="34" charset="0"/>
                <a:ea typeface="SimSun" panose="02010600030101010101" pitchFamily="2" charset="-122"/>
                <a:cs typeface="Arial" panose="020B0604020202020204" pitchFamily="34" charset="0"/>
              </a:rPr>
              <a:t>personal</a:t>
            </a:r>
            <a:r>
              <a:rPr lang="en-GB" b="1" dirty="0">
                <a:latin typeface="Calibri" panose="020F0502020204030204" pitchFamily="34" charset="0"/>
                <a:ea typeface="SimSun" panose="02010600030101010101" pitchFamily="2" charset="-122"/>
                <a:cs typeface="Arial" panose="020B0604020202020204" pitchFamily="34" charset="0"/>
              </a:rPr>
              <a:t> actions that can be taken to eliminate the use of seclusion and restraint in a mental health or social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5-10 minutes of individual reflection, invite participants to share their ideas with the group. Make a list of responses on the flipchart. Some examples may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Take a breath before approaching a tense situation in order to allow myself time to think before rushing to address it.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I see someone demonstrating a behaviour that upsets me, try to lower my voice and project calm, kindness and understanding.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approaching a tense situation, think about how the other person might be feeling and how I can respond to the situation, keeping in mind that person’s sensitivities.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I see a staff member struggling with a tense situation, respectfully offer to help.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Report the use of seclusion and restraint to supervisors.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Talk with other staff members about the kinds of strategies that can be used to diffuse tense and conflictual situations peacefully.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Work with people using the service to understand their needs, sensitivities and preferences in order to accommodate them.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Work with people using the service as a group to understand how the environment and overall practices of the service setting can be improved in order to better meet everyone’s needs.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Question individual staff and service practices which are coercive and which do not align with the recovery approach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a conflictual situation has been resolved, talk with everyone involved about what was done well, what was not done well and what could be done better in future. I can also reflect on how my assumptions and behaviour influenced the situation and how this could be improved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making the list, help the group select three actions from the list to which they can collectively commit (i.e. the whole group selects three or more personal-level actions that every person will commit to). Invite them to write these actions on the table hand-out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(see Annex 4).</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146</a:t>
            </a:fld>
            <a:endParaRPr lang="x-none"/>
          </a:p>
        </p:txBody>
      </p:sp>
    </p:spTree>
    <p:extLst>
      <p:ext uri="{BB962C8B-B14F-4D97-AF65-F5344CB8AC3E}">
        <p14:creationId xmlns:p14="http://schemas.microsoft.com/office/powerpoint/2010/main" val="170957010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75" y="147638"/>
            <a:ext cx="1873250" cy="1054100"/>
          </a:xfrm>
        </p:spPr>
      </p:sp>
      <p:sp>
        <p:nvSpPr>
          <p:cNvPr id="3" name="Notes Placeholder 2"/>
          <p:cNvSpPr>
            <a:spLocks noGrp="1"/>
          </p:cNvSpPr>
          <p:nvPr>
            <p:ph type="body" idx="1"/>
          </p:nvPr>
        </p:nvSpPr>
        <p:spPr>
          <a:xfrm>
            <a:off x="572877" y="1432193"/>
            <a:ext cx="5927075" cy="7348250"/>
          </a:xfrm>
        </p:spPr>
        <p:txBody>
          <a:bodyPr/>
          <a:lstStyle/>
          <a:p>
            <a:pPr>
              <a:lnSpc>
                <a:spcPct val="115000"/>
              </a:lnSpc>
              <a:spcAft>
                <a:spcPts val="300"/>
              </a:spcAft>
            </a:pPr>
            <a:r>
              <a:rPr lang="en-GB" b="1" i="1" dirty="0">
                <a:latin typeface="Calibri" panose="020F0502020204030204" pitchFamily="34" charset="0"/>
                <a:ea typeface="SimSun" panose="02010600030101010101" pitchFamily="2" charset="-122"/>
                <a:cs typeface="Arial" panose="020B0604020202020204" pitchFamily="34" charset="0"/>
              </a:rPr>
              <a:t>Exercise 11.3: </a:t>
            </a:r>
            <a:r>
              <a:rPr lang="en-GB" b="1" i="1" u="sng" dirty="0">
                <a:latin typeface="Calibri" panose="020F0502020204030204" pitchFamily="34" charset="0"/>
                <a:ea typeface="SimSun" panose="02010600030101010101" pitchFamily="2" charset="-122"/>
                <a:cs typeface="Arial" panose="020B0604020202020204" pitchFamily="34" charset="0"/>
              </a:rPr>
              <a:t>Service-level</a:t>
            </a:r>
            <a:r>
              <a:rPr lang="en-GB" b="1" i="1" dirty="0">
                <a:latin typeface="Calibri" panose="020F0502020204030204" pitchFamily="34" charset="0"/>
                <a:ea typeface="SimSun" panose="02010600030101010101" pitchFamily="2" charset="-122"/>
                <a:cs typeface="Arial" panose="020B0604020202020204" pitchFamily="34" charset="0"/>
              </a:rPr>
              <a:t> action to eliminate seclusion and restraint (1 hour)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have participants make a list together of four or five changes that need to be carried out at the service level to end the use of seclusion and restraint at their service. The list should include the specific actions that need to be taken in order to implement those changes. You can draw a table on the flipchart (see below) or invite participants to write these changes on the table titled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Service-level changes to eliminate the use of seclusion and restraints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(Annex 5).</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3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some changes that can be implemented at the service level to eliminate the use of seclusion and restraint?</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(Record these in the “Service-level change” column)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actions need to be taken in order to implement these changes?</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(Record these in the “What needs to be done” column)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 table to draw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147</a:t>
            </a:fld>
            <a:endParaRPr lang="x-none"/>
          </a:p>
        </p:txBody>
      </p:sp>
      <p:pic>
        <p:nvPicPr>
          <p:cNvPr id="5" name="Picture 4">
            <a:extLst>
              <a:ext uri="{FF2B5EF4-FFF2-40B4-BE49-F238E27FC236}">
                <a16:creationId xmlns:a16="http://schemas.microsoft.com/office/drawing/2014/main" id="{F6784091-1FB2-469B-8E90-40E9CB9BE69B}"/>
              </a:ext>
            </a:extLst>
          </p:cNvPr>
          <p:cNvPicPr>
            <a:picLocks noChangeAspect="1"/>
          </p:cNvPicPr>
          <p:nvPr/>
        </p:nvPicPr>
        <p:blipFill>
          <a:blip r:embed="rId3"/>
          <a:stretch>
            <a:fillRect/>
          </a:stretch>
        </p:blipFill>
        <p:spPr>
          <a:xfrm>
            <a:off x="1061402" y="4869814"/>
            <a:ext cx="4579233" cy="3791331"/>
          </a:xfrm>
          <a:prstGeom prst="rect">
            <a:avLst/>
          </a:prstGeom>
        </p:spPr>
      </p:pic>
    </p:spTree>
    <p:extLst>
      <p:ext uri="{BB962C8B-B14F-4D97-AF65-F5344CB8AC3E}">
        <p14:creationId xmlns:p14="http://schemas.microsoft.com/office/powerpoint/2010/main" val="11030221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1017588"/>
            <a:ext cx="5221287" cy="2936875"/>
          </a:xfrm>
        </p:spPr>
      </p:sp>
      <p:sp>
        <p:nvSpPr>
          <p:cNvPr id="3" name="Notes Placeholder 2"/>
          <p:cNvSpPr>
            <a:spLocks noGrp="1"/>
          </p:cNvSpPr>
          <p:nvPr>
            <p:ph type="body" idx="1"/>
          </p:nvPr>
        </p:nvSpPr>
        <p:spPr>
          <a:xfrm>
            <a:off x="685800" y="4400550"/>
            <a:ext cx="5486400" cy="3280410"/>
          </a:xfrm>
        </p:spPr>
        <p:txBody>
          <a:bodyPr/>
          <a:lstStyle/>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sum up the discussions of the previous exercise, show participants this short presentation.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As we have seen in the previous exercise, actions to eliminate the use of seclusion and restraint can be taken at the individual level and also at the service level through policy and cultural changes in services.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148</a:t>
            </a:fld>
            <a:endParaRPr lang="x-none"/>
          </a:p>
        </p:txBody>
      </p:sp>
    </p:spTree>
    <p:extLst>
      <p:ext uri="{BB962C8B-B14F-4D97-AF65-F5344CB8AC3E}">
        <p14:creationId xmlns:p14="http://schemas.microsoft.com/office/powerpoint/2010/main" val="396302998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0110" y="4400550"/>
            <a:ext cx="5486400" cy="3600450"/>
          </a:xfrm>
        </p:spPr>
        <p:txBody>
          <a:bodyPr/>
          <a:lstStyle/>
          <a:p>
            <a:pPr>
              <a:lnSpc>
                <a:spcPct val="115000"/>
              </a:lnSpc>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Examples of actions at the service level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Develop a service policy aimed at eliminating the use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Establish a service policy to ensure that staff are not held responsible or liable when accidents or incidents have occurred if they have followed all correct noncoercive strategies, procedures and protocols.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Very often staff resist finding alternatives to seclusion and restraint because they fear they will be held accountable for damages or may lose their jobs. Removing this liability is key to eliminating seclusion and restraint.</a:t>
            </a: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(continued on next slide)</a:t>
            </a:r>
            <a:endParaRPr lang="x-none" b="1"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149</a:t>
            </a:fld>
            <a:endParaRPr lang="x-none"/>
          </a:p>
        </p:txBody>
      </p:sp>
    </p:spTree>
    <p:extLst>
      <p:ext uri="{BB962C8B-B14F-4D97-AF65-F5344CB8AC3E}">
        <p14:creationId xmlns:p14="http://schemas.microsoft.com/office/powerpoint/2010/main" val="319228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Forms of seclusion and restraint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tabLst>
                <a:tab pos="0" algn="l"/>
              </a:tabLs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presentation aims to define seclusion and restraint and explore the various forms that these may take. It highlights what does and what does not constitute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Seclusion: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Seclusion is broadly defined as isolating an individual away from others by physically restricting the individual’s ability to leave a defined space (confinement).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It may be done by locking someone in a specific space (e.g. room, shed, cell) or containing them in an area by locking access doors, telling them they are not allowed to move from that area or threatening or implying negative consequences if they do.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a:t>
            </a:fld>
            <a:endParaRPr lang="x-none"/>
          </a:p>
        </p:txBody>
      </p:sp>
    </p:spTree>
    <p:extLst>
      <p:ext uri="{BB962C8B-B14F-4D97-AF65-F5344CB8AC3E}">
        <p14:creationId xmlns:p14="http://schemas.microsoft.com/office/powerpoint/2010/main" val="351956190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Examples of actions at the service level include (continued):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Train all staff on trauma-informed approaches and recovery-oriented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Train all staff on how to avoid and respond to tense and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Evaluate and debrief with staff on what is working and what is not working in the management of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Establish a comfort room within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Regularly review and discuss data collected on the use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150</a:t>
            </a:fld>
            <a:endParaRPr lang="x-none"/>
          </a:p>
        </p:txBody>
      </p:sp>
    </p:spTree>
    <p:extLst>
      <p:ext uri="{BB962C8B-B14F-4D97-AF65-F5344CB8AC3E}">
        <p14:creationId xmlns:p14="http://schemas.microsoft.com/office/powerpoint/2010/main" val="341072033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1049338"/>
            <a:ext cx="4983163" cy="2803525"/>
          </a:xfrm>
        </p:spPr>
      </p:sp>
      <p:sp>
        <p:nvSpPr>
          <p:cNvPr id="3" name="Notes Placeholder 2"/>
          <p:cNvSpPr>
            <a:spLocks noGrp="1"/>
          </p:cNvSpPr>
          <p:nvPr>
            <p:ph type="body" idx="1"/>
          </p:nvPr>
        </p:nvSpPr>
        <p:spPr>
          <a:xfrm>
            <a:off x="685800" y="4034790"/>
            <a:ext cx="5486400" cy="4274820"/>
          </a:xfrm>
        </p:spPr>
        <p:txBody>
          <a:bodyPr/>
          <a:lstStyle/>
          <a:p>
            <a:pPr marL="457200" marR="0">
              <a:lnSpc>
                <a:spcPct val="115000"/>
              </a:lnSpc>
              <a:spcBef>
                <a:spcPts val="0"/>
              </a:spcBef>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The Pennsylvania State Hospital System’s </a:t>
            </a: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Seclusion and Restraint Reduction Programme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extLst>
                    <a:ext uri="{A12FA001-AC4F-418D-AE19-62706E023703}">
                      <ahyp:hlinkClr xmlns:ahyp="http://schemas.microsoft.com/office/drawing/2018/hyperlinkcolor" val="tx"/>
                    </a:ext>
                  </a:extLst>
                </a:hlinkClick>
              </a:rPr>
              <a:t>39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extLst>
                    <a:ext uri="{A12FA001-AC4F-418D-AE19-62706E023703}">
                      <ahyp:hlinkClr xmlns:ahyp="http://schemas.microsoft.com/office/drawing/2018/hyperlinkcolor" val="tx"/>
                    </a:ext>
                  </a:extLst>
                </a:hlinkClick>
              </a:rPr>
              <a:t>40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5" action="ppaction://hlinkfile" tooltip="Smith, 2005 #196">
                  <a:extLst>
                    <a:ext uri="{A12FA001-AC4F-418D-AE19-62706E023703}">
                      <ahyp:hlinkClr xmlns:ahyp="http://schemas.microsoft.com/office/drawing/2018/hyperlinkcolor" val="tx"/>
                    </a:ext>
                  </a:extLst>
                </a:hlinkClick>
              </a:rPr>
              <a:t>59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6" action="ppaction://hlinkfile" tooltip="Pennsylvania Department of Human Services, 2017 #146">
                  <a:extLst>
                    <a:ext uri="{A12FA001-AC4F-418D-AE19-62706E023703}">
                      <ahyp:hlinkClr xmlns:ahyp="http://schemas.microsoft.com/office/drawing/2018/hyperlinkcolor" val="tx"/>
                    </a:ext>
                  </a:extLst>
                </a:hlinkClick>
              </a:rPr>
              <a:t>60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MS Mincho" panose="02020609040205080304" pitchFamily="49" charset="-128"/>
                <a:cs typeface="Arial" panose="020B0604020202020204" pitchFamily="34" charset="0"/>
              </a:rPr>
              <a:t>In the 1990s, the Pennsylvania Department of Public Welfare instituted an active </a:t>
            </a:r>
            <a:r>
              <a:rPr lang="en-US" dirty="0" err="1">
                <a:latin typeface="Calibri" panose="020F0502020204030204" pitchFamily="34" charset="0"/>
                <a:ea typeface="MS Mincho" panose="02020609040205080304" pitchFamily="49" charset="-128"/>
                <a:cs typeface="Arial" panose="020B0604020202020204" pitchFamily="34" charset="0"/>
              </a:rPr>
              <a:t>programme</a:t>
            </a:r>
            <a:r>
              <a:rPr lang="en-US" dirty="0">
                <a:latin typeface="Calibri" panose="020F0502020204030204" pitchFamily="34" charset="0"/>
                <a:ea typeface="MS Mincho" panose="02020609040205080304" pitchFamily="49" charset="-128"/>
                <a:cs typeface="Arial" panose="020B0604020202020204" pitchFamily="34" charset="0"/>
              </a:rPr>
              <a:t> to reduce, and ultimately eliminate, seclusion and restraint in mental health and forensic hospitals. All the hospitals have been seclusion-free for several years and are approaching zero-use of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MS Mincho" panose="02020609040205080304" pitchFamily="49" charset="-128"/>
                <a:cs typeface="Arial" panose="020B0604020202020204" pitchFamily="34" charset="0"/>
              </a:rPr>
              <a:t>The </a:t>
            </a:r>
            <a:r>
              <a:rPr lang="en-US" dirty="0" err="1">
                <a:latin typeface="Calibri" panose="020F0502020204030204" pitchFamily="34" charset="0"/>
                <a:ea typeface="MS Mincho" panose="02020609040205080304" pitchFamily="49" charset="-128"/>
                <a:cs typeface="Arial" panose="020B0604020202020204" pitchFamily="34" charset="0"/>
              </a:rPr>
              <a:t>programme</a:t>
            </a:r>
            <a:r>
              <a:rPr lang="en-US" dirty="0">
                <a:latin typeface="Calibri" panose="020F0502020204030204" pitchFamily="34" charset="0"/>
                <a:ea typeface="MS Mincho" panose="02020609040205080304" pitchFamily="49" charset="-128"/>
                <a:cs typeface="Arial" panose="020B0604020202020204" pitchFamily="34" charset="0"/>
              </a:rPr>
              <a:t> was realized through a combination of training, monitoring, policy revisions, cultural change, data transparency, the use of response teams and by adopting a recovery approach to providing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MS Mincho" panose="02020609040205080304" pitchFamily="49" charset="-128"/>
                <a:cs typeface="Arial" panose="020B0604020202020204" pitchFamily="34" charset="0"/>
              </a:rPr>
              <a:t>Research evaluating the impact of the </a:t>
            </a:r>
            <a:r>
              <a:rPr lang="en-US" dirty="0" err="1">
                <a:latin typeface="Calibri" panose="020F0502020204030204" pitchFamily="34" charset="0"/>
                <a:ea typeface="MS Mincho" panose="02020609040205080304" pitchFamily="49" charset="-128"/>
                <a:cs typeface="Arial" panose="020B0604020202020204" pitchFamily="34" charset="0"/>
              </a:rPr>
              <a:t>programme</a:t>
            </a:r>
            <a:r>
              <a:rPr lang="en-US" dirty="0">
                <a:latin typeface="Calibri" panose="020F0502020204030204" pitchFamily="34" charset="0"/>
                <a:ea typeface="MS Mincho" panose="02020609040205080304" pitchFamily="49" charset="-128"/>
                <a:cs typeface="Arial" panose="020B0604020202020204" pitchFamily="34" charset="0"/>
              </a:rPr>
              <a:t> from 2001 to 2010 showed significant reductions in the use of seclusion and restraint over this period across the state. </a:t>
            </a:r>
            <a:r>
              <a:rPr lang="en-US" dirty="0">
                <a:latin typeface="Calibri" panose="020F0502020204030204" pitchFamily="34" charset="0"/>
                <a:ea typeface="SimSun" panose="02010600030101010101" pitchFamily="2" charset="-122"/>
                <a:cs typeface="Arial" panose="020B0604020202020204" pitchFamily="34" charset="0"/>
              </a:rPr>
              <a:t>During the span of the study, the use of unscheduled medication as an indicator of the use of chemical restraint also declined.  </a:t>
            </a:r>
            <a:endParaRPr lang="x-none" dirty="0">
              <a:latin typeface="Calibri" panose="020F0502020204030204" pitchFamily="34" charset="0"/>
              <a:ea typeface="SimSun" panose="02010600030101010101" pitchFamily="2" charset="-122"/>
              <a:cs typeface="Arial" panose="020B0604020202020204" pitchFamily="34" charset="0"/>
            </a:endParaRPr>
          </a:p>
          <a:p>
            <a:r>
              <a:rPr lang="en-US" dirty="0">
                <a:latin typeface="Calibri" panose="020F0502020204030204" pitchFamily="34" charset="0"/>
                <a:ea typeface="MS Mincho" panose="02020609040205080304" pitchFamily="49" charset="-128"/>
                <a:cs typeface="Arial" panose="020B0604020202020204" pitchFamily="34" charset="0"/>
              </a:rPr>
              <a:t>Furthermore, contrary to fears, there was no increase in assaults on staff; in some cases, the number of assaults on staff even decreased</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151</a:t>
            </a:fld>
            <a:endParaRPr lang="x-none"/>
          </a:p>
        </p:txBody>
      </p:sp>
    </p:spTree>
    <p:extLst>
      <p:ext uri="{BB962C8B-B14F-4D97-AF65-F5344CB8AC3E}">
        <p14:creationId xmlns:p14="http://schemas.microsoft.com/office/powerpoint/2010/main" val="368529722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At the end of the presentation show the following video to participants about “No force first”, a restraint reduction programme implemented in the United Kingdom.</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No force first, Mersey Care NHS Trust (7:15)</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/sCNdpDK3V3g </a:t>
            </a:r>
            <a:r>
              <a:rPr lang="en-GB" dirty="0">
                <a:latin typeface="Calibri" panose="020F0502020204030204" pitchFamily="34" charset="0"/>
                <a:ea typeface="SimSun" panose="02010600030101010101" pitchFamily="2" charset="-122"/>
                <a:cs typeface="Arial" panose="020B0604020202020204" pitchFamily="34" charset="0"/>
              </a:rPr>
              <a:t>(accessed 9 April 2019)</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152</a:t>
            </a:fld>
            <a:endParaRPr lang="x-none"/>
          </a:p>
        </p:txBody>
      </p:sp>
    </p:spTree>
    <p:extLst>
      <p:ext uri="{BB962C8B-B14F-4D97-AF65-F5344CB8AC3E}">
        <p14:creationId xmlns:p14="http://schemas.microsoft.com/office/powerpoint/2010/main" val="22306852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Wrapping up (10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What are the 3 key points that you have learned from this training?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153</a:t>
            </a:fld>
            <a:endParaRPr lang="x-none"/>
          </a:p>
        </p:txBody>
      </p:sp>
    </p:spTree>
    <p:extLst>
      <p:ext uri="{BB962C8B-B14F-4D97-AF65-F5344CB8AC3E}">
        <p14:creationId xmlns:p14="http://schemas.microsoft.com/office/powerpoint/2010/main" val="186614043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this question with these key take-home messages.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Seclusion and restraint are human rights violations and are harmful.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There are many strategies to prevent or adequately respond to tense and conflictual situations  without resorting to seclusion and restraint.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Everyone has a role to play in ending seclusion and restraint.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By ending these practices, everyone will benefit.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154</a:t>
            </a:fld>
            <a:endParaRPr lang="x-none"/>
          </a:p>
        </p:txBody>
      </p:sp>
    </p:spTree>
    <p:extLst>
      <p:ext uri="{BB962C8B-B14F-4D97-AF65-F5344CB8AC3E}">
        <p14:creationId xmlns:p14="http://schemas.microsoft.com/office/powerpoint/2010/main" val="272013369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155</a:t>
            </a:fld>
            <a:endParaRPr lang="en-GB"/>
          </a:p>
        </p:txBody>
      </p:sp>
      <p:sp>
        <p:nvSpPr>
          <p:cNvPr id="6" name="Notes Placeholder 2">
            <a:extLst>
              <a:ext uri="{FF2B5EF4-FFF2-40B4-BE49-F238E27FC236}">
                <a16:creationId xmlns:a16="http://schemas.microsoft.com/office/drawing/2014/main" id="{1DC1850F-D883-454A-8038-667336FBEB06}"/>
              </a:ext>
            </a:extLst>
          </p:cNvPr>
          <p:cNvSpPr txBox="1">
            <a:spLocks/>
          </p:cNvSpPr>
          <p:nvPr/>
        </p:nvSpPr>
        <p:spPr>
          <a:xfrm>
            <a:off x="310842" y="149221"/>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t>Conceptualization </a:t>
            </a:r>
          </a:p>
          <a:p>
            <a:r>
              <a:rPr lang="en-US" sz="1100" dirty="0"/>
              <a:t>Michelle Funk (Coordinator) and Natalie Drew Bold (Technical Officer) Mental Health Policy and Service Development, Department of Mental Health and Substance Abuse (WHO, Geneva)</a:t>
            </a:r>
          </a:p>
          <a:p>
            <a:endParaRPr lang="en-US" sz="1100" dirty="0"/>
          </a:p>
          <a:p>
            <a:r>
              <a:rPr lang="en-US" sz="1100" b="1" dirty="0"/>
              <a:t>Writing and editorial team</a:t>
            </a:r>
          </a:p>
          <a:p>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endParaRPr lang="en-US" sz="1100" dirty="0"/>
          </a:p>
          <a:p>
            <a:r>
              <a:rPr lang="en-US" sz="1100" b="1" dirty="0"/>
              <a:t>Key international experts</a:t>
            </a:r>
          </a:p>
          <a:p>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endParaRPr lang="en-US" sz="1100" dirty="0"/>
          </a:p>
          <a:p>
            <a:r>
              <a:rPr lang="en-US" sz="1100" b="1" dirty="0"/>
              <a:t>Contributions</a:t>
            </a:r>
          </a:p>
          <a:p>
            <a:r>
              <a:rPr lang="en-US" sz="1100" dirty="0">
                <a:solidFill>
                  <a:schemeClr val="accent2"/>
                </a:solidFill>
              </a:rPr>
              <a:t>Technical reviewers</a:t>
            </a:r>
          </a:p>
          <a:p>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t>Prosecutor's</a:t>
            </a:r>
            <a:r>
              <a:rPr lang="lt-LT" sz="1100" dirty="0"/>
              <a:t> Office (</a:t>
            </a:r>
            <a:r>
              <a:rPr lang="lt-LT" sz="1100" dirty="0" err="1"/>
              <a:t>Brazil</a:t>
            </a:r>
            <a:r>
              <a:rPr lang="lt-LT" sz="1100" dirty="0"/>
              <a:t>); </a:t>
            </a:r>
            <a:r>
              <a:rPr lang="lt-LT" sz="1100" dirty="0" err="1"/>
              <a:t>Patricia</a:t>
            </a:r>
            <a:r>
              <a:rPr lang="lt-LT" sz="1100" dirty="0"/>
              <a:t> </a:t>
            </a:r>
            <a:r>
              <a:rPr lang="lt-LT" sz="1100" dirty="0" err="1"/>
              <a:t>Brogna</a:t>
            </a:r>
            <a:r>
              <a:rPr lang="lt-LT" sz="1100" dirty="0"/>
              <a:t>, </a:t>
            </a:r>
            <a:r>
              <a:rPr lang="lt-LT" sz="1100" dirty="0" err="1"/>
              <a:t>National</a:t>
            </a:r>
            <a:r>
              <a:rPr lang="lt-LT" sz="1100" dirty="0"/>
              <a:t> </a:t>
            </a:r>
            <a:r>
              <a:rPr lang="lt-LT" sz="1100" dirty="0" err="1"/>
              <a:t>School</a:t>
            </a:r>
            <a:r>
              <a:rPr lang="lt-LT" sz="1100" dirty="0"/>
              <a:t> </a:t>
            </a:r>
            <a:r>
              <a:rPr lang="lt-LT" sz="1100" dirty="0" err="1"/>
              <a:t>of</a:t>
            </a:r>
            <a:r>
              <a:rPr lang="lt-LT" sz="1100" dirty="0"/>
              <a:t> </a:t>
            </a:r>
            <a:r>
              <a:rPr lang="lt-LT" sz="1100" dirty="0" err="1"/>
              <a:t>Occupational</a:t>
            </a:r>
            <a:r>
              <a:rPr lang="lt-LT" sz="1100" dirty="0"/>
              <a:t> </a:t>
            </a:r>
            <a:r>
              <a:rPr lang="lt-LT" sz="1100" dirty="0" err="1"/>
              <a:t>Therapy</a:t>
            </a:r>
            <a:r>
              <a:rPr lang="lt-LT" sz="1100" dirty="0"/>
              <a:t>, (Argentina); </a:t>
            </a:r>
            <a:r>
              <a:rPr lang="lt-LT" sz="1100" dirty="0" err="1"/>
              <a:t>Celia</a:t>
            </a:r>
            <a:r>
              <a:rPr lang="lt-LT" sz="1100" dirty="0"/>
              <a:t> </a:t>
            </a:r>
            <a:r>
              <a:rPr lang="lt-LT" sz="1100" dirty="0" err="1"/>
              <a:t>Brown</a:t>
            </a:r>
            <a:r>
              <a:rPr lang="lt-LT" sz="1100" dirty="0"/>
              <a:t>, </a:t>
            </a:r>
            <a:r>
              <a:rPr lang="lt-LT" sz="1100" dirty="0" err="1"/>
              <a:t>MindFreedom</a:t>
            </a:r>
            <a:r>
              <a:rPr lang="lt-LT" sz="1100" dirty="0"/>
              <a:t> International, (United </a:t>
            </a:r>
            <a:r>
              <a:rPr lang="lt-LT" sz="1100" dirty="0" err="1"/>
              <a:t>States</a:t>
            </a:r>
            <a:r>
              <a:rPr lang="lt-LT" sz="1100" dirty="0"/>
              <a:t> </a:t>
            </a:r>
            <a:r>
              <a:rPr lang="lt-LT" sz="1100" dirty="0" err="1"/>
              <a:t>of</a:t>
            </a:r>
            <a:r>
              <a:rPr lang="lt-LT" sz="1100" dirty="0"/>
              <a:t> America); </a:t>
            </a:r>
            <a:r>
              <a:rPr lang="lt-LT" sz="1100" dirty="0" err="1"/>
              <a:t>Kimberly</a:t>
            </a:r>
            <a:r>
              <a:rPr lang="lt-LT" sz="1100" dirty="0"/>
              <a:t> </a:t>
            </a:r>
            <a:r>
              <a:rPr lang="lt-LT" sz="1100" dirty="0" err="1"/>
              <a:t>Budnick</a:t>
            </a:r>
            <a:r>
              <a:rPr lang="lt-LT" sz="1100" dirty="0"/>
              <a:t>, </a:t>
            </a:r>
            <a:r>
              <a:rPr lang="lt-LT" sz="1100" dirty="0" err="1"/>
              <a:t>Head</a:t>
            </a:r>
            <a:r>
              <a:rPr lang="lt-LT" sz="1100" dirty="0"/>
              <a:t> </a:t>
            </a:r>
            <a:r>
              <a:rPr lang="lt-LT" sz="1100" dirty="0" err="1"/>
              <a:t>Start</a:t>
            </a:r>
            <a:r>
              <a:rPr lang="lt-LT" sz="1100" dirty="0"/>
              <a:t> </a:t>
            </a:r>
            <a:r>
              <a:rPr lang="lt-LT" sz="1100" dirty="0" err="1"/>
              <a:t>Teacher</a:t>
            </a:r>
            <a:r>
              <a:rPr lang="lt-LT" sz="1100" dirty="0"/>
              <a:t>/</a:t>
            </a:r>
            <a:r>
              <a:rPr lang="lt-LT" sz="1100" dirty="0" err="1"/>
              <a:t>Early</a:t>
            </a:r>
            <a:r>
              <a:rPr lang="lt-LT" sz="1100" dirty="0"/>
              <a:t> </a:t>
            </a:r>
            <a:r>
              <a:rPr lang="lt-LT" sz="1100" dirty="0" err="1"/>
              <a:t>Childhood</a:t>
            </a:r>
            <a:r>
              <a:rPr lang="lt-LT" sz="1100" dirty="0"/>
              <a:t> </a:t>
            </a:r>
            <a:r>
              <a:rPr lang="lt-LT" sz="1100" dirty="0" err="1"/>
              <a:t>Educator</a:t>
            </a:r>
            <a:r>
              <a:rPr lang="lt-LT" sz="1100" dirty="0"/>
              <a:t> (United </a:t>
            </a:r>
            <a:r>
              <a:rPr lang="lt-LT" sz="1100" dirty="0" err="1"/>
              <a:t>States</a:t>
            </a:r>
            <a:r>
              <a:rPr lang="lt-LT" sz="1100" dirty="0"/>
              <a:t> </a:t>
            </a:r>
            <a:r>
              <a:rPr lang="lt-LT" sz="1100" dirty="0" err="1"/>
              <a:t>of</a:t>
            </a:r>
            <a:r>
              <a:rPr lang="lt-LT" sz="1100" dirty="0"/>
              <a:t> America); </a:t>
            </a:r>
            <a:r>
              <a:rPr lang="lt-LT" sz="1100" dirty="0" err="1"/>
              <a:t>Janice</a:t>
            </a:r>
            <a:r>
              <a:rPr lang="lt-LT" sz="1100" dirty="0"/>
              <a:t> </a:t>
            </a:r>
            <a:r>
              <a:rPr lang="lt-LT" sz="1100" dirty="0" err="1"/>
              <a:t>Cambri</a:t>
            </a:r>
            <a:r>
              <a:rPr lang="lt-LT" sz="1100" dirty="0"/>
              <a:t>, </a:t>
            </a:r>
            <a:r>
              <a:rPr lang="lt-LT" sz="1100" dirty="0" err="1"/>
              <a:t>Psychosocial</a:t>
            </a:r>
            <a:r>
              <a:rPr lang="lt-LT" sz="1100" dirty="0"/>
              <a:t> </a:t>
            </a:r>
            <a:r>
              <a:rPr lang="lt-LT" sz="1100" dirty="0" err="1"/>
              <a:t>Disability</a:t>
            </a:r>
            <a:r>
              <a:rPr lang="lt-LT" sz="1100" dirty="0"/>
              <a:t> </a:t>
            </a:r>
            <a:r>
              <a:rPr lang="lt-LT" sz="1100" dirty="0" err="1"/>
              <a:t>Inclusive</a:t>
            </a:r>
            <a:r>
              <a:rPr lang="lt-LT" sz="1100" dirty="0"/>
              <a:t> </a:t>
            </a:r>
            <a:r>
              <a:rPr lang="lt-LT" sz="1100" dirty="0" err="1"/>
              <a:t>Philippines</a:t>
            </a:r>
            <a:r>
              <a:rPr lang="lt-LT" sz="1100" dirty="0"/>
              <a:t> (</a:t>
            </a:r>
            <a:r>
              <a:rPr lang="lt-LT" sz="1100" dirty="0" err="1"/>
              <a:t>Philippines</a:t>
            </a:r>
            <a:r>
              <a:rPr lang="lt-LT" sz="1100" dirty="0"/>
              <a:t>); </a:t>
            </a:r>
            <a:r>
              <a:rPr lang="lt-LT" sz="1100" dirty="0" err="1"/>
              <a:t>Aleisha</a:t>
            </a:r>
            <a:r>
              <a:rPr lang="lt-LT" sz="1100" dirty="0"/>
              <a:t> </a:t>
            </a:r>
            <a:r>
              <a:rPr lang="lt-LT" sz="1100" dirty="0" err="1"/>
              <a:t>Carroll</a:t>
            </a:r>
            <a:r>
              <a:rPr lang="lt-LT" sz="1100" dirty="0"/>
              <a:t>, CBM </a:t>
            </a:r>
            <a:r>
              <a:rPr lang="lt-LT" sz="1100" dirty="0" err="1"/>
              <a:t>Australia</a:t>
            </a:r>
            <a:r>
              <a:rPr lang="lt-LT" sz="1100" dirty="0"/>
              <a:t> (</a:t>
            </a:r>
            <a:r>
              <a:rPr lang="lt-LT" sz="1100" dirty="0" err="1"/>
              <a:t>Australia</a:t>
            </a:r>
            <a:r>
              <a:rPr lang="lt-LT" sz="1100" dirty="0"/>
              <a:t>); Mauro </a:t>
            </a:r>
            <a:r>
              <a:rPr lang="lt-LT" sz="1100" dirty="0" err="1"/>
              <a:t>Giovanni</a:t>
            </a:r>
            <a:r>
              <a:rPr lang="lt-LT" sz="1100" dirty="0"/>
              <a:t> </a:t>
            </a:r>
            <a:r>
              <a:rPr lang="lt-LT" sz="1100" dirty="0" err="1"/>
              <a:t>Carta</a:t>
            </a:r>
            <a:r>
              <a:rPr lang="lt-LT" sz="1100" dirty="0"/>
              <a:t>, </a:t>
            </a:r>
            <a:r>
              <a:rPr lang="lt-LT" sz="1100" dirty="0" err="1"/>
              <a:t>Università</a:t>
            </a:r>
            <a:r>
              <a:rPr lang="lt-LT" sz="1100" dirty="0"/>
              <a:t> degli </a:t>
            </a:r>
            <a:r>
              <a:rPr lang="lt-LT" sz="1100" dirty="0" err="1"/>
              <a:t>studi</a:t>
            </a:r>
            <a:r>
              <a:rPr lang="lt-LT" sz="1100" dirty="0"/>
              <a:t> di </a:t>
            </a:r>
            <a:r>
              <a:rPr lang="lt-LT" sz="1100" dirty="0" err="1"/>
              <a:t>Cagliari</a:t>
            </a:r>
            <a:r>
              <a:rPr lang="lt-LT" sz="1100" dirty="0"/>
              <a:t> (</a:t>
            </a:r>
            <a:r>
              <a:rPr lang="lt-LT" sz="1100" dirty="0" err="1"/>
              <a:t>Italy</a:t>
            </a:r>
            <a:r>
              <a:rPr lang="lt-LT" sz="1100" dirty="0"/>
              <a:t>); </a:t>
            </a:r>
            <a:r>
              <a:rPr lang="lt-LT" sz="1100" dirty="0" err="1"/>
              <a:t>Chauhan</a:t>
            </a:r>
            <a:r>
              <a:rPr lang="lt-LT" sz="1100" dirty="0"/>
              <a:t> </a:t>
            </a:r>
            <a:r>
              <a:rPr lang="lt-LT" sz="1100" dirty="0" err="1"/>
              <a:t>Ajay</a:t>
            </a:r>
            <a:r>
              <a:rPr lang="lt-LT" sz="1100" dirty="0"/>
              <a:t>, </a:t>
            </a:r>
            <a:r>
              <a:rPr lang="lt-LT" sz="1100" dirty="0" err="1"/>
              <a:t>State</a:t>
            </a:r>
            <a:r>
              <a:rPr lang="lt-LT" sz="1100" dirty="0"/>
              <a:t> </a:t>
            </a:r>
            <a:r>
              <a:rPr lang="lt-LT" sz="1100" dirty="0" err="1"/>
              <a:t>Mental</a:t>
            </a:r>
            <a:r>
              <a:rPr lang="lt-LT" sz="1100" dirty="0"/>
              <a:t> </a:t>
            </a:r>
            <a:r>
              <a:rPr lang="lt-LT" sz="1100" dirty="0" err="1"/>
              <a:t>Health</a:t>
            </a:r>
            <a:r>
              <a:rPr lang="lt-LT" sz="1100" dirty="0"/>
              <a:t> </a:t>
            </a:r>
            <a:r>
              <a:rPr lang="lt-LT" sz="1100" dirty="0" err="1"/>
              <a:t>Authority</a:t>
            </a:r>
            <a:r>
              <a:rPr lang="lt-LT" sz="1100" dirty="0"/>
              <a:t>, </a:t>
            </a:r>
            <a:r>
              <a:rPr lang="lt-LT" sz="1100" dirty="0" err="1"/>
              <a:t>Gujarat</a:t>
            </a:r>
            <a:r>
              <a:rPr lang="lt-LT" sz="1100" dirty="0"/>
              <a:t>, (</a:t>
            </a:r>
            <a:r>
              <a:rPr lang="lt-LT" sz="1100" dirty="0" err="1"/>
              <a:t>India</a:t>
            </a:r>
            <a:r>
              <a:rPr lang="lt-LT" sz="1100" dirty="0"/>
              <a:t>); </a:t>
            </a:r>
            <a:r>
              <a:rPr lang="lt-LT" sz="1100" dirty="0" err="1"/>
              <a:t>Facundo</a:t>
            </a:r>
            <a:r>
              <a:rPr lang="lt-LT" sz="1100" dirty="0"/>
              <a:t> </a:t>
            </a:r>
            <a:r>
              <a:rPr lang="lt-LT" sz="1100" dirty="0" err="1"/>
              <a:t>Chavez</a:t>
            </a:r>
            <a:r>
              <a:rPr lang="lt-LT" sz="1100" dirty="0"/>
              <a:t> </a:t>
            </a:r>
            <a:r>
              <a:rPr lang="lt-LT" sz="1100" dirty="0" err="1"/>
              <a:t>Penillas</a:t>
            </a:r>
            <a:r>
              <a:rPr lang="lt-LT" sz="1100" dirty="0"/>
              <a:t>,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Daniel</a:t>
            </a:r>
            <a:r>
              <a:rPr lang="lt-LT" sz="1100" dirty="0"/>
              <a:t> </a:t>
            </a:r>
            <a:r>
              <a:rPr lang="lt-LT" sz="1100" dirty="0" err="1"/>
              <a:t>Chisholm</a:t>
            </a:r>
            <a:r>
              <a:rPr lang="lt-LT" sz="1100" dirty="0"/>
              <a:t>, WHO </a:t>
            </a:r>
            <a:r>
              <a:rPr lang="lt-LT" sz="1100" dirty="0" err="1"/>
              <a:t>Regional</a:t>
            </a:r>
            <a:r>
              <a:rPr lang="lt-LT" sz="1100" dirty="0"/>
              <a:t> Office </a:t>
            </a:r>
            <a:r>
              <a:rPr lang="lt-LT" sz="1100" dirty="0" err="1"/>
              <a:t>for</a:t>
            </a:r>
            <a:r>
              <a:rPr lang="lt-LT" sz="1100" dirty="0"/>
              <a:t> </a:t>
            </a:r>
            <a:r>
              <a:rPr lang="lt-LT" sz="1100" dirty="0" err="1"/>
              <a:t>Europe</a:t>
            </a:r>
            <a:r>
              <a:rPr lang="lt-LT" sz="1100" dirty="0"/>
              <a:t> (</a:t>
            </a:r>
            <a:r>
              <a:rPr lang="lt-LT" sz="1100" dirty="0" err="1"/>
              <a:t>Denmark</a:t>
            </a:r>
            <a:r>
              <a:rPr lang="lt-LT" sz="1100" dirty="0"/>
              <a:t>); </a:t>
            </a:r>
            <a:endParaRPr lang="en-US" sz="1100" dirty="0"/>
          </a:p>
        </p:txBody>
      </p:sp>
    </p:spTree>
    <p:extLst>
      <p:ext uri="{BB962C8B-B14F-4D97-AF65-F5344CB8AC3E}">
        <p14:creationId xmlns:p14="http://schemas.microsoft.com/office/powerpoint/2010/main" val="171273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Manual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Manual restraint refers to interventions done with hands or bodies without the use of any device. It is sometimes called “holding”.</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Manual restraint imposes a manual limitation on a person’s movement (whole body or certain body parts) often using force.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also refers to any “hands-on” control of a person which may involve physical struggles such as dragging a person on the floor or holding a person against the floor. Sometimes it includes painful positions in order to execute control, such as twisting arms to the back or pressing pain points.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“Prone” or “face-down” restraint is a common form of manual restraint. This is when a person is held face-down (or prone) on the floor and is physically prevented from moving out of this position. </a:t>
            </a:r>
          </a:p>
          <a:p>
            <a:pPr marL="857250" lvl="2"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a particularly dangerous form of restraint due the risk of positional suffocation and sudden death</a:t>
            </a:r>
            <a:r>
              <a:rPr lang="en-GB" baseline="30000"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Morrison, 2002 #153">
                  <a:extLst>
                    <a:ext uri="{A12FA001-AC4F-418D-AE19-62706E023703}">
                      <ahyp:hlinkClr xmlns:ahyp="http://schemas.microsoft.com/office/drawing/2018/hyperlinkcolor" val="tx"/>
                    </a:ext>
                  </a:extLst>
                </a:hlinkClick>
              </a:rPr>
              <a:t>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Mind, 2013 #154">
                  <a:extLst>
                    <a:ext uri="{A12FA001-AC4F-418D-AE19-62706E023703}">
                      <ahyp:hlinkClr xmlns:ahyp="http://schemas.microsoft.com/office/drawing/2018/hyperlinkcolor" val="tx"/>
                    </a:ext>
                  </a:extLst>
                </a:hlinkClick>
              </a:rPr>
              <a:t>6</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Mohr, 2003 #155">
                  <a:extLst>
                    <a:ext uri="{A12FA001-AC4F-418D-AE19-62706E023703}">
                      <ahyp:hlinkClr xmlns:ahyp="http://schemas.microsoft.com/office/drawing/2018/hyperlinkcolor" val="tx"/>
                    </a:ext>
                  </a:extLst>
                </a:hlinkClick>
              </a:rPr>
              <a:t>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16</a:t>
            </a:fld>
            <a:endParaRPr lang="x-none"/>
          </a:p>
        </p:txBody>
      </p:sp>
    </p:spTree>
    <p:extLst>
      <p:ext uri="{BB962C8B-B14F-4D97-AF65-F5344CB8AC3E}">
        <p14:creationId xmlns:p14="http://schemas.microsoft.com/office/powerpoint/2010/main" val="65178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Physical (or mechanical)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Physical (or mechanical) restraint commonly refers to interventions undertaken with the use of devices to immobilize the person or restrict a person’s ability to freely move part of their body.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Physical restraints include:</a:t>
            </a:r>
          </a:p>
          <a:p>
            <a:pPr marL="800100" marR="0"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belts, ropes, chains, shackles and tightened cloth and also </a:t>
            </a:r>
          </a:p>
          <a:p>
            <a:pPr marL="800100" marR="0"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disabling clothing such as straightjackets, disabling gloves, disabling furniture such as cage-beds, net-beds or immobilization chairs.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Tying someone to a tree or to another object is also a form physical restraint.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17</a:t>
            </a:fld>
            <a:endParaRPr lang="x-none"/>
          </a:p>
        </p:txBody>
      </p:sp>
    </p:spTree>
    <p:extLst>
      <p:ext uri="{BB962C8B-B14F-4D97-AF65-F5344CB8AC3E}">
        <p14:creationId xmlns:p14="http://schemas.microsoft.com/office/powerpoint/2010/main" val="320993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Chemical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Chemical restraint is broadly defined as the use of medication administered against the person’s will, which is claimed to be a “necessary treatment” or an “emergency measure” in order to control a person’s movement and/or behaviour.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involuntary use of a sedating or psychotropic drug. It can include oral administration  or injection of the medication without the person’s consent.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often administered in response to a perceived danger, such as a violent or aggressive act against one’s self or others, or to control people or make them “easier to manage”.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Chemical restraint is frequently used as an alternative to, or alongside, manual restraint, physical restraint or seclusion.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However, chemical restraint </a:t>
            </a:r>
            <a:r>
              <a:rPr lang="en-GB" b="1" i="1" dirty="0">
                <a:latin typeface="Calibri" panose="020F0502020204030204" pitchFamily="34" charset="0"/>
                <a:ea typeface="SimSun" panose="02010600030101010101" pitchFamily="2" charset="-122"/>
                <a:cs typeface="Arial" panose="020B0604020202020204" pitchFamily="34" charset="0"/>
              </a:rPr>
              <a:t>is</a:t>
            </a:r>
            <a:r>
              <a:rPr lang="en-GB" dirty="0">
                <a:latin typeface="Calibri" panose="020F0502020204030204" pitchFamily="34" charset="0"/>
                <a:ea typeface="SimSun" panose="02010600030101010101" pitchFamily="2" charset="-122"/>
                <a:cs typeface="Arial" panose="020B0604020202020204" pitchFamily="34" charset="0"/>
              </a:rPr>
              <a:t> a form of restraint itself, and it is </a:t>
            </a:r>
            <a:r>
              <a:rPr lang="en-GB" b="1" i="1" dirty="0">
                <a:latin typeface="Calibri" panose="020F0502020204030204" pitchFamily="34" charset="0"/>
                <a:ea typeface="SimSun" panose="02010600030101010101" pitchFamily="2" charset="-122"/>
                <a:cs typeface="Arial" panose="020B0604020202020204" pitchFamily="34" charset="0"/>
              </a:rPr>
              <a:t>not</a:t>
            </a:r>
            <a:r>
              <a:rPr lang="en-GB" i="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an acceptable alternative to other forms of restraint or seclusion although it is often thought to be a more positive alternative.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18</a:t>
            </a:fld>
            <a:endParaRPr lang="x-none"/>
          </a:p>
        </p:txBody>
      </p:sp>
    </p:spTree>
    <p:extLst>
      <p:ext uri="{BB962C8B-B14F-4D97-AF65-F5344CB8AC3E}">
        <p14:creationId xmlns:p14="http://schemas.microsoft.com/office/powerpoint/2010/main" val="105028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Seclusion and restraints are often accompanied by humiliating and degrading practices such as stripping people of their clothes, conducting body searches, and so on.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19</a:t>
            </a:fld>
            <a:endParaRPr lang="x-none"/>
          </a:p>
        </p:txBody>
      </p:sp>
    </p:spTree>
    <p:extLst>
      <p:ext uri="{BB962C8B-B14F-4D97-AF65-F5344CB8AC3E}">
        <p14:creationId xmlns:p14="http://schemas.microsoft.com/office/powerpoint/2010/main" val="207910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27B16-CF1E-45CC-ACCC-6F96B24F1C40}" type="slidenum">
              <a:rPr lang="x-none" smtClean="0"/>
              <a:t>2</a:t>
            </a:fld>
            <a:endParaRPr lang="x-none"/>
          </a:p>
        </p:txBody>
      </p:sp>
    </p:spTree>
    <p:extLst>
      <p:ext uri="{BB962C8B-B14F-4D97-AF65-F5344CB8AC3E}">
        <p14:creationId xmlns:p14="http://schemas.microsoft.com/office/powerpoint/2010/main" val="3322261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tabLst>
                <a:tab pos="0" algn="l"/>
              </a:tabLst>
            </a:pPr>
            <a:r>
              <a:rPr lang="en-GB" b="1" dirty="0">
                <a:latin typeface="Calibri" panose="020F0502020204030204" pitchFamily="34" charset="0"/>
                <a:ea typeface="SimSun" panose="02010600030101010101" pitchFamily="2" charset="-122"/>
                <a:cs typeface="Arial" panose="020B0604020202020204" pitchFamily="34" charset="0"/>
              </a:rPr>
              <a:t>Combined coercive practices in health-care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Seclusion and restraint are often used together; e.g. in many instances people are manually or physically restrained in order to be taken to a seclusion cell or room.</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Physical and mechanical restraints are often used in conjunction with chemical restraint; e.g. in many instances, people are forcibly held down (manual restraint) so that they can then be sedated.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practices that do not strictly constitute seclusion and restraint may be used to isolate people from the outside of the service (e.g. confiscating mobile phones, limiting or forbidding visits, limiting access to the Internet or other means of communication). This may prevent people using the service from reporting abuses.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20</a:t>
            </a:fld>
            <a:endParaRPr lang="x-none"/>
          </a:p>
        </p:txBody>
      </p:sp>
    </p:spTree>
    <p:extLst>
      <p:ext uri="{BB962C8B-B14F-4D97-AF65-F5344CB8AC3E}">
        <p14:creationId xmlns:p14="http://schemas.microsoft.com/office/powerpoint/2010/main" val="348583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90" y="4400549"/>
            <a:ext cx="5486400" cy="4503607"/>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2.3: Forms of seclusion and restraint (30 min.)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will have different ideas about the various forms of seclusion and restraint so it is useful to encourage them to identify different examples of seclusion and restraint that are used at their own service. For instance, it may be the case that some participants have never considered the overuse of medication, medication administered outside agreed treatment plans, or administration of medication against a person’s will as forms of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23850" marR="0">
              <a:lnSpc>
                <a:spcPct val="115000"/>
              </a:lnSpc>
              <a:spcBef>
                <a:spcPts val="0"/>
              </a:spcBef>
              <a:spcAft>
                <a:spcPts val="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1.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What examples of seclusion and restraint are used in your mental health or social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marL="781050" marR="0">
              <a:lnSpc>
                <a:spcPct val="115000"/>
              </a:lnSpc>
              <a:spcBef>
                <a:spcPts val="0"/>
              </a:spcBef>
              <a:spcAft>
                <a:spcPts val="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b="1" dirty="0">
              <a:latin typeface="Calibri" panose="020F0502020204030204" pitchFamily="34" charset="0"/>
              <a:ea typeface="SimSun" panose="02010600030101010101" pitchFamily="2" charset="-122"/>
              <a:cs typeface="Arial" panose="020B0604020202020204" pitchFamily="34" charset="0"/>
            </a:endParaRPr>
          </a:p>
          <a:p>
            <a:pPr marL="323850" marR="0">
              <a:lnSpc>
                <a:spcPct val="115000"/>
              </a:lnSpc>
              <a:spcBef>
                <a:spcPts val="0"/>
              </a:spcBef>
              <a:spcAft>
                <a:spcPts val="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2. What are the different terms that you use to describe seclusion and restraint in your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21</a:t>
            </a:fld>
            <a:endParaRPr lang="x-none"/>
          </a:p>
        </p:txBody>
      </p:sp>
    </p:spTree>
    <p:extLst>
      <p:ext uri="{BB962C8B-B14F-4D97-AF65-F5344CB8AC3E}">
        <p14:creationId xmlns:p14="http://schemas.microsoft.com/office/powerpoint/2010/main" val="201742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174625"/>
            <a:ext cx="3832225" cy="2155825"/>
          </a:xfrm>
        </p:spPr>
      </p:sp>
      <p:sp>
        <p:nvSpPr>
          <p:cNvPr id="4" name="Slide Number Placeholder 3"/>
          <p:cNvSpPr>
            <a:spLocks noGrp="1"/>
          </p:cNvSpPr>
          <p:nvPr>
            <p:ph type="sldNum" sz="quarter" idx="5"/>
          </p:nvPr>
        </p:nvSpPr>
        <p:spPr/>
        <p:txBody>
          <a:bodyPr/>
          <a:lstStyle/>
          <a:p>
            <a:fld id="{FC227B16-CF1E-45CC-ACCC-6F96B24F1C40}" type="slidenum">
              <a:rPr lang="x-none" smtClean="0"/>
              <a:t>22</a:t>
            </a:fld>
            <a:endParaRPr lang="x-none"/>
          </a:p>
        </p:txBody>
      </p:sp>
      <p:sp>
        <p:nvSpPr>
          <p:cNvPr id="3" name="Notes Placeholder 2">
            <a:extLst>
              <a:ext uri="{FF2B5EF4-FFF2-40B4-BE49-F238E27FC236}">
                <a16:creationId xmlns:a16="http://schemas.microsoft.com/office/drawing/2014/main" id="{A7341B59-9A1D-42FA-9B6D-B5C460AF9074}"/>
              </a:ext>
            </a:extLst>
          </p:cNvPr>
          <p:cNvSpPr>
            <a:spLocks noGrp="1"/>
          </p:cNvSpPr>
          <p:nvPr>
            <p:ph type="body" idx="1"/>
          </p:nvPr>
        </p:nvSpPr>
        <p:spPr>
          <a:xfrm>
            <a:off x="571500" y="2511432"/>
            <a:ext cx="5703570" cy="6457943"/>
          </a:xfrm>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kumimoji="0" lang="en-GB" altLang="zh-CN" b="0" i="0" u="none" strike="noStrike" cap="none" normalizeH="0" baseline="0" dirty="0">
                <a:ln>
                  <a:noFill/>
                </a:ln>
                <a:solidFill>
                  <a:srgbClr val="548DD4"/>
                </a:solidFill>
                <a:effectLst/>
                <a:latin typeface="Calibri" panose="020F0502020204030204" pitchFamily="34" charset="0"/>
                <a:ea typeface="SimSun" panose="02010600030101010101" pitchFamily="2" charset="-122"/>
                <a:cs typeface="Arial" panose="020B0604020202020204" pitchFamily="34" charset="0"/>
              </a:rPr>
              <a:t>Draw a graph similar to the example in the slide and write participant’s examples in the relevant boxes.</a:t>
            </a:r>
            <a:endParaRPr kumimoji="0" lang="en-GB" altLang="zh-CN" b="0" i="0" u="none" strike="noStrike" cap="none" normalizeH="0" baseline="0" dirty="0">
              <a:ln>
                <a:noFill/>
              </a:ln>
              <a:solidFill>
                <a:schemeClr val="tx1"/>
              </a:solidFill>
              <a:effectLst/>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Seclusion:</a:t>
            </a:r>
            <a:endParaRPr lang="x-none" b="1"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Placing a person in a locked room.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Placing a person in a room with the door held shut.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Requiring a person to stay in their room, even with the door open, in order to prevent them from moving about freely outside of the room.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Separation of a person from other parts of the service and/or other service users, family and staff.</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Restraint:</a:t>
            </a:r>
            <a:endParaRPr lang="en-US"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Manual/Physical:</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Any manual method of limiting someone’s movement (e.g. holding the person down).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Applying any device to a person that limits their movement (e.g. hand and wrist straps). </a:t>
            </a:r>
            <a:endParaRPr lang="en-US"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600"/>
              </a:spcAft>
            </a:pPr>
            <a:r>
              <a:rPr lang="en-GB" u="sng" dirty="0">
                <a:solidFill>
                  <a:srgbClr val="4F81BD"/>
                </a:solidFill>
                <a:latin typeface="Calibri" panose="020F0502020204030204" pitchFamily="34" charset="0"/>
                <a:ea typeface="SimSun" panose="02010600030101010101" pitchFamily="2" charset="-122"/>
                <a:cs typeface="Calibri" panose="020F0502020204030204" pitchFamily="34" charset="0"/>
              </a:rPr>
              <a:t>Chemical</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Sedating a person to control or overpower them.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Giving a person medication (which is thought to affect the person’s thoughts, movement and behaviour) without the person’s consent.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Note: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may highlight certain forms of seclusion and restraint specific to their own cultural or national contexts and with specific names: for example the act of physically restraining someone in Indonesia is known as ‘</a:t>
            </a:r>
            <a:r>
              <a:rPr lang="en-GB" dirty="0" err="1">
                <a:solidFill>
                  <a:srgbClr val="4F81BD"/>
                </a:solidFill>
                <a:latin typeface="Calibri" panose="020F0502020204030204" pitchFamily="34" charset="0"/>
                <a:ea typeface="SimSun" panose="02010600030101010101" pitchFamily="2" charset="-122"/>
                <a:cs typeface="Calibri" panose="020F0502020204030204" pitchFamily="34" charset="0"/>
              </a:rPr>
              <a:t>Pasung</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In the African context, chemical restraints are often called “stoppers”.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273064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2.4: Images of seclusion and restraint </a:t>
            </a:r>
            <a:r>
              <a:rPr lang="en-GB" sz="900"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(10 min.)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is designed to enable participants to view and discuss images of the various seclusion and restraint practices around the world.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ctr"/>
            <a:r>
              <a:rPr lang="en-GB" b="1" dirty="0">
                <a:latin typeface="Calibri" panose="020F0502020204030204" pitchFamily="34" charset="0"/>
                <a:ea typeface="SimSun" panose="02010600030101010101" pitchFamily="2" charset="-122"/>
                <a:cs typeface="Arial" panose="020B0604020202020204" pitchFamily="34" charset="0"/>
              </a:rPr>
              <a:t>  Warning: </a:t>
            </a:r>
            <a:r>
              <a:rPr lang="en-GB" dirty="0">
                <a:latin typeface="Calibri" panose="020F0502020204030204" pitchFamily="34" charset="0"/>
                <a:ea typeface="SimSun" panose="02010600030101010101" pitchFamily="2" charset="-122"/>
                <a:cs typeface="Arial" panose="020B0604020202020204" pitchFamily="34" charset="0"/>
              </a:rPr>
              <a:t>Remind participants these images may be upsetting to some people.</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Go through each of these images with the group and ask them to describe what the pictures display.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spcBef>
                <a:spcPts val="0"/>
              </a:spcBef>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endParaRPr lang="en-US" dirty="0">
              <a:latin typeface="Calibri" panose="020F0502020204030204" pitchFamily="34" charset="0"/>
              <a:ea typeface="SimSun" panose="02010600030101010101" pitchFamily="2" charset="-122"/>
              <a:cs typeface="Arial" panose="020B0604020202020204" pitchFamily="34" charset="0"/>
            </a:endParaRPr>
          </a:p>
          <a:p>
            <a:pPr marL="400050" marR="0" indent="-171450">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Do you see seclusion or restraint in the following images? What kind?</a:t>
            </a:r>
            <a:endParaRPr lang="x-none" b="1"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23</a:t>
            </a:fld>
            <a:endParaRPr lang="x-none"/>
          </a:p>
        </p:txBody>
      </p:sp>
      <p:pic>
        <p:nvPicPr>
          <p:cNvPr id="5" name="Picture 4">
            <a:extLst>
              <a:ext uri="{FF2B5EF4-FFF2-40B4-BE49-F238E27FC236}">
                <a16:creationId xmlns:a16="http://schemas.microsoft.com/office/drawing/2014/main" id="{F080075D-92FC-400A-B0E6-425AA4E5D625}"/>
              </a:ext>
            </a:extLst>
          </p:cNvPr>
          <p:cNvPicPr>
            <a:picLocks noChangeAspect="1"/>
          </p:cNvPicPr>
          <p:nvPr/>
        </p:nvPicPr>
        <p:blipFill>
          <a:blip r:embed="rId3"/>
          <a:stretch>
            <a:fillRect/>
          </a:stretch>
        </p:blipFill>
        <p:spPr>
          <a:xfrm>
            <a:off x="824474" y="5293604"/>
            <a:ext cx="225572" cy="225572"/>
          </a:xfrm>
          <a:prstGeom prst="rect">
            <a:avLst/>
          </a:prstGeom>
        </p:spPr>
      </p:pic>
    </p:spTree>
    <p:extLst>
      <p:ext uri="{BB962C8B-B14F-4D97-AF65-F5344CB8AC3E}">
        <p14:creationId xmlns:p14="http://schemas.microsoft.com/office/powerpoint/2010/main" val="2434422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Do you see any seclusion or restraint in this picture? What kind?</a:t>
            </a:r>
            <a:endParaRPr lang="en-GB" sz="1200" b="1" kern="1200" dirty="0">
              <a:solidFill>
                <a:schemeClr val="tx1"/>
              </a:solidFill>
              <a:effectLst/>
              <a:latin typeface="+mn-lt"/>
              <a:ea typeface="+mn-ea"/>
              <a:cs typeface="+mn-cs"/>
            </a:endParaRPr>
          </a:p>
          <a:p>
            <a:pPr lvl="1"/>
            <a:r>
              <a:rPr lang="en-GB" dirty="0"/>
              <a:t>- </a:t>
            </a:r>
            <a:r>
              <a:rPr lang="en-GB" dirty="0">
                <a:solidFill>
                  <a:schemeClr val="accent1"/>
                </a:solidFill>
              </a:rPr>
              <a:t>Seclusion</a:t>
            </a:r>
          </a:p>
          <a:p>
            <a:pPr lvl="1"/>
            <a:r>
              <a:rPr lang="en-GB" dirty="0">
                <a:solidFill>
                  <a:schemeClr val="accent1"/>
                </a:solidFill>
              </a:rPr>
              <a:t>- </a:t>
            </a:r>
            <a:r>
              <a:rPr lang="en-GB" b="1" dirty="0">
                <a:solidFill>
                  <a:schemeClr val="accent1"/>
                </a:solidFill>
              </a:rPr>
              <a:t>Restraint: Physical/Mechanical</a:t>
            </a:r>
          </a:p>
          <a:p>
            <a:pPr lvl="1"/>
            <a:r>
              <a:rPr lang="en-GB" dirty="0">
                <a:solidFill>
                  <a:schemeClr val="accent1"/>
                </a:solidFill>
              </a:rPr>
              <a:t>- 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a:defRPr/>
            </a:pPr>
            <a:r>
              <a:rPr lang="en-US" i="0" kern="1200" dirty="0">
                <a:solidFill>
                  <a:schemeClr val="accent1"/>
                </a:solidFill>
                <a:effectLst/>
                <a:latin typeface="+mn-lt"/>
                <a:ea typeface="+mn-ea"/>
                <a:cs typeface="+mn-cs"/>
              </a:rPr>
              <a:t>While this</a:t>
            </a:r>
            <a:r>
              <a:rPr lang="en-US" i="0" kern="1200" baseline="0" dirty="0">
                <a:solidFill>
                  <a:schemeClr val="accent1"/>
                </a:solidFill>
                <a:effectLst/>
                <a:latin typeface="+mn-lt"/>
                <a:ea typeface="+mn-ea"/>
                <a:cs typeface="+mn-cs"/>
              </a:rPr>
              <a:t> picture is intended to illustrate physical/mechanical restraint, participants </a:t>
            </a:r>
            <a:r>
              <a:rPr lang="en-US" i="0" kern="1200" dirty="0">
                <a:solidFill>
                  <a:schemeClr val="accent1"/>
                </a:solidFill>
                <a:effectLst/>
                <a:latin typeface="+mn-lt"/>
                <a:ea typeface="+mn-ea"/>
                <a:cs typeface="+mn-cs"/>
              </a:rPr>
              <a:t>might suggest that this could</a:t>
            </a:r>
            <a:r>
              <a:rPr lang="en-US" i="0" kern="1200" baseline="0" dirty="0">
                <a:solidFill>
                  <a:schemeClr val="accent1"/>
                </a:solidFill>
                <a:effectLst/>
                <a:latin typeface="+mn-lt"/>
                <a:ea typeface="+mn-ea"/>
                <a:cs typeface="+mn-cs"/>
              </a:rPr>
              <a:t> also portray seclusion. Be open to other responses and use them to stimulate discussion around what forms seclusion and restraint can take.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Photo credit: </a:t>
            </a:r>
            <a:r>
              <a:rPr lang="en-GB" sz="1200" kern="1200" dirty="0" err="1">
                <a:solidFill>
                  <a:schemeClr val="tx1"/>
                </a:solidFill>
                <a:effectLst/>
                <a:latin typeface="+mn-lt"/>
                <a:ea typeface="+mn-ea"/>
                <a:cs typeface="+mn-cs"/>
              </a:rPr>
              <a:t>Gregoire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Ahongbonon</a:t>
            </a:r>
            <a:r>
              <a:rPr lang="en-GB" sz="1200" kern="1200" dirty="0">
                <a:solidFill>
                  <a:schemeClr val="tx1"/>
                </a:solidFill>
                <a:effectLst/>
                <a:latin typeface="+mn-lt"/>
                <a:ea typeface="+mn-ea"/>
                <a:cs typeface="+mn-cs"/>
              </a:rPr>
              <a:t>, Côte d’Ivoire.</a:t>
            </a:r>
          </a:p>
        </p:txBody>
      </p:sp>
      <p:sp>
        <p:nvSpPr>
          <p:cNvPr id="4" name="Slide Number Placeholder 3"/>
          <p:cNvSpPr>
            <a:spLocks noGrp="1"/>
          </p:cNvSpPr>
          <p:nvPr>
            <p:ph type="sldNum" sz="quarter" idx="10"/>
          </p:nvPr>
        </p:nvSpPr>
        <p:spPr/>
        <p:txBody>
          <a:bodyPr/>
          <a:lstStyle/>
          <a:p>
            <a:fld id="{08A90898-3483-46EC-94C7-3C6810DE366C}" type="slidenum">
              <a:rPr lang="en-GB" smtClean="0"/>
              <a:t>24</a:t>
            </a:fld>
            <a:endParaRPr lang="en-GB"/>
          </a:p>
        </p:txBody>
      </p:sp>
    </p:spTree>
    <p:extLst>
      <p:ext uri="{BB962C8B-B14F-4D97-AF65-F5344CB8AC3E}">
        <p14:creationId xmlns:p14="http://schemas.microsoft.com/office/powerpoint/2010/main" val="384831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Do you see any seclusion or restraint in this picture? What kind?</a:t>
            </a:r>
            <a:endParaRPr lang="en-GB" sz="1200" b="1" kern="1200" dirty="0">
              <a:solidFill>
                <a:schemeClr val="tx1"/>
              </a:solidFill>
              <a:effectLst/>
              <a:latin typeface="+mn-lt"/>
              <a:ea typeface="+mn-ea"/>
              <a:cs typeface="+mn-cs"/>
            </a:endParaRPr>
          </a:p>
          <a:p>
            <a:pPr lvl="1"/>
            <a:r>
              <a:rPr lang="en-GB" dirty="0">
                <a:solidFill>
                  <a:schemeClr val="accent1"/>
                </a:solidFill>
              </a:rPr>
              <a:t>- Seclusion</a:t>
            </a:r>
          </a:p>
          <a:p>
            <a:pPr lvl="1"/>
            <a:r>
              <a:rPr lang="en-GB" dirty="0">
                <a:solidFill>
                  <a:schemeClr val="accent1"/>
                </a:solidFill>
              </a:rPr>
              <a:t>- </a:t>
            </a:r>
            <a:r>
              <a:rPr lang="en-GB" b="1" dirty="0">
                <a:solidFill>
                  <a:schemeClr val="accent1"/>
                </a:solidFill>
              </a:rPr>
              <a:t>Restraint: Physical/Mechanical</a:t>
            </a:r>
          </a:p>
          <a:p>
            <a:pPr lvl="1"/>
            <a:r>
              <a:rPr lang="en-GB" dirty="0">
                <a:solidFill>
                  <a:schemeClr val="accent1"/>
                </a:solidFill>
              </a:rPr>
              <a:t>- 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a:defRPr/>
            </a:pPr>
            <a:r>
              <a:rPr lang="en-US" i="0" kern="1200" dirty="0">
                <a:solidFill>
                  <a:schemeClr val="accent1"/>
                </a:solidFill>
                <a:effectLst/>
                <a:latin typeface="+mn-lt"/>
                <a:ea typeface="+mn-ea"/>
                <a:cs typeface="+mn-cs"/>
              </a:rPr>
              <a:t>While this</a:t>
            </a:r>
            <a:r>
              <a:rPr lang="en-US" i="0" kern="1200" baseline="0" dirty="0">
                <a:solidFill>
                  <a:schemeClr val="accent1"/>
                </a:solidFill>
                <a:effectLst/>
                <a:latin typeface="+mn-lt"/>
                <a:ea typeface="+mn-ea"/>
                <a:cs typeface="+mn-cs"/>
              </a:rPr>
              <a:t> picture is intended to illustrate physical/mechanical restraint, participants </a:t>
            </a:r>
            <a:r>
              <a:rPr lang="en-US" i="0" kern="1200" dirty="0">
                <a:solidFill>
                  <a:schemeClr val="accent1"/>
                </a:solidFill>
                <a:effectLst/>
                <a:latin typeface="+mn-lt"/>
                <a:ea typeface="+mn-ea"/>
                <a:cs typeface="+mn-cs"/>
              </a:rPr>
              <a:t>might suggest that this could</a:t>
            </a:r>
            <a:r>
              <a:rPr lang="en-US" i="0" kern="1200" baseline="0" dirty="0">
                <a:solidFill>
                  <a:schemeClr val="accent1"/>
                </a:solidFill>
                <a:effectLst/>
                <a:latin typeface="+mn-lt"/>
                <a:ea typeface="+mn-ea"/>
                <a:cs typeface="+mn-cs"/>
              </a:rPr>
              <a:t> also portray seclusion and/or chemical restraint. Be open to other responses and use them to stimulate discussion around what forms seclusion and restraint can take.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Photo credit: </a:t>
            </a:r>
            <a:r>
              <a:rPr lang="en-GB" sz="1200" kern="1200" dirty="0">
                <a:solidFill>
                  <a:schemeClr val="tx1"/>
                </a:solidFill>
                <a:effectLst/>
                <a:latin typeface="+mn-lt"/>
                <a:ea typeface="+mn-ea"/>
                <a:cs typeface="+mn-cs"/>
              </a:rPr>
              <a:t>Marc Schneider / Disability Rights International (DRI)</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Disability Rights International (DRI), “Torture not Treatment: Serbia’s Segregation and Abuse of Children and Adults with Disabilities”(2007) available at </a:t>
            </a:r>
            <a:r>
              <a:rPr lang="en-GB" sz="1200" u="none" strike="noStrike" kern="1200" dirty="0">
                <a:solidFill>
                  <a:schemeClr val="tx1"/>
                </a:solidFill>
                <a:effectLst/>
                <a:latin typeface="+mn-lt"/>
                <a:ea typeface="+mn-ea"/>
                <a:cs typeface="+mn-cs"/>
                <a:hlinkClick r:id="rId3"/>
              </a:rPr>
              <a:t>www.DRIadvocacy.org</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&lt;http://www.nytimes.com/2007/11/14/world/europe/14serbia.html?_r=0&gt;</a:t>
            </a:r>
          </a:p>
        </p:txBody>
      </p:sp>
      <p:sp>
        <p:nvSpPr>
          <p:cNvPr id="4" name="Slide Number Placeholder 3"/>
          <p:cNvSpPr>
            <a:spLocks noGrp="1"/>
          </p:cNvSpPr>
          <p:nvPr>
            <p:ph type="sldNum" sz="quarter" idx="10"/>
          </p:nvPr>
        </p:nvSpPr>
        <p:spPr/>
        <p:txBody>
          <a:bodyPr/>
          <a:lstStyle/>
          <a:p>
            <a:fld id="{08A90898-3483-46EC-94C7-3C6810DE366C}" type="slidenum">
              <a:rPr lang="en-GB" smtClean="0"/>
              <a:t>25</a:t>
            </a:fld>
            <a:endParaRPr lang="en-GB"/>
          </a:p>
        </p:txBody>
      </p:sp>
    </p:spTree>
    <p:extLst>
      <p:ext uri="{BB962C8B-B14F-4D97-AF65-F5344CB8AC3E}">
        <p14:creationId xmlns:p14="http://schemas.microsoft.com/office/powerpoint/2010/main" val="325067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you see any seclusion or restraint in this picture? What kind?</a:t>
            </a:r>
            <a:endParaRPr lang="en-GB" sz="1200" kern="1200" dirty="0">
              <a:solidFill>
                <a:schemeClr val="tx1"/>
              </a:solidFill>
              <a:effectLst/>
              <a:latin typeface="+mn-lt"/>
              <a:ea typeface="+mn-ea"/>
              <a:cs typeface="+mn-cs"/>
            </a:endParaRPr>
          </a:p>
          <a:p>
            <a:pPr lvl="1"/>
            <a:r>
              <a:rPr lang="en-GB" dirty="0">
                <a:solidFill>
                  <a:schemeClr val="accent1"/>
                </a:solidFill>
              </a:rPr>
              <a:t>- </a:t>
            </a:r>
            <a:r>
              <a:rPr lang="en-GB" b="1" dirty="0">
                <a:solidFill>
                  <a:schemeClr val="accent1"/>
                </a:solidFill>
              </a:rPr>
              <a:t>Seclusion</a:t>
            </a:r>
          </a:p>
          <a:p>
            <a:pPr lvl="1"/>
            <a:r>
              <a:rPr lang="en-GB" dirty="0">
                <a:solidFill>
                  <a:schemeClr val="accent1"/>
                </a:solidFill>
              </a:rPr>
              <a:t>- </a:t>
            </a:r>
            <a:r>
              <a:rPr lang="en-GB" b="0" dirty="0">
                <a:solidFill>
                  <a:schemeClr val="accent1"/>
                </a:solidFill>
              </a:rPr>
              <a:t>Restraint: Physical/Mechanical</a:t>
            </a:r>
          </a:p>
          <a:p>
            <a:pPr lvl="1"/>
            <a:r>
              <a:rPr lang="en-GB" dirty="0">
                <a:solidFill>
                  <a:schemeClr val="accent1"/>
                </a:solidFill>
              </a:rPr>
              <a:t>- 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accent1"/>
              </a:solidFill>
              <a:effectLst/>
              <a:latin typeface="+mn-lt"/>
              <a:ea typeface="+mn-ea"/>
              <a:cs typeface="+mn-cs"/>
            </a:endParaRPr>
          </a:p>
          <a:p>
            <a:pPr>
              <a:defRPr/>
            </a:pPr>
            <a:r>
              <a:rPr lang="en-US" i="0" kern="1200" dirty="0">
                <a:solidFill>
                  <a:schemeClr val="accent1"/>
                </a:solidFill>
                <a:effectLst/>
                <a:latin typeface="+mn-lt"/>
                <a:ea typeface="+mn-ea"/>
                <a:cs typeface="+mn-cs"/>
              </a:rPr>
              <a:t>While this</a:t>
            </a:r>
            <a:r>
              <a:rPr lang="en-US" i="0" kern="1200" baseline="0" dirty="0">
                <a:solidFill>
                  <a:schemeClr val="accent1"/>
                </a:solidFill>
                <a:effectLst/>
                <a:latin typeface="+mn-lt"/>
                <a:ea typeface="+mn-ea"/>
                <a:cs typeface="+mn-cs"/>
              </a:rPr>
              <a:t> picture is intended to illustrate seclusion, participants </a:t>
            </a:r>
            <a:r>
              <a:rPr lang="en-US" i="0" kern="1200" dirty="0">
                <a:solidFill>
                  <a:schemeClr val="accent1"/>
                </a:solidFill>
                <a:effectLst/>
                <a:latin typeface="+mn-lt"/>
                <a:ea typeface="+mn-ea"/>
                <a:cs typeface="+mn-cs"/>
              </a:rPr>
              <a:t>might suggest that this could</a:t>
            </a:r>
            <a:r>
              <a:rPr lang="en-US" i="0" kern="1200" baseline="0" dirty="0">
                <a:solidFill>
                  <a:schemeClr val="accent1"/>
                </a:solidFill>
                <a:effectLst/>
                <a:latin typeface="+mn-lt"/>
                <a:ea typeface="+mn-ea"/>
                <a:cs typeface="+mn-cs"/>
              </a:rPr>
              <a:t> also chemical restraint. Be open to other responses and use them to stimulate discussion around what forms seclusion and restraint can take.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Photo credit: </a:t>
            </a:r>
            <a:r>
              <a:rPr lang="en-GB" sz="1200" kern="1200" dirty="0" err="1">
                <a:solidFill>
                  <a:schemeClr val="tx1"/>
                </a:solidFill>
                <a:effectLst/>
                <a:latin typeface="+mn-lt"/>
                <a:ea typeface="+mn-ea"/>
                <a:cs typeface="+mn-cs"/>
              </a:rPr>
              <a:t>Harrie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Timmermans</a:t>
            </a:r>
            <a:r>
              <a:rPr lang="en-GB" sz="1200" kern="1200" dirty="0">
                <a:solidFill>
                  <a:schemeClr val="tx1"/>
                </a:solidFill>
                <a:effectLst/>
                <a:latin typeface="+mn-lt"/>
                <a:ea typeface="+mn-ea"/>
                <a:cs typeface="+mn-cs"/>
              </a:rPr>
              <a:t>/Global Initiative on Psychiatry</a:t>
            </a:r>
            <a:endParaRPr lang="en-US"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26</a:t>
            </a:fld>
            <a:endParaRPr lang="en-GB"/>
          </a:p>
        </p:txBody>
      </p:sp>
    </p:spTree>
    <p:extLst>
      <p:ext uri="{BB962C8B-B14F-4D97-AF65-F5344CB8AC3E}">
        <p14:creationId xmlns:p14="http://schemas.microsoft.com/office/powerpoint/2010/main" val="368517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Do you see any seclusion or restraint in this picture? What kind?</a:t>
            </a:r>
            <a:endParaRPr lang="en-GB" sz="1200" b="1" kern="1200" dirty="0">
              <a:solidFill>
                <a:schemeClr val="tx1"/>
              </a:solidFill>
              <a:effectLst/>
              <a:latin typeface="+mn-lt"/>
              <a:ea typeface="+mn-ea"/>
              <a:cs typeface="+mn-cs"/>
            </a:endParaRPr>
          </a:p>
          <a:p>
            <a:pPr lvl="1"/>
            <a:r>
              <a:rPr lang="en-GB" dirty="0">
                <a:solidFill>
                  <a:schemeClr val="accent1"/>
                </a:solidFill>
              </a:rPr>
              <a:t>- </a:t>
            </a:r>
            <a:r>
              <a:rPr lang="en-GB" b="0" dirty="0">
                <a:solidFill>
                  <a:schemeClr val="accent1"/>
                </a:solidFill>
              </a:rPr>
              <a:t>Seclusion</a:t>
            </a:r>
          </a:p>
          <a:p>
            <a:pPr lvl="1"/>
            <a:r>
              <a:rPr lang="en-GB" dirty="0">
                <a:solidFill>
                  <a:schemeClr val="accent1"/>
                </a:solidFill>
              </a:rPr>
              <a:t>- </a:t>
            </a:r>
            <a:r>
              <a:rPr lang="en-GB" b="1" dirty="0">
                <a:solidFill>
                  <a:schemeClr val="accent1"/>
                </a:solidFill>
              </a:rPr>
              <a:t>Restraint: Physical/Mechanical</a:t>
            </a:r>
          </a:p>
          <a:p>
            <a:pPr lvl="1"/>
            <a:r>
              <a:rPr lang="en-GB" dirty="0">
                <a:solidFill>
                  <a:schemeClr val="accent1"/>
                </a:solidFill>
              </a:rPr>
              <a:t>- </a:t>
            </a:r>
            <a:r>
              <a:rPr lang="en-GB" b="1" dirty="0">
                <a:solidFill>
                  <a:schemeClr val="accent1"/>
                </a:solidFill>
              </a:rPr>
              <a:t>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i="0" kern="1200" dirty="0">
                <a:effectLst/>
                <a:latin typeface="+mn-lt"/>
                <a:ea typeface="+mn-ea"/>
                <a:cs typeface="+mn-cs"/>
              </a:rPr>
              <a:t>This</a:t>
            </a:r>
            <a:r>
              <a:rPr lang="en-US" i="0" kern="1200" baseline="0" dirty="0">
                <a:effectLst/>
                <a:latin typeface="+mn-lt"/>
                <a:ea typeface="+mn-ea"/>
                <a:cs typeface="+mn-cs"/>
              </a:rPr>
              <a:t> picture is intended to illustrate both chemical and physical/mechanical restraint.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Photo credit: Jail Medicine &lt;http://www.jailmedicine.com/chemical-sedation-right-follow-up/&gt;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Permission requested</a:t>
            </a:r>
          </a:p>
        </p:txBody>
      </p:sp>
      <p:sp>
        <p:nvSpPr>
          <p:cNvPr id="4" name="Slide Number Placeholder 3"/>
          <p:cNvSpPr>
            <a:spLocks noGrp="1"/>
          </p:cNvSpPr>
          <p:nvPr>
            <p:ph type="sldNum" sz="quarter" idx="10"/>
          </p:nvPr>
        </p:nvSpPr>
        <p:spPr/>
        <p:txBody>
          <a:bodyPr/>
          <a:lstStyle/>
          <a:p>
            <a:fld id="{08A90898-3483-46EC-94C7-3C6810DE366C}" type="slidenum">
              <a:rPr lang="en-GB" smtClean="0"/>
              <a:t>27</a:t>
            </a:fld>
            <a:endParaRPr lang="en-GB"/>
          </a:p>
        </p:txBody>
      </p:sp>
    </p:spTree>
    <p:extLst>
      <p:ext uri="{BB962C8B-B14F-4D97-AF65-F5344CB8AC3E}">
        <p14:creationId xmlns:p14="http://schemas.microsoft.com/office/powerpoint/2010/main" val="120480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1143000"/>
            <a:ext cx="4949825" cy="2784475"/>
          </a:xfrm>
        </p:spPr>
      </p:sp>
      <p:sp>
        <p:nvSpPr>
          <p:cNvPr id="3" name="Notes Placeholder 2"/>
          <p:cNvSpPr>
            <a:spLocks noGrp="1"/>
          </p:cNvSpPr>
          <p:nvPr>
            <p:ph type="body" idx="1"/>
          </p:nvPr>
        </p:nvSpPr>
        <p:spPr>
          <a:xfrm>
            <a:off x="685800" y="4023359"/>
            <a:ext cx="5486400" cy="4805847"/>
          </a:xfrm>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statement that seclusion and restraint constitute human rights violations may provoke strong reactions from mental health and other practitioners participating in the training. Some may be of the opinion that these practices are necessary and justified to protect the person or others from harm. It may be important to acknowledge that seclusion and restraint may be carried out by staff with good intentions. However, it is also important to stress that these practices cause harm and that, during this training, non-harmful and noncoercive alternatives will be explored to support people in a way which is not damaging to them.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Secluding or restraining people violates many human rights. For example: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liberty and security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be free from violence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be free from torture and cruel, inhuman and degrading treatments or punishments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integrity of the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privacy.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28</a:t>
            </a:fld>
            <a:endParaRPr lang="x-none"/>
          </a:p>
        </p:txBody>
      </p:sp>
    </p:spTree>
    <p:extLst>
      <p:ext uri="{BB962C8B-B14F-4D97-AF65-F5344CB8AC3E}">
        <p14:creationId xmlns:p14="http://schemas.microsoft.com/office/powerpoint/2010/main" val="3128785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indent="-171450" algn="just">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rights are protected by many human rights instruments, including:</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Universal Declaration on Human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International Covenant on Civil and Political Rights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international Covenant on Economic, Social and Cultural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 Convention against Torture and Other Cruel, Inhuman or Degrading Treatment or Punishment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 Convention on the Rights of the Child (CRC)</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solidFill>
                  <a:srgbClr val="222222"/>
                </a:solidFill>
                <a:latin typeface="Calibri" panose="020F0502020204030204" pitchFamily="34" charset="0"/>
                <a:ea typeface="SimSun" panose="02010600030101010101" pitchFamily="2" charset="-122"/>
                <a:cs typeface="Arial" panose="020B0604020202020204" pitchFamily="34" charset="0"/>
              </a:rPr>
              <a:t>the UN Convention on the Elimination of all Forms of Discrimination Against Women</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 Convention on the Rights of Persons with Disabilities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29</a:t>
            </a:fld>
            <a:endParaRPr lang="x-none"/>
          </a:p>
        </p:txBody>
      </p:sp>
    </p:spTree>
    <p:extLst>
      <p:ext uri="{BB962C8B-B14F-4D97-AF65-F5344CB8AC3E}">
        <p14:creationId xmlns:p14="http://schemas.microsoft.com/office/powerpoint/2010/main" val="106571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3607"/>
          </a:xfrm>
        </p:spPr>
        <p:txBody>
          <a:bodyPr/>
          <a:lstStyle/>
          <a:p>
            <a:pPr marL="342900" marR="0" lvl="0" indent="-342900">
              <a:lnSpc>
                <a:spcPct val="115000"/>
              </a:lnSpc>
              <a:spcBef>
                <a:spcPts val="0"/>
              </a:spcBef>
              <a:spcAft>
                <a:spcPts val="100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United Nations Special Rapporteur on Torture has called for “an absolute ban on restraints and seclusion”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RC), 2013 #256"/>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He has stated that the imposition of solitary confinement “of any duration to persons with mental disabilities constitutes cruel, inhuman and degrading treatment”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United Nations Human Rights Council (UNHRC), 2013 #199"/>
              </a:rPr>
              <a:t>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illustrate the previous presentations, show participants the following video about a man who has been living in a seclusion room for the past 5 years.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Attitude Live: Seclusion (29:10) (</a:t>
            </a:r>
            <a:r>
              <a:rPr lang="en-GB" b="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AttitudeLive, 2015 #157">
                  <a:extLst>
                    <a:ext uri="{A12FA001-AC4F-418D-AE19-62706E023703}">
                      <ahyp:hlinkClr xmlns:ahyp="http://schemas.microsoft.com/office/drawing/2018/hyperlinkcolor" val="tx"/>
                    </a:ext>
                  </a:extLst>
                </a:hlinkClick>
              </a:rPr>
              <a:t>10</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/OjOXo9W68qQ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the video, give participants the opportunity to have an open discussion about what they have seen. After this discussion, the facilitator may wish to give participants the opportunity to take a break.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30</a:t>
            </a:fld>
            <a:endParaRPr lang="x-none"/>
          </a:p>
        </p:txBody>
      </p:sp>
    </p:spTree>
    <p:extLst>
      <p:ext uri="{BB962C8B-B14F-4D97-AF65-F5344CB8AC3E}">
        <p14:creationId xmlns:p14="http://schemas.microsoft.com/office/powerpoint/2010/main" val="2144141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When and why are seclusion and restraint used? (30 min.)</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may resort to seclusion and restraint for various reasons. Many do not intend to be abusive or violent but different factors lead them to use these practices.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instance, national laws or policies may allow the use of seclusion and restraint to protect people from perceived harm or danger, and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Unhealthy service cultures (more information on service culture can be found in </a:t>
            </a:r>
            <a:r>
              <a:rPr lang="en-GB" i="1" dirty="0">
                <a:latin typeface="Calibri" panose="020F0502020204030204" pitchFamily="34" charset="0"/>
                <a:ea typeface="SimSun" panose="02010600030101010101" pitchFamily="2" charset="-122"/>
                <a:cs typeface="Arial" panose="020B0604020202020204" pitchFamily="34" charset="0"/>
              </a:rPr>
              <a:t>Transforming services and promoting rights in mental health and social services</a:t>
            </a:r>
            <a:r>
              <a:rPr lang="en-GB" dirty="0">
                <a:latin typeface="Calibri" panose="020F0502020204030204" pitchFamily="34" charset="0"/>
                <a:ea typeface="SimSun" panose="02010600030101010101" pitchFamily="2" charset="-122"/>
                <a:cs typeface="Arial" panose="020B0604020202020204" pitchFamily="34" charset="0"/>
              </a:rPr>
              <a:t>) or a lack of knowledge, training and resources may also contribute to their use.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31</a:t>
            </a:fld>
            <a:endParaRPr lang="x-none"/>
          </a:p>
        </p:txBody>
      </p:sp>
    </p:spTree>
    <p:extLst>
      <p:ext uri="{BB962C8B-B14F-4D97-AF65-F5344CB8AC3E}">
        <p14:creationId xmlns:p14="http://schemas.microsoft.com/office/powerpoint/2010/main" val="3797557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Why do you think that seclusion and restraint are widely practised?</a:t>
            </a:r>
            <a:endParaRPr lang="x-none" b="1"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stop someone from harming or endangering themselves or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there are not enough other methods, or no time or resources to carry them out;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because of stigma and prejudice towards people with psychosocial, intellectual or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because of a lack of education and training for staff;</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because mental health laws tell us to use them.</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Inform participants that these factors will be explored in this presentation.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32</a:t>
            </a:fld>
            <a:endParaRPr lang="x-none"/>
          </a:p>
        </p:txBody>
      </p:sp>
    </p:spTree>
    <p:extLst>
      <p:ext uri="{BB962C8B-B14F-4D97-AF65-F5344CB8AC3E}">
        <p14:creationId xmlns:p14="http://schemas.microsoft.com/office/powerpoint/2010/main" val="416245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300038"/>
            <a:ext cx="3216275" cy="1809750"/>
          </a:xfrm>
        </p:spPr>
      </p:sp>
      <p:sp>
        <p:nvSpPr>
          <p:cNvPr id="3" name="Notes Placeholder 2"/>
          <p:cNvSpPr>
            <a:spLocks noGrp="1"/>
          </p:cNvSpPr>
          <p:nvPr>
            <p:ph type="body" idx="1"/>
          </p:nvPr>
        </p:nvSpPr>
        <p:spPr>
          <a:xfrm>
            <a:off x="674369" y="2303938"/>
            <a:ext cx="5759067" cy="6381275"/>
          </a:xfrm>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care professionals report using seclusion and restraint for many different reasons: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To stop harm or danger (real or perceived)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stop people from hurting themselves or to keep them safe (e.g. in response to attempts to self-harm, or to end their life).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prevent people hurting others: service staff generally perceive potentially harmful or dangerous situations as creating  a dilemma between the need to intervene by force or else do nothing. They generally do not see a third option.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57200" marR="60325">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Eliminating the practices of seclusion and restraint;</a:t>
            </a:r>
          </a:p>
          <a:p>
            <a:pPr marL="628650" marR="60325"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does not imply that people should not take steps to stop someone from hurting themselves or others. There may be situations that require an immediate response to save someone from harm or to save their life. </a:t>
            </a:r>
          </a:p>
          <a:p>
            <a:pPr marL="628650" marR="60325"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any such response should be taken in the same way as it would be taken with a person who does not have a psychosocial, intellectual or cognitive disability.</a:t>
            </a:r>
            <a:endParaRPr lang="en-GB" dirty="0">
              <a:solidFill>
                <a:schemeClr val="tx1"/>
              </a:solidFill>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10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the facilitator may want to discuss some examples (e.g. preventing someone from jumping off a bridge, holding someone to prevent them from beating someone else) with participants. The aim is to make a clear distinction between these situations and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60325"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33</a:t>
            </a:fld>
            <a:endParaRPr lang="x-none"/>
          </a:p>
        </p:txBody>
      </p:sp>
    </p:spTree>
    <p:extLst>
      <p:ext uri="{BB962C8B-B14F-4D97-AF65-F5344CB8AC3E}">
        <p14:creationId xmlns:p14="http://schemas.microsoft.com/office/powerpoint/2010/main" val="28109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it is important for service staff to acknowledge that they cannot control everything. </a:t>
            </a:r>
          </a:p>
          <a:p>
            <a:pPr marL="171450" marR="60325" lvl="0"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may sometimes be so concerned for the well-being of people using the service that they will act in a way which is extremely restrictive and coercive, and ultimately harmful and counterproductive.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34</a:t>
            </a:fld>
            <a:endParaRPr lang="x-none"/>
          </a:p>
        </p:txBody>
      </p:sp>
    </p:spTree>
    <p:extLst>
      <p:ext uri="{BB962C8B-B14F-4D97-AF65-F5344CB8AC3E}">
        <p14:creationId xmlns:p14="http://schemas.microsoft.com/office/powerpoint/2010/main" val="478154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inadequate service policies, practices and resources</a:t>
            </a:r>
            <a:endParaRPr lang="x-none" dirty="0">
              <a:latin typeface="Calibri" panose="020F0502020204030204" pitchFamily="34" charset="0"/>
              <a:ea typeface="SimSun" panose="02010600030101010101" pitchFamily="2" charset="-122"/>
              <a:cs typeface="Arial" panose="020B0604020202020204" pitchFamily="34"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Service-level policies </a:t>
            </a:r>
            <a:r>
              <a:rPr lang="en-GB" dirty="0">
                <a:latin typeface="Calibri" panose="020F0502020204030204" pitchFamily="34" charset="0"/>
                <a:ea typeface="SimSun" panose="02010600030101010101" pitchFamily="2" charset="-122"/>
                <a:cs typeface="Times New Roman" panose="02020603050405020304" pitchFamily="18" charset="0"/>
              </a:rPr>
              <a:t>often allow for the use of seclusion and restraint. These practices may be considered standard procedures because they have never been challenged or because people feel powerless to change them in their practice.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Insufficient staffing </a:t>
            </a:r>
            <a:r>
              <a:rPr lang="en-GB" dirty="0">
                <a:latin typeface="Calibri" panose="020F0502020204030204" pitchFamily="34" charset="0"/>
                <a:ea typeface="SimSun" panose="02010600030101010101" pitchFamily="2" charset="-122"/>
                <a:cs typeface="Times New Roman" panose="02020603050405020304" pitchFamily="18" charset="0"/>
              </a:rPr>
              <a:t>in some mental health and social services means that staff resort to seclusion and/or restraint in an attempt to manage their service.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Service staff feel compelled </a:t>
            </a:r>
            <a:r>
              <a:rPr lang="en-GB" dirty="0">
                <a:latin typeface="Calibri" panose="020F0502020204030204" pitchFamily="34" charset="0"/>
                <a:ea typeface="SimSun" panose="02010600030101010101" pitchFamily="2" charset="-122"/>
                <a:cs typeface="Times New Roman" panose="02020603050405020304" pitchFamily="18" charset="0"/>
              </a:rPr>
              <a:t>to use seclusion and restraints in order to implement the very rigid rules, procedures and schedules of the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There may be inadequate resources </a:t>
            </a:r>
            <a:r>
              <a:rPr lang="en-GB" dirty="0">
                <a:latin typeface="Calibri" panose="020F0502020204030204" pitchFamily="34" charset="0"/>
                <a:ea typeface="SimSun" panose="02010600030101010101" pitchFamily="2" charset="-122"/>
                <a:cs typeface="Times New Roman" panose="02020603050405020304" pitchFamily="18" charset="0"/>
              </a:rPr>
              <a:t>to support the people using the service and to provide oversight of the running of the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a:t>
            </a:r>
            <a:r>
              <a:rPr lang="en-GB" u="sng" dirty="0">
                <a:latin typeface="Calibri" panose="020F0502020204030204" pitchFamily="34" charset="0"/>
                <a:ea typeface="SimSun" panose="02010600030101010101" pitchFamily="2" charset="-122"/>
                <a:cs typeface="Times New Roman" panose="02020603050405020304" pitchFamily="18" charset="0"/>
              </a:rPr>
              <a:t>negative service culture </a:t>
            </a:r>
            <a:r>
              <a:rPr lang="en-GB" dirty="0">
                <a:latin typeface="Calibri" panose="020F0502020204030204" pitchFamily="34" charset="0"/>
                <a:ea typeface="SimSun" panose="02010600030101010101" pitchFamily="2" charset="-122"/>
                <a:cs typeface="Times New Roman" panose="02020603050405020304" pitchFamily="18" charset="0"/>
              </a:rPr>
              <a:t>can dehumanize people using the service and desensitizes staff from seeing people as human beings who deserve respect.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35</a:t>
            </a:fld>
            <a:endParaRPr lang="x-none"/>
          </a:p>
        </p:txBody>
      </p:sp>
    </p:spTree>
    <p:extLst>
      <p:ext uri="{BB962C8B-B14F-4D97-AF65-F5344CB8AC3E}">
        <p14:creationId xmlns:p14="http://schemas.microsoft.com/office/powerpoint/2010/main" val="251138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inadequate staff knowledge and skills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Sometimes these practices are used as an automatic response to a tense or conflictual situation.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Staff may not have been trained on alternative strategies for responding to tense situations or for providing support to very distressed persons. In consequence, they do not have the necessary skills and tools that would enable them to use noncoercive techniques and creative alternatives when providing care and support to people using the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people have mistaken beliefs that seclusion or restraint function as therapeutic treatment.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36</a:t>
            </a:fld>
            <a:endParaRPr lang="x-none"/>
          </a:p>
        </p:txBody>
      </p:sp>
    </p:spTree>
    <p:extLst>
      <p:ext uri="{BB962C8B-B14F-4D97-AF65-F5344CB8AC3E}">
        <p14:creationId xmlns:p14="http://schemas.microsoft.com/office/powerpoint/2010/main" val="248188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misconceptions and assumptions about psychosocial, intellectual or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As an automatic reaction to someone who has a perceived or diagnosed condition due to assumptions and perceptions that the person may cause harm to themselves or others, or that they are unmanageable.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Prejudice and discriminatory attitudes towards certain groups of people who use services who may be assumed to be “problem” groups (such as young people, people from minority groups, males, people who uses substances, etc.) and presumption of violent or dangerous intent.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37</a:t>
            </a:fld>
            <a:endParaRPr lang="x-none"/>
          </a:p>
        </p:txBody>
      </p:sp>
    </p:spTree>
    <p:extLst>
      <p:ext uri="{BB962C8B-B14F-4D97-AF65-F5344CB8AC3E}">
        <p14:creationId xmlns:p14="http://schemas.microsoft.com/office/powerpoint/2010/main" val="944816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fear of risk and staff/service liability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Seclusion and restraint methods are often used as a first resort because their outcomes are perceived as being “certain” compared with other approaches.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Sometimes staff are concerned about being held liable or responsible if an incident occurs (e.g. if someone gets injured) when seclusion and restraint have not been used. This encourages staff to use these coercive practices.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38</a:t>
            </a:fld>
            <a:endParaRPr lang="x-none"/>
          </a:p>
        </p:txBody>
      </p:sp>
    </p:spTree>
    <p:extLst>
      <p:ext uri="{BB962C8B-B14F-4D97-AF65-F5344CB8AC3E}">
        <p14:creationId xmlns:p14="http://schemas.microsoft.com/office/powerpoint/2010/main" val="1297063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82588"/>
            <a:ext cx="5486400" cy="3086100"/>
          </a:xfrm>
        </p:spPr>
      </p:sp>
      <p:sp>
        <p:nvSpPr>
          <p:cNvPr id="3" name="Notes Placeholder 2"/>
          <p:cNvSpPr>
            <a:spLocks noGrp="1"/>
          </p:cNvSpPr>
          <p:nvPr>
            <p:ph type="body" idx="1"/>
          </p:nvPr>
        </p:nvSpPr>
        <p:spPr>
          <a:xfrm>
            <a:off x="685800" y="4400549"/>
            <a:ext cx="5486400" cy="4503607"/>
          </a:xfrm>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To control</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control or maintain order in the service environment by firmly handling nonconforming actions or behaviours. Indeed, many services tend to overemphasize the need to maintain an orderly environment, to the detriment of personalized care.  In many such services, people are routinely overmedicated, sedated or restrained to ensure that they are “easier to manage” and “under control”.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coerce or oblige people using services to follow a particular course of action or to behave in a particular way.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service staff see the use of seclusion and restraint as a necessary means of setting limits in order to establish their authority and to “manage behaviour” early in their interactions with people using the service.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39</a:t>
            </a:fld>
            <a:endParaRPr lang="x-none"/>
          </a:p>
        </p:txBody>
      </p:sp>
    </p:spTree>
    <p:extLst>
      <p:ext uri="{BB962C8B-B14F-4D97-AF65-F5344CB8AC3E}">
        <p14:creationId xmlns:p14="http://schemas.microsoft.com/office/powerpoint/2010/main" val="110895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For convenience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Service staff feel, in many cases, that it is easier and quicker to use coercive methods, such as seclusion and restraint, than to use other noncoercive methods to respond to tense situations or to support people who are very distressed. </a:t>
            </a:r>
          </a:p>
          <a:p>
            <a:pPr marL="800100" marR="60325"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may be particularly the case when there is a shortage of staff in services.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40</a:t>
            </a:fld>
            <a:endParaRPr lang="x-none"/>
          </a:p>
        </p:txBody>
      </p:sp>
    </p:spTree>
    <p:extLst>
      <p:ext uri="{BB962C8B-B14F-4D97-AF65-F5344CB8AC3E}">
        <p14:creationId xmlns:p14="http://schemas.microsoft.com/office/powerpoint/2010/main" val="1298441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To punish</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As a form of punishment for those unwilling to follow instructions.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Sometimes staff do not perceive the use of seclusion and restraint as punishment but instead perceive it as a necessary consequence of certain actions or behaviours of persons using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41</a:t>
            </a:fld>
            <a:endParaRPr lang="x-none"/>
          </a:p>
        </p:txBody>
      </p:sp>
    </p:spTree>
    <p:extLst>
      <p:ext uri="{BB962C8B-B14F-4D97-AF65-F5344CB8AC3E}">
        <p14:creationId xmlns:p14="http://schemas.microsoft.com/office/powerpoint/2010/main" val="951551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 hours and 32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42</a:t>
            </a:fld>
            <a:endParaRPr lang="x-none"/>
          </a:p>
        </p:txBody>
      </p:sp>
    </p:spTree>
    <p:extLst>
      <p:ext uri="{BB962C8B-B14F-4D97-AF65-F5344CB8AC3E}">
        <p14:creationId xmlns:p14="http://schemas.microsoft.com/office/powerpoint/2010/main" val="2457898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58750"/>
            <a:ext cx="4511675" cy="2538413"/>
          </a:xfrm>
        </p:spPr>
      </p:sp>
      <p:sp>
        <p:nvSpPr>
          <p:cNvPr id="3" name="Notes Placeholder 2"/>
          <p:cNvSpPr>
            <a:spLocks noGrp="1"/>
          </p:cNvSpPr>
          <p:nvPr>
            <p:ph type="body" idx="1"/>
          </p:nvPr>
        </p:nvSpPr>
        <p:spPr>
          <a:xfrm>
            <a:off x="685800" y="2937510"/>
            <a:ext cx="5486400" cy="6047740"/>
          </a:xfrm>
        </p:spPr>
        <p:txBody>
          <a:bodyPr/>
          <a:lstStyle/>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is designed to help participants understand that seclusion and restraint are violent adverse events that can contribute to mental, emotional and physical harm. It is important to encourage people who have not personally experienced these practices to try and understand the perspectives of the persons who have.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facilitator may choose between one of the following options or combine them for a more comprehensive exercise.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Please note: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most powerful way to understand the personal experience of seclusion and restraint is to hear directly from people who have had this experience. Therefore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1 is the preferred option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for this exercise.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Option 1: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facilitator should identify one or two speakers with lived experience of seclusion and restraint in mental health and social services and invite them to share their stories with the group. The facilitator should guide the speaker to describe not only what happened to them, but also how it happened. They should discuss how their experience negatively affected them, both emotionally and physically, as well as giving their ideas about what would have prevented the use of seclusion and restraint in their situation. </a:t>
            </a: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Ahead of this session, the facilitator will need to organize for such speakers to take part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(Additional instructions are provided at the beginning of this module).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2: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distribute a handout of quotes from people with lived experience of seclusion and restraints (see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Annex 2)</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and should ask participants to discuss people’s feelings and experiences relating to the practice of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43</a:t>
            </a:fld>
            <a:endParaRPr lang="x-none"/>
          </a:p>
        </p:txBody>
      </p:sp>
    </p:spTree>
    <p:extLst>
      <p:ext uri="{BB962C8B-B14F-4D97-AF65-F5344CB8AC3E}">
        <p14:creationId xmlns:p14="http://schemas.microsoft.com/office/powerpoint/2010/main" val="1352128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hearing about or reading people’s experiences of seclusion and restraint,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are your thoughts and feelings about what you have heard and/or read?</a:t>
            </a:r>
          </a:p>
          <a:p>
            <a:pPr marL="342900" marR="0" lvl="0" indent="-342900">
              <a:lnSpc>
                <a:spcPct val="115000"/>
              </a:lnSpc>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might people be feeling when they are secluded or restrained? What can you say about the emotional and physical impact of seclusion and restraint?</a:t>
            </a:r>
          </a:p>
          <a:p>
            <a:pPr marL="342900" marR="0" lvl="0" indent="-342900">
              <a:lnSpc>
                <a:spcPct val="115000"/>
              </a:lnSpc>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Would anyone like to comment on what could have been done differently in these situations?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44</a:t>
            </a:fld>
            <a:endParaRPr lang="x-none"/>
          </a:p>
        </p:txBody>
      </p:sp>
    </p:spTree>
    <p:extLst>
      <p:ext uri="{BB962C8B-B14F-4D97-AF65-F5344CB8AC3E}">
        <p14:creationId xmlns:p14="http://schemas.microsoft.com/office/powerpoint/2010/main" val="1291514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2925" y="160338"/>
            <a:ext cx="3230563" cy="1817687"/>
          </a:xfrm>
        </p:spPr>
      </p:sp>
      <p:sp>
        <p:nvSpPr>
          <p:cNvPr id="3" name="Notes Placeholder 2"/>
          <p:cNvSpPr>
            <a:spLocks noGrp="1"/>
          </p:cNvSpPr>
          <p:nvPr>
            <p:ph type="body" idx="1"/>
          </p:nvPr>
        </p:nvSpPr>
        <p:spPr>
          <a:xfrm>
            <a:off x="502435" y="2142781"/>
            <a:ext cx="5909795" cy="6542432"/>
          </a:xfrm>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Impact on psychological and emotional well-being </a:t>
            </a:r>
          </a:p>
          <a:p>
            <a:pPr>
              <a:lnSpc>
                <a:spcPct val="115000"/>
              </a:lnSpc>
            </a:pPr>
            <a:endParaRPr lang="en-US" b="1" u="sng" dirty="0">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dirty="0"/>
              <a:t>Evidence has linked the use of seclusion and restraint to many adverse impacts and outcomes </a:t>
            </a:r>
            <a:r>
              <a:rPr lang="en-US" i="1" dirty="0"/>
              <a:t>(11, 12, 13):</a:t>
            </a:r>
            <a:endParaRPr lang="x-none" i="1" dirty="0"/>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forceful assertion of another person’s will over one’s own, along with the loss of control over one’s body and environment, generates very negative emotions and has deep psychological and traumatic impacts on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Many people experience feelings of loss of dignity and respect, degradation, demoralization, dismissal, humiliation, fear, distress, anxiety, disempowerment, decreased self-esteem and self-confidence,  powerlessness, hopelessness, helplessness, loneliness, despair, frustration, grief, anger, struggle, destructiveness,  distrust, rejection and resistance.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can also experience dissociation from self and a feeling of being outside of one’s own body.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 can create trauma and may have long-term impacts on a person’s life (relationships, work,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When people are secluded and restrained, their lack of power, control and privacy may lead them to adopt behaviours that are further interpreted by mental health practitioners as symptoms of a mental health condition.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 can retraumatize people who have a past history of sexual or physical abuse, or past psychological trauma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Borckardt, 2011 #168"/>
              </a:rPr>
              <a:t>14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People using services who witness the practice of seclusion or restraint on others may also suffer psychological impacts such as fear, anxiety, powerlessness, trauma, </a:t>
            </a:r>
            <a:r>
              <a:rPr lang="en-GB" dirty="0" err="1">
                <a:latin typeface="Calibri" panose="020F0502020204030204" pitchFamily="34" charset="0"/>
                <a:ea typeface="SimSun" panose="02010600030101010101" pitchFamily="2" charset="-122"/>
                <a:cs typeface="Arial" panose="020B0604020202020204" pitchFamily="34" charset="0"/>
              </a:rPr>
              <a:t>retraumatization</a:t>
            </a:r>
            <a:r>
              <a:rPr lang="en-GB" dirty="0">
                <a:latin typeface="Calibri" panose="020F0502020204030204" pitchFamily="34" charset="0"/>
                <a:ea typeface="SimSun" panose="02010600030101010101" pitchFamily="2" charset="-122"/>
                <a:cs typeface="Arial" panose="020B0604020202020204" pitchFamily="34" charset="0"/>
              </a:rPr>
              <a:t>,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can increase self-harm and self-directed aggression, including self-mutilation and suicide attempts.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family members and other care partners who learn that their relative has been secluded or restrained may experience feelings of guilt and powerlessness to help.</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45</a:t>
            </a:fld>
            <a:endParaRPr lang="x-none"/>
          </a:p>
        </p:txBody>
      </p:sp>
    </p:spTree>
    <p:extLst>
      <p:ext uri="{BB962C8B-B14F-4D97-AF65-F5344CB8AC3E}">
        <p14:creationId xmlns:p14="http://schemas.microsoft.com/office/powerpoint/2010/main" val="3573820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17500"/>
            <a:ext cx="5486400" cy="3086100"/>
          </a:xfrm>
        </p:spPr>
      </p:sp>
      <p:sp>
        <p:nvSpPr>
          <p:cNvPr id="3" name="Notes Placeholder 2"/>
          <p:cNvSpPr>
            <a:spLocks noGrp="1"/>
          </p:cNvSpPr>
          <p:nvPr>
            <p:ph type="body" idx="1"/>
          </p:nvPr>
        </p:nvSpPr>
        <p:spPr>
          <a:xfrm>
            <a:off x="685800" y="3816656"/>
            <a:ext cx="5486400" cy="3600450"/>
          </a:xfrm>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Impact on recovery </a:t>
            </a:r>
            <a:r>
              <a:rPr lang="en-GB" b="1" i="1" u="sng" dirty="0">
                <a:latin typeface="Calibri" panose="020F0502020204030204" pitchFamily="34" charset="0"/>
                <a:ea typeface="SimSun" panose="02010600030101010101" pitchFamily="2" charset="-122"/>
                <a:cs typeface="Arial" panose="020B0604020202020204" pitchFamily="34" charset="0"/>
              </a:rPr>
              <a:t>(</a:t>
            </a:r>
            <a:r>
              <a:rPr lang="en-GB"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11 #161"/>
              </a:rPr>
              <a:t>15</a:t>
            </a:r>
            <a:r>
              <a:rPr lang="en-GB" b="1" i="1" u="sng"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 are countertherapeutic and impede people’s recovery. Some studies have shown that coercion, and particularly the use of seclusion, is associated with increased length of stay in services</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McLaughlin P, 2016 #424"/>
              </a:rPr>
              <a:t>16</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damage therapeutic alliances and are responsible for the breakdown of the relationship between people using services and health-care staff.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acknowledge that involuntary admission in mental health and social services can also cause the same type of psychological harm as seclusion and restraint, as described above. (For more information on this, see the training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Freedom from violence, coercion and abuse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46</a:t>
            </a:fld>
            <a:endParaRPr lang="x-none"/>
          </a:p>
        </p:txBody>
      </p:sp>
    </p:spTree>
    <p:extLst>
      <p:ext uri="{BB962C8B-B14F-4D97-AF65-F5344CB8AC3E}">
        <p14:creationId xmlns:p14="http://schemas.microsoft.com/office/powerpoint/2010/main" val="4190266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At this point, show one of or both the following videos to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1/Video: “I couldn't move.  I couldn't breathe”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British Broadcasting Coorporation (BBC) News, 21 September 2016 #167">
                  <a:extLst>
                    <a:ext uri="{A12FA001-AC4F-418D-AE19-62706E023703}">
                      <ahyp:hlinkClr xmlns:ahyp="http://schemas.microsoft.com/office/drawing/2018/hyperlinkcolor" val="tx"/>
                    </a:ext>
                  </a:extLst>
                </a:hlinkClick>
              </a:rPr>
              <a:t>17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(52 seconds):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accessed 9 April 2019)</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 This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video is about the use of face-down restraint.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2/ Uganda: "Stop the abuse"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/slr_SvB1uyU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(5:07). Date accessed 9 April 2019. This video shows the practice of seclusion, restraint and associated abuses in Uganda.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47</a:t>
            </a:fld>
            <a:endParaRPr lang="x-none"/>
          </a:p>
        </p:txBody>
      </p:sp>
    </p:spTree>
    <p:extLst>
      <p:ext uri="{BB962C8B-B14F-4D97-AF65-F5344CB8AC3E}">
        <p14:creationId xmlns:p14="http://schemas.microsoft.com/office/powerpoint/2010/main" val="3184592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of Naomi’s experience? What are some of the terms, emotions and feelings that Naomi describes as part of her experience?</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should be encouraged to discuss Naomi’s testimony.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Use the flipchart to write down the various terms Naomi used to describe her experience.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Terms describing Naomi’s experience of restraint include: fear, confusion, disorientation, trauma, humiliation, anger, frustration, increased distress, punished, and loneliness.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She did not feel helped, comforted or supported, and felt that her recovery was hindered.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Naomi also describes feelings of trauma and fear that continued for weeks following the incident.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48</a:t>
            </a:fld>
            <a:endParaRPr lang="x-none"/>
          </a:p>
        </p:txBody>
      </p:sp>
    </p:spTree>
    <p:extLst>
      <p:ext uri="{BB962C8B-B14F-4D97-AF65-F5344CB8AC3E}">
        <p14:creationId xmlns:p14="http://schemas.microsoft.com/office/powerpoint/2010/main" val="3261354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The physical impact of seclusion and restraint on service users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Ashcraft, 2008 #158"/>
              </a:rPr>
              <a:t>19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Berzlanovich, 2012 #159"/>
              </a:rPr>
              <a:t>20</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Haimowitz, 2006 #160"/>
              </a:rPr>
              <a:t>21</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6"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7" action="ppaction://hlinkfile" tooltip="Duxbury, 7 March 2011 #162"/>
              </a:rPr>
              <a:t>22</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8" action="ppaction://hlinkfile" tooltip="Duxbury, 2015 #163"/>
              </a:rPr>
              <a:t>23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9" action="ppaction://hlinkfile" tooltip="United Nations (UN) General Assembly, 2011 #164"/>
              </a:rPr>
              <a:t>24</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10" action="ppaction://hlinkfile" tooltip="The Joint Commission, 1998 #165"/>
              </a:rPr>
              <a:t>25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11" action="ppaction://hlinkfile" tooltip="Mohr, 2003 #155"/>
              </a:rPr>
              <a:t>7</a:t>
            </a:r>
            <a:r>
              <a:rPr lang="en-GB" i="1" dirty="0">
                <a:latin typeface="Calibri" panose="020F0502020204030204" pitchFamily="34" charset="0"/>
                <a:ea typeface="SimSun" panose="02010600030101010101" pitchFamily="2" charset="-122"/>
                <a:cs typeface="Arial" panose="020B0604020202020204" pitchFamily="34" charset="0"/>
              </a:rPr>
              <a:t>)</a:t>
            </a:r>
            <a:r>
              <a:rPr lang="en-GB" sz="900"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 (20 min.)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a:p>
            <a:pPr marL="171450" indent="-171450" algn="just">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Manual restraints</a:t>
            </a:r>
            <a:r>
              <a:rPr lang="en-GB" dirty="0">
                <a:latin typeface="Calibri" panose="020F0502020204030204" pitchFamily="34" charset="0"/>
                <a:ea typeface="SimSun" panose="02010600030101010101" pitchFamily="2" charset="-122"/>
                <a:cs typeface="Arial" panose="020B0604020202020204" pitchFamily="34" charset="0"/>
              </a:rPr>
              <a:t> involve physical struggle which may lead to physical injuries such as: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bruises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broken bones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muscle wasting</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missing teeth</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head injuries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coma</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nSpc>
                <a:spcPct val="115000"/>
              </a:lnSpc>
              <a:spcAft>
                <a:spcPts val="1000"/>
              </a:spcAft>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choking</a:t>
            </a:r>
            <a:r>
              <a:rPr lang="en-GB" i="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(people placed in restraints where they must remain on their back are at risk of choking on vomited food, liquid or saliva).</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49</a:t>
            </a:fld>
            <a:endParaRPr lang="x-none"/>
          </a:p>
        </p:txBody>
      </p:sp>
    </p:spTree>
    <p:extLst>
      <p:ext uri="{BB962C8B-B14F-4D97-AF65-F5344CB8AC3E}">
        <p14:creationId xmlns:p14="http://schemas.microsoft.com/office/powerpoint/2010/main" val="103164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Physical restraints</a:t>
            </a:r>
            <a:r>
              <a:rPr lang="en-GB" dirty="0">
                <a:latin typeface="Calibri" panose="020F0502020204030204" pitchFamily="34" charset="0"/>
                <a:ea typeface="SimSun" panose="02010600030101010101" pitchFamily="2" charset="-122"/>
                <a:cs typeface="Arial" panose="020B0604020202020204" pitchFamily="34" charset="0"/>
              </a:rPr>
              <a:t> can cause people to panic and choke on saliva or/and strangulate in the restraint. Due to their highly dependent situation, people are also at increased risk of:</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285750">
              <a:lnSpc>
                <a:spcPct val="115000"/>
              </a:lnSpc>
              <a:buFont typeface="Symbol" panose="05050102010706020507" pitchFamily="18" charset="2"/>
              <a:buChar char=""/>
            </a:pPr>
            <a:r>
              <a:rPr lang="en-GB" i="1" dirty="0">
                <a:latin typeface="Calibri" panose="020F0502020204030204" pitchFamily="34" charset="0"/>
                <a:ea typeface="SimSun" panose="02010600030101010101" pitchFamily="2" charset="-122"/>
                <a:cs typeface="Arial" panose="020B0604020202020204" pitchFamily="34" charset="0"/>
              </a:rPr>
              <a:t>Dehydration</a:t>
            </a:r>
            <a:r>
              <a:rPr lang="en-GB" i="1"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People can become severely dehydrated while in restraints or during a struggle when restraints are being applied.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285750">
              <a:lnSpc>
                <a:spcPct val="115000"/>
              </a:lnSpc>
              <a:buFont typeface="Symbol" panose="05050102010706020507" pitchFamily="18" charset="2"/>
              <a:buChar char=""/>
            </a:pPr>
            <a:r>
              <a:rPr lang="en-GB" i="1" dirty="0">
                <a:latin typeface="Calibri" panose="020F0502020204030204" pitchFamily="34" charset="0"/>
                <a:ea typeface="SimSun" panose="02010600030101010101" pitchFamily="2" charset="-122"/>
                <a:cs typeface="Arial" panose="020B0604020202020204" pitchFamily="34" charset="0"/>
              </a:rPr>
              <a:t>Circulatory and skin problems: Pressure on the skin caused by tight restraints and immobilization may interfere with blood circulation. It can lead to skin deterioration and pressure sores. It can also lead to gangrene, which is the death of soft tissue due to lack of oxygen, when severe disruption to circulation takes place on the upper or lower limbs.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285750" algn="just">
              <a:lnSpc>
                <a:spcPct val="115000"/>
              </a:lnSpc>
              <a:buFont typeface="Symbol" panose="05050102010706020507" pitchFamily="18" charset="2"/>
              <a:buChar char=""/>
            </a:pPr>
            <a:r>
              <a:rPr lang="en-GB" i="1" dirty="0">
                <a:latin typeface="Calibri" panose="020F0502020204030204" pitchFamily="34" charset="0"/>
                <a:ea typeface="SimSun" panose="02010600030101010101" pitchFamily="2" charset="-122"/>
                <a:cs typeface="Arial" panose="020B0604020202020204" pitchFamily="34" charset="0"/>
              </a:rPr>
              <a:t>Muscle atrophy.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50</a:t>
            </a:fld>
            <a:endParaRPr lang="x-none"/>
          </a:p>
        </p:txBody>
      </p:sp>
    </p:spTree>
    <p:extLst>
      <p:ext uri="{BB962C8B-B14F-4D97-AF65-F5344CB8AC3E}">
        <p14:creationId xmlns:p14="http://schemas.microsoft.com/office/powerpoint/2010/main" val="2165388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Chemical restraint </a:t>
            </a:r>
            <a:r>
              <a:rPr lang="en-GB" dirty="0">
                <a:latin typeface="Calibri" panose="020F0502020204030204" pitchFamily="34" charset="0"/>
                <a:ea typeface="SimSun" panose="02010600030101010101" pitchFamily="2" charset="-122"/>
                <a:cs typeface="Arial" panose="020B0604020202020204" pitchFamily="34" charset="0"/>
              </a:rPr>
              <a:t>can cause pain through the injection of medication.</a:t>
            </a:r>
            <a:r>
              <a:rPr lang="en-US"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In addition, people can be forced to experience the negative effects of medication which, depending on the drug prescribed, can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Muscular problems, including spasms, rigidity, slowed or jerking movements, tremors and uncontrollable restlessness (akathisia).</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Cardiac effects, low blood pressure, dizziness, fainting.</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Dry mouth, blurry vision, constipation, hallucinations, memory impairment, difficulty in urinating.</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Lowering of the threshold for seizures. </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Neuroleptic malignant syndrome: a life-threatening condition characterized by rigidity, fever, increased heart rate, significant drop or rise in blood pressure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orrell C, 2008 #425"/>
              </a:rPr>
              <a:t>26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Slowing and dulling of thought processes, apathy, loss of motivation to undertake any actions, emotional detachment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zmulewicz A, 2016 #426"/>
              </a:rPr>
              <a:t>27</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51</a:t>
            </a:fld>
            <a:endParaRPr lang="x-none"/>
          </a:p>
        </p:txBody>
      </p:sp>
    </p:spTree>
    <p:extLst>
      <p:ext uri="{BB962C8B-B14F-4D97-AF65-F5344CB8AC3E}">
        <p14:creationId xmlns:p14="http://schemas.microsoft.com/office/powerpoint/2010/main" val="2141971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Seclusion </a:t>
            </a:r>
            <a:r>
              <a:rPr lang="en-GB" dirty="0">
                <a:latin typeface="Calibri" panose="020F0502020204030204" pitchFamily="34" charset="0"/>
                <a:ea typeface="SimSun" panose="02010600030101010101" pitchFamily="2" charset="-122"/>
                <a:cs typeface="Arial" panose="020B0604020202020204" pitchFamily="34" charset="0"/>
              </a:rPr>
              <a:t>can cause people to panic and become injured. </a:t>
            </a:r>
          </a:p>
          <a:p>
            <a:pPr marL="628650" lvl="1"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may need immediate medical attention and may not be heard or seen on time, which can lead to permanent impairments. </a:t>
            </a:r>
          </a:p>
          <a:p>
            <a:pPr marL="628650" lvl="1"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are also at risk of dehydration and cardiovascular collapse.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different forms of seclusion and/or restraint are combined, this multiplies the risks for the person’s health.</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52</a:t>
            </a:fld>
            <a:endParaRPr lang="x-none"/>
          </a:p>
        </p:txBody>
      </p:sp>
    </p:spTree>
    <p:extLst>
      <p:ext uri="{BB962C8B-B14F-4D97-AF65-F5344CB8AC3E}">
        <p14:creationId xmlns:p14="http://schemas.microsoft.com/office/powerpoint/2010/main" val="3162744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nSpc>
                <a:spcPct val="115000"/>
              </a:lnSpc>
              <a:spcAft>
                <a:spcPts val="1000"/>
              </a:spcAft>
            </a:pPr>
            <a:r>
              <a:rPr lang="en-GB" b="1" u="sng" dirty="0">
                <a:latin typeface="Calibri" panose="020F0502020204030204" pitchFamily="34" charset="0"/>
                <a:ea typeface="SimSun" panose="02010600030101010101" pitchFamily="2" charset="-122"/>
                <a:cs typeface="Arial" panose="020B0604020202020204" pitchFamily="34" charset="0"/>
              </a:rPr>
              <a:t>All forms of seclusion and restraint can lead to death </a:t>
            </a:r>
            <a:r>
              <a:rPr lang="en-GB" b="1" i="1" u="sng" dirty="0">
                <a:latin typeface="Calibri" panose="020F0502020204030204" pitchFamily="34" charset="0"/>
                <a:ea typeface="SimSun" panose="02010600030101010101" pitchFamily="2" charset="-122"/>
                <a:cs typeface="Arial" panose="020B0604020202020204" pitchFamily="34" charset="0"/>
              </a:rPr>
              <a:t>(</a:t>
            </a:r>
            <a:r>
              <a:rPr lang="en-GB" b="1" i="1"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Bellenger E, 2017 #427">
                  <a:extLst>
                    <a:ext uri="{A12FA001-AC4F-418D-AE19-62706E023703}">
                      <ahyp:hlinkClr xmlns:ahyp="http://schemas.microsoft.com/office/drawing/2018/hyperlinkcolor" val="tx"/>
                    </a:ext>
                  </a:extLst>
                </a:hlinkClick>
              </a:rPr>
              <a:t>28</a:t>
            </a:r>
            <a:r>
              <a:rPr lang="en-GB" b="1" i="1" u="sng" dirty="0">
                <a:latin typeface="Calibri" panose="020F0502020204030204" pitchFamily="34" charset="0"/>
                <a:ea typeface="SimSun" panose="02010600030101010101" pitchFamily="2" charset="-122"/>
                <a:cs typeface="Arial" panose="020B0604020202020204" pitchFamily="34" charset="0"/>
              </a:rPr>
              <a:t>, </a:t>
            </a:r>
            <a:r>
              <a:rPr lang="en-GB" b="1" i="1"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Berzlanovich, 2012 #159">
                  <a:extLst>
                    <a:ext uri="{A12FA001-AC4F-418D-AE19-62706E023703}">
                      <ahyp:hlinkClr xmlns:ahyp="http://schemas.microsoft.com/office/drawing/2018/hyperlinkcolor" val="tx"/>
                    </a:ext>
                  </a:extLst>
                </a:hlinkClick>
              </a:rPr>
              <a:t>20</a:t>
            </a:r>
            <a:r>
              <a:rPr lang="en-GB" b="1" i="1" u="sng" dirty="0">
                <a:latin typeface="Calibri" panose="020F0502020204030204" pitchFamily="34" charset="0"/>
                <a:ea typeface="SimSun" panose="02010600030101010101" pitchFamily="2" charset="-122"/>
                <a:cs typeface="Arial" panose="020B0604020202020204" pitchFamily="34" charset="0"/>
              </a:rPr>
              <a:t>, </a:t>
            </a:r>
            <a:r>
              <a:rPr lang="en-GB" b="1" i="1"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Mohr, 2003 #155">
                  <a:extLst>
                    <a:ext uri="{A12FA001-AC4F-418D-AE19-62706E023703}">
                      <ahyp:hlinkClr xmlns:ahyp="http://schemas.microsoft.com/office/drawing/2018/hyperlinkcolor" val="tx"/>
                    </a:ext>
                  </a:extLst>
                </a:hlinkClick>
              </a:rPr>
              <a:t>7</a:t>
            </a:r>
            <a:r>
              <a:rPr lang="en-GB" b="1" i="1" u="sng"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fontAlgn="base">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Investigations have shown that the causes of restraint- or seclusion-related death include suffocation, heart complications, drug overdoses or interactions, blunt trauma, strangulation or choking, fire or smoke inhalation, and aspiration.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fontAlgn="base">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Restraint or seclusion also places persons at risk because it impedes their ability to escape during emergencies (e.g. fire).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review of the scientific literature on the adverse impact of physical restraint showed that the use of certain manual or physical restraints is particularly dangerous as they impose a restrictive effect on respiratory functioning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Barnett, 2012 #166">
                  <a:extLst>
                    <a:ext uri="{A12FA001-AC4F-418D-AE19-62706E023703}">
                      <ahyp:hlinkClr xmlns:ahyp="http://schemas.microsoft.com/office/drawing/2018/hyperlinkcolor" val="tx"/>
                    </a:ext>
                  </a:extLst>
                </a:hlinkClick>
              </a:rPr>
              <a:t>29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Chemical restraint may clash or interfere with other medications, risking overmedication and sudden death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7" action="ppaction://hlinkfile" tooltip="Windfuhr K, 2011 #429">
                  <a:extLst>
                    <a:ext uri="{A12FA001-AC4F-418D-AE19-62706E023703}">
                      <ahyp:hlinkClr xmlns:ahyp="http://schemas.microsoft.com/office/drawing/2018/hyperlinkcolor" val="tx"/>
                    </a:ext>
                  </a:extLst>
                </a:hlinkClick>
              </a:rPr>
              <a:t>30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Very little recent data exists on numbers of deaths related to seclusion or restraint.  However, one national investigation across 50 states in the USA estimated that between 50 and 150 people die each year in mental health services and group homes as a direct result of restraint practices </a:t>
            </a:r>
            <a:r>
              <a:rPr lang="en-GB" dirty="0">
                <a:solidFill>
                  <a:srgbClr val="FF0000"/>
                </a:solidFill>
                <a:latin typeface="Calibri" panose="020F0502020204030204" pitchFamily="34" charset="0"/>
                <a:ea typeface="SimSun" panose="02010600030101010101" pitchFamily="2" charset="-122"/>
                <a:cs typeface="Arial" panose="020B0604020202020204" pitchFamily="34" charset="0"/>
              </a:rPr>
              <a:t>(ref still to be inserted…)</a:t>
            </a:r>
            <a:r>
              <a:rPr lang="en-GB" sz="900" dirty="0">
                <a:solidFill>
                  <a:srgbClr val="FF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FF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53</a:t>
            </a:fld>
            <a:endParaRPr lang="x-none"/>
          </a:p>
        </p:txBody>
      </p:sp>
    </p:spTree>
    <p:extLst>
      <p:ext uri="{BB962C8B-B14F-4D97-AF65-F5344CB8AC3E}">
        <p14:creationId xmlns:p14="http://schemas.microsoft.com/office/powerpoint/2010/main" val="1178689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96913"/>
            <a:ext cx="3721100" cy="2092325"/>
          </a:xfrm>
        </p:spPr>
      </p:sp>
      <p:sp>
        <p:nvSpPr>
          <p:cNvPr id="3" name="Notes Placeholder 2"/>
          <p:cNvSpPr>
            <a:spLocks noGrp="1"/>
          </p:cNvSpPr>
          <p:nvPr>
            <p:ph type="body" idx="1"/>
          </p:nvPr>
        </p:nvSpPr>
        <p:spPr>
          <a:xfrm>
            <a:off x="685800" y="3097530"/>
            <a:ext cx="5486400" cy="4903470"/>
          </a:xfrm>
        </p:spPr>
        <p:txBody>
          <a:bodyPr/>
          <a:lstStyle/>
          <a:p>
            <a:pPr>
              <a:lnSpc>
                <a:spcPct val="115000"/>
              </a:lnSpc>
              <a:spcAft>
                <a:spcPts val="800"/>
              </a:spcAft>
            </a:pPr>
            <a:r>
              <a:rPr lang="en-GB" b="1" i="1" dirty="0">
                <a:latin typeface="Calibri" panose="020F0502020204030204" pitchFamily="34" charset="0"/>
                <a:ea typeface="SimSun" panose="02010600030101010101" pitchFamily="2" charset="-122"/>
                <a:cs typeface="Arial" panose="020B0604020202020204" pitchFamily="34" charset="0"/>
              </a:rPr>
              <a:t>Presentation: Drastic impact of the use of seclusion and restraint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use of seclusion and restraint has been associated with wide-scale deaths of people using services in emergencies. The inability of people to move or leave the building during a fire means that they are trapped and cannot escape.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Below are two examples of the massive death toll that could have been avoided if people had not been restrained in mental health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should be invited to share other examples that they may be aware of.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Erwadi</a:t>
            </a:r>
            <a:r>
              <a:rPr lang="en-GB" dirty="0">
                <a:latin typeface="Calibri" panose="020F0502020204030204" pitchFamily="34" charset="0"/>
                <a:ea typeface="SimSun" panose="02010600030101010101" pitchFamily="2" charset="-122"/>
                <a:cs typeface="Arial" panose="020B0604020202020204" pitchFamily="34" charset="0"/>
              </a:rPr>
              <a:t> fire incident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The Hindu, 7 August 2012 #170"/>
              </a:rPr>
              <a:t>31</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6 August 2001</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Ramanathapuram</a:t>
            </a:r>
            <a:r>
              <a:rPr lang="en-GB" dirty="0">
                <a:latin typeface="Calibri" panose="020F0502020204030204" pitchFamily="34" charset="0"/>
                <a:ea typeface="SimSun" panose="02010600030101010101" pitchFamily="2" charset="-122"/>
                <a:cs typeface="Arial" panose="020B0604020202020204" pitchFamily="34" charset="0"/>
              </a:rPr>
              <a:t>, Tamil Nadu, India</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At least 25 people killed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When a fire broke out, all service users were burned alive because they were fastened in chains.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Moscow </a:t>
            </a:r>
            <a:r>
              <a:rPr lang="en-GB" dirty="0" err="1">
                <a:latin typeface="Calibri" panose="020F0502020204030204" pitchFamily="34" charset="0"/>
                <a:ea typeface="SimSun" panose="02010600030101010101" pitchFamily="2" charset="-122"/>
                <a:cs typeface="Arial" panose="020B0604020202020204" pitchFamily="34" charset="0"/>
              </a:rPr>
              <a:t>Ramensky</a:t>
            </a:r>
            <a:r>
              <a:rPr lang="en-GB" dirty="0">
                <a:latin typeface="Calibri" panose="020F0502020204030204" pitchFamily="34" charset="0"/>
                <a:ea typeface="SimSun" panose="02010600030101010101" pitchFamily="2" charset="-122"/>
                <a:cs typeface="Arial" panose="020B0604020202020204" pitchFamily="34" charset="0"/>
              </a:rPr>
              <a:t> fire (</a:t>
            </a:r>
            <a:r>
              <a:rPr lang="en-GB" dirty="0">
                <a:latin typeface="Calibri" panose="020F0502020204030204" pitchFamily="34" charset="0"/>
                <a:ea typeface="SimSun" panose="02010600030101010101" pitchFamily="2" charset="-122"/>
                <a:cs typeface="Arial" panose="020B0604020202020204" pitchFamily="34" charset="0"/>
                <a:hlinkClick r:id="rId4" action="ppaction://hlinkfile" tooltip="New York Times, 26 April 2013 #171"/>
              </a:rPr>
              <a:t>32</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26 April 2013</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Ramensky</a:t>
            </a:r>
            <a:r>
              <a:rPr lang="en-GB" dirty="0">
                <a:latin typeface="Calibri" panose="020F0502020204030204" pitchFamily="34" charset="0"/>
                <a:ea typeface="SimSun" panose="02010600030101010101" pitchFamily="2" charset="-122"/>
                <a:cs typeface="Arial" panose="020B0604020202020204" pitchFamily="34" charset="0"/>
              </a:rPr>
              <a:t>, Russia</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38 people killed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fire in the middle of the night killed service users who are thought to have been physically and chemically restrained in a locked facility.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54</a:t>
            </a:fld>
            <a:endParaRPr lang="x-none"/>
          </a:p>
        </p:txBody>
      </p:sp>
    </p:spTree>
    <p:extLst>
      <p:ext uri="{BB962C8B-B14F-4D97-AF65-F5344CB8AC3E}">
        <p14:creationId xmlns:p14="http://schemas.microsoft.com/office/powerpoint/2010/main" val="1412197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960438"/>
            <a:ext cx="3771900" cy="2122487"/>
          </a:xfrm>
        </p:spPr>
      </p:sp>
      <p:sp>
        <p:nvSpPr>
          <p:cNvPr id="3" name="Notes Placeholder 2"/>
          <p:cNvSpPr>
            <a:spLocks noGrp="1"/>
          </p:cNvSpPr>
          <p:nvPr>
            <p:ph type="body" idx="1"/>
          </p:nvPr>
        </p:nvSpPr>
        <p:spPr>
          <a:xfrm>
            <a:off x="700790" y="3211829"/>
            <a:ext cx="5486400" cy="5677338"/>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3.3: Psychological impact of the use of seclusion and restraint on service staff (40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aim of this exercise is to encourage participants to think about the negative impact of using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There are two options for this exercise. Option 1 is the preferred option.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rPr>
              <a:t>Option 1: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Prior to the session, the facilitator should identify a practitioner who is comfortable sharing negative experiences associated with using seclusion and restraint (including being chained, forced to take medication, etc.). The person should be invited to share his or her stories with the group.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After the speaker’s presentation of negative experiences of administering seclusion and/or restraints, the facilitator may, through a series of question and answers, guide the speaker to discuss: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context of the situation that led to the use of seclusion and/or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impact of administering seclusion and restraints, including emotions and discomfort;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negative impact this may have had on the therapeutic relationship with people using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what could have been done differently to change the course of events and prevent the use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Allow the participants the opportunity to ask the speaker questions related to the talk.</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55</a:t>
            </a:fld>
            <a:endParaRPr lang="x-none"/>
          </a:p>
        </p:txBody>
      </p:sp>
    </p:spTree>
    <p:extLst>
      <p:ext uri="{BB962C8B-B14F-4D97-AF65-F5344CB8AC3E}">
        <p14:creationId xmlns:p14="http://schemas.microsoft.com/office/powerpoint/2010/main" val="42630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9238" y="776288"/>
            <a:ext cx="3475037" cy="1955800"/>
          </a:xfrm>
        </p:spPr>
      </p:sp>
      <p:sp>
        <p:nvSpPr>
          <p:cNvPr id="3" name="Notes Placeholder 2"/>
          <p:cNvSpPr>
            <a:spLocks noGrp="1"/>
          </p:cNvSpPr>
          <p:nvPr>
            <p:ph type="body" idx="1"/>
          </p:nvPr>
        </p:nvSpPr>
        <p:spPr>
          <a:xfrm>
            <a:off x="685800" y="3086100"/>
            <a:ext cx="5486400" cy="4914900"/>
          </a:xfrm>
        </p:spPr>
        <p:txBody>
          <a:bodyPr/>
          <a:lstStyle/>
          <a:p>
            <a:pPr lvl="0">
              <a:lnSpc>
                <a:spcPct val="115000"/>
              </a:lnSpc>
              <a:spcAft>
                <a:spcPts val="600"/>
              </a:spcAft>
            </a:pP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rPr>
              <a:t>Exercise 3.6: Psychological impact of the use of seclusion and restraint on service staff (40 min.)</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aim of this exercise is to encourage participants to think about the negative impact of using seclusion and restraint. </a:t>
            </a:r>
            <a:endPar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rPr>
              <a:t>Option 2: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If it was not possible to organize a speaker prior to the session, share this 11-minute video about the experience of a psychiatrist who was attacked by a person who feared that coercive practices would be used against him.</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 b="1" dirty="0">
                <a:latin typeface="Calibri" panose="020F0502020204030204" pitchFamily="34" charset="0"/>
                <a:ea typeface="SimSun" panose="02010600030101010101" pitchFamily="2" charset="-122"/>
                <a:cs typeface="Arial" panose="020B0604020202020204" pitchFamily="34" charset="0"/>
              </a:rPr>
              <a:t>Finger prints and foot prints </a:t>
            </a:r>
            <a:r>
              <a:rPr lang="en" b="1" i="1" dirty="0">
                <a:latin typeface="Calibri" panose="020F0502020204030204" pitchFamily="34" charset="0"/>
                <a:ea typeface="SimSun" panose="02010600030101010101" pitchFamily="2" charset="-122"/>
                <a:cs typeface="Arial" panose="020B0604020202020204" pitchFamily="34" charset="0"/>
              </a:rPr>
              <a:t>(</a:t>
            </a:r>
            <a:r>
              <a:rPr lang="en"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Promise: PROactive Management Of Integrated Services &amp; Environments, 2015 #178">
                  <a:extLst>
                    <a:ext uri="{A12FA001-AC4F-418D-AE19-62706E023703}">
                      <ahyp:hlinkClr xmlns:ahyp="http://schemas.microsoft.com/office/drawing/2018/hyperlinkcolor" val="tx"/>
                    </a:ext>
                  </a:extLst>
                </a:hlinkClick>
              </a:rPr>
              <a:t>33</a:t>
            </a:r>
            <a:r>
              <a:rPr lang="en" b="1" i="1" dirty="0">
                <a:latin typeface="Calibri" panose="020F0502020204030204" pitchFamily="34" charset="0"/>
                <a:ea typeface="SimSun" panose="02010600030101010101" pitchFamily="2" charset="-122"/>
                <a:cs typeface="Arial" panose="020B0604020202020204" pitchFamily="34" charset="0"/>
              </a:rPr>
              <a:t>)</a:t>
            </a:r>
            <a:r>
              <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rPr>
              <a:t> ( 11:07)</a:t>
            </a:r>
            <a:r>
              <a:rPr lang="en" b="1" dirty="0">
                <a:latin typeface="Calibri" panose="020F0502020204030204" pitchFamily="34" charset="0"/>
                <a:ea typeface="SimSun" panose="02010600030101010101" pitchFamily="2" charset="-122"/>
                <a:cs typeface="Arial" panose="020B0604020202020204" pitchFamily="34" charset="0"/>
              </a:rPr>
              <a:t>: </a:t>
            </a:r>
            <a:r>
              <a:rPr lang="en" b="1" dirty="0">
                <a:solidFill>
                  <a:srgbClr val="548DD4"/>
                </a:solidFill>
                <a:latin typeface="Calibri" panose="020F0502020204030204" pitchFamily="34" charset="0"/>
                <a:ea typeface="SimSun" panose="02010600030101010101" pitchFamily="2" charset="-122"/>
                <a:cs typeface="Arial" panose="020B0604020202020204" pitchFamily="34" charset="0"/>
              </a:rPr>
              <a:t> </a:t>
            </a:r>
            <a:r>
              <a:rPr lang="en-GB" b="1"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b="1"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b="1" u="sng" dirty="0">
                <a:solidFill>
                  <a:srgbClr val="0000FF"/>
                </a:solidFill>
                <a:latin typeface="Calibri" panose="020F0502020204030204" pitchFamily="34" charset="0"/>
                <a:ea typeface="SimSun" panose="02010600030101010101" pitchFamily="2" charset="-122"/>
                <a:cs typeface="Arial" panose="020B0604020202020204" pitchFamily="34" charset="0"/>
              </a:rPr>
              <a:t>/X8T2NEfUb3s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Next, invite participants to share their opinions about this video.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3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do you think of this experience?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3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of the terms, emotions and feelings that are used by the speaker when describing his experience?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3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of impacts on the person who experienced the coercion as well as on the therapeutic relationship?</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could have been done differently to change the course of events and prevent this situation from happening?</a:t>
            </a:r>
            <a:endParaRPr lang="x-none" dirty="0">
              <a:latin typeface="Calibri" panose="020F0502020204030204" pitchFamily="34" charset="0"/>
              <a:ea typeface="SimSun" panose="02010600030101010101" pitchFamily="2" charset="-122"/>
              <a:cs typeface="Arial" panose="020B0604020202020204" pitchFamily="34" charset="0"/>
            </a:endParaRPr>
          </a:p>
          <a:p>
            <a:pPr marL="72009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56</a:t>
            </a:fld>
            <a:endParaRPr lang="x-none"/>
          </a:p>
        </p:txBody>
      </p:sp>
    </p:spTree>
    <p:extLst>
      <p:ext uri="{BB962C8B-B14F-4D97-AF65-F5344CB8AC3E}">
        <p14:creationId xmlns:p14="http://schemas.microsoft.com/office/powerpoint/2010/main" val="31423496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512763"/>
            <a:ext cx="3978275" cy="2238375"/>
          </a:xfrm>
        </p:spPr>
      </p:sp>
      <p:sp>
        <p:nvSpPr>
          <p:cNvPr id="3" name="Notes Placeholder 2"/>
          <p:cNvSpPr>
            <a:spLocks noGrp="1"/>
          </p:cNvSpPr>
          <p:nvPr>
            <p:ph type="body" idx="1"/>
          </p:nvPr>
        </p:nvSpPr>
        <p:spPr>
          <a:xfrm>
            <a:off x="685800" y="2873200"/>
            <a:ext cx="5486400" cy="6120897"/>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impact of seclusion and restraint on mental health and related practitioners and services (10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 use of restraint or seclusion can also have a negative impact on practitioners.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Evidence indicates that the use of coercive methods is linked to physical injuries of the staff. For example, one study attributed at least 50% of mental health staff injuries to the use of seclusion and restraint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hort, 2008 #172"/>
              </a:rPr>
              <a:t>34</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who employ coercive measures such as seclusion and restraint can also experience trauma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73"/>
              </a:rPr>
              <a:t>35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6" action="ppaction://hlinkfile" tooltip="Cusack P, 2016 #421"/>
              </a:rPr>
              <a:t>11</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force and coercion breeds resentment, guilt, frustration and loss of trust between the service users and staff which has a negative impact on therapeutic relationships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7" action="ppaction://hlinkfile" tooltip="Holloman, 2012 #174"/>
              </a:rPr>
              <a:t>36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Service staff may face a moral conflict between their desire on the one hand to provide good care and support to people (which in many cases is the reason why they entered the profession in the first place) and, on the other, being forced to act in coercive and abusive ways towards people they are seeking to help.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these practices can also lead to civil and criminal lawsuits against services and/or staff – for instance, on the grounds of excessive use of force, medical malpractice, failure to protect, assault and battery and failure to maintain a safe environment for people using the service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8" action="ppaction://hlinkfile" tooltip="Stephen, Summer/Fall 2002 #175"/>
              </a:rPr>
              <a:t>37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Despite a common misconception that the use of seclusion and restraint is cost-effective, this claim is not substantiated by research data.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seclusion and restraint increases costs such as staff time, increased supervision, sedatives and tranquilizers, insurance, investigations, disruption of services, litigation and injuries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9" action="ppaction://hlinkfile" tooltip="Flood, 2008 #176"/>
              </a:rPr>
              <a:t>38</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57</a:t>
            </a:fld>
            <a:endParaRPr lang="x-none"/>
          </a:p>
        </p:txBody>
      </p:sp>
    </p:spTree>
    <p:extLst>
      <p:ext uri="{BB962C8B-B14F-4D97-AF65-F5344CB8AC3E}">
        <p14:creationId xmlns:p14="http://schemas.microsoft.com/office/powerpoint/2010/main" val="3107196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 hour and 25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58</a:t>
            </a:fld>
            <a:endParaRPr lang="x-none"/>
          </a:p>
        </p:txBody>
      </p:sp>
    </p:spTree>
    <p:extLst>
      <p:ext uri="{BB962C8B-B14F-4D97-AF65-F5344CB8AC3E}">
        <p14:creationId xmlns:p14="http://schemas.microsoft.com/office/powerpoint/2010/main" val="1512215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130175"/>
            <a:ext cx="5486400" cy="3086100"/>
          </a:xfrm>
        </p:spPr>
      </p:sp>
      <p:sp>
        <p:nvSpPr>
          <p:cNvPr id="3" name="Notes Placeholder 2"/>
          <p:cNvSpPr>
            <a:spLocks noGrp="1"/>
          </p:cNvSpPr>
          <p:nvPr>
            <p:ph type="body" idx="1"/>
          </p:nvPr>
        </p:nvSpPr>
        <p:spPr>
          <a:xfrm>
            <a:off x="554038" y="3761571"/>
            <a:ext cx="5486400" cy="3600450"/>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Challenging assumptions about seclusion and restraint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73"/>
              </a:rPr>
              <a:t>35</a:t>
            </a:r>
            <a:r>
              <a:rPr lang="en-GB" b="1" i="1" dirty="0">
                <a:latin typeface="Calibri" panose="020F0502020204030204" pitchFamily="34" charset="0"/>
                <a:ea typeface="SimSun" panose="02010600030101010101" pitchFamily="2" charset="-122"/>
                <a:cs typeface="Arial" panose="020B0604020202020204" pitchFamily="34" charset="0"/>
              </a:rPr>
              <a:t>) (20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are the </a:t>
            </a:r>
            <a:r>
              <a:rPr lang="en-GB" b="1" u="sng" dirty="0">
                <a:latin typeface="Calibri" panose="020F0502020204030204" pitchFamily="34" charset="0"/>
                <a:ea typeface="SimSun" panose="02010600030101010101" pitchFamily="2" charset="-122"/>
                <a:cs typeface="Arial" panose="020B0604020202020204" pitchFamily="34" charset="0"/>
              </a:rPr>
              <a:t>assumptions</a:t>
            </a:r>
            <a:r>
              <a:rPr lang="en-GB" b="1" dirty="0">
                <a:latin typeface="Calibri" panose="020F0502020204030204" pitchFamily="34" charset="0"/>
                <a:ea typeface="SimSun" panose="02010600030101010101" pitchFamily="2" charset="-122"/>
                <a:cs typeface="Arial" panose="020B0604020202020204" pitchFamily="34" charset="0"/>
              </a:rPr>
              <a:t> that need to be challenged with regard to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1: Seclusion and restraints can be used for the therapeutic benefit of people using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no evidence-based research that supports the idea that seclusion or restraints are therapeutic.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On the contrary, as seen previously, evidence points to the fact that these practices can be damaging to a person’s physical and mental well-being.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59</a:t>
            </a:fld>
            <a:endParaRPr lang="x-none"/>
          </a:p>
        </p:txBody>
      </p:sp>
    </p:spTree>
    <p:extLst>
      <p:ext uri="{BB962C8B-B14F-4D97-AF65-F5344CB8AC3E}">
        <p14:creationId xmlns:p14="http://schemas.microsoft.com/office/powerpoint/2010/main" val="382630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Learning objectives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2: Seclusion and restraints keep people safe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restraints cause physical, emotional and mental harm.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we have seen, restraints sometimes cause physical harm such as broken bones and even death.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Also, the psychological impact and trauma of seclusion and restraint is profound and long-lasting.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Research evaluating  the impact of a seclusion and restraint reduction programme in Pennsylvania (USA) showed that significantly reducing the use of seclusion and restraint in state and forensic psychiatric hospitals did not result in an increase in assaults on staff and, in some cases, the number of assaults on staff actually decreased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mith, 2015 #123"/>
              </a:rPr>
              <a:t>39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mith, 2015 #124"/>
              </a:rPr>
              <a:t>40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Other reports also indicate that reductions in coercive measures are associated with reduced staff injuries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Sanders, 2009 #179"/>
              </a:rPr>
              <a:t>41</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60</a:t>
            </a:fld>
            <a:endParaRPr lang="x-none"/>
          </a:p>
        </p:txBody>
      </p:sp>
    </p:spTree>
    <p:extLst>
      <p:ext uri="{BB962C8B-B14F-4D97-AF65-F5344CB8AC3E}">
        <p14:creationId xmlns:p14="http://schemas.microsoft.com/office/powerpoint/2010/main" val="11079519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3:</a:t>
            </a:r>
            <a:r>
              <a:rPr lang="en-GB"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Seclusion and restraints prevent violent behaviour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Evidence shows that seclusion and restraints can make feelings of frustration and anger worse, resulting in more harmful behaviour.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Indeed, people who have already experienced coercive practices such as seclusion and restraint and the associated feelings of loss of control, fear and humiliation, may feel that they have very little choice but to defend themselves, even violently, against a renewed coercive intervention.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“If we want people to stop acting violently, perhaps we need to stop treating them violently”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Davidow, 11 December 2013 #111"/>
              </a:rPr>
              <a:t>42</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using services tend to view seclusion and restraint as disciplinary punishment (e.g. for not doing what they are told, including failing to follow instructions to take their medication) and this can increase feelings of frustration towards mental health and related staff or others. The use of these practices also entrenches a culture of “them and us”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61</a:t>
            </a:fld>
            <a:endParaRPr lang="x-none"/>
          </a:p>
        </p:txBody>
      </p:sp>
    </p:spTree>
    <p:extLst>
      <p:ext uri="{BB962C8B-B14F-4D97-AF65-F5344CB8AC3E}">
        <p14:creationId xmlns:p14="http://schemas.microsoft.com/office/powerpoint/2010/main" val="1758828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4: Staff can accurately recognize potentially violent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belief that it is possible to predict potentially violent behaviour and situations accurately is also a reason why practitioners resort to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However, predicting future violence and harm accurately is extremely difficult.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Often staff are not able to differentiate between unpredictable/unexpected behaviour and risky/dangerous behaviour. Staff also often correlate distress with aggression.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uncertainty with which risk of harm or violence to self or others can be anticipated by practitioners has resulted in a culture of overly defensive practices and increased use of coercive practices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Wand, 2012 #180"/>
              </a:rPr>
              <a:t>43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Foster, 2007 #181"/>
              </a:rPr>
              <a:t>44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62</a:t>
            </a:fld>
            <a:endParaRPr lang="x-none"/>
          </a:p>
        </p:txBody>
      </p:sp>
    </p:spTree>
    <p:extLst>
      <p:ext uri="{BB962C8B-B14F-4D97-AF65-F5344CB8AC3E}">
        <p14:creationId xmlns:p14="http://schemas.microsoft.com/office/powerpoint/2010/main" val="504014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5: People with psychosocial, intellectual or cognitive disabilities are often irrational, violent and unpredictable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a common misconception that people with psychosocial disabilities are governed by their psychosis and/or hallucinations, which makes them violent, unpredictable and irrational.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Substantial evidence exists to show that they are no more violent  than the rest of the population and, in fact ,are more likely to be the victims of violence rather than perpetrators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McFarlane, 2004 #182">
                  <a:extLst>
                    <a:ext uri="{A12FA001-AC4F-418D-AE19-62706E023703}">
                      <ahyp:hlinkClr xmlns:ahyp="http://schemas.microsoft.com/office/drawing/2018/hyperlinkcolor" val="tx"/>
                    </a:ext>
                  </a:extLst>
                </a:hlinkClick>
              </a:rPr>
              <a:t>45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Teplin, 2005 #183">
                  <a:extLst>
                    <a:ext uri="{A12FA001-AC4F-418D-AE19-62706E023703}">
                      <ahyp:hlinkClr xmlns:ahyp="http://schemas.microsoft.com/office/drawing/2018/hyperlinkcolor" val="tx"/>
                    </a:ext>
                  </a:extLst>
                </a:hlinkClick>
              </a:rPr>
              <a:t>46</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Mind, 2007 #184">
                  <a:extLst>
                    <a:ext uri="{A12FA001-AC4F-418D-AE19-62706E023703}">
                      <ahyp:hlinkClr xmlns:ahyp="http://schemas.microsoft.com/office/drawing/2018/hyperlinkcolor" val="tx"/>
                    </a:ext>
                  </a:extLst>
                </a:hlinkClick>
              </a:rPr>
              <a:t>47</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Hughes, 2012 #185">
                  <a:extLst>
                    <a:ext uri="{A12FA001-AC4F-418D-AE19-62706E023703}">
                      <ahyp:hlinkClr xmlns:ahyp="http://schemas.microsoft.com/office/drawing/2018/hyperlinkcolor" val="tx"/>
                    </a:ext>
                  </a:extLst>
                </a:hlinkClick>
              </a:rPr>
              <a:t>48</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63</a:t>
            </a:fld>
            <a:endParaRPr lang="x-none"/>
          </a:p>
        </p:txBody>
      </p:sp>
    </p:spTree>
    <p:extLst>
      <p:ext uri="{BB962C8B-B14F-4D97-AF65-F5344CB8AC3E}">
        <p14:creationId xmlns:p14="http://schemas.microsoft.com/office/powerpoint/2010/main" val="17517772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6: There are circumstances in which the use of seclusion and restraint cannot be avoided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is one of the key assumptions about seclusion and restraints.  We will explore this assumption in detail in the next exercise.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64</a:t>
            </a:fld>
            <a:endParaRPr lang="x-none"/>
          </a:p>
        </p:txBody>
      </p:sp>
    </p:spTree>
    <p:extLst>
      <p:ext uri="{BB962C8B-B14F-4D97-AF65-F5344CB8AC3E}">
        <p14:creationId xmlns:p14="http://schemas.microsoft.com/office/powerpoint/2010/main" val="29928282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220663"/>
            <a:ext cx="2951163" cy="1660525"/>
          </a:xfrm>
        </p:spPr>
      </p:sp>
      <p:sp>
        <p:nvSpPr>
          <p:cNvPr id="3" name="Notes Placeholder 2"/>
          <p:cNvSpPr>
            <a:spLocks noGrp="1"/>
          </p:cNvSpPr>
          <p:nvPr>
            <p:ph type="body" idx="1"/>
          </p:nvPr>
        </p:nvSpPr>
        <p:spPr>
          <a:xfrm>
            <a:off x="685800" y="1977390"/>
            <a:ext cx="5486400" cy="611505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4.1: Challenging the assumption that exceptional circumstances are valid reasons for using seclusion and restraint (25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assumption that there are exceptional circumstances in which seclusion and restraints need to be used is one of the most challenging issues in relation to efforts to end the use of seclusion and restraint in mental health and social services. The facilitator should be prepared to discuss this exhaustively with the group.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participants may express the view that, sometimes, seclusion and restraint cannot be avoided. For instance, some participants may argue that, if someone is acting dangerously and violently, seclusion and restraint may be inevitable to avoid harm to the person and to others. The exercise below is intended to dispel this misconception.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Now show the following statement/misconception:</a:t>
            </a:r>
            <a:endParaRPr lang="x-none" dirty="0">
              <a:latin typeface="Calibri" panose="020F0502020204030204" pitchFamily="34" charset="0"/>
              <a:ea typeface="SimSun" panose="02010600030101010101" pitchFamily="2" charset="-122"/>
              <a:cs typeface="Arial" panose="020B0604020202020204" pitchFamily="34" charset="0"/>
            </a:endParaRPr>
          </a:p>
          <a:p>
            <a:pPr algn="ctr"/>
            <a:r>
              <a:rPr lang="en-GB" sz="1400" b="1" dirty="0">
                <a:latin typeface="Calibri" panose="020F0502020204030204" pitchFamily="34" charset="0"/>
                <a:ea typeface="SimSun" panose="02010600030101010101" pitchFamily="2" charset="-122"/>
                <a:cs typeface="Arial" panose="020B0604020202020204" pitchFamily="34" charset="0"/>
              </a:rPr>
              <a:t>There are circumstances when the use of seclusion and restraints cannot be avoided.</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 and encourage them to discuss their answers directly with each other: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Do you agree or disagree with this statement? Why?</a:t>
            </a:r>
            <a:endParaRPr lang="x-none" b="1"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Under which circumstances do you think seclusion and restraint </a:t>
            </a:r>
            <a:r>
              <a:rPr lang="en-GB" b="1" u="sng" dirty="0">
                <a:latin typeface="Calibri" panose="020F0502020204030204" pitchFamily="34" charset="0"/>
                <a:ea typeface="SimSun" panose="02010600030101010101" pitchFamily="2" charset="-122"/>
                <a:cs typeface="Arial" panose="020B0604020202020204" pitchFamily="34" charset="0"/>
              </a:rPr>
              <a:t>cannot</a:t>
            </a:r>
            <a:r>
              <a:rPr lang="en-GB" b="1" dirty="0">
                <a:latin typeface="Calibri" panose="020F0502020204030204" pitchFamily="34" charset="0"/>
                <a:ea typeface="SimSun" panose="02010600030101010101" pitchFamily="2" charset="-122"/>
                <a:cs typeface="Arial" panose="020B0604020202020204" pitchFamily="34" charset="0"/>
              </a:rPr>
              <a:t> be avoided?</a:t>
            </a:r>
            <a:endParaRPr lang="x-none" b="1" dirty="0">
              <a:latin typeface="Calibri" panose="020F0502020204030204" pitchFamily="34" charset="0"/>
              <a:ea typeface="SimSun" panose="02010600030101010101" pitchFamily="2" charset="-122"/>
              <a:cs typeface="Arial" panose="020B0604020202020204" pitchFamily="34" charset="0"/>
            </a:endParaRPr>
          </a:p>
          <a:p>
            <a:pPr marL="360045" marR="0" indent="-360045" algn="just">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Ideas can be written down on a flipchart. </a:t>
            </a: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circumstances participants agreeing with the above statements could bring up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171450" algn="just">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using services are acting aggressively or threatening violence towards staff or other people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171450" algn="just">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using the service need immediate hospital care and treatment because their life is at risk (e.g. to inject insulin into a person urgently needing treatment for diabetes, to protect a person at high risk of suicide).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171450" algn="just">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using the service are resisting medication even though mental health and social care practitioners believe that they need it.</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lgn="just">
              <a:spcBef>
                <a:spcPts val="0"/>
              </a:spcBef>
              <a:spcAft>
                <a:spcPts val="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60045" marR="0" indent="-360045" algn="just">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65</a:t>
            </a:fld>
            <a:endParaRPr lang="x-none"/>
          </a:p>
        </p:txBody>
      </p:sp>
    </p:spTree>
    <p:extLst>
      <p:ext uri="{BB962C8B-B14F-4D97-AF65-F5344CB8AC3E}">
        <p14:creationId xmlns:p14="http://schemas.microsoft.com/office/powerpoint/2010/main" val="537842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take participants through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Seclusion and restraint for people with psychosocial, intellectual or cognitive disabilities should be avoided even in extreme circumstances.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restraints are not interventions of last resort.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Alternatives to seclusion and restraints should </a:t>
            </a:r>
            <a:r>
              <a:rPr lang="en-GB" u="sng" dirty="0">
                <a:latin typeface="Calibri" panose="020F0502020204030204" pitchFamily="34" charset="0"/>
                <a:ea typeface="SimSun" panose="02010600030101010101" pitchFamily="2" charset="-122"/>
                <a:cs typeface="Arial" panose="020B0604020202020204" pitchFamily="34" charset="0"/>
              </a:rPr>
              <a:t>always</a:t>
            </a:r>
            <a:r>
              <a:rPr lang="en-GB" dirty="0">
                <a:latin typeface="Calibri" panose="020F0502020204030204" pitchFamily="34" charset="0"/>
                <a:ea typeface="SimSun" panose="02010600030101010101" pitchFamily="2" charset="-122"/>
                <a:cs typeface="Arial" panose="020B0604020202020204" pitchFamily="34" charset="0"/>
              </a:rPr>
              <a:t> be sought in order to protect people’s well-being.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However, when someone is acting in a way which is very dangerous to others, this person should be </a:t>
            </a:r>
            <a:r>
              <a:rPr lang="en-GB" sz="1200" kern="1200" dirty="0">
                <a:solidFill>
                  <a:schemeClr val="tx1"/>
                </a:solidFill>
                <a:effectLst/>
                <a:latin typeface="+mn-lt"/>
                <a:ea typeface="+mn-ea"/>
                <a:cs typeface="+mn-cs"/>
              </a:rPr>
              <a:t>stopped in the same manner as you would stop anyone, with or without a disability</a:t>
            </a:r>
            <a:r>
              <a:rPr lang="en-GB" dirty="0">
                <a:latin typeface="Calibri" panose="020F0502020204030204" pitchFamily="34" charset="0"/>
                <a:ea typeface="SimSun" panose="02010600030101010101" pitchFamily="2" charset="-122"/>
                <a:cs typeface="Arial" panose="020B0604020202020204" pitchFamily="34" charset="0"/>
              </a:rPr>
              <a:t>– such as by involving a specially trained group who are equipped with the skills to manage the situation (e.g. a response team, see topic 10) or alternatively in some instances law enforcement bodies (e.g. the police force) to guarantee the security of all. </a:t>
            </a: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Law enforcement bodies who respond to such crises should be trained to understand the needs and specificities of people with disabilities, including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66</a:t>
            </a:fld>
            <a:endParaRPr lang="x-none"/>
          </a:p>
        </p:txBody>
      </p:sp>
    </p:spTree>
    <p:extLst>
      <p:ext uri="{BB962C8B-B14F-4D97-AF65-F5344CB8AC3E}">
        <p14:creationId xmlns:p14="http://schemas.microsoft.com/office/powerpoint/2010/main" val="3528361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Staff believe that in some cases it is impossible to find alternatives to seclusion and restraint and this is why seclusion and restraint are used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We should always consider the use of seclusion and restraints as a failure, a bad outcome and a human rights violation, even when it seems that all the alternatives to these practices were implemented before resorting to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are always alternatives to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of those alternatives will be discussed in the next topic.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67</a:t>
            </a:fld>
            <a:endParaRPr lang="x-none"/>
          </a:p>
        </p:txBody>
      </p:sp>
    </p:spTree>
    <p:extLst>
      <p:ext uri="{BB962C8B-B14F-4D97-AF65-F5344CB8AC3E}">
        <p14:creationId xmlns:p14="http://schemas.microsoft.com/office/powerpoint/2010/main" val="27473578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The use of seclusion and restraints is also a service failure, the failure of a whole system and it could also be a failure of individual staff members.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statement “The use of seclusion and restraints is always a service failure” could be seen as an accusation towards staff members. It is important to highlight that: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reflective space needs to be made for each individual member of staff to think through whether they themselves might have played a part in the events which resulted in the use of restraint or seclusion.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Consideration also needs to be given as to whether the use of seclusion or restraint was a criminal act. </a:t>
            </a:r>
          </a:p>
          <a:p>
            <a:pPr marL="800100" marR="0" lvl="1"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this case, appropriate actions should be taken within the criminal justice system.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68</a:t>
            </a:fld>
            <a:endParaRPr lang="x-none"/>
          </a:p>
        </p:txBody>
      </p:sp>
    </p:spTree>
    <p:extLst>
      <p:ext uri="{BB962C8B-B14F-4D97-AF65-F5344CB8AC3E}">
        <p14:creationId xmlns:p14="http://schemas.microsoft.com/office/powerpoint/2010/main" val="2362666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Each failure should be considered an adverse event.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should be seen as an opportunity to understand and correct what went wrong.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should also allow for critical reflection on how individuals may inadvertently contribute to seclusion and restraint (e.g. “What factors about myself, the individual and the situation led me to believe this response was appropriate?”)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should push staff to review and improve all the strategies that have been put in place to end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69</a:t>
            </a:fld>
            <a:endParaRPr lang="x-none"/>
          </a:p>
        </p:txBody>
      </p:sp>
    </p:spTree>
    <p:extLst>
      <p:ext uri="{BB962C8B-B14F-4D97-AF65-F5344CB8AC3E}">
        <p14:creationId xmlns:p14="http://schemas.microsoft.com/office/powerpoint/2010/main" val="353379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r>
              <a:rPr lang="en-US" b="1" dirty="0"/>
              <a:t>Topics</a:t>
            </a:r>
            <a:endParaRPr lang="en-GB" sz="1200" b="0" dirty="0">
              <a:effectLst/>
              <a:latin typeface="+mn-lt"/>
              <a:ea typeface="+mn-ea"/>
              <a:cs typeface="+mn-cs"/>
            </a:endParaRPr>
          </a:p>
          <a:p>
            <a:r>
              <a:rPr lang="en-GB" sz="1200" b="1" dirty="0">
                <a:effectLst/>
                <a:latin typeface="Calibri" panose="020F0502020204030204" pitchFamily="34" charset="0"/>
                <a:ea typeface="MS Mincho" panose="02020609040205080304" pitchFamily="49" charset="-128"/>
                <a:cs typeface="Calibri" panose="020F0502020204030204" pitchFamily="34" charset="0"/>
              </a:rPr>
              <a:t>Topic 1: </a:t>
            </a:r>
            <a:r>
              <a:rPr lang="en-GB" sz="1200" dirty="0">
                <a:effectLst/>
                <a:latin typeface="Calibri" panose="020F0502020204030204" pitchFamily="34" charset="0"/>
                <a:ea typeface="SimSun" panose="02010600030101010101" pitchFamily="2" charset="-122"/>
                <a:cs typeface="Arial" panose="020B0604020202020204" pitchFamily="34" charset="0"/>
              </a:rPr>
              <a:t>What is recovery? (10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2: </a:t>
            </a:r>
            <a:r>
              <a:rPr lang="en-GB" sz="1200" dirty="0">
                <a:effectLst/>
                <a:latin typeface="Calibri" panose="020F0502020204030204" pitchFamily="34" charset="0"/>
                <a:ea typeface="SimSun" panose="02010600030101010101" pitchFamily="2" charset="-122"/>
                <a:cs typeface="Arial" panose="020B0604020202020204" pitchFamily="34" charset="0"/>
              </a:rPr>
              <a:t>Defining seclusion and restraint (2 hours and 40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3:</a:t>
            </a:r>
            <a:r>
              <a:rPr lang="en-GB" sz="1200" dirty="0">
                <a:effectLst/>
                <a:latin typeface="Calibri" panose="020F0502020204030204" pitchFamily="34" charset="0"/>
                <a:ea typeface="MS Mincho" panose="02020609040205080304" pitchFamily="49" charset="-128"/>
                <a:cs typeface="Calibri" panose="020F0502020204030204" pitchFamily="34" charset="0"/>
              </a:rPr>
              <a:t> </a:t>
            </a:r>
            <a:r>
              <a:rPr lang="en-GB" sz="1200" dirty="0">
                <a:effectLst/>
                <a:latin typeface="Calibri" panose="020F0502020204030204" pitchFamily="34" charset="0"/>
                <a:ea typeface="SimSun" panose="02010600030101010101" pitchFamily="2" charset="-122"/>
                <a:cs typeface="Arial" panose="020B0604020202020204" pitchFamily="34" charset="0"/>
              </a:rPr>
              <a:t>The personal experience and impact of seclusion and restraint (3 hours and 30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4: </a:t>
            </a:r>
            <a:r>
              <a:rPr lang="en-GB" sz="1200" dirty="0">
                <a:effectLst/>
                <a:latin typeface="Calibri" panose="020F0502020204030204" pitchFamily="34" charset="0"/>
                <a:ea typeface="SimSun" panose="02010600030101010101" pitchFamily="2" charset="-122"/>
                <a:cs typeface="Arial" panose="020B0604020202020204" pitchFamily="34" charset="0"/>
              </a:rPr>
              <a:t>Challenging assumptions about seclusion and restraint (1 hour and 25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5:</a:t>
            </a:r>
            <a:r>
              <a:rPr lang="en-GB" sz="1200" dirty="0">
                <a:effectLst/>
                <a:latin typeface="Calibri" panose="020F0502020204030204" pitchFamily="34" charset="0"/>
                <a:ea typeface="MS Mincho" panose="02020609040205080304" pitchFamily="49" charset="-128"/>
                <a:cs typeface="Calibri" panose="020F0502020204030204" pitchFamily="34" charset="0"/>
              </a:rPr>
              <a:t> </a:t>
            </a:r>
            <a:r>
              <a:rPr lang="en-GB" sz="1200" dirty="0">
                <a:effectLst/>
                <a:latin typeface="Calibri" panose="020F0502020204030204" pitchFamily="34" charset="0"/>
                <a:ea typeface="SimSun" panose="02010600030101010101" pitchFamily="2" charset="-122"/>
                <a:cs typeface="Arial" panose="020B0604020202020204" pitchFamily="34" charset="0"/>
              </a:rPr>
              <a:t>Identifying tense situations and elements of a successful response (1 hour and 35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6: </a:t>
            </a:r>
            <a:r>
              <a:rPr lang="en-GB" sz="1200" dirty="0">
                <a:effectLst/>
                <a:latin typeface="Calibri" panose="020F0502020204030204" pitchFamily="34" charset="0"/>
                <a:ea typeface="SimSun" panose="02010600030101010101" pitchFamily="2" charset="-122"/>
                <a:cs typeface="Arial" panose="020B0604020202020204" pitchFamily="34" charset="0"/>
              </a:rPr>
              <a:t>Individualized plans to explore </a:t>
            </a:r>
            <a:r>
              <a:rPr lang="en-GB" sz="1200" kern="1200" dirty="0">
                <a:solidFill>
                  <a:schemeClr val="tx1"/>
                </a:solidFill>
                <a:effectLst/>
                <a:latin typeface="+mn-lt"/>
                <a:ea typeface="+mn-ea"/>
                <a:cs typeface="+mn-cs"/>
              </a:rPr>
              <a:t>and respond to </a:t>
            </a:r>
            <a:r>
              <a:rPr lang="en-GB" sz="1200" dirty="0">
                <a:effectLst/>
                <a:latin typeface="Calibri" panose="020F0502020204030204" pitchFamily="34" charset="0"/>
                <a:ea typeface="SimSun" panose="02010600030101010101" pitchFamily="2" charset="-122"/>
                <a:cs typeface="Arial" panose="020B0604020202020204" pitchFamily="34" charset="0"/>
              </a:rPr>
              <a:t>sensitivities and signs of distress (1 hour)</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7: </a:t>
            </a:r>
            <a:r>
              <a:rPr lang="en-GB" sz="1200" dirty="0">
                <a:effectLst/>
                <a:latin typeface="Calibri" panose="020F0502020204030204" pitchFamily="34" charset="0"/>
                <a:ea typeface="SimSun" panose="02010600030101010101" pitchFamily="2" charset="-122"/>
                <a:cs typeface="Arial" panose="020B0604020202020204" pitchFamily="34" charset="0"/>
              </a:rPr>
              <a:t>Creating a “saying yes” and “can do” culture (40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8: </a:t>
            </a:r>
            <a:r>
              <a:rPr lang="en-GB" sz="1200" dirty="0">
                <a:effectLst/>
                <a:latin typeface="Calibri" panose="020F0502020204030204" pitchFamily="34" charset="0"/>
                <a:ea typeface="MS Mincho" panose="02020609040205080304" pitchFamily="49" charset="-128"/>
                <a:cs typeface="Calibri" panose="020F0502020204030204" pitchFamily="34" charset="0"/>
              </a:rPr>
              <a:t>Supportive environments and the use of </a:t>
            </a:r>
            <a:r>
              <a:rPr lang="en-GB" sz="1200" dirty="0">
                <a:effectLst/>
                <a:latin typeface="Calibri" panose="020F0502020204030204" pitchFamily="34" charset="0"/>
                <a:ea typeface="SimSun" panose="02010600030101010101" pitchFamily="2" charset="-122"/>
                <a:cs typeface="Arial" panose="020B0604020202020204" pitchFamily="34" charset="0"/>
              </a:rPr>
              <a:t>comfort rooms (55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9: </a:t>
            </a:r>
            <a:r>
              <a:rPr lang="en-GB" sz="1200" dirty="0">
                <a:effectLst/>
                <a:latin typeface="Calibri" panose="020F0502020204030204" pitchFamily="34" charset="0"/>
                <a:ea typeface="SimSun" panose="02010600030101010101" pitchFamily="2" charset="-122"/>
                <a:cs typeface="Arial" panose="020B0604020202020204" pitchFamily="34" charset="0"/>
              </a:rPr>
              <a:t>De-escalation of tense and conflictual situations (15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10: </a:t>
            </a:r>
            <a:r>
              <a:rPr lang="en-GB" sz="1200" dirty="0">
                <a:effectLst/>
                <a:latin typeface="Calibri" panose="020F0502020204030204" pitchFamily="34" charset="0"/>
                <a:ea typeface="SimSun" panose="02010600030101010101" pitchFamily="2" charset="-122"/>
                <a:cs typeface="Arial" panose="020B0604020202020204" pitchFamily="34" charset="0"/>
              </a:rPr>
              <a:t>Response teams (1 hour)</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11: </a:t>
            </a:r>
            <a:r>
              <a:rPr lang="en-GB" sz="1200" dirty="0">
                <a:effectLst/>
                <a:latin typeface="Calibri" panose="020F0502020204030204" pitchFamily="34" charset="0"/>
                <a:ea typeface="SimSun" panose="02010600030101010101" pitchFamily="2" charset="-122"/>
                <a:cs typeface="Arial" panose="020B0604020202020204" pitchFamily="34" charset="0"/>
              </a:rPr>
              <a:t>Action to take to eliminate seclusion and restraint (2 hours and 10 minutes)</a:t>
            </a:r>
          </a:p>
          <a:p>
            <a:pPr indent="-269875">
              <a:lnSpc>
                <a:spcPct val="115000"/>
              </a:lnSpc>
              <a:spcAft>
                <a:spcPts val="0"/>
              </a:spcAft>
            </a:pPr>
            <a:endParaRPr lang="en-US" dirty="0">
              <a:latin typeface="Calibri" panose="020F0502020204030204" pitchFamily="34" charset="0"/>
              <a:ea typeface="SimSun" panose="02010600030101010101" pitchFamily="2" charset="-122"/>
              <a:cs typeface="Arial" panose="020B0604020202020204" pitchFamily="34" charset="0"/>
            </a:endParaRPr>
          </a:p>
          <a:p>
            <a:pPr indent="-269875">
              <a:lnSpc>
                <a:spcPct val="115000"/>
              </a:lnSpc>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indent="-269875">
              <a:lnSpc>
                <a:spcPct val="115000"/>
              </a:lnSpc>
              <a:spcAft>
                <a:spcPts val="0"/>
              </a:spcAft>
            </a:pP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A report should be written on the specific incident. </a:t>
            </a:r>
            <a:endParaRPr lang="en-US" b="1" dirty="0">
              <a:latin typeface="Calibri" panose="020F0502020204030204" pitchFamily="34" charset="0"/>
              <a:ea typeface="SimSun" panose="02010600030101010101" pitchFamily="2" charset="-122"/>
              <a:cs typeface="Arial" panose="020B0604020202020204" pitchFamily="34" charset="0"/>
            </a:endParaRPr>
          </a:p>
          <a:p>
            <a:pPr lvl="1"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report,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person who experienced the seclusion or restraint should be offered the opportunity to communicate their perspective (with the support of a trusted person, if they wish) on:</a:t>
            </a:r>
            <a:endParaRPr lang="x-none" dirty="0">
              <a:latin typeface="Calibri" panose="020F0502020204030204" pitchFamily="34" charset="0"/>
              <a:ea typeface="SimSun" panose="02010600030101010101" pitchFamily="2" charset="-122"/>
              <a:cs typeface="Arial" panose="020B0604020202020204" pitchFamily="34" charset="0"/>
            </a:endParaRPr>
          </a:p>
          <a:p>
            <a:pPr lvl="2"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events that led to the use of seclusion and/or restraint;</a:t>
            </a:r>
            <a:endParaRPr lang="x-none" dirty="0">
              <a:latin typeface="Calibri" panose="020F0502020204030204" pitchFamily="34" charset="0"/>
              <a:ea typeface="SimSun" panose="02010600030101010101" pitchFamily="2" charset="-122"/>
              <a:cs typeface="Arial" panose="020B0604020202020204" pitchFamily="34" charset="0"/>
            </a:endParaRPr>
          </a:p>
          <a:p>
            <a:pPr lvl="2"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use of seclusion and/or restraint itself and its impacts;</a:t>
            </a:r>
            <a:endParaRPr lang="x-none" dirty="0">
              <a:latin typeface="Calibri" panose="020F0502020204030204" pitchFamily="34" charset="0"/>
              <a:ea typeface="SimSun" panose="02010600030101010101" pitchFamily="2" charset="-122"/>
              <a:cs typeface="Arial" panose="020B0604020202020204" pitchFamily="34" charset="0"/>
            </a:endParaRPr>
          </a:p>
          <a:p>
            <a:pPr lvl="2"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they believe needs to be done to prevent these practices from being used again. </a:t>
            </a:r>
            <a:endParaRPr lang="x-none" dirty="0">
              <a:latin typeface="Calibri" panose="020F0502020204030204" pitchFamily="34" charset="0"/>
              <a:ea typeface="SimSun" panose="02010600030101010101" pitchFamily="2" charset="-122"/>
              <a:cs typeface="Arial" panose="020B0604020202020204" pitchFamily="34" charset="0"/>
            </a:endParaRPr>
          </a:p>
          <a:p>
            <a:pPr lvl="1"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situation should also be reviewed by bodies and mechanisms independent from the service.</a:t>
            </a:r>
          </a:p>
          <a:p>
            <a:pPr lvl="1"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cases of serious legal concern, criminal investigation and prosecution should take place.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70</a:t>
            </a:fld>
            <a:endParaRPr lang="x-none"/>
          </a:p>
        </p:txBody>
      </p:sp>
    </p:spTree>
    <p:extLst>
      <p:ext uri="{BB962C8B-B14F-4D97-AF65-F5344CB8AC3E}">
        <p14:creationId xmlns:p14="http://schemas.microsoft.com/office/powerpoint/2010/main" val="2855588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A report should be written periodically (e.g. annually) to document all cases of seclusion and restraint in the service during the period. It should also describe and analyse strategies in place to eliminate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The information contained in the report should be anonymised/de-identified – i.e. it should not include the identity of the people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These reports on the use of seclusion and restraint should be made publicly available. This will allow people to make more informed choices concerning their health-care provider, it will enable organizations or individuals to challenge the use of these practices (including through the legal process in court) and it will also encourage governments to investigate services that have particularly high rates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Fostering a culture of transparency through regular reporting is likely to motivate management and staff to change and improve their practices.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71</a:t>
            </a:fld>
            <a:endParaRPr lang="x-none"/>
          </a:p>
        </p:txBody>
      </p:sp>
    </p:spTree>
    <p:extLst>
      <p:ext uri="{BB962C8B-B14F-4D97-AF65-F5344CB8AC3E}">
        <p14:creationId xmlns:p14="http://schemas.microsoft.com/office/powerpoint/2010/main" val="42659072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8138" y="169863"/>
            <a:ext cx="3316287" cy="1866900"/>
          </a:xfrm>
        </p:spPr>
      </p:sp>
      <p:sp>
        <p:nvSpPr>
          <p:cNvPr id="3" name="Notes Placeholder 2"/>
          <p:cNvSpPr>
            <a:spLocks noGrp="1"/>
          </p:cNvSpPr>
          <p:nvPr>
            <p:ph type="body" idx="1"/>
          </p:nvPr>
        </p:nvSpPr>
        <p:spPr>
          <a:xfrm>
            <a:off x="685800" y="2045969"/>
            <a:ext cx="5486400" cy="6928167"/>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4.2: Is it possible to change the course of events leading up to the use of seclusion and restraints? (30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focuses on what can be done to prevent situations from escalating and explores lost opportunities to intervene along the way.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may come up with their own examples and scenarios. Encourage them to reflect on these scenarios in a similar way to the exercise below.</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Show and read the following scenario to participants:</a:t>
            </a: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SCENARIO 1: TOM’S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Tom is staying in a social care home for people with dementia. He wants to make a phone call to his sister and needs to obtain a phone card from the nurse to be able to place his call. The nurse says that she will handle his request in a minute because she is very busy.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Because the nurse is stretched and overloaded with various tasks, Tom has to wait for over an hour.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He becomes increasingly agitated and angrily bangs on the door of the nursing office. The nurse asks him to “calm down” which results in a deepening sense of frustration for Tom.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nurse then responds by saying: “if you are in this frame of mind I will not allow you to make your phone call.”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Tom starts pacing up and down in the corridor and becomes more and more agitated, kicking the door and being verbally abusive to staff walking past him.</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Tom’s agitation results in his being physically and chemically restrained.  This was justified by the service staff as necessary for his own and others’ safety.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72</a:t>
            </a:fld>
            <a:endParaRPr lang="x-none"/>
          </a:p>
        </p:txBody>
      </p:sp>
    </p:spTree>
    <p:extLst>
      <p:ext uri="{BB962C8B-B14F-4D97-AF65-F5344CB8AC3E}">
        <p14:creationId xmlns:p14="http://schemas.microsoft.com/office/powerpoint/2010/main" val="41087346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participants to answer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What do you think of this case?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How common is it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Was the use of restraint inevitable in Tom’s case? What could have been done to prevent it?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Whose responsibility was it? Was it only the nurse’s responsibility?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What impact do you think this incident had on Tom’s well-being?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73</a:t>
            </a:fld>
            <a:endParaRPr lang="x-none"/>
          </a:p>
        </p:txBody>
      </p:sp>
    </p:spTree>
    <p:extLst>
      <p:ext uri="{BB962C8B-B14F-4D97-AF65-F5344CB8AC3E}">
        <p14:creationId xmlns:p14="http://schemas.microsoft.com/office/powerpoint/2010/main" val="4078106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50813"/>
            <a:ext cx="5548313" cy="3121025"/>
          </a:xfrm>
        </p:spPr>
      </p:sp>
      <p:sp>
        <p:nvSpPr>
          <p:cNvPr id="3" name="Notes Placeholder 2"/>
          <p:cNvSpPr>
            <a:spLocks noGrp="1"/>
          </p:cNvSpPr>
          <p:nvPr>
            <p:ph type="body" idx="1"/>
          </p:nvPr>
        </p:nvSpPr>
        <p:spPr>
          <a:xfrm>
            <a:off x="685800" y="3760470"/>
            <a:ext cx="5486400" cy="4240530"/>
          </a:xfrm>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Reflections on Tom’s scenario (1):</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outcome of this scenario is quite common in many mental health and social care services, yet it could have been avoided.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level of dependency on the service and staff experienced by Tom,  and the fact that he does not have control over his communication which is important aspect of life, leads him to react to this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fact that the routine of the staff takes priority over Tom’s needs, despite the fact that the primary reason for the service is to provide people with care and support, indicates that staff have dehumanizing attitudes towards people using the service. This is also reflected in the nurse’s response to Tom which is demeaning and verbally abusive.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this case, the nurse should have prioritized Tom’s needs above other tasks that could have been delayed for a few minutes, to provide Tom with the telephone card. The crisis could have then been avoided.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Other doctors, nurses and other staff probably walked past Tom perhaps knowing he was waiting to make a telephone call and would have noticed early signs of distress due to the unnecessary wait. It would have taken a few minutes of their working day to help Tom, yet no staff member assisted him. In the end, the course of events cost the staff significantly more time.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74</a:t>
            </a:fld>
            <a:endParaRPr lang="x-none"/>
          </a:p>
        </p:txBody>
      </p:sp>
    </p:spTree>
    <p:extLst>
      <p:ext uri="{BB962C8B-B14F-4D97-AF65-F5344CB8AC3E}">
        <p14:creationId xmlns:p14="http://schemas.microsoft.com/office/powerpoint/2010/main" val="1618259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455613"/>
            <a:ext cx="4697413" cy="2643187"/>
          </a:xfrm>
        </p:spPr>
      </p:sp>
      <p:sp>
        <p:nvSpPr>
          <p:cNvPr id="3" name="Notes Placeholder 2"/>
          <p:cNvSpPr>
            <a:spLocks noGrp="1"/>
          </p:cNvSpPr>
          <p:nvPr>
            <p:ph type="body" idx="1"/>
          </p:nvPr>
        </p:nvSpPr>
        <p:spPr>
          <a:xfrm>
            <a:off x="638978" y="3305059"/>
            <a:ext cx="5640636" cy="4759287"/>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Reflections on Tom’s scenario (2):</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 use of physical and chemical restraints is likely to have adversely affected Tom (e.g. powerlessness, traumatization, loss of control, fear, dehumanization), had a negative effect on his well-being, increased the costs of the service, and increased time demands on service staff.</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Each person who looked away when they could have taken action to help Tom could be considered to have been personally responsible for escalating the situation.</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One factor that may have contributed to the outcome could also be the failure of the service management to hire sufficient numbers of staff to avoid overloading existing staff members in order to allow them to respond adequately to the needs of people using the service. </a:t>
            </a:r>
          </a:p>
          <a:p>
            <a:pPr marL="800100" lvl="1"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People can and should proactively take steps to influence the course of events whenever possible in order to avoid the escalation of a situation. </a:t>
            </a:r>
          </a:p>
          <a:p>
            <a:pPr marL="800100" lvl="1"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Everyone has a role to play in preventing the use of seclusion and restraint and to demonstrate they are avoidable practices.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Tom was let down – by the service which allowed seclusion and restraint and also by the service staff who ignored his request and basic human rights.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75</a:t>
            </a:fld>
            <a:endParaRPr lang="x-none"/>
          </a:p>
        </p:txBody>
      </p:sp>
    </p:spTree>
    <p:extLst>
      <p:ext uri="{BB962C8B-B14F-4D97-AF65-F5344CB8AC3E}">
        <p14:creationId xmlns:p14="http://schemas.microsoft.com/office/powerpoint/2010/main" val="41822987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696913"/>
            <a:ext cx="3417888" cy="1922462"/>
          </a:xfrm>
        </p:spPr>
      </p:sp>
      <p:sp>
        <p:nvSpPr>
          <p:cNvPr id="3" name="Notes Placeholder 2"/>
          <p:cNvSpPr>
            <a:spLocks noGrp="1"/>
          </p:cNvSpPr>
          <p:nvPr>
            <p:ph type="body" idx="1"/>
          </p:nvPr>
        </p:nvSpPr>
        <p:spPr>
          <a:xfrm>
            <a:off x="685800" y="3154680"/>
            <a:ext cx="5486400" cy="4846320"/>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SCENARIO 2: FATIMA’S EXPERIENCE</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Fatima is a first-year undergraduate student at university who is sharing a house with other students. She is sleep-deprived because she has been studying long hours to pass her exams.  She is increasingly anxious that she might fail.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She goes to the doctor in the local primary health care centre to discuss her sleep problems. She also explains that she is experiencing stomach pain and panic attacks and that she is finding it more and more difficult to get out of bed in the morning.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doctor refers her to a psychologist but, because her situation is not seen as a priority compared to other people, she has to wait three weeks for an appointment.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By this time she has become very unwell and is increasingly anxious and distressed. She misses her appointment with the psychologist, but nobody follows up with her.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One day her concerned housemates call the police because she is not letting them come into the house and she is not answering their phone calls. They fear that Fatima may be having thoughts of suicide and may hurt herself if nobody enters the house.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police arrive and break down the door. A scuffle between Fatima and the police officers ensues, and Fatima is then put in restraints and involuntarily admitted to an inpatient mental health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76</a:t>
            </a:fld>
            <a:endParaRPr lang="x-none"/>
          </a:p>
        </p:txBody>
      </p:sp>
    </p:spTree>
    <p:extLst>
      <p:ext uri="{BB962C8B-B14F-4D97-AF65-F5344CB8AC3E}">
        <p14:creationId xmlns:p14="http://schemas.microsoft.com/office/powerpoint/2010/main" val="26830231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After reading this scenario, 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552450" marR="0" indent="-2286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What do you think of this scenario? </a:t>
            </a:r>
            <a:endParaRPr lang="x-none" dirty="0">
              <a:latin typeface="Calibri" panose="020F0502020204030204" pitchFamily="34" charset="0"/>
              <a:ea typeface="SimSun" panose="02010600030101010101" pitchFamily="2" charset="-122"/>
              <a:cs typeface="Arial" panose="020B0604020202020204" pitchFamily="34" charset="0"/>
            </a:endParaRPr>
          </a:p>
          <a:p>
            <a:pPr marL="552450" marR="0" indent="-2286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How common do you think this scenario is?</a:t>
            </a:r>
            <a:endParaRPr lang="x-none" dirty="0">
              <a:latin typeface="Calibri" panose="020F0502020204030204" pitchFamily="34" charset="0"/>
              <a:ea typeface="SimSun" panose="02010600030101010101" pitchFamily="2" charset="-122"/>
              <a:cs typeface="Arial" panose="020B0604020202020204" pitchFamily="34" charset="0"/>
            </a:endParaRPr>
          </a:p>
          <a:p>
            <a:pPr marL="552450" marR="0" indent="-2286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Was the use of restraints inevitable in Fatima’s situation? What could have been done to prevent it?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77</a:t>
            </a:fld>
            <a:endParaRPr lang="x-none"/>
          </a:p>
        </p:txBody>
      </p:sp>
    </p:spTree>
    <p:extLst>
      <p:ext uri="{BB962C8B-B14F-4D97-AF65-F5344CB8AC3E}">
        <p14:creationId xmlns:p14="http://schemas.microsoft.com/office/powerpoint/2010/main" val="999325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1930"/>
          </a:xfrm>
        </p:spPr>
        <p:txBody>
          <a:bodyPr/>
          <a:lstStyle/>
          <a:p>
            <a:pPr>
              <a:lnSpc>
                <a:spcPct val="115000"/>
              </a:lnSpc>
              <a:spcAft>
                <a:spcPts val="8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Once participants have had the opportunity to share their thoughts, explain to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Reflections on Fatima’s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lack of human resources meant that Fatima was not provided with care and support when she requested it and before her situation deteriorated.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were opportunities throughout Fatima’s experience in which she could have been provided with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Because the police were called, the situation became coercive for Fatima. The police let Fatima down by restraining her. Their use of coercion increased her distress and agitation.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police, in their intervention, should have shown genuine concern towards Fatima and used noncoercive techniques to help her (e.g. talking to her calmly through the door, explaining that they were there to make sure she was OK, asking her if there was anything they could do for her, asking if she would allow them to come in, etc.).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restraints are likely to result in adverse effects for Fatima.</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Finally, the mental health service further let her down by involuntarily admitting her.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78</a:t>
            </a:fld>
            <a:endParaRPr lang="x-none"/>
          </a:p>
        </p:txBody>
      </p:sp>
    </p:spTree>
    <p:extLst>
      <p:ext uri="{BB962C8B-B14F-4D97-AF65-F5344CB8AC3E}">
        <p14:creationId xmlns:p14="http://schemas.microsoft.com/office/powerpoint/2010/main" val="1486494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Spectrum of lost opportunities</a:t>
            </a:r>
            <a:r>
              <a:rPr lang="en-GB"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10 min.</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Resorting to seclusion and restraint is a human rights violation.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Everyone has a role to play to change the course of events. It is important to recognize the  lost opportunities along the way that could have avoided the use of these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in services should act in ways that respect the human rights and dignity of the people to whom they provide services,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Conflictual or tense situations can often be avoided by being responsive to people’s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within services need to examine whether their practices contribute to coercion and escalating violence. They need to recognize their personal responsibility in being responsive, compassionate and in providing support when people need it based on the person’s free and informed consent.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Each failure should be considered an opportunity to understand what went wrong and what can be done better next time.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79</a:t>
            </a:fld>
            <a:endParaRPr lang="x-none"/>
          </a:p>
        </p:txBody>
      </p:sp>
    </p:spTree>
    <p:extLst>
      <p:ext uri="{BB962C8B-B14F-4D97-AF65-F5344CB8AC3E}">
        <p14:creationId xmlns:p14="http://schemas.microsoft.com/office/powerpoint/2010/main" val="73928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171E5CA-9C72-40C9-A5B3-BE1EE6CE93F1}"/>
              </a:ext>
            </a:extLst>
          </p:cNvPr>
          <p:cNvSpPr>
            <a:spLocks noGrp="1"/>
          </p:cNvSpPr>
          <p:nvPr>
            <p:ph type="body" sz="quarter" idx="3"/>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23898621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35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80</a:t>
            </a:fld>
            <a:endParaRPr lang="x-none"/>
          </a:p>
        </p:txBody>
      </p:sp>
    </p:spTree>
    <p:extLst>
      <p:ext uri="{BB962C8B-B14F-4D97-AF65-F5344CB8AC3E}">
        <p14:creationId xmlns:p14="http://schemas.microsoft.com/office/powerpoint/2010/main" val="5381027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Reflection from the previous topics: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Invite participants to share their thoughts and reflections from the previous topics.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Has your opinion about seclusion and restraint changed? If yes, how?</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How can we stop people resorting to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81</a:t>
            </a:fld>
            <a:endParaRPr lang="x-none"/>
          </a:p>
        </p:txBody>
      </p:sp>
    </p:spTree>
    <p:extLst>
      <p:ext uri="{BB962C8B-B14F-4D97-AF65-F5344CB8AC3E}">
        <p14:creationId xmlns:p14="http://schemas.microsoft.com/office/powerpoint/2010/main" val="27290549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After the discussion, play the following video which shows one perspective and experience of seclusion and restraint. It is a powerful summary of the use of seclusion and restraints and their impact on individuals and families.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 b="1" dirty="0">
                <a:latin typeface="Calibri" panose="020F0502020204030204" pitchFamily="34" charset="0"/>
                <a:ea typeface="SimSun" panose="02010600030101010101" pitchFamily="2" charset="-122"/>
                <a:cs typeface="Arial" panose="020B0604020202020204" pitchFamily="34" charset="0"/>
              </a:rPr>
              <a:t>Chained and locked up in Somaliland (</a:t>
            </a:r>
            <a:r>
              <a:rPr lang="en" b="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Human Rights Watch (HRW), 25 October 2015 #186">
                  <a:extLst>
                    <a:ext uri="{A12FA001-AC4F-418D-AE19-62706E023703}">
                      <ahyp:hlinkClr xmlns:ahyp="http://schemas.microsoft.com/office/drawing/2018/hyperlinkcolor" val="tx"/>
                    </a:ext>
                  </a:extLst>
                </a:hlinkClick>
              </a:rPr>
              <a:t>49</a:t>
            </a:r>
            <a:r>
              <a:rPr lang="en" b="1" dirty="0">
                <a:latin typeface="Calibri" panose="020F0502020204030204" pitchFamily="34" charset="0"/>
                <a:ea typeface="SimSun" panose="02010600030101010101" pitchFamily="2" charset="-122"/>
                <a:cs typeface="Arial" panose="020B0604020202020204" pitchFamily="34" charset="0"/>
              </a:rPr>
              <a:t>):</a:t>
            </a:r>
            <a:r>
              <a:rPr lang="en" dirty="0">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/mbjxRgRFb88 </a:t>
            </a:r>
            <a:r>
              <a:rPr lang="en-GB" u="sng" dirty="0">
                <a:solidFill>
                  <a:srgbClr val="548DD4"/>
                </a:solidFill>
                <a:latin typeface="Calibri" panose="020F0502020204030204" pitchFamily="34" charset="0"/>
                <a:ea typeface="SimSun" panose="02010600030101010101" pitchFamily="2" charset="-122"/>
                <a:cs typeface="Arial" panose="020B0604020202020204" pitchFamily="34" charset="0"/>
              </a:rPr>
              <a:t>(3:05)</a:t>
            </a:r>
            <a:r>
              <a:rPr lang="en-GB" sz="1050" dirty="0">
                <a:solidFill>
                  <a:srgbClr val="943634"/>
                </a:solidFill>
                <a:latin typeface="Calibri" panose="020F0502020204030204" pitchFamily="34" charset="0"/>
                <a:ea typeface="SimSun" panose="02010600030101010101" pitchFamily="2" charset="-122"/>
                <a:cs typeface="Arial" panose="020B0604020202020204" pitchFamily="34" charset="0"/>
              </a:rPr>
              <a:t> (accessed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At the end of the video, ask participants to share their thoughts. This is an opportunity to revisit some of the issues discussed previously and to set the scene for strategies to end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82</a:t>
            </a:fld>
            <a:endParaRPr lang="x-none"/>
          </a:p>
        </p:txBody>
      </p:sp>
    </p:spTree>
    <p:extLst>
      <p:ext uri="{BB962C8B-B14F-4D97-AF65-F5344CB8AC3E}">
        <p14:creationId xmlns:p14="http://schemas.microsoft.com/office/powerpoint/2010/main" val="40969886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Identifying tense situations, and elements of a successful response (10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Introducing strategies to prevent and avoid seclusion and restraints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There are some key strategies to effectively respond to tense or conflictual situations and end the use of seclusion and restraint. They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de-escalation;</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creating a “saying yes” and “can-do”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comfort rooms;</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Each of these strategies will be discussed in more detail later in this training.</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gn="just">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Before exploring these, it is important to look at how we can recognize sensitivities and signs of distress in order to be able to adopt an appropriate response and avoid escalating a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83</a:t>
            </a:fld>
            <a:endParaRPr lang="x-none"/>
          </a:p>
        </p:txBody>
      </p:sp>
    </p:spTree>
    <p:extLst>
      <p:ext uri="{BB962C8B-B14F-4D97-AF65-F5344CB8AC3E}">
        <p14:creationId xmlns:p14="http://schemas.microsoft.com/office/powerpoint/2010/main" val="37523794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Service staff often use seclusion and restraint in response to tense and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Tense and conflictual situations result from many causes, including miscommunications, misunderstandings or people “playing their roles” (e.g. the staff role of keeping control and maintaining order in the service). These situations often arise when someone feels they are not being listened to or that their wishes are not being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Identifying and responding to people’s needs and distress early, in a noncoercive way,  avoids escalating the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84</a:t>
            </a:fld>
            <a:endParaRPr lang="x-none"/>
          </a:p>
        </p:txBody>
      </p:sp>
    </p:spTree>
    <p:extLst>
      <p:ext uri="{BB962C8B-B14F-4D97-AF65-F5344CB8AC3E}">
        <p14:creationId xmlns:p14="http://schemas.microsoft.com/office/powerpoint/2010/main" val="18507761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Sensitivities: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We all have sensitivities, which are situations or stimuli that can lead to a range of emotions – including </a:t>
            </a:r>
            <a:r>
              <a:rPr lang="en-GB" dirty="0">
                <a:latin typeface="Calibri" panose="020F0502020204030204" pitchFamily="34" charset="0"/>
                <a:ea typeface="SimSun" panose="02010600030101010101" pitchFamily="2" charset="-122"/>
                <a:cs typeface="Arial" panose="020B0604020202020204" pitchFamily="34" charset="0"/>
              </a:rPr>
              <a:t>distress, frustration or anger – </a:t>
            </a:r>
            <a:r>
              <a:rPr lang="en-GB" dirty="0">
                <a:latin typeface="Calibri" panose="020F0502020204030204" pitchFamily="34" charset="0"/>
                <a:ea typeface="SimSun" panose="02010600030101010101" pitchFamily="2" charset="-122"/>
                <a:cs typeface="Calibri" panose="020F0502020204030204" pitchFamily="34" charset="0"/>
              </a:rPr>
              <a:t>depending on the person</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We may notice patterns in ourselves, in others, or in certain relationships, which cause reactions and counter-reactions.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Everyone’s sensitivities are different; something that can provoke strong emotions in one person may not have the same impact on someone else.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Sensitivities and patterns of reactions can begin with a person’s internal thoughts and feelings. They can also be prompted by external events and the behaviour of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difficult for anyone to anticipate when someone else might experience a reaction to their own internal thoughts and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Multiple sensitivities being activated within a short space of time can cause a person to experience great distress. Furthermore, multiple people’s sensitivities being activated with high levels of distress can quite quickly lead to a tense and conflictual situation.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85</a:t>
            </a:fld>
            <a:endParaRPr lang="x-none"/>
          </a:p>
        </p:txBody>
      </p:sp>
    </p:spTree>
    <p:extLst>
      <p:ext uri="{BB962C8B-B14F-4D97-AF65-F5344CB8AC3E}">
        <p14:creationId xmlns:p14="http://schemas.microsoft.com/office/powerpoint/2010/main" val="19969226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673100"/>
            <a:ext cx="3617913" cy="2035175"/>
          </a:xfrm>
        </p:spPr>
      </p:sp>
      <p:sp>
        <p:nvSpPr>
          <p:cNvPr id="3" name="Notes Placeholder 2"/>
          <p:cNvSpPr>
            <a:spLocks noGrp="1"/>
          </p:cNvSpPr>
          <p:nvPr>
            <p:ph type="body" idx="1"/>
          </p:nvPr>
        </p:nvSpPr>
        <p:spPr>
          <a:xfrm>
            <a:off x="685800" y="3063240"/>
            <a:ext cx="5486400" cy="4857750"/>
          </a:xfrm>
        </p:spPr>
        <p:txBody>
          <a:bodyPr/>
          <a:lstStyle/>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Examples of factors that can activate people’s sensitivities include: </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hearing shouts or yells, or being shouted/yelled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being listened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getting too close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talking disrespectfully to you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pressured to do something you don’t want to do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interfering with your personal belongings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noise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agitation around you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speaking too quickly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understanding what is happening around you or to you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isolated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lonely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disconnected from family and friends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recalling bad memories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privacy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darkness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having choice, control or input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arguments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stared at.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Many of these factors can, in fact, be found in the mental health and social services environment.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86</a:t>
            </a:fld>
            <a:endParaRPr lang="x-none"/>
          </a:p>
        </p:txBody>
      </p:sp>
    </p:spTree>
    <p:extLst>
      <p:ext uri="{BB962C8B-B14F-4D97-AF65-F5344CB8AC3E}">
        <p14:creationId xmlns:p14="http://schemas.microsoft.com/office/powerpoint/2010/main" val="1012240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08539"/>
          </a:xfrm>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How to recognize distress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Physical signs of distress require a thoughtful and supportive response, with the aim of identifying and removing the cause of the distress, providing comfort or otherwise assisting the person.  </a:t>
            </a:r>
          </a:p>
          <a:p>
            <a:endParaRPr lang="en-GB"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Some common examples of signs of distress include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ovington, 2013 #113"/>
              </a:rPr>
              <a:t>50</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restlessness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agitation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pacing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shortness of breath or rapid breathing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sweating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clenched teeth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crying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wringing hands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rocking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withdrawal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prolonged eye contact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increased volume of speech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aggression,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threatening harm.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87</a:t>
            </a:fld>
            <a:endParaRPr lang="x-none"/>
          </a:p>
        </p:txBody>
      </p:sp>
    </p:spTree>
    <p:extLst>
      <p:ext uri="{BB962C8B-B14F-4D97-AF65-F5344CB8AC3E}">
        <p14:creationId xmlns:p14="http://schemas.microsoft.com/office/powerpoint/2010/main" val="27313082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1143000"/>
            <a:ext cx="2492375" cy="1401763"/>
          </a:xfrm>
        </p:spPr>
      </p:sp>
      <p:sp>
        <p:nvSpPr>
          <p:cNvPr id="3" name="Notes Placeholder 2"/>
          <p:cNvSpPr>
            <a:spLocks noGrp="1"/>
          </p:cNvSpPr>
          <p:nvPr>
            <p:ph type="body" idx="1"/>
          </p:nvPr>
        </p:nvSpPr>
        <p:spPr>
          <a:xfrm>
            <a:off x="685800" y="2971800"/>
            <a:ext cx="5486400" cy="5029200"/>
          </a:xfrm>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5.1: Discussion: understanding sensitivities and patterns of reactions (30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will help participants to realize that many people have similar sensitivities regardless of their mental health, and that it is important to respond to each other’s sensitivities with patience and empathy.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by inviting participants to think about what makes </a:t>
            </a:r>
            <a:r>
              <a:rPr lang="en-GB" b="1" i="1" u="sng" dirty="0">
                <a:solidFill>
                  <a:srgbClr val="4F81BD"/>
                </a:solidFill>
                <a:latin typeface="Calibri" panose="020F0502020204030204" pitchFamily="34" charset="0"/>
                <a:ea typeface="SimSun" panose="02010600030101010101" pitchFamily="2" charset="-122"/>
                <a:cs typeface="Arial" panose="020B0604020202020204" pitchFamily="34" charset="0"/>
              </a:rPr>
              <a:t>them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feel scared, upset, angry, anxious or stressed.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 and make a list of ideas on the flipchart.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makes you feel scared, upset, angry, anxious or distressed, which could cause you to act in a way that might be upsetting to others (e.g. losing your temper, crying, becoming confrontational, etc.)?</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1 or 2 minutes of individual reflection, invite participants to share their ideas. Make a list of responses on the flipchart.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give examples which are similar to those of the previous presentation.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provided answers, explain that all people have sensitivities. Understanding these sensitivities is key to dealing with or avoiding the development of tense or conflictual situations, particularly since people have sought out services in order to work on their recovery or in order to have respite from already difficult situations in their lives.</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88</a:t>
            </a:fld>
            <a:endParaRPr lang="x-none"/>
          </a:p>
        </p:txBody>
      </p:sp>
    </p:spTree>
    <p:extLst>
      <p:ext uri="{BB962C8B-B14F-4D97-AF65-F5344CB8AC3E}">
        <p14:creationId xmlns:p14="http://schemas.microsoft.com/office/powerpoint/2010/main" val="23912380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914400"/>
            <a:ext cx="4149725" cy="2333625"/>
          </a:xfrm>
        </p:spPr>
      </p:sp>
      <p:sp>
        <p:nvSpPr>
          <p:cNvPr id="3" name="Notes Placeholder 2"/>
          <p:cNvSpPr>
            <a:spLocks noGrp="1"/>
          </p:cNvSpPr>
          <p:nvPr>
            <p:ph type="body" idx="1"/>
          </p:nvPr>
        </p:nvSpPr>
        <p:spPr>
          <a:xfrm>
            <a:off x="685800" y="3669030"/>
            <a:ext cx="5486400" cy="4331970"/>
          </a:xfrm>
        </p:spPr>
        <p:txBody>
          <a:bodyPr/>
          <a:lstStyle/>
          <a:p>
            <a:pPr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5.2: Calming actions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this exercise by inviting participants to think on their own about how they deal with their sensitivities or distress and whether there are specific actions that help them. Ask the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do you do when you are frustrated or upset? Are there any actions that you like to take, or that you like others to take, to help you in these moments?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1 or 2 minutes of individual reflection, invite participants to share their ideas. Make a list of responses on the flipchart. Some ideas may include (but are not limited to)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for a walk</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listening to music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talking to someone who will listen.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provide answers, emphasize that taking the time to understand what helps us or others is a key way to respond appropriately when sensitivities are activated.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89</a:t>
            </a:fld>
            <a:endParaRPr lang="x-none"/>
          </a:p>
        </p:txBody>
      </p:sp>
    </p:spTree>
    <p:extLst>
      <p:ext uri="{BB962C8B-B14F-4D97-AF65-F5344CB8AC3E}">
        <p14:creationId xmlns:p14="http://schemas.microsoft.com/office/powerpoint/2010/main" val="252151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206375"/>
            <a:ext cx="4022725" cy="2262188"/>
          </a:xfrm>
        </p:spPr>
      </p:sp>
      <p:sp>
        <p:nvSpPr>
          <p:cNvPr id="3" name="Notes Placeholder 2"/>
          <p:cNvSpPr>
            <a:spLocks noGrp="1"/>
          </p:cNvSpPr>
          <p:nvPr>
            <p:ph type="body" idx="1"/>
          </p:nvPr>
        </p:nvSpPr>
        <p:spPr>
          <a:xfrm>
            <a:off x="592294" y="2468563"/>
            <a:ext cx="5899946" cy="5440997"/>
          </a:xfrm>
        </p:spPr>
        <p:txBody>
          <a:bodyPr/>
          <a:lstStyle/>
          <a:p>
            <a:r>
              <a:rPr lang="en-GB" sz="1100" b="1" i="1" dirty="0">
                <a:latin typeface="Calibri" panose="020F0502020204030204" pitchFamily="34" charset="0"/>
                <a:ea typeface="SimSun" panose="02010600030101010101" pitchFamily="2" charset="-122"/>
                <a:cs typeface="Arial" panose="020B0604020202020204" pitchFamily="34" charset="0"/>
              </a:rPr>
              <a:t>Presentation 1.1: What is recovery? (10 min.)</a:t>
            </a:r>
          </a:p>
          <a:p>
            <a:endParaRPr lang="en-GB" sz="1100"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1100" dirty="0">
                <a:solidFill>
                  <a:srgbClr val="548DD4"/>
                </a:solidFill>
                <a:latin typeface="Calibri" panose="020F0502020204030204" pitchFamily="34" charset="0"/>
                <a:ea typeface="SimSun" panose="02010600030101010101" pitchFamily="2" charset="-122"/>
                <a:cs typeface="Arial" panose="020B0604020202020204" pitchFamily="34" charset="0"/>
              </a:rPr>
              <a:t>This presentation gives a brief overview of recovery in order to set the scene for this module on seclusion and restraint.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1100" dirty="0">
                <a:solidFill>
                  <a:srgbClr val="548DD4"/>
                </a:solidFill>
                <a:latin typeface="Calibri" panose="020F0502020204030204" pitchFamily="34" charset="0"/>
                <a:ea typeface="SimSun" panose="02010600030101010101" pitchFamily="2" charset="-122"/>
                <a:cs typeface="Arial" panose="020B0604020202020204" pitchFamily="34" charset="0"/>
              </a:rPr>
              <a:t>This presentation aims to define the recovery-based approach in order to ensure that all participants share the same idea of recovery at the start of the module. The presentation also briefly examines the implication of a recovery-based approach in relation to the practices of seclusion and restraint. For more information, see the module on </a:t>
            </a:r>
            <a:r>
              <a:rPr lang="en-GB" sz="1100" i="1" dirty="0">
                <a:solidFill>
                  <a:srgbClr val="548DD4"/>
                </a:solidFill>
                <a:latin typeface="Calibri" panose="020F0502020204030204" pitchFamily="34" charset="0"/>
                <a:ea typeface="SimSun" panose="02010600030101010101" pitchFamily="2" charset="-122"/>
                <a:cs typeface="Arial" panose="020B0604020202020204" pitchFamily="34" charset="0"/>
              </a:rPr>
              <a:t>Recovery practices for mental health and well being</a:t>
            </a:r>
            <a:r>
              <a:rPr lang="en-GB" sz="1100" dirty="0">
                <a:solidFill>
                  <a:srgbClr val="548DD4"/>
                </a:solidFill>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endParaRPr lang="en-GB"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sz="1100" dirty="0">
                <a:latin typeface="Calibri" panose="020F0502020204030204" pitchFamily="34" charset="0"/>
                <a:ea typeface="SimSun" panose="02010600030101010101" pitchFamily="2" charset="-122"/>
                <a:cs typeface="Arial" panose="020B0604020202020204" pitchFamily="34" charset="0"/>
              </a:rPr>
              <a:t>Recovery means different things to different people. It is generally understood to be about a person regaining control of his or her identity and life, having hope for the future and living a life that has meaning for that person.  Below are some quotations and definitions regarding recovery: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“Recovery is a </a:t>
            </a:r>
            <a:r>
              <a:rPr lang="en-GB" sz="1100" u="sng" dirty="0">
                <a:solidFill>
                  <a:srgbClr val="000000"/>
                </a:solidFill>
                <a:latin typeface="Calibri" panose="020F0502020204030204" pitchFamily="34" charset="0"/>
                <a:ea typeface="SimSun" panose="02010600030101010101" pitchFamily="2" charset="-122"/>
                <a:cs typeface="Arial" panose="020B0604020202020204" pitchFamily="34" charset="0"/>
              </a:rPr>
              <a:t>self-determined and holistic journey</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 that people undertake to heal and grow.  </a:t>
            </a:r>
            <a:r>
              <a:rPr lang="en-GB" sz="1100" u="sng" dirty="0">
                <a:solidFill>
                  <a:srgbClr val="000000"/>
                </a:solidFill>
                <a:latin typeface="Calibri" panose="020F0502020204030204" pitchFamily="34" charset="0"/>
                <a:ea typeface="SimSun" panose="02010600030101010101" pitchFamily="2" charset="-122"/>
                <a:cs typeface="Arial" panose="020B0604020202020204" pitchFamily="34" charset="0"/>
              </a:rPr>
              <a:t>Recovery is facilitated by relationships </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and environments that provide hope, empowerment, choices and opportunities that promote </a:t>
            </a:r>
            <a:r>
              <a:rPr lang="en-GB" sz="1100" u="sng" dirty="0">
                <a:solidFill>
                  <a:srgbClr val="000000"/>
                </a:solidFill>
                <a:latin typeface="Calibri" panose="020F0502020204030204" pitchFamily="34" charset="0"/>
                <a:ea typeface="SimSun" panose="02010600030101010101" pitchFamily="2" charset="-122"/>
                <a:cs typeface="Arial" panose="020B0604020202020204" pitchFamily="34" charset="0"/>
              </a:rPr>
              <a:t>people reaching their potential </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as individuals and community members.” </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Pennsylvania Recovery Workgroup, 2004 #150">
                  <a:extLst>
                    <a:ext uri="{A12FA001-AC4F-418D-AE19-62706E023703}">
                      <ahyp:hlinkClr xmlns:ahyp="http://schemas.microsoft.com/office/drawing/2018/hyperlinkcolor" val="tx"/>
                    </a:ext>
                  </a:extLst>
                </a:hlinkClick>
              </a:rPr>
              <a:t>2</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“What matters in recovery is not whether we’re using services or not using services, using medications or not using medications. What matters in terms of a recovery orientation is, are we living the life we want to be living? Are we achieving our personal goals? Do we have friends? Do we have connections with the community?” </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Anthony, 1993 #151">
                  <a:extLst>
                    <a:ext uri="{A12FA001-AC4F-418D-AE19-62706E023703}">
                      <ahyp:hlinkClr xmlns:ahyp="http://schemas.microsoft.com/office/drawing/2018/hyperlinkcolor" val="tx"/>
                    </a:ext>
                  </a:extLst>
                </a:hlinkClick>
              </a:rPr>
              <a:t>3</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“Recovery is happening when people can live well in the presence or absence of their mental illness and the many losses that may come in its wake, such as isolation, poverty, unemployment and discrimination. Recovery does not always mean that people will return to full health or retrieve all their losses, but it does mean that people can live well in spite of them.” </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ction="ppaction://hlinkfile" tooltip="Mental Health Commission, 1998 #152">
                  <a:extLst>
                    <a:ext uri="{A12FA001-AC4F-418D-AE19-62706E023703}">
                      <ahyp:hlinkClr xmlns:ahyp="http://schemas.microsoft.com/office/drawing/2018/hyperlinkcolor" val="tx"/>
                    </a:ext>
                  </a:extLst>
                </a:hlinkClick>
              </a:rPr>
              <a:t>4</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lvl="0"/>
            <a:endParaRPr lang="en-GB" sz="2000" b="1" dirty="0">
              <a:solidFill>
                <a:prstClr val="black"/>
              </a:solidFill>
              <a:latin typeface="Calibri" panose="020F050202020403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1603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73038"/>
            <a:ext cx="5486400" cy="3086100"/>
          </a:xfrm>
        </p:spPr>
      </p:sp>
      <p:sp>
        <p:nvSpPr>
          <p:cNvPr id="3" name="Notes Placeholder 2"/>
          <p:cNvSpPr>
            <a:spLocks noGrp="1"/>
          </p:cNvSpPr>
          <p:nvPr>
            <p:ph type="body" idx="1"/>
          </p:nvPr>
        </p:nvSpPr>
        <p:spPr>
          <a:xfrm>
            <a:off x="565149" y="3580481"/>
            <a:ext cx="5824633" cy="4935557"/>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5.3: Responding to sensitivities and distress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gives participants a chance to apply the concepts covered in the previous presentation.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80340" marR="0" algn="just">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Susan</a:t>
            </a:r>
            <a:endParaRPr lang="x-none" dirty="0">
              <a:latin typeface="Calibri" panose="020F0502020204030204" pitchFamily="34" charset="0"/>
              <a:ea typeface="SimSun" panose="02010600030101010101" pitchFamily="2" charset="-122"/>
              <a:cs typeface="Arial" panose="020B0604020202020204" pitchFamily="34" charset="0"/>
            </a:endParaRPr>
          </a:p>
          <a:p>
            <a:pPr marL="180340" marR="0" algn="just">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Read through the following scenario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0" indent="0" algn="just">
              <a:buFont typeface="Arial" panose="020B0604020202020204" pitchFamily="34" charset="0"/>
              <a:buNone/>
            </a:pPr>
            <a:r>
              <a:rPr lang="en-GB" dirty="0">
                <a:latin typeface="Calibri" panose="020F0502020204030204" pitchFamily="34" charset="0"/>
                <a:ea typeface="SimSun" panose="02010600030101010101" pitchFamily="2" charset="-122"/>
                <a:cs typeface="Arial" panose="020B0604020202020204" pitchFamily="34" charset="0"/>
              </a:rPr>
              <a:t>Susan is a young woman with a diagnosis of bipolar disorder who has a history of being abused. She was brought by an ambulance to an inpatient service where you work as a mental health practitioner because she has not been sleeping for several days, feeling excessively energetic, restless and irritated by everyone around her. During the admission process she agreed to stay for a few days. </a:t>
            </a:r>
          </a:p>
          <a:p>
            <a:pPr marL="0" indent="0" algn="just">
              <a:buFont typeface="Arial" panose="020B0604020202020204" pitchFamily="34" charset="0"/>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0" indent="0" algn="just">
              <a:buFont typeface="Arial" panose="020B0604020202020204" pitchFamily="34" charset="0"/>
              <a:buNone/>
            </a:pPr>
            <a:r>
              <a:rPr lang="en-GB" dirty="0">
                <a:latin typeface="Calibri" panose="020F0502020204030204" pitchFamily="34" charset="0"/>
                <a:ea typeface="SimSun" panose="02010600030101010101" pitchFamily="2" charset="-122"/>
                <a:cs typeface="Arial" panose="020B0604020202020204" pitchFamily="34" charset="0"/>
              </a:rPr>
              <a:t>She tells you that when she feels like this she becomes frightened of enclosed spaces. From previous times when Susan has used the service, it is clear that she often becomes distressed before going to bed. She covers her ears with her hands, stops listening and sometimes talks aggressively to staff and others in the service. </a:t>
            </a:r>
          </a:p>
          <a:p>
            <a:pPr marL="0" indent="0" algn="just">
              <a:buFont typeface="Arial" panose="020B0604020202020204" pitchFamily="34" charset="0"/>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0" indent="0" algn="just">
              <a:buFont typeface="Arial" panose="020B0604020202020204" pitchFamily="34" charset="0"/>
              <a:buNone/>
            </a:pPr>
            <a:r>
              <a:rPr lang="en-GB" dirty="0">
                <a:latin typeface="Calibri" panose="020F0502020204030204" pitchFamily="34" charset="0"/>
                <a:ea typeface="SimSun" panose="02010600030101010101" pitchFamily="2" charset="-122"/>
                <a:cs typeface="Arial" panose="020B0604020202020204" pitchFamily="34" charset="0"/>
              </a:rPr>
              <a:t>The service has a policy that requires people to be in their rooms at 9.00 pm and people using the service do not have access to the common outside spaces (e.g. the television room) after that time.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90</a:t>
            </a:fld>
            <a:endParaRPr lang="x-none"/>
          </a:p>
        </p:txBody>
      </p:sp>
    </p:spTree>
    <p:extLst>
      <p:ext uri="{BB962C8B-B14F-4D97-AF65-F5344CB8AC3E}">
        <p14:creationId xmlns:p14="http://schemas.microsoft.com/office/powerpoint/2010/main" val="41902935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2. After reading the scenario discuss the following questions with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Based on this description, what information is helpful to you in thinking about how to plan for Susan’s support needs?</a:t>
            </a: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Is there anything else that you think might be useful to explore with Susan?</a:t>
            </a: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If Susan again expresses distress before going to bed, how might you respond? </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the purpose of this exercise is </a:t>
            </a:r>
            <a:r>
              <a:rPr lang="en-GB" i="1" u="sng" dirty="0">
                <a:solidFill>
                  <a:srgbClr val="4F81BD"/>
                </a:solidFill>
                <a:latin typeface="Calibri" panose="020F0502020204030204" pitchFamily="34" charset="0"/>
                <a:ea typeface="SimSun" panose="02010600030101010101" pitchFamily="2" charset="-122"/>
                <a:cs typeface="Arial" panose="020B0604020202020204" pitchFamily="34" charset="0"/>
              </a:rPr>
              <a:t>not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to find a way to get Susan to go to bed without a fuss or to make sure she does not disturb others. Encourage participants to view the situation from a standpoint of empathy and accept that Susan is using the service for her recovery. If she is interfering with other people’s sleep, participants should think about how she could be supported while also ensuring that others are supported.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91</a:t>
            </a:fld>
            <a:endParaRPr lang="x-none"/>
          </a:p>
        </p:txBody>
      </p:sp>
    </p:spTree>
    <p:extLst>
      <p:ext uri="{BB962C8B-B14F-4D97-AF65-F5344CB8AC3E}">
        <p14:creationId xmlns:p14="http://schemas.microsoft.com/office/powerpoint/2010/main" val="4610868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3. After the discussion, read the strategies that were identified and used: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After discussion with staff, Susan identified the following strategies for accommodating her personal preferences for a daily routine and responding to her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She will be offered support regarding the trauma caused by the abuse she suffered and to help her overcome her fear of enclosed spaces.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She is not required to go to bed; she decides when is the right time is for her. This resulted in a complete rethink of the service policy concerning going to bed in order to allow for accommodation of personal preferences.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She can watch television in the common room until she feels tired, relaxed and ready to go to bed.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If she wishes, she has the possibility to take a walk outside by herself or with a staff member.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92</a:t>
            </a:fld>
            <a:endParaRPr lang="x-none"/>
          </a:p>
        </p:txBody>
      </p:sp>
    </p:spTree>
    <p:extLst>
      <p:ext uri="{BB962C8B-B14F-4D97-AF65-F5344CB8AC3E}">
        <p14:creationId xmlns:p14="http://schemas.microsoft.com/office/powerpoint/2010/main" val="9932923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Repeat the exercise with Abdu’s story.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Abdu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Read through the following scenario:</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Abdu is a 68-year-old man who has a diagnosis of dementia. He is unsteady on his feet and is prone to falling down. He enjoys walking around the </a:t>
            </a:r>
            <a:r>
              <a:rPr lang="en-GB" dirty="0">
                <a:latin typeface="Calibri" panose="020F0502020204030204" pitchFamily="34" charset="0"/>
                <a:ea typeface="SimSun" panose="02010600030101010101" pitchFamily="2" charset="-122"/>
                <a:cs typeface="Arial" panose="020B0604020202020204" pitchFamily="34" charset="0"/>
              </a:rPr>
              <a:t>halls and the grounds of the care home, and does not like to be told it is unsafe for him to wander around freely. When this occurs, he starts yelling and hits the person who stops him from going where he wants. He also yells at staff and walks around in a frustrated manner.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93</a:t>
            </a:fld>
            <a:endParaRPr lang="x-none"/>
          </a:p>
        </p:txBody>
      </p:sp>
    </p:spTree>
    <p:extLst>
      <p:ext uri="{BB962C8B-B14F-4D97-AF65-F5344CB8AC3E}">
        <p14:creationId xmlns:p14="http://schemas.microsoft.com/office/powerpoint/2010/main" val="16052687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2. Discuss the following questions with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spcBef>
                <a:spcPts val="0"/>
              </a:spcBef>
              <a:spcAft>
                <a:spcPts val="0"/>
              </a:spcAft>
            </a:pP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bothers Abdu the most?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can the service staff do to accommodate his needs?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94</a:t>
            </a:fld>
            <a:endParaRPr lang="x-none"/>
          </a:p>
        </p:txBody>
      </p:sp>
    </p:spTree>
    <p:extLst>
      <p:ext uri="{BB962C8B-B14F-4D97-AF65-F5344CB8AC3E}">
        <p14:creationId xmlns:p14="http://schemas.microsoft.com/office/powerpoint/2010/main" val="35159448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3. After the discussion, read the strategies that were identified and used:</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Abdu and staff members at the home were able to identify the following strategies to support and accommodate Abdu and avoid distressing him.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He is given a walking frame so that he can walk around freely and unassisted within the care home and its grounds.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staff also organize for volunteers from a local peer support group to go out with him on walks around town once or twice a week.</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95</a:t>
            </a:fld>
            <a:endParaRPr lang="x-none"/>
          </a:p>
        </p:txBody>
      </p:sp>
    </p:spTree>
    <p:extLst>
      <p:ext uri="{BB962C8B-B14F-4D97-AF65-F5344CB8AC3E}">
        <p14:creationId xmlns:p14="http://schemas.microsoft.com/office/powerpoint/2010/main" val="22387372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 hour.</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96</a:t>
            </a:fld>
            <a:endParaRPr lang="x-none"/>
          </a:p>
        </p:txBody>
      </p:sp>
    </p:spTree>
    <p:extLst>
      <p:ext uri="{BB962C8B-B14F-4D97-AF65-F5344CB8AC3E}">
        <p14:creationId xmlns:p14="http://schemas.microsoft.com/office/powerpoint/2010/main" val="35459325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787400"/>
            <a:ext cx="3703637" cy="2082800"/>
          </a:xfrm>
        </p:spPr>
      </p:sp>
      <p:sp>
        <p:nvSpPr>
          <p:cNvPr id="3" name="Notes Placeholder 2"/>
          <p:cNvSpPr>
            <a:spLocks noGrp="1"/>
          </p:cNvSpPr>
          <p:nvPr>
            <p:ph type="body" idx="1"/>
          </p:nvPr>
        </p:nvSpPr>
        <p:spPr>
          <a:xfrm>
            <a:off x="685800" y="3291839"/>
            <a:ext cx="5486400" cy="5582337"/>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Individualized plans to explore sensitivities and signs of distress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presentation builds on the previous introductory session which highlighted the need to identify and understand sensitivities and signs of distress.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the previous topic we examined how to recognize sensitivities and patterns of reactions. </a:t>
            </a:r>
          </a:p>
          <a:p>
            <a:pPr marL="171450" indent="-171450">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One potentially useful strategy which can contribute to ending seclusion and restraint is the development of individualized plans to explore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What is an individualized plan?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1104900" algn="l"/>
              </a:tabLst>
            </a:pPr>
            <a:r>
              <a:rPr lang="en-GB" dirty="0">
                <a:latin typeface="Calibri" panose="020F0502020204030204" pitchFamily="34" charset="0"/>
                <a:ea typeface="SimSun" panose="02010600030101010101" pitchFamily="2" charset="-122"/>
                <a:cs typeface="Times New Roman" panose="02020603050405020304" pitchFamily="18" charset="0"/>
              </a:rPr>
              <a:t>It is a plan outlining actions that can help a person to calm down and relax in times of escalating anxiety, distress, frustration  or anger depending on the person’s sensitivities and common patterns of reaction.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is unique to each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focuses on the needs of the individual above the needs of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These plans include strategies to identify signs of distress and to respond to sensitivities before the situation escalates.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Developing a plan with a person is an opportunity for others to understand what the emotions and feelings of the person are in certain situations and to discuss effective ways to meet the person’s needs when this situation occurs and in the longer term.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97</a:t>
            </a:fld>
            <a:endParaRPr lang="x-none"/>
          </a:p>
        </p:txBody>
      </p:sp>
    </p:spTree>
    <p:extLst>
      <p:ext uri="{BB962C8B-B14F-4D97-AF65-F5344CB8AC3E}">
        <p14:creationId xmlns:p14="http://schemas.microsoft.com/office/powerpoint/2010/main" val="12558027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Who are individualized plans for?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It may not be relevant to develop individualized plans for all people. Not all people will want or need them. </a:t>
            </a:r>
          </a:p>
          <a:p>
            <a:pPr marL="342900" marR="0" lvl="0" indent="-342900">
              <a:spcBef>
                <a:spcPts val="0"/>
              </a:spcBef>
              <a:spcAft>
                <a:spcPts val="0"/>
              </a:spcAft>
              <a:buFont typeface="Arial" panose="020B0604020202020204" pitchFamily="34" charset="0"/>
              <a:buChar char="•"/>
              <a:tabLst>
                <a:tab pos="457200" algn="l"/>
              </a:tabLst>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However, for some persons, developing individualized plans may be useful for understanding what makes the person feel distressed, anxious or angry, and how others can respond in these situations in a way that is respectful of the person and of their wishes and preferences. It is up to the individuals to decide whether such a plan is useful to them or not.</a:t>
            </a:r>
          </a:p>
          <a:p>
            <a:pPr marL="342900" marR="0" lvl="0" indent="-342900">
              <a:spcBef>
                <a:spcPts val="0"/>
              </a:spcBef>
              <a:spcAft>
                <a:spcPts val="0"/>
              </a:spcAft>
              <a:buFont typeface="Arial" panose="020B0604020202020204" pitchFamily="34" charset="0"/>
              <a:buChar char="•"/>
              <a:tabLst>
                <a:tab pos="457200" algn="l"/>
              </a:tabLst>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Individualized plans are not only for people with psychosocial, intellectual or cognitive disabilities. </a:t>
            </a:r>
          </a:p>
          <a:p>
            <a:pPr marL="800100" marR="0" lvl="1"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The use of individualized plans applies equally to staff members, families and care partners. Everyone has sensitivities than can affect their behaviour in certain situations. Everyone should try to learn about and understand their own sensitivities and calming strategies.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98</a:t>
            </a:fld>
            <a:endParaRPr lang="x-none"/>
          </a:p>
        </p:txBody>
      </p:sp>
    </p:spTree>
    <p:extLst>
      <p:ext uri="{BB962C8B-B14F-4D97-AF65-F5344CB8AC3E}">
        <p14:creationId xmlns:p14="http://schemas.microsoft.com/office/powerpoint/2010/main" val="30769582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How should an individualized plan be developed and used?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should be developed by the person concerned and, if they wish, with the support of other people they want to involve. These may include family members, mental health and related practitioners, peers,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person for whom the plan is developed decides what goes into the plan – not other people.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should be developed when the person is in a calm or relaxed frame of mind.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Where useful, the plan can be integrated into a person’s overall recovery plan (see module on </a:t>
            </a:r>
            <a:r>
              <a:rPr lang="en-GB" i="1" dirty="0">
                <a:latin typeface="Calibri" panose="020F0502020204030204" pitchFamily="34" charset="0"/>
                <a:ea typeface="SimSun" panose="02010600030101010101" pitchFamily="2" charset="-122"/>
                <a:cs typeface="Arial" panose="020B0604020202020204" pitchFamily="34" charset="0"/>
              </a:rPr>
              <a:t>Recovery practices for mental health and well-being</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If the person wishes, plans should be made easily accessible to health staff, response teams, and other relevant people (e.g. kept in the medical records of the service or included in an online registry).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should be updated and reviewed on a regular basis, as persons learn more about their sensitivities and causes of distress.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99</a:t>
            </a:fld>
            <a:endParaRPr lang="x-none"/>
          </a:p>
        </p:txBody>
      </p:sp>
    </p:spTree>
    <p:extLst>
      <p:ext uri="{BB962C8B-B14F-4D97-AF65-F5344CB8AC3E}">
        <p14:creationId xmlns:p14="http://schemas.microsoft.com/office/powerpoint/2010/main" val="15027424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239540872"/>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200"/>
            </a:lvl4pPr>
            <a:lvl5pPr>
              <a:defRPr sz="2200"/>
            </a:lvl5pPr>
          </a:lstStyle>
          <a:p>
            <a:pPr lvl="0"/>
            <a:r>
              <a:rPr lang="en-US" dirty="0"/>
              <a:t>Click to edit Master text styles</a:t>
            </a:r>
          </a:p>
          <a:p>
            <a:pPr lvl="3"/>
            <a:r>
              <a:rPr lang="en-US" dirty="0"/>
              <a:t>Second level</a:t>
            </a:r>
          </a:p>
          <a:p>
            <a:pPr lvl="4"/>
            <a:r>
              <a:rPr lang="en-US" dirty="0"/>
              <a:t>Third level</a:t>
            </a:r>
          </a:p>
          <a:p>
            <a:pPr lvl="4"/>
            <a:r>
              <a:rPr lang="en-US" dirty="0"/>
              <a:t>Fourth level</a:t>
            </a:r>
          </a:p>
          <a:p>
            <a:pPr lvl="4"/>
            <a:r>
              <a:rPr lang="en-US" dirty="0"/>
              <a:t>Fifth level</a:t>
            </a:r>
          </a:p>
        </p:txBody>
      </p:sp>
      <p:sp>
        <p:nvSpPr>
          <p:cNvPr id="2" name="Title 1"/>
          <p:cNvSpPr>
            <a:spLocks noGrp="1"/>
          </p:cNvSpPr>
          <p:nvPr>
            <p:ph type="title"/>
          </p:nvPr>
        </p:nvSpPr>
        <p:spPr>
          <a:xfrm>
            <a:off x="417755"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5436051"/>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5">
            <a:extLst>
              <a:ext uri="{FF2B5EF4-FFF2-40B4-BE49-F238E27FC236}">
                <a16:creationId xmlns:a16="http://schemas.microsoft.com/office/drawing/2014/main" id="{E86DA0C0-61A5-4942-957F-3A47E1E0FAB0}"/>
              </a:ext>
            </a:extLst>
          </p:cNvPr>
          <p:cNvSpPr txBox="1">
            <a:spLocks/>
          </p:cNvSpPr>
          <p:nvPr userDrawn="1"/>
        </p:nvSpPr>
        <p:spPr>
          <a:xfrm>
            <a:off x="10032988" y="662372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74227535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5436051"/>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sp>
        <p:nvSpPr>
          <p:cNvPr id="11" name="Slide Number Placeholder 5">
            <a:extLst>
              <a:ext uri="{FF2B5EF4-FFF2-40B4-BE49-F238E27FC236}">
                <a16:creationId xmlns:a16="http://schemas.microsoft.com/office/drawing/2014/main" id="{A0EF01BD-C2C6-E14C-85F0-A1A950DB5A68}"/>
              </a:ext>
            </a:extLst>
          </p:cNvPr>
          <p:cNvSpPr txBox="1">
            <a:spLocks/>
          </p:cNvSpPr>
          <p:nvPr userDrawn="1"/>
        </p:nvSpPr>
        <p:spPr>
          <a:xfrm>
            <a:off x="10032988" y="662372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104986416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138423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4033893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65078642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667611737"/>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344838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5460114"/>
            <a:ext cx="982980" cy="1122363"/>
          </a:xfrm>
          <a:prstGeom prst="rect">
            <a:avLst/>
          </a:prstGeom>
          <a:noFill/>
          <a:ln>
            <a:noFill/>
          </a:ln>
        </p:spPr>
      </p:pic>
    </p:spTree>
    <p:extLst>
      <p:ext uri="{BB962C8B-B14F-4D97-AF65-F5344CB8AC3E}">
        <p14:creationId xmlns:p14="http://schemas.microsoft.com/office/powerpoint/2010/main" val="2243229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youtu.be/sCNdpDK3V3g"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riadvocacy.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OjOXo9W68qQ"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bc.com/news/uk-england-37427665"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youtu.be/slr_SvB1uyU"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X8T2NEfUb3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youtu.be/mbjxRgRFb88"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0D143-72FC-4048-A9E5-ABDEE4F2A068}"/>
              </a:ext>
            </a:extLst>
          </p:cNvPr>
          <p:cNvSpPr/>
          <p:nvPr/>
        </p:nvSpPr>
        <p:spPr>
          <a:xfrm>
            <a:off x="0" y="5120640"/>
            <a:ext cx="12177487" cy="1737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1" y="3059002"/>
            <a:ext cx="7815013"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4962411" y="-357077"/>
            <a:ext cx="2252665" cy="12177487"/>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3162094"/>
            <a:ext cx="7748173"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Estrategias</a:t>
            </a:r>
            <a:r>
              <a:rPr kumimoji="0" lang="en-US" altLang="en-US" sz="4800" b="1" i="0" u="none" strike="noStrike" cap="none" normalizeH="0" baseline="0" dirty="0">
                <a:ln>
                  <a:noFill/>
                </a:ln>
                <a:solidFill>
                  <a:srgbClr val="FFFFFE"/>
                </a:solidFill>
                <a:effectLst/>
                <a:latin typeface="Calibri" panose="020F0502020204030204" pitchFamily="34" charset="0"/>
              </a:rPr>
              <a:t> para </a:t>
            </a:r>
            <a:r>
              <a:rPr kumimoji="0" lang="en-US" altLang="en-US" sz="4800" b="1" i="0" u="none" strike="noStrike" cap="none" normalizeH="0" baseline="0" dirty="0" err="1">
                <a:ln>
                  <a:noFill/>
                </a:ln>
                <a:solidFill>
                  <a:srgbClr val="FFFFFE"/>
                </a:solidFill>
                <a:effectLst/>
                <a:latin typeface="Calibri" panose="020F0502020204030204" pitchFamily="34" charset="0"/>
              </a:rPr>
              <a:t>acabar</a:t>
            </a:r>
            <a:r>
              <a:rPr kumimoji="0" lang="en-US" altLang="en-US" sz="4800" b="1" i="0" u="none" strike="noStrike" cap="none" normalizeH="0" baseline="0" dirty="0">
                <a:ln>
                  <a:noFill/>
                </a:ln>
                <a:solidFill>
                  <a:srgbClr val="FFFFFE"/>
                </a:solidFill>
                <a:effectLst/>
                <a:latin typeface="Calibri" panose="020F0502020204030204" pitchFamily="34" charset="0"/>
              </a:rPr>
              <a:t> con el </a:t>
            </a:r>
            <a:r>
              <a:rPr kumimoji="0" lang="en-US" altLang="en-US" sz="4800" b="1" i="0" u="none" strike="noStrike" cap="none" normalizeH="0" baseline="0" dirty="0" err="1">
                <a:ln>
                  <a:noFill/>
                </a:ln>
                <a:solidFill>
                  <a:srgbClr val="FFFFFE"/>
                </a:solidFill>
                <a:effectLst/>
                <a:latin typeface="Calibri" panose="020F0502020204030204" pitchFamily="34" charset="0"/>
              </a:rPr>
              <a:t>aislamiento</a:t>
            </a:r>
            <a:r>
              <a:rPr kumimoji="0" lang="en-US" altLang="en-US" sz="4800" b="1" i="0" u="none" strike="noStrike" cap="none" normalizeH="0" baseline="0" dirty="0">
                <a:ln>
                  <a:noFill/>
                </a:ln>
                <a:solidFill>
                  <a:srgbClr val="FFFFFE"/>
                </a:solidFill>
                <a:effectLst/>
                <a:latin typeface="Calibri" panose="020F0502020204030204" pitchFamily="34" charset="0"/>
              </a:rPr>
              <a:t> y la </a:t>
            </a:r>
            <a:r>
              <a:rPr kumimoji="0" lang="en-US" altLang="en-US" sz="4800" b="1" i="0" u="none" strike="noStrike" cap="none" normalizeH="0" baseline="0" dirty="0" err="1">
                <a:ln>
                  <a:noFill/>
                </a:ln>
                <a:solidFill>
                  <a:srgbClr val="FFFFFE"/>
                </a:solidFill>
                <a:effectLst/>
                <a:latin typeface="Calibri" panose="020F0502020204030204" pitchFamily="34" charset="0"/>
              </a:rPr>
              <a:t>contención</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6492" y="5826498"/>
            <a:ext cx="2006708" cy="61423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38712" y="16108"/>
            <a:ext cx="3390901"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Diapositivas</a:t>
            </a:r>
            <a:r>
              <a:rPr kumimoji="0" lang="en-GB" altLang="en-US" sz="2800" b="0" u="none" strike="noStrike" cap="none" normalizeH="0" baseline="0" dirty="0">
                <a:ln>
                  <a:noFill/>
                </a:ln>
                <a:solidFill>
                  <a:srgbClr val="FFFFFE"/>
                </a:solidFill>
                <a:effectLst/>
                <a:latin typeface="Calibri" panose="020F0502020204030204" pitchFamily="34" charset="0"/>
              </a:rPr>
              <a:t> del </a:t>
            </a:r>
            <a:r>
              <a:rPr kumimoji="0" lang="en-GB" altLang="en-US" sz="2800" b="0" u="none" strike="noStrike" cap="none" normalizeH="0" baseline="0" dirty="0" err="1">
                <a:ln>
                  <a:noFill/>
                </a:ln>
                <a:solidFill>
                  <a:srgbClr val="FFFFFE"/>
                </a:solidFill>
                <a:effectLst/>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en-US" sz="3000" dirty="0" err="1">
                <a:solidFill>
                  <a:srgbClr val="E04487"/>
                </a:solidFill>
                <a:latin typeface="Calibri" panose="020F0502020204030204" pitchFamily="34" charset="0"/>
              </a:rPr>
              <a:t>Formación</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especializada</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QualityRights</a:t>
            </a:r>
            <a:r>
              <a:rPr lang="en-GB" altLang="en-US" sz="3000" dirty="0">
                <a:solidFill>
                  <a:srgbClr val="E04487"/>
                </a:solidFill>
                <a:latin typeface="Calibri" panose="020F0502020204030204" pitchFamily="34" charset="0"/>
              </a:rPr>
              <a:t> de la OMS</a:t>
            </a:r>
            <a:r>
              <a:rPr lang="en-GB" altLang="en-US" dirty="0">
                <a:solidFill>
                  <a:srgbClr val="E04487"/>
                </a:solidFill>
                <a:latin typeface="Calibri" panose="020F0502020204030204" pitchFamily="34" charset="0"/>
              </a:rPr>
              <a:t> </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pic>
        <p:nvPicPr>
          <p:cNvPr id="9" name="Imatge 8">
            <a:extLst>
              <a:ext uri="{FF2B5EF4-FFF2-40B4-BE49-F238E27FC236}">
                <a16:creationId xmlns:a16="http://schemas.microsoft.com/office/drawing/2014/main" id="{A35A1BBC-EA33-3ECE-E61B-726F51E166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72" y="5901346"/>
            <a:ext cx="1903046" cy="489701"/>
          </a:xfrm>
          <a:prstGeom prst="rect">
            <a:avLst/>
          </a:prstGeom>
        </p:spPr>
      </p:pic>
    </p:spTree>
    <p:extLst>
      <p:ext uri="{BB962C8B-B14F-4D97-AF65-F5344CB8AC3E}">
        <p14:creationId xmlns:p14="http://schemas.microsoft.com/office/powerpoint/2010/main" val="77346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DEC96-B456-4C3F-8D28-E24B2E156B0F}"/>
              </a:ext>
            </a:extLst>
          </p:cNvPr>
          <p:cNvSpPr>
            <a:spLocks noGrp="1"/>
          </p:cNvSpPr>
          <p:nvPr>
            <p:ph sz="quarter" idx="14"/>
          </p:nvPr>
        </p:nvSpPr>
        <p:spPr/>
        <p:txBody>
          <a:bodyPr/>
          <a:lstStyle/>
          <a:p>
            <a:pPr algn="just"/>
            <a:r>
              <a:rPr lang="es-ES" dirty="0"/>
              <a:t>Un abordaje basado en la recuperación es relevante para todas las personas que superan retos en la vida</a:t>
            </a:r>
            <a:r>
              <a:rPr lang="en-GB" dirty="0"/>
              <a:t>. </a:t>
            </a:r>
          </a:p>
          <a:p>
            <a:pPr algn="just"/>
            <a:r>
              <a:rPr lang="es-ES" dirty="0"/>
              <a:t>Los servicios sociales y de salud mental orientados a la recuperación transmiten mensajes de esperanza y apoyo para superar barreras y fomentar el empoderamiento, el crecimiento personal, la inclusión y la independencia. </a:t>
            </a:r>
          </a:p>
          <a:p>
            <a:pPr algn="just"/>
            <a:r>
              <a:rPr lang="es-ES" dirty="0"/>
              <a:t>Estos servicios respetan las decisiones de las personas y les permiten tomar las riendas de su atención y su recorrido hacia la recuperación y vivir la vida que quieren</a:t>
            </a:r>
            <a:r>
              <a:rPr lang="en-GB" dirty="0"/>
              <a:t>. </a:t>
            </a:r>
            <a:endParaRPr lang="x-none" dirty="0"/>
          </a:p>
          <a:p>
            <a:pPr algn="just"/>
            <a:r>
              <a:rPr lang="es-ES" dirty="0"/>
              <a:t>Los servicios orientados a la recuperación no se basan en la coacción</a:t>
            </a:r>
            <a:r>
              <a:rPr lang="en-GB" dirty="0"/>
              <a:t>.</a:t>
            </a:r>
            <a:endParaRPr lang="x-none" dirty="0"/>
          </a:p>
        </p:txBody>
      </p:sp>
      <p:sp>
        <p:nvSpPr>
          <p:cNvPr id="2" name="Title 1">
            <a:extLst>
              <a:ext uri="{FF2B5EF4-FFF2-40B4-BE49-F238E27FC236}">
                <a16:creationId xmlns:a16="http://schemas.microsoft.com/office/drawing/2014/main" id="{32EEA3C7-1E9E-4D8E-9F35-C37FDF690577}"/>
              </a:ext>
            </a:extLst>
          </p:cNvPr>
          <p:cNvSpPr>
            <a:spLocks noGrp="1"/>
          </p:cNvSpPr>
          <p:nvPr>
            <p:ph type="title"/>
          </p:nvPr>
        </p:nvSpPr>
        <p:spPr/>
        <p:txBody>
          <a:bodyPr/>
          <a:lstStyle/>
          <a:p>
            <a:r>
              <a:rPr lang="es-ES" dirty="0"/>
              <a:t>Presentación 1.1. ¿Qué es la recuperación? </a:t>
            </a:r>
            <a:r>
              <a:rPr lang="en-GB" dirty="0"/>
              <a:t>- 2</a:t>
            </a:r>
            <a:endParaRPr lang="x-none" dirty="0"/>
          </a:p>
        </p:txBody>
      </p:sp>
    </p:spTree>
    <p:extLst>
      <p:ext uri="{BB962C8B-B14F-4D97-AF65-F5344CB8AC3E}">
        <p14:creationId xmlns:p14="http://schemas.microsoft.com/office/powerpoint/2010/main" val="16242772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AC900-22C1-EB4B-9902-4C4D93277ADA}"/>
              </a:ext>
            </a:extLst>
          </p:cNvPr>
          <p:cNvSpPr>
            <a:spLocks noGrp="1"/>
          </p:cNvSpPr>
          <p:nvPr>
            <p:ph type="body" sz="quarter" idx="13"/>
          </p:nvPr>
        </p:nvSpPr>
        <p:spPr>
          <a:xfrm>
            <a:off x="507195" y="1476701"/>
            <a:ext cx="11174400" cy="360000"/>
          </a:xfrm>
        </p:spPr>
        <p:txBody>
          <a:bodyPr/>
          <a:lstStyle/>
          <a:p>
            <a:r>
              <a:rPr lang="es-ES" dirty="0"/>
              <a:t>Elaboración de un plan individualizado</a:t>
            </a:r>
          </a:p>
        </p:txBody>
      </p:sp>
      <p:sp>
        <p:nvSpPr>
          <p:cNvPr id="3" name="Content Placeholder 2">
            <a:extLst>
              <a:ext uri="{FF2B5EF4-FFF2-40B4-BE49-F238E27FC236}">
                <a16:creationId xmlns:a16="http://schemas.microsoft.com/office/drawing/2014/main" id="{0AD9A8FD-5180-43B8-AF38-076D0D19EB38}"/>
              </a:ext>
            </a:extLst>
          </p:cNvPr>
          <p:cNvSpPr>
            <a:spLocks noGrp="1"/>
          </p:cNvSpPr>
          <p:nvPr>
            <p:ph sz="quarter" idx="14"/>
          </p:nvPr>
        </p:nvSpPr>
        <p:spPr>
          <a:xfrm>
            <a:off x="507195" y="1961322"/>
            <a:ext cx="11174412" cy="1669774"/>
          </a:xfrm>
        </p:spPr>
        <p:txBody>
          <a:bodyPr>
            <a:noAutofit/>
          </a:bodyPr>
          <a:lstStyle/>
          <a:p>
            <a:r>
              <a:rPr lang="es-ES" sz="2100" dirty="0"/>
              <a:t>La persona identifica y elabora una lista de qué la hace sentirse frustrada, enfadada o alterada. Si quiere, puede pedir que alguien la ayude</a:t>
            </a:r>
            <a:r>
              <a:rPr lang="en-GB" sz="2100" dirty="0"/>
              <a:t>.  </a:t>
            </a:r>
            <a:endParaRPr lang="x-none" sz="2100" dirty="0"/>
          </a:p>
          <a:p>
            <a:r>
              <a:rPr lang="es-ES" sz="2100" dirty="0"/>
              <a:t>La persona identifica posibles estrategias para abordar la causa o causas subyacentes a su malestar</a:t>
            </a:r>
            <a:r>
              <a:rPr lang="en-GB" sz="2100" dirty="0"/>
              <a:t>.  A</a:t>
            </a:r>
            <a:r>
              <a:rPr lang="es-ES" sz="2100" dirty="0" err="1"/>
              <a:t>lgunos</a:t>
            </a:r>
            <a:r>
              <a:rPr lang="es-ES" sz="2100" dirty="0"/>
              <a:t> ejemplos son </a:t>
            </a:r>
            <a:r>
              <a:rPr lang="en-GB" sz="2100" dirty="0"/>
              <a:t>:</a:t>
            </a:r>
          </a:p>
          <a:p>
            <a:endParaRPr lang="x-none" sz="2100" dirty="0"/>
          </a:p>
        </p:txBody>
      </p:sp>
      <p:sp>
        <p:nvSpPr>
          <p:cNvPr id="2" name="Title 1">
            <a:extLst>
              <a:ext uri="{FF2B5EF4-FFF2-40B4-BE49-F238E27FC236}">
                <a16:creationId xmlns:a16="http://schemas.microsoft.com/office/drawing/2014/main" id="{641E0A2A-9487-4EAF-9D74-4F4E0202A119}"/>
              </a:ext>
            </a:extLst>
          </p:cNvPr>
          <p:cNvSpPr>
            <a:spLocks noGrp="1"/>
          </p:cNvSpPr>
          <p:nvPr>
            <p:ph type="title"/>
          </p:nvPr>
        </p:nvSpPr>
        <p:spPr>
          <a:xfrm>
            <a:off x="417754" y="506412"/>
            <a:ext cx="11221795" cy="484188"/>
          </a:xfrm>
        </p:spPr>
        <p:txBody>
          <a:bodyPr/>
          <a:lstStyle/>
          <a:p>
            <a:r>
              <a:rPr lang="es-ES" dirty="0"/>
              <a:t>Presentación: Planes individualizados para explorar los puntos sensibles y signos de malestar </a:t>
            </a:r>
            <a:r>
              <a:rPr lang="en-GB" dirty="0"/>
              <a:t>- 4</a:t>
            </a:r>
            <a:endParaRPr lang="x-none" dirty="0"/>
          </a:p>
        </p:txBody>
      </p:sp>
      <p:sp>
        <p:nvSpPr>
          <p:cNvPr id="7" name="Rectangle 6">
            <a:extLst>
              <a:ext uri="{FF2B5EF4-FFF2-40B4-BE49-F238E27FC236}">
                <a16:creationId xmlns:a16="http://schemas.microsoft.com/office/drawing/2014/main" id="{C280011C-9DA2-3F46-A7EB-1E82A816A737}"/>
              </a:ext>
            </a:extLst>
          </p:cNvPr>
          <p:cNvSpPr/>
          <p:nvPr/>
        </p:nvSpPr>
        <p:spPr>
          <a:xfrm>
            <a:off x="795130" y="3442252"/>
            <a:ext cx="10416210" cy="1938992"/>
          </a:xfrm>
          <a:prstGeom prst="rect">
            <a:avLst/>
          </a:prstGeom>
        </p:spPr>
        <p:txBody>
          <a:bodyPr wrap="square" numCol="2">
            <a:spAutoFit/>
          </a:bodyPr>
          <a:lstStyle/>
          <a:p>
            <a:pPr marL="285750" lvl="0" indent="-285750" fontAlgn="base">
              <a:buFont typeface="Arial" panose="020B0604020202020204" pitchFamily="34" charset="0"/>
              <a:buChar char="•"/>
            </a:pPr>
            <a:r>
              <a:rPr lang="es-ES" sz="2000" dirty="0"/>
              <a:t>dar un paseo </a:t>
            </a:r>
          </a:p>
          <a:p>
            <a:pPr marL="285750" lvl="0" indent="-285750" fontAlgn="base">
              <a:buFont typeface="Arial" panose="020B0604020202020204" pitchFamily="34" charset="0"/>
              <a:buChar char="•"/>
            </a:pPr>
            <a:r>
              <a:rPr lang="es-ES" sz="2000" dirty="0"/>
              <a:t>que alguien reconozca sus sentimientos</a:t>
            </a:r>
          </a:p>
          <a:p>
            <a:pPr marL="285750" lvl="0" indent="-285750" fontAlgn="base">
              <a:buFont typeface="Arial" panose="020B0604020202020204" pitchFamily="34" charset="0"/>
              <a:buChar char="•"/>
            </a:pPr>
            <a:r>
              <a:rPr lang="es-ES" sz="2000" dirty="0"/>
              <a:t>hacer respiraciones lentas y profundas </a:t>
            </a:r>
          </a:p>
          <a:p>
            <a:pPr marL="285750" lvl="0" indent="-285750" fontAlgn="base">
              <a:buFont typeface="Arial" panose="020B0604020202020204" pitchFamily="34" charset="0"/>
              <a:buChar char="•"/>
            </a:pPr>
            <a:r>
              <a:rPr lang="es-ES" sz="2000" dirty="0"/>
              <a:t>apretar una pelota o una manta </a:t>
            </a:r>
          </a:p>
          <a:p>
            <a:pPr marL="285750" lvl="0" indent="-285750" fontAlgn="base">
              <a:buFont typeface="Arial" panose="020B0604020202020204" pitchFamily="34" charset="0"/>
              <a:buChar char="•"/>
            </a:pPr>
            <a:r>
              <a:rPr lang="es-ES" sz="2000" dirty="0"/>
              <a:t>gritar o llorar </a:t>
            </a:r>
          </a:p>
          <a:p>
            <a:pPr marL="285750" lvl="0" indent="-285750" fontAlgn="base">
              <a:buFont typeface="Arial" panose="020B0604020202020204" pitchFamily="34" charset="0"/>
              <a:buChar char="•"/>
            </a:pPr>
            <a:r>
              <a:rPr lang="es-ES" sz="2000" dirty="0"/>
              <a:t>pasar un rato en una sala de bienestar </a:t>
            </a:r>
          </a:p>
          <a:p>
            <a:pPr marL="285750" lvl="0" indent="-285750" fontAlgn="base">
              <a:buFont typeface="Arial" panose="020B0604020202020204" pitchFamily="34" charset="0"/>
              <a:buChar char="•"/>
            </a:pPr>
            <a:r>
              <a:rPr lang="es-ES" sz="2000" dirty="0"/>
              <a:t>llamar a un amigo o familiar </a:t>
            </a:r>
          </a:p>
          <a:p>
            <a:pPr marL="285750" lvl="0" indent="-285750" fontAlgn="base">
              <a:buFont typeface="Arial" panose="020B0604020202020204" pitchFamily="34" charset="0"/>
              <a:buChar char="•"/>
            </a:pPr>
            <a:r>
              <a:rPr lang="es-ES" sz="2000" dirty="0"/>
              <a:t>hacer ejercicio </a:t>
            </a:r>
          </a:p>
          <a:p>
            <a:pPr marL="285750" lvl="0" indent="-285750" fontAlgn="base">
              <a:buFont typeface="Arial" panose="020B0604020202020204" pitchFamily="34" charset="0"/>
              <a:buChar char="•"/>
            </a:pPr>
            <a:r>
              <a:rPr lang="es-ES" sz="2000" dirty="0"/>
              <a:t>ducharse</a:t>
            </a:r>
          </a:p>
          <a:p>
            <a:pPr marL="742950" lvl="1" indent="-285750">
              <a:buFont typeface="Arial" panose="020B0604020202020204" pitchFamily="34" charset="0"/>
              <a:buChar char="•"/>
            </a:pPr>
            <a:endParaRPr lang="x-none" sz="2400"/>
          </a:p>
        </p:txBody>
      </p:sp>
    </p:spTree>
    <p:extLst>
      <p:ext uri="{BB962C8B-B14F-4D97-AF65-F5344CB8AC3E}">
        <p14:creationId xmlns:p14="http://schemas.microsoft.com/office/powerpoint/2010/main" val="10197082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7F565-BCE6-401F-9604-C69EB9F48614}"/>
              </a:ext>
            </a:extLst>
          </p:cNvPr>
          <p:cNvSpPr>
            <a:spLocks noGrp="1"/>
          </p:cNvSpPr>
          <p:nvPr>
            <p:ph sz="quarter" idx="14"/>
          </p:nvPr>
        </p:nvSpPr>
        <p:spPr/>
        <p:txBody>
          <a:bodyPr/>
          <a:lstStyle/>
          <a:p>
            <a:pPr lvl="0" algn="just"/>
            <a:r>
              <a:rPr lang="es-ES" dirty="0"/>
              <a:t>Los pasos adoptados para ayudar a las personas a eliminar la causa de su malestar, cólera, frustración o angustia, o para superarlas, siempre deben surgir voluntariamente</a:t>
            </a:r>
            <a:r>
              <a:rPr lang="en-GB" dirty="0"/>
              <a:t>.</a:t>
            </a:r>
            <a:endParaRPr lang="x-none" dirty="0"/>
          </a:p>
          <a:p>
            <a:pPr lvl="0" algn="just"/>
            <a:r>
              <a:rPr lang="es-ES" dirty="0"/>
              <a:t>Las acciones tranquilizadoras deben definirse a medida de cada persona y situación</a:t>
            </a:r>
            <a:r>
              <a:rPr lang="en-GB" dirty="0"/>
              <a:t>.</a:t>
            </a:r>
            <a:endParaRPr lang="x-none" dirty="0"/>
          </a:p>
          <a:p>
            <a:pPr lvl="0" algn="just"/>
            <a:r>
              <a:rPr lang="es-ES" dirty="0"/>
              <a:t>Es importante usar la creatividad para hallar soluciones a medida de las necesidades individuales</a:t>
            </a:r>
            <a:r>
              <a:rPr lang="en-GB" dirty="0"/>
              <a:t>.</a:t>
            </a:r>
            <a:endParaRPr lang="x-none" dirty="0"/>
          </a:p>
          <a:p>
            <a:pPr lvl="0" algn="just"/>
            <a:r>
              <a:rPr lang="es-ES" dirty="0"/>
              <a:t>El uso de planes individualizados  también puede ser una buena oportunidad para que el personal del servicio y las personas usuarias establezcan relaciones de confianza y de respeto mutuo</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405446C5-C274-4E3B-B38D-ADF77A901559}"/>
              </a:ext>
            </a:extLst>
          </p:cNvPr>
          <p:cNvSpPr>
            <a:spLocks noGrp="1"/>
          </p:cNvSpPr>
          <p:nvPr>
            <p:ph type="title"/>
          </p:nvPr>
        </p:nvSpPr>
        <p:spPr>
          <a:xfrm>
            <a:off x="417754" y="506412"/>
            <a:ext cx="11183695" cy="427038"/>
          </a:xfrm>
        </p:spPr>
        <p:txBody>
          <a:bodyPr/>
          <a:lstStyle/>
          <a:p>
            <a:r>
              <a:rPr lang="es-ES" dirty="0"/>
              <a:t>Presentación: Planes individualizados para explorar los puntos sensibles y signos de malestar </a:t>
            </a:r>
            <a:r>
              <a:rPr lang="en-GB" dirty="0"/>
              <a:t>- 5</a:t>
            </a:r>
            <a:endParaRPr lang="x-none" dirty="0"/>
          </a:p>
        </p:txBody>
      </p:sp>
    </p:spTree>
    <p:extLst>
      <p:ext uri="{BB962C8B-B14F-4D97-AF65-F5344CB8AC3E}">
        <p14:creationId xmlns:p14="http://schemas.microsoft.com/office/powerpoint/2010/main" val="29195256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B52066-F42A-4027-AD5D-B36FA4BF97E8}"/>
              </a:ext>
            </a:extLst>
          </p:cNvPr>
          <p:cNvGraphicFramePr>
            <a:graphicFrameLocks noGrp="1"/>
          </p:cNvGraphicFramePr>
          <p:nvPr>
            <p:ph sz="quarter" idx="14"/>
            <p:extLst>
              <p:ext uri="{D42A27DB-BD31-4B8C-83A1-F6EECF244321}">
                <p14:modId xmlns:p14="http://schemas.microsoft.com/office/powerpoint/2010/main" val="3989254528"/>
              </p:ext>
            </p:extLst>
          </p:nvPr>
        </p:nvGraphicFramePr>
        <p:xfrm>
          <a:off x="506413" y="1152939"/>
          <a:ext cx="11174223" cy="4559528"/>
        </p:xfrm>
        <a:graphic>
          <a:graphicData uri="http://schemas.openxmlformats.org/drawingml/2006/table">
            <a:tbl>
              <a:tblPr firstRow="1" firstCol="1" bandRow="1">
                <a:tableStyleId>{2D5ABB26-0587-4C30-8999-92F81FD0307C}</a:tableStyleId>
              </a:tblPr>
              <a:tblGrid>
                <a:gridCol w="3723935">
                  <a:extLst>
                    <a:ext uri="{9D8B030D-6E8A-4147-A177-3AD203B41FA5}">
                      <a16:colId xmlns:a16="http://schemas.microsoft.com/office/drawing/2014/main" val="1975319140"/>
                    </a:ext>
                  </a:extLst>
                </a:gridCol>
                <a:gridCol w="3725144">
                  <a:extLst>
                    <a:ext uri="{9D8B030D-6E8A-4147-A177-3AD203B41FA5}">
                      <a16:colId xmlns:a16="http://schemas.microsoft.com/office/drawing/2014/main" val="3573199191"/>
                    </a:ext>
                  </a:extLst>
                </a:gridCol>
                <a:gridCol w="3725144">
                  <a:extLst>
                    <a:ext uri="{9D8B030D-6E8A-4147-A177-3AD203B41FA5}">
                      <a16:colId xmlns:a16="http://schemas.microsoft.com/office/drawing/2014/main" val="3140183457"/>
                    </a:ext>
                  </a:extLst>
                </a:gridCol>
              </a:tblGrid>
              <a:tr h="442188">
                <a:tc gridSpan="3">
                  <a:txBody>
                    <a:bodyPr/>
                    <a:lstStyle/>
                    <a:p>
                      <a:pPr marL="0" marR="0" algn="ctr">
                        <a:lnSpc>
                          <a:spcPct val="115000"/>
                        </a:lnSpc>
                        <a:spcBef>
                          <a:spcPts val="0"/>
                        </a:spcBef>
                        <a:spcAft>
                          <a:spcPts val="0"/>
                        </a:spcAft>
                      </a:pPr>
                      <a:r>
                        <a:rPr lang="es-ES" sz="1800" b="1" dirty="0">
                          <a:solidFill>
                            <a:schemeClr val="bg1"/>
                          </a:solidFill>
                          <a:effectLst/>
                          <a:latin typeface="Century Gothic" panose="020B0502020202020204" pitchFamily="34" charset="0"/>
                        </a:rPr>
                        <a:t>Plan para gestionar mis puntos sensibles </a:t>
                      </a:r>
                      <a:endParaRPr lang="x-none" sz="1800" b="1">
                        <a:solidFill>
                          <a:schemeClr val="bg1"/>
                        </a:solidFill>
                        <a:effectLst/>
                        <a:latin typeface="Century Gothic" panose="020B0502020202020204" pitchFamily="34" charset="0"/>
                        <a:ea typeface="SimSun" panose="02010600030101010101" pitchFamily="2" charset="-122"/>
                        <a:cs typeface="Arial" panose="020B0604020202020204" pitchFamily="34" charset="0"/>
                      </a:endParaRPr>
                    </a:p>
                  </a:txBody>
                  <a:tcPr marL="90281" marR="902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445718283"/>
                  </a:ext>
                </a:extLst>
              </a:tr>
              <a:tr h="605768">
                <a:tc>
                  <a:txBody>
                    <a:bodyPr/>
                    <a:lstStyle/>
                    <a:p>
                      <a:pPr marR="31750" algn="ctr">
                        <a:lnSpc>
                          <a:spcPct val="107000"/>
                        </a:lnSpc>
                        <a:spcAft>
                          <a:spcPts val="800"/>
                        </a:spcAft>
                      </a:pPr>
                      <a:r>
                        <a:rPr lang="es-ES" sz="2000" b="1">
                          <a:solidFill>
                            <a:srgbClr val="000000"/>
                          </a:solidFill>
                          <a:effectLst/>
                          <a:latin typeface="Calibri"/>
                          <a:ea typeface="Calibri"/>
                          <a:cs typeface="Arial"/>
                        </a:rPr>
                        <a:t>¿Cuáles son mis puntos sensibles?</a:t>
                      </a:r>
                      <a:r>
                        <a:rPr lang="es-ES" sz="2000">
                          <a:solidFill>
                            <a:srgbClr val="000000"/>
                          </a:solidFill>
                          <a:effectLst/>
                          <a:latin typeface="Calibri"/>
                          <a:ea typeface="Calibri"/>
                          <a:cs typeface="Arial"/>
                        </a:rPr>
                        <a:t> </a:t>
                      </a: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es-ES" sz="2000" b="1">
                          <a:solidFill>
                            <a:srgbClr val="000000"/>
                          </a:solidFill>
                          <a:effectLst/>
                          <a:latin typeface="Calibri"/>
                          <a:ea typeface="Calibri"/>
                          <a:cs typeface="Arial"/>
                        </a:rPr>
                        <a:t>¿Qué me ayuda a calmarme? </a:t>
                      </a:r>
                      <a:endParaRPr lang="es-ES" sz="2000">
                        <a:solidFill>
                          <a:srgbClr val="000000"/>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es-ES" sz="2000" b="1" dirty="0">
                          <a:solidFill>
                            <a:srgbClr val="000000"/>
                          </a:solidFill>
                          <a:effectLst/>
                          <a:latin typeface="Calibri"/>
                          <a:ea typeface="Calibri"/>
                          <a:cs typeface="Arial"/>
                        </a:rPr>
                        <a:t>¿Qué pasos concretos se pueden hacer? </a:t>
                      </a:r>
                      <a:endParaRPr lang="es-ES" sz="2000" dirty="0">
                        <a:solidFill>
                          <a:srgbClr val="000000"/>
                        </a:solidFill>
                        <a:effectLst/>
                        <a:latin typeface="Calibri"/>
                        <a:ea typeface="Calibri"/>
                        <a:cs typeface="Arial"/>
                      </a:endParaRPr>
                    </a:p>
                  </a:txBody>
                  <a:tcPr marL="69850" marR="38100" marT="27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196054640"/>
                  </a:ext>
                </a:extLst>
              </a:tr>
              <a:tr h="751617">
                <a:tc>
                  <a:txBody>
                    <a:bodyPr/>
                    <a:lstStyle/>
                    <a:p>
                      <a:pPr marL="0" marR="0">
                        <a:lnSpc>
                          <a:spcPct val="115000"/>
                        </a:lnSpc>
                        <a:spcBef>
                          <a:spcPts val="0"/>
                        </a:spcBef>
                        <a:spcAft>
                          <a:spcPts val="0"/>
                        </a:spcAft>
                      </a:pPr>
                      <a:r>
                        <a:rPr lang="es-ES" sz="1800" dirty="0">
                          <a:effectLst/>
                        </a:rPr>
                        <a:t>Por ejemplo, sentirme abrumado por el ruido y las personas que me rodean</a:t>
                      </a:r>
                      <a:endParaRPr lang="x-none" sz="1800" b="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S" sz="1800" dirty="0">
                          <a:effectLst/>
                        </a:rPr>
                        <a:t>Por ejemplo, ralentizar la respiración y tomarme un poco de tiempo para estar a solas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S" sz="1800" dirty="0">
                          <a:effectLst/>
                          <a:latin typeface="+mn-lt"/>
                          <a:ea typeface="SimSun" panose="02010600030101010101" pitchFamily="2" charset="-122"/>
                          <a:cs typeface="Arial" panose="020B0604020202020204" pitchFamily="34" charset="0"/>
                        </a:rPr>
                        <a:t>Por ejemplo, mantener una respiración lenta, buscar un lugar tranquilo donde pueda estar a solas hasta que me sienta más tranquilo </a:t>
                      </a:r>
                      <a:endParaRPr lang="x-none" sz="1800" dirty="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6619"/>
                  </a:ext>
                </a:extLst>
              </a:tr>
              <a:tr h="294586">
                <a:tc>
                  <a:txBody>
                    <a:bodyPr/>
                    <a:lstStyle/>
                    <a:p>
                      <a:pPr marL="0" marR="0">
                        <a:lnSpc>
                          <a:spcPct val="115000"/>
                        </a:lnSpc>
                        <a:spcBef>
                          <a:spcPts val="0"/>
                        </a:spcBef>
                        <a:spcAft>
                          <a:spcPts val="0"/>
                        </a:spcAft>
                      </a:pPr>
                      <a:r>
                        <a:rPr lang="en-GB" sz="1800" dirty="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174148"/>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169211"/>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778584"/>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633001"/>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858814"/>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723364"/>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461421"/>
                  </a:ext>
                </a:extLst>
              </a:tr>
            </a:tbl>
          </a:graphicData>
        </a:graphic>
      </p:graphicFrame>
      <p:sp>
        <p:nvSpPr>
          <p:cNvPr id="2" name="Title 1">
            <a:extLst>
              <a:ext uri="{FF2B5EF4-FFF2-40B4-BE49-F238E27FC236}">
                <a16:creationId xmlns:a16="http://schemas.microsoft.com/office/drawing/2014/main" id="{677A823F-C9CA-4C3F-9A87-2FE4A8A9484A}"/>
              </a:ext>
            </a:extLst>
          </p:cNvPr>
          <p:cNvSpPr>
            <a:spLocks noGrp="1"/>
          </p:cNvSpPr>
          <p:nvPr>
            <p:ph type="title"/>
          </p:nvPr>
        </p:nvSpPr>
        <p:spPr/>
        <p:txBody>
          <a:bodyPr/>
          <a:lstStyle/>
          <a:p>
            <a:r>
              <a:rPr lang="es-ES" dirty="0"/>
              <a:t>Ejercicio 6.1: Elaborar un plan individualizado</a:t>
            </a:r>
            <a:endParaRPr lang="x-none" dirty="0"/>
          </a:p>
        </p:txBody>
      </p:sp>
    </p:spTree>
    <p:extLst>
      <p:ext uri="{BB962C8B-B14F-4D97-AF65-F5344CB8AC3E}">
        <p14:creationId xmlns:p14="http://schemas.microsoft.com/office/powerpoint/2010/main" val="26958579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ACF9-2A40-4F24-8104-5F5D167F083A}"/>
              </a:ext>
            </a:extLst>
          </p:cNvPr>
          <p:cNvSpPr>
            <a:spLocks noGrp="1"/>
          </p:cNvSpPr>
          <p:nvPr>
            <p:ph type="title"/>
          </p:nvPr>
        </p:nvSpPr>
        <p:spPr>
          <a:xfrm>
            <a:off x="507206" y="2313946"/>
            <a:ext cx="11094244" cy="429254"/>
          </a:xfrm>
        </p:spPr>
        <p:txBody>
          <a:bodyPr>
            <a:normAutofit fontScale="90000"/>
          </a:bodyPr>
          <a:lstStyle/>
          <a:p>
            <a:r>
              <a:rPr lang="es-ES" dirty="0"/>
              <a:t>Tema 7. Establecer una cultura del «sí» y del «sí se puede»</a:t>
            </a:r>
          </a:p>
        </p:txBody>
      </p:sp>
    </p:spTree>
    <p:extLst>
      <p:ext uri="{BB962C8B-B14F-4D97-AF65-F5344CB8AC3E}">
        <p14:creationId xmlns:p14="http://schemas.microsoft.com/office/powerpoint/2010/main" val="13857651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8C0F8-F297-4EA7-9C88-BEE46F3D050F}"/>
              </a:ext>
            </a:extLst>
          </p:cNvPr>
          <p:cNvSpPr>
            <a:spLocks noGrp="1"/>
          </p:cNvSpPr>
          <p:nvPr>
            <p:ph sz="quarter" idx="14"/>
          </p:nvPr>
        </p:nvSpPr>
        <p:spPr/>
        <p:txBody>
          <a:bodyPr>
            <a:normAutofit/>
          </a:bodyPr>
          <a:lstStyle/>
          <a:p>
            <a:pPr algn="just"/>
            <a:r>
              <a:rPr lang="es-ES" dirty="0"/>
              <a:t>En el momento del ingreso en un servicio o centro y las que ingresadas contra su voluntad se ven obligadas a ceder un control considerable al personal y al servicio</a:t>
            </a:r>
            <a:r>
              <a:rPr lang="en-GB" dirty="0"/>
              <a:t>. </a:t>
            </a:r>
          </a:p>
          <a:p>
            <a:pPr lvl="0" algn="just"/>
            <a:r>
              <a:rPr lang="es-ES" dirty="0"/>
              <a:t>Están aisladas de su vida cotidiana, de su casa, de sus cosas y comodidades familiares, de su comida, de su entorno habitual, de sus libros y ordenadores, de los programas de televisión, de la familia, de las amistades, de las redes sociales, de sus pertenencias, etc.</a:t>
            </a:r>
          </a:p>
          <a:p>
            <a:pPr lvl="0" algn="just"/>
            <a:r>
              <a:rPr lang="es-ES" dirty="0"/>
              <a:t>Es posible que se les impida salir al exterior, pasear al aire libre y seguir sus rutinas y hábitos, llevar sus obras de arte o material de escritura y lectura, y trabajar</a:t>
            </a:r>
            <a:r>
              <a:rPr lang="en-GB" dirty="0"/>
              <a:t>. </a:t>
            </a:r>
            <a:endParaRPr lang="x-none" dirty="0"/>
          </a:p>
          <a:p>
            <a:pPr lvl="0" algn="just"/>
            <a:r>
              <a:rPr lang="es-ES" dirty="0"/>
              <a:t>Encontrarse en una situación de pérdida de control y de dependencia del personal para obtener consuelo, seguridad y bienestar puede provocar malestar, miedo, ansiedad y frustración</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92662126-9184-4646-A217-EB5FD5269A39}"/>
              </a:ext>
            </a:extLst>
          </p:cNvPr>
          <p:cNvSpPr>
            <a:spLocks noGrp="1"/>
          </p:cNvSpPr>
          <p:nvPr>
            <p:ph type="title"/>
          </p:nvPr>
        </p:nvSpPr>
        <p:spPr>
          <a:xfrm>
            <a:off x="417754" y="506412"/>
            <a:ext cx="11012245" cy="522288"/>
          </a:xfrm>
        </p:spPr>
        <p:txBody>
          <a:bodyPr/>
          <a:lstStyle/>
          <a:p>
            <a:r>
              <a:rPr lang="es-ES" dirty="0"/>
              <a:t>Presentación: Establecimiento de una cultura del «sí» y del "sí se puede»</a:t>
            </a:r>
            <a:r>
              <a:rPr lang="en-GB" dirty="0"/>
              <a:t> - 1</a:t>
            </a:r>
            <a:endParaRPr lang="x-none" dirty="0"/>
          </a:p>
        </p:txBody>
      </p:sp>
    </p:spTree>
    <p:extLst>
      <p:ext uri="{BB962C8B-B14F-4D97-AF65-F5344CB8AC3E}">
        <p14:creationId xmlns:p14="http://schemas.microsoft.com/office/powerpoint/2010/main" val="15228749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20AA0D-C627-406D-AD08-DEA0CD0214EF}"/>
              </a:ext>
            </a:extLst>
          </p:cNvPr>
          <p:cNvSpPr>
            <a:spLocks noGrp="1"/>
          </p:cNvSpPr>
          <p:nvPr>
            <p:ph sz="quarter" idx="14"/>
          </p:nvPr>
        </p:nvSpPr>
        <p:spPr>
          <a:xfrm>
            <a:off x="507195" y="2080590"/>
            <a:ext cx="11174412" cy="3930597"/>
          </a:xfrm>
        </p:spPr>
        <p:txBody>
          <a:bodyPr>
            <a:normAutofit/>
          </a:bodyPr>
          <a:lstStyle/>
          <a:p>
            <a:pPr lvl="0" algn="just"/>
            <a:r>
              <a:rPr lang="es-ES" dirty="0"/>
              <a:t>El personal de atención sanitaria suele responder con un «no» a las peticiones de las personas o posponer el cumplimiento de sus demandas</a:t>
            </a:r>
            <a:r>
              <a:rPr lang="en-GB" dirty="0"/>
              <a:t>.  </a:t>
            </a:r>
            <a:endParaRPr lang="x-none" dirty="0"/>
          </a:p>
          <a:p>
            <a:pPr lvl="0" algn="just"/>
            <a:r>
              <a:rPr lang="es-ES" dirty="0"/>
              <a:t>El personal puede malinterpretar la frustración, el malestar y la dependencia que percibe en la persona como un comportamiento problemático, lo que, en última instancia, puede derivar en una situación de conflicto</a:t>
            </a:r>
            <a:r>
              <a:rPr lang="en-GB" dirty="0"/>
              <a:t>. </a:t>
            </a:r>
            <a:endParaRPr lang="x-none" dirty="0"/>
          </a:p>
          <a:p>
            <a:pPr algn="just"/>
            <a:r>
              <a:rPr lang="es-ES" dirty="0"/>
              <a:t>Hay que entender que las personas acuden al servicio porque tienen necesidades o porque quieren trabajar en su recuperación al margen de su vida y rutina habituales. </a:t>
            </a:r>
          </a:p>
          <a:p>
            <a:pPr algn="just"/>
            <a:endParaRPr lang="x-none" dirty="0"/>
          </a:p>
        </p:txBody>
      </p:sp>
      <p:sp>
        <p:nvSpPr>
          <p:cNvPr id="2" name="Title 1">
            <a:extLst>
              <a:ext uri="{FF2B5EF4-FFF2-40B4-BE49-F238E27FC236}">
                <a16:creationId xmlns:a16="http://schemas.microsoft.com/office/drawing/2014/main" id="{67BF221D-E40F-4FA6-97D2-FE88351303A3}"/>
              </a:ext>
            </a:extLst>
          </p:cNvPr>
          <p:cNvSpPr>
            <a:spLocks noGrp="1"/>
          </p:cNvSpPr>
          <p:nvPr>
            <p:ph type="title"/>
          </p:nvPr>
        </p:nvSpPr>
        <p:spPr>
          <a:xfrm>
            <a:off x="417754" y="506412"/>
            <a:ext cx="11202745" cy="465138"/>
          </a:xfrm>
        </p:spPr>
        <p:txBody>
          <a:bodyPr/>
          <a:lstStyle/>
          <a:p>
            <a:r>
              <a:rPr lang="es-ES" dirty="0"/>
              <a:t>Presentación: Establecimiento de una cultura del «sí» y del "sí se puede»</a:t>
            </a:r>
            <a:r>
              <a:rPr lang="en-GB" dirty="0"/>
              <a:t> - 2</a:t>
            </a:r>
            <a:endParaRPr lang="x-none" dirty="0"/>
          </a:p>
        </p:txBody>
      </p:sp>
    </p:spTree>
    <p:extLst>
      <p:ext uri="{BB962C8B-B14F-4D97-AF65-F5344CB8AC3E}">
        <p14:creationId xmlns:p14="http://schemas.microsoft.com/office/powerpoint/2010/main" val="26610682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56A3F-923C-4D59-A930-28F043D2880D}"/>
              </a:ext>
            </a:extLst>
          </p:cNvPr>
          <p:cNvSpPr>
            <a:spLocks noGrp="1"/>
          </p:cNvSpPr>
          <p:nvPr>
            <p:ph sz="quarter" idx="14"/>
          </p:nvPr>
        </p:nvSpPr>
        <p:spPr/>
        <p:txBody>
          <a:bodyPr>
            <a:normAutofit/>
          </a:bodyPr>
          <a:lstStyle/>
          <a:p>
            <a:pPr lvl="0" algn="just"/>
            <a:r>
              <a:rPr lang="es-ES" dirty="0"/>
              <a:t>Para ser verdaderamente eficaz, es necesario que el servicio abandone la cultura de «gestionar» y «controlar» a las personas usuarias y adopte una cultura orientada a su recuperación y que les ofrezca acompañamiento</a:t>
            </a:r>
            <a:r>
              <a:rPr lang="en-GB" dirty="0"/>
              <a:t>.</a:t>
            </a:r>
            <a:endParaRPr lang="en-US" dirty="0"/>
          </a:p>
          <a:p>
            <a:pPr lvl="0" algn="just"/>
            <a:r>
              <a:rPr lang="es-ES" dirty="0"/>
              <a:t>Una estrategia útil es crear una cultura del «sí» y del «sí se puede» en el servicio</a:t>
            </a:r>
            <a:r>
              <a:rPr lang="en-GB" dirty="0"/>
              <a:t>. </a:t>
            </a:r>
          </a:p>
          <a:p>
            <a:pPr lvl="0" algn="just"/>
            <a:r>
              <a:rPr lang="es-ES" dirty="0"/>
              <a:t>Esto crea un espacio sin juicios donde se pueda plantear cómo se toman las decisiones y, si es posible, decir «sí» en vez de «no» en respuesta a una solicitud de una persona usuaria del servicio .</a:t>
            </a:r>
          </a:p>
          <a:p>
            <a:pPr algn="just"/>
            <a:r>
              <a:rPr lang="es-ES" dirty="0"/>
              <a:t>De este modo, el personal del servicio podrá poner en primer término a las personas, sus necesidades y peticiones. </a:t>
            </a:r>
          </a:p>
          <a:p>
            <a:pPr algn="just"/>
            <a:endParaRPr lang="x-none" dirty="0"/>
          </a:p>
        </p:txBody>
      </p:sp>
      <p:sp>
        <p:nvSpPr>
          <p:cNvPr id="2" name="Title 1">
            <a:extLst>
              <a:ext uri="{FF2B5EF4-FFF2-40B4-BE49-F238E27FC236}">
                <a16:creationId xmlns:a16="http://schemas.microsoft.com/office/drawing/2014/main" id="{1DB97912-4D92-49E8-9A1B-3FBC46012302}"/>
              </a:ext>
            </a:extLst>
          </p:cNvPr>
          <p:cNvSpPr>
            <a:spLocks noGrp="1"/>
          </p:cNvSpPr>
          <p:nvPr>
            <p:ph type="title"/>
          </p:nvPr>
        </p:nvSpPr>
        <p:spPr>
          <a:xfrm>
            <a:off x="417754" y="506412"/>
            <a:ext cx="11278945" cy="484188"/>
          </a:xfrm>
        </p:spPr>
        <p:txBody>
          <a:bodyPr/>
          <a:lstStyle/>
          <a:p>
            <a:r>
              <a:rPr lang="es-ES" dirty="0"/>
              <a:t>Presentación: Establecimiento de una cultura del «sí» y del "sí se puede»</a:t>
            </a:r>
            <a:r>
              <a:rPr lang="en-GB" dirty="0"/>
              <a:t> - 3</a:t>
            </a:r>
            <a:endParaRPr lang="x-none" dirty="0"/>
          </a:p>
        </p:txBody>
      </p:sp>
    </p:spTree>
    <p:extLst>
      <p:ext uri="{BB962C8B-B14F-4D97-AF65-F5344CB8AC3E}">
        <p14:creationId xmlns:p14="http://schemas.microsoft.com/office/powerpoint/2010/main" val="11906989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C54F4-DE43-4EEE-BEB1-1B483EF14E1F}"/>
              </a:ext>
            </a:extLst>
          </p:cNvPr>
          <p:cNvSpPr>
            <a:spLocks noGrp="1"/>
          </p:cNvSpPr>
          <p:nvPr>
            <p:ph sz="quarter" idx="14"/>
          </p:nvPr>
        </p:nvSpPr>
        <p:spPr/>
        <p:txBody>
          <a:bodyPr>
            <a:normAutofit/>
          </a:bodyPr>
          <a:lstStyle/>
          <a:p>
            <a:pPr marL="0" lvl="0" indent="0">
              <a:buNone/>
            </a:pPr>
            <a:r>
              <a:rPr lang="es-ES" dirty="0"/>
              <a:t>Antes de decir «no» a una petición de una persona usuaria del servicio, el personal debería aplicar el modelo REFLECT, que consiste en </a:t>
            </a:r>
            <a:r>
              <a:rPr lang="en-GB" dirty="0"/>
              <a:t>: </a:t>
            </a:r>
            <a:endParaRPr lang="x-none" dirty="0"/>
          </a:p>
          <a:p>
            <a:r>
              <a:rPr lang="es-ES" b="1" dirty="0"/>
              <a:t>R</a:t>
            </a:r>
            <a:r>
              <a:rPr lang="es-ES" dirty="0"/>
              <a:t> –  Replanteamiento: ¿qué haría falta para decir «sí»? </a:t>
            </a:r>
          </a:p>
          <a:p>
            <a:pPr lvl="0" fontAlgn="base"/>
            <a:r>
              <a:rPr lang="es-ES" b="1" dirty="0"/>
              <a:t>E </a:t>
            </a:r>
            <a:r>
              <a:rPr lang="es-ES" dirty="0"/>
              <a:t>–  Emoción: ¿cómo se sentirá la persona si le digo «no»? </a:t>
            </a:r>
          </a:p>
          <a:p>
            <a:pPr lvl="0" fontAlgn="base"/>
            <a:r>
              <a:rPr lang="es-ES" b="1" dirty="0"/>
              <a:t>F </a:t>
            </a:r>
            <a:r>
              <a:rPr lang="es-ES" dirty="0"/>
              <a:t>–  Fácil: ¿es «no» la opción fácil? </a:t>
            </a:r>
          </a:p>
          <a:p>
            <a:r>
              <a:rPr lang="es-ES" b="1" dirty="0"/>
              <a:t>L</a:t>
            </a:r>
            <a:r>
              <a:rPr lang="es-ES" dirty="0"/>
              <a:t> –  Escucha: ¿he escuchado realmente a la persona y lo que pide? </a:t>
            </a:r>
          </a:p>
          <a:p>
            <a:r>
              <a:rPr lang="es-ES" b="1" dirty="0"/>
              <a:t>E</a:t>
            </a:r>
            <a:r>
              <a:rPr lang="es-ES" dirty="0"/>
              <a:t> – Explicación: ¿puedo explicarle a la persona por qué no puedo satisfacer su petición? </a:t>
            </a:r>
          </a:p>
          <a:p>
            <a:r>
              <a:rPr lang="es-ES" b="1" dirty="0"/>
              <a:t>C</a:t>
            </a:r>
            <a:r>
              <a:rPr lang="es-ES" dirty="0"/>
              <a:t> – Creatividad: ¿hay alguna manera creativa de satisfacer la petición de esta persona? </a:t>
            </a:r>
          </a:p>
          <a:p>
            <a:r>
              <a:rPr lang="es-ES" b="1" dirty="0"/>
              <a:t>T</a:t>
            </a:r>
            <a:r>
              <a:rPr lang="es-ES" dirty="0"/>
              <a:t> – Tiempo: ¿estoy destinando el tiempo necesario a considerar su petición? </a:t>
            </a:r>
          </a:p>
          <a:p>
            <a:endParaRPr lang="x-none" dirty="0"/>
          </a:p>
        </p:txBody>
      </p:sp>
      <p:sp>
        <p:nvSpPr>
          <p:cNvPr id="2" name="Title 1">
            <a:extLst>
              <a:ext uri="{FF2B5EF4-FFF2-40B4-BE49-F238E27FC236}">
                <a16:creationId xmlns:a16="http://schemas.microsoft.com/office/drawing/2014/main" id="{71925D45-CA0B-47C4-B045-75B553F22A4A}"/>
              </a:ext>
            </a:extLst>
          </p:cNvPr>
          <p:cNvSpPr>
            <a:spLocks noGrp="1"/>
          </p:cNvSpPr>
          <p:nvPr>
            <p:ph type="title"/>
          </p:nvPr>
        </p:nvSpPr>
        <p:spPr>
          <a:xfrm>
            <a:off x="417754" y="506412"/>
            <a:ext cx="11412295" cy="465138"/>
          </a:xfrm>
        </p:spPr>
        <p:txBody>
          <a:bodyPr/>
          <a:lstStyle/>
          <a:p>
            <a:r>
              <a:rPr lang="es-ES" dirty="0"/>
              <a:t>Presentación: Establecimiento de una cultura del «sí» y del "sí se puede»</a:t>
            </a:r>
            <a:r>
              <a:rPr lang="en-GB" dirty="0"/>
              <a:t> - 4</a:t>
            </a:r>
            <a:endParaRPr lang="x-none" dirty="0"/>
          </a:p>
        </p:txBody>
      </p:sp>
    </p:spTree>
    <p:extLst>
      <p:ext uri="{BB962C8B-B14F-4D97-AF65-F5344CB8AC3E}">
        <p14:creationId xmlns:p14="http://schemas.microsoft.com/office/powerpoint/2010/main" val="13005607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03D9CD-02DD-40CC-B66C-2811C8FF624B}"/>
              </a:ext>
            </a:extLst>
          </p:cNvPr>
          <p:cNvSpPr>
            <a:spLocks noGrp="1"/>
          </p:cNvSpPr>
          <p:nvPr>
            <p:ph sz="quarter" idx="14"/>
          </p:nvPr>
        </p:nvSpPr>
        <p:spPr/>
        <p:txBody>
          <a:bodyPr>
            <a:noAutofit/>
          </a:bodyPr>
          <a:lstStyle/>
          <a:p>
            <a:pPr lvl="0" algn="just">
              <a:spcAft>
                <a:spcPts val="600"/>
              </a:spcAft>
            </a:pPr>
            <a:r>
              <a:rPr lang="es-ES" sz="2000" dirty="0"/>
              <a:t>Incluso en situaciones en que los profesionales ya han respondido «no» a una petición, resulta útil reflexionar sobre las motivaciones de haberlo hecho aplicando el modelo REFLECT</a:t>
            </a:r>
            <a:r>
              <a:rPr lang="en-GB" sz="2000" dirty="0"/>
              <a:t>: </a:t>
            </a:r>
            <a:endParaRPr lang="x-none" sz="2000"/>
          </a:p>
          <a:p>
            <a:pPr marL="0" indent="0" algn="just">
              <a:spcAft>
                <a:spcPts val="600"/>
              </a:spcAft>
              <a:buNone/>
            </a:pPr>
            <a:r>
              <a:rPr lang="es-ES" sz="2000" b="1" dirty="0"/>
              <a:t>	R</a:t>
            </a:r>
            <a:r>
              <a:rPr lang="es-ES" sz="2000" dirty="0"/>
              <a:t> – Replanteamiento: ¿qué habría sido necesario para decir «sí»? </a:t>
            </a:r>
          </a:p>
          <a:p>
            <a:pPr marL="0" lvl="0" indent="0" algn="just" fontAlgn="base">
              <a:spcAft>
                <a:spcPts val="600"/>
              </a:spcAft>
              <a:buNone/>
            </a:pPr>
            <a:r>
              <a:rPr lang="es-ES" sz="2000" b="1" dirty="0"/>
              <a:t>	E</a:t>
            </a:r>
            <a:r>
              <a:rPr lang="es-ES" sz="2000" dirty="0"/>
              <a:t> – Emoción: ¿cómo se habría sentido? </a:t>
            </a:r>
          </a:p>
          <a:p>
            <a:pPr marL="0" lvl="0" indent="0" algn="just" fontAlgn="base">
              <a:spcAft>
                <a:spcPts val="600"/>
              </a:spcAft>
              <a:buNone/>
            </a:pPr>
            <a:r>
              <a:rPr lang="es-ES" sz="2000" b="1" dirty="0"/>
              <a:t>	F</a:t>
            </a:r>
            <a:r>
              <a:rPr lang="es-ES" sz="2000" dirty="0"/>
              <a:t>– Fácil: ¿era «no» la opción más fácil? </a:t>
            </a:r>
          </a:p>
          <a:p>
            <a:pPr marL="0" indent="0" algn="just">
              <a:spcAft>
                <a:spcPts val="600"/>
              </a:spcAft>
              <a:buNone/>
            </a:pPr>
            <a:r>
              <a:rPr lang="es-ES" sz="2000" b="1" dirty="0"/>
              <a:t>	L</a:t>
            </a:r>
            <a:r>
              <a:rPr lang="es-ES" sz="2000" dirty="0"/>
              <a:t> – Escucha: ¿el personal escuchó a la persona implicada? </a:t>
            </a:r>
          </a:p>
          <a:p>
            <a:pPr marL="0" indent="0" algn="just">
              <a:spcAft>
                <a:spcPts val="600"/>
              </a:spcAft>
              <a:buNone/>
            </a:pPr>
            <a:r>
              <a:rPr lang="es-ES" sz="2000" b="1" dirty="0"/>
              <a:t>	E</a:t>
            </a:r>
            <a:r>
              <a:rPr lang="es-ES" sz="2000" dirty="0"/>
              <a:t> – Explicación: ¿se dio una explicación a la persona interesada? </a:t>
            </a:r>
          </a:p>
          <a:p>
            <a:pPr marL="0" indent="0" algn="just">
              <a:spcAft>
                <a:spcPts val="600"/>
              </a:spcAft>
              <a:buNone/>
            </a:pPr>
            <a:r>
              <a:rPr lang="es-ES" sz="2000" b="1" dirty="0"/>
              <a:t>	C </a:t>
            </a:r>
            <a:r>
              <a:rPr lang="es-ES" sz="2000" dirty="0"/>
              <a:t>– Creatividad: ¿se recurrió a la creatividad para encontrar una manera de satisfacer la 	petición 	de la persona? </a:t>
            </a:r>
          </a:p>
          <a:p>
            <a:pPr marL="0" indent="0" algn="just">
              <a:spcAft>
                <a:spcPts val="600"/>
              </a:spcAft>
              <a:buNone/>
            </a:pPr>
            <a:r>
              <a:rPr lang="es-ES" sz="2000" b="1" dirty="0"/>
              <a:t>	T</a:t>
            </a:r>
            <a:r>
              <a:rPr lang="es-ES" sz="2000" dirty="0"/>
              <a:t> – Tiempo: ¿se destinó el tiempo necesario a considerar su petición? </a:t>
            </a:r>
          </a:p>
          <a:p>
            <a:pPr lvl="0" algn="just">
              <a:spcAft>
                <a:spcPts val="600"/>
              </a:spcAft>
            </a:pPr>
            <a:r>
              <a:rPr lang="es-ES" sz="2000" dirty="0"/>
              <a:t>Replantearse cómo pueden corregir la situación para establecer una cultura de «ante todo, decir que sí».</a:t>
            </a:r>
            <a:endParaRPr lang="x-none" sz="2000" dirty="0"/>
          </a:p>
        </p:txBody>
      </p:sp>
      <p:sp>
        <p:nvSpPr>
          <p:cNvPr id="2" name="Title 1">
            <a:extLst>
              <a:ext uri="{FF2B5EF4-FFF2-40B4-BE49-F238E27FC236}">
                <a16:creationId xmlns:a16="http://schemas.microsoft.com/office/drawing/2014/main" id="{13661E85-5920-4B72-B90D-24653EA96BCF}"/>
              </a:ext>
            </a:extLst>
          </p:cNvPr>
          <p:cNvSpPr>
            <a:spLocks noGrp="1"/>
          </p:cNvSpPr>
          <p:nvPr>
            <p:ph type="title"/>
          </p:nvPr>
        </p:nvSpPr>
        <p:spPr>
          <a:xfrm>
            <a:off x="417754" y="506412"/>
            <a:ext cx="11259895" cy="369888"/>
          </a:xfrm>
        </p:spPr>
        <p:txBody>
          <a:bodyPr/>
          <a:lstStyle/>
          <a:p>
            <a:r>
              <a:rPr lang="es-ES" dirty="0"/>
              <a:t>Presentación: Establecimiento de una cultura del «sí» y del "sí se puede»</a:t>
            </a:r>
            <a:r>
              <a:rPr lang="en-GB" dirty="0"/>
              <a:t> - 5</a:t>
            </a:r>
            <a:endParaRPr lang="x-none" dirty="0"/>
          </a:p>
        </p:txBody>
      </p:sp>
    </p:spTree>
    <p:extLst>
      <p:ext uri="{BB962C8B-B14F-4D97-AF65-F5344CB8AC3E}">
        <p14:creationId xmlns:p14="http://schemas.microsoft.com/office/powerpoint/2010/main" val="2785869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B26E2-FB62-4290-B7A4-511222D74C8B}"/>
              </a:ext>
            </a:extLst>
          </p:cNvPr>
          <p:cNvSpPr>
            <a:spLocks noGrp="1"/>
          </p:cNvSpPr>
          <p:nvPr>
            <p:ph sz="quarter" idx="14"/>
          </p:nvPr>
        </p:nvSpPr>
        <p:spPr/>
        <p:txBody>
          <a:bodyPr/>
          <a:lstStyle/>
          <a:p>
            <a:pPr marL="0" indent="0">
              <a:buNone/>
            </a:pPr>
            <a:r>
              <a:rPr lang="es-ES" dirty="0"/>
              <a:t>Otro aspecto importante que el personal debe considerar es</a:t>
            </a:r>
            <a:r>
              <a:rPr lang="en-GB" dirty="0"/>
              <a:t>: </a:t>
            </a:r>
            <a:endParaRPr lang="x-none" dirty="0"/>
          </a:p>
          <a:p>
            <a:endParaRPr lang="x-none" dirty="0"/>
          </a:p>
          <a:p>
            <a:pPr marL="0" indent="0" algn="ctr">
              <a:buNone/>
            </a:pPr>
            <a:r>
              <a:rPr lang="es-ES" sz="2500" b="1" i="1" dirty="0"/>
              <a:t>¿puedo asignar recursos a las personas usuarias del servicio para que no necesiten hacer esta petición y puedan ser más autónomas? </a:t>
            </a:r>
            <a:endParaRPr lang="x-none" dirty="0"/>
          </a:p>
        </p:txBody>
      </p:sp>
      <p:sp>
        <p:nvSpPr>
          <p:cNvPr id="2" name="Title 1">
            <a:extLst>
              <a:ext uri="{FF2B5EF4-FFF2-40B4-BE49-F238E27FC236}">
                <a16:creationId xmlns:a16="http://schemas.microsoft.com/office/drawing/2014/main" id="{EBCDCD4D-2A56-4CCB-BBDE-C5CB85AC914E}"/>
              </a:ext>
            </a:extLst>
          </p:cNvPr>
          <p:cNvSpPr>
            <a:spLocks noGrp="1"/>
          </p:cNvSpPr>
          <p:nvPr>
            <p:ph type="title"/>
          </p:nvPr>
        </p:nvSpPr>
        <p:spPr>
          <a:xfrm>
            <a:off x="417754" y="506412"/>
            <a:ext cx="11240845" cy="446088"/>
          </a:xfrm>
        </p:spPr>
        <p:txBody>
          <a:bodyPr/>
          <a:lstStyle/>
          <a:p>
            <a:r>
              <a:rPr lang="es-ES" dirty="0"/>
              <a:t>Presentación: Establecimiento de una cultura del «sí» y del "sí se puede»</a:t>
            </a:r>
            <a:r>
              <a:rPr lang="en-GB" dirty="0"/>
              <a:t> - 6</a:t>
            </a:r>
            <a:endParaRPr lang="x-none" dirty="0"/>
          </a:p>
        </p:txBody>
      </p:sp>
    </p:spTree>
    <p:extLst>
      <p:ext uri="{BB962C8B-B14F-4D97-AF65-F5344CB8AC3E}">
        <p14:creationId xmlns:p14="http://schemas.microsoft.com/office/powerpoint/2010/main" val="407147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731EB-0265-456A-B32E-079998551D51}"/>
              </a:ext>
            </a:extLst>
          </p:cNvPr>
          <p:cNvSpPr>
            <a:spLocks noGrp="1"/>
          </p:cNvSpPr>
          <p:nvPr>
            <p:ph sz="quarter" idx="14"/>
          </p:nvPr>
        </p:nvSpPr>
        <p:spPr>
          <a:xfrm>
            <a:off x="507195" y="1371600"/>
            <a:ext cx="11174412" cy="4639588"/>
          </a:xfrm>
        </p:spPr>
        <p:txBody>
          <a:bodyPr>
            <a:normAutofit lnSpcReduction="10000"/>
          </a:bodyPr>
          <a:lstStyle/>
          <a:p>
            <a:pPr algn="just"/>
            <a:r>
              <a:rPr lang="es-ES" dirty="0"/>
              <a:t>Los servicios que aplican medidas restrictivas, incluidos los servicios en los que se practica la hospitalización y el tratamiento involuntarios, causan tensión y conflictos</a:t>
            </a:r>
            <a:r>
              <a:rPr lang="en-GB" dirty="0"/>
              <a:t>. </a:t>
            </a:r>
          </a:p>
          <a:p>
            <a:pPr algn="just"/>
            <a:r>
              <a:rPr lang="es-ES" dirty="0"/>
              <a:t>las personas pueden reaccionar a su situación, al trato que reciben y al entorno del servicio de una manera que el personal del servicio puede percibir, por ejemplo, como «amenazadora», «desafiante» o «desobediente». </a:t>
            </a:r>
          </a:p>
          <a:p>
            <a:pPr algn="just"/>
            <a:r>
              <a:rPr lang="es-ES" dirty="0"/>
              <a:t>La respuesta del servicio en estas situaciones suele ser coaccionar aun más a las personas, incluso recurriendo al uso del aislamiento y/o la contención</a:t>
            </a:r>
            <a:r>
              <a:rPr lang="en-GB" dirty="0"/>
              <a:t>.</a:t>
            </a:r>
            <a:endParaRPr lang="x-none" dirty="0"/>
          </a:p>
          <a:p>
            <a:pPr algn="just"/>
            <a:r>
              <a:rPr lang="es-ES" dirty="0"/>
              <a:t>El uso del aislamiento y de la contención no es terapéutico; es incompatible con un abordaje basado en la recuperación y es contrario al objetivo de la atención a la salud</a:t>
            </a:r>
            <a:r>
              <a:rPr lang="en-GB" dirty="0"/>
              <a:t>.</a:t>
            </a:r>
          </a:p>
          <a:p>
            <a:pPr algn="just"/>
            <a:r>
              <a:rPr lang="es-ES" dirty="0"/>
              <a:t>Adoptar un abordaje basado en la recuperación y respetar las decisiones de las personas con respecto a su atención, tratamiento, acompañamiento y demás aspectos de su vida reduce el potencial de que se produzcan situaciones de tensión y de conflicto</a:t>
            </a:r>
            <a:r>
              <a:rPr lang="en-GB" dirty="0"/>
              <a:t>. </a:t>
            </a:r>
            <a:endParaRPr lang="x-none" dirty="0"/>
          </a:p>
        </p:txBody>
      </p:sp>
      <p:sp>
        <p:nvSpPr>
          <p:cNvPr id="2" name="Title 1">
            <a:extLst>
              <a:ext uri="{FF2B5EF4-FFF2-40B4-BE49-F238E27FC236}">
                <a16:creationId xmlns:a16="http://schemas.microsoft.com/office/drawing/2014/main" id="{72B3274F-0F5C-4318-8107-31BE3A95B24A}"/>
              </a:ext>
            </a:extLst>
          </p:cNvPr>
          <p:cNvSpPr>
            <a:spLocks noGrp="1"/>
          </p:cNvSpPr>
          <p:nvPr>
            <p:ph type="title"/>
          </p:nvPr>
        </p:nvSpPr>
        <p:spPr/>
        <p:txBody>
          <a:bodyPr/>
          <a:lstStyle/>
          <a:p>
            <a:r>
              <a:rPr lang="es-ES" dirty="0"/>
              <a:t>Presentación 1.1. ¿Qué es la recuperación? </a:t>
            </a:r>
            <a:r>
              <a:rPr lang="en-GB" dirty="0"/>
              <a:t>- 3</a:t>
            </a:r>
            <a:endParaRPr lang="x-none" dirty="0"/>
          </a:p>
        </p:txBody>
      </p:sp>
    </p:spTree>
    <p:extLst>
      <p:ext uri="{BB962C8B-B14F-4D97-AF65-F5344CB8AC3E}">
        <p14:creationId xmlns:p14="http://schemas.microsoft.com/office/powerpoint/2010/main" val="5664748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12E09-5FC9-4152-85A4-E95B3262900A}"/>
              </a:ext>
            </a:extLst>
          </p:cNvPr>
          <p:cNvSpPr>
            <a:spLocks noGrp="1"/>
          </p:cNvSpPr>
          <p:nvPr>
            <p:ph sz="quarter" idx="14"/>
          </p:nvPr>
        </p:nvSpPr>
        <p:spPr/>
        <p:txBody>
          <a:bodyPr>
            <a:normAutofit/>
          </a:bodyPr>
          <a:lstStyle/>
          <a:p>
            <a:pPr algn="just"/>
            <a:r>
              <a:rPr lang="es-ES" dirty="0"/>
              <a:t>El objetivo no es proporcionar a la persona la información o los recursos que solicita para «sacársela de encima». </a:t>
            </a:r>
          </a:p>
          <a:p>
            <a:pPr algn="just"/>
            <a:r>
              <a:rPr lang="es-ES" dirty="0"/>
              <a:t>El personal debe escucharla e intentar entender realmente qué necesita. </a:t>
            </a:r>
          </a:p>
          <a:p>
            <a:pPr algn="just"/>
            <a:r>
              <a:rPr lang="es-ES" dirty="0"/>
              <a:t>Debe ser sincero sobre los recursos y la información que puede proporcionar y procurar no abrumarla con demasiados recursos o algunos completamente irrelevantes</a:t>
            </a:r>
            <a:r>
              <a:rPr lang="en-GB" dirty="0"/>
              <a:t>. </a:t>
            </a:r>
            <a:endParaRPr lang="x-none" dirty="0"/>
          </a:p>
          <a:p>
            <a:pPr algn="just"/>
            <a:r>
              <a:rPr lang="es-ES" dirty="0"/>
              <a:t>Es importante entender que no se pueden satisfacer todas las necesidades; a veces, el servicio no puede cubrirlas</a:t>
            </a:r>
            <a:r>
              <a:rPr lang="en-GB" dirty="0"/>
              <a:t>. </a:t>
            </a:r>
          </a:p>
          <a:p>
            <a:pPr algn="just"/>
            <a:r>
              <a:rPr lang="es-ES" dirty="0"/>
              <a:t>En las situaciones en que la petición o la necesidad de una persona no se pueda cubrir, se debe hablar con ella para hacérselo entender</a:t>
            </a:r>
            <a:r>
              <a:rPr lang="en-GB" dirty="0"/>
              <a:t>. </a:t>
            </a:r>
            <a:endParaRPr lang="x-none" dirty="0"/>
          </a:p>
        </p:txBody>
      </p:sp>
      <p:sp>
        <p:nvSpPr>
          <p:cNvPr id="2" name="Title 1">
            <a:extLst>
              <a:ext uri="{FF2B5EF4-FFF2-40B4-BE49-F238E27FC236}">
                <a16:creationId xmlns:a16="http://schemas.microsoft.com/office/drawing/2014/main" id="{C9BD36CF-A56A-4981-BEF4-F3D702049FAC}"/>
              </a:ext>
            </a:extLst>
          </p:cNvPr>
          <p:cNvSpPr>
            <a:spLocks noGrp="1"/>
          </p:cNvSpPr>
          <p:nvPr>
            <p:ph type="title"/>
          </p:nvPr>
        </p:nvSpPr>
        <p:spPr>
          <a:xfrm>
            <a:off x="417754" y="506412"/>
            <a:ext cx="11278945" cy="503238"/>
          </a:xfrm>
        </p:spPr>
        <p:txBody>
          <a:bodyPr/>
          <a:lstStyle/>
          <a:p>
            <a:r>
              <a:rPr lang="es-ES" dirty="0"/>
              <a:t>Presentación: Establecimiento de una cultura del «sí» y del "sí se puede»</a:t>
            </a:r>
            <a:r>
              <a:rPr lang="en-GB" dirty="0"/>
              <a:t> - 7</a:t>
            </a:r>
            <a:endParaRPr lang="x-none" dirty="0"/>
          </a:p>
        </p:txBody>
      </p:sp>
    </p:spTree>
    <p:extLst>
      <p:ext uri="{BB962C8B-B14F-4D97-AF65-F5344CB8AC3E}">
        <p14:creationId xmlns:p14="http://schemas.microsoft.com/office/powerpoint/2010/main" val="609426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8F1A0-29D8-4C97-9013-DDC140A517EC}"/>
              </a:ext>
            </a:extLst>
          </p:cNvPr>
          <p:cNvSpPr>
            <a:spLocks noGrp="1"/>
          </p:cNvSpPr>
          <p:nvPr>
            <p:ph sz="quarter" idx="14"/>
          </p:nvPr>
        </p:nvSpPr>
        <p:spPr/>
        <p:txBody>
          <a:bodyPr/>
          <a:lstStyle/>
          <a:p>
            <a:pPr lvl="0" algn="just"/>
            <a:r>
              <a:rPr lang="es-ES" b="1" dirty="0"/>
              <a:t>Pregunta para profesionales de la salud mental y ámbitos relacionados: </a:t>
            </a:r>
            <a:r>
              <a:rPr lang="es-ES" dirty="0"/>
              <a:t>pensad en la última vez que dijisteis «no» a la petición de una persona usuaria del servicio. ¿Qué podríais haber hecho de diferente forma?  </a:t>
            </a:r>
          </a:p>
          <a:p>
            <a:pPr lvl="0" algn="just"/>
            <a:r>
              <a:rPr lang="es-ES" b="1" dirty="0"/>
              <a:t>Pregunta para los cuidadores o familiares: </a:t>
            </a:r>
            <a:r>
              <a:rPr lang="es-ES" dirty="0"/>
              <a:t>pensad en la última vez que dijisteis «no» a la petición de un familiar con una discapacidad psicosocial, intelectual o cognitiva. ¿Qué podríais haber hecho de diferente modo? </a:t>
            </a:r>
          </a:p>
          <a:p>
            <a:pPr lvl="0" algn="just"/>
            <a:r>
              <a:rPr lang="es-ES" b="1" dirty="0"/>
              <a:t>Pregunta para las personas usuarias de los servicios: </a:t>
            </a:r>
            <a:r>
              <a:rPr lang="es-ES" dirty="0"/>
              <a:t>pensad en la última vez que un miembro del personal o cuidador o familiar os dijo que «no» a una petición. ¿Qué se podría haber hecho de modo diferente? </a:t>
            </a:r>
          </a:p>
          <a:p>
            <a:pPr algn="just"/>
            <a:endParaRPr lang="x-none" dirty="0"/>
          </a:p>
        </p:txBody>
      </p:sp>
      <p:sp>
        <p:nvSpPr>
          <p:cNvPr id="2" name="Title 1">
            <a:extLst>
              <a:ext uri="{FF2B5EF4-FFF2-40B4-BE49-F238E27FC236}">
                <a16:creationId xmlns:a16="http://schemas.microsoft.com/office/drawing/2014/main" id="{EE043269-2BC0-454B-A199-524C6A8DCDBA}"/>
              </a:ext>
            </a:extLst>
          </p:cNvPr>
          <p:cNvSpPr>
            <a:spLocks noGrp="1"/>
          </p:cNvSpPr>
          <p:nvPr>
            <p:ph type="title"/>
          </p:nvPr>
        </p:nvSpPr>
        <p:spPr>
          <a:xfrm>
            <a:off x="417754" y="506412"/>
            <a:ext cx="11202745" cy="407988"/>
          </a:xfrm>
        </p:spPr>
        <p:txBody>
          <a:bodyPr>
            <a:noAutofit/>
          </a:bodyPr>
          <a:lstStyle/>
          <a:p>
            <a:r>
              <a:rPr lang="es-ES" dirty="0"/>
              <a:t>Ejercicio 7.1: Establecer una cultura del «sí» y del «sí se puede» en nuestro servicio social y de salud mental </a:t>
            </a:r>
            <a:r>
              <a:rPr lang="en-GB" dirty="0"/>
              <a:t>- 1</a:t>
            </a:r>
            <a:endParaRPr lang="x-none" dirty="0"/>
          </a:p>
        </p:txBody>
      </p:sp>
    </p:spTree>
    <p:extLst>
      <p:ext uri="{BB962C8B-B14F-4D97-AF65-F5344CB8AC3E}">
        <p14:creationId xmlns:p14="http://schemas.microsoft.com/office/powerpoint/2010/main" val="14667783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ACEA-2A3D-4CC0-A482-B8F9C57A903D}"/>
              </a:ext>
            </a:extLst>
          </p:cNvPr>
          <p:cNvSpPr>
            <a:spLocks noGrp="1"/>
          </p:cNvSpPr>
          <p:nvPr>
            <p:ph sz="quarter" idx="14"/>
          </p:nvPr>
        </p:nvSpPr>
        <p:spPr/>
        <p:txBody>
          <a:bodyPr/>
          <a:lstStyle/>
          <a:p>
            <a:pPr lvl="0" fontAlgn="base"/>
            <a:r>
              <a:rPr lang="es-ES" dirty="0"/>
              <a:t>¿Qué es necesario para crear una cultura del «sí» en un servicio social o de salud mental? </a:t>
            </a:r>
          </a:p>
          <a:p>
            <a:pPr lvl="0" fontAlgn="base"/>
            <a:r>
              <a:rPr lang="es-ES" dirty="0"/>
              <a:t>¿Cómo podrían los profesionales, las personas usuarias del servicio, los familiares y los cuidadores u otras personas implicarse en el proceso? </a:t>
            </a:r>
          </a:p>
          <a:p>
            <a:pPr lvl="0" fontAlgn="base"/>
            <a:r>
              <a:rPr lang="es-ES" dirty="0"/>
              <a:t>¿Qué capacidades serían necesarias para crear o mejorar una cultura del «sí»? </a:t>
            </a:r>
          </a:p>
        </p:txBody>
      </p:sp>
      <p:sp>
        <p:nvSpPr>
          <p:cNvPr id="2" name="Title 1">
            <a:extLst>
              <a:ext uri="{FF2B5EF4-FFF2-40B4-BE49-F238E27FC236}">
                <a16:creationId xmlns:a16="http://schemas.microsoft.com/office/drawing/2014/main" id="{3F913CBB-7246-4FEB-A6A7-C27B2282C916}"/>
              </a:ext>
            </a:extLst>
          </p:cNvPr>
          <p:cNvSpPr>
            <a:spLocks noGrp="1"/>
          </p:cNvSpPr>
          <p:nvPr>
            <p:ph type="title"/>
          </p:nvPr>
        </p:nvSpPr>
        <p:spPr>
          <a:xfrm>
            <a:off x="417754" y="506412"/>
            <a:ext cx="11412295" cy="407988"/>
          </a:xfrm>
        </p:spPr>
        <p:txBody>
          <a:bodyPr>
            <a:noAutofit/>
          </a:bodyPr>
          <a:lstStyle/>
          <a:p>
            <a:r>
              <a:rPr lang="es-ES" sz="2800" dirty="0"/>
              <a:t>Ejercicio 7.1: Establecer una cultura del «sí» y del «sí se puede» en nuestro servicio social y de salud mental </a:t>
            </a:r>
            <a:r>
              <a:rPr lang="en-GB" sz="2800" dirty="0"/>
              <a:t>- 2</a:t>
            </a:r>
            <a:endParaRPr lang="x-none" sz="2800" dirty="0"/>
          </a:p>
        </p:txBody>
      </p:sp>
    </p:spTree>
    <p:extLst>
      <p:ext uri="{BB962C8B-B14F-4D97-AF65-F5344CB8AC3E}">
        <p14:creationId xmlns:p14="http://schemas.microsoft.com/office/powerpoint/2010/main" val="3894608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4343-31C2-4994-88F9-194A2ADA61EE}"/>
              </a:ext>
            </a:extLst>
          </p:cNvPr>
          <p:cNvSpPr>
            <a:spLocks noGrp="1"/>
          </p:cNvSpPr>
          <p:nvPr>
            <p:ph type="title"/>
          </p:nvPr>
        </p:nvSpPr>
        <p:spPr>
          <a:xfrm>
            <a:off x="507206" y="2313946"/>
            <a:ext cx="10922794" cy="562604"/>
          </a:xfrm>
        </p:spPr>
        <p:txBody>
          <a:bodyPr>
            <a:normAutofit fontScale="90000"/>
          </a:bodyPr>
          <a:lstStyle/>
          <a:p>
            <a:r>
              <a:rPr lang="es-ES" dirty="0"/>
              <a:t>Tema 8. Entornos de acompañamiento y uso de salas de bienestar</a:t>
            </a:r>
          </a:p>
        </p:txBody>
      </p:sp>
    </p:spTree>
    <p:extLst>
      <p:ext uri="{BB962C8B-B14F-4D97-AF65-F5344CB8AC3E}">
        <p14:creationId xmlns:p14="http://schemas.microsoft.com/office/powerpoint/2010/main" val="36395757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42861-8BE4-4D1B-8154-7FC992CD7DC2}"/>
              </a:ext>
            </a:extLst>
          </p:cNvPr>
          <p:cNvSpPr>
            <a:spLocks noGrp="1"/>
          </p:cNvSpPr>
          <p:nvPr>
            <p:ph sz="quarter" idx="14"/>
          </p:nvPr>
        </p:nvSpPr>
        <p:spPr/>
        <p:txBody>
          <a:bodyPr>
            <a:normAutofit/>
          </a:bodyPr>
          <a:lstStyle/>
          <a:p>
            <a:pPr algn="just"/>
            <a:r>
              <a:rPr lang="es-ES" dirty="0"/>
              <a:t>El entorno de un servicio puede influir al aumento de las tensiones o a reducirlas. </a:t>
            </a:r>
          </a:p>
          <a:p>
            <a:pPr algn="just"/>
            <a:r>
              <a:rPr lang="es-ES" dirty="0"/>
              <a:t>Un entorno coercitivo u opresivo puede incrementar los conflictos y la escalada, mientras que un entorno de comodidad y de acompañamiento puede potenciar la recuperación, el bienestar, la inclusión, la esperanza, la resiliencia y la interacción social</a:t>
            </a:r>
            <a:r>
              <a:rPr lang="en-GB" dirty="0"/>
              <a:t>.</a:t>
            </a:r>
            <a:endParaRPr lang="x-none" dirty="0"/>
          </a:p>
          <a:p>
            <a:pPr algn="just"/>
            <a:r>
              <a:rPr lang="es-ES" dirty="0"/>
              <a:t>Si bien el entorno general debería ser de ayuda, un ejemplo práctico podría ser crear una sala de bienestar en el servicio</a:t>
            </a:r>
            <a:r>
              <a:rPr lang="en-GB" dirty="0"/>
              <a:t>.</a:t>
            </a:r>
          </a:p>
          <a:p>
            <a:pPr algn="just"/>
            <a:r>
              <a:rPr lang="es-ES" dirty="0"/>
              <a:t>Se puede ofrecer en cualquier momento y puede ayudar a evitar la escalada del conflicto. </a:t>
            </a:r>
          </a:p>
          <a:p>
            <a:pPr marL="0" indent="0" algn="just">
              <a:buNone/>
            </a:pP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CBB36E97-BBB0-4EF4-AC77-2DBF3C9416F0}"/>
              </a:ext>
            </a:extLst>
          </p:cNvPr>
          <p:cNvSpPr>
            <a:spLocks noGrp="1"/>
          </p:cNvSpPr>
          <p:nvPr>
            <p:ph type="title"/>
          </p:nvPr>
        </p:nvSpPr>
        <p:spPr>
          <a:xfrm>
            <a:off x="417754" y="506412"/>
            <a:ext cx="11355145" cy="427038"/>
          </a:xfrm>
        </p:spPr>
        <p:txBody>
          <a:bodyPr/>
          <a:lstStyle/>
          <a:p>
            <a:r>
              <a:rPr lang="es-ES" sz="2800" dirty="0"/>
              <a:t>Presentación: Entornos de acompañamiento y salas de bienestar </a:t>
            </a:r>
            <a:r>
              <a:rPr lang="en-GB" sz="2800" dirty="0"/>
              <a:t>- 1</a:t>
            </a:r>
            <a:endParaRPr lang="x-none" sz="2800" dirty="0"/>
          </a:p>
        </p:txBody>
      </p:sp>
    </p:spTree>
    <p:extLst>
      <p:ext uri="{BB962C8B-B14F-4D97-AF65-F5344CB8AC3E}">
        <p14:creationId xmlns:p14="http://schemas.microsoft.com/office/powerpoint/2010/main" val="9399635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CE0738-AF3B-8B45-9AB5-BF714DFDC7B0}"/>
              </a:ext>
            </a:extLst>
          </p:cNvPr>
          <p:cNvSpPr>
            <a:spLocks noGrp="1"/>
          </p:cNvSpPr>
          <p:nvPr>
            <p:ph type="body" sz="quarter" idx="13"/>
          </p:nvPr>
        </p:nvSpPr>
        <p:spPr>
          <a:xfrm>
            <a:off x="526257" y="978564"/>
            <a:ext cx="11174400" cy="360000"/>
          </a:xfrm>
        </p:spPr>
        <p:txBody>
          <a:bodyPr/>
          <a:lstStyle/>
          <a:p>
            <a:r>
              <a:rPr lang="es-ES" dirty="0"/>
              <a:t>Salas de bienestar</a:t>
            </a:r>
            <a:endParaRPr lang="en-GB" dirty="0"/>
          </a:p>
        </p:txBody>
      </p:sp>
      <p:sp>
        <p:nvSpPr>
          <p:cNvPr id="3" name="Content Placeholder 2">
            <a:extLst>
              <a:ext uri="{FF2B5EF4-FFF2-40B4-BE49-F238E27FC236}">
                <a16:creationId xmlns:a16="http://schemas.microsoft.com/office/drawing/2014/main" id="{1CDD2659-4BAE-4047-86A7-BEE811E460DB}"/>
              </a:ext>
            </a:extLst>
          </p:cNvPr>
          <p:cNvSpPr>
            <a:spLocks noGrp="1"/>
          </p:cNvSpPr>
          <p:nvPr>
            <p:ph sz="quarter" idx="14"/>
          </p:nvPr>
        </p:nvSpPr>
        <p:spPr>
          <a:xfrm>
            <a:off x="507195" y="1581150"/>
            <a:ext cx="11174412" cy="4430038"/>
          </a:xfrm>
        </p:spPr>
        <p:txBody>
          <a:bodyPr>
            <a:normAutofit/>
          </a:bodyPr>
          <a:lstStyle/>
          <a:p>
            <a:pPr algn="just"/>
            <a:r>
              <a:rPr lang="es-ES" dirty="0"/>
              <a:t>Una sala de bienestar no es una sala de aislamiento. Es una herramienta preventiva que puede ayudar a una persona alterada a serenarse y relajarse</a:t>
            </a:r>
            <a:r>
              <a:rPr lang="en-GB" dirty="0"/>
              <a:t>.</a:t>
            </a:r>
            <a:endParaRPr lang="x-none" dirty="0"/>
          </a:p>
          <a:p>
            <a:pPr lvl="0" algn="just"/>
            <a:r>
              <a:rPr lang="es-ES" dirty="0"/>
              <a:t>Estas salas siempre se deben utilizar voluntariamente</a:t>
            </a:r>
            <a:r>
              <a:rPr lang="en-GB" dirty="0"/>
              <a:t>.</a:t>
            </a:r>
            <a:endParaRPr lang="x-none" dirty="0"/>
          </a:p>
          <a:p>
            <a:pPr lvl="0" algn="just"/>
            <a:r>
              <a:rPr lang="es-ES" dirty="0"/>
              <a:t>Conviene respetar el uso de las salas de bienestar como santuario y lugar de sanación para que no se perciban como un lugar exclusivo para las personas usuarias del servicio</a:t>
            </a:r>
            <a:r>
              <a:rPr lang="en-GB" dirty="0"/>
              <a:t>. </a:t>
            </a:r>
            <a:endParaRPr lang="x-none" dirty="0"/>
          </a:p>
          <a:p>
            <a:pPr lvl="0" algn="just"/>
            <a:r>
              <a:rPr lang="es-ES" dirty="0"/>
              <a:t>Antes de proponer a otra persona que use la sala de bienestar, es importante revisar las propias emociones y reacciones y asegurarse de que la propuesta de emplearla no se hace para aliviar el malestar propio ante la situación</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2D811D88-092F-476C-AC8C-0D087ED72022}"/>
              </a:ext>
            </a:extLst>
          </p:cNvPr>
          <p:cNvSpPr>
            <a:spLocks noGrp="1"/>
          </p:cNvSpPr>
          <p:nvPr>
            <p:ph type="title"/>
          </p:nvPr>
        </p:nvSpPr>
        <p:spPr>
          <a:xfrm>
            <a:off x="417754" y="506412"/>
            <a:ext cx="11183695" cy="369888"/>
          </a:xfrm>
        </p:spPr>
        <p:txBody>
          <a:bodyPr/>
          <a:lstStyle/>
          <a:p>
            <a:r>
              <a:rPr lang="es-ES" sz="2800" dirty="0"/>
              <a:t>Presentación: Entornos de acompañamiento y salas de bienestar </a:t>
            </a:r>
            <a:r>
              <a:rPr lang="en-GB" sz="2800" dirty="0"/>
              <a:t>- 2</a:t>
            </a:r>
            <a:endParaRPr lang="x-none" sz="2800" dirty="0"/>
          </a:p>
        </p:txBody>
      </p:sp>
    </p:spTree>
    <p:extLst>
      <p:ext uri="{BB962C8B-B14F-4D97-AF65-F5344CB8AC3E}">
        <p14:creationId xmlns:p14="http://schemas.microsoft.com/office/powerpoint/2010/main" val="25663906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176BCE-B969-AB46-87A0-CD765EC6D651}"/>
              </a:ext>
            </a:extLst>
          </p:cNvPr>
          <p:cNvSpPr>
            <a:spLocks noGrp="1"/>
          </p:cNvSpPr>
          <p:nvPr>
            <p:ph type="body" sz="quarter" idx="13"/>
          </p:nvPr>
        </p:nvSpPr>
        <p:spPr>
          <a:xfrm>
            <a:off x="470700" y="983526"/>
            <a:ext cx="11174400" cy="360000"/>
          </a:xfrm>
        </p:spPr>
        <p:txBody>
          <a:bodyPr/>
          <a:lstStyle/>
          <a:p>
            <a:r>
              <a:rPr lang="es-ES" dirty="0"/>
              <a:t>Cómo se puede montar una sala de bienestar </a:t>
            </a:r>
          </a:p>
        </p:txBody>
      </p:sp>
      <p:sp>
        <p:nvSpPr>
          <p:cNvPr id="3" name="Content Placeholder 2">
            <a:extLst>
              <a:ext uri="{FF2B5EF4-FFF2-40B4-BE49-F238E27FC236}">
                <a16:creationId xmlns:a16="http://schemas.microsoft.com/office/drawing/2014/main" id="{553114C9-0715-482C-9922-CA319FB9B90A}"/>
              </a:ext>
            </a:extLst>
          </p:cNvPr>
          <p:cNvSpPr>
            <a:spLocks noGrp="1"/>
          </p:cNvSpPr>
          <p:nvPr>
            <p:ph sz="quarter" idx="14"/>
          </p:nvPr>
        </p:nvSpPr>
        <p:spPr>
          <a:xfrm>
            <a:off x="507195" y="1600200"/>
            <a:ext cx="11174412" cy="4410988"/>
          </a:xfrm>
        </p:spPr>
        <p:txBody>
          <a:bodyPr/>
          <a:lstStyle/>
          <a:p>
            <a:r>
              <a:rPr lang="es-ES" dirty="0"/>
              <a:t>El personal y las personas usuarias del servicio deberían colaborar en el diseño de un plan para la creación de una sala de bienestar</a:t>
            </a:r>
            <a:r>
              <a:rPr lang="en-GB" dirty="0"/>
              <a:t>.  </a:t>
            </a:r>
            <a:endParaRPr lang="x-none" dirty="0"/>
          </a:p>
          <a:p>
            <a:pPr lvl="0"/>
            <a:r>
              <a:rPr lang="es-ES" dirty="0"/>
              <a:t>Hay que debatir y decidir </a:t>
            </a:r>
            <a:r>
              <a:rPr lang="en-GB" dirty="0"/>
              <a:t>: </a:t>
            </a:r>
            <a:endParaRPr lang="x-none" dirty="0"/>
          </a:p>
          <a:p>
            <a:pPr lvl="2"/>
            <a:r>
              <a:rPr lang="es-ES" sz="2200" dirty="0"/>
              <a:t>qué uso se dará a la sala de bienestar</a:t>
            </a:r>
            <a:r>
              <a:rPr lang="en-GB" sz="2200" dirty="0"/>
              <a:t>;</a:t>
            </a:r>
            <a:endParaRPr lang="x-none" sz="2200" dirty="0"/>
          </a:p>
          <a:p>
            <a:pPr lvl="2"/>
            <a:r>
              <a:rPr lang="es-ES" sz="2200" dirty="0"/>
              <a:t>qué sala o salas se utilizarán</a:t>
            </a:r>
            <a:r>
              <a:rPr lang="en-GB" sz="2200" dirty="0"/>
              <a:t>;</a:t>
            </a:r>
            <a:endParaRPr lang="x-none" sz="2200" dirty="0"/>
          </a:p>
          <a:p>
            <a:pPr lvl="2" fontAlgn="base"/>
            <a:r>
              <a:rPr lang="es-ES" sz="2200" dirty="0"/>
              <a:t>cómo se amueblará y decorará. </a:t>
            </a:r>
          </a:p>
          <a:p>
            <a:pPr lvl="2" fontAlgn="base"/>
            <a:r>
              <a:rPr lang="es-ES" sz="2200" dirty="0"/>
              <a:t>cómo se pagará. </a:t>
            </a:r>
          </a:p>
          <a:p>
            <a:pPr lvl="2"/>
            <a:r>
              <a:rPr lang="es-ES" sz="2200" dirty="0"/>
              <a:t>quién se encargará del mantenimiento.</a:t>
            </a:r>
            <a:r>
              <a:rPr lang="en-GB" sz="2200" dirty="0"/>
              <a:t>  </a:t>
            </a:r>
            <a:endParaRPr lang="x-none" sz="2200" dirty="0"/>
          </a:p>
          <a:p>
            <a:endParaRPr lang="x-none" dirty="0"/>
          </a:p>
        </p:txBody>
      </p:sp>
      <p:sp>
        <p:nvSpPr>
          <p:cNvPr id="2" name="Title 1">
            <a:extLst>
              <a:ext uri="{FF2B5EF4-FFF2-40B4-BE49-F238E27FC236}">
                <a16:creationId xmlns:a16="http://schemas.microsoft.com/office/drawing/2014/main" id="{759B9EB5-C93E-4A88-B8E6-2D5BB45C6382}"/>
              </a:ext>
            </a:extLst>
          </p:cNvPr>
          <p:cNvSpPr>
            <a:spLocks noGrp="1"/>
          </p:cNvSpPr>
          <p:nvPr>
            <p:ph type="title"/>
          </p:nvPr>
        </p:nvSpPr>
        <p:spPr>
          <a:xfrm>
            <a:off x="417754" y="506412"/>
            <a:ext cx="11355145" cy="427038"/>
          </a:xfrm>
        </p:spPr>
        <p:txBody>
          <a:bodyPr/>
          <a:lstStyle/>
          <a:p>
            <a:r>
              <a:rPr lang="es-ES" sz="2800" dirty="0"/>
              <a:t>Presentación: Entornos de acompañamiento y salas de bienestar </a:t>
            </a:r>
            <a:r>
              <a:rPr lang="en-GB" sz="2800" dirty="0"/>
              <a:t>- 3</a:t>
            </a:r>
            <a:endParaRPr lang="x-none" sz="2800" dirty="0"/>
          </a:p>
        </p:txBody>
      </p:sp>
    </p:spTree>
    <p:extLst>
      <p:ext uri="{BB962C8B-B14F-4D97-AF65-F5344CB8AC3E}">
        <p14:creationId xmlns:p14="http://schemas.microsoft.com/office/powerpoint/2010/main" val="26386899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B272F-D552-4AE3-8F47-7FF9F4C0ECAF}"/>
              </a:ext>
            </a:extLst>
          </p:cNvPr>
          <p:cNvSpPr>
            <a:spLocks noGrp="1"/>
          </p:cNvSpPr>
          <p:nvPr>
            <p:ph sz="quarter" idx="14"/>
          </p:nvPr>
        </p:nvSpPr>
        <p:spPr/>
        <p:txBody>
          <a:bodyPr/>
          <a:lstStyle/>
          <a:p>
            <a:pPr algn="just"/>
            <a:r>
              <a:rPr lang="es-ES" dirty="0"/>
              <a:t>A la hora de diseñar la sala, es importante tener en cuenta la seguridad de las personas que la utilizarán</a:t>
            </a:r>
            <a:r>
              <a:rPr lang="en-GB" dirty="0"/>
              <a:t>. </a:t>
            </a:r>
          </a:p>
          <a:p>
            <a:pPr lvl="2" algn="just"/>
            <a:r>
              <a:rPr lang="es-ES" sz="2200" dirty="0"/>
              <a:t>También puede ser necesario retirar los objetos de vidrio, los objetos inflamables, los objetos ligeros que se puedan arrojar fácilmente o los elementos que se puedan utilizar para hacerse daño a uno mismo o a otras personas</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79A7106A-B0AB-45F3-AD67-2AD1A70D73BC}"/>
              </a:ext>
            </a:extLst>
          </p:cNvPr>
          <p:cNvSpPr>
            <a:spLocks noGrp="1"/>
          </p:cNvSpPr>
          <p:nvPr>
            <p:ph type="title"/>
          </p:nvPr>
        </p:nvSpPr>
        <p:spPr>
          <a:xfrm>
            <a:off x="417754" y="506412"/>
            <a:ext cx="11221795" cy="446088"/>
          </a:xfrm>
        </p:spPr>
        <p:txBody>
          <a:bodyPr/>
          <a:lstStyle/>
          <a:p>
            <a:r>
              <a:rPr lang="es-ES" sz="2800" dirty="0"/>
              <a:t>Presentación: Entornos de acompañamiento y salas de bienestar </a:t>
            </a:r>
            <a:r>
              <a:rPr lang="en-GB" sz="2800" dirty="0"/>
              <a:t>- 4</a:t>
            </a:r>
            <a:endParaRPr lang="x-none" sz="2800" dirty="0"/>
          </a:p>
        </p:txBody>
      </p:sp>
    </p:spTree>
    <p:extLst>
      <p:ext uri="{BB962C8B-B14F-4D97-AF65-F5344CB8AC3E}">
        <p14:creationId xmlns:p14="http://schemas.microsoft.com/office/powerpoint/2010/main" val="20891911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D401-BDCD-4B56-85C4-BE18E792C415}"/>
              </a:ext>
            </a:extLst>
          </p:cNvPr>
          <p:cNvSpPr>
            <a:spLocks noGrp="1"/>
          </p:cNvSpPr>
          <p:nvPr>
            <p:ph sz="quarter" idx="14"/>
          </p:nvPr>
        </p:nvSpPr>
        <p:spPr/>
        <p:txBody>
          <a:bodyPr/>
          <a:lstStyle/>
          <a:p>
            <a:r>
              <a:rPr lang="es-ES" dirty="0"/>
              <a:t>Para algunas personas puede resultar útil incluir estimulación sensorial tranquilizante y relajante en las salas de bienestar para desviar el foco de atención de lo que las perturba a otro estímulo</a:t>
            </a:r>
            <a:r>
              <a:rPr lang="en-GB" dirty="0"/>
              <a:t>.</a:t>
            </a:r>
            <a:endParaRPr lang="x-none" dirty="0"/>
          </a:p>
          <a:p>
            <a:r>
              <a:rPr lang="es-ES" dirty="0"/>
              <a:t>Algunos ejemplos de estrategias sensoriales que se pueden integrar en una sala de bienestar son agua tibia, mantas, alfombras o cojines blandos, colores relajantes, una iluminación tenue, balancines, música o sonidos tranquilos y relajantes, aromaterapia, etc. </a:t>
            </a:r>
            <a:endParaRPr lang="x-none" dirty="0"/>
          </a:p>
          <a:p>
            <a:r>
              <a:rPr lang="es-ES" dirty="0"/>
              <a:t>Las estrategias sensoriales deben ser individualizadas</a:t>
            </a:r>
            <a:r>
              <a:rPr lang="en-GB" dirty="0"/>
              <a:t>. </a:t>
            </a:r>
            <a:endParaRPr lang="x-none" dirty="0"/>
          </a:p>
          <a:p>
            <a:r>
              <a:rPr lang="es-ES" dirty="0"/>
              <a:t>Es importante tener en cuenta que lo que puede ser relajante para una persona puede ser una fuente de estrés para otra</a:t>
            </a:r>
            <a:r>
              <a:rPr lang="en-GB" dirty="0"/>
              <a:t>. </a:t>
            </a:r>
            <a:endParaRPr lang="x-none" dirty="0"/>
          </a:p>
        </p:txBody>
      </p:sp>
      <p:sp>
        <p:nvSpPr>
          <p:cNvPr id="2" name="Title 1">
            <a:extLst>
              <a:ext uri="{FF2B5EF4-FFF2-40B4-BE49-F238E27FC236}">
                <a16:creationId xmlns:a16="http://schemas.microsoft.com/office/drawing/2014/main" id="{F49E2AE6-3356-4986-8DCA-B5B77A492AB5}"/>
              </a:ext>
            </a:extLst>
          </p:cNvPr>
          <p:cNvSpPr>
            <a:spLocks noGrp="1"/>
          </p:cNvSpPr>
          <p:nvPr>
            <p:ph type="title"/>
          </p:nvPr>
        </p:nvSpPr>
        <p:spPr>
          <a:xfrm>
            <a:off x="417754" y="506412"/>
            <a:ext cx="11202745" cy="465138"/>
          </a:xfrm>
        </p:spPr>
        <p:txBody>
          <a:bodyPr/>
          <a:lstStyle/>
          <a:p>
            <a:r>
              <a:rPr lang="es-ES" sz="2800" dirty="0"/>
              <a:t>Presentación: Entornos de acompañamiento y salas de bienestar </a:t>
            </a:r>
            <a:r>
              <a:rPr lang="en-GB" sz="2800" dirty="0"/>
              <a:t>- 5</a:t>
            </a:r>
            <a:endParaRPr lang="x-none" sz="2800" dirty="0"/>
          </a:p>
        </p:txBody>
      </p:sp>
    </p:spTree>
    <p:extLst>
      <p:ext uri="{BB962C8B-B14F-4D97-AF65-F5344CB8AC3E}">
        <p14:creationId xmlns:p14="http://schemas.microsoft.com/office/powerpoint/2010/main" val="28180473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9A211-FD76-4D15-B3B0-0DEC442AF6C8}"/>
              </a:ext>
            </a:extLst>
          </p:cNvPr>
          <p:cNvSpPr>
            <a:spLocks noGrp="1"/>
          </p:cNvSpPr>
          <p:nvPr>
            <p:ph sz="quarter" idx="14"/>
          </p:nvPr>
        </p:nvSpPr>
        <p:spPr/>
        <p:txBody>
          <a:bodyPr/>
          <a:lstStyle/>
          <a:p>
            <a:r>
              <a:rPr lang="es-ES" dirty="0"/>
              <a:t>Intentad pensar en algunas estrategias sensoriales específicas que se pueden utilizar en el entorno de los servicios sociales o de salud mental. </a:t>
            </a:r>
          </a:p>
          <a:p>
            <a:pPr marL="0" indent="0">
              <a:buNone/>
            </a:pPr>
            <a:r>
              <a:rPr lang="en-GB" dirty="0"/>
              <a:t> </a:t>
            </a:r>
            <a:endParaRPr lang="x-none" dirty="0"/>
          </a:p>
          <a:p>
            <a:endParaRPr lang="x-none" dirty="0"/>
          </a:p>
        </p:txBody>
      </p:sp>
      <p:sp>
        <p:nvSpPr>
          <p:cNvPr id="2" name="Title 1">
            <a:extLst>
              <a:ext uri="{FF2B5EF4-FFF2-40B4-BE49-F238E27FC236}">
                <a16:creationId xmlns:a16="http://schemas.microsoft.com/office/drawing/2014/main" id="{2ECB975A-0690-49DE-8860-1BB7E41CFCDB}"/>
              </a:ext>
            </a:extLst>
          </p:cNvPr>
          <p:cNvSpPr>
            <a:spLocks noGrp="1"/>
          </p:cNvSpPr>
          <p:nvPr>
            <p:ph type="title"/>
          </p:nvPr>
        </p:nvSpPr>
        <p:spPr/>
        <p:txBody>
          <a:bodyPr/>
          <a:lstStyle/>
          <a:p>
            <a:r>
              <a:rPr lang="es-ES" dirty="0"/>
              <a:t>Ejercicio 8.1: Estrategias sensoriales</a:t>
            </a:r>
            <a:endParaRPr lang="x-none" dirty="0"/>
          </a:p>
        </p:txBody>
      </p:sp>
    </p:spTree>
    <p:extLst>
      <p:ext uri="{BB962C8B-B14F-4D97-AF65-F5344CB8AC3E}">
        <p14:creationId xmlns:p14="http://schemas.microsoft.com/office/powerpoint/2010/main" val="414280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D009-C01C-4749-8616-1EDB18F058F4}"/>
              </a:ext>
            </a:extLst>
          </p:cNvPr>
          <p:cNvSpPr>
            <a:spLocks noGrp="1"/>
          </p:cNvSpPr>
          <p:nvPr>
            <p:ph type="title"/>
          </p:nvPr>
        </p:nvSpPr>
        <p:spPr>
          <a:xfrm>
            <a:off x="507205" y="2313945"/>
            <a:ext cx="11002307" cy="469011"/>
          </a:xfrm>
        </p:spPr>
        <p:txBody>
          <a:bodyPr/>
          <a:lstStyle/>
          <a:p>
            <a:r>
              <a:rPr lang="es-ES" dirty="0"/>
              <a:t>Tema 2. Definir el aislamiento y la contención</a:t>
            </a:r>
          </a:p>
        </p:txBody>
      </p:sp>
    </p:spTree>
    <p:extLst>
      <p:ext uri="{BB962C8B-B14F-4D97-AF65-F5344CB8AC3E}">
        <p14:creationId xmlns:p14="http://schemas.microsoft.com/office/powerpoint/2010/main" val="31170855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A656D-56FC-47B9-943D-D232D97053F9}"/>
              </a:ext>
            </a:extLst>
          </p:cNvPr>
          <p:cNvSpPr>
            <a:spLocks noGrp="1"/>
          </p:cNvSpPr>
          <p:nvPr>
            <p:ph sz="quarter" idx="14"/>
          </p:nvPr>
        </p:nvSpPr>
        <p:spPr>
          <a:xfrm>
            <a:off x="507195" y="1855304"/>
            <a:ext cx="11174412" cy="4155884"/>
          </a:xfrm>
        </p:spPr>
        <p:txBody>
          <a:bodyPr>
            <a:normAutofit fontScale="92500" lnSpcReduction="10000"/>
          </a:bodyPr>
          <a:lstStyle/>
          <a:p>
            <a:pPr lvl="0" fontAlgn="base"/>
            <a:r>
              <a:rPr lang="es-ES" dirty="0"/>
              <a:t>Las unidades de urgencias de los hospitales generales y otros lugares de cuidados intensivos a menudo son el primer lugar donde acuden las personas que sienten un malestar grave. </a:t>
            </a:r>
          </a:p>
          <a:p>
            <a:r>
              <a:rPr lang="es-ES" dirty="0"/>
              <a:t>En estos lugares, la actividad puede ser ajetreada y caótica, con muchos factores y estímulos, tales como ruido, exceso de personas y largos tiempos de espera, que pueden agravar la alteración y la ansiedad de una persona</a:t>
            </a:r>
            <a:r>
              <a:rPr lang="en-GB" dirty="0"/>
              <a:t>.</a:t>
            </a:r>
            <a:endParaRPr lang="x-none" dirty="0"/>
          </a:p>
          <a:p>
            <a:pPr lvl="0"/>
            <a:r>
              <a:rPr lang="es-ES" dirty="0"/>
              <a:t>Además, el personal de las unidades de urgencias no suele tener formación en estrategias no restrictivas para ayudar a las personas en situaciones de malestar</a:t>
            </a:r>
            <a:r>
              <a:rPr lang="en-GB" dirty="0"/>
              <a:t>.</a:t>
            </a:r>
            <a:endParaRPr lang="x-none" dirty="0"/>
          </a:p>
          <a:p>
            <a:pPr lvl="0"/>
            <a:r>
              <a:rPr lang="es-ES" dirty="0"/>
              <a:t>Los estudios demuestran que el uso del aislamiento y la contención es muy frecuente en las unidades de urgencias</a:t>
            </a:r>
            <a:r>
              <a:rPr lang="en-GB" dirty="0"/>
              <a:t>.  </a:t>
            </a:r>
            <a:endParaRPr lang="x-none" dirty="0"/>
          </a:p>
          <a:p>
            <a:pPr lvl="0"/>
            <a:r>
              <a:rPr lang="es-ES" dirty="0"/>
              <a:t>Crear una sala de bienestar dentro de una unidad de urgencias es una manera útil de garantizar que las personas no tengan que esperar en salas de espera caóticas</a:t>
            </a:r>
            <a:r>
              <a:rPr lang="en-GB" dirty="0"/>
              <a:t>.</a:t>
            </a:r>
            <a:endParaRPr lang="x-none" dirty="0"/>
          </a:p>
          <a:p>
            <a:endParaRPr lang="x-none" dirty="0"/>
          </a:p>
        </p:txBody>
      </p:sp>
      <p:sp>
        <p:nvSpPr>
          <p:cNvPr id="2" name="Title 1">
            <a:extLst>
              <a:ext uri="{FF2B5EF4-FFF2-40B4-BE49-F238E27FC236}">
                <a16:creationId xmlns:a16="http://schemas.microsoft.com/office/drawing/2014/main" id="{6AAEE8DC-CCBB-4083-96B0-468BEBEFB67C}"/>
              </a:ext>
            </a:extLst>
          </p:cNvPr>
          <p:cNvSpPr>
            <a:spLocks noGrp="1"/>
          </p:cNvSpPr>
          <p:nvPr>
            <p:ph type="title"/>
          </p:nvPr>
        </p:nvSpPr>
        <p:spPr>
          <a:xfrm>
            <a:off x="417754" y="506412"/>
            <a:ext cx="11374195" cy="369888"/>
          </a:xfrm>
        </p:spPr>
        <p:txBody>
          <a:bodyPr>
            <a:noAutofit/>
          </a:bodyPr>
          <a:lstStyle/>
          <a:p>
            <a:r>
              <a:rPr lang="es-ES" dirty="0"/>
              <a:t>Presentación: Salas de bienestar en unidades de urgencias de hospitales generales o en otros lugares de cuidados intensivos</a:t>
            </a:r>
            <a:endParaRPr lang="x-none" dirty="0"/>
          </a:p>
        </p:txBody>
      </p:sp>
    </p:spTree>
    <p:extLst>
      <p:ext uri="{BB962C8B-B14F-4D97-AF65-F5344CB8AC3E}">
        <p14:creationId xmlns:p14="http://schemas.microsoft.com/office/powerpoint/2010/main" val="18244830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09985-EB8F-4CCB-9676-881108D572D9}"/>
              </a:ext>
            </a:extLst>
          </p:cNvPr>
          <p:cNvSpPr>
            <a:spLocks noGrp="1"/>
          </p:cNvSpPr>
          <p:nvPr>
            <p:ph sz="quarter" idx="14"/>
          </p:nvPr>
        </p:nvSpPr>
        <p:spPr/>
        <p:txBody>
          <a:bodyPr/>
          <a:lstStyle/>
          <a:p>
            <a:pPr algn="just"/>
            <a:r>
              <a:rPr lang="es-ES" dirty="0"/>
              <a:t>¿Qué se debe hacer para crear una sala de bienestar en un servicio social o de salud mental?  </a:t>
            </a:r>
          </a:p>
          <a:p>
            <a:pPr lvl="2" algn="just"/>
            <a:r>
              <a:rPr lang="es-ES" sz="2200" dirty="0"/>
              <a:t>¿Qué sala se utilizará? </a:t>
            </a:r>
          </a:p>
          <a:p>
            <a:pPr lvl="2" algn="just"/>
            <a:r>
              <a:rPr lang="es-ES" sz="2200" dirty="0"/>
              <a:t>¿Qué tipo de espacio se quiere crear? </a:t>
            </a:r>
          </a:p>
          <a:p>
            <a:pPr lvl="2" algn="just"/>
            <a:r>
              <a:rPr lang="es-ES" sz="2200" dirty="0"/>
              <a:t>¿Quién será el responsable de crearlo? </a:t>
            </a:r>
          </a:p>
          <a:p>
            <a:pPr lvl="2" algn="just"/>
            <a:r>
              <a:rPr lang="es-ES" sz="2200" dirty="0"/>
              <a:t>¿Qué puede haber en la sala? </a:t>
            </a:r>
          </a:p>
          <a:p>
            <a:pPr lvl="2" algn="just"/>
            <a:r>
              <a:rPr lang="es-ES" sz="2200" dirty="0"/>
              <a:t>¿Cómo se pueden recoger e incorporar sugerencias de las personas usuarias del servicio y del personal a la hora de crear la sala? </a:t>
            </a:r>
          </a:p>
          <a:p>
            <a:pPr lvl="2" algn="just"/>
            <a:r>
              <a:rPr lang="es-ES" sz="2200" dirty="0"/>
              <a:t>¿Cómo se financiará? </a:t>
            </a:r>
          </a:p>
        </p:txBody>
      </p:sp>
      <p:sp>
        <p:nvSpPr>
          <p:cNvPr id="2" name="Title 1">
            <a:extLst>
              <a:ext uri="{FF2B5EF4-FFF2-40B4-BE49-F238E27FC236}">
                <a16:creationId xmlns:a16="http://schemas.microsoft.com/office/drawing/2014/main" id="{95D8A143-2937-4547-9F26-8EE73A1E824B}"/>
              </a:ext>
            </a:extLst>
          </p:cNvPr>
          <p:cNvSpPr>
            <a:spLocks noGrp="1"/>
          </p:cNvSpPr>
          <p:nvPr>
            <p:ph type="title"/>
          </p:nvPr>
        </p:nvSpPr>
        <p:spPr/>
        <p:txBody>
          <a:bodyPr/>
          <a:lstStyle/>
          <a:p>
            <a:r>
              <a:rPr lang="es-ES" dirty="0"/>
              <a:t>Ejercicio 8.2: Salas de bienestar en su servicio</a:t>
            </a:r>
            <a:endParaRPr lang="x-none" dirty="0"/>
          </a:p>
        </p:txBody>
      </p:sp>
    </p:spTree>
    <p:extLst>
      <p:ext uri="{BB962C8B-B14F-4D97-AF65-F5344CB8AC3E}">
        <p14:creationId xmlns:p14="http://schemas.microsoft.com/office/powerpoint/2010/main" val="25084007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5994-D29B-4448-9439-363CD7FB080B}"/>
              </a:ext>
            </a:extLst>
          </p:cNvPr>
          <p:cNvSpPr>
            <a:spLocks noGrp="1"/>
          </p:cNvSpPr>
          <p:nvPr>
            <p:ph type="title"/>
          </p:nvPr>
        </p:nvSpPr>
        <p:spPr/>
        <p:txBody>
          <a:bodyPr>
            <a:normAutofit fontScale="90000"/>
          </a:bodyPr>
          <a:lstStyle/>
          <a:p>
            <a:pPr>
              <a:lnSpc>
                <a:spcPct val="100000"/>
              </a:lnSpc>
            </a:pPr>
            <a:r>
              <a:rPr lang="es-ES" dirty="0"/>
              <a:t>Tema 9. Desescalada de las situaciones de conflicto y tensión</a:t>
            </a:r>
            <a:br>
              <a:rPr lang="es-ES" dirty="0"/>
            </a:br>
            <a:br>
              <a:rPr lang="x-none" dirty="0"/>
            </a:br>
            <a:endParaRPr lang="x-none" dirty="0"/>
          </a:p>
        </p:txBody>
      </p:sp>
    </p:spTree>
    <p:extLst>
      <p:ext uri="{BB962C8B-B14F-4D97-AF65-F5344CB8AC3E}">
        <p14:creationId xmlns:p14="http://schemas.microsoft.com/office/powerpoint/2010/main" val="37851882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F2739-D23D-4D2A-8FFE-14AC482EC4D8}"/>
              </a:ext>
            </a:extLst>
          </p:cNvPr>
          <p:cNvSpPr>
            <a:spLocks noGrp="1"/>
          </p:cNvSpPr>
          <p:nvPr>
            <p:ph sz="quarter" idx="14"/>
          </p:nvPr>
        </p:nvSpPr>
        <p:spPr/>
        <p:txBody>
          <a:bodyPr/>
          <a:lstStyle/>
          <a:p>
            <a:pPr algn="just"/>
            <a:r>
              <a:rPr lang="es-ES" dirty="0"/>
              <a:t>La desescalada es una técnica para abordar situaciones en las que las personas se sienten extremadamente agitadas o alteradas, cosa que las hace actuar de manera que puede afectarlas o afectar a otras personas negativamente, ya sea emocional o físicamente</a:t>
            </a:r>
            <a:r>
              <a:rPr lang="en-GB" dirty="0"/>
              <a:t>. </a:t>
            </a:r>
          </a:p>
          <a:p>
            <a:pPr algn="just"/>
            <a:r>
              <a:rPr lang="es-ES" dirty="0"/>
              <a:t>La desescalada es un abordaje que establece una relación de colaboración con las personas clave implicadas en un conflicto con el fin de resolver o aliviar la situación</a:t>
            </a:r>
            <a:r>
              <a:rPr lang="en-GB" dirty="0"/>
              <a:t>.</a:t>
            </a:r>
          </a:p>
          <a:p>
            <a:pPr algn="just"/>
            <a:r>
              <a:rPr lang="es-ES" dirty="0"/>
              <a:t>La desescalada aplica técnicas de comunicación eficaces.</a:t>
            </a:r>
            <a:endParaRPr lang="x-none" dirty="0"/>
          </a:p>
        </p:txBody>
      </p:sp>
      <p:sp>
        <p:nvSpPr>
          <p:cNvPr id="2" name="Title 1">
            <a:extLst>
              <a:ext uri="{FF2B5EF4-FFF2-40B4-BE49-F238E27FC236}">
                <a16:creationId xmlns:a16="http://schemas.microsoft.com/office/drawing/2014/main" id="{98FEB4FE-7333-40C3-BA4E-B61FA3E08D41}"/>
              </a:ext>
            </a:extLst>
          </p:cNvPr>
          <p:cNvSpPr>
            <a:spLocks noGrp="1"/>
          </p:cNvSpPr>
          <p:nvPr>
            <p:ph type="title"/>
          </p:nvPr>
        </p:nvSpPr>
        <p:spPr/>
        <p:txBody>
          <a:bodyPr/>
          <a:lstStyle/>
          <a:p>
            <a:r>
              <a:rPr lang="es-ES" dirty="0"/>
              <a:t>Presentación: Introducción a la desescalada </a:t>
            </a:r>
            <a:r>
              <a:rPr lang="en-GB" dirty="0"/>
              <a:t>- 1</a:t>
            </a:r>
            <a:endParaRPr lang="x-none" dirty="0"/>
          </a:p>
        </p:txBody>
      </p:sp>
    </p:spTree>
    <p:extLst>
      <p:ext uri="{BB962C8B-B14F-4D97-AF65-F5344CB8AC3E}">
        <p14:creationId xmlns:p14="http://schemas.microsoft.com/office/powerpoint/2010/main" val="32110889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54DDC-303C-4D93-9812-546684DD2525}"/>
              </a:ext>
            </a:extLst>
          </p:cNvPr>
          <p:cNvSpPr>
            <a:spLocks noGrp="1"/>
          </p:cNvSpPr>
          <p:nvPr>
            <p:ph sz="quarter" idx="14"/>
          </p:nvPr>
        </p:nvSpPr>
        <p:spPr/>
        <p:txBody>
          <a:bodyPr/>
          <a:lstStyle/>
          <a:p>
            <a:pPr algn="just"/>
            <a:r>
              <a:rPr lang="es-ES" dirty="0"/>
              <a:t>La desescalada implica utilizar la escucha activa. La escucha activa es una forma estructurada de escuchar y reaccionar que focaliza la atención en la persona</a:t>
            </a:r>
            <a:r>
              <a:rPr lang="en-GB" dirty="0"/>
              <a:t>. </a:t>
            </a:r>
            <a:endParaRPr lang="x-none" dirty="0"/>
          </a:p>
          <a:p>
            <a:pPr algn="just"/>
            <a:r>
              <a:rPr lang="es-ES" dirty="0"/>
              <a:t>La escucha activa </a:t>
            </a:r>
            <a:r>
              <a:rPr lang="en-GB" dirty="0"/>
              <a:t>: </a:t>
            </a:r>
          </a:p>
          <a:p>
            <a:pPr lvl="1" algn="just"/>
            <a:r>
              <a:rPr lang="es-ES" sz="2200" dirty="0"/>
              <a:t>Consiste en escuchar con atención lo que dice la otra persona para entender su punto de vista y sus </a:t>
            </a:r>
            <a:r>
              <a:rPr lang="es-ES" sz="2200" dirty="0" err="1"/>
              <a:t>senti</a:t>
            </a:r>
            <a:r>
              <a:rPr lang="en-GB" sz="2200" dirty="0"/>
              <a:t>.  </a:t>
            </a:r>
            <a:endParaRPr lang="x-none" sz="2200" dirty="0"/>
          </a:p>
          <a:p>
            <a:pPr lvl="1" algn="just"/>
            <a:r>
              <a:rPr lang="es-ES" sz="2200" dirty="0"/>
              <a:t>Requiere concentrar toda la atención en la persona</a:t>
            </a:r>
            <a:r>
              <a:rPr lang="en-GB" sz="2200" dirty="0"/>
              <a:t>. </a:t>
            </a:r>
            <a:endParaRPr lang="x-none" sz="2200" dirty="0"/>
          </a:p>
          <a:p>
            <a:pPr lvl="1" algn="just"/>
            <a:r>
              <a:rPr lang="es-ES" sz="2200" dirty="0"/>
              <a:t>requiere ser consciente de no atribuir un sentido personal a lo que la otra persona dice </a:t>
            </a:r>
            <a:r>
              <a:rPr lang="en-GB" sz="2200" dirty="0"/>
              <a:t>(</a:t>
            </a:r>
            <a:r>
              <a:rPr lang="en-GB" sz="2200" dirty="0" err="1"/>
              <a:t>diálogo</a:t>
            </a:r>
            <a:r>
              <a:rPr lang="en-GB" sz="2200" dirty="0"/>
              <a:t> </a:t>
            </a:r>
            <a:r>
              <a:rPr lang="en-GB" sz="2200" dirty="0" err="1"/>
              <a:t>en</a:t>
            </a:r>
            <a:r>
              <a:rPr lang="en-GB" sz="2200" dirty="0"/>
              <a:t> </a:t>
            </a:r>
            <a:r>
              <a:rPr lang="en-GB" sz="2200" dirty="0" err="1"/>
              <a:t>vez</a:t>
            </a:r>
            <a:r>
              <a:rPr lang="en-GB" sz="2200" dirty="0"/>
              <a:t> de un </a:t>
            </a:r>
            <a:r>
              <a:rPr lang="en-GB" sz="2200" dirty="0" err="1"/>
              <a:t>monólogo</a:t>
            </a:r>
            <a:r>
              <a:rPr lang="en-GB" sz="2200" dirty="0"/>
              <a:t>). </a:t>
            </a:r>
            <a:endParaRPr lang="x-none" sz="2200" dirty="0"/>
          </a:p>
          <a:p>
            <a:pPr algn="just"/>
            <a:endParaRPr lang="x-none" dirty="0"/>
          </a:p>
        </p:txBody>
      </p:sp>
      <p:sp>
        <p:nvSpPr>
          <p:cNvPr id="2" name="Title 1">
            <a:extLst>
              <a:ext uri="{FF2B5EF4-FFF2-40B4-BE49-F238E27FC236}">
                <a16:creationId xmlns:a16="http://schemas.microsoft.com/office/drawing/2014/main" id="{DEB2DA5E-9657-4600-B301-F99F939F453E}"/>
              </a:ext>
            </a:extLst>
          </p:cNvPr>
          <p:cNvSpPr>
            <a:spLocks noGrp="1"/>
          </p:cNvSpPr>
          <p:nvPr>
            <p:ph type="title"/>
          </p:nvPr>
        </p:nvSpPr>
        <p:spPr/>
        <p:txBody>
          <a:bodyPr/>
          <a:lstStyle/>
          <a:p>
            <a:r>
              <a:rPr lang="es-ES" dirty="0"/>
              <a:t>Presentación: Introducción a la desescalada </a:t>
            </a:r>
            <a:r>
              <a:rPr lang="en-GB" dirty="0"/>
              <a:t>- 2</a:t>
            </a:r>
            <a:endParaRPr lang="x-none" dirty="0"/>
          </a:p>
        </p:txBody>
      </p:sp>
    </p:spTree>
    <p:extLst>
      <p:ext uri="{BB962C8B-B14F-4D97-AF65-F5344CB8AC3E}">
        <p14:creationId xmlns:p14="http://schemas.microsoft.com/office/powerpoint/2010/main" val="6997149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083EA-24CF-44E9-A145-74134A44B9DA}"/>
              </a:ext>
            </a:extLst>
          </p:cNvPr>
          <p:cNvSpPr>
            <a:spLocks noGrp="1"/>
          </p:cNvSpPr>
          <p:nvPr>
            <p:ph sz="quarter" idx="14"/>
          </p:nvPr>
        </p:nvSpPr>
        <p:spPr/>
        <p:txBody>
          <a:bodyPr/>
          <a:lstStyle/>
          <a:p>
            <a:pPr algn="just"/>
            <a:r>
              <a:rPr lang="es-ES" dirty="0"/>
              <a:t>Cuando se interacciona con una persona que manifiesta malestar de una manera que los demás encuentran molesta o amenazadora, todos los implicados deben hacer el esfuerzo de identificar sus reacciones emocionales</a:t>
            </a:r>
            <a:r>
              <a:rPr lang="en-GB" dirty="0"/>
              <a:t>.</a:t>
            </a:r>
            <a:endParaRPr lang="x-none" dirty="0"/>
          </a:p>
          <a:p>
            <a:pPr algn="just"/>
            <a:r>
              <a:rPr lang="es-ES" dirty="0"/>
              <a:t>Algunas personas tienen la capacidad, de una manera natural, de </a:t>
            </a:r>
            <a:r>
              <a:rPr lang="es-ES" dirty="0" err="1"/>
              <a:t>desescalar</a:t>
            </a:r>
            <a:r>
              <a:rPr lang="es-ES" dirty="0"/>
              <a:t> las situaciones de conflicto o de tensión utilizando estas técnicas</a:t>
            </a:r>
            <a:r>
              <a:rPr lang="en-GB" dirty="0"/>
              <a:t>. </a:t>
            </a:r>
          </a:p>
          <a:p>
            <a:pPr algn="just"/>
            <a:r>
              <a:rPr lang="es-ES" dirty="0"/>
              <a:t>Sin embargo, la desescalada es una técnica que </a:t>
            </a:r>
            <a:r>
              <a:rPr lang="es-ES" u="sng" dirty="0"/>
              <a:t>todo el mundo</a:t>
            </a:r>
            <a:r>
              <a:rPr lang="es-ES" dirty="0"/>
              <a:t>  puede aprender y poner en práctica</a:t>
            </a:r>
            <a:r>
              <a:rPr lang="en-GB" dirty="0"/>
              <a:t>. </a:t>
            </a:r>
            <a:endParaRPr lang="en-US" dirty="0"/>
          </a:p>
          <a:p>
            <a:pPr lvl="2" algn="just"/>
            <a:r>
              <a:rPr lang="es-ES" sz="2200" dirty="0"/>
              <a:t>requiere formación para aplicarla de una manera eficaz y obtener resultados seguros y satisfactorios</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55585270-3D7C-4D4C-B165-04F722B90AF3}"/>
              </a:ext>
            </a:extLst>
          </p:cNvPr>
          <p:cNvSpPr>
            <a:spLocks noGrp="1"/>
          </p:cNvSpPr>
          <p:nvPr>
            <p:ph type="title"/>
          </p:nvPr>
        </p:nvSpPr>
        <p:spPr/>
        <p:txBody>
          <a:bodyPr/>
          <a:lstStyle/>
          <a:p>
            <a:r>
              <a:rPr lang="es-ES" dirty="0"/>
              <a:t>Presentación: Introducción a la desescalada </a:t>
            </a:r>
            <a:r>
              <a:rPr lang="en-GB" dirty="0"/>
              <a:t>- 3</a:t>
            </a:r>
            <a:endParaRPr lang="x-none" dirty="0"/>
          </a:p>
        </p:txBody>
      </p:sp>
    </p:spTree>
    <p:extLst>
      <p:ext uri="{BB962C8B-B14F-4D97-AF65-F5344CB8AC3E}">
        <p14:creationId xmlns:p14="http://schemas.microsoft.com/office/powerpoint/2010/main" val="27001236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3C76536-A86E-964D-BE08-6933965B0882}"/>
              </a:ext>
            </a:extLst>
          </p:cNvPr>
          <p:cNvSpPr>
            <a:spLocks noGrp="1"/>
          </p:cNvSpPr>
          <p:nvPr>
            <p:ph type="body" sz="quarter" idx="13"/>
          </p:nvPr>
        </p:nvSpPr>
        <p:spPr/>
        <p:txBody>
          <a:bodyPr/>
          <a:lstStyle/>
          <a:p>
            <a:r>
              <a:rPr lang="es-ES" dirty="0"/>
              <a:t>Consejos para evitar una escala del conflicto</a:t>
            </a:r>
            <a:endParaRPr lang="en-US" dirty="0"/>
          </a:p>
        </p:txBody>
      </p:sp>
      <p:sp>
        <p:nvSpPr>
          <p:cNvPr id="3" name="Content Placeholder 2">
            <a:extLst>
              <a:ext uri="{FF2B5EF4-FFF2-40B4-BE49-F238E27FC236}">
                <a16:creationId xmlns:a16="http://schemas.microsoft.com/office/drawing/2014/main" id="{21FEB93A-98DF-44C4-96BF-0491ED3ECC9B}"/>
              </a:ext>
            </a:extLst>
          </p:cNvPr>
          <p:cNvSpPr>
            <a:spLocks noGrp="1"/>
          </p:cNvSpPr>
          <p:nvPr>
            <p:ph sz="quarter" idx="14"/>
          </p:nvPr>
        </p:nvSpPr>
        <p:spPr/>
        <p:txBody>
          <a:bodyPr/>
          <a:lstStyle/>
          <a:p>
            <a:pPr lvl="0" algn="just" fontAlgn="base"/>
            <a:r>
              <a:rPr lang="es-ES" dirty="0"/>
              <a:t>Respetad el espacio personal de cada uno. </a:t>
            </a:r>
          </a:p>
          <a:p>
            <a:pPr algn="just"/>
            <a:r>
              <a:rPr lang="es-ES" dirty="0"/>
              <a:t>Evitad los espacios cerrados para aseguraros de que la persona no se siente atrapada</a:t>
            </a:r>
            <a:r>
              <a:rPr lang="en-GB" dirty="0"/>
              <a:t>.</a:t>
            </a:r>
            <a:endParaRPr lang="x-none" dirty="0"/>
          </a:p>
          <a:p>
            <a:pPr lvl="0" algn="just"/>
            <a:r>
              <a:rPr lang="es-ES" dirty="0"/>
              <a:t>Intentad comunicaros con la persona</a:t>
            </a:r>
            <a:r>
              <a:rPr lang="en-GB" dirty="0"/>
              <a:t>. </a:t>
            </a:r>
          </a:p>
          <a:p>
            <a:pPr lvl="0" algn="just"/>
            <a:r>
              <a:rPr lang="en-GB" dirty="0"/>
              <a:t>Inform the person that you wish to support them.</a:t>
            </a:r>
            <a:endParaRPr lang="x-none" dirty="0"/>
          </a:p>
          <a:p>
            <a:pPr lvl="0" algn="just"/>
            <a:r>
              <a:rPr lang="es-ES" dirty="0"/>
              <a:t>Sed educados y respetuosos en todo momento</a:t>
            </a:r>
            <a:r>
              <a:rPr lang="en-GB" dirty="0"/>
              <a:t>.</a:t>
            </a:r>
            <a:endParaRPr lang="x-none" dirty="0"/>
          </a:p>
          <a:p>
            <a:pPr lvl="0" algn="just"/>
            <a:r>
              <a:rPr lang="es-ES" dirty="0"/>
              <a:t>Hablad con la persona con el nivel adecuado de formalidad, en función de su grado de conocimiento</a:t>
            </a:r>
            <a:r>
              <a:rPr lang="en-GB" dirty="0"/>
              <a:t>.</a:t>
            </a:r>
            <a:endParaRPr lang="x-none" dirty="0"/>
          </a:p>
          <a:p>
            <a:pPr lvl="0" algn="just"/>
            <a:r>
              <a:rPr lang="es-ES" dirty="0"/>
              <a:t>No la presionéis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AA8100EE-C048-4F2D-B007-5241FE3FF3C6}"/>
              </a:ext>
            </a:extLst>
          </p:cNvPr>
          <p:cNvSpPr>
            <a:spLocks noGrp="1"/>
          </p:cNvSpPr>
          <p:nvPr>
            <p:ph type="title"/>
          </p:nvPr>
        </p:nvSpPr>
        <p:spPr/>
        <p:txBody>
          <a:bodyPr/>
          <a:lstStyle/>
          <a:p>
            <a:r>
              <a:rPr lang="es-ES" dirty="0"/>
              <a:t>Presentación: Introducción a la desescalada </a:t>
            </a:r>
            <a:r>
              <a:rPr lang="en-GB" dirty="0"/>
              <a:t>- 4</a:t>
            </a:r>
            <a:endParaRPr lang="x-none" dirty="0"/>
          </a:p>
        </p:txBody>
      </p:sp>
    </p:spTree>
    <p:extLst>
      <p:ext uri="{BB962C8B-B14F-4D97-AF65-F5344CB8AC3E}">
        <p14:creationId xmlns:p14="http://schemas.microsoft.com/office/powerpoint/2010/main" val="26085376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BB7F2F-5BD4-854F-84C2-728CECC726B8}"/>
              </a:ext>
            </a:extLst>
          </p:cNvPr>
          <p:cNvSpPr>
            <a:spLocks noGrp="1"/>
          </p:cNvSpPr>
          <p:nvPr>
            <p:ph type="body" sz="quarter" idx="13"/>
          </p:nvPr>
        </p:nvSpPr>
        <p:spPr/>
        <p:txBody>
          <a:bodyPr/>
          <a:lstStyle/>
          <a:p>
            <a:r>
              <a:rPr lang="es-ES" dirty="0"/>
              <a:t>Consejos para evitar una escala del conflicto</a:t>
            </a:r>
            <a:endParaRPr lang="en-US" dirty="0"/>
          </a:p>
        </p:txBody>
      </p:sp>
      <p:sp>
        <p:nvSpPr>
          <p:cNvPr id="3" name="Content Placeholder 2">
            <a:extLst>
              <a:ext uri="{FF2B5EF4-FFF2-40B4-BE49-F238E27FC236}">
                <a16:creationId xmlns:a16="http://schemas.microsoft.com/office/drawing/2014/main" id="{A2D7BEBF-D837-4B2E-83BB-B9AB078F297F}"/>
              </a:ext>
            </a:extLst>
          </p:cNvPr>
          <p:cNvSpPr>
            <a:spLocks noGrp="1"/>
          </p:cNvSpPr>
          <p:nvPr>
            <p:ph sz="quarter" idx="14"/>
          </p:nvPr>
        </p:nvSpPr>
        <p:spPr/>
        <p:txBody>
          <a:bodyPr/>
          <a:lstStyle/>
          <a:p>
            <a:pPr lvl="0" algn="just"/>
            <a:r>
              <a:rPr lang="es-ES" dirty="0"/>
              <a:t>Intentad entender la razón que le ha provocado el malestar, así como qué quiere o necesita</a:t>
            </a:r>
            <a:r>
              <a:rPr lang="en-GB" dirty="0"/>
              <a:t>. </a:t>
            </a:r>
            <a:endParaRPr lang="x-none" dirty="0"/>
          </a:p>
          <a:p>
            <a:pPr lvl="0" algn="just"/>
            <a:r>
              <a:rPr lang="es-ES" dirty="0"/>
              <a:t>Preguntad qué le sería de ayuda y ofrecedle algunas opciones y alternativas</a:t>
            </a:r>
            <a:r>
              <a:rPr lang="en-GB" dirty="0"/>
              <a:t>.</a:t>
            </a:r>
            <a:endParaRPr lang="x-none" dirty="0"/>
          </a:p>
          <a:p>
            <a:pPr lvl="0" algn="just"/>
            <a:r>
              <a:rPr lang="es-ES" dirty="0"/>
              <a:t>No desestiméis lo que dice la persona solo porque no estáis de acuerdo</a:t>
            </a:r>
            <a:r>
              <a:rPr lang="en-GB" dirty="0"/>
              <a:t>.</a:t>
            </a:r>
            <a:endParaRPr lang="x-none" dirty="0"/>
          </a:p>
          <a:p>
            <a:pPr lvl="0" algn="just"/>
            <a:r>
              <a:rPr lang="es-ES" dirty="0"/>
              <a:t>Facilitad que la persona pueda acceder a personas que conoce y en quien confía</a:t>
            </a:r>
            <a:r>
              <a:rPr lang="en-GB" dirty="0"/>
              <a:t>.</a:t>
            </a:r>
            <a:endParaRPr lang="x-none" dirty="0"/>
          </a:p>
          <a:p>
            <a:pPr lvl="0" algn="just"/>
            <a:r>
              <a:rPr lang="es-ES" dirty="0"/>
              <a:t>Una vez superado el momento difícil, intentad analizar con la persona qué ha pasado</a:t>
            </a:r>
            <a:r>
              <a:rPr lang="en-GB" dirty="0"/>
              <a:t>.</a:t>
            </a:r>
          </a:p>
          <a:p>
            <a:pPr marL="0" indent="0" algn="just">
              <a:buNone/>
            </a:pPr>
            <a:r>
              <a:rPr lang="es-ES" b="1" dirty="0"/>
              <a:t>Las técnicas de desescalada pueden diferir en función del contexto y la cultura, y se deben adaptar en consecuencia</a:t>
            </a:r>
            <a:r>
              <a:rPr lang="en-GB" b="1" dirty="0"/>
              <a:t>. </a:t>
            </a:r>
            <a:endParaRPr lang="x-none" b="1" dirty="0"/>
          </a:p>
          <a:p>
            <a:pPr lvl="0" algn="just"/>
            <a:endParaRPr lang="x-none" dirty="0"/>
          </a:p>
          <a:p>
            <a:pPr algn="just"/>
            <a:endParaRPr lang="x-none" dirty="0"/>
          </a:p>
        </p:txBody>
      </p:sp>
      <p:sp>
        <p:nvSpPr>
          <p:cNvPr id="2" name="Title 1">
            <a:extLst>
              <a:ext uri="{FF2B5EF4-FFF2-40B4-BE49-F238E27FC236}">
                <a16:creationId xmlns:a16="http://schemas.microsoft.com/office/drawing/2014/main" id="{65D7831C-AB7D-45BE-8EA0-2C73636E72E7}"/>
              </a:ext>
            </a:extLst>
          </p:cNvPr>
          <p:cNvSpPr>
            <a:spLocks noGrp="1"/>
          </p:cNvSpPr>
          <p:nvPr>
            <p:ph type="title"/>
          </p:nvPr>
        </p:nvSpPr>
        <p:spPr/>
        <p:txBody>
          <a:bodyPr>
            <a:noAutofit/>
          </a:bodyPr>
          <a:lstStyle/>
          <a:p>
            <a:r>
              <a:rPr lang="es-ES" sz="2800" dirty="0"/>
              <a:t>Presentación: Introducción a la desescalada </a:t>
            </a:r>
            <a:r>
              <a:rPr lang="en-GB" sz="2800" dirty="0"/>
              <a:t>- 5</a:t>
            </a:r>
            <a:endParaRPr lang="x-none" sz="2800" dirty="0"/>
          </a:p>
        </p:txBody>
      </p:sp>
    </p:spTree>
    <p:extLst>
      <p:ext uri="{BB962C8B-B14F-4D97-AF65-F5344CB8AC3E}">
        <p14:creationId xmlns:p14="http://schemas.microsoft.com/office/powerpoint/2010/main" val="2080314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C5C5-C7AD-40CB-8D7D-95F8D41BAA9F}"/>
              </a:ext>
            </a:extLst>
          </p:cNvPr>
          <p:cNvSpPr>
            <a:spLocks noGrp="1"/>
          </p:cNvSpPr>
          <p:nvPr>
            <p:ph type="title"/>
          </p:nvPr>
        </p:nvSpPr>
        <p:spPr/>
        <p:txBody>
          <a:bodyPr/>
          <a:lstStyle/>
          <a:p>
            <a:r>
              <a:rPr lang="es-ES" dirty="0"/>
              <a:t>Tema 10. Equipos de respuesta</a:t>
            </a:r>
            <a:endParaRPr lang="x-none" dirty="0"/>
          </a:p>
        </p:txBody>
      </p:sp>
    </p:spTree>
    <p:extLst>
      <p:ext uri="{BB962C8B-B14F-4D97-AF65-F5344CB8AC3E}">
        <p14:creationId xmlns:p14="http://schemas.microsoft.com/office/powerpoint/2010/main" val="29906378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EEBEA0-263A-AC4B-8099-A7C030726B4A}"/>
              </a:ext>
            </a:extLst>
          </p:cNvPr>
          <p:cNvSpPr>
            <a:spLocks noGrp="1"/>
          </p:cNvSpPr>
          <p:nvPr>
            <p:ph type="body" sz="quarter" idx="13"/>
          </p:nvPr>
        </p:nvSpPr>
        <p:spPr/>
        <p:txBody>
          <a:bodyPr/>
          <a:lstStyle/>
          <a:p>
            <a:r>
              <a:rPr lang="es-ES" dirty="0"/>
              <a:t>¿Qué es un equipo de respuesta? </a:t>
            </a:r>
          </a:p>
        </p:txBody>
      </p:sp>
      <p:sp>
        <p:nvSpPr>
          <p:cNvPr id="3" name="Content Placeholder 2">
            <a:extLst>
              <a:ext uri="{FF2B5EF4-FFF2-40B4-BE49-F238E27FC236}">
                <a16:creationId xmlns:a16="http://schemas.microsoft.com/office/drawing/2014/main" id="{C2F08B04-E40C-4CC2-BE26-7F57FD348222}"/>
              </a:ext>
            </a:extLst>
          </p:cNvPr>
          <p:cNvSpPr>
            <a:spLocks noGrp="1"/>
          </p:cNvSpPr>
          <p:nvPr>
            <p:ph sz="quarter" idx="14"/>
          </p:nvPr>
        </p:nvSpPr>
        <p:spPr/>
        <p:txBody>
          <a:bodyPr>
            <a:normAutofit fontScale="92500" lnSpcReduction="10000"/>
          </a:bodyPr>
          <a:lstStyle/>
          <a:p>
            <a:pPr lvl="0" algn="just"/>
            <a:r>
              <a:rPr lang="es-ES" dirty="0"/>
              <a:t>Un equipo de respuesta es un grupo básico de especialistas experimentados y comprometidos que adoptan un abordaje no restrictivo cuando es probable que se produzca una situación de emergencia</a:t>
            </a:r>
            <a:r>
              <a:rPr lang="en-GB" dirty="0"/>
              <a:t>.</a:t>
            </a:r>
            <a:endParaRPr lang="x-none" dirty="0"/>
          </a:p>
          <a:p>
            <a:pPr lvl="0" algn="just"/>
            <a:r>
              <a:rPr lang="es-ES" dirty="0"/>
              <a:t>Un equipo de respuesta puede recibir denominaciones diversas en diferentes países y servicios, tales como </a:t>
            </a:r>
            <a:r>
              <a:rPr lang="es-ES" i="1" dirty="0"/>
              <a:t>equipo de respuesta en caso de crisis</a:t>
            </a:r>
            <a:r>
              <a:rPr lang="es-ES" dirty="0"/>
              <a:t> o </a:t>
            </a:r>
            <a:r>
              <a:rPr lang="es-ES" i="1" dirty="0"/>
              <a:t>equipo de respuesta en emergencias psiquiátricas</a:t>
            </a:r>
            <a:r>
              <a:rPr lang="en-GB" dirty="0"/>
              <a:t>.</a:t>
            </a:r>
            <a:endParaRPr lang="x-none" dirty="0"/>
          </a:p>
          <a:p>
            <a:pPr lvl="0" algn="just"/>
            <a:r>
              <a:rPr lang="es-ES" dirty="0"/>
              <a:t>Los equipos de respuesta pueden gestionar eficazmente crisis mediante unas buenas habilidades de comunicación, desescalada y prevención de la violencia para calmar y resolver de manera segura una situación tensa o conflictiva </a:t>
            </a:r>
            <a:r>
              <a:rPr lang="en-GB" dirty="0"/>
              <a:t>.</a:t>
            </a:r>
            <a:endParaRPr lang="x-none" dirty="0"/>
          </a:p>
          <a:p>
            <a:pPr lvl="0" algn="just"/>
            <a:r>
              <a:rPr lang="es-ES" dirty="0"/>
              <a:t>Los miembros del equipo también pueden llevar a cabo prevención proactiva en los servicios</a:t>
            </a:r>
            <a:r>
              <a:rPr lang="en-GB" dirty="0"/>
              <a:t>.</a:t>
            </a:r>
            <a:endParaRPr lang="x-none" dirty="0"/>
          </a:p>
          <a:p>
            <a:pPr lvl="0" algn="just"/>
            <a:r>
              <a:rPr lang="es-ES" dirty="0"/>
              <a:t>La intervención de un equipo de respuesta no es necesaria ni adecuada cuando las personas simplemente expresan malestar.</a:t>
            </a:r>
          </a:p>
          <a:p>
            <a:pPr lvl="0" algn="just"/>
            <a:r>
              <a:rPr lang="es-ES" dirty="0"/>
              <a:t>Conviene que el equipo esté disponible en todo momento, sobre todo cuando el riesgo de que se produzca un incidente puede ser más elevado</a:t>
            </a:r>
            <a:r>
              <a:rPr lang="en-GB" dirty="0"/>
              <a:t>.</a:t>
            </a:r>
            <a:endParaRPr lang="x-none" dirty="0"/>
          </a:p>
        </p:txBody>
      </p:sp>
      <p:sp>
        <p:nvSpPr>
          <p:cNvPr id="2" name="Title 1">
            <a:extLst>
              <a:ext uri="{FF2B5EF4-FFF2-40B4-BE49-F238E27FC236}">
                <a16:creationId xmlns:a16="http://schemas.microsoft.com/office/drawing/2014/main" id="{65772AA3-C953-43C4-BE13-11C3C2209B86}"/>
              </a:ext>
            </a:extLst>
          </p:cNvPr>
          <p:cNvSpPr>
            <a:spLocks noGrp="1"/>
          </p:cNvSpPr>
          <p:nvPr>
            <p:ph type="title"/>
          </p:nvPr>
        </p:nvSpPr>
        <p:spPr/>
        <p:txBody>
          <a:bodyPr>
            <a:normAutofit fontScale="90000"/>
          </a:bodyPr>
          <a:lstStyle/>
          <a:p>
            <a:r>
              <a:rPr lang="es-ES" dirty="0"/>
              <a:t>Presentación: La constitución de un equipo de respuesta </a:t>
            </a:r>
            <a:r>
              <a:rPr lang="en-GB" dirty="0"/>
              <a:t>- 1</a:t>
            </a:r>
            <a:endParaRPr lang="x-none" dirty="0"/>
          </a:p>
        </p:txBody>
      </p:sp>
    </p:spTree>
    <p:extLst>
      <p:ext uri="{BB962C8B-B14F-4D97-AF65-F5344CB8AC3E}">
        <p14:creationId xmlns:p14="http://schemas.microsoft.com/office/powerpoint/2010/main" val="397458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38671-3FA0-439F-95ED-EC87F5B139D1}"/>
              </a:ext>
            </a:extLst>
          </p:cNvPr>
          <p:cNvSpPr>
            <a:spLocks noGrp="1"/>
          </p:cNvSpPr>
          <p:nvPr>
            <p:ph sz="quarter" idx="14"/>
          </p:nvPr>
        </p:nvSpPr>
        <p:spPr/>
        <p:txBody>
          <a:bodyPr/>
          <a:lstStyle/>
          <a:p>
            <a:endParaRPr lang="en-US" dirty="0"/>
          </a:p>
          <a:p>
            <a:pPr marL="0" indent="0" algn="ctr">
              <a:buNone/>
            </a:pPr>
            <a:r>
              <a:rPr lang="es-ES" sz="2500" b="1" i="1" dirty="0"/>
              <a:t>¿Qué entendéis por los términos aislamiento y contención? </a:t>
            </a:r>
            <a:endParaRPr lang="x-none" dirty="0"/>
          </a:p>
        </p:txBody>
      </p:sp>
      <p:sp>
        <p:nvSpPr>
          <p:cNvPr id="2" name="Title 1">
            <a:extLst>
              <a:ext uri="{FF2B5EF4-FFF2-40B4-BE49-F238E27FC236}">
                <a16:creationId xmlns:a16="http://schemas.microsoft.com/office/drawing/2014/main" id="{41A29D50-78BA-48E9-8EF7-A252D4355DF6}"/>
              </a:ext>
            </a:extLst>
          </p:cNvPr>
          <p:cNvSpPr>
            <a:spLocks noGrp="1"/>
          </p:cNvSpPr>
          <p:nvPr>
            <p:ph type="title"/>
          </p:nvPr>
        </p:nvSpPr>
        <p:spPr/>
        <p:txBody>
          <a:bodyPr/>
          <a:lstStyle/>
          <a:p>
            <a:r>
              <a:rPr lang="es-ES" dirty="0"/>
              <a:t>Ejercicio 2.1: Significado de aislamiento y de contención </a:t>
            </a:r>
            <a:endParaRPr lang="x-none" dirty="0"/>
          </a:p>
        </p:txBody>
      </p:sp>
    </p:spTree>
    <p:extLst>
      <p:ext uri="{BB962C8B-B14F-4D97-AF65-F5344CB8AC3E}">
        <p14:creationId xmlns:p14="http://schemas.microsoft.com/office/powerpoint/2010/main" val="42676141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302D14-9BF7-7F4E-9D38-F9DF8420E9D3}"/>
              </a:ext>
            </a:extLst>
          </p:cNvPr>
          <p:cNvSpPr>
            <a:spLocks noGrp="1"/>
          </p:cNvSpPr>
          <p:nvPr>
            <p:ph type="body" sz="quarter" idx="13"/>
          </p:nvPr>
        </p:nvSpPr>
        <p:spPr/>
        <p:txBody>
          <a:bodyPr/>
          <a:lstStyle/>
          <a:p>
            <a:r>
              <a:rPr lang="es-ES" dirty="0"/>
              <a:t>Objetivos</a:t>
            </a:r>
          </a:p>
        </p:txBody>
      </p:sp>
      <p:sp>
        <p:nvSpPr>
          <p:cNvPr id="3" name="Content Placeholder 2">
            <a:extLst>
              <a:ext uri="{FF2B5EF4-FFF2-40B4-BE49-F238E27FC236}">
                <a16:creationId xmlns:a16="http://schemas.microsoft.com/office/drawing/2014/main" id="{343BFDBD-4D98-48F7-B102-6FD458ED845F}"/>
              </a:ext>
            </a:extLst>
          </p:cNvPr>
          <p:cNvSpPr>
            <a:spLocks noGrp="1"/>
          </p:cNvSpPr>
          <p:nvPr>
            <p:ph sz="quarter" idx="14"/>
          </p:nvPr>
        </p:nvSpPr>
        <p:spPr/>
        <p:txBody>
          <a:bodyPr/>
          <a:lstStyle/>
          <a:p>
            <a:r>
              <a:rPr lang="es-ES" dirty="0"/>
              <a:t>La misión del equipo de respuesta es responder siempre a las situaciones de tensión o de conflicto de una manera no violenta y no restrictiva</a:t>
            </a:r>
            <a:r>
              <a:rPr lang="en-GB" dirty="0"/>
              <a:t>. </a:t>
            </a:r>
          </a:p>
          <a:p>
            <a:r>
              <a:rPr lang="es-ES" dirty="0"/>
              <a:t>Es importante asegurarse de que el equipo de respuesta no evolucione con el paso del tiempo en un equipo que use medidas restrictivas y violentas para gestionar las situaciones de tensión y de conflicto</a:t>
            </a:r>
            <a:r>
              <a:rPr lang="en-GB" dirty="0"/>
              <a:t>.</a:t>
            </a:r>
            <a:endParaRPr lang="x-none"/>
          </a:p>
          <a:p>
            <a:endParaRPr lang="x-none" dirty="0"/>
          </a:p>
        </p:txBody>
      </p:sp>
      <p:sp>
        <p:nvSpPr>
          <p:cNvPr id="2" name="Title 1">
            <a:extLst>
              <a:ext uri="{FF2B5EF4-FFF2-40B4-BE49-F238E27FC236}">
                <a16:creationId xmlns:a16="http://schemas.microsoft.com/office/drawing/2014/main" id="{CDC4747D-861A-4226-829C-02598FAC9124}"/>
              </a:ext>
            </a:extLst>
          </p:cNvPr>
          <p:cNvSpPr>
            <a:spLocks noGrp="1"/>
          </p:cNvSpPr>
          <p:nvPr>
            <p:ph type="title"/>
          </p:nvPr>
        </p:nvSpPr>
        <p:spPr/>
        <p:txBody>
          <a:bodyPr>
            <a:normAutofit fontScale="90000"/>
          </a:bodyPr>
          <a:lstStyle/>
          <a:p>
            <a:r>
              <a:rPr lang="es-ES" dirty="0"/>
              <a:t>Presentación: La constitución de un equipo de respuesta </a:t>
            </a:r>
            <a:r>
              <a:rPr lang="en-GB" dirty="0"/>
              <a:t>- 2</a:t>
            </a:r>
            <a:endParaRPr lang="x-none" dirty="0"/>
          </a:p>
        </p:txBody>
      </p:sp>
    </p:spTree>
    <p:extLst>
      <p:ext uri="{BB962C8B-B14F-4D97-AF65-F5344CB8AC3E}">
        <p14:creationId xmlns:p14="http://schemas.microsoft.com/office/powerpoint/2010/main" val="25420118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03B69B-12A6-3745-8859-CEA97F89E07E}"/>
              </a:ext>
            </a:extLst>
          </p:cNvPr>
          <p:cNvSpPr>
            <a:spLocks noGrp="1"/>
          </p:cNvSpPr>
          <p:nvPr>
            <p:ph type="body" sz="quarter" idx="13"/>
          </p:nvPr>
        </p:nvSpPr>
        <p:spPr/>
        <p:txBody>
          <a:bodyPr/>
          <a:lstStyle/>
          <a:p>
            <a:r>
              <a:rPr lang="es-ES" dirty="0"/>
              <a:t>Composición y función </a:t>
            </a:r>
          </a:p>
        </p:txBody>
      </p:sp>
      <p:sp>
        <p:nvSpPr>
          <p:cNvPr id="3" name="Content Placeholder 2">
            <a:extLst>
              <a:ext uri="{FF2B5EF4-FFF2-40B4-BE49-F238E27FC236}">
                <a16:creationId xmlns:a16="http://schemas.microsoft.com/office/drawing/2014/main" id="{538DC423-6F6D-464A-B3DD-3676197F2D9E}"/>
              </a:ext>
            </a:extLst>
          </p:cNvPr>
          <p:cNvSpPr>
            <a:spLocks noGrp="1"/>
          </p:cNvSpPr>
          <p:nvPr>
            <p:ph sz="quarter" idx="14"/>
          </p:nvPr>
        </p:nvSpPr>
        <p:spPr/>
        <p:txBody>
          <a:bodyPr/>
          <a:lstStyle/>
          <a:p>
            <a:pPr lvl="0" fontAlgn="base"/>
            <a:r>
              <a:rPr lang="es-ES" dirty="0"/>
              <a:t>Desarrollar y aplicar abordajes no conflictivos y no restrictivos diseñados para ayudar y acompañar a las personas en vez de para controlarlas. </a:t>
            </a:r>
          </a:p>
          <a:p>
            <a:pPr lvl="0" fontAlgn="base"/>
            <a:r>
              <a:rPr lang="es-ES" dirty="0"/>
              <a:t>Reducir el potencial de que se produzcan lesiones o daños durante estas situaciones. </a:t>
            </a:r>
          </a:p>
          <a:p>
            <a:pPr lvl="0" fontAlgn="base"/>
            <a:r>
              <a:rPr lang="es-ES" dirty="0"/>
              <a:t>Proporcionar un abordaje de equipo y liderazgo organizado ante las situaciones de conflictividad más complejas. </a:t>
            </a:r>
          </a:p>
          <a:p>
            <a:r>
              <a:rPr lang="es-ES" dirty="0"/>
              <a:t>Formar y compartir experiencias y conocimientos sobre habilidades y estrategias </a:t>
            </a:r>
            <a:r>
              <a:rPr lang="en-US" dirty="0"/>
              <a:t>.</a:t>
            </a:r>
          </a:p>
          <a:p>
            <a:r>
              <a:rPr lang="es-ES" dirty="0"/>
              <a:t>Contribuir al debate y revisar la situación una vez resuelta</a:t>
            </a:r>
            <a:r>
              <a:rPr lang="en-US" dirty="0"/>
              <a:t>.</a:t>
            </a:r>
          </a:p>
          <a:p>
            <a:endParaRPr lang="x-none" dirty="0"/>
          </a:p>
        </p:txBody>
      </p:sp>
      <p:sp>
        <p:nvSpPr>
          <p:cNvPr id="2" name="Title 1">
            <a:extLst>
              <a:ext uri="{FF2B5EF4-FFF2-40B4-BE49-F238E27FC236}">
                <a16:creationId xmlns:a16="http://schemas.microsoft.com/office/drawing/2014/main" id="{A05FE2CA-D0A1-4ECE-B6D0-1C9EB737D92C}"/>
              </a:ext>
            </a:extLst>
          </p:cNvPr>
          <p:cNvSpPr>
            <a:spLocks noGrp="1"/>
          </p:cNvSpPr>
          <p:nvPr>
            <p:ph type="title"/>
          </p:nvPr>
        </p:nvSpPr>
        <p:spPr/>
        <p:txBody>
          <a:bodyPr>
            <a:normAutofit fontScale="90000"/>
          </a:bodyPr>
          <a:lstStyle/>
          <a:p>
            <a:r>
              <a:rPr lang="es-ES" dirty="0"/>
              <a:t>Presentación: La constitución de un equipo de respuesta </a:t>
            </a:r>
            <a:r>
              <a:rPr lang="en-GB" dirty="0"/>
              <a:t>- 3</a:t>
            </a:r>
            <a:endParaRPr lang="x-none" dirty="0"/>
          </a:p>
        </p:txBody>
      </p:sp>
    </p:spTree>
    <p:extLst>
      <p:ext uri="{BB962C8B-B14F-4D97-AF65-F5344CB8AC3E}">
        <p14:creationId xmlns:p14="http://schemas.microsoft.com/office/powerpoint/2010/main" val="4126417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B9A107-C924-144F-BFF7-C2679186C976}"/>
              </a:ext>
            </a:extLst>
          </p:cNvPr>
          <p:cNvSpPr>
            <a:spLocks noGrp="1"/>
          </p:cNvSpPr>
          <p:nvPr>
            <p:ph type="body" sz="quarter" idx="13"/>
          </p:nvPr>
        </p:nvSpPr>
        <p:spPr/>
        <p:txBody>
          <a:bodyPr/>
          <a:lstStyle/>
          <a:p>
            <a:r>
              <a:rPr lang="es-ES" dirty="0"/>
              <a:t>Composición y función </a:t>
            </a:r>
          </a:p>
        </p:txBody>
      </p:sp>
      <p:sp>
        <p:nvSpPr>
          <p:cNvPr id="3" name="Content Placeholder 2">
            <a:extLst>
              <a:ext uri="{FF2B5EF4-FFF2-40B4-BE49-F238E27FC236}">
                <a16:creationId xmlns:a16="http://schemas.microsoft.com/office/drawing/2014/main" id="{A502352A-B36B-45ED-A28A-89BA7967BC0A}"/>
              </a:ext>
            </a:extLst>
          </p:cNvPr>
          <p:cNvSpPr>
            <a:spLocks noGrp="1"/>
          </p:cNvSpPr>
          <p:nvPr>
            <p:ph sz="quarter" idx="14"/>
          </p:nvPr>
        </p:nvSpPr>
        <p:spPr/>
        <p:txBody>
          <a:bodyPr/>
          <a:lstStyle/>
          <a:p>
            <a:pPr algn="just"/>
            <a:r>
              <a:rPr lang="es-ES" dirty="0"/>
              <a:t>El equipo de respuesta debe estar formado por</a:t>
            </a:r>
            <a:r>
              <a:rPr lang="en-GB" dirty="0"/>
              <a:t>: </a:t>
            </a:r>
            <a:endParaRPr lang="x-none" dirty="0"/>
          </a:p>
          <a:p>
            <a:pPr lvl="3" algn="just"/>
            <a:r>
              <a:rPr lang="es-ES" dirty="0"/>
              <a:t>Profesionales de la salud mental y los servicios sociales comprometidos con la adopción de abordajes no coercitivos </a:t>
            </a:r>
            <a:r>
              <a:rPr lang="en-GB" dirty="0"/>
              <a:t>.</a:t>
            </a:r>
            <a:endParaRPr lang="x-none" dirty="0"/>
          </a:p>
          <a:p>
            <a:pPr lvl="3" algn="just"/>
            <a:r>
              <a:rPr lang="es-ES" dirty="0"/>
              <a:t>Otros miembros (compañeros, defensores de la comunidad, familiares, etc.). </a:t>
            </a:r>
          </a:p>
          <a:p>
            <a:pPr lvl="3" algn="just"/>
            <a:r>
              <a:rPr lang="es-ES" dirty="0"/>
              <a:t>Es importante asegurarse de que la composición del equipo respete en la medida que sea posible el equilibrio de género, etnia y edad</a:t>
            </a:r>
            <a:r>
              <a:rPr lang="en-GB" dirty="0"/>
              <a:t>. </a:t>
            </a:r>
            <a:endParaRPr lang="x-none" dirty="0"/>
          </a:p>
        </p:txBody>
      </p:sp>
      <p:sp>
        <p:nvSpPr>
          <p:cNvPr id="2" name="Title 1">
            <a:extLst>
              <a:ext uri="{FF2B5EF4-FFF2-40B4-BE49-F238E27FC236}">
                <a16:creationId xmlns:a16="http://schemas.microsoft.com/office/drawing/2014/main" id="{F46463F5-E40D-4BC0-A56D-5B27B9EDD093}"/>
              </a:ext>
            </a:extLst>
          </p:cNvPr>
          <p:cNvSpPr>
            <a:spLocks noGrp="1"/>
          </p:cNvSpPr>
          <p:nvPr>
            <p:ph type="title"/>
          </p:nvPr>
        </p:nvSpPr>
        <p:spPr/>
        <p:txBody>
          <a:bodyPr>
            <a:normAutofit fontScale="90000"/>
          </a:bodyPr>
          <a:lstStyle/>
          <a:p>
            <a:r>
              <a:rPr lang="es-ES" dirty="0"/>
              <a:t>Presentación: La constitución de un equipo de respuesta </a:t>
            </a:r>
            <a:r>
              <a:rPr lang="en-GB" dirty="0"/>
              <a:t>- 4</a:t>
            </a:r>
            <a:endParaRPr lang="x-none" dirty="0"/>
          </a:p>
        </p:txBody>
      </p:sp>
    </p:spTree>
    <p:extLst>
      <p:ext uri="{BB962C8B-B14F-4D97-AF65-F5344CB8AC3E}">
        <p14:creationId xmlns:p14="http://schemas.microsoft.com/office/powerpoint/2010/main" val="3977645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731BD6-286F-4E41-BB59-37E4305CFC20}"/>
              </a:ext>
            </a:extLst>
          </p:cNvPr>
          <p:cNvSpPr>
            <a:spLocks noGrp="1"/>
          </p:cNvSpPr>
          <p:nvPr>
            <p:ph type="body" sz="quarter" idx="13"/>
          </p:nvPr>
        </p:nvSpPr>
        <p:spPr/>
        <p:txBody>
          <a:bodyPr/>
          <a:lstStyle/>
          <a:p>
            <a:r>
              <a:rPr lang="es-ES" dirty="0"/>
              <a:t>Función de los diversos miembros</a:t>
            </a:r>
            <a:endParaRPr lang="en-US" dirty="0"/>
          </a:p>
        </p:txBody>
      </p:sp>
      <p:sp>
        <p:nvSpPr>
          <p:cNvPr id="3" name="Content Placeholder 2">
            <a:extLst>
              <a:ext uri="{FF2B5EF4-FFF2-40B4-BE49-F238E27FC236}">
                <a16:creationId xmlns:a16="http://schemas.microsoft.com/office/drawing/2014/main" id="{8E9F6CD3-8C32-4571-BC03-78F33B0F6540}"/>
              </a:ext>
            </a:extLst>
          </p:cNvPr>
          <p:cNvSpPr>
            <a:spLocks noGrp="1"/>
          </p:cNvSpPr>
          <p:nvPr>
            <p:ph sz="quarter" idx="14"/>
          </p:nvPr>
        </p:nvSpPr>
        <p:spPr/>
        <p:txBody>
          <a:bodyPr>
            <a:normAutofit/>
          </a:bodyPr>
          <a:lstStyle/>
          <a:p>
            <a:pPr lvl="0" algn="just"/>
            <a:r>
              <a:rPr lang="es-ES" sz="2000" dirty="0"/>
              <a:t>Los miembros del equipo deben tener funciones claras y específicas</a:t>
            </a:r>
            <a:r>
              <a:rPr lang="en-GB" sz="2000" dirty="0"/>
              <a:t>.</a:t>
            </a:r>
            <a:endParaRPr lang="x-none" sz="2000" dirty="0"/>
          </a:p>
          <a:p>
            <a:pPr lvl="0" algn="just"/>
            <a:r>
              <a:rPr lang="es-ES" sz="2000" dirty="0"/>
              <a:t>Debería haber asignado al menos un grupo básico de especialistas en el servicio social o de salud mental cada día</a:t>
            </a:r>
            <a:r>
              <a:rPr lang="en-GB" sz="2000" dirty="0"/>
              <a:t>.</a:t>
            </a:r>
            <a:endParaRPr lang="x-none" sz="2000" dirty="0"/>
          </a:p>
          <a:p>
            <a:pPr lvl="0" algn="just"/>
            <a:r>
              <a:rPr lang="es-ES" sz="2000" dirty="0"/>
              <a:t>También puede haber miembros externos al servicio que estén «de guardia» para acudir cuando se les necesita</a:t>
            </a:r>
            <a:r>
              <a:rPr lang="en-GB" sz="2000" dirty="0"/>
              <a:t>.</a:t>
            </a:r>
          </a:p>
          <a:p>
            <a:pPr lvl="3" algn="just"/>
            <a:r>
              <a:rPr lang="es-ES" sz="2000" dirty="0"/>
              <a:t>Estos miembros no están de una manera permanente en el servicio social o de salud mental. </a:t>
            </a:r>
          </a:p>
          <a:p>
            <a:pPr lvl="3" algn="just"/>
            <a:r>
              <a:rPr lang="es-ES" sz="2000" dirty="0"/>
              <a:t>Se les avisa para que ayuden solo cuando es necesario. </a:t>
            </a:r>
          </a:p>
          <a:p>
            <a:pPr lvl="3" algn="just"/>
            <a:r>
              <a:rPr lang="es-ES" sz="2000" dirty="0"/>
              <a:t>Se les puede llamar sin aviso previo y tienen capacidad para presentarse en el lugar correspondiente en poco tiempo. </a:t>
            </a:r>
          </a:p>
          <a:p>
            <a:pPr lvl="3" algn="just"/>
            <a:r>
              <a:rPr lang="es-ES" sz="2000" dirty="0"/>
              <a:t>Los miembros del equipo deben ser retribuidos por este tiempo en el que están «de guardia». </a:t>
            </a:r>
          </a:p>
          <a:p>
            <a:pPr lvl="1" algn="just"/>
            <a:endParaRPr lang="x-none" dirty="0"/>
          </a:p>
          <a:p>
            <a:pPr algn="just"/>
            <a:endParaRPr lang="x-none" sz="2000" dirty="0"/>
          </a:p>
        </p:txBody>
      </p:sp>
      <p:sp>
        <p:nvSpPr>
          <p:cNvPr id="2" name="Title 1">
            <a:extLst>
              <a:ext uri="{FF2B5EF4-FFF2-40B4-BE49-F238E27FC236}">
                <a16:creationId xmlns:a16="http://schemas.microsoft.com/office/drawing/2014/main" id="{580C6D97-7BE3-4E95-B7FC-422537BDD5F5}"/>
              </a:ext>
            </a:extLst>
          </p:cNvPr>
          <p:cNvSpPr>
            <a:spLocks noGrp="1"/>
          </p:cNvSpPr>
          <p:nvPr>
            <p:ph type="title"/>
          </p:nvPr>
        </p:nvSpPr>
        <p:spPr/>
        <p:txBody>
          <a:bodyPr>
            <a:normAutofit fontScale="90000"/>
          </a:bodyPr>
          <a:lstStyle/>
          <a:p>
            <a:r>
              <a:rPr lang="es-ES" dirty="0"/>
              <a:t>Presentación: La constitución de un equipo de respuesta </a:t>
            </a:r>
            <a:r>
              <a:rPr lang="en-GB" dirty="0"/>
              <a:t>- 5</a:t>
            </a:r>
            <a:endParaRPr lang="x-none" dirty="0"/>
          </a:p>
        </p:txBody>
      </p:sp>
    </p:spTree>
    <p:extLst>
      <p:ext uri="{BB962C8B-B14F-4D97-AF65-F5344CB8AC3E}">
        <p14:creationId xmlns:p14="http://schemas.microsoft.com/office/powerpoint/2010/main" val="196651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D0AFBB-DCB0-0A48-B7A5-15C0B502CB02}"/>
              </a:ext>
            </a:extLst>
          </p:cNvPr>
          <p:cNvSpPr>
            <a:spLocks noGrp="1"/>
          </p:cNvSpPr>
          <p:nvPr>
            <p:ph type="body" sz="quarter" idx="13"/>
          </p:nvPr>
        </p:nvSpPr>
        <p:spPr/>
        <p:txBody>
          <a:bodyPr/>
          <a:lstStyle/>
          <a:p>
            <a:r>
              <a:rPr lang="es-ES" dirty="0"/>
              <a:t>Responsables del equipo </a:t>
            </a:r>
          </a:p>
        </p:txBody>
      </p:sp>
      <p:sp>
        <p:nvSpPr>
          <p:cNvPr id="3" name="Content Placeholder 2">
            <a:extLst>
              <a:ext uri="{FF2B5EF4-FFF2-40B4-BE49-F238E27FC236}">
                <a16:creationId xmlns:a16="http://schemas.microsoft.com/office/drawing/2014/main" id="{0471CCC8-9CF5-4F66-B5F7-CA774528AAC8}"/>
              </a:ext>
            </a:extLst>
          </p:cNvPr>
          <p:cNvSpPr>
            <a:spLocks noGrp="1"/>
          </p:cNvSpPr>
          <p:nvPr>
            <p:ph sz="quarter" idx="14"/>
          </p:nvPr>
        </p:nvSpPr>
        <p:spPr/>
        <p:txBody>
          <a:bodyPr/>
          <a:lstStyle/>
          <a:p>
            <a:r>
              <a:rPr lang="es-ES" dirty="0"/>
              <a:t>Los equipos de respuesta deben tener un responsable. Debe ser una persona con liderazgo eficaz y habilidades para la desescalada, así como con experiencia en el acompañamiento de personas alteradas</a:t>
            </a:r>
            <a:r>
              <a:rPr lang="en-GB" dirty="0"/>
              <a:t>. </a:t>
            </a:r>
          </a:p>
          <a:p>
            <a:r>
              <a:rPr lang="es-ES" dirty="0"/>
              <a:t>La dirección del servicio debe evaluar a los responsables del equipo antes de contratarlos para incorporarse</a:t>
            </a:r>
            <a:r>
              <a:rPr lang="en-GB" dirty="0"/>
              <a:t>.</a:t>
            </a:r>
            <a:endParaRPr lang="x-none" dirty="0"/>
          </a:p>
          <a:p>
            <a:endParaRPr lang="x-none" dirty="0"/>
          </a:p>
        </p:txBody>
      </p:sp>
      <p:sp>
        <p:nvSpPr>
          <p:cNvPr id="2" name="Title 1">
            <a:extLst>
              <a:ext uri="{FF2B5EF4-FFF2-40B4-BE49-F238E27FC236}">
                <a16:creationId xmlns:a16="http://schemas.microsoft.com/office/drawing/2014/main" id="{5D5F01DA-469C-4C0B-A2D6-5BD58082F07C}"/>
              </a:ext>
            </a:extLst>
          </p:cNvPr>
          <p:cNvSpPr>
            <a:spLocks noGrp="1"/>
          </p:cNvSpPr>
          <p:nvPr>
            <p:ph type="title"/>
          </p:nvPr>
        </p:nvSpPr>
        <p:spPr/>
        <p:txBody>
          <a:bodyPr>
            <a:normAutofit fontScale="90000"/>
          </a:bodyPr>
          <a:lstStyle/>
          <a:p>
            <a:r>
              <a:rPr lang="es-ES" dirty="0"/>
              <a:t>Presentación: La constitución de un equipo de respuesta </a:t>
            </a:r>
            <a:r>
              <a:rPr lang="en-GB" dirty="0"/>
              <a:t>- 6</a:t>
            </a:r>
            <a:endParaRPr lang="x-none" dirty="0"/>
          </a:p>
        </p:txBody>
      </p:sp>
    </p:spTree>
    <p:extLst>
      <p:ext uri="{BB962C8B-B14F-4D97-AF65-F5344CB8AC3E}">
        <p14:creationId xmlns:p14="http://schemas.microsoft.com/office/powerpoint/2010/main" val="16949251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3F2AC4-1224-A44A-936C-4D8FED476729}"/>
              </a:ext>
            </a:extLst>
          </p:cNvPr>
          <p:cNvSpPr>
            <a:spLocks noGrp="1"/>
          </p:cNvSpPr>
          <p:nvPr>
            <p:ph type="body" sz="quarter" idx="13"/>
          </p:nvPr>
        </p:nvSpPr>
        <p:spPr/>
        <p:txBody>
          <a:bodyPr/>
          <a:lstStyle/>
          <a:p>
            <a:r>
              <a:rPr lang="es-ES" dirty="0"/>
              <a:t>Un responsable de equipo eficiente</a:t>
            </a:r>
            <a:endParaRPr lang="en-US" dirty="0"/>
          </a:p>
        </p:txBody>
      </p:sp>
      <p:sp>
        <p:nvSpPr>
          <p:cNvPr id="3" name="Content Placeholder 2">
            <a:extLst>
              <a:ext uri="{FF2B5EF4-FFF2-40B4-BE49-F238E27FC236}">
                <a16:creationId xmlns:a16="http://schemas.microsoft.com/office/drawing/2014/main" id="{10AFA58F-A873-441E-A551-8486790EA98B}"/>
              </a:ext>
            </a:extLst>
          </p:cNvPr>
          <p:cNvSpPr>
            <a:spLocks noGrp="1"/>
          </p:cNvSpPr>
          <p:nvPr>
            <p:ph sz="quarter" idx="14"/>
          </p:nvPr>
        </p:nvSpPr>
        <p:spPr/>
        <p:txBody>
          <a:bodyPr>
            <a:normAutofit fontScale="92500"/>
          </a:bodyPr>
          <a:lstStyle/>
          <a:p>
            <a:pPr lvl="0"/>
            <a:r>
              <a:rPr lang="es-ES" dirty="0"/>
              <a:t>Un responsable de equipo eficiente: </a:t>
            </a:r>
          </a:p>
          <a:p>
            <a:pPr lvl="2"/>
            <a:r>
              <a:rPr lang="es-ES" dirty="0"/>
              <a:t>promueve un abordaje no violento para la resolución de una situación; </a:t>
            </a:r>
          </a:p>
          <a:p>
            <a:pPr lvl="2"/>
            <a:r>
              <a:rPr lang="es-ES" dirty="0"/>
              <a:t>vela por la seguridad de todas las personas implicadas en la situación de tensión o de conflictividad; </a:t>
            </a:r>
          </a:p>
          <a:p>
            <a:pPr lvl="2"/>
            <a:r>
              <a:rPr lang="es-ES" dirty="0"/>
              <a:t>asume un rol de liderazgo en la situación y delega otras funciones y responsabilidades a otros miembros del equipo </a:t>
            </a:r>
            <a:r>
              <a:rPr lang="en-GB" dirty="0"/>
              <a:t>;</a:t>
            </a:r>
            <a:endParaRPr lang="x-none" dirty="0"/>
          </a:p>
          <a:p>
            <a:pPr lvl="2" fontAlgn="base"/>
            <a:r>
              <a:rPr lang="es-ES" dirty="0"/>
              <a:t>se mantiene al día y comparte los nuevos estudios de investigación sobre los abordajes no restrictivos; </a:t>
            </a:r>
          </a:p>
          <a:p>
            <a:pPr lvl="2" fontAlgn="base"/>
            <a:r>
              <a:rPr lang="es-ES" dirty="0"/>
              <a:t>tiene capacidades de comunicación verbal y no verbal; </a:t>
            </a:r>
          </a:p>
          <a:p>
            <a:pPr lvl="2" fontAlgn="base"/>
            <a:r>
              <a:rPr lang="es-ES" dirty="0"/>
              <a:t>escucha los consejos y forma a los demás en temas de seguridad y prácticas no restrictivas;</a:t>
            </a:r>
          </a:p>
          <a:p>
            <a:pPr lvl="2" fontAlgn="base"/>
            <a:r>
              <a:rPr lang="es-ES" dirty="0"/>
              <a:t>pone en duda las decisiones y prácticas inseguras; </a:t>
            </a:r>
          </a:p>
          <a:p>
            <a:pPr lvl="2" fontAlgn="base"/>
            <a:r>
              <a:rPr lang="es-ES" dirty="0"/>
              <a:t>es el responsable de la respuesta y del correspondiente informe posterior al episodio. </a:t>
            </a:r>
          </a:p>
          <a:p>
            <a:endParaRPr lang="x-none" dirty="0"/>
          </a:p>
        </p:txBody>
      </p:sp>
      <p:sp>
        <p:nvSpPr>
          <p:cNvPr id="2" name="Title 1">
            <a:extLst>
              <a:ext uri="{FF2B5EF4-FFF2-40B4-BE49-F238E27FC236}">
                <a16:creationId xmlns:a16="http://schemas.microsoft.com/office/drawing/2014/main" id="{4B0C18DB-47A3-4D1B-9D30-8223EA1BFEC9}"/>
              </a:ext>
            </a:extLst>
          </p:cNvPr>
          <p:cNvSpPr>
            <a:spLocks noGrp="1"/>
          </p:cNvSpPr>
          <p:nvPr>
            <p:ph type="title"/>
          </p:nvPr>
        </p:nvSpPr>
        <p:spPr/>
        <p:txBody>
          <a:bodyPr>
            <a:normAutofit fontScale="90000"/>
          </a:bodyPr>
          <a:lstStyle/>
          <a:p>
            <a:r>
              <a:rPr lang="es-ES" dirty="0"/>
              <a:t>Presentación: La constitución de un equipo de respuesta </a:t>
            </a:r>
            <a:r>
              <a:rPr lang="en-GB" dirty="0"/>
              <a:t>- 7</a:t>
            </a:r>
            <a:endParaRPr lang="x-none" dirty="0"/>
          </a:p>
        </p:txBody>
      </p:sp>
    </p:spTree>
    <p:extLst>
      <p:ext uri="{BB962C8B-B14F-4D97-AF65-F5344CB8AC3E}">
        <p14:creationId xmlns:p14="http://schemas.microsoft.com/office/powerpoint/2010/main" val="9679494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250BA3-A856-A340-907D-3BFC0DA88D7B}"/>
              </a:ext>
            </a:extLst>
          </p:cNvPr>
          <p:cNvSpPr>
            <a:spLocks noGrp="1"/>
          </p:cNvSpPr>
          <p:nvPr>
            <p:ph type="body" sz="quarter" idx="13"/>
          </p:nvPr>
        </p:nvSpPr>
        <p:spPr/>
        <p:txBody>
          <a:bodyPr/>
          <a:lstStyle/>
          <a:p>
            <a:r>
              <a:rPr lang="es-ES" dirty="0"/>
              <a:t>Formación en respuestas no restrictivas </a:t>
            </a:r>
          </a:p>
        </p:txBody>
      </p:sp>
      <p:sp>
        <p:nvSpPr>
          <p:cNvPr id="3" name="Content Placeholder 2">
            <a:extLst>
              <a:ext uri="{FF2B5EF4-FFF2-40B4-BE49-F238E27FC236}">
                <a16:creationId xmlns:a16="http://schemas.microsoft.com/office/drawing/2014/main" id="{C1544DE7-AE19-4DE5-80F4-A8DE8D53E860}"/>
              </a:ext>
            </a:extLst>
          </p:cNvPr>
          <p:cNvSpPr>
            <a:spLocks noGrp="1"/>
          </p:cNvSpPr>
          <p:nvPr>
            <p:ph sz="quarter" idx="14"/>
          </p:nvPr>
        </p:nvSpPr>
        <p:spPr/>
        <p:txBody>
          <a:bodyPr>
            <a:normAutofit fontScale="85000" lnSpcReduction="20000"/>
          </a:bodyPr>
          <a:lstStyle/>
          <a:p>
            <a:pPr lvl="0" algn="just" fontAlgn="base"/>
            <a:r>
              <a:rPr lang="es-ES" dirty="0"/>
              <a:t>Los miembros del equipo (tanto profesionales como no profesionales) deben formarse en cómo evitar y abordar situaciones de crisis. </a:t>
            </a:r>
          </a:p>
          <a:p>
            <a:pPr algn="just"/>
            <a:r>
              <a:rPr lang="es-ES" dirty="0"/>
              <a:t>Es conveniente que los servicios sociales y de salud mental actualicen la calidad y la cantidad de su formación</a:t>
            </a:r>
            <a:r>
              <a:rPr lang="en-GB" dirty="0"/>
              <a:t>.</a:t>
            </a:r>
            <a:endParaRPr lang="x-none" dirty="0"/>
          </a:p>
          <a:p>
            <a:pPr lvl="0" algn="just" fontAlgn="base"/>
            <a:r>
              <a:rPr lang="es-ES" dirty="0"/>
              <a:t>Los miembros del equipo deben formarse juntos y mantener relaciones laborales para poder responder de una manera conjunta como equipo y evitar errores de comunicación o falta de coordinación en las situaciones en que intervienen. </a:t>
            </a:r>
          </a:p>
          <a:p>
            <a:pPr algn="just"/>
            <a:r>
              <a:rPr lang="es-ES" dirty="0"/>
              <a:t>La formación debería incluir cómo acompañar a personas con necesidades y exigencias especiales</a:t>
            </a:r>
            <a:r>
              <a:rPr lang="en-GB" dirty="0"/>
              <a:t>.</a:t>
            </a:r>
            <a:endParaRPr lang="x-none" dirty="0"/>
          </a:p>
          <a:p>
            <a:pPr lvl="0" algn="just"/>
            <a:r>
              <a:rPr lang="es-ES" dirty="0"/>
              <a:t>La formación debería simular el estrés de situaciones reales que en el pasado han derivado en el uso del aislamiento y la contención </a:t>
            </a:r>
            <a:r>
              <a:rPr lang="en-GB" dirty="0"/>
              <a:t>. </a:t>
            </a:r>
            <a:endParaRPr lang="x-none" dirty="0"/>
          </a:p>
          <a:p>
            <a:pPr lvl="0" algn="just"/>
            <a:r>
              <a:rPr lang="es-ES" dirty="0"/>
              <a:t>A medida que los equipos de respuesta adquieren más experiencia práctica, con el tiempo aumenta su eficacia</a:t>
            </a:r>
            <a:r>
              <a:rPr lang="en-GB" dirty="0"/>
              <a:t>.</a:t>
            </a:r>
            <a:endParaRPr lang="x-none" dirty="0"/>
          </a:p>
          <a:p>
            <a:pPr algn="just"/>
            <a:r>
              <a:rPr lang="es-ES" dirty="0"/>
              <a:t>Todo el personal del servicio debería recibir también formación en materia de respuestas no restrictivas en situaciones de conflictividad. </a:t>
            </a:r>
          </a:p>
          <a:p>
            <a:pPr algn="just"/>
            <a:endParaRPr lang="x-none" dirty="0"/>
          </a:p>
        </p:txBody>
      </p:sp>
      <p:sp>
        <p:nvSpPr>
          <p:cNvPr id="2" name="Title 1">
            <a:extLst>
              <a:ext uri="{FF2B5EF4-FFF2-40B4-BE49-F238E27FC236}">
                <a16:creationId xmlns:a16="http://schemas.microsoft.com/office/drawing/2014/main" id="{A3166182-8787-43A2-8A1E-4558DC348C55}"/>
              </a:ext>
            </a:extLst>
          </p:cNvPr>
          <p:cNvSpPr>
            <a:spLocks noGrp="1"/>
          </p:cNvSpPr>
          <p:nvPr>
            <p:ph type="title"/>
          </p:nvPr>
        </p:nvSpPr>
        <p:spPr>
          <a:xfrm>
            <a:off x="417754" y="506412"/>
            <a:ext cx="11012245" cy="427038"/>
          </a:xfrm>
        </p:spPr>
        <p:txBody>
          <a:bodyPr>
            <a:noAutofit/>
          </a:bodyPr>
          <a:lstStyle/>
          <a:p>
            <a:r>
              <a:rPr lang="es-ES" dirty="0"/>
              <a:t>Presentación: La constitución de un equipo de respuesta </a:t>
            </a:r>
            <a:r>
              <a:rPr lang="en-GB" dirty="0"/>
              <a:t>- 8</a:t>
            </a:r>
            <a:endParaRPr lang="x-none" dirty="0"/>
          </a:p>
        </p:txBody>
      </p:sp>
    </p:spTree>
    <p:extLst>
      <p:ext uri="{BB962C8B-B14F-4D97-AF65-F5344CB8AC3E}">
        <p14:creationId xmlns:p14="http://schemas.microsoft.com/office/powerpoint/2010/main" val="41120434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C977A8-91CD-B24A-8348-02312579DA2A}"/>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E8585FBB-CCBE-46A7-8432-54C9D070080B}"/>
              </a:ext>
            </a:extLst>
          </p:cNvPr>
          <p:cNvSpPr>
            <a:spLocks noGrp="1"/>
          </p:cNvSpPr>
          <p:nvPr>
            <p:ph sz="quarter" idx="14"/>
          </p:nvPr>
        </p:nvSpPr>
        <p:spPr/>
        <p:txBody>
          <a:bodyPr/>
          <a:lstStyle/>
          <a:p>
            <a:pPr marL="0" indent="0" algn="just">
              <a:buNone/>
            </a:pPr>
            <a:r>
              <a:rPr lang="es-ES" b="1" dirty="0"/>
              <a:t>1. Antes de una potencial situación de conflictividad  </a:t>
            </a:r>
            <a:endParaRPr lang="es-ES" dirty="0"/>
          </a:p>
          <a:p>
            <a:pPr algn="just"/>
            <a:r>
              <a:rPr lang="es-ES" dirty="0"/>
              <a:t>Cuando se produce una situación de conflicto, el miembro del personal que esté presente debe dar la alerta </a:t>
            </a:r>
            <a:r>
              <a:rPr lang="en-GB" dirty="0"/>
              <a:t>.</a:t>
            </a:r>
            <a:endParaRPr lang="x-none" dirty="0"/>
          </a:p>
          <a:p>
            <a:pPr lvl="0" algn="just" fontAlgn="base"/>
            <a:r>
              <a:rPr lang="es-ES" dirty="0"/>
              <a:t>Cuando reciben la alerta, los miembros deben dejar de hacer lo que estén haciendo y acudir a la zona. </a:t>
            </a:r>
          </a:p>
          <a:p>
            <a:pPr algn="just"/>
            <a:r>
              <a:rPr lang="es-ES" dirty="0"/>
              <a:t>El equipo de respuesta debe llegar a la zona en un espacio de tiempo breve</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3BF4921E-395A-4CF2-9CFC-63E37CA3A491}"/>
              </a:ext>
            </a:extLst>
          </p:cNvPr>
          <p:cNvSpPr>
            <a:spLocks noGrp="1"/>
          </p:cNvSpPr>
          <p:nvPr>
            <p:ph type="title"/>
          </p:nvPr>
        </p:nvSpPr>
        <p:spPr>
          <a:xfrm>
            <a:off x="417754" y="506412"/>
            <a:ext cx="11126545" cy="369888"/>
          </a:xfrm>
        </p:spPr>
        <p:txBody>
          <a:bodyPr>
            <a:noAutofit/>
          </a:bodyPr>
          <a:lstStyle/>
          <a:p>
            <a:r>
              <a:rPr lang="es-ES" dirty="0"/>
              <a:t>Presentación: La constitución de un equipo de respuesta </a:t>
            </a:r>
            <a:r>
              <a:rPr lang="en-GB" dirty="0"/>
              <a:t>- 9</a:t>
            </a:r>
            <a:endParaRPr lang="x-none" dirty="0"/>
          </a:p>
        </p:txBody>
      </p:sp>
    </p:spTree>
    <p:extLst>
      <p:ext uri="{BB962C8B-B14F-4D97-AF65-F5344CB8AC3E}">
        <p14:creationId xmlns:p14="http://schemas.microsoft.com/office/powerpoint/2010/main" val="24419200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E1215F-F2D0-8F4B-B252-5585E7AF72F9}"/>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E076ACBE-E0D7-46C3-8960-60D9ACA9C074}"/>
              </a:ext>
            </a:extLst>
          </p:cNvPr>
          <p:cNvSpPr>
            <a:spLocks noGrp="1"/>
          </p:cNvSpPr>
          <p:nvPr>
            <p:ph sz="quarter" idx="14"/>
          </p:nvPr>
        </p:nvSpPr>
        <p:spPr/>
        <p:txBody>
          <a:bodyPr>
            <a:normAutofit fontScale="92500" lnSpcReduction="10000"/>
          </a:bodyPr>
          <a:lstStyle/>
          <a:p>
            <a:pPr marL="0" indent="0" algn="just">
              <a:buNone/>
            </a:pPr>
            <a:r>
              <a:rPr lang="en-GB" b="1" dirty="0"/>
              <a:t>2. </a:t>
            </a:r>
            <a:r>
              <a:rPr lang="es-ES" b="1" dirty="0"/>
              <a:t>Respuesta a una crisis o emergencia</a:t>
            </a:r>
            <a:r>
              <a:rPr lang="en-GB" b="1" dirty="0"/>
              <a:t>:</a:t>
            </a:r>
            <a:endParaRPr lang="x-none" b="1" dirty="0"/>
          </a:p>
          <a:p>
            <a:pPr lvl="0" algn="just"/>
            <a:r>
              <a:rPr lang="es-ES" dirty="0"/>
              <a:t>Cuando los miembros del equipo llegan, los recibe el responsable del equipo, que identifica qué medidas deben adoptarse en la situación concreta</a:t>
            </a:r>
            <a:r>
              <a:rPr lang="en-GB" dirty="0"/>
              <a:t>.  </a:t>
            </a:r>
            <a:endParaRPr lang="x-none" dirty="0"/>
          </a:p>
          <a:p>
            <a:pPr lvl="0" algn="just"/>
            <a:r>
              <a:rPr lang="es-ES" dirty="0"/>
              <a:t>El personal sanitario del equipo de respuesta debe determinar si hay razones médicas subyacentes que puedan hacer que la persona se comporte o reaccione de una determinada manera y si la persona tiene alguna enfermedad previa</a:t>
            </a:r>
            <a:r>
              <a:rPr lang="en-GB" dirty="0"/>
              <a:t>.</a:t>
            </a:r>
            <a:endParaRPr lang="x-none" dirty="0"/>
          </a:p>
          <a:p>
            <a:pPr lvl="0" algn="just"/>
            <a:r>
              <a:rPr lang="es-ES" dirty="0"/>
              <a:t>El responsable del equipo designa a una persona encargada de la respuesta</a:t>
            </a:r>
            <a:r>
              <a:rPr lang="en-GB" dirty="0"/>
              <a:t>. </a:t>
            </a:r>
            <a:endParaRPr lang="x-none" dirty="0"/>
          </a:p>
          <a:p>
            <a:pPr lvl="0" algn="just"/>
            <a:r>
              <a:rPr lang="es-ES" dirty="0"/>
              <a:t>Los miembros del equipo trabajan con todas las personas implicadas para entender las circunstancias inmediatas y el trasfondo relevante que ha precipitado la situación y para identificar las posibles vías para superarla</a:t>
            </a:r>
            <a:r>
              <a:rPr lang="en-GB" dirty="0"/>
              <a:t>.</a:t>
            </a:r>
            <a:endParaRPr lang="x-none" dirty="0"/>
          </a:p>
          <a:p>
            <a:pPr algn="just"/>
            <a:r>
              <a:rPr lang="es-ES" dirty="0"/>
              <a:t>En caso necesario, uno o más miembros deberían conducir a las personas no implicadas en la situación lejos de la zona. </a:t>
            </a:r>
          </a:p>
          <a:p>
            <a:pPr algn="just"/>
            <a:endParaRPr lang="x-none" dirty="0"/>
          </a:p>
        </p:txBody>
      </p:sp>
      <p:sp>
        <p:nvSpPr>
          <p:cNvPr id="2" name="Title 1">
            <a:extLst>
              <a:ext uri="{FF2B5EF4-FFF2-40B4-BE49-F238E27FC236}">
                <a16:creationId xmlns:a16="http://schemas.microsoft.com/office/drawing/2014/main" id="{78649044-4188-4C1F-9DE2-D6A29EB0D98A}"/>
              </a:ext>
            </a:extLst>
          </p:cNvPr>
          <p:cNvSpPr>
            <a:spLocks noGrp="1"/>
          </p:cNvSpPr>
          <p:nvPr>
            <p:ph type="title"/>
          </p:nvPr>
        </p:nvSpPr>
        <p:spPr>
          <a:xfrm>
            <a:off x="417754" y="506412"/>
            <a:ext cx="11278945" cy="427038"/>
          </a:xfrm>
        </p:spPr>
        <p:txBody>
          <a:bodyPr>
            <a:noAutofit/>
          </a:bodyPr>
          <a:lstStyle/>
          <a:p>
            <a:r>
              <a:rPr lang="es-ES" dirty="0"/>
              <a:t>Presentación: La constitución de un equipo de respuesta </a:t>
            </a:r>
            <a:r>
              <a:rPr lang="en-GB" dirty="0"/>
              <a:t>- 10</a:t>
            </a:r>
            <a:endParaRPr lang="x-none" dirty="0"/>
          </a:p>
        </p:txBody>
      </p:sp>
    </p:spTree>
    <p:extLst>
      <p:ext uri="{BB962C8B-B14F-4D97-AF65-F5344CB8AC3E}">
        <p14:creationId xmlns:p14="http://schemas.microsoft.com/office/powerpoint/2010/main" val="29689640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83DB64-9E23-7543-B4DB-D6410AC19F3C}"/>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B93CE2C0-1D65-4B1B-AD02-A3FFE55F2E19}"/>
              </a:ext>
            </a:extLst>
          </p:cNvPr>
          <p:cNvSpPr>
            <a:spLocks noGrp="1"/>
          </p:cNvSpPr>
          <p:nvPr>
            <p:ph sz="quarter" idx="14"/>
          </p:nvPr>
        </p:nvSpPr>
        <p:spPr/>
        <p:txBody>
          <a:bodyPr/>
          <a:lstStyle/>
          <a:p>
            <a:pPr marL="0" indent="0" algn="just">
              <a:buNone/>
            </a:pPr>
            <a:r>
              <a:rPr lang="en-US" b="1" dirty="0"/>
              <a:t>2. </a:t>
            </a:r>
            <a:r>
              <a:rPr lang="es-ES" b="1" dirty="0"/>
              <a:t>Respuesta a una crisis o emergencia</a:t>
            </a:r>
            <a:r>
              <a:rPr lang="en-US" b="1" dirty="0"/>
              <a:t>:</a:t>
            </a:r>
          </a:p>
          <a:p>
            <a:pPr algn="just"/>
            <a:r>
              <a:rPr lang="es-ES" dirty="0"/>
              <a:t>Los miembros del equipo de respuesta deben asegurarse de que otros miembros del personal proporcionen el apoyo necesario a las otras personas usuarias del servicio</a:t>
            </a:r>
            <a:r>
              <a:rPr lang="en-US" dirty="0"/>
              <a:t>.</a:t>
            </a:r>
          </a:p>
          <a:p>
            <a:pPr algn="just"/>
            <a:r>
              <a:rPr lang="es-ES" dirty="0"/>
              <a:t>Los equipos de respuesta deben adoptar medidas para tranquilizar el ambiente y retirar cualquier objeto potencialmente peligroso</a:t>
            </a:r>
            <a:r>
              <a:rPr lang="en-US" dirty="0"/>
              <a:t>. </a:t>
            </a:r>
          </a:p>
          <a:p>
            <a:pPr algn="just"/>
            <a:r>
              <a:rPr lang="es-ES" dirty="0"/>
              <a:t>Los equipos de respuesta no deben abrumar a las personas implicadas ni generar más caos, por ejemplo, hablando todos a la vez o actuando simultáneamente</a:t>
            </a:r>
            <a:r>
              <a:rPr lang="en-US" dirty="0"/>
              <a:t>. </a:t>
            </a:r>
          </a:p>
          <a:p>
            <a:pPr algn="just"/>
            <a:r>
              <a:rPr lang="es-ES" dirty="0"/>
              <a:t>Incluso durante una situación de conflicto, es importante tener en cuenta cómo se puede mejorar la relación entre las personas presentes</a:t>
            </a:r>
            <a:r>
              <a:rPr lang="en-US" dirty="0"/>
              <a:t>.</a:t>
            </a:r>
          </a:p>
          <a:p>
            <a:pPr algn="just"/>
            <a:endParaRPr lang="x-none" dirty="0"/>
          </a:p>
        </p:txBody>
      </p:sp>
      <p:sp>
        <p:nvSpPr>
          <p:cNvPr id="2" name="Title 1">
            <a:extLst>
              <a:ext uri="{FF2B5EF4-FFF2-40B4-BE49-F238E27FC236}">
                <a16:creationId xmlns:a16="http://schemas.microsoft.com/office/drawing/2014/main" id="{194F8A9D-CBC2-4D34-8098-BCCD54D13DA1}"/>
              </a:ext>
            </a:extLst>
          </p:cNvPr>
          <p:cNvSpPr>
            <a:spLocks noGrp="1"/>
          </p:cNvSpPr>
          <p:nvPr>
            <p:ph type="title"/>
          </p:nvPr>
        </p:nvSpPr>
        <p:spPr>
          <a:xfrm>
            <a:off x="417754" y="506412"/>
            <a:ext cx="11259895" cy="465138"/>
          </a:xfrm>
        </p:spPr>
        <p:txBody>
          <a:bodyPr>
            <a:noAutofit/>
          </a:bodyPr>
          <a:lstStyle/>
          <a:p>
            <a:r>
              <a:rPr lang="es-ES" dirty="0"/>
              <a:t>Presentación: La constitución de un equipo de respuesta </a:t>
            </a:r>
            <a:r>
              <a:rPr lang="en-GB" dirty="0"/>
              <a:t>- 11</a:t>
            </a:r>
            <a:endParaRPr lang="x-none" dirty="0"/>
          </a:p>
        </p:txBody>
      </p:sp>
    </p:spTree>
    <p:extLst>
      <p:ext uri="{BB962C8B-B14F-4D97-AF65-F5344CB8AC3E}">
        <p14:creationId xmlns:p14="http://schemas.microsoft.com/office/powerpoint/2010/main" val="2774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7FF68-3296-4EDD-BEDA-76940FA0D38F}"/>
              </a:ext>
            </a:extLst>
          </p:cNvPr>
          <p:cNvSpPr>
            <a:spLocks noGrp="1"/>
          </p:cNvSpPr>
          <p:nvPr>
            <p:ph sz="quarter" idx="14"/>
          </p:nvPr>
        </p:nvSpPr>
        <p:spPr>
          <a:xfrm>
            <a:off x="507195" y="1073426"/>
            <a:ext cx="11174412" cy="4937762"/>
          </a:xfrm>
        </p:spPr>
        <p:txBody>
          <a:bodyPr>
            <a:normAutofit fontScale="92500" lnSpcReduction="20000"/>
          </a:bodyPr>
          <a:lstStyle/>
          <a:p>
            <a:pPr marL="0" indent="0">
              <a:buNone/>
            </a:pPr>
            <a:r>
              <a:rPr lang="es-ES" b="1" dirty="0"/>
              <a:t>Las situaciones siguientes, ¿son aislamiento, contención, ambas cosas o ninguna</a:t>
            </a:r>
            <a:r>
              <a:rPr lang="en-GB" b="1" dirty="0"/>
              <a:t>? </a:t>
            </a:r>
            <a:endParaRPr lang="x-none" b="1" dirty="0"/>
          </a:p>
          <a:p>
            <a:pPr marL="457200" lvl="0" indent="-457200" fontAlgn="base">
              <a:buFont typeface="+mj-lt"/>
              <a:buAutoNum type="arabicPeriod"/>
            </a:pPr>
            <a:r>
              <a:rPr lang="es-ES" dirty="0"/>
              <a:t>Retener a una persona ligada a la </a:t>
            </a:r>
            <a:r>
              <a:rPr lang="es-ES" dirty="0" err="1"/>
              <a:t>camae</a:t>
            </a:r>
            <a:r>
              <a:rPr lang="es-ES" dirty="0"/>
              <a:t> con un cinturón o cadenas. </a:t>
            </a:r>
          </a:p>
          <a:p>
            <a:pPr marL="457200" lvl="0" indent="-457200" fontAlgn="base">
              <a:buFont typeface="+mj-lt"/>
              <a:buAutoNum type="arabicPeriod"/>
            </a:pPr>
            <a:r>
              <a:rPr lang="es-ES" dirty="0"/>
              <a:t>Mantener a una persona en una cama-jaula. </a:t>
            </a:r>
          </a:p>
          <a:p>
            <a:pPr marL="457200" lvl="0" indent="-457200" fontAlgn="base">
              <a:buFont typeface="+mj-lt"/>
              <a:buAutoNum type="arabicPeriod"/>
            </a:pPr>
            <a:r>
              <a:rPr lang="es-ES" dirty="0"/>
              <a:t>Atar a una persona a un árbol, cama u objeto fijo. </a:t>
            </a:r>
          </a:p>
          <a:p>
            <a:pPr marL="457200" lvl="0" indent="-457200" fontAlgn="base">
              <a:buFont typeface="+mj-lt"/>
              <a:buAutoNum type="arabicPeriod"/>
            </a:pPr>
            <a:r>
              <a:rPr lang="es-ES" dirty="0"/>
              <a:t>Inmovilizar a una persona.</a:t>
            </a:r>
          </a:p>
          <a:p>
            <a:pPr marL="457200" lvl="0" indent="-457200" fontAlgn="base">
              <a:buFont typeface="+mj-lt"/>
              <a:buAutoNum type="arabicPeriod"/>
            </a:pPr>
            <a:r>
              <a:rPr lang="es-ES" dirty="0"/>
              <a:t>Coger a alguien a la fuerza para vestirlo. </a:t>
            </a:r>
          </a:p>
          <a:p>
            <a:pPr marL="457200" lvl="0" indent="-457200" fontAlgn="base">
              <a:buFont typeface="+mj-lt"/>
              <a:buAutoNum type="arabicPeriod"/>
            </a:pPr>
            <a:r>
              <a:rPr lang="es-ES" dirty="0"/>
              <a:t>Obligar a una persona a ir a su habitación.  </a:t>
            </a:r>
          </a:p>
          <a:p>
            <a:pPr marL="457200" lvl="0" indent="-457200" fontAlgn="base">
              <a:buFont typeface="+mj-lt"/>
              <a:buAutoNum type="arabicPeriod"/>
            </a:pPr>
            <a:r>
              <a:rPr lang="es-ES" dirty="0"/>
              <a:t>Retener a una persona en su habitación, con la puerta abierta, pero con la prohibición de salir. </a:t>
            </a:r>
          </a:p>
          <a:p>
            <a:pPr marL="457200" lvl="0" indent="-457200" fontAlgn="base">
              <a:buFont typeface="+mj-lt"/>
              <a:buAutoNum type="arabicPeriod"/>
            </a:pPr>
            <a:r>
              <a:rPr lang="es-ES" dirty="0"/>
              <a:t>Sujetar las manos a alguien para alimentarlo porque está desnutrido. </a:t>
            </a:r>
          </a:p>
          <a:p>
            <a:pPr marL="457200" lvl="0" indent="-457200" fontAlgn="base">
              <a:buFont typeface="+mj-lt"/>
              <a:buAutoNum type="arabicPeriod"/>
            </a:pPr>
            <a:r>
              <a:rPr lang="es-ES" dirty="0"/>
              <a:t>Atar a alguien con correas para alimentarlo con un tubo porque se niega a comer desde hace un cierto tiempo. </a:t>
            </a:r>
          </a:p>
          <a:p>
            <a:pPr marL="457200" indent="-457200">
              <a:buFont typeface="+mj-lt"/>
              <a:buAutoNum type="arabicPeriod"/>
            </a:pPr>
            <a:r>
              <a:rPr lang="es-ES" dirty="0"/>
              <a:t>Mantener las puertas de un servicio cerradas con llave por «seguridad» o por otros motivos, incluso si las personas tienen oficialmente libertad de movimiento.</a:t>
            </a:r>
            <a:endParaRPr lang="x-none" dirty="0"/>
          </a:p>
        </p:txBody>
      </p:sp>
      <p:sp>
        <p:nvSpPr>
          <p:cNvPr id="2" name="Title 1">
            <a:extLst>
              <a:ext uri="{FF2B5EF4-FFF2-40B4-BE49-F238E27FC236}">
                <a16:creationId xmlns:a16="http://schemas.microsoft.com/office/drawing/2014/main" id="{E5A5420C-D517-4188-B85F-D98EBFA55CF2}"/>
              </a:ext>
            </a:extLst>
          </p:cNvPr>
          <p:cNvSpPr>
            <a:spLocks noGrp="1"/>
          </p:cNvSpPr>
          <p:nvPr>
            <p:ph type="title"/>
          </p:nvPr>
        </p:nvSpPr>
        <p:spPr/>
        <p:txBody>
          <a:bodyPr/>
          <a:lstStyle/>
          <a:p>
            <a:r>
              <a:rPr lang="es-ES" dirty="0"/>
              <a:t>Ejercicio 2.2: Identificar el aislamiento y la contención </a:t>
            </a:r>
            <a:endParaRPr lang="x-none" dirty="0"/>
          </a:p>
        </p:txBody>
      </p:sp>
    </p:spTree>
    <p:extLst>
      <p:ext uri="{BB962C8B-B14F-4D97-AF65-F5344CB8AC3E}">
        <p14:creationId xmlns:p14="http://schemas.microsoft.com/office/powerpoint/2010/main" val="7671991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18D11E-C370-914F-8DFD-6E5E9B3FCF10}"/>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BA150865-545B-4D27-BE24-61FE6256702B}"/>
              </a:ext>
            </a:extLst>
          </p:cNvPr>
          <p:cNvSpPr>
            <a:spLocks noGrp="1"/>
          </p:cNvSpPr>
          <p:nvPr>
            <p:ph sz="quarter" idx="14"/>
          </p:nvPr>
        </p:nvSpPr>
        <p:spPr/>
        <p:txBody>
          <a:bodyPr/>
          <a:lstStyle/>
          <a:p>
            <a:pPr marL="0" lvl="0" indent="0" algn="just">
              <a:buNone/>
            </a:pPr>
            <a:r>
              <a:rPr lang="en-GB" b="1" dirty="0"/>
              <a:t>3. </a:t>
            </a:r>
            <a:r>
              <a:rPr lang="es-ES" b="1" dirty="0"/>
              <a:t>Una vez resuelta la situación </a:t>
            </a:r>
            <a:r>
              <a:rPr lang="en-GB" b="1" dirty="0"/>
              <a:t> </a:t>
            </a:r>
          </a:p>
          <a:p>
            <a:pPr lvl="0" algn="just"/>
            <a:r>
              <a:rPr lang="es-ES" dirty="0"/>
              <a:t>Hay que llevar a cabo una revisión posterior al incidente lo antes posible</a:t>
            </a:r>
            <a:r>
              <a:rPr lang="en-GB" dirty="0"/>
              <a:t>.</a:t>
            </a:r>
            <a:endParaRPr lang="x-none" dirty="0"/>
          </a:p>
          <a:p>
            <a:pPr lvl="0" algn="just"/>
            <a:r>
              <a:rPr lang="es-ES" dirty="0"/>
              <a:t>Los miembros del equipo de respuesta deben mantener una reunión informativa posterior al incidente para analizar su respuesta y el resultado</a:t>
            </a:r>
            <a:r>
              <a:rPr lang="en-GB" dirty="0"/>
              <a:t>. </a:t>
            </a:r>
            <a:endParaRPr lang="x-none" dirty="0"/>
          </a:p>
          <a:p>
            <a:pPr lvl="0" algn="just"/>
            <a:r>
              <a:rPr lang="es-ES" dirty="0"/>
              <a:t>Conviene que el equipo de respuesta hable con todas las personas implicadas para determinar qué piensan que condujo a la situación, qué opinan sobre cómo se gestionó y qué se podría hacer para que en el futuro no se vuelva a producir una situación parecida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CA7AB32F-B6E1-4B9E-BD15-8FC5E5D7A8DC}"/>
              </a:ext>
            </a:extLst>
          </p:cNvPr>
          <p:cNvSpPr>
            <a:spLocks noGrp="1"/>
          </p:cNvSpPr>
          <p:nvPr>
            <p:ph type="title"/>
          </p:nvPr>
        </p:nvSpPr>
        <p:spPr>
          <a:xfrm>
            <a:off x="417754" y="506412"/>
            <a:ext cx="11259895" cy="427038"/>
          </a:xfrm>
        </p:spPr>
        <p:txBody>
          <a:bodyPr>
            <a:noAutofit/>
          </a:bodyPr>
          <a:lstStyle/>
          <a:p>
            <a:r>
              <a:rPr lang="es-ES" dirty="0"/>
              <a:t>Presentación: La constitución de un equipo de respuesta </a:t>
            </a:r>
            <a:r>
              <a:rPr lang="en-GB" dirty="0"/>
              <a:t>- 12</a:t>
            </a:r>
            <a:endParaRPr lang="x-none" dirty="0"/>
          </a:p>
        </p:txBody>
      </p:sp>
    </p:spTree>
    <p:extLst>
      <p:ext uri="{BB962C8B-B14F-4D97-AF65-F5344CB8AC3E}">
        <p14:creationId xmlns:p14="http://schemas.microsoft.com/office/powerpoint/2010/main" val="2871552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D1C249-CDF6-CB4F-9EDF-AAF7397D8FCC}"/>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DD51D203-761B-40CB-B499-9E791935E7A4}"/>
              </a:ext>
            </a:extLst>
          </p:cNvPr>
          <p:cNvSpPr>
            <a:spLocks noGrp="1"/>
          </p:cNvSpPr>
          <p:nvPr>
            <p:ph sz="quarter" idx="14"/>
          </p:nvPr>
        </p:nvSpPr>
        <p:spPr/>
        <p:txBody>
          <a:bodyPr>
            <a:noAutofit/>
          </a:bodyPr>
          <a:lstStyle/>
          <a:p>
            <a:pPr marL="0" indent="0" algn="just">
              <a:buNone/>
            </a:pPr>
            <a:r>
              <a:rPr lang="en-US" sz="2100" b="1" dirty="0"/>
              <a:t>3. </a:t>
            </a:r>
            <a:r>
              <a:rPr lang="es-ES" sz="2100" b="1" dirty="0"/>
              <a:t>Una vez resuelta la situación</a:t>
            </a:r>
            <a:r>
              <a:rPr lang="en-US" sz="2100" b="1" dirty="0"/>
              <a:t>:</a:t>
            </a:r>
          </a:p>
          <a:p>
            <a:pPr algn="just"/>
            <a:r>
              <a:rPr lang="es-ES" sz="2100" dirty="0"/>
              <a:t>Conviene llevar a cabo una reunión informativa aparte con la persona usuaria del servicio implicada en la situación</a:t>
            </a:r>
            <a:r>
              <a:rPr lang="en-US" sz="2100" dirty="0"/>
              <a:t>.  </a:t>
            </a:r>
          </a:p>
          <a:p>
            <a:pPr lvl="1" algn="just" fontAlgn="base"/>
            <a:r>
              <a:rPr lang="es-ES" sz="2100" dirty="0"/>
              <a:t>Esta sesión ofrece también la oportunidad de elaborar los planes individualizados y revisarlos. </a:t>
            </a:r>
          </a:p>
          <a:p>
            <a:pPr lvl="1" algn="just"/>
            <a:r>
              <a:rPr lang="es-ES" sz="2100" dirty="0"/>
              <a:t>Es recomendable dar a las personas implicadas la oportunidad de escribir su perspectiva personal sobre el incidente y sobre cómo se debería proceder en el futuro ante situaciones similares</a:t>
            </a:r>
            <a:r>
              <a:rPr lang="en-GB" sz="2100" dirty="0"/>
              <a:t>.</a:t>
            </a:r>
            <a:endParaRPr lang="x-none" sz="2100" dirty="0"/>
          </a:p>
          <a:p>
            <a:pPr algn="just"/>
            <a:r>
              <a:rPr lang="es-ES" sz="2100" dirty="0"/>
              <a:t>Además, conviene llevar a cabo una revisión posterior al incidente poco después de la crisis</a:t>
            </a:r>
            <a:r>
              <a:rPr lang="en-US" sz="2100" dirty="0"/>
              <a:t>. </a:t>
            </a:r>
          </a:p>
          <a:p>
            <a:pPr algn="just"/>
            <a:r>
              <a:rPr lang="es-ES" sz="2100" dirty="0"/>
              <a:t>Deben hacerse recomendaciones que subrayen las acciones que se podrían adoptar en el futuro</a:t>
            </a:r>
            <a:r>
              <a:rPr lang="en-US" sz="2100" dirty="0"/>
              <a:t>. </a:t>
            </a:r>
          </a:p>
          <a:p>
            <a:pPr algn="just"/>
            <a:r>
              <a:rPr lang="es-ES" sz="2100" dirty="0"/>
              <a:t>los resultados de esta revisión deben compartirse con el personal y la dirección del servicio</a:t>
            </a:r>
            <a:r>
              <a:rPr lang="en-US" sz="2100" dirty="0"/>
              <a:t>.</a:t>
            </a:r>
          </a:p>
          <a:p>
            <a:pPr algn="just"/>
            <a:endParaRPr lang="x-none" sz="2100" dirty="0"/>
          </a:p>
        </p:txBody>
      </p:sp>
      <p:sp>
        <p:nvSpPr>
          <p:cNvPr id="2" name="Title 1">
            <a:extLst>
              <a:ext uri="{FF2B5EF4-FFF2-40B4-BE49-F238E27FC236}">
                <a16:creationId xmlns:a16="http://schemas.microsoft.com/office/drawing/2014/main" id="{7F0BCCBA-8F77-4492-A4ED-E6C6BAC52125}"/>
              </a:ext>
            </a:extLst>
          </p:cNvPr>
          <p:cNvSpPr>
            <a:spLocks noGrp="1"/>
          </p:cNvSpPr>
          <p:nvPr>
            <p:ph type="title"/>
          </p:nvPr>
        </p:nvSpPr>
        <p:spPr>
          <a:xfrm>
            <a:off x="417754" y="506412"/>
            <a:ext cx="11278945" cy="465138"/>
          </a:xfrm>
        </p:spPr>
        <p:txBody>
          <a:bodyPr>
            <a:noAutofit/>
          </a:bodyPr>
          <a:lstStyle/>
          <a:p>
            <a:r>
              <a:rPr lang="es-ES" dirty="0"/>
              <a:t>Presentación: La constitución de un equipo de respuesta </a:t>
            </a:r>
            <a:r>
              <a:rPr lang="en-GB" dirty="0"/>
              <a:t>- 13</a:t>
            </a:r>
            <a:endParaRPr lang="x-none" dirty="0"/>
          </a:p>
        </p:txBody>
      </p:sp>
    </p:spTree>
    <p:extLst>
      <p:ext uri="{BB962C8B-B14F-4D97-AF65-F5344CB8AC3E}">
        <p14:creationId xmlns:p14="http://schemas.microsoft.com/office/powerpoint/2010/main" val="5527573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A63D3-527E-4124-9A2C-370FAB0A7048}"/>
              </a:ext>
            </a:extLst>
          </p:cNvPr>
          <p:cNvSpPr>
            <a:spLocks noGrp="1"/>
          </p:cNvSpPr>
          <p:nvPr>
            <p:ph sz="quarter" idx="14"/>
          </p:nvPr>
        </p:nvSpPr>
        <p:spPr/>
        <p:txBody>
          <a:bodyPr/>
          <a:lstStyle/>
          <a:p>
            <a:pPr marL="0" indent="0" algn="just">
              <a:buNone/>
            </a:pPr>
            <a:r>
              <a:rPr lang="es-ES" dirty="0"/>
              <a:t>¿Qué se puede hacer para crear un equipo de respuesta en vuestro servicio? </a:t>
            </a:r>
          </a:p>
          <a:p>
            <a:pPr lvl="0" algn="just" fontAlgn="base"/>
            <a:r>
              <a:rPr lang="es-ES" dirty="0"/>
              <a:t>¿Quién se podría implicar? </a:t>
            </a:r>
          </a:p>
          <a:p>
            <a:pPr lvl="0" algn="just" fontAlgn="base"/>
            <a:r>
              <a:rPr lang="es-ES" dirty="0"/>
              <a:t>¿Cómo se podrían implicar en el equipo de respuesta personas que no formen parte del personal? (Por ejemplo, pueden estar disponibles para el servicio diariamente o pueden estar «de guardia» para acudir rápidamente.) </a:t>
            </a:r>
          </a:p>
          <a:p>
            <a:pPr lvl="0" algn="just" fontAlgn="base"/>
            <a:r>
              <a:rPr lang="es-ES" dirty="0"/>
              <a:t>¿Cómo se podría organizar la formación del equipo? </a:t>
            </a:r>
          </a:p>
          <a:p>
            <a:pPr lvl="0" algn="just" fontAlgn="base"/>
            <a:r>
              <a:rPr lang="es-ES" dirty="0"/>
              <a:t>Si se necesita financiación, ¿cuál sería la fuente? 	 </a:t>
            </a:r>
          </a:p>
          <a:p>
            <a:pPr algn="just"/>
            <a:endParaRPr lang="x-none" dirty="0"/>
          </a:p>
        </p:txBody>
      </p:sp>
      <p:sp>
        <p:nvSpPr>
          <p:cNvPr id="2" name="Title 1">
            <a:extLst>
              <a:ext uri="{FF2B5EF4-FFF2-40B4-BE49-F238E27FC236}">
                <a16:creationId xmlns:a16="http://schemas.microsoft.com/office/drawing/2014/main" id="{B684EA36-D46F-4B24-B31A-42E67973F509}"/>
              </a:ext>
            </a:extLst>
          </p:cNvPr>
          <p:cNvSpPr>
            <a:spLocks noGrp="1"/>
          </p:cNvSpPr>
          <p:nvPr>
            <p:ph type="title"/>
          </p:nvPr>
        </p:nvSpPr>
        <p:spPr/>
        <p:txBody>
          <a:bodyPr/>
          <a:lstStyle/>
          <a:p>
            <a:r>
              <a:rPr lang="es-ES" dirty="0"/>
              <a:t>Ejercicio 10.1: Constituir un equipo de respuesta </a:t>
            </a:r>
            <a:endParaRPr lang="x-none" dirty="0"/>
          </a:p>
        </p:txBody>
      </p:sp>
    </p:spTree>
    <p:extLst>
      <p:ext uri="{BB962C8B-B14F-4D97-AF65-F5344CB8AC3E}">
        <p14:creationId xmlns:p14="http://schemas.microsoft.com/office/powerpoint/2010/main" val="32191455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ABA41-D916-4C8C-9BE4-9B5B519CEFCE}"/>
              </a:ext>
            </a:extLst>
          </p:cNvPr>
          <p:cNvSpPr>
            <a:spLocks noGrp="1"/>
          </p:cNvSpPr>
          <p:nvPr>
            <p:ph sz="quarter" idx="14"/>
          </p:nvPr>
        </p:nvSpPr>
        <p:spPr/>
        <p:txBody>
          <a:bodyPr/>
          <a:lstStyle/>
          <a:p>
            <a:pPr marL="0" indent="0" algn="ctr">
              <a:buNone/>
            </a:pPr>
            <a:endParaRPr lang="es-ES" sz="2500" b="1" i="1" dirty="0"/>
          </a:p>
          <a:p>
            <a:pPr marL="0" indent="0" algn="ctr">
              <a:buNone/>
            </a:pPr>
            <a:r>
              <a:rPr lang="es-ES" sz="2500" b="1" i="1" dirty="0"/>
              <a:t>¿Qué puede hacer a título individual para ayudar a erradicar el aislamiento y la contención en tu servicio? </a:t>
            </a:r>
            <a:endParaRPr lang="en-GB" sz="2500" b="1" i="1" dirty="0"/>
          </a:p>
          <a:p>
            <a:endParaRPr lang="x-none" dirty="0"/>
          </a:p>
        </p:txBody>
      </p:sp>
      <p:sp>
        <p:nvSpPr>
          <p:cNvPr id="2" name="Title 1">
            <a:extLst>
              <a:ext uri="{FF2B5EF4-FFF2-40B4-BE49-F238E27FC236}">
                <a16:creationId xmlns:a16="http://schemas.microsoft.com/office/drawing/2014/main" id="{DC639976-BDBF-48C9-9C16-224168E6ED11}"/>
              </a:ext>
            </a:extLst>
          </p:cNvPr>
          <p:cNvSpPr>
            <a:spLocks noGrp="1"/>
          </p:cNvSpPr>
          <p:nvPr>
            <p:ph type="title"/>
          </p:nvPr>
        </p:nvSpPr>
        <p:spPr/>
        <p:txBody>
          <a:bodyPr/>
          <a:lstStyle/>
          <a:p>
            <a:r>
              <a:rPr lang="es-ES" dirty="0"/>
              <a:t>Ejercicio para reflexionar</a:t>
            </a:r>
            <a:endParaRPr lang="x-none" dirty="0"/>
          </a:p>
        </p:txBody>
      </p:sp>
    </p:spTree>
    <p:extLst>
      <p:ext uri="{BB962C8B-B14F-4D97-AF65-F5344CB8AC3E}">
        <p14:creationId xmlns:p14="http://schemas.microsoft.com/office/powerpoint/2010/main" val="15361209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1988-3689-4DB4-82AA-9E47AE104D5F}"/>
              </a:ext>
            </a:extLst>
          </p:cNvPr>
          <p:cNvSpPr>
            <a:spLocks noGrp="1"/>
          </p:cNvSpPr>
          <p:nvPr>
            <p:ph type="title"/>
          </p:nvPr>
        </p:nvSpPr>
        <p:spPr>
          <a:xfrm>
            <a:off x="507206" y="2313946"/>
            <a:ext cx="11303794" cy="391154"/>
          </a:xfrm>
        </p:spPr>
        <p:txBody>
          <a:bodyPr/>
          <a:lstStyle/>
          <a:p>
            <a:r>
              <a:rPr lang="es-ES" dirty="0"/>
              <a:t>Tema 11. Acciones que se pueden emprender para erradicar el aislamiento</a:t>
            </a:r>
            <a:br>
              <a:rPr lang="es-ES" dirty="0"/>
            </a:br>
            <a:r>
              <a:rPr lang="es-ES" dirty="0"/>
              <a:t>y la contención</a:t>
            </a:r>
          </a:p>
        </p:txBody>
      </p:sp>
    </p:spTree>
    <p:extLst>
      <p:ext uri="{BB962C8B-B14F-4D97-AF65-F5344CB8AC3E}">
        <p14:creationId xmlns:p14="http://schemas.microsoft.com/office/powerpoint/2010/main" val="31594430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78C51-BBE5-481D-B2C7-C98A7383ACFF}"/>
              </a:ext>
            </a:extLst>
          </p:cNvPr>
          <p:cNvSpPr>
            <a:spLocks noGrp="1"/>
          </p:cNvSpPr>
          <p:nvPr>
            <p:ph sz="quarter" idx="14"/>
          </p:nvPr>
        </p:nvSpPr>
        <p:spPr/>
        <p:txBody>
          <a:bodyPr/>
          <a:lstStyle/>
          <a:p>
            <a:endParaRPr lang="en-US" dirty="0"/>
          </a:p>
          <a:p>
            <a:endParaRPr lang="en-US" dirty="0"/>
          </a:p>
          <a:p>
            <a:pPr marL="0" indent="0" algn="ctr">
              <a:buNone/>
            </a:pPr>
            <a:r>
              <a:rPr lang="es-ES" sz="2500" b="1" i="1" dirty="0"/>
              <a:t>¿Cómo se gestionan actualmente en vuestro servicio las situaciones de crisis? </a:t>
            </a:r>
            <a:endParaRPr lang="x-none" dirty="0"/>
          </a:p>
        </p:txBody>
      </p:sp>
      <p:sp>
        <p:nvSpPr>
          <p:cNvPr id="2" name="Title 1">
            <a:extLst>
              <a:ext uri="{FF2B5EF4-FFF2-40B4-BE49-F238E27FC236}">
                <a16:creationId xmlns:a16="http://schemas.microsoft.com/office/drawing/2014/main" id="{FD69F93E-9B76-461B-B2AB-D1FA5D40123D}"/>
              </a:ext>
            </a:extLst>
          </p:cNvPr>
          <p:cNvSpPr>
            <a:spLocks noGrp="1"/>
          </p:cNvSpPr>
          <p:nvPr>
            <p:ph type="title"/>
          </p:nvPr>
        </p:nvSpPr>
        <p:spPr>
          <a:xfrm>
            <a:off x="417754" y="506412"/>
            <a:ext cx="11259895" cy="427038"/>
          </a:xfrm>
        </p:spPr>
        <p:txBody>
          <a:bodyPr>
            <a:noAutofit/>
          </a:bodyPr>
          <a:lstStyle/>
          <a:p>
            <a:r>
              <a:rPr lang="es-ES" dirty="0"/>
              <a:t>Ejercicio 11.1: Prácticas actuales para responder a situaciones de tensión y de conflictividad en el servicio</a:t>
            </a:r>
            <a:r>
              <a:rPr lang="es-ES" i="1" dirty="0"/>
              <a:t> </a:t>
            </a:r>
            <a:endParaRPr lang="x-none" dirty="0"/>
          </a:p>
        </p:txBody>
      </p:sp>
    </p:spTree>
    <p:extLst>
      <p:ext uri="{BB962C8B-B14F-4D97-AF65-F5344CB8AC3E}">
        <p14:creationId xmlns:p14="http://schemas.microsoft.com/office/powerpoint/2010/main" val="5362267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E6878-0DA6-4ED2-8933-8B4482D79FFA}"/>
              </a:ext>
            </a:extLst>
          </p:cNvPr>
          <p:cNvSpPr>
            <a:spLocks noGrp="1"/>
          </p:cNvSpPr>
          <p:nvPr>
            <p:ph sz="quarter" idx="14"/>
          </p:nvPr>
        </p:nvSpPr>
        <p:spPr/>
        <p:txBody>
          <a:bodyPr/>
          <a:lstStyle/>
          <a:p>
            <a:endParaRPr lang="en-US" dirty="0"/>
          </a:p>
          <a:p>
            <a:pPr marL="0" indent="0" algn="ctr">
              <a:buNone/>
            </a:pPr>
            <a:r>
              <a:rPr lang="es-ES" sz="2500" b="1" i="1" dirty="0"/>
              <a:t>¿Cuáles son algunas de las acciones personales que podéis adoptar para erradicar el uso del aislamiento y la contención en un servicio social o de salud mental? </a:t>
            </a:r>
            <a:endParaRPr lang="x-none" dirty="0"/>
          </a:p>
        </p:txBody>
      </p:sp>
      <p:sp>
        <p:nvSpPr>
          <p:cNvPr id="2" name="Title 1">
            <a:extLst>
              <a:ext uri="{FF2B5EF4-FFF2-40B4-BE49-F238E27FC236}">
                <a16:creationId xmlns:a16="http://schemas.microsoft.com/office/drawing/2014/main" id="{C2CDE935-39C1-4680-B6E8-92009D26AA6D}"/>
              </a:ext>
            </a:extLst>
          </p:cNvPr>
          <p:cNvSpPr>
            <a:spLocks noGrp="1"/>
          </p:cNvSpPr>
          <p:nvPr>
            <p:ph type="title"/>
          </p:nvPr>
        </p:nvSpPr>
        <p:spPr>
          <a:xfrm>
            <a:off x="417754" y="506412"/>
            <a:ext cx="11317045" cy="407988"/>
          </a:xfrm>
        </p:spPr>
        <p:txBody>
          <a:bodyPr/>
          <a:lstStyle/>
          <a:p>
            <a:r>
              <a:rPr lang="es-ES" dirty="0" err="1"/>
              <a:t>cicio</a:t>
            </a:r>
            <a:r>
              <a:rPr lang="es-ES" dirty="0"/>
              <a:t> 11.2: Acciones personales para eliminar el aislamiento y la contención </a:t>
            </a:r>
            <a:endParaRPr lang="x-none" dirty="0"/>
          </a:p>
        </p:txBody>
      </p:sp>
    </p:spTree>
    <p:extLst>
      <p:ext uri="{BB962C8B-B14F-4D97-AF65-F5344CB8AC3E}">
        <p14:creationId xmlns:p14="http://schemas.microsoft.com/office/powerpoint/2010/main" val="39925206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4F228-2127-41E7-9038-366131A4EC92}"/>
              </a:ext>
            </a:extLst>
          </p:cNvPr>
          <p:cNvSpPr>
            <a:spLocks noGrp="1"/>
          </p:cNvSpPr>
          <p:nvPr>
            <p:ph sz="quarter" idx="14"/>
          </p:nvPr>
        </p:nvSpPr>
        <p:spPr/>
        <p:txBody>
          <a:bodyPr/>
          <a:lstStyle/>
          <a:p>
            <a:endParaRPr lang="en-US" dirty="0"/>
          </a:p>
          <a:p>
            <a:pPr marL="0" indent="0" algn="ctr">
              <a:buNone/>
            </a:pPr>
            <a:r>
              <a:rPr lang="es-ES" sz="2500" b="1" i="1" dirty="0"/>
              <a:t>¿Cuáles son algunos de los cambios que se pueden introducir en el servicio para eliminar el uso del aislamiento y la contención? </a:t>
            </a:r>
          </a:p>
          <a:p>
            <a:pPr marL="0" indent="0" algn="ctr">
              <a:buNone/>
            </a:pPr>
            <a:endParaRPr lang="en-US" sz="2500" b="1" i="1" dirty="0"/>
          </a:p>
          <a:p>
            <a:pPr marL="0" indent="0" algn="ctr">
              <a:buNone/>
            </a:pPr>
            <a:r>
              <a:rPr lang="es-ES" sz="2500" b="1" i="1" dirty="0"/>
              <a:t>¿Qué acciones deben adoptarse para aplicar estos cambios? </a:t>
            </a:r>
            <a:endParaRPr lang="x-none" dirty="0"/>
          </a:p>
        </p:txBody>
      </p:sp>
      <p:sp>
        <p:nvSpPr>
          <p:cNvPr id="2" name="Title 1">
            <a:extLst>
              <a:ext uri="{FF2B5EF4-FFF2-40B4-BE49-F238E27FC236}">
                <a16:creationId xmlns:a16="http://schemas.microsoft.com/office/drawing/2014/main" id="{AFD1E534-CD58-4BF8-B4CD-7149074FA8F7}"/>
              </a:ext>
            </a:extLst>
          </p:cNvPr>
          <p:cNvSpPr>
            <a:spLocks noGrp="1"/>
          </p:cNvSpPr>
          <p:nvPr>
            <p:ph type="title"/>
          </p:nvPr>
        </p:nvSpPr>
        <p:spPr>
          <a:xfrm>
            <a:off x="417754" y="506412"/>
            <a:ext cx="11317045" cy="446088"/>
          </a:xfrm>
        </p:spPr>
        <p:txBody>
          <a:bodyPr/>
          <a:lstStyle/>
          <a:p>
            <a:r>
              <a:rPr lang="es-ES" dirty="0"/>
              <a:t>Ejercicio 11.3: Acciones en el ámbito del servicio para erradicar el aislamiento y la contención </a:t>
            </a:r>
            <a:endParaRPr lang="x-none" dirty="0"/>
          </a:p>
        </p:txBody>
      </p:sp>
    </p:spTree>
    <p:extLst>
      <p:ext uri="{BB962C8B-B14F-4D97-AF65-F5344CB8AC3E}">
        <p14:creationId xmlns:p14="http://schemas.microsoft.com/office/powerpoint/2010/main" val="29004541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400EF-C0CB-4ACA-834C-5758481A6E07}"/>
              </a:ext>
            </a:extLst>
          </p:cNvPr>
          <p:cNvSpPr>
            <a:spLocks noGrp="1"/>
          </p:cNvSpPr>
          <p:nvPr>
            <p:ph sz="quarter" idx="14"/>
          </p:nvPr>
        </p:nvSpPr>
        <p:spPr/>
        <p:txBody>
          <a:bodyPr/>
          <a:lstStyle/>
          <a:p>
            <a:endParaRPr lang="en-US" dirty="0"/>
          </a:p>
          <a:p>
            <a:r>
              <a:rPr lang="es-ES" dirty="0"/>
              <a:t>Se pueden emprender acciones para erradicar el uso del aislamiento y la contención, tanto a título individual como en el ámbito del servicio, mediante la introducción de cambios culturales y en las políticas del servicio. </a:t>
            </a:r>
          </a:p>
          <a:p>
            <a:pPr marL="0" indent="0">
              <a:buNone/>
            </a:pPr>
            <a:endParaRPr lang="en-US" dirty="0"/>
          </a:p>
          <a:p>
            <a:endParaRPr lang="x-none" dirty="0"/>
          </a:p>
        </p:txBody>
      </p:sp>
      <p:sp>
        <p:nvSpPr>
          <p:cNvPr id="2" name="Title 1">
            <a:extLst>
              <a:ext uri="{FF2B5EF4-FFF2-40B4-BE49-F238E27FC236}">
                <a16:creationId xmlns:a16="http://schemas.microsoft.com/office/drawing/2014/main" id="{C15F8C6C-9B34-494A-8882-092998B835CA}"/>
              </a:ext>
            </a:extLst>
          </p:cNvPr>
          <p:cNvSpPr>
            <a:spLocks noGrp="1"/>
          </p:cNvSpPr>
          <p:nvPr>
            <p:ph type="title"/>
          </p:nvPr>
        </p:nvSpPr>
        <p:spPr>
          <a:xfrm>
            <a:off x="417754" y="506412"/>
            <a:ext cx="11221795" cy="369888"/>
          </a:xfrm>
        </p:spPr>
        <p:txBody>
          <a:bodyPr/>
          <a:lstStyle/>
          <a:p>
            <a:r>
              <a:rPr lang="es-ES" dirty="0"/>
              <a:t>Presentación: Acciones en el ámbito del servicio para erradicar el aislamiento y la contención </a:t>
            </a:r>
            <a:r>
              <a:rPr lang="en-GB" dirty="0"/>
              <a:t>- 1 </a:t>
            </a:r>
            <a:endParaRPr lang="x-none" dirty="0"/>
          </a:p>
        </p:txBody>
      </p:sp>
    </p:spTree>
    <p:extLst>
      <p:ext uri="{BB962C8B-B14F-4D97-AF65-F5344CB8AC3E}">
        <p14:creationId xmlns:p14="http://schemas.microsoft.com/office/powerpoint/2010/main" val="13842971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B73A5-06AA-45FB-94F2-5DBF666BBECC}"/>
              </a:ext>
            </a:extLst>
          </p:cNvPr>
          <p:cNvSpPr>
            <a:spLocks noGrp="1"/>
          </p:cNvSpPr>
          <p:nvPr>
            <p:ph sz="quarter" idx="14"/>
          </p:nvPr>
        </p:nvSpPr>
        <p:spPr/>
        <p:txBody>
          <a:bodyPr/>
          <a:lstStyle/>
          <a:p>
            <a:pPr marL="0" indent="0" algn="just">
              <a:buNone/>
            </a:pPr>
            <a:r>
              <a:rPr lang="es-ES" b="1" dirty="0"/>
              <a:t>Entre los ejemplos de acciones que se pueden llevar a cabo </a:t>
            </a:r>
            <a:r>
              <a:rPr lang="en-US" b="1" dirty="0"/>
              <a:t>:</a:t>
            </a:r>
          </a:p>
          <a:p>
            <a:pPr lvl="0" algn="just" fontAlgn="base"/>
            <a:r>
              <a:rPr lang="es-ES" dirty="0"/>
              <a:t>Establecer una política en el servicio destinada a erradicar el uso del aislamiento y la contención. </a:t>
            </a:r>
          </a:p>
          <a:p>
            <a:pPr algn="just"/>
            <a:r>
              <a:rPr lang="es-ES" dirty="0"/>
              <a:t>Establecer una política en el servicio para garantizar que el personal no se considere responsable o culpable cuando se producen accidentes si han seguido todas las estrategias, los procedimientos y los protocolos no restrictivos adecuados</a:t>
            </a:r>
            <a:r>
              <a:rPr lang="en-US" dirty="0"/>
              <a:t>.</a:t>
            </a:r>
          </a:p>
          <a:p>
            <a:pPr algn="just"/>
            <a:endParaRPr lang="x-none" dirty="0"/>
          </a:p>
        </p:txBody>
      </p:sp>
      <p:sp>
        <p:nvSpPr>
          <p:cNvPr id="2" name="Title 1">
            <a:extLst>
              <a:ext uri="{FF2B5EF4-FFF2-40B4-BE49-F238E27FC236}">
                <a16:creationId xmlns:a16="http://schemas.microsoft.com/office/drawing/2014/main" id="{68128278-6CBC-4846-A8DA-6D59C34FFF97}"/>
              </a:ext>
            </a:extLst>
          </p:cNvPr>
          <p:cNvSpPr>
            <a:spLocks noGrp="1"/>
          </p:cNvSpPr>
          <p:nvPr>
            <p:ph type="title"/>
          </p:nvPr>
        </p:nvSpPr>
        <p:spPr>
          <a:xfrm>
            <a:off x="417754" y="506412"/>
            <a:ext cx="11374195" cy="427038"/>
          </a:xfrm>
        </p:spPr>
        <p:txBody>
          <a:bodyPr/>
          <a:lstStyle/>
          <a:p>
            <a:r>
              <a:rPr lang="es-ES" dirty="0"/>
              <a:t>Presentación: Acciones en el ámbito del servicio para erradicar el aislamiento y la contención </a:t>
            </a:r>
            <a:r>
              <a:rPr lang="en-GB" dirty="0"/>
              <a:t>- 2</a:t>
            </a:r>
            <a:endParaRPr lang="x-none" dirty="0"/>
          </a:p>
        </p:txBody>
      </p:sp>
    </p:spTree>
    <p:extLst>
      <p:ext uri="{BB962C8B-B14F-4D97-AF65-F5344CB8AC3E}">
        <p14:creationId xmlns:p14="http://schemas.microsoft.com/office/powerpoint/2010/main" val="335521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3C7C972-C68D-E340-9315-78C6E3221495}"/>
              </a:ext>
            </a:extLst>
          </p:cNvPr>
          <p:cNvSpPr>
            <a:spLocks noGrp="1"/>
          </p:cNvSpPr>
          <p:nvPr>
            <p:ph type="body" sz="quarter" idx="13"/>
          </p:nvPr>
        </p:nvSpPr>
        <p:spPr/>
        <p:txBody>
          <a:bodyPr/>
          <a:lstStyle/>
          <a:p>
            <a:r>
              <a:rPr lang="es-ES" dirty="0"/>
              <a:t>El aislamiento</a:t>
            </a:r>
          </a:p>
        </p:txBody>
      </p:sp>
      <p:sp>
        <p:nvSpPr>
          <p:cNvPr id="3" name="Content Placeholder 2">
            <a:extLst>
              <a:ext uri="{FF2B5EF4-FFF2-40B4-BE49-F238E27FC236}">
                <a16:creationId xmlns:a16="http://schemas.microsoft.com/office/drawing/2014/main" id="{64656382-A7BF-4CF1-BA72-80F8FD045281}"/>
              </a:ext>
            </a:extLst>
          </p:cNvPr>
          <p:cNvSpPr>
            <a:spLocks noGrp="1"/>
          </p:cNvSpPr>
          <p:nvPr>
            <p:ph sz="quarter" idx="14"/>
          </p:nvPr>
        </p:nvSpPr>
        <p:spPr/>
        <p:txBody>
          <a:bodyPr/>
          <a:lstStyle/>
          <a:p>
            <a:pPr lvl="0" algn="just" fontAlgn="base"/>
            <a:r>
              <a:rPr lang="es-ES" dirty="0"/>
              <a:t>En general, el </a:t>
            </a:r>
            <a:r>
              <a:rPr lang="es-ES" i="1" dirty="0"/>
              <a:t>aislamiento</a:t>
            </a:r>
            <a:r>
              <a:rPr lang="es-ES" dirty="0"/>
              <a:t> se puede definir como la acción de separar a una persona del resto limitando físicamente su capacidad de salir de un espacio determinado (confinamiento). </a:t>
            </a:r>
          </a:p>
          <a:p>
            <a:pPr lvl="0" algn="just" fontAlgn="base"/>
            <a:r>
              <a:rPr lang="es-ES" dirty="0"/>
              <a:t>Se puede poner en práctica encerrando a una persona en un espacio concreto (como en una habitación, un cobertizo o una celda) o confinándola en un área y cerrando con llave las puertas de acceso, y prohibiéndole que salga de esta zona o amenazándola con consecuencias negativas si lo hace. </a:t>
            </a:r>
          </a:p>
          <a:p>
            <a:pPr algn="just"/>
            <a:endParaRPr lang="x-none" dirty="0"/>
          </a:p>
        </p:txBody>
      </p:sp>
      <p:sp>
        <p:nvSpPr>
          <p:cNvPr id="2" name="Title 1">
            <a:extLst>
              <a:ext uri="{FF2B5EF4-FFF2-40B4-BE49-F238E27FC236}">
                <a16:creationId xmlns:a16="http://schemas.microsoft.com/office/drawing/2014/main" id="{AEBB982F-791F-4BBC-8EE8-CF85F3F09644}"/>
              </a:ext>
            </a:extLst>
          </p:cNvPr>
          <p:cNvSpPr>
            <a:spLocks noGrp="1"/>
          </p:cNvSpPr>
          <p:nvPr>
            <p:ph type="title"/>
          </p:nvPr>
        </p:nvSpPr>
        <p:spPr>
          <a:xfrm>
            <a:off x="417755" y="506412"/>
            <a:ext cx="10753828" cy="427866"/>
          </a:xfrm>
        </p:spPr>
        <p:txBody>
          <a:bodyPr/>
          <a:lstStyle/>
          <a:p>
            <a:r>
              <a:rPr lang="es-ES" dirty="0"/>
              <a:t>Presentación: Formas de aislamiento y de contención </a:t>
            </a:r>
            <a:r>
              <a:rPr lang="en-GB" dirty="0"/>
              <a:t>- 1</a:t>
            </a:r>
            <a:endParaRPr lang="x-none" dirty="0"/>
          </a:p>
        </p:txBody>
      </p:sp>
    </p:spTree>
    <p:extLst>
      <p:ext uri="{BB962C8B-B14F-4D97-AF65-F5344CB8AC3E}">
        <p14:creationId xmlns:p14="http://schemas.microsoft.com/office/powerpoint/2010/main" val="16080660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D4AD6-4F12-4777-ABD3-62A98BD30650}"/>
              </a:ext>
            </a:extLst>
          </p:cNvPr>
          <p:cNvSpPr>
            <a:spLocks noGrp="1"/>
          </p:cNvSpPr>
          <p:nvPr>
            <p:ph sz="quarter" idx="14"/>
          </p:nvPr>
        </p:nvSpPr>
        <p:spPr/>
        <p:txBody>
          <a:bodyPr/>
          <a:lstStyle/>
          <a:p>
            <a:pPr marL="0" indent="0" algn="just">
              <a:buNone/>
            </a:pPr>
            <a:r>
              <a:rPr lang="es-ES" b="1" dirty="0"/>
              <a:t>Entre los ejemplos de acciones que se pueden llevar a cabo </a:t>
            </a:r>
            <a:r>
              <a:rPr lang="en-US" b="1" dirty="0"/>
              <a:t>:</a:t>
            </a:r>
          </a:p>
          <a:p>
            <a:pPr lvl="0" algn="just" fontAlgn="base"/>
            <a:r>
              <a:rPr lang="es-ES" dirty="0"/>
              <a:t>Formar a todo el personal en abordajes basados en la información sobre los traumas y prácticas orientadas a la recuperación. </a:t>
            </a:r>
          </a:p>
          <a:p>
            <a:pPr algn="just"/>
            <a:r>
              <a:rPr lang="es-ES" dirty="0"/>
              <a:t>Formar a todo el personal sobre cómo se pueden evitar las situaciones de tensión</a:t>
            </a:r>
          </a:p>
          <a:p>
            <a:pPr algn="just"/>
            <a:r>
              <a:rPr lang="es-ES" dirty="0"/>
              <a:t>Evaluar y revisar con el personal qué funciona y qué no funciona </a:t>
            </a:r>
            <a:r>
              <a:rPr lang="en-US" dirty="0"/>
              <a:t>.</a:t>
            </a:r>
          </a:p>
          <a:p>
            <a:pPr lvl="0" algn="just" fontAlgn="base"/>
            <a:r>
              <a:rPr lang="es-ES" dirty="0"/>
              <a:t>Instalar una sala de bienestar en el servicio. </a:t>
            </a:r>
          </a:p>
          <a:p>
            <a:pPr lvl="0" algn="just" fontAlgn="base"/>
            <a:r>
              <a:rPr lang="es-ES" dirty="0"/>
              <a:t>Revisar y analizar con regularidad los datos recopilados sobre el uso del aislamiento y la contención. </a:t>
            </a:r>
          </a:p>
          <a:p>
            <a:pPr marL="530225" lvl="3" indent="0" algn="just">
              <a:buNone/>
            </a:pPr>
            <a:endParaRPr lang="en-US" dirty="0"/>
          </a:p>
          <a:p>
            <a:pPr algn="just"/>
            <a:endParaRPr lang="x-none" dirty="0"/>
          </a:p>
        </p:txBody>
      </p:sp>
      <p:sp>
        <p:nvSpPr>
          <p:cNvPr id="2" name="Title 1">
            <a:extLst>
              <a:ext uri="{FF2B5EF4-FFF2-40B4-BE49-F238E27FC236}">
                <a16:creationId xmlns:a16="http://schemas.microsoft.com/office/drawing/2014/main" id="{7BA7D36F-F551-4930-8B87-F8A93FA0F224}"/>
              </a:ext>
            </a:extLst>
          </p:cNvPr>
          <p:cNvSpPr>
            <a:spLocks noGrp="1"/>
          </p:cNvSpPr>
          <p:nvPr>
            <p:ph type="title"/>
          </p:nvPr>
        </p:nvSpPr>
        <p:spPr>
          <a:xfrm>
            <a:off x="417754" y="506412"/>
            <a:ext cx="11317045" cy="369888"/>
          </a:xfrm>
        </p:spPr>
        <p:txBody>
          <a:bodyPr/>
          <a:lstStyle/>
          <a:p>
            <a:r>
              <a:rPr lang="es-ES" dirty="0"/>
              <a:t>Presentación: Acciones en el ámbito del servicio para erradicar el aislamiento y la contención </a:t>
            </a:r>
            <a:r>
              <a:rPr lang="en-GB" dirty="0"/>
              <a:t>- 3</a:t>
            </a:r>
            <a:endParaRPr lang="x-none" dirty="0"/>
          </a:p>
        </p:txBody>
      </p:sp>
    </p:spTree>
    <p:extLst>
      <p:ext uri="{BB962C8B-B14F-4D97-AF65-F5344CB8AC3E}">
        <p14:creationId xmlns:p14="http://schemas.microsoft.com/office/powerpoint/2010/main" val="19612815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840C66-4CC4-EF4E-A4C3-F3ED2BF0D814}"/>
              </a:ext>
            </a:extLst>
          </p:cNvPr>
          <p:cNvSpPr>
            <a:spLocks noGrp="1"/>
          </p:cNvSpPr>
          <p:nvPr>
            <p:ph type="body" sz="quarter" idx="13"/>
          </p:nvPr>
        </p:nvSpPr>
        <p:spPr>
          <a:xfrm>
            <a:off x="507207" y="1357431"/>
            <a:ext cx="11174400" cy="360000"/>
          </a:xfrm>
        </p:spPr>
        <p:txBody>
          <a:bodyPr/>
          <a:lstStyle/>
          <a:p>
            <a:r>
              <a:rPr lang="es-ES" sz="1800" dirty="0"/>
              <a:t>Programa de reducción del aislamiento y la contención en el sistema hospitalario del estado de Pensilvania </a:t>
            </a:r>
            <a:endParaRPr lang="en-US" sz="1800" dirty="0"/>
          </a:p>
        </p:txBody>
      </p:sp>
      <p:sp>
        <p:nvSpPr>
          <p:cNvPr id="3" name="Content Placeholder 2">
            <a:extLst>
              <a:ext uri="{FF2B5EF4-FFF2-40B4-BE49-F238E27FC236}">
                <a16:creationId xmlns:a16="http://schemas.microsoft.com/office/drawing/2014/main" id="{B4FEDDD2-DD14-4500-AEFF-D394279556E2}"/>
              </a:ext>
            </a:extLst>
          </p:cNvPr>
          <p:cNvSpPr>
            <a:spLocks noGrp="1"/>
          </p:cNvSpPr>
          <p:nvPr>
            <p:ph sz="quarter" idx="14"/>
          </p:nvPr>
        </p:nvSpPr>
        <p:spPr>
          <a:xfrm>
            <a:off x="507195" y="1789042"/>
            <a:ext cx="11174412" cy="4222145"/>
          </a:xfrm>
        </p:spPr>
        <p:txBody>
          <a:bodyPr>
            <a:normAutofit fontScale="92500"/>
          </a:bodyPr>
          <a:lstStyle/>
          <a:p>
            <a:pPr marL="0" indent="0" algn="just">
              <a:buNone/>
            </a:pPr>
            <a:r>
              <a:rPr lang="es-ES" dirty="0"/>
              <a:t>En la década de 1990, el Departamento de Bienestar Público de Pensilvania instituyó un programa activo para reducir y, en última instancia, eliminar el aislamiento y la contención en los centros de salud mental y psiquiátricos. Hace años que no se practica el aislamiento en ninguno de los hospitales y se aplica un abordaje de contención cero. </a:t>
            </a:r>
          </a:p>
          <a:p>
            <a:pPr marL="0" indent="0" algn="just">
              <a:buNone/>
            </a:pPr>
            <a:r>
              <a:rPr lang="es-ES" dirty="0"/>
              <a:t>El programa se hizo efectivo mediante una combinación de formación, supervisión, revisión de las políticas, cambio cultural, transparencia de los datos, uso de equipos de respuesta y adopción de un abordaje basado en la recuperación en los servicios sociales y de salud mental. </a:t>
            </a:r>
          </a:p>
          <a:p>
            <a:pPr marL="0" indent="0" algn="just">
              <a:buNone/>
            </a:pPr>
            <a:r>
              <a:rPr lang="es-ES" dirty="0"/>
              <a:t>Los estudios que evaluaron el impacto del programa entre 2001 y 2010 demostraron una reducción significativa en el uso del aislamiento y de la contención durante este periodo en todo el estado. En el periodo comprendido por el estudio, el uso de medicación no programada como indicador del uso de la contención farmacológica también disminuyó. Además, en contra de lo que se temía, no aumentaron los ataques al personal; en determinados casos, el número de ataques al personal incluso disminuyó. </a:t>
            </a:r>
          </a:p>
          <a:p>
            <a:pPr marL="0" indent="0" algn="just">
              <a:buNone/>
            </a:pPr>
            <a:endParaRPr lang="x-none" dirty="0"/>
          </a:p>
        </p:txBody>
      </p:sp>
      <p:sp>
        <p:nvSpPr>
          <p:cNvPr id="2" name="Title 1">
            <a:extLst>
              <a:ext uri="{FF2B5EF4-FFF2-40B4-BE49-F238E27FC236}">
                <a16:creationId xmlns:a16="http://schemas.microsoft.com/office/drawing/2014/main" id="{49B0F4F7-9BC0-4246-95C4-125500287CF2}"/>
              </a:ext>
            </a:extLst>
          </p:cNvPr>
          <p:cNvSpPr>
            <a:spLocks noGrp="1"/>
          </p:cNvSpPr>
          <p:nvPr>
            <p:ph type="title"/>
          </p:nvPr>
        </p:nvSpPr>
        <p:spPr>
          <a:xfrm>
            <a:off x="417754" y="506412"/>
            <a:ext cx="11317045" cy="350838"/>
          </a:xfrm>
        </p:spPr>
        <p:txBody>
          <a:bodyPr>
            <a:noAutofit/>
          </a:bodyPr>
          <a:lstStyle/>
          <a:p>
            <a:pPr lvl="0"/>
            <a:r>
              <a:rPr lang="es-ES" dirty="0"/>
              <a:t>Presentación: Acciones en el ámbito del servicio para erradicar el aislamiento y la contención </a:t>
            </a:r>
            <a:r>
              <a:rPr lang="en-GB" dirty="0"/>
              <a:t>- 4</a:t>
            </a:r>
            <a:endParaRPr lang="x-none" dirty="0"/>
          </a:p>
        </p:txBody>
      </p:sp>
    </p:spTree>
    <p:extLst>
      <p:ext uri="{BB962C8B-B14F-4D97-AF65-F5344CB8AC3E}">
        <p14:creationId xmlns:p14="http://schemas.microsoft.com/office/powerpoint/2010/main" val="24923772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AA6479-71F4-45C1-85E4-894CD4F59315}"/>
              </a:ext>
            </a:extLst>
          </p:cNvPr>
          <p:cNvSpPr>
            <a:spLocks noGrp="1"/>
          </p:cNvSpPr>
          <p:nvPr>
            <p:ph sz="quarter" idx="14"/>
          </p:nvPr>
        </p:nvSpPr>
        <p:spPr/>
        <p:txBody>
          <a:bodyPr/>
          <a:lstStyle/>
          <a:p>
            <a:endParaRPr lang="en-US" dirty="0"/>
          </a:p>
          <a:p>
            <a:pPr marL="0" indent="0">
              <a:buNone/>
            </a:pPr>
            <a:r>
              <a:rPr lang="en-US" dirty="0"/>
              <a:t>“No force first” Mersey Care NHS Trust: </a:t>
            </a:r>
            <a:r>
              <a:rPr lang="en-US" dirty="0">
                <a:hlinkClick r:id="rId3"/>
              </a:rPr>
              <a:t>https://youtu.be/sCNdpDK3V3g</a:t>
            </a:r>
            <a:r>
              <a:rPr lang="en-US" dirty="0"/>
              <a:t> </a:t>
            </a:r>
            <a:endParaRPr lang="x-none" dirty="0"/>
          </a:p>
        </p:txBody>
      </p:sp>
      <p:sp>
        <p:nvSpPr>
          <p:cNvPr id="2" name="Title 1">
            <a:extLst>
              <a:ext uri="{FF2B5EF4-FFF2-40B4-BE49-F238E27FC236}">
                <a16:creationId xmlns:a16="http://schemas.microsoft.com/office/drawing/2014/main" id="{A39896E7-5F71-4051-B9AF-0603BFCBC1F8}"/>
              </a:ext>
            </a:extLst>
          </p:cNvPr>
          <p:cNvSpPr>
            <a:spLocks noGrp="1"/>
          </p:cNvSpPr>
          <p:nvPr>
            <p:ph type="title"/>
          </p:nvPr>
        </p:nvSpPr>
        <p:spPr>
          <a:xfrm>
            <a:off x="417754" y="506412"/>
            <a:ext cx="11278945" cy="369888"/>
          </a:xfrm>
        </p:spPr>
        <p:txBody>
          <a:bodyPr/>
          <a:lstStyle/>
          <a:p>
            <a:r>
              <a:rPr lang="es-ES" dirty="0"/>
              <a:t>Presentación: Acciones en el ámbito del servicio para erradicar el aislamiento y la contención </a:t>
            </a:r>
            <a:r>
              <a:rPr lang="en-GB" dirty="0"/>
              <a:t>- 5</a:t>
            </a:r>
            <a:endParaRPr lang="x-none" dirty="0"/>
          </a:p>
        </p:txBody>
      </p:sp>
    </p:spTree>
    <p:extLst>
      <p:ext uri="{BB962C8B-B14F-4D97-AF65-F5344CB8AC3E}">
        <p14:creationId xmlns:p14="http://schemas.microsoft.com/office/powerpoint/2010/main" val="8553598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FC6C2-8D89-4734-8DA4-5D7E43A53669}"/>
              </a:ext>
            </a:extLst>
          </p:cNvPr>
          <p:cNvSpPr>
            <a:spLocks noGrp="1"/>
          </p:cNvSpPr>
          <p:nvPr>
            <p:ph sz="quarter" idx="14"/>
          </p:nvPr>
        </p:nvSpPr>
        <p:spPr/>
        <p:txBody>
          <a:bodyPr/>
          <a:lstStyle/>
          <a:p>
            <a:pPr marL="0" indent="0">
              <a:buNone/>
            </a:pPr>
            <a:endParaRPr lang="x-none" dirty="0"/>
          </a:p>
          <a:p>
            <a:pPr marL="0" indent="0" algn="ctr">
              <a:buNone/>
            </a:pPr>
            <a:r>
              <a:rPr lang="es-ES" sz="2500" b="1" i="1" dirty="0"/>
              <a:t>¿Cuáles son los tres puntos fundamentales que habéis aprendido con esta formación? </a:t>
            </a:r>
            <a:endParaRPr lang="x-none" dirty="0"/>
          </a:p>
        </p:txBody>
      </p:sp>
      <p:sp>
        <p:nvSpPr>
          <p:cNvPr id="2" name="Title 1">
            <a:extLst>
              <a:ext uri="{FF2B5EF4-FFF2-40B4-BE49-F238E27FC236}">
                <a16:creationId xmlns:a16="http://schemas.microsoft.com/office/drawing/2014/main" id="{133EFB5E-83AD-4285-8BA4-272C156E3A76}"/>
              </a:ext>
            </a:extLst>
          </p:cNvPr>
          <p:cNvSpPr>
            <a:spLocks noGrp="1"/>
          </p:cNvSpPr>
          <p:nvPr>
            <p:ph type="title"/>
          </p:nvPr>
        </p:nvSpPr>
        <p:spPr/>
        <p:txBody>
          <a:bodyPr/>
          <a:lstStyle/>
          <a:p>
            <a:r>
              <a:rPr lang="es-ES" dirty="0"/>
              <a:t>Presentación: Conclusiones </a:t>
            </a:r>
            <a:r>
              <a:rPr lang="en-GB" dirty="0"/>
              <a:t>- 1</a:t>
            </a:r>
            <a:endParaRPr lang="x-none" dirty="0"/>
          </a:p>
        </p:txBody>
      </p:sp>
    </p:spTree>
    <p:extLst>
      <p:ext uri="{BB962C8B-B14F-4D97-AF65-F5344CB8AC3E}">
        <p14:creationId xmlns:p14="http://schemas.microsoft.com/office/powerpoint/2010/main" val="14697826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03278-DDC4-4AD5-8206-C2CFD5504441}"/>
              </a:ext>
            </a:extLst>
          </p:cNvPr>
          <p:cNvSpPr>
            <a:spLocks noGrp="1"/>
          </p:cNvSpPr>
          <p:nvPr>
            <p:ph sz="quarter" idx="14"/>
          </p:nvPr>
        </p:nvSpPr>
        <p:spPr/>
        <p:txBody>
          <a:bodyPr/>
          <a:lstStyle/>
          <a:p>
            <a:pPr algn="just"/>
            <a:r>
              <a:rPr lang="es-ES" dirty="0"/>
              <a:t>El aislamiento y la contención son vulneraciones de los derechos humanos y son nocivas. </a:t>
            </a:r>
          </a:p>
          <a:p>
            <a:pPr algn="just"/>
            <a:r>
              <a:rPr lang="es-ES" dirty="0"/>
              <a:t>Hay muchas estrategias para prevenir y responder adecuadamente a las situaciones de tensión y de conflicto sin recurrir al aislamiento y a la contención. </a:t>
            </a:r>
          </a:p>
          <a:p>
            <a:pPr algn="just"/>
            <a:r>
              <a:rPr lang="es-ES" dirty="0"/>
              <a:t>Todo el mundo tiene alguna cosa que aportar para acabar con el aislamiento y la contención. </a:t>
            </a:r>
          </a:p>
          <a:p>
            <a:pPr algn="just"/>
            <a:r>
              <a:rPr lang="es-ES" dirty="0"/>
              <a:t>Poner fin a estas prácticas va en beneficio de todos. </a:t>
            </a:r>
          </a:p>
          <a:p>
            <a:pPr algn="just"/>
            <a:endParaRPr lang="x-none" dirty="0"/>
          </a:p>
        </p:txBody>
      </p:sp>
      <p:sp>
        <p:nvSpPr>
          <p:cNvPr id="2" name="Title 1">
            <a:extLst>
              <a:ext uri="{FF2B5EF4-FFF2-40B4-BE49-F238E27FC236}">
                <a16:creationId xmlns:a16="http://schemas.microsoft.com/office/drawing/2014/main" id="{4D5ABC66-3B54-4B12-81D5-209822B3CD16}"/>
              </a:ext>
            </a:extLst>
          </p:cNvPr>
          <p:cNvSpPr>
            <a:spLocks noGrp="1"/>
          </p:cNvSpPr>
          <p:nvPr>
            <p:ph type="title"/>
          </p:nvPr>
        </p:nvSpPr>
        <p:spPr/>
        <p:txBody>
          <a:bodyPr/>
          <a:lstStyle/>
          <a:p>
            <a:r>
              <a:rPr lang="es-ES" dirty="0"/>
              <a:t>Presentación: Conclusiones </a:t>
            </a:r>
            <a:r>
              <a:rPr lang="en-GB" dirty="0"/>
              <a:t>- 2</a:t>
            </a:r>
            <a:endParaRPr lang="x-none" dirty="0"/>
          </a:p>
        </p:txBody>
      </p:sp>
    </p:spTree>
    <p:extLst>
      <p:ext uri="{BB962C8B-B14F-4D97-AF65-F5344CB8AC3E}">
        <p14:creationId xmlns:p14="http://schemas.microsoft.com/office/powerpoint/2010/main" val="37973493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155</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1AEE3E-52D4-A347-AA6B-5D16F3DA4187}"/>
              </a:ext>
            </a:extLst>
          </p:cNvPr>
          <p:cNvSpPr>
            <a:spLocks noGrp="1"/>
          </p:cNvSpPr>
          <p:nvPr>
            <p:ph type="body" sz="quarter" idx="13"/>
          </p:nvPr>
        </p:nvSpPr>
        <p:spPr/>
        <p:txBody>
          <a:bodyPr/>
          <a:lstStyle/>
          <a:p>
            <a:r>
              <a:rPr lang="es-ES" dirty="0"/>
              <a:t>La contención física</a:t>
            </a:r>
          </a:p>
        </p:txBody>
      </p:sp>
      <p:sp>
        <p:nvSpPr>
          <p:cNvPr id="3" name="Content Placeholder 2">
            <a:extLst>
              <a:ext uri="{FF2B5EF4-FFF2-40B4-BE49-F238E27FC236}">
                <a16:creationId xmlns:a16="http://schemas.microsoft.com/office/drawing/2014/main" id="{F263B328-D82B-4AC0-9D98-553C36B3B4F6}"/>
              </a:ext>
            </a:extLst>
          </p:cNvPr>
          <p:cNvSpPr>
            <a:spLocks noGrp="1"/>
          </p:cNvSpPr>
          <p:nvPr>
            <p:ph sz="quarter" idx="14"/>
          </p:nvPr>
        </p:nvSpPr>
        <p:spPr/>
        <p:txBody>
          <a:bodyPr/>
          <a:lstStyle/>
          <a:p>
            <a:pPr lvl="0" algn="just" fontAlgn="base"/>
            <a:r>
              <a:rPr lang="es-ES" dirty="0"/>
              <a:t>La contención física hace referencia a las intervenciones que se llevan a cabo con las manos o cuerpo a cuerpo sin utilizar ningún dispositivo. También se denomina </a:t>
            </a:r>
            <a:r>
              <a:rPr lang="es-ES" i="1" dirty="0"/>
              <a:t>restricción física</a:t>
            </a:r>
            <a:r>
              <a:rPr lang="es-ES" dirty="0"/>
              <a:t> e </a:t>
            </a:r>
            <a:r>
              <a:rPr lang="es-ES" i="1" dirty="0"/>
              <a:t>inmovilización física</a:t>
            </a:r>
            <a:r>
              <a:rPr lang="es-ES" dirty="0"/>
              <a:t>. </a:t>
            </a:r>
          </a:p>
          <a:p>
            <a:pPr lvl="0" algn="just" fontAlgn="base"/>
            <a:r>
              <a:rPr lang="es-ES" dirty="0"/>
              <a:t>La contención física conlleva la limitación de la movilidad de una persona a menudo mediante la aplicación de la fuerza.</a:t>
            </a:r>
          </a:p>
          <a:p>
            <a:pPr lvl="0" algn="just" fontAlgn="base"/>
            <a:r>
              <a:rPr lang="es-ES" dirty="0"/>
              <a:t>También hace referencia al control físico de una persona, que puede implicar lucha física, como arrastrar a la persona por el suelo o inmovilizarla extendida en el suelo</a:t>
            </a:r>
            <a:r>
              <a:rPr lang="en-GB" dirty="0"/>
              <a:t>. </a:t>
            </a:r>
            <a:endParaRPr lang="es-ES" dirty="0"/>
          </a:p>
          <a:p>
            <a:pPr lvl="0" algn="just" fontAlgn="base"/>
            <a:r>
              <a:rPr lang="es-ES" dirty="0"/>
              <a:t>La contención en decúbito prono o boca abajo es una forma habitual de contención física. Se produce cuando se sujeta una persona extendida en el suelo boca abajo y se le impide moverse físicamente de esta postura</a:t>
            </a:r>
            <a:r>
              <a:rPr lang="en-GB" dirty="0"/>
              <a:t>. </a:t>
            </a:r>
          </a:p>
          <a:p>
            <a:pPr lvl="3" algn="just"/>
            <a:r>
              <a:rPr lang="es-ES" dirty="0"/>
              <a:t>Se trata de una forma de contención especialmente peligrosa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957618B1-894A-4C3C-9D9D-CCCAFD558FB8}"/>
              </a:ext>
            </a:extLst>
          </p:cNvPr>
          <p:cNvSpPr>
            <a:spLocks noGrp="1"/>
          </p:cNvSpPr>
          <p:nvPr>
            <p:ph type="title"/>
          </p:nvPr>
        </p:nvSpPr>
        <p:spPr>
          <a:xfrm>
            <a:off x="417755" y="506412"/>
            <a:ext cx="11052002" cy="388110"/>
          </a:xfrm>
        </p:spPr>
        <p:txBody>
          <a:bodyPr/>
          <a:lstStyle/>
          <a:p>
            <a:r>
              <a:rPr lang="es-ES" dirty="0"/>
              <a:t>Presentación: Formas de aislamiento y de contención </a:t>
            </a:r>
            <a:r>
              <a:rPr lang="en-GB" dirty="0"/>
              <a:t>- 2</a:t>
            </a:r>
            <a:endParaRPr lang="x-none" dirty="0"/>
          </a:p>
        </p:txBody>
      </p:sp>
    </p:spTree>
    <p:extLst>
      <p:ext uri="{BB962C8B-B14F-4D97-AF65-F5344CB8AC3E}">
        <p14:creationId xmlns:p14="http://schemas.microsoft.com/office/powerpoint/2010/main" val="382465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B79E53-99EF-6D46-B35A-1077E909186F}"/>
              </a:ext>
            </a:extLst>
          </p:cNvPr>
          <p:cNvSpPr>
            <a:spLocks noGrp="1"/>
          </p:cNvSpPr>
          <p:nvPr>
            <p:ph type="body" sz="quarter" idx="13"/>
          </p:nvPr>
        </p:nvSpPr>
        <p:spPr/>
        <p:txBody>
          <a:bodyPr/>
          <a:lstStyle/>
          <a:p>
            <a:r>
              <a:rPr lang="es-ES" dirty="0"/>
              <a:t>La contención mecánica</a:t>
            </a:r>
            <a:r>
              <a:rPr lang="en-GB" dirty="0"/>
              <a:t> </a:t>
            </a:r>
            <a:endParaRPr lang="x-none"/>
          </a:p>
        </p:txBody>
      </p:sp>
      <p:sp>
        <p:nvSpPr>
          <p:cNvPr id="3" name="Content Placeholder 2">
            <a:extLst>
              <a:ext uri="{FF2B5EF4-FFF2-40B4-BE49-F238E27FC236}">
                <a16:creationId xmlns:a16="http://schemas.microsoft.com/office/drawing/2014/main" id="{7759739E-222C-4140-BCB9-4163A3AEBA08}"/>
              </a:ext>
            </a:extLst>
          </p:cNvPr>
          <p:cNvSpPr>
            <a:spLocks noGrp="1"/>
          </p:cNvSpPr>
          <p:nvPr>
            <p:ph sz="quarter" idx="14"/>
          </p:nvPr>
        </p:nvSpPr>
        <p:spPr/>
        <p:txBody>
          <a:bodyPr/>
          <a:lstStyle/>
          <a:p>
            <a:pPr lvl="0" algn="just" fontAlgn="base"/>
            <a:r>
              <a:rPr lang="es-ES" sz="2000" dirty="0"/>
              <a:t>La contención mecánica hace referencia a las intervenciones que se llevan a cabo mediante el uso de dispositivos mecánicos para inmovilizar a una persona o limitar su capacidad de mover libremente una parte del cuerpo. </a:t>
            </a:r>
          </a:p>
          <a:p>
            <a:pPr algn="just">
              <a:spcAft>
                <a:spcPts val="600"/>
              </a:spcAft>
            </a:pPr>
            <a:r>
              <a:rPr lang="es-ES" sz="2000" dirty="0"/>
              <a:t>Algunos dispositivos restrictivos son:</a:t>
            </a:r>
          </a:p>
          <a:p>
            <a:pPr lvl="4" algn="just">
              <a:spcAft>
                <a:spcPts val="600"/>
              </a:spcAft>
            </a:pPr>
            <a:r>
              <a:rPr lang="es-ES" sz="2000" dirty="0"/>
              <a:t>cinturones, cuerdas, cadenas, esposas o pañuelos atados</a:t>
            </a:r>
            <a:r>
              <a:rPr lang="en-GB" sz="4400" dirty="0"/>
              <a:t>. </a:t>
            </a:r>
          </a:p>
          <a:p>
            <a:pPr lvl="4" algn="just">
              <a:spcAft>
                <a:spcPts val="600"/>
              </a:spcAft>
            </a:pPr>
            <a:r>
              <a:rPr lang="es-ES" sz="2000" dirty="0" err="1"/>
              <a:t>amisas</a:t>
            </a:r>
            <a:r>
              <a:rPr lang="es-ES" sz="2000" dirty="0"/>
              <a:t> de fuerza, guantes </a:t>
            </a:r>
            <a:r>
              <a:rPr lang="es-ES" sz="2000" dirty="0" err="1"/>
              <a:t>discapacitantes</a:t>
            </a:r>
            <a:r>
              <a:rPr lang="es-ES" sz="2000" dirty="0"/>
              <a:t> o elementos de mobiliario </a:t>
            </a:r>
            <a:r>
              <a:rPr lang="es-ES" sz="2000" dirty="0" err="1"/>
              <a:t>discapacitantes</a:t>
            </a:r>
            <a:r>
              <a:rPr lang="es-ES" sz="2000" dirty="0"/>
              <a:t>, como camas de tipo jaula, camas con redes o sillas de inmovilización</a:t>
            </a:r>
            <a:r>
              <a:rPr lang="en-GB" sz="2000" dirty="0"/>
              <a:t>.</a:t>
            </a:r>
          </a:p>
          <a:p>
            <a:pPr lvl="4" algn="just">
              <a:spcAft>
                <a:spcPts val="600"/>
              </a:spcAft>
            </a:pPr>
            <a:endParaRPr lang="x-none" sz="2000" dirty="0"/>
          </a:p>
          <a:p>
            <a:pPr lvl="1" algn="just"/>
            <a:r>
              <a:rPr lang="es-ES" dirty="0"/>
              <a:t>Atar a alguien a un árbol o a otro objeto también constituye una forma de contención mecánica</a:t>
            </a:r>
            <a:r>
              <a:rPr lang="en-GB" dirty="0"/>
              <a:t>. </a:t>
            </a:r>
            <a:endParaRPr lang="x-none" dirty="0"/>
          </a:p>
          <a:p>
            <a:pPr algn="just"/>
            <a:endParaRPr lang="x-none" sz="2000" dirty="0"/>
          </a:p>
        </p:txBody>
      </p:sp>
      <p:sp>
        <p:nvSpPr>
          <p:cNvPr id="2" name="Title 1">
            <a:extLst>
              <a:ext uri="{FF2B5EF4-FFF2-40B4-BE49-F238E27FC236}">
                <a16:creationId xmlns:a16="http://schemas.microsoft.com/office/drawing/2014/main" id="{BACB4218-F41B-4AE3-B68A-1EC5C5F7B9E9}"/>
              </a:ext>
            </a:extLst>
          </p:cNvPr>
          <p:cNvSpPr>
            <a:spLocks noGrp="1"/>
          </p:cNvSpPr>
          <p:nvPr>
            <p:ph type="title"/>
          </p:nvPr>
        </p:nvSpPr>
        <p:spPr>
          <a:xfrm>
            <a:off x="417754" y="506411"/>
            <a:ext cx="10555045" cy="467623"/>
          </a:xfrm>
        </p:spPr>
        <p:txBody>
          <a:bodyPr/>
          <a:lstStyle/>
          <a:p>
            <a:r>
              <a:rPr lang="es-ES" dirty="0"/>
              <a:t>Presentación: Formas de aislamiento y de contención </a:t>
            </a:r>
            <a:r>
              <a:rPr lang="en-GB" dirty="0"/>
              <a:t>- 3</a:t>
            </a:r>
            <a:endParaRPr lang="x-none" dirty="0"/>
          </a:p>
        </p:txBody>
      </p:sp>
    </p:spTree>
    <p:extLst>
      <p:ext uri="{BB962C8B-B14F-4D97-AF65-F5344CB8AC3E}">
        <p14:creationId xmlns:p14="http://schemas.microsoft.com/office/powerpoint/2010/main" val="394826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E1C266-6602-5846-80F0-A841057252ED}"/>
              </a:ext>
            </a:extLst>
          </p:cNvPr>
          <p:cNvSpPr>
            <a:spLocks noGrp="1"/>
          </p:cNvSpPr>
          <p:nvPr>
            <p:ph type="body" sz="quarter" idx="13"/>
          </p:nvPr>
        </p:nvSpPr>
        <p:spPr/>
        <p:txBody>
          <a:bodyPr/>
          <a:lstStyle/>
          <a:p>
            <a:r>
              <a:rPr lang="es-ES" dirty="0"/>
              <a:t>La contención farmacológica</a:t>
            </a:r>
          </a:p>
        </p:txBody>
      </p:sp>
      <p:sp>
        <p:nvSpPr>
          <p:cNvPr id="3" name="Content Placeholder 2">
            <a:extLst>
              <a:ext uri="{FF2B5EF4-FFF2-40B4-BE49-F238E27FC236}">
                <a16:creationId xmlns:a16="http://schemas.microsoft.com/office/drawing/2014/main" id="{7CEF34C2-9F46-4B39-87F0-2B39633B8851}"/>
              </a:ext>
            </a:extLst>
          </p:cNvPr>
          <p:cNvSpPr>
            <a:spLocks noGrp="1"/>
          </p:cNvSpPr>
          <p:nvPr>
            <p:ph sz="quarter" idx="14"/>
          </p:nvPr>
        </p:nvSpPr>
        <p:spPr/>
        <p:txBody>
          <a:bodyPr>
            <a:normAutofit lnSpcReduction="10000"/>
          </a:bodyPr>
          <a:lstStyle/>
          <a:p>
            <a:pPr lvl="0" algn="just" fontAlgn="base"/>
            <a:r>
              <a:rPr lang="es-ES" dirty="0"/>
              <a:t>La contención farmacológica o contención química se define, a grandes rasgos, como la administración de medicación en contra de la voluntad de la persona, justificando que se trata de un «tratamiento necesario» o de una «medida de urgencia» para controlar la movilidad y/o el comportamiento. </a:t>
            </a:r>
          </a:p>
          <a:p>
            <a:pPr algn="just"/>
            <a:r>
              <a:rPr lang="es-ES" dirty="0"/>
              <a:t>Implica el uso involuntario de un medicamento sedativo o psicoactivo.</a:t>
            </a:r>
            <a:endParaRPr lang="x-none" dirty="0"/>
          </a:p>
          <a:p>
            <a:pPr lvl="0" algn="just" fontAlgn="base"/>
            <a:r>
              <a:rPr lang="es-ES" dirty="0"/>
              <a:t>Se suele administrar en respuesta a un riesgo percibido, como una acción violenta o agresiva de la persona hacia ella misma u otras personas, o bien para controlar a las personas o para que resulten «más fáciles de manejar». </a:t>
            </a:r>
          </a:p>
          <a:p>
            <a:pPr algn="just"/>
            <a:r>
              <a:rPr lang="es-ES" dirty="0"/>
              <a:t>Se suele emplear como alternativa a la contención física, la contención mecánica o el aislamiento, </a:t>
            </a:r>
          </a:p>
          <a:p>
            <a:pPr algn="just"/>
            <a:r>
              <a:rPr lang="es-ES" dirty="0"/>
              <a:t>Sin embargo, la contención farmacológica </a:t>
            </a:r>
            <a:r>
              <a:rPr lang="es-ES" i="1" dirty="0"/>
              <a:t>es</a:t>
            </a:r>
            <a:r>
              <a:rPr lang="es-ES" dirty="0"/>
              <a:t> una forma de contención en ella misma y </a:t>
            </a:r>
            <a:r>
              <a:rPr lang="es-ES" i="1" dirty="0"/>
              <a:t>no</a:t>
            </a:r>
            <a:r>
              <a:rPr lang="es-ES" dirty="0"/>
              <a:t> es ninguna alternativa aceptable a otras formas de contención o aislamiento</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560D8BA4-0485-4B3A-9DF6-E93054352485}"/>
              </a:ext>
            </a:extLst>
          </p:cNvPr>
          <p:cNvSpPr>
            <a:spLocks noGrp="1"/>
          </p:cNvSpPr>
          <p:nvPr>
            <p:ph type="title"/>
          </p:nvPr>
        </p:nvSpPr>
        <p:spPr>
          <a:xfrm>
            <a:off x="417754" y="506412"/>
            <a:ext cx="10833341" cy="407988"/>
          </a:xfrm>
        </p:spPr>
        <p:txBody>
          <a:bodyPr/>
          <a:lstStyle/>
          <a:p>
            <a:r>
              <a:rPr lang="es-ES" dirty="0"/>
              <a:t>Presentación: Formas de aislamiento y de contención </a:t>
            </a:r>
            <a:r>
              <a:rPr lang="en-GB" dirty="0"/>
              <a:t>- 4</a:t>
            </a:r>
            <a:endParaRPr lang="x-none" dirty="0"/>
          </a:p>
        </p:txBody>
      </p:sp>
    </p:spTree>
    <p:extLst>
      <p:ext uri="{BB962C8B-B14F-4D97-AF65-F5344CB8AC3E}">
        <p14:creationId xmlns:p14="http://schemas.microsoft.com/office/powerpoint/2010/main" val="178471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D1016-0DFB-44B5-BDFD-F4A943A0F9AF}"/>
              </a:ext>
            </a:extLst>
          </p:cNvPr>
          <p:cNvSpPr>
            <a:spLocks noGrp="1"/>
          </p:cNvSpPr>
          <p:nvPr>
            <p:ph sz="quarter" idx="14"/>
          </p:nvPr>
        </p:nvSpPr>
        <p:spPr/>
        <p:txBody>
          <a:bodyPr/>
          <a:lstStyle/>
          <a:p>
            <a:r>
              <a:rPr lang="es-ES" dirty="0"/>
              <a:t>El aislamiento y la contención suelen ir acompañadas de prácticas humillantes o degradantes, como desnudar a las personas, cachearlas</a:t>
            </a:r>
            <a:r>
              <a:rPr lang="en-GB" dirty="0"/>
              <a:t>. </a:t>
            </a:r>
          </a:p>
          <a:p>
            <a:endParaRPr lang="x-none" dirty="0"/>
          </a:p>
          <a:p>
            <a:endParaRPr lang="x-none" dirty="0"/>
          </a:p>
        </p:txBody>
      </p:sp>
      <p:sp>
        <p:nvSpPr>
          <p:cNvPr id="2" name="Title 1">
            <a:extLst>
              <a:ext uri="{FF2B5EF4-FFF2-40B4-BE49-F238E27FC236}">
                <a16:creationId xmlns:a16="http://schemas.microsoft.com/office/drawing/2014/main" id="{BFC7C77E-2629-4CCC-B831-8CCF3B7BF044}"/>
              </a:ext>
            </a:extLst>
          </p:cNvPr>
          <p:cNvSpPr>
            <a:spLocks noGrp="1"/>
          </p:cNvSpPr>
          <p:nvPr>
            <p:ph type="title"/>
          </p:nvPr>
        </p:nvSpPr>
        <p:spPr>
          <a:xfrm>
            <a:off x="417755" y="506412"/>
            <a:ext cx="10793584" cy="407988"/>
          </a:xfrm>
        </p:spPr>
        <p:txBody>
          <a:bodyPr/>
          <a:lstStyle/>
          <a:p>
            <a:r>
              <a:rPr lang="es-ES" dirty="0"/>
              <a:t>Presentación: Formas de aislamiento y de contención </a:t>
            </a:r>
            <a:r>
              <a:rPr lang="en-GB" dirty="0"/>
              <a:t>- 5</a:t>
            </a:r>
            <a:endParaRPr lang="x-none" dirty="0"/>
          </a:p>
        </p:txBody>
      </p:sp>
    </p:spTree>
    <p:extLst>
      <p:ext uri="{BB962C8B-B14F-4D97-AF65-F5344CB8AC3E}">
        <p14:creationId xmlns:p14="http://schemas.microsoft.com/office/powerpoint/2010/main" val="136212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6DA07-B827-42E0-977C-4745CA7D8BEE}"/>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A5D2A5DC-5506-409A-8374-3BE541B75E4D}"/>
              </a:ext>
            </a:extLst>
          </p:cNvPr>
          <p:cNvSpPr/>
          <p:nvPr/>
        </p:nvSpPr>
        <p:spPr>
          <a:xfrm>
            <a:off x="300990" y="196085"/>
            <a:ext cx="11590020" cy="5595186"/>
          </a:xfrm>
          <a:prstGeom prst="rect">
            <a:avLst/>
          </a:prstGeom>
        </p:spPr>
        <p:txBody>
          <a:bodyPr wrap="square">
            <a:spAutoFit/>
          </a:bodyPr>
          <a:lstStyle/>
          <a:p>
            <a:pPr algn="just">
              <a:lnSpc>
                <a:spcPct val="107000"/>
              </a:lnSpc>
              <a:spcAft>
                <a:spcPts val="800"/>
              </a:spcAft>
            </a:pPr>
            <a:r>
              <a:rPr lang="es-ES" sz="1400" b="1" dirty="0">
                <a:latin typeface="Calibri Light" panose="020F0302020204030204" pitchFamily="34" charset="0"/>
                <a:ea typeface="DengXian" panose="02010600030101010101" pitchFamily="2" charset="-122"/>
                <a:cs typeface="Calibri Light" panose="020F0302020204030204" pitchFamily="34" charset="0"/>
              </a:rPr>
              <a:t>2022, ©Generalitat de Catalunya</a:t>
            </a: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Esta publicación es una traducción, de acuerdo con la licencia de Creative </a:t>
            </a:r>
            <a:r>
              <a:rPr lang="es-ES" sz="1400" dirty="0" err="1">
                <a:latin typeface="Calibri Light" panose="020F0302020204030204" pitchFamily="34" charset="0"/>
                <a:ea typeface="DengXian" panose="02010600030101010101" pitchFamily="2" charset="-122"/>
                <a:cs typeface="Calibri Light" panose="020F0302020204030204" pitchFamily="34" charset="0"/>
              </a:rPr>
              <a:t>Commons</a:t>
            </a:r>
            <a:r>
              <a:rPr lang="es-ES" sz="1400" dirty="0">
                <a:latin typeface="Calibri Light" panose="020F0302020204030204" pitchFamily="34" charset="0"/>
                <a:ea typeface="DengXian" panose="02010600030101010101" pitchFamily="2" charset="-122"/>
                <a:cs typeface="Calibri Light" panose="020F0302020204030204" pitchFamily="34" charset="0"/>
              </a:rPr>
              <a:t> CC BY-NC-SA 3.0  IGO, del texto original de la OMS escrito en inglés.</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Esta traducción no es obra de la OMS, y por tanto no se hace responsable del contenido ni de la exactitud de la traducción. La edición original en inglés </a:t>
            </a:r>
            <a:r>
              <a:rPr lang="es-ES" sz="1400" dirty="0" err="1">
                <a:latin typeface="Calibri Light" panose="020F0302020204030204" pitchFamily="34" charset="0"/>
                <a:ea typeface="DengXian" panose="02010600030101010101" pitchFamily="2" charset="-122"/>
                <a:cs typeface="Calibri Light" panose="020F0302020204030204" pitchFamily="34" charset="0"/>
              </a:rPr>
              <a:t>Strategies</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to</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end</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seclusion</a:t>
            </a:r>
            <a:r>
              <a:rPr lang="es-ES" sz="1400" dirty="0">
                <a:latin typeface="Calibri Light" panose="020F0302020204030204" pitchFamily="34" charset="0"/>
                <a:ea typeface="DengXian" panose="02010600030101010101" pitchFamily="2" charset="-122"/>
                <a:cs typeface="Calibri Light" panose="020F0302020204030204" pitchFamily="34" charset="0"/>
              </a:rPr>
              <a:t> and </a:t>
            </a:r>
            <a:r>
              <a:rPr lang="es-ES" sz="1400" dirty="0" err="1">
                <a:latin typeface="Calibri Light" panose="020F0302020204030204" pitchFamily="34" charset="0"/>
                <a:ea typeface="DengXian" panose="02010600030101010101" pitchFamily="2" charset="-122"/>
                <a:cs typeface="Calibri Light" panose="020F0302020204030204" pitchFamily="34" charset="0"/>
              </a:rPr>
              <a:t>restraint</a:t>
            </a:r>
            <a:r>
              <a:rPr lang="es-ES" sz="1400" dirty="0">
                <a:latin typeface="Calibri Light" panose="020F0302020204030204" pitchFamily="34" charset="0"/>
                <a:ea typeface="DengXian" panose="02010600030101010101" pitchFamily="2" charset="-122"/>
                <a:cs typeface="Calibri Light" panose="020F0302020204030204" pitchFamily="34" charset="0"/>
              </a:rPr>
              <a:t>. WHO </a:t>
            </a:r>
            <a:r>
              <a:rPr lang="es-ES" sz="1400" dirty="0" err="1">
                <a:latin typeface="Calibri Light" panose="020F0302020204030204" pitchFamily="34" charset="0"/>
                <a:ea typeface="DengXian" panose="02010600030101010101" pitchFamily="2" charset="-122"/>
                <a:cs typeface="Calibri Light" panose="020F0302020204030204" pitchFamily="34" charset="0"/>
              </a:rPr>
              <a:t>QualityRights</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Specialized</a:t>
            </a:r>
            <a:r>
              <a:rPr lang="es-ES" sz="1400" dirty="0">
                <a:latin typeface="Calibri Light" panose="020F0302020204030204" pitchFamily="34" charset="0"/>
                <a:ea typeface="DengXian" panose="02010600030101010101" pitchFamily="2" charset="-122"/>
                <a:cs typeface="Calibri Light" panose="020F0302020204030204" pitchFamily="34" charset="0"/>
              </a:rPr>
              <a:t> training. </a:t>
            </a:r>
            <a:r>
              <a:rPr lang="es-ES" sz="1400" dirty="0" err="1">
                <a:latin typeface="Calibri Light" panose="020F0302020204030204" pitchFamily="34" charset="0"/>
                <a:ea typeface="DengXian" panose="02010600030101010101" pitchFamily="2" charset="-122"/>
                <a:cs typeface="Calibri Light" panose="020F0302020204030204" pitchFamily="34" charset="0"/>
              </a:rPr>
              <a:t>Course</a:t>
            </a:r>
            <a:r>
              <a:rPr lang="es-ES" sz="1400" dirty="0">
                <a:latin typeface="Calibri Light" panose="020F0302020204030204" pitchFamily="34" charset="0"/>
                <a:ea typeface="DengXian" panose="02010600030101010101" pitchFamily="2" charset="-122"/>
                <a:cs typeface="Calibri Light" panose="020F0302020204030204" pitchFamily="34" charset="0"/>
              </a:rPr>
              <a:t> guide. Geneva: </a:t>
            </a:r>
            <a:r>
              <a:rPr lang="es-ES" sz="1400" dirty="0" err="1">
                <a:latin typeface="Calibri Light" panose="020F0302020204030204" pitchFamily="34" charset="0"/>
                <a:ea typeface="DengXian" panose="02010600030101010101" pitchFamily="2" charset="-122"/>
                <a:cs typeface="Calibri Light" panose="020F0302020204030204" pitchFamily="34" charset="0"/>
              </a:rPr>
              <a:t>World</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Health</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Organization</a:t>
            </a:r>
            <a:r>
              <a:rPr lang="es-ES" sz="1400" dirty="0">
                <a:latin typeface="Calibri Light" panose="020F0302020204030204" pitchFamily="34" charset="0"/>
                <a:ea typeface="DengXian" panose="02010600030101010101" pitchFamily="2" charset="-122"/>
                <a:cs typeface="Calibri Light" panose="020F0302020204030204" pitchFamily="34" charset="0"/>
              </a:rPr>
              <a:t>; 2019 es el texto auténtico y vinculante.</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Edita: </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Pacto Nacional de Salud Mental. Generalitat de Catalunya.</a:t>
            </a:r>
          </a:p>
          <a:p>
            <a:pPr algn="just">
              <a:lnSpc>
                <a:spcPct val="107000"/>
              </a:lnSpc>
              <a:spcAft>
                <a:spcPts val="800"/>
              </a:spcAft>
            </a:pPr>
            <a:br>
              <a:rPr lang="es-ES" sz="1400" dirty="0">
                <a:latin typeface="Calibri Light" panose="020F0302020204030204" pitchFamily="34" charset="0"/>
                <a:ea typeface="DengXian" panose="02010600030101010101" pitchFamily="2" charset="-122"/>
                <a:cs typeface="Calibri Light" panose="020F0302020204030204" pitchFamily="34" charset="0"/>
              </a:rPr>
            </a:br>
            <a:r>
              <a:rPr lang="es-ES" sz="1400" dirty="0">
                <a:latin typeface="Calibri Light" panose="020F0302020204030204" pitchFamily="34" charset="0"/>
                <a:ea typeface="DengXian" panose="02010600030101010101" pitchFamily="2" charset="-122"/>
                <a:cs typeface="Calibri Light" panose="020F0302020204030204" pitchFamily="34" charset="0"/>
              </a:rPr>
              <a:t>Traducción: </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Servicio de Planificación Lingüística del </a:t>
            </a:r>
            <a:r>
              <a:rPr lang="es-ES" sz="1400" dirty="0" err="1">
                <a:latin typeface="Calibri Light" panose="020F0302020204030204" pitchFamily="34" charset="0"/>
                <a:ea typeface="DengXian" panose="02010600030101010101" pitchFamily="2" charset="-122"/>
                <a:cs typeface="Calibri Light" panose="020F0302020204030204" pitchFamily="34" charset="0"/>
              </a:rPr>
              <a:t>Departament</a:t>
            </a:r>
            <a:r>
              <a:rPr lang="es-ES" sz="1400" dirty="0">
                <a:latin typeface="Calibri Light" panose="020F0302020204030204" pitchFamily="34" charset="0"/>
                <a:ea typeface="DengXian" panose="02010600030101010101" pitchFamily="2" charset="-122"/>
                <a:cs typeface="Calibri Light" panose="020F0302020204030204" pitchFamily="34" charset="0"/>
              </a:rPr>
              <a:t> de Salut.</a:t>
            </a: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Primera edición: </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Octubre de 2022</a:t>
            </a: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15000"/>
              </a:lnSpc>
            </a:pPr>
            <a:r>
              <a:rPr lang="en-GB" sz="1400" dirty="0" err="1">
                <a:latin typeface="Calibri Light" panose="020F0302020204030204" pitchFamily="34" charset="0"/>
                <a:ea typeface="SimSun" panose="02010600030101010101" pitchFamily="2" charset="-122"/>
                <a:cs typeface="Calibri Light" panose="020F0302020204030204" pitchFamily="34" charset="0"/>
              </a:rPr>
              <a:t>Foto</a:t>
            </a:r>
            <a:r>
              <a:rPr lang="en-GB" sz="1400" dirty="0">
                <a:latin typeface="Calibri Light" panose="020F0302020204030204" pitchFamily="34" charset="0"/>
                <a:ea typeface="SimSun" panose="02010600030101010101" pitchFamily="2" charset="-122"/>
                <a:cs typeface="Calibri Light" panose="020F0302020204030204" pitchFamily="34" charset="0"/>
              </a:rPr>
              <a:t> de </a:t>
            </a:r>
            <a:r>
              <a:rPr lang="en-GB" sz="1400" dirty="0" err="1">
                <a:latin typeface="Calibri Light" panose="020F0302020204030204" pitchFamily="34" charset="0"/>
                <a:ea typeface="SimSun" panose="02010600030101010101" pitchFamily="2" charset="-122"/>
                <a:cs typeface="Calibri Light" panose="020F0302020204030204" pitchFamily="34" charset="0"/>
              </a:rPr>
              <a:t>portada</a:t>
            </a:r>
            <a:r>
              <a:rPr lang="en-GB" sz="1400" b="1" dirty="0">
                <a:latin typeface="Calibri Light" panose="020F0302020204030204" pitchFamily="34" charset="0"/>
                <a:ea typeface="SimSun" panose="02010600030101010101" pitchFamily="2" charset="-122"/>
                <a:cs typeface="Calibri Light" panose="020F0302020204030204" pitchFamily="34" charset="0"/>
              </a:rPr>
              <a:t>. </a:t>
            </a:r>
            <a:r>
              <a:rPr lang="en-GB" sz="1400" dirty="0">
                <a:latin typeface="Calibri Light" panose="020F0302020204030204" pitchFamily="34" charset="0"/>
                <a:ea typeface="SimSun" panose="02010600030101010101" pitchFamily="2" charset="-122"/>
                <a:cs typeface="Calibri Light" panose="020F0302020204030204" pitchFamily="34" charset="0"/>
              </a:rPr>
              <a:t>WHO/Tania </a:t>
            </a:r>
            <a:r>
              <a:rPr lang="en-GB" sz="1400" dirty="0" err="1">
                <a:latin typeface="Calibri Light" panose="020F0302020204030204" pitchFamily="34" charset="0"/>
                <a:ea typeface="SimSun" panose="02010600030101010101" pitchFamily="2" charset="-122"/>
                <a:cs typeface="Calibri Light" panose="020F0302020204030204" pitchFamily="34" charset="0"/>
              </a:rPr>
              <a:t>Habjouqa</a:t>
            </a:r>
            <a:endParaRPr lang="en-US" sz="1400" dirty="0">
              <a:latin typeface="Calibri Light" panose="020F0302020204030204" pitchFamily="34" charset="0"/>
              <a:ea typeface="SimSun" panose="02010600030101010101" pitchFamily="2" charset="-122"/>
              <a:cs typeface="Calibri Light" panose="020F0302020204030204" pitchFamily="34" charset="0"/>
            </a:endParaRPr>
          </a:p>
          <a:p>
            <a:pPr algn="just">
              <a:lnSpc>
                <a:spcPct val="115000"/>
              </a:lnSpc>
            </a:pPr>
            <a:r>
              <a:rPr lang="en-GB" sz="1400" dirty="0">
                <a:solidFill>
                  <a:srgbClr val="4F81BD"/>
                </a:solidFill>
                <a:latin typeface="Calibri Light" panose="020F0302020204030204" pitchFamily="34" charset="0"/>
                <a:ea typeface="SimSun" panose="02010600030101010101" pitchFamily="2" charset="-122"/>
                <a:cs typeface="Calibri Light" panose="020F0302020204030204" pitchFamily="34" charset="0"/>
              </a:rPr>
              <a:t> </a:t>
            </a:r>
            <a:endParaRPr lang="en-US" sz="1400" dirty="0">
              <a:latin typeface="Calibri Light" panose="020F0302020204030204" pitchFamily="34" charset="0"/>
              <a:ea typeface="SimSun" panose="02010600030101010101" pitchFamily="2" charset="-122"/>
              <a:cs typeface="Calibri Light" panose="020F0302020204030204" pitchFamily="34" charset="0"/>
            </a:endParaRPr>
          </a:p>
        </p:txBody>
      </p:sp>
      <p:pic>
        <p:nvPicPr>
          <p:cNvPr id="4" name="Imagen 1">
            <a:extLst>
              <a:ext uri="{FF2B5EF4-FFF2-40B4-BE49-F238E27FC236}">
                <a16:creationId xmlns:a16="http://schemas.microsoft.com/office/drawing/2014/main" id="{5A619094-6C17-F577-1E81-18B335CB1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66" y="634501"/>
            <a:ext cx="1029335" cy="363855"/>
          </a:xfrm>
          <a:prstGeom prst="rect">
            <a:avLst/>
          </a:prstGeom>
        </p:spPr>
      </p:pic>
      <p:sp>
        <p:nvSpPr>
          <p:cNvPr id="8" name="QuadreDeText 7">
            <a:extLst>
              <a:ext uri="{FF2B5EF4-FFF2-40B4-BE49-F238E27FC236}">
                <a16:creationId xmlns:a16="http://schemas.microsoft.com/office/drawing/2014/main" id="{7F4B8FDA-14F3-49FA-7E3F-EC2C4C2DCD26}"/>
              </a:ext>
            </a:extLst>
          </p:cNvPr>
          <p:cNvSpPr txBox="1"/>
          <p:nvPr/>
        </p:nvSpPr>
        <p:spPr>
          <a:xfrm>
            <a:off x="300990" y="4972484"/>
            <a:ext cx="10101082" cy="307777"/>
          </a:xfrm>
          <a:prstGeom prst="rect">
            <a:avLst/>
          </a:prstGeom>
          <a:noFill/>
        </p:spPr>
        <p:txBody>
          <a:bodyPr wrap="square">
            <a:spAutoFit/>
          </a:bodyPr>
          <a:lstStyle/>
          <a:p>
            <a:pPr lvl="0" defTabSz="228600" fontAlgn="base"/>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La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guía</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curso</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está</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disponible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aquí</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https://supportgirona.cat/es/quality-rights</a:t>
            </a:r>
            <a:endParaRPr lang="en-US"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11513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A84A-C65B-405E-9F8E-E367AD10BAB5}"/>
              </a:ext>
            </a:extLst>
          </p:cNvPr>
          <p:cNvSpPr>
            <a:spLocks noGrp="1"/>
          </p:cNvSpPr>
          <p:nvPr>
            <p:ph sz="quarter" idx="14"/>
          </p:nvPr>
        </p:nvSpPr>
        <p:spPr/>
        <p:txBody>
          <a:bodyPr/>
          <a:lstStyle/>
          <a:p>
            <a:pPr algn="just"/>
            <a:r>
              <a:rPr lang="es-ES" dirty="0"/>
              <a:t>Prácticas restrictivas combinadas en los servicios de atención sanitaria</a:t>
            </a:r>
            <a:r>
              <a:rPr lang="en-GB" dirty="0"/>
              <a:t>:</a:t>
            </a:r>
            <a:endParaRPr lang="x-none"/>
          </a:p>
          <a:p>
            <a:pPr lvl="3" algn="just"/>
            <a:r>
              <a:rPr lang="es-ES" dirty="0"/>
              <a:t>El aislamiento y la contención se suelen utilizar en paralelo</a:t>
            </a:r>
            <a:r>
              <a:rPr lang="en-GB" sz="2200" dirty="0"/>
              <a:t>.</a:t>
            </a:r>
            <a:endParaRPr lang="x-none" sz="2200" dirty="0"/>
          </a:p>
          <a:p>
            <a:pPr lvl="3" algn="just"/>
            <a:r>
              <a:rPr lang="es-ES" dirty="0"/>
              <a:t>Las contenciones físicas o mecánicas a menudo se emplean en combinación con la contención farmacológica</a:t>
            </a:r>
            <a:r>
              <a:rPr lang="en-GB" sz="2200" dirty="0"/>
              <a:t>.</a:t>
            </a:r>
            <a:endParaRPr lang="x-none" sz="2200" dirty="0"/>
          </a:p>
          <a:p>
            <a:pPr algn="just"/>
            <a:r>
              <a:rPr lang="es-ES" dirty="0"/>
              <a:t>Muchas prácticas que no constituyen estrictamente aislamiento o contención se pueden aplicar para aislar a las personas del mundo exterior en el servicio </a:t>
            </a:r>
            <a:r>
              <a:rPr lang="en-GB" dirty="0"/>
              <a:t>. </a:t>
            </a:r>
          </a:p>
          <a:p>
            <a:pPr lvl="3" algn="just"/>
            <a:r>
              <a:rPr lang="es-ES" dirty="0"/>
              <a:t>Esto puede impedir que las personas usuarias del servicio denuncien prácticas abusivas. </a:t>
            </a:r>
          </a:p>
          <a:p>
            <a:pPr algn="just"/>
            <a:endParaRPr lang="x-none" dirty="0"/>
          </a:p>
        </p:txBody>
      </p:sp>
      <p:sp>
        <p:nvSpPr>
          <p:cNvPr id="2" name="Title 1">
            <a:extLst>
              <a:ext uri="{FF2B5EF4-FFF2-40B4-BE49-F238E27FC236}">
                <a16:creationId xmlns:a16="http://schemas.microsoft.com/office/drawing/2014/main" id="{F4662FE6-3629-4E5C-BA14-D35393BCCCAD}"/>
              </a:ext>
            </a:extLst>
          </p:cNvPr>
          <p:cNvSpPr>
            <a:spLocks noGrp="1"/>
          </p:cNvSpPr>
          <p:nvPr>
            <p:ph type="title"/>
          </p:nvPr>
        </p:nvSpPr>
        <p:spPr>
          <a:xfrm>
            <a:off x="417754" y="506411"/>
            <a:ext cx="10555045" cy="447745"/>
          </a:xfrm>
        </p:spPr>
        <p:txBody>
          <a:bodyPr/>
          <a:lstStyle/>
          <a:p>
            <a:r>
              <a:rPr lang="es-ES" dirty="0"/>
              <a:t>Presentación: Formas de aislamiento y de contención </a:t>
            </a:r>
            <a:r>
              <a:rPr lang="en-GB" dirty="0"/>
              <a:t>- 6</a:t>
            </a:r>
            <a:endParaRPr lang="x-none" dirty="0"/>
          </a:p>
        </p:txBody>
      </p:sp>
    </p:spTree>
    <p:extLst>
      <p:ext uri="{BB962C8B-B14F-4D97-AF65-F5344CB8AC3E}">
        <p14:creationId xmlns:p14="http://schemas.microsoft.com/office/powerpoint/2010/main" val="289894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2EA3F-B1C7-4C88-BFB3-5BAF8BEF2BEF}"/>
              </a:ext>
            </a:extLst>
          </p:cNvPr>
          <p:cNvSpPr>
            <a:spLocks noGrp="1"/>
          </p:cNvSpPr>
          <p:nvPr>
            <p:ph sz="quarter" idx="14"/>
          </p:nvPr>
        </p:nvSpPr>
        <p:spPr/>
        <p:txBody>
          <a:bodyPr/>
          <a:lstStyle/>
          <a:p>
            <a:pPr marL="457200" lvl="0" indent="-457200" fontAlgn="base">
              <a:buFont typeface="+mj-lt"/>
              <a:buAutoNum type="arabicPeriod"/>
            </a:pPr>
            <a:r>
              <a:rPr lang="es-ES" dirty="0"/>
              <a:t>¿Qué ejemplos de aislamiento y de contención se utilizan en vuestro servicio social o de salud mental? </a:t>
            </a:r>
          </a:p>
          <a:p>
            <a:pPr marL="457200" lvl="0" indent="-457200" fontAlgn="base">
              <a:buFont typeface="+mj-lt"/>
              <a:buAutoNum type="arabicPeriod"/>
            </a:pPr>
            <a:r>
              <a:rPr lang="es-ES" dirty="0"/>
              <a:t>¿Qué otros términos usáis para describir el aislamiento y la contención en vuestro servicio? </a:t>
            </a:r>
          </a:p>
          <a:p>
            <a:endParaRPr lang="x-none" dirty="0"/>
          </a:p>
        </p:txBody>
      </p:sp>
      <p:sp>
        <p:nvSpPr>
          <p:cNvPr id="2" name="Title 1">
            <a:extLst>
              <a:ext uri="{FF2B5EF4-FFF2-40B4-BE49-F238E27FC236}">
                <a16:creationId xmlns:a16="http://schemas.microsoft.com/office/drawing/2014/main" id="{9562685C-E76F-4FA9-9C2D-400AFD6C2945}"/>
              </a:ext>
            </a:extLst>
          </p:cNvPr>
          <p:cNvSpPr>
            <a:spLocks noGrp="1"/>
          </p:cNvSpPr>
          <p:nvPr>
            <p:ph type="title"/>
          </p:nvPr>
        </p:nvSpPr>
        <p:spPr>
          <a:xfrm>
            <a:off x="417755" y="506411"/>
            <a:ext cx="10634558" cy="467623"/>
          </a:xfrm>
        </p:spPr>
        <p:txBody>
          <a:bodyPr/>
          <a:lstStyle/>
          <a:p>
            <a:r>
              <a:rPr lang="es-ES" i="1" dirty="0"/>
              <a:t>Ejercicio 2.3: Formas de aislamiento y de contención </a:t>
            </a:r>
            <a:r>
              <a:rPr lang="en-GB" dirty="0"/>
              <a:t>- 1</a:t>
            </a:r>
            <a:endParaRPr lang="x-none" dirty="0"/>
          </a:p>
        </p:txBody>
      </p:sp>
    </p:spTree>
    <p:extLst>
      <p:ext uri="{BB962C8B-B14F-4D97-AF65-F5344CB8AC3E}">
        <p14:creationId xmlns:p14="http://schemas.microsoft.com/office/powerpoint/2010/main" val="170061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786A-B6B7-4266-869C-83400AB4C4C7}"/>
              </a:ext>
            </a:extLst>
          </p:cNvPr>
          <p:cNvSpPr>
            <a:spLocks noGrp="1"/>
          </p:cNvSpPr>
          <p:nvPr>
            <p:ph type="title"/>
          </p:nvPr>
        </p:nvSpPr>
        <p:spPr>
          <a:xfrm>
            <a:off x="417755" y="506411"/>
            <a:ext cx="10773706" cy="447745"/>
          </a:xfrm>
        </p:spPr>
        <p:txBody>
          <a:bodyPr/>
          <a:lstStyle/>
          <a:p>
            <a:r>
              <a:rPr lang="es-ES" dirty="0"/>
              <a:t>Ejercicio 2.3: Formas de aislamiento y de contención </a:t>
            </a:r>
            <a:r>
              <a:rPr lang="en-GB" dirty="0"/>
              <a:t>- 2</a:t>
            </a:r>
            <a:endParaRPr lang="x-none" dirty="0"/>
          </a:p>
        </p:txBody>
      </p:sp>
      <p:sp>
        <p:nvSpPr>
          <p:cNvPr id="16" name="Rectangle 17">
            <a:extLst>
              <a:ext uri="{FF2B5EF4-FFF2-40B4-BE49-F238E27FC236}">
                <a16:creationId xmlns:a16="http://schemas.microsoft.com/office/drawing/2014/main" id="{0A441652-BAA8-4684-B22C-9EE5781C973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1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zh-CN" sz="11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br>
            <a:endParaRPr kumimoji="0" lang="en-GB" altLang="zh-CN" sz="1800" b="0" i="0" u="none" strike="noStrike" cap="none" normalizeH="0" baseline="0">
              <a:ln>
                <a:noFill/>
              </a:ln>
              <a:solidFill>
                <a:schemeClr val="tx1"/>
              </a:solidFill>
              <a:effectLst/>
              <a:latin typeface="Arial" panose="020B0604020202020204" pitchFamily="34" charset="0"/>
            </a:endParaRPr>
          </a:p>
        </p:txBody>
      </p:sp>
      <p:graphicFrame>
        <p:nvGraphicFramePr>
          <p:cNvPr id="7" name="Diagram 6">
            <a:extLst>
              <a:ext uri="{FF2B5EF4-FFF2-40B4-BE49-F238E27FC236}">
                <a16:creationId xmlns:a16="http://schemas.microsoft.com/office/drawing/2014/main" id="{9BD67F8C-7295-8B47-A900-C5D1C5912C13}"/>
              </a:ext>
            </a:extLst>
          </p:cNvPr>
          <p:cNvGraphicFramePr/>
          <p:nvPr>
            <p:extLst>
              <p:ext uri="{D42A27DB-BD31-4B8C-83A1-F6EECF244321}">
                <p14:modId xmlns:p14="http://schemas.microsoft.com/office/powerpoint/2010/main" val="2579238921"/>
              </p:ext>
            </p:extLst>
          </p:nvPr>
        </p:nvGraphicFramePr>
        <p:xfrm>
          <a:off x="2032000" y="10907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94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5D38D-DD1A-4F1F-B7FB-A219689E46A5}"/>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r>
              <a:rPr lang="es-ES" sz="2500" b="1" i="1" dirty="0"/>
              <a:t>¿Veis aislamiento o contención en esta imagen? ¿De qué tipo? </a:t>
            </a:r>
            <a:endParaRPr lang="en-US" sz="2500" b="1" i="1" dirty="0"/>
          </a:p>
        </p:txBody>
      </p:sp>
      <p:sp>
        <p:nvSpPr>
          <p:cNvPr id="2" name="Title 1">
            <a:extLst>
              <a:ext uri="{FF2B5EF4-FFF2-40B4-BE49-F238E27FC236}">
                <a16:creationId xmlns:a16="http://schemas.microsoft.com/office/drawing/2014/main" id="{9CF5F3E7-0656-463F-89EE-97480CCF53C2}"/>
              </a:ext>
            </a:extLst>
          </p:cNvPr>
          <p:cNvSpPr>
            <a:spLocks noGrp="1"/>
          </p:cNvSpPr>
          <p:nvPr>
            <p:ph type="title"/>
          </p:nvPr>
        </p:nvSpPr>
        <p:spPr/>
        <p:txBody>
          <a:bodyPr/>
          <a:lstStyle/>
          <a:p>
            <a:r>
              <a:rPr lang="es-ES" dirty="0"/>
              <a:t>Ejercicio 2.4: Imágenes de aislamiento y de contención</a:t>
            </a:r>
            <a:endParaRPr lang="x-none" dirty="0"/>
          </a:p>
        </p:txBody>
      </p:sp>
    </p:spTree>
    <p:extLst>
      <p:ext uri="{BB962C8B-B14F-4D97-AF65-F5344CB8AC3E}">
        <p14:creationId xmlns:p14="http://schemas.microsoft.com/office/powerpoint/2010/main" val="274187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9280" y="6372185"/>
            <a:ext cx="3672408" cy="246221"/>
          </a:xfrm>
          <a:prstGeom prst="rect">
            <a:avLst/>
          </a:prstGeom>
          <a:noFill/>
        </p:spPr>
        <p:txBody>
          <a:bodyPr wrap="square" rtlCol="0">
            <a:spAutoFit/>
          </a:bodyPr>
          <a:lstStyle/>
          <a:p>
            <a:r>
              <a:rPr lang="en-GB" sz="1000" dirty="0"/>
              <a:t>Photo: </a:t>
            </a:r>
            <a:r>
              <a:rPr lang="en-GB" sz="1000" dirty="0" err="1"/>
              <a:t>Gregoire</a:t>
            </a:r>
            <a:r>
              <a:rPr lang="en-GB" sz="1000" dirty="0"/>
              <a:t> </a:t>
            </a:r>
            <a:r>
              <a:rPr lang="en-GB" sz="1000" dirty="0" err="1"/>
              <a:t>Ahongbonon</a:t>
            </a:r>
            <a:r>
              <a:rPr lang="en-GB" sz="1000" dirty="0"/>
              <a:t>, Côte d’Ivoire.</a:t>
            </a:r>
          </a:p>
        </p:txBody>
      </p:sp>
      <p:pic>
        <p:nvPicPr>
          <p:cNvPr id="2050" name="Picture 2" descr="\\WIMS\HQ\GVA11\Home\luol\Desktop\New folder (2)\ivorycoast1_Grégoire Ahongbono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89280" y="98774"/>
            <a:ext cx="6294767" cy="62270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2AC4529-15C7-FF4A-AA6E-5D2CEFA182BB}"/>
              </a:ext>
            </a:extLst>
          </p:cNvPr>
          <p:cNvSpPr>
            <a:spLocks noGrp="1"/>
          </p:cNvSpPr>
          <p:nvPr>
            <p:ph sz="quarter" idx="14"/>
          </p:nvPr>
        </p:nvSpPr>
        <p:spPr>
          <a:xfrm>
            <a:off x="175891" y="344996"/>
            <a:ext cx="2282085" cy="4500000"/>
          </a:xfrm>
        </p:spPr>
        <p:txBody>
          <a:bodyPr/>
          <a:lstStyle/>
          <a:p>
            <a:pPr marL="0" indent="0">
              <a:buNone/>
            </a:pPr>
            <a:r>
              <a:rPr lang="es-ES" b="1" i="1" dirty="0"/>
              <a:t>¿Veis aislamiento o contención en esta imagen? ¿De qué tipo? </a:t>
            </a:r>
          </a:p>
          <a:p>
            <a:endParaRPr lang="en-US" i="1" dirty="0"/>
          </a:p>
        </p:txBody>
      </p:sp>
    </p:spTree>
    <p:extLst>
      <p:ext uri="{BB962C8B-B14F-4D97-AF65-F5344CB8AC3E}">
        <p14:creationId xmlns:p14="http://schemas.microsoft.com/office/powerpoint/2010/main" val="407413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7976" y="5805118"/>
            <a:ext cx="6912049" cy="707886"/>
          </a:xfrm>
          <a:prstGeom prst="rect">
            <a:avLst/>
          </a:prstGeom>
          <a:noFill/>
        </p:spPr>
        <p:txBody>
          <a:bodyPr wrap="square" rtlCol="0">
            <a:spAutoFit/>
          </a:bodyPr>
          <a:lstStyle/>
          <a:p>
            <a:r>
              <a:rPr lang="en-US" sz="1000" dirty="0"/>
              <a:t>Photo credit: </a:t>
            </a:r>
            <a:r>
              <a:rPr lang="en-GB" sz="1000" dirty="0"/>
              <a:t>Marc Schneider / Disability Rights International (DRI)</a:t>
            </a:r>
          </a:p>
          <a:p>
            <a:r>
              <a:rPr lang="en-GB" sz="1000" dirty="0"/>
              <a:t>Source: Disability Rights International (DRI), “Torture not Treatment: Serbia’s Segregation and Abuse of Children and Adults with Disabilities”(2007) available at </a:t>
            </a:r>
            <a:r>
              <a:rPr lang="en-GB" sz="1000" dirty="0">
                <a:hlinkClick r:id="rId3">
                  <a:extLst>
                    <a:ext uri="{A12FA001-AC4F-418D-AE19-62706E023703}">
                      <ahyp:hlinkClr xmlns:ahyp="http://schemas.microsoft.com/office/drawing/2018/hyperlinkcolor" val="tx"/>
                    </a:ext>
                  </a:extLst>
                </a:hlinkClick>
              </a:rPr>
              <a:t>www.DRIadvocacy.org</a:t>
            </a:r>
            <a:r>
              <a:rPr lang="en-GB" sz="1000" dirty="0"/>
              <a:t> </a:t>
            </a:r>
          </a:p>
          <a:p>
            <a:endParaRPr lang="en-GB" sz="1000"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99644" y="541794"/>
            <a:ext cx="6912049" cy="5189354"/>
          </a:xfrm>
          <a:prstGeom prst="rect">
            <a:avLst/>
          </a:prstGeom>
        </p:spPr>
      </p:pic>
      <p:sp>
        <p:nvSpPr>
          <p:cNvPr id="6" name="Content Placeholder 5">
            <a:extLst>
              <a:ext uri="{FF2B5EF4-FFF2-40B4-BE49-F238E27FC236}">
                <a16:creationId xmlns:a16="http://schemas.microsoft.com/office/drawing/2014/main" id="{82AC4529-15C7-FF4A-AA6E-5D2CEFA182BB}"/>
              </a:ext>
            </a:extLst>
          </p:cNvPr>
          <p:cNvSpPr txBox="1">
            <a:spLocks/>
          </p:cNvSpPr>
          <p:nvPr/>
        </p:nvSpPr>
        <p:spPr>
          <a:xfrm>
            <a:off x="175891" y="344996"/>
            <a:ext cx="2282085" cy="4500000"/>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i="1"/>
              <a:t>¿Veis aislamiento o contención en esta imagen? ¿De qué tipo? </a:t>
            </a:r>
          </a:p>
          <a:p>
            <a:endParaRPr lang="es-ES" i="1" dirty="0"/>
          </a:p>
        </p:txBody>
      </p:sp>
    </p:spTree>
    <p:extLst>
      <p:ext uri="{BB962C8B-B14F-4D97-AF65-F5344CB8AC3E}">
        <p14:creationId xmlns:p14="http://schemas.microsoft.com/office/powerpoint/2010/main" val="399012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7708" y="5954845"/>
            <a:ext cx="3672408" cy="246221"/>
          </a:xfrm>
          <a:prstGeom prst="rect">
            <a:avLst/>
          </a:prstGeom>
          <a:noFill/>
        </p:spPr>
        <p:txBody>
          <a:bodyPr wrap="square" rtlCol="0">
            <a:spAutoFit/>
          </a:bodyPr>
          <a:lstStyle/>
          <a:p>
            <a:r>
              <a:rPr lang="en-GB" sz="1000" dirty="0"/>
              <a:t>Photo: </a:t>
            </a:r>
            <a:r>
              <a:rPr lang="en-GB" sz="1000" dirty="0" err="1"/>
              <a:t>Harrie</a:t>
            </a:r>
            <a:r>
              <a:rPr lang="en-GB" sz="1000" dirty="0"/>
              <a:t> </a:t>
            </a:r>
            <a:r>
              <a:rPr lang="en-GB" sz="1000" dirty="0" err="1"/>
              <a:t>Timmermans</a:t>
            </a:r>
            <a:r>
              <a:rPr lang="en-GB" sz="1000" dirty="0"/>
              <a:t>/Global Initiative on Psychiatry</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descr="A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7708" y="780044"/>
            <a:ext cx="8062612" cy="51635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82AC4529-15C7-FF4A-AA6E-5D2CEFA182BB}"/>
              </a:ext>
            </a:extLst>
          </p:cNvPr>
          <p:cNvSpPr txBox="1">
            <a:spLocks/>
          </p:cNvSpPr>
          <p:nvPr/>
        </p:nvSpPr>
        <p:spPr>
          <a:xfrm>
            <a:off x="175891" y="344996"/>
            <a:ext cx="1805309" cy="4500000"/>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i="1" dirty="0"/>
              <a:t>¿Veis aislamiento o contención en esta imagen? ¿De qué tipo? </a:t>
            </a:r>
          </a:p>
          <a:p>
            <a:endParaRPr lang="es-ES" i="1" dirty="0"/>
          </a:p>
        </p:txBody>
      </p:sp>
    </p:spTree>
    <p:extLst>
      <p:ext uri="{BB962C8B-B14F-4D97-AF65-F5344CB8AC3E}">
        <p14:creationId xmlns:p14="http://schemas.microsoft.com/office/powerpoint/2010/main" val="319931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4106" y="46166"/>
            <a:ext cx="4221344" cy="6221894"/>
          </a:xfrm>
          <a:prstGeom prst="rect">
            <a:avLst/>
          </a:prstGeom>
        </p:spPr>
      </p:pic>
      <p:sp>
        <p:nvSpPr>
          <p:cNvPr id="4" name="TextBox 3">
            <a:extLst>
              <a:ext uri="{FF2B5EF4-FFF2-40B4-BE49-F238E27FC236}">
                <a16:creationId xmlns:a16="http://schemas.microsoft.com/office/drawing/2014/main" id="{2FF3B0E3-0BA0-431F-ACB1-1FF62C53F8EF}"/>
              </a:ext>
            </a:extLst>
          </p:cNvPr>
          <p:cNvSpPr txBox="1"/>
          <p:nvPr/>
        </p:nvSpPr>
        <p:spPr>
          <a:xfrm>
            <a:off x="3591339" y="6305488"/>
            <a:ext cx="3672408" cy="400110"/>
          </a:xfrm>
          <a:prstGeom prst="rect">
            <a:avLst/>
          </a:prstGeom>
          <a:noFill/>
        </p:spPr>
        <p:txBody>
          <a:bodyPr wrap="square" rtlCol="0">
            <a:spAutoFit/>
          </a:bodyPr>
          <a:lstStyle/>
          <a:p>
            <a:r>
              <a:rPr lang="en-GB" sz="1000" dirty="0"/>
              <a:t>Photo: </a:t>
            </a:r>
            <a:r>
              <a:rPr lang="en-GB" sz="1000" dirty="0" err="1"/>
              <a:t>Jailmedicine.com</a:t>
            </a:r>
            <a:r>
              <a:rPr lang="en-GB" sz="1000" dirty="0"/>
              <a:t>’, Permission requested</a:t>
            </a:r>
          </a:p>
          <a:p>
            <a:endParaRPr lang="en-GB" sz="1000" dirty="0"/>
          </a:p>
        </p:txBody>
      </p:sp>
      <p:sp>
        <p:nvSpPr>
          <p:cNvPr id="6" name="Content Placeholder 5">
            <a:extLst>
              <a:ext uri="{FF2B5EF4-FFF2-40B4-BE49-F238E27FC236}">
                <a16:creationId xmlns:a16="http://schemas.microsoft.com/office/drawing/2014/main" id="{82AC4529-15C7-FF4A-AA6E-5D2CEFA182BB}"/>
              </a:ext>
            </a:extLst>
          </p:cNvPr>
          <p:cNvSpPr>
            <a:spLocks noGrp="1"/>
          </p:cNvSpPr>
          <p:nvPr>
            <p:ph sz="quarter" idx="14"/>
          </p:nvPr>
        </p:nvSpPr>
        <p:spPr>
          <a:xfrm>
            <a:off x="175891" y="344996"/>
            <a:ext cx="2282085" cy="4500000"/>
          </a:xfrm>
        </p:spPr>
        <p:txBody>
          <a:bodyPr/>
          <a:lstStyle/>
          <a:p>
            <a:pPr marL="0" indent="0">
              <a:buNone/>
            </a:pPr>
            <a:r>
              <a:rPr lang="es-ES" b="1" i="1" dirty="0"/>
              <a:t>¿Veis aislamiento o contención en esta imagen? ¿De qué tipo? </a:t>
            </a:r>
          </a:p>
          <a:p>
            <a:endParaRPr lang="en-US" i="1" dirty="0"/>
          </a:p>
        </p:txBody>
      </p:sp>
    </p:spTree>
    <p:extLst>
      <p:ext uri="{BB962C8B-B14F-4D97-AF65-F5344CB8AC3E}">
        <p14:creationId xmlns:p14="http://schemas.microsoft.com/office/powerpoint/2010/main" val="81499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74D9D-4AE8-4E6E-92D0-0239B70258A7}"/>
              </a:ext>
            </a:extLst>
          </p:cNvPr>
          <p:cNvSpPr>
            <a:spLocks noGrp="1"/>
          </p:cNvSpPr>
          <p:nvPr>
            <p:ph sz="quarter" idx="14"/>
          </p:nvPr>
        </p:nvSpPr>
        <p:spPr/>
        <p:txBody>
          <a:bodyPr/>
          <a:lstStyle/>
          <a:p>
            <a:pPr algn="just"/>
            <a:r>
              <a:rPr lang="es-ES" sz="2000" dirty="0"/>
              <a:t>El hecho de utilizar el aislamiento o la contención en personas vulnera muchos derechos humanos. Por ejemplo: </a:t>
            </a:r>
          </a:p>
          <a:p>
            <a:pPr lvl="2" algn="just"/>
            <a:r>
              <a:rPr lang="es-ES" dirty="0"/>
              <a:t>el derecho a la libertad y a la seguridad</a:t>
            </a:r>
          </a:p>
          <a:p>
            <a:pPr lvl="2" algn="just"/>
            <a:r>
              <a:rPr lang="es-ES" dirty="0"/>
              <a:t>el derecho a la vida </a:t>
            </a:r>
          </a:p>
          <a:p>
            <a:pPr lvl="2" algn="just"/>
            <a:r>
              <a:rPr lang="es-ES" dirty="0"/>
              <a:t>el derecho a la capacidad jurídica </a:t>
            </a:r>
          </a:p>
          <a:p>
            <a:pPr lvl="2" algn="just"/>
            <a:r>
              <a:rPr lang="es-ES" dirty="0"/>
              <a:t>el derecho a la protección frente a la violencia y el maltrato</a:t>
            </a:r>
          </a:p>
          <a:p>
            <a:pPr lvl="2" algn="just"/>
            <a:r>
              <a:rPr lang="es-ES" dirty="0"/>
              <a:t>el derecho a la protección contra la tortura y otros tratos o </a:t>
            </a:r>
            <a:r>
              <a:rPr lang="es-ES" dirty="0" err="1"/>
              <a:t>castigoss</a:t>
            </a:r>
            <a:r>
              <a:rPr lang="es-ES" dirty="0"/>
              <a:t> crueles, inhumanos o degradantes</a:t>
            </a:r>
          </a:p>
          <a:p>
            <a:pPr lvl="2" algn="just"/>
            <a:r>
              <a:rPr lang="es-ES" dirty="0"/>
              <a:t>el derecho a la integridad personal</a:t>
            </a:r>
          </a:p>
          <a:p>
            <a:pPr lvl="2" algn="just"/>
            <a:r>
              <a:rPr lang="es-ES" dirty="0"/>
              <a:t>el derecho a la intimidad</a:t>
            </a:r>
          </a:p>
          <a:p>
            <a:pPr algn="just"/>
            <a:endParaRPr lang="x-none" sz="2000" dirty="0"/>
          </a:p>
        </p:txBody>
      </p:sp>
      <p:sp>
        <p:nvSpPr>
          <p:cNvPr id="2" name="Title 1">
            <a:extLst>
              <a:ext uri="{FF2B5EF4-FFF2-40B4-BE49-F238E27FC236}">
                <a16:creationId xmlns:a16="http://schemas.microsoft.com/office/drawing/2014/main" id="{5425DB36-5093-4F16-B5B6-BC68F123C4BA}"/>
              </a:ext>
            </a:extLst>
          </p:cNvPr>
          <p:cNvSpPr>
            <a:spLocks noGrp="1"/>
          </p:cNvSpPr>
          <p:nvPr>
            <p:ph type="title"/>
          </p:nvPr>
        </p:nvSpPr>
        <p:spPr>
          <a:xfrm>
            <a:off x="417754" y="506411"/>
            <a:ext cx="11032123" cy="487501"/>
          </a:xfrm>
        </p:spPr>
        <p:txBody>
          <a:bodyPr>
            <a:noAutofit/>
          </a:bodyPr>
          <a:lstStyle/>
          <a:p>
            <a:r>
              <a:rPr lang="es-ES" dirty="0"/>
              <a:t>Presentación: El uso del aislamiento y de la contención es una vulneración de los derechos humanos </a:t>
            </a:r>
            <a:r>
              <a:rPr lang="en-GB" dirty="0"/>
              <a:t>- 1</a:t>
            </a:r>
            <a:endParaRPr lang="x-none" dirty="0"/>
          </a:p>
        </p:txBody>
      </p:sp>
    </p:spTree>
    <p:extLst>
      <p:ext uri="{BB962C8B-B14F-4D97-AF65-F5344CB8AC3E}">
        <p14:creationId xmlns:p14="http://schemas.microsoft.com/office/powerpoint/2010/main" val="401895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506B7-78DF-44BF-BA52-8CEA6F8E8DEE}"/>
              </a:ext>
            </a:extLst>
          </p:cNvPr>
          <p:cNvSpPr>
            <a:spLocks noGrp="1"/>
          </p:cNvSpPr>
          <p:nvPr>
            <p:ph sz="quarter" idx="14"/>
          </p:nvPr>
        </p:nvSpPr>
        <p:spPr/>
        <p:txBody>
          <a:bodyPr/>
          <a:lstStyle/>
          <a:p>
            <a:pPr marL="0" indent="0" fontAlgn="base">
              <a:buNone/>
            </a:pPr>
            <a:r>
              <a:rPr lang="es-ES" sz="2000" dirty="0"/>
              <a:t>Estos derechos están protegidos por múltiples instrumentos de derechos humanos, tales como: </a:t>
            </a:r>
          </a:p>
          <a:p>
            <a:pPr lvl="0" fontAlgn="base"/>
            <a:r>
              <a:rPr lang="es-ES" sz="2000" dirty="0"/>
              <a:t>La Declaración Universal sobre Derechos Humanos</a:t>
            </a:r>
          </a:p>
          <a:p>
            <a:pPr lvl="0" fontAlgn="base"/>
            <a:r>
              <a:rPr lang="es-ES" sz="2000" dirty="0"/>
              <a:t>El Pacto Internacional de Derechos Civiles y Políticos</a:t>
            </a:r>
          </a:p>
          <a:p>
            <a:pPr lvl="0" fontAlgn="base"/>
            <a:r>
              <a:rPr lang="es-ES" sz="2000" dirty="0"/>
              <a:t>El Pacto Internacional de Derechos Económicos, Sociales y Culturales</a:t>
            </a:r>
          </a:p>
          <a:p>
            <a:pPr lvl="0" fontAlgn="base"/>
            <a:r>
              <a:rPr lang="es-ES" sz="2000" dirty="0"/>
              <a:t>La Convención de las Naciones Unidas contra la tortura y otros tratos o </a:t>
            </a:r>
            <a:r>
              <a:rPr lang="es-ES" sz="2000" dirty="0" err="1"/>
              <a:t>castigoss</a:t>
            </a:r>
            <a:r>
              <a:rPr lang="es-ES" sz="2000" dirty="0"/>
              <a:t> crueles, inhumanos o degradantes</a:t>
            </a:r>
          </a:p>
          <a:p>
            <a:pPr lvl="0" fontAlgn="base"/>
            <a:r>
              <a:rPr lang="es-ES" sz="2000" dirty="0"/>
              <a:t>La Convención de las Naciones Unidas sobre los derechos de los niños (CDI) </a:t>
            </a:r>
          </a:p>
          <a:p>
            <a:pPr lvl="0" fontAlgn="base"/>
            <a:r>
              <a:rPr lang="es-ES" sz="2000" dirty="0"/>
              <a:t>La Convención de las Naciones Unidas para la eliminación de todas las formas de discriminación contra las mujeres </a:t>
            </a:r>
          </a:p>
          <a:p>
            <a:pPr lvl="0" fontAlgn="base"/>
            <a:r>
              <a:rPr lang="es-ES" sz="2000" dirty="0"/>
              <a:t>La Convención de las Naciones Unidas sobre los derechos de las personas con discapacidad (CDPD).</a:t>
            </a:r>
          </a:p>
          <a:p>
            <a:endParaRPr lang="x-none" sz="2000" dirty="0"/>
          </a:p>
        </p:txBody>
      </p:sp>
      <p:sp>
        <p:nvSpPr>
          <p:cNvPr id="5" name="Title 1">
            <a:extLst>
              <a:ext uri="{FF2B5EF4-FFF2-40B4-BE49-F238E27FC236}">
                <a16:creationId xmlns:a16="http://schemas.microsoft.com/office/drawing/2014/main" id="{5425DB36-5093-4F16-B5B6-BC68F123C4BA}"/>
              </a:ext>
            </a:extLst>
          </p:cNvPr>
          <p:cNvSpPr>
            <a:spLocks noGrp="1"/>
          </p:cNvSpPr>
          <p:nvPr>
            <p:ph type="title"/>
          </p:nvPr>
        </p:nvSpPr>
        <p:spPr>
          <a:xfrm>
            <a:off x="417754" y="506411"/>
            <a:ext cx="11032123" cy="487501"/>
          </a:xfrm>
        </p:spPr>
        <p:txBody>
          <a:bodyPr>
            <a:noAutofit/>
          </a:bodyPr>
          <a:lstStyle/>
          <a:p>
            <a:r>
              <a:rPr lang="es-ES" dirty="0"/>
              <a:t>Presentación: El uso del aislamiento y de la contención es una vulneración de los derechos humanos </a:t>
            </a:r>
            <a:r>
              <a:rPr lang="en-GB" dirty="0"/>
              <a:t>- 2</a:t>
            </a:r>
            <a:endParaRPr lang="x-none" dirty="0"/>
          </a:p>
        </p:txBody>
      </p:sp>
    </p:spTree>
    <p:extLst>
      <p:ext uri="{BB962C8B-B14F-4D97-AF65-F5344CB8AC3E}">
        <p14:creationId xmlns:p14="http://schemas.microsoft.com/office/powerpoint/2010/main" val="378899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3240402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C25D4-1616-461E-8FD8-6005A74FCA0C}"/>
              </a:ext>
            </a:extLst>
          </p:cNvPr>
          <p:cNvSpPr>
            <a:spLocks noGrp="1"/>
          </p:cNvSpPr>
          <p:nvPr>
            <p:ph sz="quarter" idx="14"/>
          </p:nvPr>
        </p:nvSpPr>
        <p:spPr/>
        <p:txBody>
          <a:bodyPr/>
          <a:lstStyle/>
          <a:p>
            <a:pPr lvl="0" algn="just"/>
            <a:r>
              <a:rPr lang="es-ES" dirty="0"/>
              <a:t>El relator especial sobre tortura de la ONU ha exigido «la prohibición absoluta de las contenciones y el aislamiento». </a:t>
            </a:r>
          </a:p>
          <a:p>
            <a:pPr lvl="0" algn="just"/>
            <a:r>
              <a:rPr lang="es-ES" dirty="0"/>
              <a:t>Ha declarado que la imposición de un aislamiento «de cualquier duración a personas con discapacidad mental constituye un trato cruel, inhumano y degradante».</a:t>
            </a:r>
          </a:p>
          <a:p>
            <a:pPr marL="0" lvl="0" indent="0" algn="just">
              <a:buNone/>
            </a:pPr>
            <a:r>
              <a:rPr lang="en-GB" b="1" dirty="0"/>
              <a:t>Attitude Live: Seclusion: </a:t>
            </a:r>
            <a:r>
              <a:rPr lang="es-ES" dirty="0"/>
              <a:t> </a:t>
            </a:r>
            <a:r>
              <a:rPr lang="es-ES" u="sng" dirty="0">
                <a:hlinkClick r:id="rId3"/>
              </a:rPr>
              <a:t>https://youtu.be/OjOXo9W68qQ</a:t>
            </a:r>
            <a:r>
              <a:rPr lang="es-ES" dirty="0">
                <a:hlinkClick r:id="rId3"/>
              </a:rPr>
              <a:t> </a:t>
            </a:r>
            <a:endParaRPr lang="x-none" b="1" dirty="0"/>
          </a:p>
        </p:txBody>
      </p:sp>
      <p:sp>
        <p:nvSpPr>
          <p:cNvPr id="5" name="Title 1">
            <a:extLst>
              <a:ext uri="{FF2B5EF4-FFF2-40B4-BE49-F238E27FC236}">
                <a16:creationId xmlns:a16="http://schemas.microsoft.com/office/drawing/2014/main" id="{5425DB36-5093-4F16-B5B6-BC68F123C4BA}"/>
              </a:ext>
            </a:extLst>
          </p:cNvPr>
          <p:cNvSpPr>
            <a:spLocks noGrp="1"/>
          </p:cNvSpPr>
          <p:nvPr>
            <p:ph type="title"/>
          </p:nvPr>
        </p:nvSpPr>
        <p:spPr>
          <a:xfrm>
            <a:off x="417754" y="506411"/>
            <a:ext cx="11032123" cy="487501"/>
          </a:xfrm>
        </p:spPr>
        <p:txBody>
          <a:bodyPr>
            <a:noAutofit/>
          </a:bodyPr>
          <a:lstStyle/>
          <a:p>
            <a:r>
              <a:rPr lang="es-ES" dirty="0"/>
              <a:t>Presentación: El uso del aislamiento y de la contención es una vulneración de los derechos humanos </a:t>
            </a:r>
            <a:r>
              <a:rPr lang="en-GB" dirty="0"/>
              <a:t>- 3</a:t>
            </a:r>
            <a:endParaRPr lang="x-none" dirty="0"/>
          </a:p>
        </p:txBody>
      </p:sp>
    </p:spTree>
    <p:extLst>
      <p:ext uri="{BB962C8B-B14F-4D97-AF65-F5344CB8AC3E}">
        <p14:creationId xmlns:p14="http://schemas.microsoft.com/office/powerpoint/2010/main" val="27883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43BA9-105D-4BAD-A599-4DD6F0D0C0DD}"/>
              </a:ext>
            </a:extLst>
          </p:cNvPr>
          <p:cNvSpPr>
            <a:spLocks noGrp="1"/>
          </p:cNvSpPr>
          <p:nvPr>
            <p:ph sz="quarter" idx="14"/>
          </p:nvPr>
        </p:nvSpPr>
        <p:spPr>
          <a:xfrm>
            <a:off x="507195" y="1714500"/>
            <a:ext cx="11174412" cy="4296688"/>
          </a:xfrm>
        </p:spPr>
        <p:txBody>
          <a:bodyPr/>
          <a:lstStyle/>
          <a:p>
            <a:pPr algn="just"/>
            <a:r>
              <a:rPr lang="es-ES" dirty="0"/>
              <a:t>Los profesionales de la salud mental y de otros ámbitos pueden recurrir al aislamiento y a la contención por diversos motivos</a:t>
            </a:r>
            <a:r>
              <a:rPr lang="en-GB" dirty="0"/>
              <a:t>: </a:t>
            </a:r>
          </a:p>
          <a:p>
            <a:pPr lvl="2" algn="just"/>
            <a:r>
              <a:rPr lang="es-ES" sz="2400" dirty="0"/>
              <a:t>la legislación o la política nacional les pueden permitir emplear el aislamiento y la contención para proteger a las personas de un supuesto riesgo o peligro</a:t>
            </a:r>
          </a:p>
          <a:p>
            <a:pPr lvl="2" algn="just"/>
            <a:r>
              <a:rPr lang="es-ES" sz="2400" dirty="0"/>
              <a:t>una cultura de los servicios poco saludable o la falta de conocimientos, de formación y de recursos también pueden contribuir.</a:t>
            </a:r>
          </a:p>
          <a:p>
            <a:pPr algn="just"/>
            <a:endParaRPr lang="x-none" dirty="0"/>
          </a:p>
        </p:txBody>
      </p:sp>
      <p:sp>
        <p:nvSpPr>
          <p:cNvPr id="2"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a:t>
            </a:r>
            <a:r>
              <a:rPr lang="es-ES"/>
              <a:t>contención?- </a:t>
            </a:r>
            <a:r>
              <a:rPr lang="en-GB" dirty="0"/>
              <a:t>1 </a:t>
            </a:r>
            <a:endParaRPr lang="x-none" dirty="0"/>
          </a:p>
        </p:txBody>
      </p:sp>
    </p:spTree>
    <p:extLst>
      <p:ext uri="{BB962C8B-B14F-4D97-AF65-F5344CB8AC3E}">
        <p14:creationId xmlns:p14="http://schemas.microsoft.com/office/powerpoint/2010/main" val="98681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1A55A-ECE6-4D5E-B29A-31B02CCDB650}"/>
              </a:ext>
            </a:extLst>
          </p:cNvPr>
          <p:cNvSpPr>
            <a:spLocks noGrp="1"/>
          </p:cNvSpPr>
          <p:nvPr>
            <p:ph sz="quarter" idx="14"/>
          </p:nvPr>
        </p:nvSpPr>
        <p:spPr/>
        <p:txBody>
          <a:bodyPr/>
          <a:lstStyle/>
          <a:p>
            <a:pPr marL="0" indent="0">
              <a:buNone/>
            </a:pPr>
            <a:endParaRPr lang="en-US" dirty="0"/>
          </a:p>
          <a:p>
            <a:pPr marL="0" indent="0">
              <a:buNone/>
            </a:pPr>
            <a:endParaRPr lang="en-US" dirty="0"/>
          </a:p>
          <a:p>
            <a:pPr marL="0" indent="0">
              <a:buNone/>
            </a:pPr>
            <a:endParaRPr lang="x-none" dirty="0"/>
          </a:p>
          <a:p>
            <a:pPr marL="0" indent="0" algn="ctr">
              <a:buNone/>
            </a:pPr>
            <a:r>
              <a:rPr lang="es-ES" sz="2500" b="1" i="1" dirty="0"/>
              <a:t>¿Por qué pensáis que el aislamiento y la contención son prácticas habituales? </a:t>
            </a:r>
            <a:r>
              <a:rPr lang="en-GB" dirty="0"/>
              <a:t> </a:t>
            </a:r>
            <a:endParaRPr lang="x-none" dirty="0"/>
          </a:p>
          <a:p>
            <a:endParaRPr lang="x-none" dirty="0"/>
          </a:p>
        </p:txBody>
      </p:sp>
      <p:sp>
        <p:nvSpPr>
          <p:cNvPr id="5"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2</a:t>
            </a:r>
            <a:endParaRPr lang="x-none" dirty="0"/>
          </a:p>
        </p:txBody>
      </p:sp>
    </p:spTree>
    <p:extLst>
      <p:ext uri="{BB962C8B-B14F-4D97-AF65-F5344CB8AC3E}">
        <p14:creationId xmlns:p14="http://schemas.microsoft.com/office/powerpoint/2010/main" val="134542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035662-0A5D-BE4D-B471-AAA22713EFB3}"/>
              </a:ext>
            </a:extLst>
          </p:cNvPr>
          <p:cNvSpPr>
            <a:spLocks noGrp="1"/>
          </p:cNvSpPr>
          <p:nvPr>
            <p:ph type="body" sz="quarter" idx="13"/>
          </p:nvPr>
        </p:nvSpPr>
        <p:spPr>
          <a:xfrm>
            <a:off x="507183" y="1403188"/>
            <a:ext cx="11174400" cy="360000"/>
          </a:xfrm>
        </p:spPr>
        <p:txBody>
          <a:bodyPr/>
          <a:lstStyle/>
          <a:p>
            <a:pPr lvl="0" fontAlgn="base"/>
            <a:r>
              <a:rPr lang="es-ES" dirty="0"/>
              <a:t>Para evitar lesiones o situaciones de peligro (reales o percibidas).</a:t>
            </a:r>
          </a:p>
        </p:txBody>
      </p:sp>
      <p:sp>
        <p:nvSpPr>
          <p:cNvPr id="3" name="Content Placeholder 2">
            <a:extLst>
              <a:ext uri="{FF2B5EF4-FFF2-40B4-BE49-F238E27FC236}">
                <a16:creationId xmlns:a16="http://schemas.microsoft.com/office/drawing/2014/main" id="{02EE0A97-3538-4E5C-A361-7CD4FBCFF9A7}"/>
              </a:ext>
            </a:extLst>
          </p:cNvPr>
          <p:cNvSpPr>
            <a:spLocks noGrp="1"/>
          </p:cNvSpPr>
          <p:nvPr>
            <p:ph sz="quarter" idx="14"/>
          </p:nvPr>
        </p:nvSpPr>
        <p:spPr>
          <a:xfrm>
            <a:off x="507195" y="1842052"/>
            <a:ext cx="11174412" cy="4169136"/>
          </a:xfrm>
        </p:spPr>
        <p:txBody>
          <a:bodyPr/>
          <a:lstStyle/>
          <a:p>
            <a:pPr algn="just"/>
            <a:r>
              <a:rPr lang="es-ES" dirty="0"/>
              <a:t>Para evitar que las personas se hagan daño o para garantizar su seguridad </a:t>
            </a:r>
          </a:p>
          <a:p>
            <a:pPr algn="just"/>
            <a:r>
              <a:rPr lang="es-ES" dirty="0"/>
              <a:t>La eliminación de las prácticas de aislamiento y la contención:</a:t>
            </a:r>
          </a:p>
          <a:p>
            <a:pPr lvl="3" algn="just"/>
            <a:r>
              <a:rPr lang="es-ES" dirty="0"/>
              <a:t>no quiere decir que el personal no deba adoptar medidas para impedir que alguien se haga daño a sí mismo o a otras personas</a:t>
            </a:r>
            <a:r>
              <a:rPr lang="en-GB" dirty="0"/>
              <a:t>. </a:t>
            </a:r>
          </a:p>
          <a:p>
            <a:pPr lvl="3" algn="just"/>
            <a:r>
              <a:rPr lang="es-ES" dirty="0"/>
              <a:t>se debe adoptar de igual forma que se adoptaría con una persona sin ninguna discapacidad psicosocial, intelectual o cognitiva. </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3</a:t>
            </a:r>
            <a:endParaRPr lang="x-none" dirty="0"/>
          </a:p>
        </p:txBody>
      </p:sp>
    </p:spTree>
    <p:extLst>
      <p:ext uri="{BB962C8B-B14F-4D97-AF65-F5344CB8AC3E}">
        <p14:creationId xmlns:p14="http://schemas.microsoft.com/office/powerpoint/2010/main" val="3817775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BE270-0674-45AA-9EED-E01ED12C2055}"/>
              </a:ext>
            </a:extLst>
          </p:cNvPr>
          <p:cNvSpPr>
            <a:spLocks noGrp="1"/>
          </p:cNvSpPr>
          <p:nvPr>
            <p:ph sz="quarter" idx="14"/>
          </p:nvPr>
        </p:nvSpPr>
        <p:spPr/>
        <p:txBody>
          <a:bodyPr/>
          <a:lstStyle/>
          <a:p>
            <a:r>
              <a:rPr lang="es-ES" dirty="0"/>
              <a:t>Es importante que el personal del servicio reconozca que no lo puede tener todo controlado.</a:t>
            </a:r>
          </a:p>
          <a:p>
            <a:r>
              <a:rPr lang="es-ES" dirty="0"/>
              <a:t>A veces, la preocupación por el bienestar de las personas usuarias del servicio puede hacer que el personal actúe de un modo extremadamente restrictivo o coercitivo y, en última instancia, perjudicial y contraproducente. </a:t>
            </a:r>
            <a:endParaRPr lang="x-none" dirty="0"/>
          </a:p>
        </p:txBody>
      </p:sp>
      <p:sp>
        <p:nvSpPr>
          <p:cNvPr id="5"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4</a:t>
            </a:r>
            <a:endParaRPr lang="x-none" dirty="0"/>
          </a:p>
        </p:txBody>
      </p:sp>
    </p:spTree>
    <p:extLst>
      <p:ext uri="{BB962C8B-B14F-4D97-AF65-F5344CB8AC3E}">
        <p14:creationId xmlns:p14="http://schemas.microsoft.com/office/powerpoint/2010/main" val="89122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7797EC-8FC4-3546-88C5-010F187DC816}"/>
              </a:ext>
            </a:extLst>
          </p:cNvPr>
          <p:cNvSpPr>
            <a:spLocks noGrp="1"/>
          </p:cNvSpPr>
          <p:nvPr>
            <p:ph type="body" sz="quarter" idx="13"/>
          </p:nvPr>
        </p:nvSpPr>
        <p:spPr>
          <a:xfrm>
            <a:off x="507207" y="1304419"/>
            <a:ext cx="11174400" cy="360000"/>
          </a:xfrm>
        </p:spPr>
        <p:txBody>
          <a:bodyPr/>
          <a:lstStyle/>
          <a:p>
            <a:pPr lvl="0" fontAlgn="base"/>
            <a:r>
              <a:rPr lang="es-ES" dirty="0"/>
              <a:t>A causa de políticas, prácticas o recursos inadecuados en los servicios </a:t>
            </a:r>
          </a:p>
        </p:txBody>
      </p:sp>
      <p:sp>
        <p:nvSpPr>
          <p:cNvPr id="3" name="Content Placeholder 2">
            <a:extLst>
              <a:ext uri="{FF2B5EF4-FFF2-40B4-BE49-F238E27FC236}">
                <a16:creationId xmlns:a16="http://schemas.microsoft.com/office/drawing/2014/main" id="{622B44CA-CE71-41A0-9A6D-34468529B069}"/>
              </a:ext>
            </a:extLst>
          </p:cNvPr>
          <p:cNvSpPr>
            <a:spLocks noGrp="1"/>
          </p:cNvSpPr>
          <p:nvPr>
            <p:ph sz="quarter" idx="14"/>
          </p:nvPr>
        </p:nvSpPr>
        <p:spPr>
          <a:xfrm>
            <a:off x="507195" y="1921564"/>
            <a:ext cx="11174412" cy="4089623"/>
          </a:xfrm>
        </p:spPr>
        <p:txBody>
          <a:bodyPr/>
          <a:lstStyle/>
          <a:p>
            <a:pPr lvl="1" algn="just"/>
            <a:r>
              <a:rPr lang="es-ES" dirty="0"/>
              <a:t>Las políticas relacionadas con los servicios a menudo permiten el uso del aislamiento y de la contención</a:t>
            </a:r>
            <a:r>
              <a:rPr lang="en-GB" dirty="0"/>
              <a:t>.</a:t>
            </a:r>
            <a:endParaRPr lang="x-none" dirty="0"/>
          </a:p>
          <a:p>
            <a:pPr lvl="1" algn="just"/>
            <a:r>
              <a:rPr lang="es-ES" dirty="0"/>
              <a:t>La falta de personal o recursos en algunos servicios sociales y de salud mental puede llevar al personal a recurrir al aislamiento y/o a la contención para intentar gestionar el servicio</a:t>
            </a:r>
            <a:r>
              <a:rPr lang="en-GB" dirty="0"/>
              <a:t>. </a:t>
            </a:r>
            <a:endParaRPr lang="x-none" dirty="0"/>
          </a:p>
          <a:p>
            <a:pPr lvl="1" algn="just"/>
            <a:r>
              <a:rPr lang="es-ES" dirty="0"/>
              <a:t>El personal del servicio se ve forzado a utilizar el aislamiento y la contención para aplicar los rígidos procedimientos, calendarios y normas del servicio</a:t>
            </a:r>
            <a:r>
              <a:rPr lang="en-GB" dirty="0"/>
              <a:t>.</a:t>
            </a:r>
            <a:endParaRPr lang="x-none" dirty="0"/>
          </a:p>
          <a:p>
            <a:pPr lvl="1" algn="just"/>
            <a:r>
              <a:rPr lang="es-ES" dirty="0"/>
              <a:t>Los recursos para ayudar a las personas usuarias del servicio o para supervisar el funcionamiento del servicio pueden ser inadecuados</a:t>
            </a:r>
            <a:r>
              <a:rPr lang="en-GB" dirty="0"/>
              <a:t>.</a:t>
            </a:r>
            <a:endParaRPr lang="x-none" dirty="0"/>
          </a:p>
          <a:p>
            <a:pPr lvl="1" algn="just"/>
            <a:r>
              <a:rPr lang="es-ES" dirty="0"/>
              <a:t>Una cultura de servicios negativa puede deshumanizar a las personas usuarias del servicio e insensibilizar al personal</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5</a:t>
            </a:r>
            <a:endParaRPr lang="x-none" dirty="0"/>
          </a:p>
        </p:txBody>
      </p:sp>
    </p:spTree>
    <p:extLst>
      <p:ext uri="{BB962C8B-B14F-4D97-AF65-F5344CB8AC3E}">
        <p14:creationId xmlns:p14="http://schemas.microsoft.com/office/powerpoint/2010/main" val="2174682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DA3FAD-ABDE-CA4A-8636-373D17B9C538}"/>
              </a:ext>
            </a:extLst>
          </p:cNvPr>
          <p:cNvSpPr>
            <a:spLocks noGrp="1"/>
          </p:cNvSpPr>
          <p:nvPr>
            <p:ph type="body" sz="quarter" idx="13"/>
          </p:nvPr>
        </p:nvSpPr>
        <p:spPr>
          <a:xfrm>
            <a:off x="507207" y="1357432"/>
            <a:ext cx="11174400" cy="360000"/>
          </a:xfrm>
        </p:spPr>
        <p:txBody>
          <a:bodyPr/>
          <a:lstStyle/>
          <a:p>
            <a:pPr lvl="0" fontAlgn="base"/>
            <a:r>
              <a:rPr lang="es-ES" dirty="0"/>
              <a:t>Debido a unas capacidades o unos conocimientos inadecuados del personal </a:t>
            </a:r>
          </a:p>
        </p:txBody>
      </p:sp>
      <p:sp>
        <p:nvSpPr>
          <p:cNvPr id="3" name="Content Placeholder 2">
            <a:extLst>
              <a:ext uri="{FF2B5EF4-FFF2-40B4-BE49-F238E27FC236}">
                <a16:creationId xmlns:a16="http://schemas.microsoft.com/office/drawing/2014/main" id="{EB9D94BC-6AEB-4760-A021-61A2E03993F2}"/>
              </a:ext>
            </a:extLst>
          </p:cNvPr>
          <p:cNvSpPr>
            <a:spLocks noGrp="1"/>
          </p:cNvSpPr>
          <p:nvPr>
            <p:ph sz="quarter" idx="14"/>
          </p:nvPr>
        </p:nvSpPr>
        <p:spPr>
          <a:xfrm>
            <a:off x="507195" y="1881808"/>
            <a:ext cx="11174412" cy="4129379"/>
          </a:xfrm>
        </p:spPr>
        <p:txBody>
          <a:bodyPr/>
          <a:lstStyle/>
          <a:p>
            <a:pPr lvl="1" algn="just" fontAlgn="base"/>
            <a:r>
              <a:rPr lang="es-ES" dirty="0"/>
              <a:t>A veces, estas prácticas se utilizan como respuesta automática a una situación tensa o conflictiva. </a:t>
            </a:r>
          </a:p>
          <a:p>
            <a:pPr lvl="1" algn="just"/>
            <a:r>
              <a:rPr lang="es-ES" dirty="0"/>
              <a:t>El personal puede carecer de formación en estrategias alternativas para responder a las situaciones de tensión o para proporcionar apoyo a personas muy alteradas. En consecuencia, no dispone de las habilidades y las herramientas necesarias que le permitirían desplegar técnicas no restrictivas y alternativas creativas.</a:t>
            </a:r>
          </a:p>
          <a:p>
            <a:pPr lvl="1" algn="just"/>
            <a:r>
              <a:rPr lang="es-ES" dirty="0"/>
              <a:t>Algunas personas tienen la creencia errónea de que el aislamiento y la contención funcionan como tratamiento terapéutico</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6</a:t>
            </a:r>
            <a:endParaRPr lang="x-none" dirty="0"/>
          </a:p>
        </p:txBody>
      </p:sp>
    </p:spTree>
    <p:extLst>
      <p:ext uri="{BB962C8B-B14F-4D97-AF65-F5344CB8AC3E}">
        <p14:creationId xmlns:p14="http://schemas.microsoft.com/office/powerpoint/2010/main" val="315863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B19399-4373-DE49-A1BE-AA5154278581}"/>
              </a:ext>
            </a:extLst>
          </p:cNvPr>
          <p:cNvSpPr>
            <a:spLocks noGrp="1"/>
          </p:cNvSpPr>
          <p:nvPr>
            <p:ph type="body" sz="quarter" idx="13"/>
          </p:nvPr>
        </p:nvSpPr>
        <p:spPr>
          <a:xfrm>
            <a:off x="545295" y="1360100"/>
            <a:ext cx="11174400" cy="360000"/>
          </a:xfrm>
        </p:spPr>
        <p:txBody>
          <a:bodyPr/>
          <a:lstStyle/>
          <a:p>
            <a:endParaRPr lang="en-GB" dirty="0"/>
          </a:p>
          <a:p>
            <a:pPr lvl="0" fontAlgn="base">
              <a:lnSpc>
                <a:spcPct val="100000"/>
              </a:lnSpc>
            </a:pPr>
            <a:r>
              <a:rPr lang="es-ES" sz="2000" dirty="0"/>
              <a:t>Debido a ideas falsas o suposiciones sobre la discapacidad psicosocial, intelectual o cognitiva</a:t>
            </a:r>
          </a:p>
        </p:txBody>
      </p:sp>
      <p:sp>
        <p:nvSpPr>
          <p:cNvPr id="3" name="Content Placeholder 2">
            <a:extLst>
              <a:ext uri="{FF2B5EF4-FFF2-40B4-BE49-F238E27FC236}">
                <a16:creationId xmlns:a16="http://schemas.microsoft.com/office/drawing/2014/main" id="{93FD011A-5AF1-48D9-BEE0-F2C16173634E}"/>
              </a:ext>
            </a:extLst>
          </p:cNvPr>
          <p:cNvSpPr>
            <a:spLocks noGrp="1"/>
          </p:cNvSpPr>
          <p:nvPr>
            <p:ph sz="quarter" idx="14"/>
          </p:nvPr>
        </p:nvSpPr>
        <p:spPr>
          <a:xfrm>
            <a:off x="507195" y="2186608"/>
            <a:ext cx="11174412" cy="3824579"/>
          </a:xfrm>
        </p:spPr>
        <p:txBody>
          <a:bodyPr/>
          <a:lstStyle/>
          <a:p>
            <a:pPr lvl="1" algn="just"/>
            <a:r>
              <a:rPr lang="es-ES" dirty="0"/>
              <a:t>Como reacción automática a una persona que se supone que tiene una enfermedad o está diagnosticada porque se sospecha o se percibe que se puede hacer daño a sí misma o a otras personas</a:t>
            </a:r>
            <a:r>
              <a:rPr lang="en-GB" dirty="0"/>
              <a:t>.</a:t>
            </a:r>
          </a:p>
          <a:p>
            <a:pPr lvl="1" algn="just"/>
            <a:r>
              <a:rPr lang="es-ES" dirty="0"/>
              <a:t>Prejuicios y actitudes discriminatorias hacia determinados grupos de personas usuarias de los servicios que se pueden considerar grupos «problemáticos» y la presunción de que pueden tener intenciones violentas o peligrosas</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7</a:t>
            </a:r>
            <a:endParaRPr lang="x-none" dirty="0"/>
          </a:p>
        </p:txBody>
      </p:sp>
    </p:spTree>
    <p:extLst>
      <p:ext uri="{BB962C8B-B14F-4D97-AF65-F5344CB8AC3E}">
        <p14:creationId xmlns:p14="http://schemas.microsoft.com/office/powerpoint/2010/main" val="1508286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0B506F-AF4C-5D44-B63E-72642C69AF93}"/>
              </a:ext>
            </a:extLst>
          </p:cNvPr>
          <p:cNvSpPr>
            <a:spLocks noGrp="1"/>
          </p:cNvSpPr>
          <p:nvPr>
            <p:ph type="body" sz="quarter" idx="13"/>
          </p:nvPr>
        </p:nvSpPr>
        <p:spPr>
          <a:xfrm>
            <a:off x="507207" y="1383936"/>
            <a:ext cx="11174400" cy="360000"/>
          </a:xfrm>
        </p:spPr>
        <p:txBody>
          <a:bodyPr/>
          <a:lstStyle/>
          <a:p>
            <a:pPr lvl="0" fontAlgn="base"/>
            <a:r>
              <a:rPr lang="es-ES" dirty="0"/>
              <a:t>Por miedo al riesgo y a la responsabilidad del servicio/personal </a:t>
            </a:r>
          </a:p>
        </p:txBody>
      </p:sp>
      <p:sp>
        <p:nvSpPr>
          <p:cNvPr id="3" name="Content Placeholder 2">
            <a:extLst>
              <a:ext uri="{FF2B5EF4-FFF2-40B4-BE49-F238E27FC236}">
                <a16:creationId xmlns:a16="http://schemas.microsoft.com/office/drawing/2014/main" id="{4623E558-574D-435B-B45A-44DA5B36117C}"/>
              </a:ext>
            </a:extLst>
          </p:cNvPr>
          <p:cNvSpPr>
            <a:spLocks noGrp="1"/>
          </p:cNvSpPr>
          <p:nvPr>
            <p:ph sz="quarter" idx="14"/>
          </p:nvPr>
        </p:nvSpPr>
        <p:spPr>
          <a:xfrm>
            <a:off x="507195" y="1948070"/>
            <a:ext cx="11174412" cy="4063117"/>
          </a:xfrm>
        </p:spPr>
        <p:txBody>
          <a:bodyPr/>
          <a:lstStyle/>
          <a:p>
            <a:pPr lvl="1" algn="just" fontAlgn="base"/>
            <a:r>
              <a:rPr lang="es-ES" dirty="0"/>
              <a:t>A menudo se aplican métodos de aislamiento y de contención como primer recurso para que sus resultados se perciban como «seguros» en comparación con otros abordajes. </a:t>
            </a:r>
          </a:p>
          <a:p>
            <a:pPr lvl="1" algn="just"/>
            <a:r>
              <a:rPr lang="es-ES" dirty="0"/>
              <a:t>A veces, al personal le preocupa que se le considere responsable si se produce un incidente cuando no se han aplicado técnicas de aislamiento y de contención</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8</a:t>
            </a:r>
            <a:endParaRPr lang="x-none" dirty="0"/>
          </a:p>
        </p:txBody>
      </p:sp>
    </p:spTree>
    <p:extLst>
      <p:ext uri="{BB962C8B-B14F-4D97-AF65-F5344CB8AC3E}">
        <p14:creationId xmlns:p14="http://schemas.microsoft.com/office/powerpoint/2010/main" val="2353558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965466-19D9-7540-95C5-E723160C274B}"/>
              </a:ext>
            </a:extLst>
          </p:cNvPr>
          <p:cNvSpPr>
            <a:spLocks noGrp="1"/>
          </p:cNvSpPr>
          <p:nvPr>
            <p:ph type="body" sz="quarter" idx="13"/>
          </p:nvPr>
        </p:nvSpPr>
        <p:spPr>
          <a:xfrm>
            <a:off x="507207" y="1370684"/>
            <a:ext cx="11174400" cy="360000"/>
          </a:xfrm>
        </p:spPr>
        <p:txBody>
          <a:bodyPr/>
          <a:lstStyle/>
          <a:p>
            <a:pPr lvl="0" fontAlgn="base"/>
            <a:r>
              <a:rPr lang="es-ES" dirty="0"/>
              <a:t>Para controlar </a:t>
            </a:r>
          </a:p>
        </p:txBody>
      </p:sp>
      <p:sp>
        <p:nvSpPr>
          <p:cNvPr id="3" name="Content Placeholder 2">
            <a:extLst>
              <a:ext uri="{FF2B5EF4-FFF2-40B4-BE49-F238E27FC236}">
                <a16:creationId xmlns:a16="http://schemas.microsoft.com/office/drawing/2014/main" id="{CB3CE4DA-23BB-4261-9EE6-C5993CF140B5}"/>
              </a:ext>
            </a:extLst>
          </p:cNvPr>
          <p:cNvSpPr>
            <a:spLocks noGrp="1"/>
          </p:cNvSpPr>
          <p:nvPr>
            <p:ph sz="quarter" idx="14"/>
          </p:nvPr>
        </p:nvSpPr>
        <p:spPr>
          <a:xfrm>
            <a:off x="507195" y="1842052"/>
            <a:ext cx="11174412" cy="4169136"/>
          </a:xfrm>
        </p:spPr>
        <p:txBody>
          <a:bodyPr/>
          <a:lstStyle/>
          <a:p>
            <a:pPr lvl="1" algn="just"/>
            <a:r>
              <a:rPr lang="es-ES" dirty="0"/>
              <a:t>Para controlar o mantener el orden en el entorno del servicio gestionando con firmeza las acciones o comportamientos desobedientes</a:t>
            </a:r>
            <a:r>
              <a:rPr lang="en-GB" dirty="0"/>
              <a:t>. </a:t>
            </a:r>
            <a:endParaRPr lang="x-none" dirty="0"/>
          </a:p>
          <a:p>
            <a:pPr lvl="1" algn="just"/>
            <a:r>
              <a:rPr lang="es-ES" dirty="0"/>
              <a:t>Para coaccionar o forzar a las personas usuarias de los servicios a comportarse o actuar de una manera determinada</a:t>
            </a:r>
            <a:r>
              <a:rPr lang="en-GB" dirty="0"/>
              <a:t>. </a:t>
            </a:r>
            <a:endParaRPr lang="x-none" dirty="0"/>
          </a:p>
          <a:p>
            <a:pPr lvl="1" algn="just"/>
            <a:r>
              <a:rPr lang="es-ES" dirty="0"/>
              <a:t>Parte del personal del servicio puede considerar el uso del aislamiento y la contención como medios necesarios para establecer límites con el fin de dejar clara su autoridad y de «controlar el comportamiento»</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9</a:t>
            </a:r>
            <a:endParaRPr lang="x-none" dirty="0"/>
          </a:p>
        </p:txBody>
      </p:sp>
    </p:spTree>
    <p:extLst>
      <p:ext uri="{BB962C8B-B14F-4D97-AF65-F5344CB8AC3E}">
        <p14:creationId xmlns:p14="http://schemas.microsoft.com/office/powerpoint/2010/main" val="123998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CDPD. </a:t>
            </a:r>
          </a:p>
          <a:p>
            <a:pPr lvl="3" algn="just"/>
            <a:r>
              <a:rPr lang="es-ES" sz="2000" dirty="0"/>
              <a:t>El uso del término </a:t>
            </a:r>
            <a:r>
              <a:rPr lang="es-ES" sz="2000" i="1" dirty="0"/>
              <a:t>discapacidad</a:t>
            </a:r>
            <a:r>
              <a:rPr lang="es-ES" sz="2000" dirty="0"/>
              <a:t> en este contexto no implica que las personas tengan ninguna deficiencia ni trastorno.</a:t>
            </a:r>
            <a:endParaRPr lang="en-US" sz="2000"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81010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02903B-D05E-7B46-A6F7-450EA7B268BA}"/>
              </a:ext>
            </a:extLst>
          </p:cNvPr>
          <p:cNvSpPr>
            <a:spLocks noGrp="1"/>
          </p:cNvSpPr>
          <p:nvPr>
            <p:ph type="body" sz="quarter" idx="13"/>
          </p:nvPr>
        </p:nvSpPr>
        <p:spPr>
          <a:xfrm>
            <a:off x="507207" y="1423693"/>
            <a:ext cx="11174400" cy="360000"/>
          </a:xfrm>
        </p:spPr>
        <p:txBody>
          <a:bodyPr/>
          <a:lstStyle/>
          <a:p>
            <a:pPr lvl="0" algn="just" fontAlgn="base"/>
            <a:r>
              <a:rPr lang="es-ES" dirty="0"/>
              <a:t>Por comodidad </a:t>
            </a:r>
          </a:p>
        </p:txBody>
      </p:sp>
      <p:sp>
        <p:nvSpPr>
          <p:cNvPr id="3" name="Content Placeholder 2">
            <a:extLst>
              <a:ext uri="{FF2B5EF4-FFF2-40B4-BE49-F238E27FC236}">
                <a16:creationId xmlns:a16="http://schemas.microsoft.com/office/drawing/2014/main" id="{4006C7A4-0CFD-4656-BEEF-EB45268BFA63}"/>
              </a:ext>
            </a:extLst>
          </p:cNvPr>
          <p:cNvSpPr>
            <a:spLocks noGrp="1"/>
          </p:cNvSpPr>
          <p:nvPr>
            <p:ph sz="quarter" idx="14"/>
          </p:nvPr>
        </p:nvSpPr>
        <p:spPr>
          <a:xfrm>
            <a:off x="507195" y="1961322"/>
            <a:ext cx="11174412" cy="4049866"/>
          </a:xfrm>
        </p:spPr>
        <p:txBody>
          <a:bodyPr/>
          <a:lstStyle/>
          <a:p>
            <a:pPr lvl="0" algn="just"/>
            <a:r>
              <a:rPr lang="es-ES" dirty="0"/>
              <a:t>El personal del servicio percibe que es más fácil y rápido utilizar métodos restrictivos, como el aislamiento y la contención, que otros métodos no restrictivos para responder a situaciones de tensión o para apoyar a personas muy alteradas.</a:t>
            </a:r>
            <a:r>
              <a:rPr lang="en-GB" dirty="0"/>
              <a:t>. </a:t>
            </a:r>
          </a:p>
          <a:p>
            <a:pPr lvl="0" algn="just"/>
            <a:r>
              <a:rPr lang="es-ES" dirty="0"/>
              <a:t>En especial, esto se puede producir cuando los servicios no tienen suficiente personal</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10</a:t>
            </a:r>
            <a:endParaRPr lang="x-none" dirty="0"/>
          </a:p>
        </p:txBody>
      </p:sp>
    </p:spTree>
    <p:extLst>
      <p:ext uri="{BB962C8B-B14F-4D97-AF65-F5344CB8AC3E}">
        <p14:creationId xmlns:p14="http://schemas.microsoft.com/office/powerpoint/2010/main" val="3693436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ABA4670-D64F-7846-8EBF-DCD1270A2A8E}"/>
              </a:ext>
            </a:extLst>
          </p:cNvPr>
          <p:cNvSpPr>
            <a:spLocks noGrp="1"/>
          </p:cNvSpPr>
          <p:nvPr>
            <p:ph type="body" sz="quarter" idx="13"/>
          </p:nvPr>
        </p:nvSpPr>
        <p:spPr>
          <a:xfrm>
            <a:off x="507207" y="1370684"/>
            <a:ext cx="11174400" cy="360000"/>
          </a:xfrm>
        </p:spPr>
        <p:txBody>
          <a:bodyPr/>
          <a:lstStyle/>
          <a:p>
            <a:r>
              <a:rPr lang="es-ES" dirty="0"/>
              <a:t> </a:t>
            </a:r>
          </a:p>
          <a:p>
            <a:pPr lvl="0" fontAlgn="base"/>
            <a:r>
              <a:rPr lang="es-ES" dirty="0"/>
              <a:t>Para castigar </a:t>
            </a:r>
          </a:p>
        </p:txBody>
      </p:sp>
      <p:sp>
        <p:nvSpPr>
          <p:cNvPr id="3" name="Content Placeholder 2">
            <a:extLst>
              <a:ext uri="{FF2B5EF4-FFF2-40B4-BE49-F238E27FC236}">
                <a16:creationId xmlns:a16="http://schemas.microsoft.com/office/drawing/2014/main" id="{2E87C84F-40F0-45D8-A55C-8DD872B9AEE3}"/>
              </a:ext>
            </a:extLst>
          </p:cNvPr>
          <p:cNvSpPr>
            <a:spLocks noGrp="1"/>
          </p:cNvSpPr>
          <p:nvPr>
            <p:ph sz="quarter" idx="14"/>
          </p:nvPr>
        </p:nvSpPr>
        <p:spPr/>
        <p:txBody>
          <a:bodyPr/>
          <a:lstStyle/>
          <a:p>
            <a:pPr lvl="1" algn="just"/>
            <a:endParaRPr lang="en-GB" dirty="0"/>
          </a:p>
          <a:p>
            <a:pPr lvl="1" algn="just" fontAlgn="base"/>
            <a:r>
              <a:rPr lang="es-ES" dirty="0"/>
              <a:t>Como forma de castigo para las personas que se niegan a seguir las normas. </a:t>
            </a:r>
          </a:p>
          <a:p>
            <a:pPr lvl="1" algn="just"/>
            <a:r>
              <a:rPr lang="es-ES" dirty="0"/>
              <a:t>A veces, el personal no percibe el uso del aislamiento y la contención como un castigo, sino como una consecuencia necesaria de determinadas acciones o conductas de las personas usuarias de los servicios</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es-ES" dirty="0"/>
              <a:t>Presentación: ¿Cuándo y por qué se emplean el aislamiento y la contención?- </a:t>
            </a:r>
            <a:r>
              <a:rPr lang="en-GB" dirty="0"/>
              <a:t>11</a:t>
            </a:r>
            <a:endParaRPr lang="x-none" dirty="0"/>
          </a:p>
        </p:txBody>
      </p:sp>
    </p:spTree>
    <p:extLst>
      <p:ext uri="{BB962C8B-B14F-4D97-AF65-F5344CB8AC3E}">
        <p14:creationId xmlns:p14="http://schemas.microsoft.com/office/powerpoint/2010/main" val="253238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C81A-A28A-426A-9DD4-E798C49965C6}"/>
              </a:ext>
            </a:extLst>
          </p:cNvPr>
          <p:cNvSpPr>
            <a:spLocks noGrp="1"/>
          </p:cNvSpPr>
          <p:nvPr>
            <p:ph type="title"/>
          </p:nvPr>
        </p:nvSpPr>
        <p:spPr>
          <a:xfrm>
            <a:off x="507205" y="2313945"/>
            <a:ext cx="10982429" cy="508767"/>
          </a:xfrm>
        </p:spPr>
        <p:txBody>
          <a:bodyPr>
            <a:normAutofit fontScale="90000"/>
          </a:bodyPr>
          <a:lstStyle/>
          <a:p>
            <a:r>
              <a:rPr lang="es-ES" dirty="0"/>
              <a:t>Tema 3. La experiencia personal y el impacto del aislamiento y la contención</a:t>
            </a:r>
          </a:p>
        </p:txBody>
      </p:sp>
    </p:spTree>
    <p:extLst>
      <p:ext uri="{BB962C8B-B14F-4D97-AF65-F5344CB8AC3E}">
        <p14:creationId xmlns:p14="http://schemas.microsoft.com/office/powerpoint/2010/main" val="2395640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CA7D-AC72-4F80-A6A2-AA302BF4D0D3}"/>
              </a:ext>
            </a:extLst>
          </p:cNvPr>
          <p:cNvSpPr>
            <a:spLocks noGrp="1"/>
          </p:cNvSpPr>
          <p:nvPr>
            <p:ph type="title"/>
          </p:nvPr>
        </p:nvSpPr>
        <p:spPr>
          <a:xfrm>
            <a:off x="417754" y="506412"/>
            <a:ext cx="11449567" cy="407988"/>
          </a:xfrm>
        </p:spPr>
        <p:txBody>
          <a:bodyPr/>
          <a:lstStyle/>
          <a:p>
            <a:r>
              <a:rPr lang="es-ES" dirty="0"/>
              <a:t>Ejercicio 3.1: La experiencia personal de aislamiento y contención </a:t>
            </a:r>
            <a:r>
              <a:rPr lang="en-GB" dirty="0"/>
              <a:t>- 1</a:t>
            </a:r>
            <a:endParaRPr lang="x-none" dirty="0"/>
          </a:p>
        </p:txBody>
      </p:sp>
      <p:sp>
        <p:nvSpPr>
          <p:cNvPr id="3" name="2 CuadroTexto"/>
          <p:cNvSpPr txBox="1"/>
          <p:nvPr/>
        </p:nvSpPr>
        <p:spPr>
          <a:xfrm>
            <a:off x="609600" y="1771650"/>
            <a:ext cx="10858500" cy="3619500"/>
          </a:xfrm>
          <a:prstGeom prst="rect">
            <a:avLst/>
          </a:prstGeom>
          <a:noFill/>
        </p:spPr>
        <p:txBody>
          <a:bodyPr wrap="square" lIns="0" tIns="0" rIns="0" bIns="0" rtlCol="0">
            <a:noAutofit/>
          </a:bodyPr>
          <a:lstStyle/>
          <a:p>
            <a:pPr algn="just"/>
            <a:r>
              <a:rPr lang="es-ES" sz="2000" b="1" dirty="0"/>
              <a:t>Opción 1: </a:t>
            </a:r>
            <a:r>
              <a:rPr lang="es-ES" sz="2000" dirty="0"/>
              <a:t>El formador debería localizar a uno o dos oradores que hayan vivido la experiencia del aislamiento y la contención en los servicios sociales o de salud mental e invitarles a compartir su historia con el grupo. Conviene que el formador oriente a los oradores a describir no solo qué pasó, sino también cómo ocurrió. Los oradores deberían explicar cómo les afectó esta vivencia negativa, tanto desde el punto de vista emocional como físico, además de exponer sus ideas sobre cómo se podría haber prevenido el uso del aislamiento y la contención en su situación. </a:t>
            </a:r>
            <a:r>
              <a:rPr lang="es-ES" sz="2000" b="1" dirty="0"/>
              <a:t>Antes de la sesión, el formador deberá encontrar oradores con estas características y organizar la participación</a:t>
            </a:r>
            <a:r>
              <a:rPr lang="es-ES" sz="2000" dirty="0"/>
              <a:t> (al inicio de este módulo se dan más instrucciones para la organización). </a:t>
            </a:r>
          </a:p>
          <a:p>
            <a:pPr algn="just"/>
            <a:endParaRPr lang="es-ES" sz="2000" b="1" dirty="0"/>
          </a:p>
          <a:p>
            <a:pPr algn="just"/>
            <a:r>
              <a:rPr lang="es-ES" sz="2000" b="1" dirty="0"/>
              <a:t>Opción 2: </a:t>
            </a:r>
            <a:r>
              <a:rPr lang="es-ES" sz="2000" dirty="0"/>
              <a:t>El formador distribuye un folleto con </a:t>
            </a:r>
            <a:r>
              <a:rPr lang="es-ES" sz="2000" dirty="0" err="1"/>
              <a:t>citacs</a:t>
            </a:r>
            <a:r>
              <a:rPr lang="es-ES" sz="2000" dirty="0"/>
              <a:t> de personas que han vivido experiencias de aislamiento y de contención (véase el </a:t>
            </a:r>
            <a:r>
              <a:rPr lang="es-ES" sz="2000" b="1" dirty="0"/>
              <a:t>anexo 2</a:t>
            </a:r>
            <a:r>
              <a:rPr lang="es-ES" sz="2000" dirty="0"/>
              <a:t>) e invita a los participantes a analizar los sentimientos y las vivencias de estas personas con respecto a la aplicación de estas prácticas. </a:t>
            </a:r>
          </a:p>
          <a:p>
            <a:pPr algn="l"/>
            <a:endParaRPr lang="es-ES" sz="2000" dirty="0">
              <a:solidFill>
                <a:schemeClr val="tx1"/>
              </a:solidFill>
            </a:endParaRPr>
          </a:p>
        </p:txBody>
      </p:sp>
    </p:spTree>
    <p:extLst>
      <p:ext uri="{BB962C8B-B14F-4D97-AF65-F5344CB8AC3E}">
        <p14:creationId xmlns:p14="http://schemas.microsoft.com/office/powerpoint/2010/main" val="1474376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D7B29-E4DB-4549-B9E5-BEB0B6D1DCCD}"/>
              </a:ext>
            </a:extLst>
          </p:cNvPr>
          <p:cNvSpPr>
            <a:spLocks noGrp="1"/>
          </p:cNvSpPr>
          <p:nvPr>
            <p:ph sz="quarter" idx="14"/>
          </p:nvPr>
        </p:nvSpPr>
        <p:spPr>
          <a:xfrm>
            <a:off x="507195" y="1600200"/>
            <a:ext cx="11174412" cy="4410988"/>
          </a:xfrm>
        </p:spPr>
        <p:txBody>
          <a:bodyPr/>
          <a:lstStyle/>
          <a:p>
            <a:pPr lvl="0" fontAlgn="base"/>
            <a:r>
              <a:rPr lang="es-ES" dirty="0"/>
              <a:t>¿Qué pensáis y sentís sobre lo que acabáis de escuchar y/o leer? </a:t>
            </a:r>
          </a:p>
          <a:p>
            <a:pPr lvl="0" fontAlgn="base"/>
            <a:r>
              <a:rPr lang="es-ES" dirty="0"/>
              <a:t>¿Cómo creéis que se pueden sentir las personas cuando se las somete a aislamiento o contención?¿Qué podéis decir del impacto emocional y físico del aislamiento y la contención? </a:t>
            </a:r>
          </a:p>
          <a:p>
            <a:pPr lvl="0" fontAlgn="base"/>
            <a:r>
              <a:rPr lang="es-ES" dirty="0"/>
              <a:t>¿A alguien le gustaría comentar qué habría hecho de manera diferente en estas situaciones? </a:t>
            </a:r>
          </a:p>
          <a:p>
            <a:endParaRPr lang="es-ES" dirty="0"/>
          </a:p>
          <a:p>
            <a:endParaRPr lang="x-none" dirty="0"/>
          </a:p>
        </p:txBody>
      </p:sp>
      <p:sp>
        <p:nvSpPr>
          <p:cNvPr id="2" name="Title 1">
            <a:extLst>
              <a:ext uri="{FF2B5EF4-FFF2-40B4-BE49-F238E27FC236}">
                <a16:creationId xmlns:a16="http://schemas.microsoft.com/office/drawing/2014/main" id="{47D12BFE-3E8D-4DF7-AF43-BDCD491481E2}"/>
              </a:ext>
            </a:extLst>
          </p:cNvPr>
          <p:cNvSpPr>
            <a:spLocks noGrp="1"/>
          </p:cNvSpPr>
          <p:nvPr>
            <p:ph type="title"/>
          </p:nvPr>
        </p:nvSpPr>
        <p:spPr/>
        <p:txBody>
          <a:bodyPr/>
          <a:lstStyle/>
          <a:p>
            <a:r>
              <a:rPr lang="es-ES" dirty="0"/>
              <a:t>Ejercicio 3.1: La experiencia personal de aislamiento y contención </a:t>
            </a:r>
            <a:r>
              <a:rPr lang="en-GB" dirty="0"/>
              <a:t>- 2</a:t>
            </a:r>
            <a:endParaRPr lang="x-none" dirty="0"/>
          </a:p>
        </p:txBody>
      </p:sp>
    </p:spTree>
    <p:extLst>
      <p:ext uri="{BB962C8B-B14F-4D97-AF65-F5344CB8AC3E}">
        <p14:creationId xmlns:p14="http://schemas.microsoft.com/office/powerpoint/2010/main" val="2790030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BDDDA2-B1E0-6749-A311-057AA086B6C0}"/>
              </a:ext>
            </a:extLst>
          </p:cNvPr>
          <p:cNvSpPr>
            <a:spLocks noGrp="1"/>
          </p:cNvSpPr>
          <p:nvPr>
            <p:ph type="body" sz="quarter" idx="13"/>
          </p:nvPr>
        </p:nvSpPr>
        <p:spPr>
          <a:xfrm>
            <a:off x="507207" y="1256384"/>
            <a:ext cx="11174400" cy="360000"/>
          </a:xfrm>
        </p:spPr>
        <p:txBody>
          <a:bodyPr/>
          <a:lstStyle/>
          <a:p>
            <a:r>
              <a:rPr lang="es-ES" dirty="0"/>
              <a:t>Impacto en el bienestar psicológico y emocional </a:t>
            </a:r>
            <a:endParaRPr lang="es-ES" i="1" dirty="0"/>
          </a:p>
        </p:txBody>
      </p:sp>
      <p:sp>
        <p:nvSpPr>
          <p:cNvPr id="3" name="Content Placeholder 2">
            <a:extLst>
              <a:ext uri="{FF2B5EF4-FFF2-40B4-BE49-F238E27FC236}">
                <a16:creationId xmlns:a16="http://schemas.microsoft.com/office/drawing/2014/main" id="{2C87E08E-7BCF-4581-B6AE-64FA5F66D3C3}"/>
              </a:ext>
            </a:extLst>
          </p:cNvPr>
          <p:cNvSpPr>
            <a:spLocks noGrp="1"/>
          </p:cNvSpPr>
          <p:nvPr>
            <p:ph sz="quarter" idx="14"/>
          </p:nvPr>
        </p:nvSpPr>
        <p:spPr>
          <a:xfrm>
            <a:off x="507195" y="1695450"/>
            <a:ext cx="11174412" cy="4275981"/>
          </a:xfrm>
        </p:spPr>
        <p:txBody>
          <a:bodyPr>
            <a:noAutofit/>
          </a:bodyPr>
          <a:lstStyle/>
          <a:p>
            <a:pPr lvl="0" algn="just"/>
            <a:r>
              <a:rPr lang="es-ES" sz="1600" dirty="0"/>
              <a:t>La imposición forzosa de la voluntad de otra persona por encima de la propia, generan emociones muy negativas y tienen un profundo impacto psicológico y traumático en las personas.</a:t>
            </a:r>
          </a:p>
          <a:p>
            <a:pPr lvl="0" algn="just"/>
            <a:r>
              <a:rPr lang="es-ES" sz="1600" dirty="0"/>
              <a:t>Muchas personas tienen sensaciones de pérdida de la dignidad y el respeto, degradación, desmoralización, rechazo, humillación, miedo, malestar, ansiedad, </a:t>
            </a:r>
            <a:r>
              <a:rPr lang="en-GB" sz="1600" dirty="0"/>
              <a:t>etc. </a:t>
            </a:r>
            <a:endParaRPr lang="x-none" sz="1600" dirty="0"/>
          </a:p>
          <a:p>
            <a:pPr lvl="0" algn="just"/>
            <a:r>
              <a:rPr lang="es-ES" sz="1600" dirty="0"/>
              <a:t>Las personas también pueden sentir disociación del yo y la sensación de estar fuera de su propio cuerpo</a:t>
            </a:r>
            <a:r>
              <a:rPr lang="en-GB" sz="1600" dirty="0"/>
              <a:t>.</a:t>
            </a:r>
            <a:endParaRPr lang="x-none" sz="1600" dirty="0"/>
          </a:p>
          <a:p>
            <a:pPr lvl="0" algn="just"/>
            <a:r>
              <a:rPr lang="es-ES" sz="1600" dirty="0"/>
              <a:t>El aislamiento y la contención pueden causar traumas y tener repercusiones a largo plazo en la vida de una persona</a:t>
            </a:r>
            <a:r>
              <a:rPr lang="en-GB" sz="1600" dirty="0"/>
              <a:t>. </a:t>
            </a:r>
            <a:endParaRPr lang="x-none" sz="1600" dirty="0"/>
          </a:p>
          <a:p>
            <a:pPr lvl="0" algn="just"/>
            <a:r>
              <a:rPr lang="es-ES" sz="1600" dirty="0"/>
              <a:t>Cuando se recluye o se inmoviliza a una persona, la falta de poder, control e intimidad derivadas pueden llevarla a adoptar conductas que los profesionales de la salud mental interpretan como síntomas de una enfermedad mental</a:t>
            </a:r>
            <a:r>
              <a:rPr lang="en-GB" sz="1600" dirty="0"/>
              <a:t>.</a:t>
            </a:r>
            <a:endParaRPr lang="x-none" sz="1600" dirty="0"/>
          </a:p>
          <a:p>
            <a:pPr lvl="0" algn="just"/>
            <a:r>
              <a:rPr lang="es-ES" sz="1600" dirty="0"/>
              <a:t>El aislamiento y la contención pueden volver a traumatizar a personas con un historial de abusos sexuales o de maltrato físico o con traumas psicológicos pasados</a:t>
            </a:r>
            <a:r>
              <a:rPr lang="es-ES" sz="1600" i="1" dirty="0"/>
              <a:t> </a:t>
            </a:r>
            <a:r>
              <a:rPr lang="en-GB" sz="1600" dirty="0"/>
              <a:t>. </a:t>
            </a:r>
            <a:endParaRPr lang="x-none" sz="1600" dirty="0"/>
          </a:p>
          <a:p>
            <a:pPr lvl="0" algn="just"/>
            <a:r>
              <a:rPr lang="es-ES" sz="1600" dirty="0"/>
              <a:t>Pueden potenciar las conductas </a:t>
            </a:r>
            <a:r>
              <a:rPr lang="es-ES" sz="1600" dirty="0" err="1"/>
              <a:t>autolesivas</a:t>
            </a:r>
            <a:r>
              <a:rPr lang="es-ES" sz="1600" dirty="0"/>
              <a:t> y las autoagresiones, incluidas la automutilación y los intentos de suicidio</a:t>
            </a:r>
            <a:r>
              <a:rPr lang="en-GB" sz="1600" dirty="0"/>
              <a:t>.</a:t>
            </a:r>
            <a:endParaRPr lang="x-none" sz="1600" dirty="0"/>
          </a:p>
          <a:p>
            <a:pPr lvl="1" algn="just"/>
            <a:r>
              <a:rPr lang="es-ES" sz="1600" dirty="0"/>
              <a:t>Cuando se comunica a los familiares u a otras personas implicadas en la atención de una persona que ha sido recluida o contenida, pueden tener sentimientos de culpa y de incapacidad para ayudar</a:t>
            </a:r>
            <a:r>
              <a:rPr lang="en-GB" sz="1600" dirty="0"/>
              <a:t>.</a:t>
            </a:r>
            <a:endParaRPr lang="x-none" sz="1600" dirty="0"/>
          </a:p>
        </p:txBody>
      </p:sp>
      <p:sp>
        <p:nvSpPr>
          <p:cNvPr id="2" name="Title 1">
            <a:extLst>
              <a:ext uri="{FF2B5EF4-FFF2-40B4-BE49-F238E27FC236}">
                <a16:creationId xmlns:a16="http://schemas.microsoft.com/office/drawing/2014/main" id="{A8C50796-D2F5-4EFF-9795-6E43021406D3}"/>
              </a:ext>
            </a:extLst>
          </p:cNvPr>
          <p:cNvSpPr>
            <a:spLocks noGrp="1"/>
          </p:cNvSpPr>
          <p:nvPr>
            <p:ph type="title"/>
          </p:nvPr>
        </p:nvSpPr>
        <p:spPr>
          <a:xfrm>
            <a:off x="417755" y="430211"/>
            <a:ext cx="11211028" cy="447745"/>
          </a:xfrm>
        </p:spPr>
        <p:txBody>
          <a:bodyPr>
            <a:noAutofit/>
          </a:bodyPr>
          <a:lstStyle/>
          <a:p>
            <a:pPr lvl="0"/>
            <a:r>
              <a:rPr lang="es-ES" dirty="0"/>
              <a:t>Presentación: El impacto psicológico del aislamiento y la contención en las personas usuarias de los servicios -</a:t>
            </a:r>
            <a:r>
              <a:rPr lang="en-GB" dirty="0"/>
              <a:t> 1</a:t>
            </a:r>
            <a:endParaRPr lang="x-none" dirty="0"/>
          </a:p>
        </p:txBody>
      </p:sp>
    </p:spTree>
    <p:extLst>
      <p:ext uri="{BB962C8B-B14F-4D97-AF65-F5344CB8AC3E}">
        <p14:creationId xmlns:p14="http://schemas.microsoft.com/office/powerpoint/2010/main" val="1126066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E93BFA-E976-274A-BC64-E1563DC76A52}"/>
              </a:ext>
            </a:extLst>
          </p:cNvPr>
          <p:cNvSpPr>
            <a:spLocks noGrp="1"/>
          </p:cNvSpPr>
          <p:nvPr>
            <p:ph type="body" sz="quarter" idx="13"/>
          </p:nvPr>
        </p:nvSpPr>
        <p:spPr>
          <a:xfrm>
            <a:off x="507207" y="1383936"/>
            <a:ext cx="11174400" cy="360000"/>
          </a:xfrm>
        </p:spPr>
        <p:txBody>
          <a:bodyPr/>
          <a:lstStyle/>
          <a:p>
            <a:r>
              <a:rPr lang="es-ES" dirty="0"/>
              <a:t>Impacto en la recuperación </a:t>
            </a:r>
            <a:endParaRPr lang="en-US" dirty="0"/>
          </a:p>
        </p:txBody>
      </p:sp>
      <p:sp>
        <p:nvSpPr>
          <p:cNvPr id="3" name="Content Placeholder 2">
            <a:extLst>
              <a:ext uri="{FF2B5EF4-FFF2-40B4-BE49-F238E27FC236}">
                <a16:creationId xmlns:a16="http://schemas.microsoft.com/office/drawing/2014/main" id="{4E4FE3E1-73AB-4573-93EC-E89705B723E4}"/>
              </a:ext>
            </a:extLst>
          </p:cNvPr>
          <p:cNvSpPr>
            <a:spLocks noGrp="1"/>
          </p:cNvSpPr>
          <p:nvPr>
            <p:ph sz="quarter" idx="14"/>
          </p:nvPr>
        </p:nvSpPr>
        <p:spPr>
          <a:xfrm>
            <a:off x="507195" y="1974574"/>
            <a:ext cx="11174412" cy="4036613"/>
          </a:xfrm>
        </p:spPr>
        <p:txBody>
          <a:bodyPr/>
          <a:lstStyle/>
          <a:p>
            <a:pPr lvl="0" algn="just"/>
            <a:r>
              <a:rPr lang="es-ES" dirty="0"/>
              <a:t>El aislamiento y la contención son </a:t>
            </a:r>
            <a:r>
              <a:rPr lang="es-ES" dirty="0" err="1"/>
              <a:t>antiterapéuticos</a:t>
            </a:r>
            <a:r>
              <a:rPr lang="es-ES" dirty="0"/>
              <a:t> e impiden la recuperación de las personas</a:t>
            </a:r>
            <a:r>
              <a:rPr lang="en-GB" dirty="0"/>
              <a:t>. </a:t>
            </a:r>
          </a:p>
          <a:p>
            <a:pPr lvl="3" algn="just"/>
            <a:r>
              <a:rPr lang="es-ES" dirty="0"/>
              <a:t>Algunos estudios han demostrado que las medidas restrictivas, y en concreto el uso del aislamiento, se asocian a una estancia más prolongada de personas en los servicios </a:t>
            </a:r>
            <a:r>
              <a:rPr lang="en-GB" sz="2200" dirty="0"/>
              <a:t>.</a:t>
            </a:r>
            <a:endParaRPr lang="x-none" sz="2200" dirty="0"/>
          </a:p>
          <a:p>
            <a:pPr lvl="0" algn="just"/>
            <a:r>
              <a:rPr lang="es-ES" dirty="0"/>
              <a:t>Deterioran los </a:t>
            </a:r>
            <a:r>
              <a:rPr lang="es-ES" dirty="0" err="1"/>
              <a:t>vínculoss</a:t>
            </a:r>
            <a:r>
              <a:rPr lang="es-ES" dirty="0"/>
              <a:t> terapéuticos y son responsables del truncamiento de la relación entre las personas usuarias de los servicios y el personal de atención sanitaria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70853249-B455-45A6-B605-15DB6D951DE3}"/>
              </a:ext>
            </a:extLst>
          </p:cNvPr>
          <p:cNvSpPr>
            <a:spLocks noGrp="1"/>
          </p:cNvSpPr>
          <p:nvPr>
            <p:ph type="title"/>
          </p:nvPr>
        </p:nvSpPr>
        <p:spPr>
          <a:xfrm>
            <a:off x="417754" y="506412"/>
            <a:ext cx="11290541" cy="407988"/>
          </a:xfrm>
        </p:spPr>
        <p:txBody>
          <a:bodyPr>
            <a:noAutofit/>
          </a:bodyPr>
          <a:lstStyle/>
          <a:p>
            <a:r>
              <a:rPr lang="es-ES" dirty="0"/>
              <a:t>Presentación: El impacto psicológico del aislamiento y la contención en las personas usuarias de los servicios -</a:t>
            </a:r>
            <a:r>
              <a:rPr lang="en-GB" dirty="0"/>
              <a:t> 2</a:t>
            </a:r>
            <a:endParaRPr lang="x-none" dirty="0"/>
          </a:p>
        </p:txBody>
      </p:sp>
    </p:spTree>
    <p:extLst>
      <p:ext uri="{BB962C8B-B14F-4D97-AF65-F5344CB8AC3E}">
        <p14:creationId xmlns:p14="http://schemas.microsoft.com/office/powerpoint/2010/main" val="1702971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CEC0B-0067-4B93-87F3-F623B60D21FC}"/>
              </a:ext>
            </a:extLst>
          </p:cNvPr>
          <p:cNvSpPr>
            <a:spLocks noGrp="1"/>
          </p:cNvSpPr>
          <p:nvPr>
            <p:ph sz="quarter" idx="14"/>
          </p:nvPr>
        </p:nvSpPr>
        <p:spPr/>
        <p:txBody>
          <a:bodyPr/>
          <a:lstStyle/>
          <a:p>
            <a:pPr marL="0" lvl="0" indent="0">
              <a:buNone/>
            </a:pPr>
            <a:r>
              <a:rPr lang="en-GB" dirty="0"/>
              <a:t>1. Video: “</a:t>
            </a:r>
            <a:r>
              <a:rPr lang="en-GB" i="1" dirty="0"/>
              <a:t>I couldn't move. I couldn't breathe</a:t>
            </a:r>
            <a:r>
              <a:rPr lang="en-GB" dirty="0"/>
              <a:t>”: </a:t>
            </a:r>
            <a:r>
              <a:rPr lang="en-GB" dirty="0">
                <a:hlinkClick r:id="rId3">
                  <a:extLst>
                    <a:ext uri="{A12FA001-AC4F-418D-AE19-62706E023703}">
                      <ahyp:hlinkClr xmlns:ahyp="http://schemas.microsoft.com/office/drawing/2018/hyperlinkcolor" val="tx"/>
                    </a:ext>
                  </a:extLst>
                </a:hlinkClick>
              </a:rPr>
              <a:t>http://www.bbc.com/news/uk-england-37427665</a:t>
            </a:r>
            <a:r>
              <a:rPr lang="en-GB" dirty="0"/>
              <a:t>.</a:t>
            </a:r>
            <a:endParaRPr lang="x-none" dirty="0"/>
          </a:p>
          <a:p>
            <a:pPr marL="0" lvl="0" indent="0">
              <a:buNone/>
            </a:pPr>
            <a:r>
              <a:rPr lang="en-GB" dirty="0"/>
              <a:t>2. Uganda: "</a:t>
            </a:r>
            <a:r>
              <a:rPr lang="en-GB" i="1" dirty="0"/>
              <a:t>Stop the abuse</a:t>
            </a:r>
            <a:r>
              <a:rPr lang="en-GB" dirty="0"/>
              <a:t>“: </a:t>
            </a:r>
            <a:r>
              <a:rPr lang="en-GB" dirty="0">
                <a:hlinkClick r:id="rId4">
                  <a:extLst>
                    <a:ext uri="{A12FA001-AC4F-418D-AE19-62706E023703}">
                      <ahyp:hlinkClr xmlns:ahyp="http://schemas.microsoft.com/office/drawing/2018/hyperlinkcolor" val="tx"/>
                    </a:ext>
                  </a:extLst>
                </a:hlinkClick>
              </a:rPr>
              <a:t>https://youtu.be/slr_SvB1uyU</a:t>
            </a:r>
            <a:r>
              <a:rPr lang="en-GB" dirty="0"/>
              <a:t>. </a:t>
            </a:r>
            <a:endParaRPr lang="x-none" dirty="0"/>
          </a:p>
        </p:txBody>
      </p:sp>
      <p:sp>
        <p:nvSpPr>
          <p:cNvPr id="2" name="Title 1">
            <a:extLst>
              <a:ext uri="{FF2B5EF4-FFF2-40B4-BE49-F238E27FC236}">
                <a16:creationId xmlns:a16="http://schemas.microsoft.com/office/drawing/2014/main" id="{E229703F-02B9-4A2F-9CE8-8BD6C7D35C83}"/>
              </a:ext>
            </a:extLst>
          </p:cNvPr>
          <p:cNvSpPr>
            <a:spLocks noGrp="1"/>
          </p:cNvSpPr>
          <p:nvPr>
            <p:ph type="title"/>
          </p:nvPr>
        </p:nvSpPr>
        <p:spPr>
          <a:xfrm>
            <a:off x="417755" y="506412"/>
            <a:ext cx="11250784" cy="407988"/>
          </a:xfrm>
        </p:spPr>
        <p:txBody>
          <a:bodyPr>
            <a:noAutofit/>
          </a:bodyPr>
          <a:lstStyle/>
          <a:p>
            <a:r>
              <a:rPr lang="es-ES" dirty="0"/>
              <a:t>Presentación: El impacto psicológico del aislamiento y la contención en las personas usuarias de los servicios -</a:t>
            </a:r>
            <a:r>
              <a:rPr lang="en-GB" dirty="0"/>
              <a:t> 3</a:t>
            </a:r>
            <a:endParaRPr lang="x-none" dirty="0"/>
          </a:p>
        </p:txBody>
      </p:sp>
    </p:spTree>
    <p:extLst>
      <p:ext uri="{BB962C8B-B14F-4D97-AF65-F5344CB8AC3E}">
        <p14:creationId xmlns:p14="http://schemas.microsoft.com/office/powerpoint/2010/main" val="2126991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AA469-31B5-40C0-BADA-82C2B41985F0}"/>
              </a:ext>
            </a:extLst>
          </p:cNvPr>
          <p:cNvSpPr>
            <a:spLocks noGrp="1"/>
          </p:cNvSpPr>
          <p:nvPr>
            <p:ph sz="quarter" idx="14"/>
          </p:nvPr>
        </p:nvSpPr>
        <p:spPr/>
        <p:txBody>
          <a:bodyPr/>
          <a:lstStyle/>
          <a:p>
            <a:pPr marL="0" indent="0" algn="ctr">
              <a:buNone/>
            </a:pPr>
            <a:endParaRPr lang="en-GB" sz="2500" b="1" i="1" dirty="0"/>
          </a:p>
          <a:p>
            <a:pPr marL="0" indent="0" algn="ctr">
              <a:buNone/>
            </a:pPr>
            <a:endParaRPr lang="en-GB" sz="2500" b="1" i="1" dirty="0"/>
          </a:p>
          <a:p>
            <a:pPr marL="0" indent="0" algn="ctr">
              <a:buNone/>
            </a:pPr>
            <a:r>
              <a:rPr lang="es-ES" sz="2500" b="1" i="1" dirty="0"/>
              <a:t>¿Qué pensáis de la experiencia de Naomi? ¿Cuáles son algunos de los términos, emociones y sentimientos que Naomi describe como parte de su experiencia? </a:t>
            </a:r>
            <a:endParaRPr lang="x-none" dirty="0"/>
          </a:p>
        </p:txBody>
      </p:sp>
      <p:sp>
        <p:nvSpPr>
          <p:cNvPr id="2" name="Title 1">
            <a:extLst>
              <a:ext uri="{FF2B5EF4-FFF2-40B4-BE49-F238E27FC236}">
                <a16:creationId xmlns:a16="http://schemas.microsoft.com/office/drawing/2014/main" id="{E93B8001-0069-4E34-82C4-AC19DA0620C6}"/>
              </a:ext>
            </a:extLst>
          </p:cNvPr>
          <p:cNvSpPr>
            <a:spLocks noGrp="1"/>
          </p:cNvSpPr>
          <p:nvPr>
            <p:ph type="title"/>
          </p:nvPr>
        </p:nvSpPr>
        <p:spPr>
          <a:xfrm>
            <a:off x="417754" y="506412"/>
            <a:ext cx="11290541" cy="407988"/>
          </a:xfrm>
        </p:spPr>
        <p:txBody>
          <a:bodyPr/>
          <a:lstStyle/>
          <a:p>
            <a:r>
              <a:rPr lang="es-ES" dirty="0"/>
              <a:t>Ejercicio 3.2: Impacto psicológico del uso del aislamiento y la contención </a:t>
            </a:r>
            <a:endParaRPr lang="x-none" dirty="0"/>
          </a:p>
        </p:txBody>
      </p:sp>
    </p:spTree>
    <p:extLst>
      <p:ext uri="{BB962C8B-B14F-4D97-AF65-F5344CB8AC3E}">
        <p14:creationId xmlns:p14="http://schemas.microsoft.com/office/powerpoint/2010/main" val="3051086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6077F-D128-4527-9B70-2CC1AA59A66F}"/>
              </a:ext>
            </a:extLst>
          </p:cNvPr>
          <p:cNvSpPr>
            <a:spLocks noGrp="1"/>
          </p:cNvSpPr>
          <p:nvPr>
            <p:ph sz="quarter" idx="14"/>
          </p:nvPr>
        </p:nvSpPr>
        <p:spPr/>
        <p:txBody>
          <a:bodyPr/>
          <a:lstStyle/>
          <a:p>
            <a:r>
              <a:rPr lang="es-ES" b="1" dirty="0"/>
              <a:t>Las contenciones físicas </a:t>
            </a:r>
            <a:r>
              <a:rPr lang="es-ES" dirty="0"/>
              <a:t>implican una lucha cuerpo a cuerpo que puede conducir a lesiones físicas tales como: </a:t>
            </a:r>
          </a:p>
          <a:p>
            <a:pPr lvl="1"/>
            <a:r>
              <a:rPr lang="es-ES" dirty="0"/>
              <a:t>moratones </a:t>
            </a:r>
          </a:p>
          <a:p>
            <a:pPr lvl="1"/>
            <a:r>
              <a:rPr lang="es-ES" dirty="0"/>
              <a:t>fracturas óseas </a:t>
            </a:r>
          </a:p>
          <a:p>
            <a:pPr lvl="1"/>
            <a:r>
              <a:rPr lang="es-ES" dirty="0"/>
              <a:t>atrofia muscular </a:t>
            </a:r>
          </a:p>
          <a:p>
            <a:pPr lvl="1"/>
            <a:r>
              <a:rPr lang="es-ES" dirty="0"/>
              <a:t>pérdida de dientes </a:t>
            </a:r>
          </a:p>
          <a:p>
            <a:pPr lvl="1"/>
            <a:r>
              <a:rPr lang="es-ES" dirty="0"/>
              <a:t>lesiones en la cabeza </a:t>
            </a:r>
          </a:p>
          <a:p>
            <a:pPr lvl="1"/>
            <a:r>
              <a:rPr lang="es-ES" dirty="0"/>
              <a:t>coma</a:t>
            </a:r>
          </a:p>
          <a:p>
            <a:pPr lvl="1"/>
            <a:r>
              <a:rPr lang="es-ES" dirty="0"/>
              <a:t>asfixia</a:t>
            </a:r>
            <a:endParaRPr lang="x-none" dirty="0"/>
          </a:p>
        </p:txBody>
      </p:sp>
      <p:sp>
        <p:nvSpPr>
          <p:cNvPr id="2" name="Title 1">
            <a:extLst>
              <a:ext uri="{FF2B5EF4-FFF2-40B4-BE49-F238E27FC236}">
                <a16:creationId xmlns:a16="http://schemas.microsoft.com/office/drawing/2014/main" id="{044DC486-8EE0-4714-8C84-BB6D142AA697}"/>
              </a:ext>
            </a:extLst>
          </p:cNvPr>
          <p:cNvSpPr>
            <a:spLocks noGrp="1"/>
          </p:cNvSpPr>
          <p:nvPr>
            <p:ph type="title"/>
          </p:nvPr>
        </p:nvSpPr>
        <p:spPr>
          <a:xfrm>
            <a:off x="417754" y="506412"/>
            <a:ext cx="11032123" cy="368231"/>
          </a:xfrm>
        </p:spPr>
        <p:txBody>
          <a:bodyPr/>
          <a:lstStyle/>
          <a:p>
            <a:r>
              <a:rPr lang="es-ES" dirty="0"/>
              <a:t>Presentación: El impacto físico del aislamiento y la contención en las personas usuarias de los servicios </a:t>
            </a:r>
            <a:r>
              <a:rPr lang="en-GB" dirty="0"/>
              <a:t>- 1</a:t>
            </a:r>
            <a:endParaRPr lang="x-none" dirty="0"/>
          </a:p>
        </p:txBody>
      </p:sp>
    </p:spTree>
    <p:extLst>
      <p:ext uri="{BB962C8B-B14F-4D97-AF65-F5344CB8AC3E}">
        <p14:creationId xmlns:p14="http://schemas.microsoft.com/office/powerpoint/2010/main" val="83648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Tree>
    <p:extLst>
      <p:ext uri="{BB962C8B-B14F-4D97-AF65-F5344CB8AC3E}">
        <p14:creationId xmlns:p14="http://schemas.microsoft.com/office/powerpoint/2010/main" val="2244411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5CD0B-9DBF-43CE-B2A1-95C1CF7437AF}"/>
              </a:ext>
            </a:extLst>
          </p:cNvPr>
          <p:cNvSpPr>
            <a:spLocks noGrp="1"/>
          </p:cNvSpPr>
          <p:nvPr>
            <p:ph sz="quarter" idx="14"/>
          </p:nvPr>
        </p:nvSpPr>
        <p:spPr/>
        <p:txBody>
          <a:bodyPr/>
          <a:lstStyle/>
          <a:p>
            <a:pPr algn="just"/>
            <a:r>
              <a:rPr lang="es-ES" b="1" dirty="0"/>
              <a:t>Las contenciones mecánicas</a:t>
            </a:r>
            <a:r>
              <a:rPr lang="es-ES" dirty="0"/>
              <a:t> pueden provocar que las personas entren en pánico y se ahoguen con la saliva o sufran estrangulación durante la contención</a:t>
            </a:r>
            <a:r>
              <a:rPr lang="en-GB" dirty="0"/>
              <a:t>. </a:t>
            </a:r>
            <a:r>
              <a:rPr lang="es-ES" dirty="0"/>
              <a:t>Corren, además, un riesgo más elevado de</a:t>
            </a:r>
            <a:r>
              <a:rPr lang="en-GB" dirty="0"/>
              <a:t>:</a:t>
            </a:r>
            <a:endParaRPr lang="x-none" dirty="0"/>
          </a:p>
          <a:p>
            <a:pPr lvl="3" algn="just"/>
            <a:r>
              <a:rPr lang="es-ES" dirty="0"/>
              <a:t>Deshidratación</a:t>
            </a:r>
            <a:r>
              <a:rPr lang="en-GB" sz="2200" i="1" dirty="0"/>
              <a:t>.</a:t>
            </a:r>
          </a:p>
          <a:p>
            <a:pPr lvl="3" algn="just"/>
            <a:r>
              <a:rPr lang="es-ES" dirty="0"/>
              <a:t>Problemas circulatorios y cutáneos: la presión en la piel provocada por fuertes contenciones e inmovilizaciones puede interferir en la circulación sanguínea</a:t>
            </a:r>
            <a:r>
              <a:rPr lang="en-GB" sz="2200" i="1" dirty="0"/>
              <a:t>. </a:t>
            </a:r>
            <a:endParaRPr lang="x-none" sz="2200" i="1" dirty="0"/>
          </a:p>
          <a:p>
            <a:pPr lvl="3" algn="just"/>
            <a:r>
              <a:rPr lang="es-ES" dirty="0"/>
              <a:t>Atrofia muscular</a:t>
            </a:r>
            <a:r>
              <a:rPr lang="en-GB" sz="2200" i="1" dirty="0"/>
              <a:t>.</a:t>
            </a:r>
            <a:endParaRPr lang="x-none" sz="2200" i="1" dirty="0"/>
          </a:p>
          <a:p>
            <a:pPr algn="just"/>
            <a:endParaRPr lang="x-none" dirty="0"/>
          </a:p>
        </p:txBody>
      </p:sp>
      <p:sp>
        <p:nvSpPr>
          <p:cNvPr id="2" name="Title 1">
            <a:extLst>
              <a:ext uri="{FF2B5EF4-FFF2-40B4-BE49-F238E27FC236}">
                <a16:creationId xmlns:a16="http://schemas.microsoft.com/office/drawing/2014/main" id="{AB2F0233-8255-4DB1-AC30-BACED593BDEE}"/>
              </a:ext>
            </a:extLst>
          </p:cNvPr>
          <p:cNvSpPr>
            <a:spLocks noGrp="1"/>
          </p:cNvSpPr>
          <p:nvPr>
            <p:ph type="title"/>
          </p:nvPr>
        </p:nvSpPr>
        <p:spPr>
          <a:xfrm>
            <a:off x="417754" y="506412"/>
            <a:ext cx="11171271" cy="348353"/>
          </a:xfrm>
        </p:spPr>
        <p:txBody>
          <a:bodyPr/>
          <a:lstStyle/>
          <a:p>
            <a:r>
              <a:rPr lang="es-ES" dirty="0"/>
              <a:t>Presentación: El impacto físico del aislamiento y la contención en las personas usuarias de los servicios </a:t>
            </a:r>
            <a:r>
              <a:rPr lang="en-GB" dirty="0"/>
              <a:t>- 2</a:t>
            </a:r>
            <a:endParaRPr lang="x-none" dirty="0"/>
          </a:p>
        </p:txBody>
      </p:sp>
    </p:spTree>
    <p:extLst>
      <p:ext uri="{BB962C8B-B14F-4D97-AF65-F5344CB8AC3E}">
        <p14:creationId xmlns:p14="http://schemas.microsoft.com/office/powerpoint/2010/main" val="823764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BEAA9-DC6B-4805-BAC1-1FD964A604CF}"/>
              </a:ext>
            </a:extLst>
          </p:cNvPr>
          <p:cNvSpPr>
            <a:spLocks noGrp="1"/>
          </p:cNvSpPr>
          <p:nvPr>
            <p:ph sz="quarter" idx="14"/>
          </p:nvPr>
        </p:nvSpPr>
        <p:spPr/>
        <p:txBody>
          <a:bodyPr/>
          <a:lstStyle/>
          <a:p>
            <a:r>
              <a:rPr lang="es-ES" b="1" dirty="0"/>
              <a:t>La contención farmacológica</a:t>
            </a:r>
            <a:r>
              <a:rPr lang="es-ES" dirty="0"/>
              <a:t> puede provocar dolor debido a la inyección de medicación</a:t>
            </a:r>
            <a:r>
              <a:rPr lang="en-GB" dirty="0"/>
              <a:t>.</a:t>
            </a:r>
            <a:r>
              <a:rPr lang="en-US" dirty="0"/>
              <a:t> </a:t>
            </a:r>
            <a:r>
              <a:rPr lang="en-GB" dirty="0"/>
              <a:t>In addition, </a:t>
            </a:r>
            <a:r>
              <a:rPr lang="es-ES" dirty="0"/>
              <a:t>los efectos negativos de la medicación pueden ser</a:t>
            </a:r>
            <a:r>
              <a:rPr lang="en-GB" dirty="0"/>
              <a:t>:</a:t>
            </a:r>
            <a:endParaRPr lang="x-none" dirty="0"/>
          </a:p>
          <a:p>
            <a:pPr lvl="3"/>
            <a:r>
              <a:rPr lang="es-ES" dirty="0"/>
              <a:t>Problemas musculares</a:t>
            </a:r>
            <a:r>
              <a:rPr lang="en-GB" i="1" dirty="0"/>
              <a:t>.</a:t>
            </a:r>
            <a:endParaRPr lang="x-none" i="1" dirty="0"/>
          </a:p>
          <a:p>
            <a:pPr lvl="3"/>
            <a:r>
              <a:rPr lang="es-ES" dirty="0"/>
              <a:t>Efectos cardíacos</a:t>
            </a:r>
            <a:r>
              <a:rPr lang="en-GB" i="1" dirty="0"/>
              <a:t>.</a:t>
            </a:r>
            <a:endParaRPr lang="x-none" i="1" dirty="0"/>
          </a:p>
          <a:p>
            <a:pPr lvl="3"/>
            <a:r>
              <a:rPr lang="es-ES" dirty="0"/>
              <a:t>Boca seca, visión borrosa, estreñimiento, alucinaciones, dificultad para memorizar y dificultad para orinar</a:t>
            </a:r>
            <a:r>
              <a:rPr lang="en-GB" i="1" dirty="0"/>
              <a:t>.</a:t>
            </a:r>
            <a:endParaRPr lang="x-none" i="1" dirty="0"/>
          </a:p>
          <a:p>
            <a:pPr lvl="3" fontAlgn="base">
              <a:spcAft>
                <a:spcPts val="600"/>
              </a:spcAft>
            </a:pPr>
            <a:r>
              <a:rPr lang="es-ES" dirty="0"/>
              <a:t>Descenso del umbral en que se pueden producir crisis. </a:t>
            </a:r>
          </a:p>
          <a:p>
            <a:pPr lvl="3" fontAlgn="base">
              <a:spcAft>
                <a:spcPts val="600"/>
              </a:spcAft>
            </a:pPr>
            <a:r>
              <a:rPr lang="es-ES" dirty="0"/>
              <a:t>Síndrome neuroléptico maligno</a:t>
            </a:r>
            <a:r>
              <a:rPr lang="en-GB" i="1" dirty="0"/>
              <a:t>.</a:t>
            </a:r>
            <a:endParaRPr lang="x-none" i="1" dirty="0"/>
          </a:p>
          <a:p>
            <a:pPr lvl="3">
              <a:spcAft>
                <a:spcPts val="600"/>
              </a:spcAft>
            </a:pPr>
            <a:r>
              <a:rPr lang="es-ES" dirty="0"/>
              <a:t>Ralentización y entorpecimiento de los procesos de pensamiento, apatía, falta de motivación para hacer algo e indiferencia emocional</a:t>
            </a:r>
            <a:r>
              <a:rPr lang="en-GB" i="1" dirty="0"/>
              <a:t>.</a:t>
            </a:r>
            <a:endParaRPr lang="x-none" i="1" dirty="0"/>
          </a:p>
          <a:p>
            <a:endParaRPr lang="x-none" dirty="0"/>
          </a:p>
        </p:txBody>
      </p:sp>
      <p:sp>
        <p:nvSpPr>
          <p:cNvPr id="2" name="Title 1">
            <a:extLst>
              <a:ext uri="{FF2B5EF4-FFF2-40B4-BE49-F238E27FC236}">
                <a16:creationId xmlns:a16="http://schemas.microsoft.com/office/drawing/2014/main" id="{C33A8ABD-9F2E-4540-9770-E607C4206A7E}"/>
              </a:ext>
            </a:extLst>
          </p:cNvPr>
          <p:cNvSpPr>
            <a:spLocks noGrp="1"/>
          </p:cNvSpPr>
          <p:nvPr>
            <p:ph type="title"/>
          </p:nvPr>
        </p:nvSpPr>
        <p:spPr>
          <a:xfrm>
            <a:off x="417754" y="506411"/>
            <a:ext cx="11151393" cy="447745"/>
          </a:xfrm>
        </p:spPr>
        <p:txBody>
          <a:bodyPr/>
          <a:lstStyle/>
          <a:p>
            <a:r>
              <a:rPr lang="es-ES" dirty="0"/>
              <a:t>Presentación: El impacto físico del aislamiento y la contención en las personas usuarias de los servicios </a:t>
            </a:r>
            <a:r>
              <a:rPr lang="en-GB" dirty="0"/>
              <a:t>- 3</a:t>
            </a:r>
            <a:endParaRPr lang="x-none" dirty="0"/>
          </a:p>
        </p:txBody>
      </p:sp>
    </p:spTree>
    <p:extLst>
      <p:ext uri="{BB962C8B-B14F-4D97-AF65-F5344CB8AC3E}">
        <p14:creationId xmlns:p14="http://schemas.microsoft.com/office/powerpoint/2010/main" val="836051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AD4F6-5646-4BA5-B6B4-DE9FD56A3BB6}"/>
              </a:ext>
            </a:extLst>
          </p:cNvPr>
          <p:cNvSpPr>
            <a:spLocks noGrp="1"/>
          </p:cNvSpPr>
          <p:nvPr>
            <p:ph sz="quarter" idx="14"/>
          </p:nvPr>
        </p:nvSpPr>
        <p:spPr/>
        <p:txBody>
          <a:bodyPr/>
          <a:lstStyle/>
          <a:p>
            <a:pPr algn="just"/>
            <a:r>
              <a:rPr lang="es-ES" b="1" dirty="0"/>
              <a:t>El aislamiento</a:t>
            </a:r>
            <a:r>
              <a:rPr lang="es-ES" dirty="0"/>
              <a:t> puede provocar que una persona entre en pánico o acabe lesionada</a:t>
            </a:r>
            <a:r>
              <a:rPr lang="en-GB" dirty="0"/>
              <a:t>.</a:t>
            </a:r>
          </a:p>
          <a:p>
            <a:pPr lvl="3" algn="just"/>
            <a:r>
              <a:rPr lang="es-ES" dirty="0"/>
              <a:t>Puede requerir atención médica inmediata y puede no ser atendida o escuchada a tiempo, lo cual puede derivar en alteraciones permanentes. </a:t>
            </a:r>
            <a:r>
              <a:rPr lang="en-GB" sz="2200" dirty="0"/>
              <a:t>. </a:t>
            </a:r>
          </a:p>
          <a:p>
            <a:pPr lvl="3" algn="just"/>
            <a:r>
              <a:rPr lang="es-ES" dirty="0"/>
              <a:t>También sufre riesgo de deshidratación o colapso cardiovascular. </a:t>
            </a:r>
          </a:p>
          <a:p>
            <a:pPr marL="530225" lvl="3" indent="0" algn="just">
              <a:buNone/>
            </a:pPr>
            <a:endParaRPr lang="en-GB" sz="2200" dirty="0"/>
          </a:p>
          <a:p>
            <a:pPr algn="just"/>
            <a:r>
              <a:rPr lang="es-ES" dirty="0"/>
              <a:t>Cuando se combinan diversas formas de aislamiento y/o de contención, se multiplican los riesgos para la salud de la persona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D292EE92-4C1C-4714-8064-C107FF51DB3C}"/>
              </a:ext>
            </a:extLst>
          </p:cNvPr>
          <p:cNvSpPr>
            <a:spLocks noGrp="1"/>
          </p:cNvSpPr>
          <p:nvPr>
            <p:ph type="title"/>
          </p:nvPr>
        </p:nvSpPr>
        <p:spPr>
          <a:xfrm>
            <a:off x="417755" y="506412"/>
            <a:ext cx="11270662" cy="348353"/>
          </a:xfrm>
        </p:spPr>
        <p:txBody>
          <a:bodyPr/>
          <a:lstStyle/>
          <a:p>
            <a:r>
              <a:rPr lang="es-ES" dirty="0"/>
              <a:t>Presentación: El impacto físico del aislamiento y la contención en las personas usuarias de los servicios </a:t>
            </a:r>
            <a:r>
              <a:rPr lang="en-GB" dirty="0"/>
              <a:t>- 4</a:t>
            </a:r>
            <a:endParaRPr lang="x-none" dirty="0"/>
          </a:p>
        </p:txBody>
      </p:sp>
    </p:spTree>
    <p:extLst>
      <p:ext uri="{BB962C8B-B14F-4D97-AF65-F5344CB8AC3E}">
        <p14:creationId xmlns:p14="http://schemas.microsoft.com/office/powerpoint/2010/main" val="414810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129C4-4C75-4F3D-961E-D0D941A70E74}"/>
              </a:ext>
            </a:extLst>
          </p:cNvPr>
          <p:cNvSpPr>
            <a:spLocks noGrp="1"/>
          </p:cNvSpPr>
          <p:nvPr>
            <p:ph sz="quarter" idx="14"/>
          </p:nvPr>
        </p:nvSpPr>
        <p:spPr/>
        <p:txBody>
          <a:bodyPr>
            <a:normAutofit/>
          </a:bodyPr>
          <a:lstStyle/>
          <a:p>
            <a:pPr algn="just"/>
            <a:r>
              <a:rPr lang="es-ES" sz="2000" b="1" dirty="0"/>
              <a:t>Todas las formas de aislamiento y de contención pueden conllevar la muerte </a:t>
            </a:r>
          </a:p>
          <a:p>
            <a:pPr lvl="2" algn="just"/>
            <a:r>
              <a:rPr lang="es-ES" dirty="0"/>
              <a:t>Las causas de muerte por contención y aislamiento están, entre otras, la asfixia, complicaciones cardíacas, sobredosis o interacción medicamentosa, contusión, estrangulación o ahogamiento</a:t>
            </a:r>
            <a:r>
              <a:rPr lang="en-GB" dirty="0"/>
              <a:t>.</a:t>
            </a:r>
            <a:endParaRPr lang="x-none"/>
          </a:p>
          <a:p>
            <a:pPr lvl="2" algn="just"/>
            <a:r>
              <a:rPr lang="es-ES" dirty="0"/>
              <a:t>El aislamiento y la contención también pone a las personas en riesgo porque obstaculizan su capacidad de huir durante las emergencias </a:t>
            </a:r>
            <a:r>
              <a:rPr lang="en-GB" dirty="0"/>
              <a:t>.</a:t>
            </a:r>
            <a:endParaRPr lang="x-none" dirty="0"/>
          </a:p>
          <a:p>
            <a:pPr lvl="2" algn="just"/>
            <a:r>
              <a:rPr lang="es-ES" dirty="0"/>
              <a:t>Determinadas contenciones físicas o mecánicas es especialmente peligroso debido a que limitan la función respiratoria </a:t>
            </a:r>
            <a:r>
              <a:rPr lang="en-GB" dirty="0"/>
              <a:t>.</a:t>
            </a:r>
            <a:endParaRPr lang="x-none" dirty="0"/>
          </a:p>
          <a:p>
            <a:pPr lvl="2" algn="just"/>
            <a:r>
              <a:rPr lang="es-ES" dirty="0"/>
              <a:t>La contención farmacológica puede interaccionar o interferir con otras medicaciones y poner a la persona en riesgo de </a:t>
            </a:r>
            <a:r>
              <a:rPr lang="es-ES" dirty="0" err="1"/>
              <a:t>sobremedicación</a:t>
            </a:r>
            <a:r>
              <a:rPr lang="es-ES" dirty="0"/>
              <a:t> y muerte súbita </a:t>
            </a:r>
            <a:r>
              <a:rPr lang="en-GB" dirty="0"/>
              <a:t>.</a:t>
            </a:r>
            <a:endParaRPr lang="x-none" dirty="0"/>
          </a:p>
          <a:p>
            <a:pPr lvl="2" algn="just"/>
            <a:r>
              <a:rPr lang="es-ES" dirty="0"/>
              <a:t>Casi no se dispone de datos recientes sobre el número de muertes relacionadas con el aislamiento o la contención</a:t>
            </a:r>
            <a:r>
              <a:rPr lang="en-GB" dirty="0"/>
              <a:t>.  </a:t>
            </a:r>
            <a:endParaRPr lang="x-none" dirty="0"/>
          </a:p>
          <a:p>
            <a:pPr algn="just"/>
            <a:endParaRPr lang="x-none" sz="2000" dirty="0"/>
          </a:p>
        </p:txBody>
      </p:sp>
      <p:sp>
        <p:nvSpPr>
          <p:cNvPr id="2" name="Title 1">
            <a:extLst>
              <a:ext uri="{FF2B5EF4-FFF2-40B4-BE49-F238E27FC236}">
                <a16:creationId xmlns:a16="http://schemas.microsoft.com/office/drawing/2014/main" id="{0CEE0FB7-0275-4A34-AF52-019D0A0E0C73}"/>
              </a:ext>
            </a:extLst>
          </p:cNvPr>
          <p:cNvSpPr>
            <a:spLocks noGrp="1"/>
          </p:cNvSpPr>
          <p:nvPr>
            <p:ph type="title"/>
          </p:nvPr>
        </p:nvSpPr>
        <p:spPr>
          <a:xfrm>
            <a:off x="417755" y="506412"/>
            <a:ext cx="11071880" cy="368231"/>
          </a:xfrm>
        </p:spPr>
        <p:txBody>
          <a:bodyPr/>
          <a:lstStyle/>
          <a:p>
            <a:r>
              <a:rPr lang="es-ES" dirty="0"/>
              <a:t>Presentación: El impacto físico del aislamiento y la contención en las personas usuarias de los servicios </a:t>
            </a:r>
            <a:r>
              <a:rPr lang="en-GB" dirty="0"/>
              <a:t>- 5</a:t>
            </a:r>
            <a:endParaRPr lang="x-none" dirty="0"/>
          </a:p>
        </p:txBody>
      </p:sp>
    </p:spTree>
    <p:extLst>
      <p:ext uri="{BB962C8B-B14F-4D97-AF65-F5344CB8AC3E}">
        <p14:creationId xmlns:p14="http://schemas.microsoft.com/office/powerpoint/2010/main" val="1552404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DAA8-0D4B-4393-99B5-389BC3DF1783}"/>
              </a:ext>
            </a:extLst>
          </p:cNvPr>
          <p:cNvSpPr>
            <a:spLocks noGrp="1"/>
          </p:cNvSpPr>
          <p:nvPr>
            <p:ph sz="quarter" idx="14"/>
          </p:nvPr>
        </p:nvSpPr>
        <p:spPr/>
        <p:txBody>
          <a:bodyPr>
            <a:normAutofit fontScale="85000" lnSpcReduction="20000"/>
          </a:bodyPr>
          <a:lstStyle/>
          <a:p>
            <a:pPr lvl="0" algn="just"/>
            <a:r>
              <a:rPr lang="es-ES" dirty="0"/>
              <a:t>Incendio en </a:t>
            </a:r>
            <a:r>
              <a:rPr lang="es-ES" dirty="0" err="1"/>
              <a:t>Erwadi</a:t>
            </a:r>
            <a:r>
              <a:rPr lang="es-ES" dirty="0"/>
              <a:t> (29) </a:t>
            </a:r>
          </a:p>
          <a:p>
            <a:pPr lvl="3" algn="just"/>
            <a:r>
              <a:rPr lang="es-ES" dirty="0"/>
              <a:t>6 de agosto de 2001 </a:t>
            </a:r>
          </a:p>
          <a:p>
            <a:pPr lvl="3" algn="just"/>
            <a:r>
              <a:rPr lang="es-ES" dirty="0" err="1"/>
              <a:t>Ramanathapuram</a:t>
            </a:r>
            <a:r>
              <a:rPr lang="es-ES" dirty="0"/>
              <a:t>, Tamil Nadu, India</a:t>
            </a:r>
          </a:p>
          <a:p>
            <a:pPr lvl="3" algn="just"/>
            <a:r>
              <a:rPr lang="es-ES" dirty="0"/>
              <a:t>Al menos 25 víctimas mortales </a:t>
            </a:r>
          </a:p>
          <a:p>
            <a:pPr lvl="3" algn="just"/>
            <a:r>
              <a:rPr lang="es-ES" dirty="0"/>
              <a:t>Cuando se prendió fuego, todos los usuarios del servicio murieron quemados vivos porque estaban atados con cadenas. </a:t>
            </a:r>
          </a:p>
          <a:p>
            <a:pPr lvl="0" algn="just" fontAlgn="base"/>
            <a:r>
              <a:rPr lang="es-ES" sz="2400" dirty="0"/>
              <a:t>Incendio en </a:t>
            </a:r>
            <a:r>
              <a:rPr lang="es-ES" sz="2400" dirty="0" err="1"/>
              <a:t>Ramensky</a:t>
            </a:r>
            <a:r>
              <a:rPr lang="es-ES" sz="2400" dirty="0"/>
              <a:t>, Moscú </a:t>
            </a:r>
            <a:r>
              <a:rPr lang="es-ES" sz="2400" i="1" dirty="0"/>
              <a:t>(30)</a:t>
            </a:r>
            <a:r>
              <a:rPr lang="es-ES" sz="2400" dirty="0"/>
              <a:t> </a:t>
            </a:r>
          </a:p>
          <a:p>
            <a:pPr lvl="3" algn="just" fontAlgn="base"/>
            <a:r>
              <a:rPr lang="es-ES" dirty="0"/>
              <a:t>26 de abril de 2013	 </a:t>
            </a:r>
          </a:p>
          <a:p>
            <a:pPr lvl="3" algn="just" fontAlgn="base"/>
            <a:r>
              <a:rPr lang="es-ES" dirty="0" err="1"/>
              <a:t>Ramensky</a:t>
            </a:r>
            <a:r>
              <a:rPr lang="es-ES" dirty="0"/>
              <a:t>, Rusia </a:t>
            </a:r>
          </a:p>
          <a:p>
            <a:pPr lvl="3" algn="just" fontAlgn="base"/>
            <a:r>
              <a:rPr lang="es-ES" dirty="0"/>
              <a:t>38 víctimas mortales </a:t>
            </a:r>
          </a:p>
          <a:p>
            <a:pPr lvl="3" algn="just"/>
            <a:r>
              <a:rPr lang="es-ES" dirty="0"/>
              <a:t>Un incendio en plena noche acabó con la vida de las personas usuarias del servicio, que se supone que habían sido inmovilizadas físicamente y farmacológicamente en unas instalaciones cerradas con llave</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CC13A7FB-7CC6-4102-9352-588F700CCAB9}"/>
              </a:ext>
            </a:extLst>
          </p:cNvPr>
          <p:cNvSpPr>
            <a:spLocks noGrp="1"/>
          </p:cNvSpPr>
          <p:nvPr>
            <p:ph type="title"/>
          </p:nvPr>
        </p:nvSpPr>
        <p:spPr>
          <a:xfrm>
            <a:off x="417754" y="506412"/>
            <a:ext cx="11131515" cy="547136"/>
          </a:xfrm>
        </p:spPr>
        <p:txBody>
          <a:bodyPr/>
          <a:lstStyle/>
          <a:p>
            <a:r>
              <a:rPr lang="es-ES" dirty="0"/>
              <a:t>Presentación: Impacto drástico del uso del aislamiento y la contención</a:t>
            </a:r>
            <a:endParaRPr lang="x-none" dirty="0"/>
          </a:p>
        </p:txBody>
      </p:sp>
    </p:spTree>
    <p:extLst>
      <p:ext uri="{BB962C8B-B14F-4D97-AF65-F5344CB8AC3E}">
        <p14:creationId xmlns:p14="http://schemas.microsoft.com/office/powerpoint/2010/main" val="1385522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884A-0B2C-4CAE-9D18-69163639A662}"/>
              </a:ext>
            </a:extLst>
          </p:cNvPr>
          <p:cNvSpPr>
            <a:spLocks noGrp="1"/>
          </p:cNvSpPr>
          <p:nvPr>
            <p:ph type="title"/>
          </p:nvPr>
        </p:nvSpPr>
        <p:spPr>
          <a:xfrm>
            <a:off x="417754" y="506411"/>
            <a:ext cx="11171271" cy="447745"/>
          </a:xfrm>
        </p:spPr>
        <p:txBody>
          <a:bodyPr>
            <a:noAutofit/>
          </a:bodyPr>
          <a:lstStyle/>
          <a:p>
            <a:r>
              <a:rPr lang="es-ES" dirty="0"/>
              <a:t>Ejercicio 3.3: Impacto psicológico del uso del aislamiento y la contención en el personal de los servicios -</a:t>
            </a:r>
            <a:r>
              <a:rPr lang="en-GB" dirty="0"/>
              <a:t> </a:t>
            </a:r>
            <a:r>
              <a:rPr lang="en-GB" dirty="0" err="1"/>
              <a:t>Opción</a:t>
            </a:r>
            <a:r>
              <a:rPr lang="en-GB" dirty="0"/>
              <a:t> 1</a:t>
            </a:r>
            <a:endParaRPr lang="x-none" dirty="0"/>
          </a:p>
        </p:txBody>
      </p:sp>
    </p:spTree>
    <p:extLst>
      <p:ext uri="{BB962C8B-B14F-4D97-AF65-F5344CB8AC3E}">
        <p14:creationId xmlns:p14="http://schemas.microsoft.com/office/powerpoint/2010/main" val="676819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6B85A-EB02-4954-A9DB-06216110315C}"/>
              </a:ext>
            </a:extLst>
          </p:cNvPr>
          <p:cNvSpPr>
            <a:spLocks noGrp="1"/>
          </p:cNvSpPr>
          <p:nvPr>
            <p:ph sz="quarter" idx="14"/>
          </p:nvPr>
        </p:nvSpPr>
        <p:spPr/>
        <p:txBody>
          <a:bodyPr/>
          <a:lstStyle/>
          <a:p>
            <a:pPr algn="just"/>
            <a:r>
              <a:rPr lang="en" b="1" dirty="0"/>
              <a:t>“Finger prints and foot prints”:</a:t>
            </a:r>
            <a:r>
              <a:rPr lang="en-GB" b="1" dirty="0"/>
              <a:t> </a:t>
            </a:r>
            <a:r>
              <a:rPr lang="en-US" dirty="0">
                <a:hlinkClick r:id="rId3"/>
              </a:rPr>
              <a:t>https://youtu.be/X8T2NEfUb3s</a:t>
            </a:r>
            <a:r>
              <a:rPr lang="en-US" dirty="0"/>
              <a:t> </a:t>
            </a:r>
            <a:endParaRPr lang="x-none" dirty="0"/>
          </a:p>
          <a:p>
            <a:pPr lvl="0" algn="just" fontAlgn="base"/>
            <a:r>
              <a:rPr lang="es-ES" dirty="0"/>
              <a:t>¿Qué pensáis de esta experiencia? </a:t>
            </a:r>
          </a:p>
          <a:p>
            <a:pPr lvl="0" algn="just" fontAlgn="base"/>
            <a:r>
              <a:rPr lang="es-ES" dirty="0"/>
              <a:t>¿Cuáles son algunos de los términos, emociones y sentimientos que el orador utiliza para describir su experiencia? </a:t>
            </a:r>
          </a:p>
          <a:p>
            <a:pPr lvl="0" algn="just" fontAlgn="base"/>
            <a:r>
              <a:rPr lang="es-ES" dirty="0"/>
              <a:t>¿Cuáles son algunos de los impactos en la persona que sufrió la medida restrictiva? ¿Y en la relación terapéutica? </a:t>
            </a:r>
          </a:p>
          <a:p>
            <a:pPr lvl="0" algn="just" fontAlgn="base"/>
            <a:r>
              <a:rPr lang="es-ES" dirty="0"/>
              <a:t>¿Qué se podría haber hecho de otra manera para cambiar el curso de los acontecimientos y evitar que esta situación se produjera? </a:t>
            </a:r>
          </a:p>
          <a:p>
            <a:pPr algn="just"/>
            <a:endParaRPr lang="x-none" dirty="0"/>
          </a:p>
        </p:txBody>
      </p:sp>
      <p:sp>
        <p:nvSpPr>
          <p:cNvPr id="2" name="Title 1">
            <a:extLst>
              <a:ext uri="{FF2B5EF4-FFF2-40B4-BE49-F238E27FC236}">
                <a16:creationId xmlns:a16="http://schemas.microsoft.com/office/drawing/2014/main" id="{A4DA89A6-618B-4E58-A590-C2C616E067BC}"/>
              </a:ext>
            </a:extLst>
          </p:cNvPr>
          <p:cNvSpPr>
            <a:spLocks noGrp="1"/>
          </p:cNvSpPr>
          <p:nvPr>
            <p:ph type="title"/>
          </p:nvPr>
        </p:nvSpPr>
        <p:spPr>
          <a:xfrm>
            <a:off x="417754" y="506412"/>
            <a:ext cx="11171271" cy="388110"/>
          </a:xfrm>
        </p:spPr>
        <p:txBody>
          <a:bodyPr>
            <a:noAutofit/>
          </a:bodyPr>
          <a:lstStyle/>
          <a:p>
            <a:r>
              <a:rPr lang="es-ES" dirty="0"/>
              <a:t>Ejercicio 3.3: Impacto psicológico del uso del aislamiento y la contención en el personal de los servicios -</a:t>
            </a:r>
            <a:r>
              <a:rPr lang="en-GB" dirty="0"/>
              <a:t> </a:t>
            </a:r>
            <a:r>
              <a:rPr lang="en-GB" dirty="0" err="1"/>
              <a:t>Opción</a:t>
            </a:r>
            <a:r>
              <a:rPr lang="en-GB" dirty="0"/>
              <a:t> 2</a:t>
            </a:r>
            <a:endParaRPr lang="x-none" dirty="0"/>
          </a:p>
        </p:txBody>
      </p:sp>
    </p:spTree>
    <p:extLst>
      <p:ext uri="{BB962C8B-B14F-4D97-AF65-F5344CB8AC3E}">
        <p14:creationId xmlns:p14="http://schemas.microsoft.com/office/powerpoint/2010/main" val="918314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264EB-52DF-4DFC-9DC1-91F1EBA33E88}"/>
              </a:ext>
            </a:extLst>
          </p:cNvPr>
          <p:cNvSpPr>
            <a:spLocks noGrp="1"/>
          </p:cNvSpPr>
          <p:nvPr>
            <p:ph sz="quarter" idx="14"/>
          </p:nvPr>
        </p:nvSpPr>
        <p:spPr>
          <a:xfrm>
            <a:off x="507195" y="1511188"/>
            <a:ext cx="11174412" cy="4756262"/>
          </a:xfrm>
        </p:spPr>
        <p:txBody>
          <a:bodyPr>
            <a:noAutofit/>
          </a:bodyPr>
          <a:lstStyle/>
          <a:p>
            <a:pPr lvl="0" algn="just"/>
            <a:r>
              <a:rPr lang="es-ES" sz="1800" dirty="0"/>
              <a:t>El uso de la contención o del aislamiento también puede tener un impacto negativo en los profesionales de la salud</a:t>
            </a:r>
            <a:r>
              <a:rPr lang="en-GB" sz="1800" dirty="0"/>
              <a:t>.</a:t>
            </a:r>
            <a:endParaRPr lang="x-none" sz="1800" dirty="0"/>
          </a:p>
          <a:p>
            <a:pPr lvl="2" algn="just"/>
            <a:r>
              <a:rPr lang="es-ES" sz="1800" dirty="0"/>
              <a:t>Los datos indican que el uso de métodos restrictivos está vinculado con lesiones físicas del personal</a:t>
            </a:r>
            <a:r>
              <a:rPr lang="en-GB" sz="1800" dirty="0"/>
              <a:t>. </a:t>
            </a:r>
            <a:endParaRPr lang="x-none" sz="1800" dirty="0"/>
          </a:p>
          <a:p>
            <a:pPr lvl="2" algn="just"/>
            <a:r>
              <a:rPr lang="es-ES" sz="1800" dirty="0"/>
              <a:t>Los profesionales de la salud mental y otros ámbitos relacionados que utilizan medidas restrictivas como el aislamiento y la contención también pueden sufrir traumas </a:t>
            </a:r>
            <a:r>
              <a:rPr lang="en-GB" sz="1800" dirty="0"/>
              <a:t>.</a:t>
            </a:r>
            <a:endParaRPr lang="x-none" sz="1800" dirty="0"/>
          </a:p>
          <a:p>
            <a:pPr lvl="2" algn="just"/>
            <a:r>
              <a:rPr lang="es-ES" sz="1800" dirty="0"/>
              <a:t>El uso de la fuerza y la contención alimentan el resentimiento, la culpa, la frustración y la pérdida de confianza entre las personas usuarias de los servicios y el personal</a:t>
            </a:r>
            <a:r>
              <a:rPr lang="en-GB" sz="1800" dirty="0"/>
              <a:t>. </a:t>
            </a:r>
            <a:endParaRPr lang="x-none" sz="1800" dirty="0"/>
          </a:p>
          <a:p>
            <a:pPr lvl="2" algn="just"/>
            <a:r>
              <a:rPr lang="es-ES" sz="1800" dirty="0"/>
              <a:t>El personal de los servicios puede tener conflictos morales entre su deseo de, por un lado, proporcionar una atención y un acompañamiento adecuados a las personas y, por otro, verse forzados a actuar de una manera coactiva e intimidadora hacia personas a quienes quieren ayudar. </a:t>
            </a:r>
            <a:r>
              <a:rPr lang="en-GB" sz="1800" dirty="0"/>
              <a:t> </a:t>
            </a:r>
            <a:endParaRPr lang="x-none" sz="1800" dirty="0"/>
          </a:p>
          <a:p>
            <a:pPr lvl="2" algn="just"/>
            <a:r>
              <a:rPr lang="es-ES" sz="1800" dirty="0"/>
              <a:t>El uso de estas prácticas también puede derivar en demandas civiles o penales contra los servicios y/o el personal.</a:t>
            </a:r>
          </a:p>
          <a:p>
            <a:pPr lvl="2" algn="just"/>
            <a:r>
              <a:rPr lang="es-ES" sz="1800" dirty="0"/>
              <a:t>La idea equivocada de que el uso del aislamiento y la contención es rentable, esta afirmación no está demostrada con datos derivados de ninguna investigación</a:t>
            </a:r>
            <a:r>
              <a:rPr lang="en-GB" sz="1800" dirty="0"/>
              <a:t>. </a:t>
            </a:r>
            <a:endParaRPr lang="x-none" sz="1800" dirty="0"/>
          </a:p>
          <a:p>
            <a:pPr lvl="2" algn="just"/>
            <a:r>
              <a:rPr lang="es-ES" sz="1800" dirty="0"/>
              <a:t>El uso del aislamiento y la contención incrementa los gastos </a:t>
            </a:r>
            <a:r>
              <a:rPr lang="en-GB" sz="1800" dirty="0"/>
              <a:t>.</a:t>
            </a:r>
            <a:endParaRPr lang="x-none" sz="1800" dirty="0"/>
          </a:p>
          <a:p>
            <a:pPr algn="just"/>
            <a:endParaRPr lang="x-none" sz="1800" dirty="0"/>
          </a:p>
        </p:txBody>
      </p:sp>
      <p:sp>
        <p:nvSpPr>
          <p:cNvPr id="2" name="Title 1">
            <a:extLst>
              <a:ext uri="{FF2B5EF4-FFF2-40B4-BE49-F238E27FC236}">
                <a16:creationId xmlns:a16="http://schemas.microsoft.com/office/drawing/2014/main" id="{4E32A687-7B8F-4BE7-B9D5-02C4DDEF3E5B}"/>
              </a:ext>
            </a:extLst>
          </p:cNvPr>
          <p:cNvSpPr>
            <a:spLocks noGrp="1"/>
          </p:cNvSpPr>
          <p:nvPr>
            <p:ph type="title"/>
          </p:nvPr>
        </p:nvSpPr>
        <p:spPr>
          <a:xfrm>
            <a:off x="417755" y="506411"/>
            <a:ext cx="11389932" cy="487501"/>
          </a:xfrm>
        </p:spPr>
        <p:txBody>
          <a:bodyPr>
            <a:noAutofit/>
          </a:bodyPr>
          <a:lstStyle/>
          <a:p>
            <a:r>
              <a:rPr lang="es-ES" dirty="0"/>
              <a:t>Presentación: El impacto del aislamiento y la contención en los profesionales de la salud mental y de los servicios relacionados</a:t>
            </a:r>
            <a:endParaRPr lang="x-none" dirty="0"/>
          </a:p>
        </p:txBody>
      </p:sp>
    </p:spTree>
    <p:extLst>
      <p:ext uri="{BB962C8B-B14F-4D97-AF65-F5344CB8AC3E}">
        <p14:creationId xmlns:p14="http://schemas.microsoft.com/office/powerpoint/2010/main" val="4045408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113D-D5B7-4BF9-8C4C-804D8444FBF3}"/>
              </a:ext>
            </a:extLst>
          </p:cNvPr>
          <p:cNvSpPr>
            <a:spLocks noGrp="1"/>
          </p:cNvSpPr>
          <p:nvPr>
            <p:ph type="title"/>
          </p:nvPr>
        </p:nvSpPr>
        <p:spPr>
          <a:xfrm>
            <a:off x="507206" y="2313945"/>
            <a:ext cx="11042064" cy="469011"/>
          </a:xfrm>
        </p:spPr>
        <p:txBody>
          <a:bodyPr>
            <a:normAutofit fontScale="90000"/>
          </a:bodyPr>
          <a:lstStyle/>
          <a:p>
            <a:r>
              <a:rPr lang="es-ES" dirty="0"/>
              <a:t>Tema 4. Cuestionar las presuposiciones con relación al aislamiento y la contención</a:t>
            </a:r>
            <a:br>
              <a:rPr lang="es-ES" dirty="0"/>
            </a:br>
            <a:br>
              <a:rPr lang="x-none" dirty="0"/>
            </a:br>
            <a:endParaRPr lang="x-none" dirty="0"/>
          </a:p>
        </p:txBody>
      </p:sp>
    </p:spTree>
    <p:extLst>
      <p:ext uri="{BB962C8B-B14F-4D97-AF65-F5344CB8AC3E}">
        <p14:creationId xmlns:p14="http://schemas.microsoft.com/office/powerpoint/2010/main" val="276470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74126-E4D8-4E4F-AF24-D7D0E4CA5C64}"/>
              </a:ext>
            </a:extLst>
          </p:cNvPr>
          <p:cNvSpPr>
            <a:spLocks noGrp="1"/>
          </p:cNvSpPr>
          <p:nvPr>
            <p:ph sz="quarter" idx="14"/>
          </p:nvPr>
        </p:nvSpPr>
        <p:spPr/>
        <p:txBody>
          <a:bodyPr/>
          <a:lstStyle/>
          <a:p>
            <a:pPr algn="just"/>
            <a:r>
              <a:rPr lang="es-ES" b="1" dirty="0"/>
              <a:t>¿Cuáles son las presuposiciones que hay que cuestionarse en relación con el aislamiento y la contención? </a:t>
            </a:r>
            <a:endParaRPr lang="es-ES" dirty="0"/>
          </a:p>
          <a:p>
            <a:pPr lvl="0" algn="just" fontAlgn="base"/>
            <a:r>
              <a:rPr lang="es-ES" b="1" dirty="0"/>
              <a:t>Presuposición 1: El aislamiento y la contención se pueden aplicar en beneficio terapéutico de las personas usuarias de los servicios sociales y de salud mental. </a:t>
            </a:r>
            <a:endParaRPr lang="es-ES" dirty="0"/>
          </a:p>
          <a:p>
            <a:pPr lvl="2" algn="just" fontAlgn="base"/>
            <a:r>
              <a:rPr lang="es-ES" sz="2200" dirty="0"/>
              <a:t>No hay ninguna evidencia basada en ninguna investigación que avale la idea de que el aislamiento o la contención sean terapéuticas. </a:t>
            </a:r>
          </a:p>
          <a:p>
            <a:pPr lvl="2" algn="just" fontAlgn="base"/>
            <a:r>
              <a:rPr lang="es-ES" sz="2200" dirty="0"/>
              <a:t>La evidencia indica que estas prácticas pueden ser lesivas para el bienestar físico y mental de cualquier persona. </a:t>
            </a:r>
          </a:p>
          <a:p>
            <a:pPr algn="just"/>
            <a:endParaRPr lang="x-none" dirty="0"/>
          </a:p>
        </p:txBody>
      </p:sp>
      <p:sp>
        <p:nvSpPr>
          <p:cNvPr id="2" name="Title 1">
            <a:extLst>
              <a:ext uri="{FF2B5EF4-FFF2-40B4-BE49-F238E27FC236}">
                <a16:creationId xmlns:a16="http://schemas.microsoft.com/office/drawing/2014/main" id="{8BCA2F57-A9FB-4BDA-B200-68C9B7C5433A}"/>
              </a:ext>
            </a:extLst>
          </p:cNvPr>
          <p:cNvSpPr>
            <a:spLocks noGrp="1"/>
          </p:cNvSpPr>
          <p:nvPr>
            <p:ph type="title"/>
          </p:nvPr>
        </p:nvSpPr>
        <p:spPr>
          <a:xfrm>
            <a:off x="417754" y="506412"/>
            <a:ext cx="11290541" cy="368231"/>
          </a:xfrm>
        </p:spPr>
        <p:txBody>
          <a:bodyPr/>
          <a:lstStyle/>
          <a:p>
            <a:r>
              <a:rPr lang="es-ES" dirty="0"/>
              <a:t>Presentación: Cuestionar las presuposiciones sobre el aislamiento y la contención</a:t>
            </a:r>
            <a:r>
              <a:rPr lang="en-GB" dirty="0"/>
              <a:t> - 1</a:t>
            </a:r>
            <a:endParaRPr lang="x-none" dirty="0"/>
          </a:p>
        </p:txBody>
      </p:sp>
    </p:spTree>
    <p:extLst>
      <p:ext uri="{BB962C8B-B14F-4D97-AF65-F5344CB8AC3E}">
        <p14:creationId xmlns:p14="http://schemas.microsoft.com/office/powerpoint/2010/main" val="300152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A79842-BCF2-0649-92CD-BF9CE2567A06}"/>
              </a:ext>
            </a:extLst>
          </p:cNvPr>
          <p:cNvSpPr>
            <a:spLocks noGrp="1"/>
          </p:cNvSpPr>
          <p:nvPr>
            <p:ph type="body" sz="quarter" idx="13"/>
          </p:nvPr>
        </p:nvSpPr>
        <p:spPr/>
        <p:txBody>
          <a:bodyPr/>
          <a:lstStyle/>
          <a:p>
            <a:r>
              <a:rPr lang="en-US" dirty="0"/>
              <a:t>At </a:t>
            </a:r>
            <a:r>
              <a:rPr lang="es-ES" dirty="0"/>
              <a:t>Durante la formación, los participantes deben: </a:t>
            </a:r>
          </a:p>
        </p:txBody>
      </p:sp>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pPr lvl="0" algn="just" fontAlgn="base"/>
            <a:r>
              <a:rPr lang="es-ES" dirty="0"/>
              <a:t>definir las prácticas en los servicios de salud que constituyen aislamiento y contención;</a:t>
            </a:r>
          </a:p>
          <a:p>
            <a:pPr lvl="0" algn="just" fontAlgn="base"/>
            <a:r>
              <a:rPr lang="es-ES" dirty="0"/>
              <a:t>analizar el impacto físico y psicológico del aislamiento y la contención en las personas usuarias de los servicios y en los profesionales de los servicios sociales y de salud mental; </a:t>
            </a:r>
          </a:p>
          <a:p>
            <a:pPr lvl="0" algn="just" fontAlgn="base"/>
            <a:r>
              <a:rPr lang="es-ES" dirty="0"/>
              <a:t>entender la manera en que el aislamiento y la contención violan los derechos humanos;</a:t>
            </a:r>
          </a:p>
          <a:p>
            <a:pPr lvl="0" algn="just" fontAlgn="base"/>
            <a:r>
              <a:rPr lang="es-ES" dirty="0"/>
              <a:t>entender y cuestionar los motivos para utilizar el aislamiento y la contención en los servicios sociales y de salud mental; </a:t>
            </a:r>
          </a:p>
          <a:p>
            <a:pPr lvl="0" algn="just" fontAlgn="base"/>
            <a:r>
              <a:rPr lang="es-ES" dirty="0"/>
              <a:t>proporcionar conocimientos y competencias en las diversas estrategias que se pueden poner en práctica en los servicios sociales y de salud mental para acabar con el aislamiento y la contención.</a:t>
            </a:r>
          </a:p>
          <a:p>
            <a:pPr marL="0" lvl="0" indent="0" algn="just">
              <a:buNone/>
            </a:pPr>
            <a:endParaRPr lang="en-US" dirty="0"/>
          </a:p>
          <a:p>
            <a:pPr algn="just"/>
            <a:endParaRPr lang="x-none"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dirty="0" err="1"/>
              <a:t>Objetivos</a:t>
            </a:r>
            <a:r>
              <a:rPr lang="en-US" dirty="0"/>
              <a:t> de </a:t>
            </a:r>
            <a:r>
              <a:rPr lang="en-US" dirty="0" err="1"/>
              <a:t>aprendizaje</a:t>
            </a:r>
            <a:r>
              <a:rPr lang="en-US" dirty="0"/>
              <a:t> de </a:t>
            </a:r>
            <a:r>
              <a:rPr lang="en-US" dirty="0" err="1"/>
              <a:t>éste</a:t>
            </a:r>
            <a:r>
              <a:rPr lang="en-US" dirty="0"/>
              <a:t> </a:t>
            </a:r>
            <a:r>
              <a:rPr lang="en-US" dirty="0" err="1"/>
              <a:t>módulo</a:t>
            </a:r>
            <a:endParaRPr lang="x-none"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82C36-DD35-42BF-94E5-6B0F6FFFE1E2}"/>
              </a:ext>
            </a:extLst>
          </p:cNvPr>
          <p:cNvSpPr>
            <a:spLocks noGrp="1"/>
          </p:cNvSpPr>
          <p:nvPr>
            <p:ph sz="quarter" idx="14"/>
          </p:nvPr>
        </p:nvSpPr>
        <p:spPr/>
        <p:txBody>
          <a:bodyPr/>
          <a:lstStyle/>
          <a:p>
            <a:pPr algn="just"/>
            <a:r>
              <a:rPr lang="es-ES" b="1" dirty="0"/>
              <a:t>Presuposición 2: El aislamiento y la contención garantizan la seguridad de las personas</a:t>
            </a:r>
          </a:p>
          <a:p>
            <a:pPr lvl="3" algn="just"/>
            <a:r>
              <a:rPr lang="es-ES" dirty="0"/>
              <a:t>El aislamiento y la contención provocan lesiones físicas, emocionales y mentales</a:t>
            </a:r>
            <a:r>
              <a:rPr lang="en-GB" dirty="0"/>
              <a:t>. </a:t>
            </a:r>
            <a:endParaRPr lang="x-none" dirty="0"/>
          </a:p>
          <a:p>
            <a:pPr lvl="3" algn="just"/>
            <a:r>
              <a:rPr lang="es-ES" dirty="0"/>
              <a:t>A veces las contenciones provocan lesiones físicas, tales como fracturas óseas e incluso la muerte</a:t>
            </a:r>
            <a:r>
              <a:rPr lang="en-GB" dirty="0"/>
              <a:t>. </a:t>
            </a:r>
          </a:p>
          <a:p>
            <a:pPr lvl="3" algn="just"/>
            <a:r>
              <a:rPr lang="es-ES" dirty="0"/>
              <a:t>El impacto psicológico y el trauma derivados del aislamiento y la contención pueden ser profundos y de larga duración</a:t>
            </a:r>
            <a:r>
              <a:rPr lang="en-GB" dirty="0"/>
              <a:t>. </a:t>
            </a:r>
            <a:endParaRPr lang="x-none" dirty="0"/>
          </a:p>
          <a:p>
            <a:pPr lvl="3" algn="just"/>
            <a:r>
              <a:rPr lang="es-ES" dirty="0"/>
              <a:t>Los estudios que evalúan el impacto del «Programa de reducción del uso del aislamiento y la contención en Pensilvania» (Estados Unidos) han demostrado que reducir significativamente el uso de estas prácticas en los hospitales psiquiátricos públicos no conllevó un aumento de las agresiones al personal, sino que, en algunos casos, incluso se redujeron .</a:t>
            </a:r>
            <a:endParaRPr lang="x-none" dirty="0"/>
          </a:p>
          <a:p>
            <a:pPr algn="just"/>
            <a:endParaRPr lang="x-none" dirty="0"/>
          </a:p>
        </p:txBody>
      </p:sp>
      <p:sp>
        <p:nvSpPr>
          <p:cNvPr id="2" name="Title 1">
            <a:extLst>
              <a:ext uri="{FF2B5EF4-FFF2-40B4-BE49-F238E27FC236}">
                <a16:creationId xmlns:a16="http://schemas.microsoft.com/office/drawing/2014/main" id="{C0C676DA-B3ED-4D01-91F9-514F3CDF1A35}"/>
              </a:ext>
            </a:extLst>
          </p:cNvPr>
          <p:cNvSpPr>
            <a:spLocks noGrp="1"/>
          </p:cNvSpPr>
          <p:nvPr>
            <p:ph type="title"/>
          </p:nvPr>
        </p:nvSpPr>
        <p:spPr/>
        <p:txBody>
          <a:bodyPr/>
          <a:lstStyle/>
          <a:p>
            <a:r>
              <a:rPr lang="es-ES" dirty="0"/>
              <a:t>Presentación: Cuestionar las presuposiciones sobre el aislamiento y la contención</a:t>
            </a:r>
            <a:r>
              <a:rPr lang="en-GB" dirty="0"/>
              <a:t> - 2</a:t>
            </a:r>
            <a:endParaRPr lang="x-none" dirty="0"/>
          </a:p>
        </p:txBody>
      </p:sp>
    </p:spTree>
    <p:extLst>
      <p:ext uri="{BB962C8B-B14F-4D97-AF65-F5344CB8AC3E}">
        <p14:creationId xmlns:p14="http://schemas.microsoft.com/office/powerpoint/2010/main" val="4111879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F0871-C96F-4E24-8441-15347425F435}"/>
              </a:ext>
            </a:extLst>
          </p:cNvPr>
          <p:cNvSpPr>
            <a:spLocks noGrp="1"/>
          </p:cNvSpPr>
          <p:nvPr>
            <p:ph sz="quarter" idx="14"/>
          </p:nvPr>
        </p:nvSpPr>
        <p:spPr/>
        <p:txBody>
          <a:bodyPr/>
          <a:lstStyle/>
          <a:p>
            <a:pPr lvl="0" algn="just" fontAlgn="base"/>
            <a:r>
              <a:rPr lang="es-ES" b="1" dirty="0"/>
              <a:t>Presuposición 3: El aislamiento y la contención evitan comportamientos violentos. </a:t>
            </a:r>
            <a:endParaRPr lang="es-ES" dirty="0"/>
          </a:p>
          <a:p>
            <a:pPr lvl="2" algn="just"/>
            <a:r>
              <a:rPr lang="es-ES" dirty="0"/>
              <a:t>La evidencia demuestra que el aislamiento y la contención pueden empeorar los sentimientos de frustración y cólera, lo cual da lugar a conductas más lesivas</a:t>
            </a:r>
            <a:r>
              <a:rPr lang="en-GB" dirty="0"/>
              <a:t>.</a:t>
            </a:r>
            <a:endParaRPr lang="x-none" dirty="0"/>
          </a:p>
          <a:p>
            <a:pPr lvl="2" algn="just"/>
            <a:r>
              <a:rPr lang="es-ES" dirty="0"/>
              <a:t>las personas que ya han sufrido medidas restrictivas como el aislamiento y la contención pueden tener la sensación de que les quedan muy pocas opciones, salvo defenderse</a:t>
            </a:r>
            <a:r>
              <a:rPr lang="en-GB" dirty="0"/>
              <a:t>. </a:t>
            </a:r>
          </a:p>
          <a:p>
            <a:pPr lvl="2" algn="just"/>
            <a:r>
              <a:rPr lang="es-ES" dirty="0"/>
              <a:t>«Si queremos que la gente deje de comportarse violentamente, tal vez deberíamos dejar de tratarla violentamente» </a:t>
            </a:r>
          </a:p>
          <a:p>
            <a:pPr lvl="2" algn="just"/>
            <a:r>
              <a:rPr lang="es-ES" dirty="0"/>
              <a:t>Las personas usuarias de los servicios suelen ver el aislamiento y la contención como un castigo disciplinario, lo cual puede incrementar la sensación de frustración hacia los profesionales de la salud mental</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2789BD2F-56A5-441A-BD04-8C874E5C8C2B}"/>
              </a:ext>
            </a:extLst>
          </p:cNvPr>
          <p:cNvSpPr>
            <a:spLocks noGrp="1"/>
          </p:cNvSpPr>
          <p:nvPr>
            <p:ph type="title"/>
          </p:nvPr>
        </p:nvSpPr>
        <p:spPr/>
        <p:txBody>
          <a:bodyPr/>
          <a:lstStyle/>
          <a:p>
            <a:r>
              <a:rPr lang="es-ES" dirty="0"/>
              <a:t>Presentación: Cuestionar las presuposiciones sobre el aislamiento y la contención</a:t>
            </a:r>
            <a:r>
              <a:rPr lang="en-GB" dirty="0"/>
              <a:t> - 3</a:t>
            </a:r>
            <a:endParaRPr lang="x-none" dirty="0"/>
          </a:p>
        </p:txBody>
      </p:sp>
    </p:spTree>
    <p:extLst>
      <p:ext uri="{BB962C8B-B14F-4D97-AF65-F5344CB8AC3E}">
        <p14:creationId xmlns:p14="http://schemas.microsoft.com/office/powerpoint/2010/main" val="3459708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DBF929-46C2-429F-8F36-C44826A28BC7}"/>
              </a:ext>
            </a:extLst>
          </p:cNvPr>
          <p:cNvSpPr>
            <a:spLocks noGrp="1"/>
          </p:cNvSpPr>
          <p:nvPr>
            <p:ph sz="quarter" idx="14"/>
          </p:nvPr>
        </p:nvSpPr>
        <p:spPr/>
        <p:txBody>
          <a:bodyPr>
            <a:noAutofit/>
          </a:bodyPr>
          <a:lstStyle/>
          <a:p>
            <a:pPr lvl="0" algn="just"/>
            <a:r>
              <a:rPr lang="es-ES" b="1" dirty="0"/>
              <a:t>Presuposición 4: El personal está capacitado para identificar con precisión las situaciones potencialmente violentas</a:t>
            </a:r>
          </a:p>
          <a:p>
            <a:pPr lvl="2" algn="just"/>
            <a:r>
              <a:rPr lang="es-ES" sz="2200" dirty="0"/>
              <a:t>La creencia de que es posible predecir conductas y situaciones potencialmente violentas con precisión es otra de las razones por las que los profesionales recurren al uso del aislamiento y la contención</a:t>
            </a:r>
            <a:r>
              <a:rPr lang="en-GB" sz="2200" dirty="0"/>
              <a:t>.</a:t>
            </a:r>
            <a:endParaRPr lang="x-none" sz="2200" dirty="0"/>
          </a:p>
          <a:p>
            <a:pPr lvl="2" algn="just" fontAlgn="base"/>
            <a:r>
              <a:rPr lang="es-ES" sz="2200" dirty="0"/>
              <a:t>Pero predecir la violencia y posibles riesgos futuros con precisión es extremadamente difícil. </a:t>
            </a:r>
          </a:p>
          <a:p>
            <a:pPr lvl="2" algn="just">
              <a:lnSpc>
                <a:spcPct val="110000"/>
              </a:lnSpc>
              <a:spcAft>
                <a:spcPts val="600"/>
              </a:spcAft>
            </a:pPr>
            <a:r>
              <a:rPr lang="es-ES" sz="2200" dirty="0"/>
              <a:t>A menudo el personal no es capaz de diferenciar entre un comportamiento imprevisible/inesperado y un comportamiento de riesgo/peligroso</a:t>
            </a:r>
            <a:r>
              <a:rPr lang="en-GB" sz="2200" dirty="0"/>
              <a:t>. </a:t>
            </a:r>
            <a:endParaRPr lang="x-none" sz="2200" dirty="0"/>
          </a:p>
          <a:p>
            <a:pPr lvl="2" algn="just"/>
            <a:r>
              <a:rPr lang="es-ES" sz="2200" dirty="0"/>
              <a:t>La incertidumbre sobre qué riesgo de daños o violencia hacia uno mismo u otras personas pueden anticipar los profesionales ha dado lugar a una cultura de prácticas excesivamente defensivas y a un aumento de las prácticas restrictivas</a:t>
            </a:r>
            <a:r>
              <a:rPr lang="es-ES" sz="2200" i="1" dirty="0"/>
              <a:t> </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9C4CC911-A7FF-441F-8A1B-179FA71815D4}"/>
              </a:ext>
            </a:extLst>
          </p:cNvPr>
          <p:cNvSpPr>
            <a:spLocks noGrp="1"/>
          </p:cNvSpPr>
          <p:nvPr>
            <p:ph type="title"/>
          </p:nvPr>
        </p:nvSpPr>
        <p:spPr/>
        <p:txBody>
          <a:bodyPr/>
          <a:lstStyle/>
          <a:p>
            <a:r>
              <a:rPr lang="es-ES" dirty="0"/>
              <a:t>Presentación: Cuestionar las presuposiciones sobre el aislamiento y la contención</a:t>
            </a:r>
            <a:r>
              <a:rPr lang="en-GB" dirty="0"/>
              <a:t> - 4</a:t>
            </a:r>
            <a:endParaRPr lang="x-none" dirty="0"/>
          </a:p>
        </p:txBody>
      </p:sp>
    </p:spTree>
    <p:extLst>
      <p:ext uri="{BB962C8B-B14F-4D97-AF65-F5344CB8AC3E}">
        <p14:creationId xmlns:p14="http://schemas.microsoft.com/office/powerpoint/2010/main" val="2025955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3AE5A-4619-477A-853C-2E964B7E41D2}"/>
              </a:ext>
            </a:extLst>
          </p:cNvPr>
          <p:cNvSpPr>
            <a:spLocks noGrp="1"/>
          </p:cNvSpPr>
          <p:nvPr>
            <p:ph sz="quarter" idx="14"/>
          </p:nvPr>
        </p:nvSpPr>
        <p:spPr/>
        <p:txBody>
          <a:bodyPr/>
          <a:lstStyle/>
          <a:p>
            <a:pPr lvl="0" algn="just" fontAlgn="base"/>
            <a:r>
              <a:rPr lang="es-ES" b="1" dirty="0"/>
              <a:t>Presuposición 5: Las personas con discapacidad psicosocial, intelectual o cognitiva no están capacitadas para decidir por sí mismas. </a:t>
            </a:r>
            <a:endParaRPr lang="es-ES" dirty="0"/>
          </a:p>
          <a:p>
            <a:pPr lvl="2" algn="just" fontAlgn="base"/>
            <a:r>
              <a:rPr lang="es-ES" sz="2200" dirty="0"/>
              <a:t>Existe la idea equivocada de que las personas con discapacidad psicosocial están gobernadas por sus psicosis y/o alucinaciones, lo que las hace violentas, imprevisibles e irracionales. </a:t>
            </a:r>
          </a:p>
          <a:p>
            <a:pPr lvl="2" algn="just"/>
            <a:r>
              <a:rPr lang="es-ES" sz="2200" dirty="0"/>
              <a:t>Hay una evidencia sólida que demuestra que esas personas no son más violentas que el resto de la población y que, de hecho, tienen más probabilidades de ser víctimas de la violencia que agresoras </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2E0A885C-02DD-4F59-B9D5-C47F8C83717B}"/>
              </a:ext>
            </a:extLst>
          </p:cNvPr>
          <p:cNvSpPr>
            <a:spLocks noGrp="1"/>
          </p:cNvSpPr>
          <p:nvPr>
            <p:ph type="title"/>
          </p:nvPr>
        </p:nvSpPr>
        <p:spPr/>
        <p:txBody>
          <a:bodyPr/>
          <a:lstStyle/>
          <a:p>
            <a:r>
              <a:rPr lang="es-ES" dirty="0"/>
              <a:t>Presentación: Cuestionar las presuposiciones sobre el aislamiento y la contención</a:t>
            </a:r>
            <a:r>
              <a:rPr lang="en-GB" dirty="0"/>
              <a:t> - 5</a:t>
            </a:r>
            <a:endParaRPr lang="x-none" dirty="0"/>
          </a:p>
        </p:txBody>
      </p:sp>
    </p:spTree>
    <p:extLst>
      <p:ext uri="{BB962C8B-B14F-4D97-AF65-F5344CB8AC3E}">
        <p14:creationId xmlns:p14="http://schemas.microsoft.com/office/powerpoint/2010/main" val="2934122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CE7EA-1F35-474C-89D3-298E45E0C390}"/>
              </a:ext>
            </a:extLst>
          </p:cNvPr>
          <p:cNvSpPr>
            <a:spLocks noGrp="1"/>
          </p:cNvSpPr>
          <p:nvPr>
            <p:ph sz="quarter" idx="14"/>
          </p:nvPr>
        </p:nvSpPr>
        <p:spPr/>
        <p:txBody>
          <a:bodyPr/>
          <a:lstStyle/>
          <a:p>
            <a:pPr lvl="0" fontAlgn="base"/>
            <a:r>
              <a:rPr lang="es-ES" b="1" dirty="0"/>
              <a:t>Presuposición 6: Hay circunstancias en que no es posible evitar el uso del aislamiento y de la contención. </a:t>
            </a:r>
            <a:endParaRPr lang="es-ES" dirty="0"/>
          </a:p>
          <a:p>
            <a:pPr lvl="2"/>
            <a:r>
              <a:rPr lang="es-ES" sz="2200" dirty="0"/>
              <a:t>Es una de las asunciones clave sobre el aislamiento y la contención</a:t>
            </a:r>
            <a:r>
              <a:rPr lang="en-GB" sz="2200" dirty="0"/>
              <a:t>.  </a:t>
            </a:r>
            <a:endParaRPr lang="x-none" sz="2200" dirty="0"/>
          </a:p>
        </p:txBody>
      </p:sp>
      <p:sp>
        <p:nvSpPr>
          <p:cNvPr id="2" name="Title 1">
            <a:extLst>
              <a:ext uri="{FF2B5EF4-FFF2-40B4-BE49-F238E27FC236}">
                <a16:creationId xmlns:a16="http://schemas.microsoft.com/office/drawing/2014/main" id="{DE86A393-BB1B-4E0C-BBB7-C5F33F95A7DE}"/>
              </a:ext>
            </a:extLst>
          </p:cNvPr>
          <p:cNvSpPr>
            <a:spLocks noGrp="1"/>
          </p:cNvSpPr>
          <p:nvPr>
            <p:ph type="title"/>
          </p:nvPr>
        </p:nvSpPr>
        <p:spPr/>
        <p:txBody>
          <a:bodyPr/>
          <a:lstStyle/>
          <a:p>
            <a:r>
              <a:rPr lang="es-ES" dirty="0"/>
              <a:t>Presentación: Cuestionar las presuposiciones sobre el aislamiento y la contención</a:t>
            </a:r>
            <a:r>
              <a:rPr lang="en-GB" dirty="0"/>
              <a:t> - 6</a:t>
            </a:r>
            <a:endParaRPr lang="x-none" dirty="0"/>
          </a:p>
        </p:txBody>
      </p:sp>
    </p:spTree>
    <p:extLst>
      <p:ext uri="{BB962C8B-B14F-4D97-AF65-F5344CB8AC3E}">
        <p14:creationId xmlns:p14="http://schemas.microsoft.com/office/powerpoint/2010/main" val="4174616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7B06F-17D6-4290-A1E2-60FD598C4DBB}"/>
              </a:ext>
            </a:extLst>
          </p:cNvPr>
          <p:cNvSpPr>
            <a:spLocks noGrp="1"/>
          </p:cNvSpPr>
          <p:nvPr>
            <p:ph sz="quarter" idx="14"/>
          </p:nvPr>
        </p:nvSpPr>
        <p:spPr/>
        <p:txBody>
          <a:bodyPr/>
          <a:lstStyle/>
          <a:p>
            <a:pPr lvl="0"/>
            <a:endParaRPr lang="en-GB" dirty="0"/>
          </a:p>
          <a:p>
            <a:pPr marL="0" lvl="0" indent="0" algn="ctr">
              <a:buNone/>
            </a:pPr>
            <a:endParaRPr lang="en-GB" sz="2500" b="1" i="1" dirty="0"/>
          </a:p>
          <a:p>
            <a:pPr marL="0" lvl="0" indent="0" algn="ctr">
              <a:buNone/>
            </a:pPr>
            <a:r>
              <a:rPr lang="es-ES" sz="2500" b="1" i="1" dirty="0"/>
              <a:t>“Hay circunstancias en que el uso del aislamiento y la contención es inevitable.”</a:t>
            </a:r>
            <a:endParaRPr lang="en-US" dirty="0"/>
          </a:p>
          <a:p>
            <a:pPr marL="0" lvl="0" indent="0" fontAlgn="base">
              <a:buNone/>
            </a:pPr>
            <a:endParaRPr lang="es-ES" dirty="0"/>
          </a:p>
          <a:p>
            <a:pPr marL="457200" lvl="0" indent="-457200" fontAlgn="base">
              <a:buFont typeface="+mj-lt"/>
              <a:buAutoNum type="arabicPeriod"/>
            </a:pPr>
            <a:r>
              <a:rPr lang="es-ES" dirty="0"/>
              <a:t>¿Estáis de acuerdo o en desacuerdo con esta afirmación? ¿Por qué? </a:t>
            </a:r>
          </a:p>
          <a:p>
            <a:pPr marL="457200" lvl="0" indent="-457200" fontAlgn="base">
              <a:buFont typeface="+mj-lt"/>
              <a:buAutoNum type="arabicPeriod"/>
            </a:pPr>
            <a:r>
              <a:rPr lang="es-ES" dirty="0"/>
              <a:t>¿En qué circunstancias creéis que el aislamiento y la contención son inevitables? </a:t>
            </a:r>
          </a:p>
          <a:p>
            <a:endParaRPr lang="x-none" dirty="0"/>
          </a:p>
        </p:txBody>
      </p:sp>
      <p:sp>
        <p:nvSpPr>
          <p:cNvPr id="2"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370054" cy="407988"/>
          </a:xfrm>
        </p:spPr>
        <p:txBody>
          <a:bodyPr>
            <a:noAutofit/>
          </a:bodyPr>
          <a:lstStyle/>
          <a:p>
            <a:r>
              <a:rPr lang="es-ES" sz="2800" dirty="0"/>
              <a:t>Ejercicio 4.1: Cuestionamos la idea de que, en circunstancias excepcionales, hay razones válidas para utilizar el aislamiento y la contención -</a:t>
            </a:r>
            <a:r>
              <a:rPr lang="en-GB" sz="2800" dirty="0"/>
              <a:t> 1</a:t>
            </a:r>
            <a:endParaRPr lang="x-none" sz="2800" dirty="0"/>
          </a:p>
        </p:txBody>
      </p:sp>
    </p:spTree>
    <p:extLst>
      <p:ext uri="{BB962C8B-B14F-4D97-AF65-F5344CB8AC3E}">
        <p14:creationId xmlns:p14="http://schemas.microsoft.com/office/powerpoint/2010/main" val="2241524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EFC01-E89A-4AF0-8751-D88EE307CBEB}"/>
              </a:ext>
            </a:extLst>
          </p:cNvPr>
          <p:cNvSpPr>
            <a:spLocks noGrp="1"/>
          </p:cNvSpPr>
          <p:nvPr>
            <p:ph sz="quarter" idx="14"/>
          </p:nvPr>
        </p:nvSpPr>
        <p:spPr>
          <a:xfrm>
            <a:off x="507195" y="1921564"/>
            <a:ext cx="11174412" cy="4089623"/>
          </a:xfrm>
        </p:spPr>
        <p:txBody>
          <a:bodyPr>
            <a:normAutofit/>
          </a:bodyPr>
          <a:lstStyle/>
          <a:p>
            <a:pPr algn="just"/>
            <a:r>
              <a:rPr lang="es-ES" b="1" dirty="0"/>
              <a:t>El aislamiento y la contención se deben evitar siempre en el caso de las personas con discapacidad psicosocial, intelectual o cognitiva, incluso en circunstancias extremas</a:t>
            </a:r>
            <a:r>
              <a:rPr lang="en-GB" b="1" dirty="0"/>
              <a:t>.</a:t>
            </a:r>
            <a:endParaRPr lang="x-none" b="1" dirty="0"/>
          </a:p>
          <a:p>
            <a:pPr lvl="2" algn="just" fontAlgn="base"/>
            <a:r>
              <a:rPr lang="es-ES" sz="2200" dirty="0"/>
              <a:t>El aislamiento y la contención no son intervenciones de último recurso. </a:t>
            </a:r>
          </a:p>
          <a:p>
            <a:pPr lvl="2" algn="just"/>
            <a:r>
              <a:rPr lang="es-ES" sz="2200" dirty="0"/>
              <a:t>Siempre hay que buscar alternativas al aislamiento y la contención para proteger el bienestar de las personas</a:t>
            </a:r>
            <a:r>
              <a:rPr lang="en-GB" sz="2200" dirty="0"/>
              <a:t>. </a:t>
            </a:r>
            <a:endParaRPr lang="x-none" sz="2200" dirty="0"/>
          </a:p>
          <a:p>
            <a:pPr lvl="2" algn="just"/>
            <a:r>
              <a:rPr lang="es-ES" sz="2200" dirty="0"/>
              <a:t>Cuando alguien se comporta de una manera muy peligrosa hacia otras personas, hay que detenerlo de la misma manera que detendríamos a cualquier otra persona</a:t>
            </a:r>
            <a:r>
              <a:rPr lang="en-GB" sz="2200" dirty="0"/>
              <a:t>.</a:t>
            </a:r>
          </a:p>
          <a:p>
            <a:pPr lvl="2" algn="just"/>
            <a:r>
              <a:rPr lang="es-ES" sz="2200" dirty="0"/>
              <a:t>Las fuerzas de seguridad encargadas de responder a estas crisis tengan formación para entender las necesidades específicas de las personas con discapacidad</a:t>
            </a:r>
            <a:r>
              <a:rPr lang="en-GB" sz="2200" dirty="0"/>
              <a:t>.  </a:t>
            </a:r>
            <a:endParaRPr lang="x-none" sz="2200" dirty="0"/>
          </a:p>
          <a:p>
            <a:pPr lvl="2" algn="just"/>
            <a:endParaRPr lang="x-none" sz="2200" dirty="0"/>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370054" cy="407988"/>
          </a:xfrm>
        </p:spPr>
        <p:txBody>
          <a:bodyPr>
            <a:noAutofit/>
          </a:bodyPr>
          <a:lstStyle/>
          <a:p>
            <a:r>
              <a:rPr lang="es-ES" sz="2800" dirty="0"/>
              <a:t>Ejercicio 4.1: Cuestionamos la idea de que, en circunstancias excepcionales, hay razones válidas para utilizar el aislamiento y la contención -</a:t>
            </a:r>
            <a:r>
              <a:rPr lang="en-GB" sz="2800" dirty="0"/>
              <a:t> 2</a:t>
            </a:r>
            <a:endParaRPr lang="x-none" sz="2800" dirty="0"/>
          </a:p>
        </p:txBody>
      </p:sp>
    </p:spTree>
    <p:extLst>
      <p:ext uri="{BB962C8B-B14F-4D97-AF65-F5344CB8AC3E}">
        <p14:creationId xmlns:p14="http://schemas.microsoft.com/office/powerpoint/2010/main" val="40243004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C5BE8-42AF-4DFD-8807-08C5EF894A60}"/>
              </a:ext>
            </a:extLst>
          </p:cNvPr>
          <p:cNvSpPr>
            <a:spLocks noGrp="1"/>
          </p:cNvSpPr>
          <p:nvPr>
            <p:ph sz="quarter" idx="14"/>
          </p:nvPr>
        </p:nvSpPr>
        <p:spPr>
          <a:xfrm>
            <a:off x="507195" y="2040834"/>
            <a:ext cx="11174412" cy="3970353"/>
          </a:xfrm>
        </p:spPr>
        <p:txBody>
          <a:bodyPr/>
          <a:lstStyle/>
          <a:p>
            <a:pPr algn="just"/>
            <a:r>
              <a:rPr lang="es-ES" b="1" dirty="0"/>
              <a:t>El personal cree que, en determinados casos, es imposible encontrar alternativas al aislamiento y la contención</a:t>
            </a:r>
            <a:r>
              <a:rPr lang="en-GB" b="1" dirty="0"/>
              <a:t>.</a:t>
            </a:r>
            <a:endParaRPr lang="x-none" b="1" dirty="0"/>
          </a:p>
          <a:p>
            <a:pPr lvl="2" algn="just" fontAlgn="base"/>
            <a:r>
              <a:rPr lang="es-ES" sz="2200" dirty="0"/>
              <a:t>Siempre debemos considerar el uso del aislamiento y de la contención como un fracaso, un resultado negativo y una vulneración de los derechos humanos.</a:t>
            </a:r>
          </a:p>
          <a:p>
            <a:pPr lvl="2" algn="just" fontAlgn="base"/>
            <a:r>
              <a:rPr lang="es-ES" sz="2200" dirty="0"/>
              <a:t>Siempre hay alternativas al aislamiento y a la contención. </a:t>
            </a:r>
          </a:p>
          <a:p>
            <a:pPr lvl="2" algn="just"/>
            <a:r>
              <a:rPr lang="es-ES" sz="2200" dirty="0"/>
              <a:t>Algunas de estas alternativas se analizarán en el tema siguiente</a:t>
            </a:r>
            <a:r>
              <a:rPr lang="en-GB" sz="2200" dirty="0"/>
              <a:t>. </a:t>
            </a:r>
            <a:endParaRPr lang="x-none" sz="2200" dirty="0"/>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370054" cy="407988"/>
          </a:xfrm>
        </p:spPr>
        <p:txBody>
          <a:bodyPr>
            <a:noAutofit/>
          </a:bodyPr>
          <a:lstStyle/>
          <a:p>
            <a:r>
              <a:rPr lang="es-ES" sz="2800" dirty="0"/>
              <a:t>Ejercicio 4.1: Cuestionamos la idea de que, en circunstancias excepcionales, hay razones válidas para utilizar el aislamiento y la contención -</a:t>
            </a:r>
            <a:r>
              <a:rPr lang="en-GB" sz="2800" dirty="0"/>
              <a:t> 3</a:t>
            </a:r>
            <a:endParaRPr lang="x-none" sz="2800" dirty="0"/>
          </a:p>
        </p:txBody>
      </p:sp>
    </p:spTree>
    <p:extLst>
      <p:ext uri="{BB962C8B-B14F-4D97-AF65-F5344CB8AC3E}">
        <p14:creationId xmlns:p14="http://schemas.microsoft.com/office/powerpoint/2010/main" val="2463663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BD288-68AE-4444-93B0-7384850E0F61}"/>
              </a:ext>
            </a:extLst>
          </p:cNvPr>
          <p:cNvSpPr>
            <a:spLocks noGrp="1"/>
          </p:cNvSpPr>
          <p:nvPr>
            <p:ph sz="quarter" idx="14"/>
          </p:nvPr>
        </p:nvSpPr>
        <p:spPr>
          <a:xfrm>
            <a:off x="507195" y="1948070"/>
            <a:ext cx="11174412" cy="4063118"/>
          </a:xfrm>
        </p:spPr>
        <p:txBody>
          <a:bodyPr/>
          <a:lstStyle/>
          <a:p>
            <a:pPr algn="just"/>
            <a:r>
              <a:rPr lang="es-ES" b="1" dirty="0"/>
              <a:t>El uso del aislamiento y la contención también es un fracaso del servicio, el fracaso de todo un sistema e, incluso, el fracaso de miembros concretos del personal</a:t>
            </a:r>
            <a:r>
              <a:rPr lang="en-GB" b="1" dirty="0"/>
              <a:t>. </a:t>
            </a:r>
            <a:endParaRPr lang="x-none" dirty="0"/>
          </a:p>
          <a:p>
            <a:pPr lvl="2" algn="just" fontAlgn="base"/>
            <a:r>
              <a:rPr lang="es-ES" sz="2200" dirty="0"/>
              <a:t>Hay un espacio para que cada miembro del personal pueda reflexionar con detenimiento sobre si puede haber tenido algún papel en los acontecimientos que han comportado el uso del aislamiento o las medidas restrictivas. </a:t>
            </a:r>
          </a:p>
          <a:p>
            <a:pPr lvl="2" algn="just"/>
            <a:r>
              <a:rPr lang="es-ES" sz="2200" dirty="0"/>
              <a:t>También hay que considerar si el uso del aislamiento o las medidas restrictivas han podido constituir un acto delictivo.</a:t>
            </a:r>
          </a:p>
          <a:p>
            <a:pPr lvl="4" algn="just"/>
            <a:r>
              <a:rPr lang="es-ES" dirty="0"/>
              <a:t>En este caso, es necesario ejercer las acciones pertinentes ante el sistema penal</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370054" cy="407988"/>
          </a:xfrm>
        </p:spPr>
        <p:txBody>
          <a:bodyPr>
            <a:noAutofit/>
          </a:bodyPr>
          <a:lstStyle/>
          <a:p>
            <a:r>
              <a:rPr lang="es-ES" sz="2800" dirty="0"/>
              <a:t>Ejercicio 4.1: Cuestionamos la idea de que, en circunstancias excepcionales, hay razones válidas para utilizar el aislamiento y la contención -</a:t>
            </a:r>
            <a:r>
              <a:rPr lang="en-GB" sz="2800" dirty="0"/>
              <a:t> 4</a:t>
            </a:r>
            <a:endParaRPr lang="x-none" sz="2800" dirty="0"/>
          </a:p>
        </p:txBody>
      </p:sp>
    </p:spTree>
    <p:extLst>
      <p:ext uri="{BB962C8B-B14F-4D97-AF65-F5344CB8AC3E}">
        <p14:creationId xmlns:p14="http://schemas.microsoft.com/office/powerpoint/2010/main" val="442939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D4C3B-8EFF-4A9F-8E90-EFEB45CDA750}"/>
              </a:ext>
            </a:extLst>
          </p:cNvPr>
          <p:cNvSpPr>
            <a:spLocks noGrp="1"/>
          </p:cNvSpPr>
          <p:nvPr>
            <p:ph sz="quarter" idx="14"/>
          </p:nvPr>
        </p:nvSpPr>
        <p:spPr>
          <a:xfrm>
            <a:off x="507195" y="1974574"/>
            <a:ext cx="11174412" cy="4036614"/>
          </a:xfrm>
        </p:spPr>
        <p:txBody>
          <a:bodyPr/>
          <a:lstStyle/>
          <a:p>
            <a:pPr algn="just"/>
            <a:r>
              <a:rPr lang="es-ES" b="1" dirty="0"/>
              <a:t>Cada fracaso se debe considerar un evento adverso.  </a:t>
            </a:r>
            <a:endParaRPr lang="es-ES" dirty="0"/>
          </a:p>
          <a:p>
            <a:pPr lvl="2" algn="just" fontAlgn="base"/>
            <a:r>
              <a:rPr lang="es-ES" sz="2200" dirty="0"/>
              <a:t>Se tiene que ver como una oportunidad para entender los errores y corregirlos. </a:t>
            </a:r>
          </a:p>
          <a:p>
            <a:pPr lvl="2" algn="just"/>
            <a:r>
              <a:rPr lang="es-ES" sz="2200" dirty="0"/>
              <a:t>También debería permitir una reflexión crítica sobre cómo personas individuales pueden contribuir sin querer a la aplicación del aislamiento y de la contención </a:t>
            </a:r>
            <a:r>
              <a:rPr lang="en-GB" sz="2200" dirty="0"/>
              <a:t>.</a:t>
            </a:r>
            <a:endParaRPr lang="x-none" sz="2200" dirty="0"/>
          </a:p>
          <a:p>
            <a:pPr lvl="2" algn="just"/>
            <a:r>
              <a:rPr lang="es-ES" sz="2200" dirty="0"/>
              <a:t>Ese fracaso debería animar al personal a revisar y mejorar todas las estrategias adoptadas para poner fin al aislamiento y la contención. </a:t>
            </a:r>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370054" cy="407988"/>
          </a:xfrm>
        </p:spPr>
        <p:txBody>
          <a:bodyPr>
            <a:noAutofit/>
          </a:bodyPr>
          <a:lstStyle/>
          <a:p>
            <a:r>
              <a:rPr lang="es-ES" sz="2800" dirty="0"/>
              <a:t>Ejercicio 4.1: Cuestionamos la idea de que, en circunstancias excepcionales, hay razones válidas para utilizar el aislamiento y la contención -</a:t>
            </a:r>
            <a:r>
              <a:rPr lang="en-GB" sz="2800" dirty="0"/>
              <a:t> 5</a:t>
            </a:r>
            <a:endParaRPr lang="x-none" sz="2800" dirty="0"/>
          </a:p>
        </p:txBody>
      </p:sp>
    </p:spTree>
    <p:extLst>
      <p:ext uri="{BB962C8B-B14F-4D97-AF65-F5344CB8AC3E}">
        <p14:creationId xmlns:p14="http://schemas.microsoft.com/office/powerpoint/2010/main" val="111825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507195" y="1232452"/>
            <a:ext cx="11174412" cy="4778736"/>
          </a:xfrm>
        </p:spPr>
        <p:txBody>
          <a:bodyPr>
            <a:normAutofit/>
          </a:bodyPr>
          <a:lstStyle/>
          <a:p>
            <a:r>
              <a:rPr lang="en-US" sz="2000" b="1" dirty="0" err="1"/>
              <a:t>Tema</a:t>
            </a:r>
            <a:r>
              <a:rPr lang="en-US" sz="2000" b="1" dirty="0"/>
              <a:t> 1</a:t>
            </a:r>
            <a:r>
              <a:rPr lang="en-US" sz="2000" dirty="0"/>
              <a:t>: </a:t>
            </a:r>
            <a:r>
              <a:rPr lang="es-ES" sz="2000" dirty="0"/>
              <a:t>Los derechos humanos y tener una buena vida</a:t>
            </a:r>
          </a:p>
          <a:p>
            <a:r>
              <a:rPr lang="en-US" sz="2000" b="1" dirty="0" err="1"/>
              <a:t>Tema</a:t>
            </a:r>
            <a:r>
              <a:rPr lang="en-US" sz="2000" b="1" dirty="0"/>
              <a:t> 2</a:t>
            </a:r>
            <a:r>
              <a:rPr lang="en-US" sz="2000" dirty="0"/>
              <a:t>: </a:t>
            </a:r>
            <a:r>
              <a:rPr lang="es-ES" sz="2000" dirty="0"/>
              <a:t>¿Qué son los derechos humanos? </a:t>
            </a:r>
          </a:p>
          <a:p>
            <a:r>
              <a:rPr lang="en-US" sz="2000" b="1" dirty="0" err="1"/>
              <a:t>Tema</a:t>
            </a:r>
            <a:r>
              <a:rPr lang="en-US" sz="2000" b="1" dirty="0"/>
              <a:t> 3</a:t>
            </a:r>
            <a:r>
              <a:rPr lang="en-US" sz="2000" dirty="0"/>
              <a:t>: </a:t>
            </a:r>
            <a:r>
              <a:rPr lang="es-ES" sz="2000" dirty="0"/>
              <a:t>La relación entre los diferentes derechos </a:t>
            </a:r>
            <a:endParaRPr lang="en-US" sz="2000" dirty="0"/>
          </a:p>
          <a:p>
            <a:r>
              <a:rPr lang="en-US" sz="2000" b="1" dirty="0" err="1"/>
              <a:t>Tema</a:t>
            </a:r>
            <a:r>
              <a:rPr lang="en-US" sz="2000" b="1" dirty="0"/>
              <a:t> 4</a:t>
            </a:r>
            <a:r>
              <a:rPr lang="en-US" sz="2000" dirty="0"/>
              <a:t>: </a:t>
            </a:r>
            <a:r>
              <a:rPr lang="es-ES" sz="2000" dirty="0"/>
              <a:t>Ejemplos de vulneración de los derechos humanos</a:t>
            </a:r>
            <a:endParaRPr lang="en-US" sz="2000" dirty="0"/>
          </a:p>
          <a:p>
            <a:r>
              <a:rPr lang="en-US" sz="2000" b="1" dirty="0" err="1"/>
              <a:t>Tema</a:t>
            </a:r>
            <a:r>
              <a:rPr lang="en-US" sz="2000" b="1" dirty="0"/>
              <a:t> 5</a:t>
            </a:r>
            <a:r>
              <a:rPr lang="en-US" sz="2000" dirty="0"/>
              <a:t>: </a:t>
            </a:r>
            <a:r>
              <a:rPr lang="es-ES" sz="2000" dirty="0"/>
              <a:t>Grupos o segmentos de población en situación de riesgo de vulneración de los derechos humanos</a:t>
            </a:r>
            <a:endParaRPr lang="en-US" sz="2000" dirty="0"/>
          </a:p>
          <a:p>
            <a:r>
              <a:rPr lang="en-US" sz="2000" b="1" dirty="0" err="1"/>
              <a:t>Tema</a:t>
            </a:r>
            <a:r>
              <a:rPr lang="en-US" sz="2000" b="1" dirty="0"/>
              <a:t> 6</a:t>
            </a:r>
            <a:r>
              <a:rPr lang="en-US" sz="2000" dirty="0"/>
              <a:t>: </a:t>
            </a:r>
            <a:r>
              <a:rPr lang="es-ES" sz="2000" dirty="0"/>
              <a:t>Consecuencias de la vulneración de los derechos humanos </a:t>
            </a:r>
            <a:endParaRPr lang="en-US" sz="2000" dirty="0"/>
          </a:p>
          <a:p>
            <a:r>
              <a:rPr lang="en-US" sz="2000" b="1" dirty="0" err="1"/>
              <a:t>Tema</a:t>
            </a:r>
            <a:r>
              <a:rPr lang="en-US" sz="2000" b="1" dirty="0"/>
              <a:t> 7</a:t>
            </a:r>
            <a:r>
              <a:rPr lang="en-US" sz="2000" dirty="0"/>
              <a:t>: </a:t>
            </a:r>
            <a:r>
              <a:rPr lang="es-ES" sz="2000" dirty="0"/>
              <a:t>Respetar, proteger y ejercer los derechos humanos </a:t>
            </a:r>
            <a:endParaRPr lang="en-US" sz="2000" dirty="0"/>
          </a:p>
          <a:p>
            <a:r>
              <a:rPr lang="en-US" sz="2000" b="1" dirty="0" err="1"/>
              <a:t>Tema</a:t>
            </a:r>
            <a:r>
              <a:rPr lang="en-US" sz="2000" b="1" dirty="0"/>
              <a:t> 8</a:t>
            </a:r>
            <a:r>
              <a:rPr lang="en-US" sz="2000" dirty="0"/>
              <a:t>: </a:t>
            </a:r>
            <a:r>
              <a:rPr lang="es-ES" sz="2000" dirty="0"/>
              <a:t>Empoderar a las personas para defender los derechos humanos </a:t>
            </a:r>
            <a:endParaRPr lang="en-US" sz="2000" dirty="0"/>
          </a:p>
          <a:p>
            <a:r>
              <a:rPr lang="en-US" sz="2000" b="1" dirty="0" err="1"/>
              <a:t>Tema</a:t>
            </a:r>
            <a:r>
              <a:rPr lang="en-US" sz="2000" b="1" dirty="0"/>
              <a:t> 9</a:t>
            </a:r>
            <a:r>
              <a:rPr lang="en-US" sz="2000" dirty="0"/>
              <a:t>: </a:t>
            </a:r>
            <a:r>
              <a:rPr lang="es-ES" sz="2000" dirty="0"/>
              <a:t>La defensa de los derechos humanos </a:t>
            </a:r>
            <a:endParaRPr lang="en-US" sz="2000" dirty="0"/>
          </a:p>
          <a:p>
            <a:endParaRPr lang="x-none" sz="2000"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dirty="0" err="1"/>
              <a:t>Temas</a:t>
            </a:r>
            <a:r>
              <a:rPr lang="en-US" dirty="0"/>
              <a:t> </a:t>
            </a:r>
            <a:r>
              <a:rPr lang="en-US" dirty="0" err="1"/>
              <a:t>tratados</a:t>
            </a:r>
            <a:r>
              <a:rPr lang="en-US" dirty="0"/>
              <a:t> </a:t>
            </a:r>
            <a:r>
              <a:rPr lang="en-US" dirty="0" err="1"/>
              <a:t>en</a:t>
            </a:r>
            <a:r>
              <a:rPr lang="en-US" dirty="0"/>
              <a:t> </a:t>
            </a:r>
            <a:r>
              <a:rPr lang="en-US" dirty="0" err="1"/>
              <a:t>éste</a:t>
            </a:r>
            <a:r>
              <a:rPr lang="en-US" dirty="0"/>
              <a:t> </a:t>
            </a:r>
            <a:r>
              <a:rPr lang="en-US" dirty="0" err="1"/>
              <a:t>módulo</a:t>
            </a:r>
            <a:endParaRPr lang="x-none"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534D7-8367-4928-839F-45245B6EE2C7}"/>
              </a:ext>
            </a:extLst>
          </p:cNvPr>
          <p:cNvSpPr>
            <a:spLocks noGrp="1"/>
          </p:cNvSpPr>
          <p:nvPr>
            <p:ph sz="quarter" idx="14"/>
          </p:nvPr>
        </p:nvSpPr>
        <p:spPr>
          <a:xfrm>
            <a:off x="507195" y="1895060"/>
            <a:ext cx="11174412" cy="4116127"/>
          </a:xfrm>
        </p:spPr>
        <p:txBody>
          <a:bodyPr/>
          <a:lstStyle/>
          <a:p>
            <a:pPr algn="just"/>
            <a:r>
              <a:rPr lang="es-ES" sz="2000" b="1" dirty="0"/>
              <a:t>Hay que redactar un informe sobre el incidente concreto</a:t>
            </a:r>
            <a:r>
              <a:rPr lang="en-GB" sz="2000" b="1" dirty="0"/>
              <a:t>. </a:t>
            </a:r>
          </a:p>
          <a:p>
            <a:pPr lvl="0" algn="just"/>
            <a:r>
              <a:rPr lang="es-ES" sz="2000" dirty="0"/>
              <a:t>En este informe, se debe ofrecer a la persona que sufrió el aislamiento o las medidas restrictivas la oportunidad de expresar su perspectiva sobre: </a:t>
            </a:r>
            <a:endParaRPr lang="en-US" sz="2000" dirty="0"/>
          </a:p>
          <a:p>
            <a:pPr lvl="2" algn="just" fontAlgn="base"/>
            <a:r>
              <a:rPr lang="es-ES" dirty="0"/>
              <a:t>los acontecimientos que condujeron al uso del aislamiento y/o de la contención; </a:t>
            </a:r>
          </a:p>
          <a:p>
            <a:pPr lvl="2" algn="just" fontAlgn="base"/>
            <a:r>
              <a:rPr lang="es-ES" dirty="0"/>
              <a:t>el uso del aislamiento y/o de la contención y sus consecuencias; </a:t>
            </a:r>
          </a:p>
          <a:p>
            <a:pPr lvl="2" algn="just"/>
            <a:r>
              <a:rPr lang="es-ES" dirty="0"/>
              <a:t>qué considera que hay que hacer para evitar el uso de estas prácticas en el futuro</a:t>
            </a:r>
            <a:r>
              <a:rPr lang="en-GB" dirty="0"/>
              <a:t>. </a:t>
            </a:r>
            <a:endParaRPr lang="en-US" dirty="0"/>
          </a:p>
          <a:p>
            <a:pPr lvl="0" algn="just" fontAlgn="base"/>
            <a:r>
              <a:rPr lang="es-ES" sz="2000" dirty="0"/>
              <a:t>Es conveniente que la situación sea revisada por organismos y mecanismos independientes del servicio. </a:t>
            </a:r>
          </a:p>
          <a:p>
            <a:pPr algn="just"/>
            <a:r>
              <a:rPr lang="es-ES" sz="2000" dirty="0"/>
              <a:t>En casos de duda jurídica seria, es necesaria una investigación penal y, si procede, el procesamiento correspondiente</a:t>
            </a:r>
            <a:endParaRPr lang="x-none" sz="2000"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370054" cy="407988"/>
          </a:xfrm>
        </p:spPr>
        <p:txBody>
          <a:bodyPr>
            <a:noAutofit/>
          </a:bodyPr>
          <a:lstStyle/>
          <a:p>
            <a:r>
              <a:rPr lang="es-ES" sz="2800" dirty="0"/>
              <a:t>Ejercicio 4.1: Cuestionamos la idea de que, en circunstancias excepcionales, hay razones válidas para utilizar el aislamiento y la contención -</a:t>
            </a:r>
            <a:r>
              <a:rPr lang="en-GB" sz="2800" dirty="0"/>
              <a:t> 6</a:t>
            </a:r>
            <a:endParaRPr lang="x-none" sz="2800" dirty="0"/>
          </a:p>
        </p:txBody>
      </p:sp>
    </p:spTree>
    <p:extLst>
      <p:ext uri="{BB962C8B-B14F-4D97-AF65-F5344CB8AC3E}">
        <p14:creationId xmlns:p14="http://schemas.microsoft.com/office/powerpoint/2010/main" val="260846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5E0CE-878A-43BA-BED0-7FBBC8B46063}"/>
              </a:ext>
            </a:extLst>
          </p:cNvPr>
          <p:cNvSpPr>
            <a:spLocks noGrp="1"/>
          </p:cNvSpPr>
          <p:nvPr>
            <p:ph sz="quarter" idx="14"/>
          </p:nvPr>
        </p:nvSpPr>
        <p:spPr>
          <a:xfrm>
            <a:off x="507195" y="1987826"/>
            <a:ext cx="11174412" cy="4023362"/>
          </a:xfrm>
        </p:spPr>
        <p:txBody>
          <a:bodyPr/>
          <a:lstStyle/>
          <a:p>
            <a:pPr lvl="0" algn="just"/>
            <a:r>
              <a:rPr lang="es-ES" sz="2000" dirty="0"/>
              <a:t>Es recomendable redactar informes periódicamente (por ejemplo, anualmente), donde se documenten todos los casos de aislamiento y de contención registrados en el servicio durante ese periodo. </a:t>
            </a:r>
            <a:r>
              <a:rPr lang="en-GB" sz="2000" dirty="0"/>
              <a:t>. </a:t>
            </a:r>
            <a:endParaRPr lang="x-none" sz="2000" dirty="0"/>
          </a:p>
          <a:p>
            <a:pPr lvl="0" algn="just"/>
            <a:r>
              <a:rPr lang="es-ES" sz="2000" dirty="0"/>
              <a:t>La información del informe debe ser anónima y sin datos identificativos; es decir, no debe especificar la identidad de las personas implicadas</a:t>
            </a:r>
            <a:r>
              <a:rPr lang="en-GB" sz="2000" dirty="0"/>
              <a:t>.</a:t>
            </a:r>
            <a:endParaRPr lang="en-US" sz="2000" dirty="0"/>
          </a:p>
          <a:p>
            <a:pPr lvl="0" algn="just"/>
            <a:r>
              <a:rPr lang="es-ES" sz="2000" dirty="0"/>
              <a:t>Estos informes sobre el uso del aislamiento y de la contención deberían ponerse a disposición del público. Esto permitiría a las personas adoptar decisiones más informadas relativas a sus profesionales de atención sanitaria a la vez que incitaría a los gobiernos a investigar los servicios con tasas especialmente elevadas de prácticas de aislamiento y de contención</a:t>
            </a:r>
          </a:p>
          <a:p>
            <a:pPr lvl="0" algn="just"/>
            <a:r>
              <a:rPr lang="es-ES" sz="2000" dirty="0"/>
              <a:t>Favorecer una cultura de la transparencia mediante la redacción regular de informes probablemente llevaría a la dirección y al personal de los centros y los servicios a mejorar las prácticas con sus usuarios</a:t>
            </a:r>
            <a:r>
              <a:rPr lang="en-GB" sz="2000" dirty="0"/>
              <a:t>.</a:t>
            </a:r>
            <a:endParaRPr lang="x-none" sz="2000" dirty="0"/>
          </a:p>
          <a:p>
            <a:pPr algn="just"/>
            <a:endParaRPr lang="x-none" sz="2000"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2"/>
            <a:ext cx="11012245" cy="427866"/>
          </a:xfrm>
        </p:spPr>
        <p:txBody>
          <a:bodyPr>
            <a:noAutofit/>
          </a:bodyPr>
          <a:lstStyle/>
          <a:p>
            <a:r>
              <a:rPr lang="es-ES" sz="2800" dirty="0"/>
              <a:t>Ejercicio 4.1: Cuestionamos la idea de que, en circunstancias excepcionales, hay razones válidas para utilizar el aislamiento y la contención -</a:t>
            </a:r>
            <a:r>
              <a:rPr lang="en-GB" sz="2800" dirty="0"/>
              <a:t> 7</a:t>
            </a:r>
            <a:endParaRPr lang="x-none" sz="2800" dirty="0"/>
          </a:p>
        </p:txBody>
      </p:sp>
    </p:spTree>
    <p:extLst>
      <p:ext uri="{BB962C8B-B14F-4D97-AF65-F5344CB8AC3E}">
        <p14:creationId xmlns:p14="http://schemas.microsoft.com/office/powerpoint/2010/main" val="4269231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D07FB5-78A9-4342-A693-FBE0ACC82151}"/>
              </a:ext>
            </a:extLst>
          </p:cNvPr>
          <p:cNvSpPr>
            <a:spLocks noGrp="1"/>
          </p:cNvSpPr>
          <p:nvPr>
            <p:ph type="body" sz="quarter" idx="13"/>
          </p:nvPr>
        </p:nvSpPr>
        <p:spPr>
          <a:xfrm>
            <a:off x="507207" y="1423693"/>
            <a:ext cx="11174400" cy="360000"/>
          </a:xfrm>
        </p:spPr>
        <p:txBody>
          <a:bodyPr/>
          <a:lstStyle/>
          <a:p>
            <a:r>
              <a:rPr lang="es-ES" dirty="0"/>
              <a:t>Caso 1. La experiencia de Tom </a:t>
            </a:r>
          </a:p>
        </p:txBody>
      </p:sp>
      <p:sp>
        <p:nvSpPr>
          <p:cNvPr id="3" name="Content Placeholder 2">
            <a:extLst>
              <a:ext uri="{FF2B5EF4-FFF2-40B4-BE49-F238E27FC236}">
                <a16:creationId xmlns:a16="http://schemas.microsoft.com/office/drawing/2014/main" id="{B92232F8-3523-4945-B155-3E236213D9F7}"/>
              </a:ext>
            </a:extLst>
          </p:cNvPr>
          <p:cNvSpPr>
            <a:spLocks noGrp="1"/>
          </p:cNvSpPr>
          <p:nvPr>
            <p:ph sz="quarter" idx="14"/>
          </p:nvPr>
        </p:nvSpPr>
        <p:spPr>
          <a:xfrm>
            <a:off x="507195" y="1881810"/>
            <a:ext cx="11174412" cy="4063118"/>
          </a:xfrm>
        </p:spPr>
        <p:txBody>
          <a:bodyPr>
            <a:normAutofit fontScale="85000" lnSpcReduction="20000"/>
          </a:bodyPr>
          <a:lstStyle/>
          <a:p>
            <a:pPr marL="0" indent="0" algn="just">
              <a:buNone/>
            </a:pPr>
            <a:r>
              <a:rPr lang="es-ES" dirty="0"/>
              <a:t>Tom vive en una residencia de los servicios sociales para personas con demencia. Quiere hacer una llamada telefónica a su hermana y necesita obtener una tarjeta telefónica de la enfermera para hacerla. La enfermera le dice que atenderá a su petición al cabo de un rato porque ahora está muy ocupada. </a:t>
            </a:r>
          </a:p>
          <a:p>
            <a:pPr marL="0" indent="0" algn="just">
              <a:buNone/>
            </a:pPr>
            <a:r>
              <a:rPr lang="es-ES" dirty="0"/>
              <a:t>Como la enfermera está desbordada de trabajo, Tom debe esperar durante más de una hora. </a:t>
            </a:r>
          </a:p>
          <a:p>
            <a:pPr marL="0" indent="0" algn="just">
              <a:buNone/>
            </a:pPr>
            <a:r>
              <a:rPr lang="es-ES" dirty="0"/>
              <a:t>Cada vez se agita más y termina golpeando enfadado la puerta de la enfermería. La enfermera le pide que «se calme», lo cual solo agrava la sensación de frustración de Tom.</a:t>
            </a:r>
          </a:p>
          <a:p>
            <a:pPr marL="0" indent="0" algn="just">
              <a:buNone/>
            </a:pPr>
            <a:r>
              <a:rPr lang="es-ES" dirty="0"/>
              <a:t>Entonces la enfermera le responde: «Si te continúas comportando así, no te voy a permitir hacer la llamada telefónica.»</a:t>
            </a:r>
          </a:p>
          <a:p>
            <a:pPr marL="0" indent="0" algn="just">
              <a:buNone/>
            </a:pPr>
            <a:r>
              <a:rPr lang="es-ES" dirty="0"/>
              <a:t>Tom arranca a andar arriba y abajo del pasillo, cada vez más agitado, y empieza a dar patadas a la puerta y a insultar al personal que pasa por su lado. </a:t>
            </a:r>
          </a:p>
          <a:p>
            <a:pPr marL="0" indent="0" algn="just">
              <a:buNone/>
            </a:pPr>
            <a:r>
              <a:rPr lang="es-ES" dirty="0"/>
              <a:t>La agitación de Tom hace que le acaben aplicando medidas de contención mecánica y farmacológica. El personal justifica esta actuación como necesaria para velar por la seguridad de Tom y de los otros usuarios.</a:t>
            </a:r>
          </a:p>
          <a:p>
            <a:pPr marL="0" indent="0" algn="just">
              <a:buNone/>
            </a:pPr>
            <a:endParaRPr lang="x-none" dirty="0"/>
          </a:p>
        </p:txBody>
      </p:sp>
      <p:sp>
        <p:nvSpPr>
          <p:cNvPr id="2"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es-ES" sz="2800" dirty="0"/>
              <a:t>Ejercicio 4.2: ¿Es posible cambiar el curso de los acontecimientos que conducen al uso del aislamiento y de las contenciones? </a:t>
            </a:r>
            <a:r>
              <a:rPr lang="en-GB" sz="2800" dirty="0"/>
              <a:t>- 1</a:t>
            </a:r>
            <a:endParaRPr lang="x-none" sz="2800" dirty="0"/>
          </a:p>
        </p:txBody>
      </p:sp>
    </p:spTree>
    <p:extLst>
      <p:ext uri="{BB962C8B-B14F-4D97-AF65-F5344CB8AC3E}">
        <p14:creationId xmlns:p14="http://schemas.microsoft.com/office/powerpoint/2010/main" val="2438786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6854A-F7FF-423F-B433-B1845DE9973B}"/>
              </a:ext>
            </a:extLst>
          </p:cNvPr>
          <p:cNvSpPr>
            <a:spLocks noGrp="1"/>
          </p:cNvSpPr>
          <p:nvPr>
            <p:ph sz="quarter" idx="14"/>
          </p:nvPr>
        </p:nvSpPr>
        <p:spPr/>
        <p:txBody>
          <a:bodyPr/>
          <a:lstStyle/>
          <a:p>
            <a:pPr lvl="0"/>
            <a:endParaRPr lang="en-GB" dirty="0"/>
          </a:p>
          <a:p>
            <a:r>
              <a:rPr lang="es-ES" dirty="0"/>
              <a:t>¿Qué opináis de este caso? </a:t>
            </a:r>
          </a:p>
          <a:p>
            <a:r>
              <a:rPr lang="es-ES" dirty="0"/>
              <a:t>¿Con qué frecuencia se produce esto en vuestro servicio? </a:t>
            </a:r>
          </a:p>
          <a:p>
            <a:r>
              <a:rPr lang="es-ES" dirty="0"/>
              <a:t>¿Era inevitable el uso de contenciones en el caso de Tom? ¿Qué se podría haber hecho para </a:t>
            </a:r>
          </a:p>
          <a:p>
            <a:r>
              <a:rPr lang="es-ES" dirty="0"/>
              <a:t>evitarlo? </a:t>
            </a:r>
          </a:p>
          <a:p>
            <a:r>
              <a:rPr lang="es-ES" dirty="0"/>
              <a:t>¿De quién fue la responsabilidad? ¿Fue la enfermera la única responsable? </a:t>
            </a:r>
          </a:p>
          <a:p>
            <a:r>
              <a:rPr lang="es-ES" dirty="0"/>
              <a:t>¿Qué impacto crees que tuvo este episodio en el bienestar de Tom? </a:t>
            </a:r>
          </a:p>
          <a:p>
            <a:pPr marL="0" indent="0">
              <a:buNone/>
            </a:pPr>
            <a:endParaRPr lang="es-ES" dirty="0"/>
          </a:p>
          <a:p>
            <a:endParaRPr lang="x-none" dirty="0"/>
          </a:p>
        </p:txBody>
      </p:sp>
      <p:sp>
        <p:nvSpPr>
          <p:cNvPr id="5" name="Title 1">
            <a:extLst>
              <a:ext uri="{FF2B5EF4-FFF2-40B4-BE49-F238E27FC236}">
                <a16:creationId xmlns:a16="http://schemas.microsoft.com/office/drawing/2014/main" id="{036467EC-48D2-4B78-A440-BAA57E50530C}"/>
              </a:ext>
            </a:extLst>
          </p:cNvPr>
          <p:cNvSpPr txBox="1">
            <a:spLocks/>
          </p:cNvSpPr>
          <p:nvPr/>
        </p:nvSpPr>
        <p:spPr>
          <a:xfrm>
            <a:off x="417754" y="506412"/>
            <a:ext cx="11429689" cy="368231"/>
          </a:xfrm>
          <a:prstGeom prst="rect">
            <a:avLst/>
          </a:prstGeom>
        </p:spPr>
        <p:txBody>
          <a:bodyPr>
            <a:noAutofit/>
          </a:bodyPr>
          <a:lstStyle>
            <a:lvl1pPr algn="l" defTabSz="914400" rtl="0" eaLnBrk="1" latinLnBrk="0" hangingPunct="1">
              <a:lnSpc>
                <a:spcPts val="3300"/>
              </a:lnSpc>
              <a:spcBef>
                <a:spcPct val="0"/>
              </a:spcBef>
              <a:buNone/>
              <a:defRPr sz="3000" b="1" kern="1200" spc="-100" baseline="0">
                <a:solidFill>
                  <a:schemeClr val="accent1"/>
                </a:solidFill>
                <a:latin typeface="+mj-lt"/>
                <a:ea typeface="+mj-ea"/>
                <a:cs typeface="+mj-cs"/>
              </a:defRPr>
            </a:lvl1pPr>
          </a:lstStyle>
          <a:p>
            <a:r>
              <a:rPr lang="es-ES" sz="2800" dirty="0"/>
              <a:t>Ejercicio 4.2: ¿Es posible cambiar el curso de los acontecimientos que conducen al uso del aislamiento y de las contenciones? </a:t>
            </a:r>
            <a:r>
              <a:rPr lang="en-GB" sz="2800" dirty="0"/>
              <a:t>- 2</a:t>
            </a:r>
            <a:endParaRPr lang="x-none" sz="2800" dirty="0"/>
          </a:p>
        </p:txBody>
      </p:sp>
    </p:spTree>
    <p:extLst>
      <p:ext uri="{BB962C8B-B14F-4D97-AF65-F5344CB8AC3E}">
        <p14:creationId xmlns:p14="http://schemas.microsoft.com/office/powerpoint/2010/main" val="413043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95DDCC-D59C-E643-B63F-CF29FCF2FCF1}"/>
              </a:ext>
            </a:extLst>
          </p:cNvPr>
          <p:cNvSpPr>
            <a:spLocks noGrp="1"/>
          </p:cNvSpPr>
          <p:nvPr>
            <p:ph type="body" sz="quarter" idx="13"/>
          </p:nvPr>
        </p:nvSpPr>
        <p:spPr>
          <a:xfrm>
            <a:off x="507207" y="1370684"/>
            <a:ext cx="11174400" cy="360000"/>
          </a:xfrm>
        </p:spPr>
        <p:txBody>
          <a:bodyPr/>
          <a:lstStyle/>
          <a:p>
            <a:r>
              <a:rPr lang="es-ES" dirty="0"/>
              <a:t>Reflexiones sobre la situación de Tom </a:t>
            </a:r>
            <a:r>
              <a:rPr lang="en-GB" dirty="0"/>
              <a:t>(1):</a:t>
            </a:r>
            <a:endParaRPr lang="x-none"/>
          </a:p>
        </p:txBody>
      </p:sp>
      <p:sp>
        <p:nvSpPr>
          <p:cNvPr id="3" name="Content Placeholder 2">
            <a:extLst>
              <a:ext uri="{FF2B5EF4-FFF2-40B4-BE49-F238E27FC236}">
                <a16:creationId xmlns:a16="http://schemas.microsoft.com/office/drawing/2014/main" id="{86B71421-73DB-4BD1-9790-E8F16B3E4068}"/>
              </a:ext>
            </a:extLst>
          </p:cNvPr>
          <p:cNvSpPr>
            <a:spLocks noGrp="1"/>
          </p:cNvSpPr>
          <p:nvPr>
            <p:ph sz="quarter" idx="14"/>
          </p:nvPr>
        </p:nvSpPr>
        <p:spPr>
          <a:xfrm>
            <a:off x="507195" y="1895062"/>
            <a:ext cx="11174412" cy="4116126"/>
          </a:xfrm>
        </p:spPr>
        <p:txBody>
          <a:bodyPr>
            <a:normAutofit fontScale="85000" lnSpcReduction="20000"/>
          </a:bodyPr>
          <a:lstStyle/>
          <a:p>
            <a:pPr lvl="0" algn="just"/>
            <a:r>
              <a:rPr lang="es-ES" dirty="0"/>
              <a:t>El resultado de esta situación es bastante habitual en muchos servicios de atención social y de salud mental y, sin embargo, se podría haber evitado</a:t>
            </a:r>
            <a:r>
              <a:rPr lang="en-GB" dirty="0"/>
              <a:t>. </a:t>
            </a:r>
            <a:endParaRPr lang="x-none" dirty="0"/>
          </a:p>
          <a:p>
            <a:pPr lvl="0" algn="just"/>
            <a:r>
              <a:rPr lang="es-ES" dirty="0"/>
              <a:t>El nivel de dependencia del servicio y del personal sufrido por Tom y el hecho de que no tenga control sobre su comunicación, que es un aspecto vital importante, le lleva a reaccionar ante esa situación</a:t>
            </a:r>
            <a:r>
              <a:rPr lang="en-GB" dirty="0"/>
              <a:t>.</a:t>
            </a:r>
            <a:endParaRPr lang="x-none" dirty="0"/>
          </a:p>
          <a:p>
            <a:pPr lvl="0" algn="just"/>
            <a:r>
              <a:rPr lang="es-ES" dirty="0"/>
              <a:t>El hecho de que la rutina del personal sea prioritaria por encima de las necesidades de Tom</a:t>
            </a:r>
            <a:r>
              <a:rPr lang="en-GB" dirty="0"/>
              <a:t>, in</a:t>
            </a:r>
            <a:r>
              <a:rPr lang="es-ES" dirty="0" err="1"/>
              <a:t>dica</a:t>
            </a:r>
            <a:r>
              <a:rPr lang="es-ES" dirty="0"/>
              <a:t> que el personal tiene actitudes deshumanizadoras hacia los usuarios. Así lo refleja también la respuesta humillante y ofensiva de la enfermera a Tom.</a:t>
            </a:r>
          </a:p>
          <a:p>
            <a:pPr lvl="0" algn="just"/>
            <a:r>
              <a:rPr lang="es-ES" dirty="0"/>
              <a:t>En este caso, la enfermera debería haber dado prioridad a las necesidades de Tom por encima del resto de tareas, que podía haber pospuesto unos minutos. De este modo, se podría haber evitado la crisis</a:t>
            </a:r>
            <a:r>
              <a:rPr lang="en-GB" dirty="0"/>
              <a:t>. </a:t>
            </a:r>
            <a:endParaRPr lang="x-none" dirty="0"/>
          </a:p>
          <a:p>
            <a:pPr lvl="0" algn="just"/>
            <a:r>
              <a:rPr lang="es-ES" dirty="0"/>
              <a:t>Otros miembros del personal médico, de enfermería y de otros departamentos, que pasaron por delante de Tom probablemente sabían que se esperaba para hacer una llamada telefónica y le detectaron signos iniciales de malestar debido a una espera innecesaria. Tan solo les habría costado unos minutos de la jornada laboral ayudar a Tom y, en cambio, nadie lo hizo. Al final, el curso de los acontecimientos comportó una inversión de tiempo significativamente superior por parte del personal</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es-ES" sz="2800" dirty="0"/>
              <a:t>Ejercicio 4.2: ¿Es posible cambiar el curso de los acontecimientos que conducen al uso del aislamiento y de las contenciones? </a:t>
            </a:r>
            <a:r>
              <a:rPr lang="en-GB" sz="2800" dirty="0"/>
              <a:t>- 3</a:t>
            </a:r>
            <a:endParaRPr lang="x-none" sz="2800" dirty="0"/>
          </a:p>
        </p:txBody>
      </p:sp>
    </p:spTree>
    <p:extLst>
      <p:ext uri="{BB962C8B-B14F-4D97-AF65-F5344CB8AC3E}">
        <p14:creationId xmlns:p14="http://schemas.microsoft.com/office/powerpoint/2010/main" val="2451309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0F7B4BC-649D-1242-A9C8-FDF52A92F95C}"/>
              </a:ext>
            </a:extLst>
          </p:cNvPr>
          <p:cNvSpPr>
            <a:spLocks noGrp="1"/>
          </p:cNvSpPr>
          <p:nvPr>
            <p:ph type="body" sz="quarter" idx="13"/>
          </p:nvPr>
        </p:nvSpPr>
        <p:spPr>
          <a:xfrm>
            <a:off x="507207" y="1370684"/>
            <a:ext cx="11174400" cy="360000"/>
          </a:xfrm>
        </p:spPr>
        <p:txBody>
          <a:bodyPr/>
          <a:lstStyle/>
          <a:p>
            <a:r>
              <a:rPr lang="es-ES" dirty="0"/>
              <a:t>Reflexiones sobre la situación de Tom </a:t>
            </a:r>
            <a:r>
              <a:rPr lang="en-GB" dirty="0"/>
              <a:t>(2):</a:t>
            </a:r>
            <a:endParaRPr lang="x-none"/>
          </a:p>
        </p:txBody>
      </p:sp>
      <p:sp>
        <p:nvSpPr>
          <p:cNvPr id="3" name="Content Placeholder 2">
            <a:extLst>
              <a:ext uri="{FF2B5EF4-FFF2-40B4-BE49-F238E27FC236}">
                <a16:creationId xmlns:a16="http://schemas.microsoft.com/office/drawing/2014/main" id="{6F3E8895-A0B1-4270-96C1-4006DC7C3197}"/>
              </a:ext>
            </a:extLst>
          </p:cNvPr>
          <p:cNvSpPr>
            <a:spLocks noGrp="1"/>
          </p:cNvSpPr>
          <p:nvPr>
            <p:ph sz="quarter" idx="14"/>
          </p:nvPr>
        </p:nvSpPr>
        <p:spPr>
          <a:xfrm>
            <a:off x="507195" y="1842052"/>
            <a:ext cx="11174412" cy="4169136"/>
          </a:xfrm>
        </p:spPr>
        <p:txBody>
          <a:bodyPr>
            <a:normAutofit fontScale="92500" lnSpcReduction="20000"/>
          </a:bodyPr>
          <a:lstStyle/>
          <a:p>
            <a:pPr lvl="0" algn="just"/>
            <a:r>
              <a:rPr lang="es-ES" dirty="0"/>
              <a:t>El uso de la contención mecánica y farmacológica afectara negativamente a Tom y que tuviera repercusiones negativas en su bienestar. Por otro lado, aumentó el coste del servicio y la demanda de tiempo invertido por el personal</a:t>
            </a:r>
            <a:r>
              <a:rPr lang="en-GB" dirty="0"/>
              <a:t>.</a:t>
            </a:r>
            <a:endParaRPr lang="x-none" dirty="0"/>
          </a:p>
          <a:p>
            <a:pPr lvl="0" algn="just"/>
            <a:r>
              <a:rPr lang="es-ES" dirty="0"/>
              <a:t>Todo el mundo que miró hacia otra parte cuando podía haber ayudado a Tom se podría considerar personalmente responsable de permitir que la situación se agravara</a:t>
            </a:r>
            <a:r>
              <a:rPr lang="en-GB" dirty="0"/>
              <a:t>.</a:t>
            </a:r>
            <a:endParaRPr lang="x-none"/>
          </a:p>
          <a:p>
            <a:pPr lvl="0" algn="just"/>
            <a:r>
              <a:rPr lang="es-ES" dirty="0"/>
              <a:t>Otro factor que podría haber contribuido al resultado es que la dirección del servicio no tuviera contratado todo el personal necesario para evitar sobrecargar de trabajo a sus trabajadores y, así, permitirles responder de una manera adecuada a las necesidades de las personas usuarias</a:t>
            </a:r>
            <a:r>
              <a:rPr lang="en-GB" dirty="0"/>
              <a:t>. </a:t>
            </a:r>
          </a:p>
          <a:p>
            <a:pPr lvl="2" algn="just"/>
            <a:r>
              <a:rPr lang="es-ES" dirty="0"/>
              <a:t>Otras personas pueden y deberían adoptar medidas de una manera proactiva para influir en el curso de los acontecimientos </a:t>
            </a:r>
            <a:r>
              <a:rPr lang="en-GB" dirty="0"/>
              <a:t>. </a:t>
            </a:r>
          </a:p>
          <a:p>
            <a:pPr lvl="2" algn="just"/>
            <a:r>
              <a:rPr lang="es-ES" dirty="0"/>
              <a:t>Todo el mundo puede cumplir una función en la prevención del uso del aislamiento y la contención </a:t>
            </a:r>
            <a:r>
              <a:rPr lang="en-GB" dirty="0"/>
              <a:t>. </a:t>
            </a:r>
            <a:endParaRPr lang="x-none" dirty="0"/>
          </a:p>
          <a:p>
            <a:pPr lvl="0" algn="just"/>
            <a:r>
              <a:rPr lang="es-ES" dirty="0"/>
              <a:t>Tom fue castigado por un servicio que permitió el uso del aislamiento y de la contención y también por el personal del servicio, que pasó por alto su petición y sus derechos humanos básicos</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es-ES" sz="2800" dirty="0"/>
              <a:t>Ejercicio 4.2: ¿Es posible cambiar el curso de los acontecimientos que conducen al uso del aislamiento y de las contenciones? </a:t>
            </a:r>
            <a:r>
              <a:rPr lang="en-GB" sz="2800" dirty="0"/>
              <a:t>- 4</a:t>
            </a:r>
            <a:endParaRPr lang="x-none" sz="2800" dirty="0"/>
          </a:p>
        </p:txBody>
      </p:sp>
    </p:spTree>
    <p:extLst>
      <p:ext uri="{BB962C8B-B14F-4D97-AF65-F5344CB8AC3E}">
        <p14:creationId xmlns:p14="http://schemas.microsoft.com/office/powerpoint/2010/main" val="127847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C8E98E-15D5-984E-8039-2257A81F2235}"/>
              </a:ext>
            </a:extLst>
          </p:cNvPr>
          <p:cNvSpPr>
            <a:spLocks noGrp="1"/>
          </p:cNvSpPr>
          <p:nvPr>
            <p:ph type="body" sz="quarter" idx="13"/>
          </p:nvPr>
        </p:nvSpPr>
        <p:spPr>
          <a:xfrm>
            <a:off x="507207" y="1397188"/>
            <a:ext cx="11174400" cy="360000"/>
          </a:xfrm>
        </p:spPr>
        <p:txBody>
          <a:bodyPr/>
          <a:lstStyle/>
          <a:p>
            <a:r>
              <a:rPr lang="es-ES" dirty="0"/>
              <a:t>Caso 2. La experiencia de Fátima</a:t>
            </a:r>
          </a:p>
        </p:txBody>
      </p:sp>
      <p:sp>
        <p:nvSpPr>
          <p:cNvPr id="3" name="Content Placeholder 2">
            <a:extLst>
              <a:ext uri="{FF2B5EF4-FFF2-40B4-BE49-F238E27FC236}">
                <a16:creationId xmlns:a16="http://schemas.microsoft.com/office/drawing/2014/main" id="{C8D9453A-AF7B-453B-BC2B-4E36BB4668A4}"/>
              </a:ext>
            </a:extLst>
          </p:cNvPr>
          <p:cNvSpPr>
            <a:spLocks noGrp="1"/>
          </p:cNvSpPr>
          <p:nvPr>
            <p:ph sz="quarter" idx="14"/>
          </p:nvPr>
        </p:nvSpPr>
        <p:spPr>
          <a:xfrm>
            <a:off x="507195" y="1881810"/>
            <a:ext cx="11174412" cy="3763616"/>
          </a:xfrm>
        </p:spPr>
        <p:txBody>
          <a:bodyPr>
            <a:normAutofit fontScale="77500" lnSpcReduction="20000"/>
          </a:bodyPr>
          <a:lstStyle/>
          <a:p>
            <a:pPr marL="0" indent="0" algn="just">
              <a:buNone/>
            </a:pPr>
            <a:r>
              <a:rPr lang="es-ES" dirty="0"/>
              <a:t>Fátima es una estudiante universitaria de primer año de carrera y comparte piso con otros estudiantes. Sufre falta de sueño porque ha estado estudiando muchas horas para aprobar los exámenes. La perspectiva de suspender le provoca una angustia creciente. </a:t>
            </a:r>
          </a:p>
          <a:p>
            <a:pPr marL="0" indent="0" algn="just">
              <a:buNone/>
            </a:pPr>
            <a:r>
              <a:rPr lang="es-ES" dirty="0"/>
              <a:t>Acude al médico del centro de atención primaria para hablar de sus problemas de sueño. También explica que tiene dolores de estómago y ataques de pánico, y que cada vez le resulta más difícil levantarse por la mañana. </a:t>
            </a:r>
          </a:p>
          <a:p>
            <a:pPr marL="0" indent="0" algn="just">
              <a:buNone/>
            </a:pPr>
            <a:r>
              <a:rPr lang="es-ES" dirty="0"/>
              <a:t>El médico la deriva a un psicólogo, pero, como su situación no se considera prioritaria en comparación con la de otras personas, le dan hora para tres semanas después. </a:t>
            </a:r>
          </a:p>
          <a:p>
            <a:pPr marL="0" indent="0" algn="just">
              <a:buNone/>
            </a:pPr>
            <a:r>
              <a:rPr lang="es-ES" dirty="0"/>
              <a:t>Cuando llega el día de la visita, Fátima ya se encuentra muy mal, cada vez está más nerviosa y agitada. No se presenta a la visita con el psicólogo, pero nadie le hace ningún seguimiento. </a:t>
            </a:r>
          </a:p>
          <a:p>
            <a:pPr marL="0" indent="0" algn="just">
              <a:buNone/>
            </a:pPr>
            <a:r>
              <a:rPr lang="es-ES" dirty="0"/>
              <a:t>Un día, sus compañeros de piso, preocupados, llaman a la policía porque Fátima no les deja entrar en su casa y no responde a sus llamadas telefónicas. Tienen miedo de que tenga ideas suicidas o se pueda hacer daño si nadie consigue entrar. </a:t>
            </a:r>
          </a:p>
          <a:p>
            <a:pPr marL="0" indent="0" algn="just">
              <a:buNone/>
            </a:pPr>
            <a:r>
              <a:rPr lang="es-ES" dirty="0"/>
              <a:t>La policía llega y echa la puerta abajo. Se produce una trifulca entre Fátima y los agentes de policía y Fátima acaba siendo contenida e ingresada involuntariamente en un servicio de salud mental.</a:t>
            </a:r>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es-ES" sz="2800" dirty="0"/>
              <a:t>Ejercicio 4.2: ¿Es posible cambiar el curso de los acontecimientos que conducen al uso del aislamiento y de las contenciones? </a:t>
            </a:r>
            <a:r>
              <a:rPr lang="en-GB" sz="2800" dirty="0"/>
              <a:t>- 5</a:t>
            </a:r>
            <a:endParaRPr lang="x-none" sz="2800" dirty="0"/>
          </a:p>
        </p:txBody>
      </p:sp>
    </p:spTree>
    <p:extLst>
      <p:ext uri="{BB962C8B-B14F-4D97-AF65-F5344CB8AC3E}">
        <p14:creationId xmlns:p14="http://schemas.microsoft.com/office/powerpoint/2010/main" val="5608528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7648F-D26A-483E-A7DD-38AEF6281043}"/>
              </a:ext>
            </a:extLst>
          </p:cNvPr>
          <p:cNvSpPr>
            <a:spLocks noGrp="1"/>
          </p:cNvSpPr>
          <p:nvPr>
            <p:ph sz="quarter" idx="14"/>
          </p:nvPr>
        </p:nvSpPr>
        <p:spPr/>
        <p:txBody>
          <a:bodyPr/>
          <a:lstStyle/>
          <a:p>
            <a:endParaRPr lang="en-US" dirty="0"/>
          </a:p>
          <a:p>
            <a:r>
              <a:rPr lang="es-ES" dirty="0"/>
              <a:t>¿Qué pensáis de esta situación? </a:t>
            </a:r>
          </a:p>
          <a:p>
            <a:r>
              <a:rPr lang="es-ES" dirty="0"/>
              <a:t>¿Con qué frecuencia creéis que se producen este tipo de situaciones? </a:t>
            </a:r>
          </a:p>
          <a:p>
            <a:r>
              <a:rPr lang="es-ES" dirty="0"/>
              <a:t>¿Era inevitable el uso de medidas restrictivas en la situación de Fátima? </a:t>
            </a:r>
          </a:p>
          <a:p>
            <a:r>
              <a:rPr lang="es-ES" dirty="0"/>
              <a:t>¿Qué se podría haber hecho para evitarla? </a:t>
            </a:r>
          </a:p>
          <a:p>
            <a:pPr marL="0" indent="0">
              <a:buNone/>
            </a:pPr>
            <a:endParaRPr lang="es-ES" dirty="0"/>
          </a:p>
          <a:p>
            <a:endParaRPr lang="x-none" dirty="0"/>
          </a:p>
        </p:txBody>
      </p:sp>
      <p:sp>
        <p:nvSpPr>
          <p:cNvPr id="5"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es-ES" sz="2800" dirty="0"/>
              <a:t>Ejercicio 4.2: ¿Es posible cambiar el curso de los acontecimientos que conducen al uso del aislamiento y de las contenciones? </a:t>
            </a:r>
            <a:r>
              <a:rPr lang="en-GB" sz="2800" dirty="0"/>
              <a:t>- 6</a:t>
            </a:r>
            <a:endParaRPr lang="x-none" sz="2800" dirty="0"/>
          </a:p>
        </p:txBody>
      </p:sp>
    </p:spTree>
    <p:extLst>
      <p:ext uri="{BB962C8B-B14F-4D97-AF65-F5344CB8AC3E}">
        <p14:creationId xmlns:p14="http://schemas.microsoft.com/office/powerpoint/2010/main" val="2115432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FE4311-8333-DF44-90D0-565206119889}"/>
              </a:ext>
            </a:extLst>
          </p:cNvPr>
          <p:cNvSpPr>
            <a:spLocks noGrp="1"/>
          </p:cNvSpPr>
          <p:nvPr>
            <p:ph type="body" sz="quarter" idx="13"/>
          </p:nvPr>
        </p:nvSpPr>
        <p:spPr>
          <a:xfrm>
            <a:off x="507207" y="1463450"/>
            <a:ext cx="11174400" cy="360000"/>
          </a:xfrm>
        </p:spPr>
        <p:txBody>
          <a:bodyPr/>
          <a:lstStyle/>
          <a:p>
            <a:r>
              <a:rPr lang="es-ES" dirty="0"/>
              <a:t>Reflexiones sobre la experiencia de Fátima </a:t>
            </a:r>
            <a:r>
              <a:rPr lang="en-GB" dirty="0"/>
              <a:t>:</a:t>
            </a:r>
            <a:endParaRPr lang="x-none"/>
          </a:p>
        </p:txBody>
      </p:sp>
      <p:sp>
        <p:nvSpPr>
          <p:cNvPr id="3" name="Content Placeholder 2">
            <a:extLst>
              <a:ext uri="{FF2B5EF4-FFF2-40B4-BE49-F238E27FC236}">
                <a16:creationId xmlns:a16="http://schemas.microsoft.com/office/drawing/2014/main" id="{43CCFAE5-DEAA-4561-BF1D-F7EF75986D89}"/>
              </a:ext>
            </a:extLst>
          </p:cNvPr>
          <p:cNvSpPr>
            <a:spLocks noGrp="1"/>
          </p:cNvSpPr>
          <p:nvPr>
            <p:ph sz="quarter" idx="14"/>
          </p:nvPr>
        </p:nvSpPr>
        <p:spPr>
          <a:xfrm>
            <a:off x="507195" y="1881810"/>
            <a:ext cx="11174412" cy="4063118"/>
          </a:xfrm>
        </p:spPr>
        <p:txBody>
          <a:bodyPr>
            <a:normAutofit/>
          </a:bodyPr>
          <a:lstStyle/>
          <a:p>
            <a:pPr lvl="0" algn="just"/>
            <a:r>
              <a:rPr lang="es-ES" dirty="0"/>
              <a:t>La falta de recursos humanos comportó que no se diera a Fátima la atención y el acompañamiento que necesitaba cuando lo solicitó</a:t>
            </a:r>
            <a:r>
              <a:rPr lang="en-GB" dirty="0"/>
              <a:t>. </a:t>
            </a:r>
            <a:endParaRPr lang="x-none" dirty="0"/>
          </a:p>
          <a:p>
            <a:pPr lvl="0" algn="just"/>
            <a:r>
              <a:rPr lang="es-ES" dirty="0"/>
              <a:t>Hubo oportunidades a lo largo de la experiencia de Fátima en que podría haber recibido apoyo</a:t>
            </a:r>
            <a:r>
              <a:rPr lang="en-GB" dirty="0"/>
              <a:t>.</a:t>
            </a:r>
            <a:endParaRPr lang="x-none" dirty="0"/>
          </a:p>
          <a:p>
            <a:pPr lvl="0" algn="just"/>
            <a:r>
              <a:rPr lang="es-ES" dirty="0"/>
              <a:t>El hecho de llamar a la policía hizo que la situación derivara en la adopción de medidas restrictivas hacia Fátima</a:t>
            </a:r>
            <a:r>
              <a:rPr lang="en-GB" dirty="0"/>
              <a:t>. </a:t>
            </a:r>
          </a:p>
          <a:p>
            <a:pPr lvl="0" algn="just"/>
            <a:r>
              <a:rPr lang="es-ES" dirty="0"/>
              <a:t>En su intervención, la policía debería haber mostrado una preocupación sincera por Fátima y haber desplegado técnicas no restrictivas para ayudarla</a:t>
            </a:r>
            <a:r>
              <a:rPr lang="en-GB" dirty="0"/>
              <a:t>.  </a:t>
            </a:r>
            <a:endParaRPr lang="x-none" dirty="0"/>
          </a:p>
          <a:p>
            <a:pPr lvl="0" algn="just" fontAlgn="base"/>
            <a:r>
              <a:rPr lang="es-ES" dirty="0"/>
              <a:t>Es probable que las contenciones tuvieran efectos adversos en Fátima. </a:t>
            </a:r>
          </a:p>
          <a:p>
            <a:pPr lvl="0" algn="just" fontAlgn="base"/>
            <a:r>
              <a:rPr lang="es-ES" dirty="0"/>
              <a:t>El servicio de salud mental la castigó aún más ingresándola involuntariamente. </a:t>
            </a:r>
          </a:p>
          <a:p>
            <a:pPr algn="just"/>
            <a:endParaRPr lang="x-none" dirty="0"/>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es-ES" sz="2800" dirty="0"/>
              <a:t>Ejercicio 4.2: ¿Es posible cambiar el curso de los acontecimientos que conducen al uso del aislamiento y de las contenciones? </a:t>
            </a:r>
            <a:r>
              <a:rPr lang="en-GB" sz="2800" dirty="0"/>
              <a:t>- 7</a:t>
            </a:r>
            <a:endParaRPr lang="x-none" sz="2800" dirty="0"/>
          </a:p>
        </p:txBody>
      </p:sp>
    </p:spTree>
    <p:extLst>
      <p:ext uri="{BB962C8B-B14F-4D97-AF65-F5344CB8AC3E}">
        <p14:creationId xmlns:p14="http://schemas.microsoft.com/office/powerpoint/2010/main" val="2813301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98FC4-7657-4520-8E2D-524877DAF2B4}"/>
              </a:ext>
            </a:extLst>
          </p:cNvPr>
          <p:cNvSpPr>
            <a:spLocks noGrp="1"/>
          </p:cNvSpPr>
          <p:nvPr>
            <p:ph sz="quarter" idx="14"/>
          </p:nvPr>
        </p:nvSpPr>
        <p:spPr/>
        <p:txBody>
          <a:bodyPr>
            <a:normAutofit lnSpcReduction="10000"/>
          </a:bodyPr>
          <a:lstStyle/>
          <a:p>
            <a:pPr lvl="0" algn="just" fontAlgn="base"/>
            <a:r>
              <a:rPr lang="es-ES" dirty="0"/>
              <a:t>Recurrir al aislamiento y a la contención es una vulneración de los derechos humanos. </a:t>
            </a:r>
          </a:p>
          <a:p>
            <a:pPr algn="just"/>
            <a:r>
              <a:rPr lang="es-ES" dirty="0"/>
              <a:t>Todo el mundo tiene un papel en la oportunidad de cambiar el curso de los acontecimientos</a:t>
            </a:r>
            <a:r>
              <a:rPr lang="en-GB" dirty="0"/>
              <a:t>. </a:t>
            </a:r>
            <a:endParaRPr lang="x-none" dirty="0"/>
          </a:p>
          <a:p>
            <a:pPr lvl="0" algn="just" fontAlgn="base"/>
            <a:r>
              <a:rPr lang="es-ES" dirty="0"/>
              <a:t>El personal de los servicios debería actuar respetando los derechos humanos y la dignidad de las personas a las que prestan servicios en todo momento. </a:t>
            </a:r>
          </a:p>
          <a:p>
            <a:pPr algn="just"/>
            <a:r>
              <a:rPr lang="es-ES" dirty="0"/>
              <a:t>Las situaciones de tensión o de conflictividad se pueden evitar respondiendo a las necesidades de las personas</a:t>
            </a:r>
            <a:r>
              <a:rPr lang="en-GB" dirty="0"/>
              <a:t>.</a:t>
            </a:r>
            <a:endParaRPr lang="x-none" dirty="0"/>
          </a:p>
          <a:p>
            <a:pPr lvl="0" algn="just"/>
            <a:r>
              <a:rPr lang="es-ES" dirty="0"/>
              <a:t>Es necesario que los profesionales de la salud mental y otros ámbitos relacionados dentro de los servicios reflexionen sobre si sus prácticas contribuyen a la coacción y a una escalada de violencia</a:t>
            </a:r>
            <a:r>
              <a:rPr lang="en-GB" dirty="0"/>
              <a:t>. </a:t>
            </a:r>
            <a:endParaRPr lang="x-none" dirty="0"/>
          </a:p>
          <a:p>
            <a:pPr lvl="0" algn="just"/>
            <a:r>
              <a:rPr lang="es-ES" dirty="0"/>
              <a:t>Cada fracaso se debería considerar una oportunidad para entender qué ha salido mal y qué se puede hacer mejor la próxima vez</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03FE54E3-4B55-43DB-903A-B8692B77BCE4}"/>
              </a:ext>
            </a:extLst>
          </p:cNvPr>
          <p:cNvSpPr>
            <a:spLocks noGrp="1"/>
          </p:cNvSpPr>
          <p:nvPr>
            <p:ph type="title"/>
          </p:nvPr>
        </p:nvSpPr>
        <p:spPr/>
        <p:txBody>
          <a:bodyPr/>
          <a:lstStyle/>
          <a:p>
            <a:r>
              <a:rPr lang="es-ES" dirty="0"/>
              <a:t>Presentación: El abanico de oportunidades perdidas </a:t>
            </a:r>
            <a:endParaRPr lang="x-none" dirty="0"/>
          </a:p>
        </p:txBody>
      </p:sp>
    </p:spTree>
    <p:extLst>
      <p:ext uri="{BB962C8B-B14F-4D97-AF65-F5344CB8AC3E}">
        <p14:creationId xmlns:p14="http://schemas.microsoft.com/office/powerpoint/2010/main" val="148128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C362-7AC8-4AD9-86A3-5C1AA5DFD8AB}"/>
              </a:ext>
            </a:extLst>
          </p:cNvPr>
          <p:cNvSpPr>
            <a:spLocks noGrp="1"/>
          </p:cNvSpPr>
          <p:nvPr>
            <p:ph type="title"/>
          </p:nvPr>
        </p:nvSpPr>
        <p:spPr/>
        <p:txBody>
          <a:bodyPr/>
          <a:lstStyle/>
          <a:p>
            <a:r>
              <a:rPr lang="es-ES" dirty="0"/>
              <a:t>Tema 1. ¿Qué es la recuperación?</a:t>
            </a:r>
          </a:p>
        </p:txBody>
      </p:sp>
    </p:spTree>
    <p:extLst>
      <p:ext uri="{BB962C8B-B14F-4D97-AF65-F5344CB8AC3E}">
        <p14:creationId xmlns:p14="http://schemas.microsoft.com/office/powerpoint/2010/main" val="15663923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9944-963A-41B4-BD2C-BA16B1043356}"/>
              </a:ext>
            </a:extLst>
          </p:cNvPr>
          <p:cNvSpPr>
            <a:spLocks noGrp="1"/>
          </p:cNvSpPr>
          <p:nvPr>
            <p:ph type="title"/>
          </p:nvPr>
        </p:nvSpPr>
        <p:spPr>
          <a:xfrm>
            <a:off x="507206" y="2313946"/>
            <a:ext cx="11303794" cy="638804"/>
          </a:xfrm>
        </p:spPr>
        <p:txBody>
          <a:bodyPr>
            <a:normAutofit fontScale="90000"/>
          </a:bodyPr>
          <a:lstStyle/>
          <a:p>
            <a:pPr>
              <a:lnSpc>
                <a:spcPct val="100000"/>
              </a:lnSpc>
            </a:pPr>
            <a:r>
              <a:rPr lang="es-ES" dirty="0"/>
              <a:t>Tema 5. Identificar las situaciones de tensión y los elementos de una respuesta eficaz</a:t>
            </a:r>
            <a:br>
              <a:rPr lang="x-none" dirty="0"/>
            </a:br>
            <a:endParaRPr lang="x-none" dirty="0"/>
          </a:p>
        </p:txBody>
      </p:sp>
    </p:spTree>
    <p:extLst>
      <p:ext uri="{BB962C8B-B14F-4D97-AF65-F5344CB8AC3E}">
        <p14:creationId xmlns:p14="http://schemas.microsoft.com/office/powerpoint/2010/main" val="312376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3BA2A-A8D3-4546-A6F4-A5B0D7A9116C}"/>
              </a:ext>
            </a:extLst>
          </p:cNvPr>
          <p:cNvSpPr>
            <a:spLocks noGrp="1"/>
          </p:cNvSpPr>
          <p:nvPr>
            <p:ph sz="quarter" idx="14"/>
          </p:nvPr>
        </p:nvSpPr>
        <p:spPr/>
        <p:txBody>
          <a:bodyPr/>
          <a:lstStyle/>
          <a:p>
            <a:pPr marL="0" indent="0" algn="ctr">
              <a:buNone/>
            </a:pPr>
            <a:endParaRPr lang="en-GB" sz="2500" b="1" i="1" dirty="0"/>
          </a:p>
          <a:p>
            <a:pPr marL="0" indent="0" algn="ctr">
              <a:buNone/>
            </a:pPr>
            <a:r>
              <a:rPr lang="es-ES" sz="2500" b="1" i="1" dirty="0"/>
              <a:t>¿Ha cambiado vuestra opinión sobre el aislamiento y la contención? En caso afirmativo, ¿por qué? </a:t>
            </a:r>
          </a:p>
          <a:p>
            <a:pPr marL="0" indent="0" algn="ctr">
              <a:buNone/>
            </a:pPr>
            <a:endParaRPr lang="es-ES" sz="2500" b="1" i="1" dirty="0"/>
          </a:p>
          <a:p>
            <a:pPr marL="0" indent="0" algn="ctr">
              <a:buNone/>
            </a:pPr>
            <a:r>
              <a:rPr lang="es-ES" sz="2500" b="1" i="1" dirty="0"/>
              <a:t>¿Cómo ponemos fin al aislamiento y a la contención? </a:t>
            </a:r>
            <a:endParaRPr lang="x-none" dirty="0"/>
          </a:p>
        </p:txBody>
      </p:sp>
      <p:sp>
        <p:nvSpPr>
          <p:cNvPr id="2" name="Title 1">
            <a:extLst>
              <a:ext uri="{FF2B5EF4-FFF2-40B4-BE49-F238E27FC236}">
                <a16:creationId xmlns:a16="http://schemas.microsoft.com/office/drawing/2014/main" id="{B55DC341-02EA-4BBA-BE5F-767521937D57}"/>
              </a:ext>
            </a:extLst>
          </p:cNvPr>
          <p:cNvSpPr>
            <a:spLocks noGrp="1"/>
          </p:cNvSpPr>
          <p:nvPr>
            <p:ph type="title"/>
          </p:nvPr>
        </p:nvSpPr>
        <p:spPr/>
        <p:txBody>
          <a:bodyPr/>
          <a:lstStyle/>
          <a:p>
            <a:r>
              <a:rPr lang="es-ES" dirty="0"/>
              <a:t>Reflexión a partir de los temas previos </a:t>
            </a:r>
            <a:r>
              <a:rPr lang="en-GB" dirty="0"/>
              <a:t>- 1</a:t>
            </a:r>
            <a:endParaRPr lang="x-none" dirty="0"/>
          </a:p>
        </p:txBody>
      </p:sp>
      <p:sp>
        <p:nvSpPr>
          <p:cNvPr id="4" name="Rectangle 2">
            <a:extLst>
              <a:ext uri="{FF2B5EF4-FFF2-40B4-BE49-F238E27FC236}">
                <a16:creationId xmlns:a16="http://schemas.microsoft.com/office/drawing/2014/main" id="{6949143F-BE0A-46D3-BA60-4FD5B18A49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4108265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9EA02-8395-4B79-BF9D-D15588766871}"/>
              </a:ext>
            </a:extLst>
          </p:cNvPr>
          <p:cNvSpPr>
            <a:spLocks noGrp="1"/>
          </p:cNvSpPr>
          <p:nvPr>
            <p:ph sz="quarter" idx="14"/>
          </p:nvPr>
        </p:nvSpPr>
        <p:spPr/>
        <p:txBody>
          <a:bodyPr/>
          <a:lstStyle/>
          <a:p>
            <a:r>
              <a:rPr lang="en" dirty="0"/>
              <a:t>“Chained and locked up in Somaliland”: </a:t>
            </a:r>
            <a:r>
              <a:rPr lang="en-GB" dirty="0">
                <a:hlinkClick r:id="rId3"/>
              </a:rPr>
              <a:t>https://youtu.be/mbjxRgRFb88</a:t>
            </a:r>
            <a:r>
              <a:rPr lang="en-GB" dirty="0"/>
              <a:t> </a:t>
            </a:r>
            <a:endParaRPr lang="x-none" dirty="0"/>
          </a:p>
        </p:txBody>
      </p:sp>
      <p:sp>
        <p:nvSpPr>
          <p:cNvPr id="2" name="Title 1">
            <a:extLst>
              <a:ext uri="{FF2B5EF4-FFF2-40B4-BE49-F238E27FC236}">
                <a16:creationId xmlns:a16="http://schemas.microsoft.com/office/drawing/2014/main" id="{40039C8A-D1CB-4737-98D3-A95F1C723F27}"/>
              </a:ext>
            </a:extLst>
          </p:cNvPr>
          <p:cNvSpPr>
            <a:spLocks noGrp="1"/>
          </p:cNvSpPr>
          <p:nvPr>
            <p:ph type="title"/>
          </p:nvPr>
        </p:nvSpPr>
        <p:spPr/>
        <p:txBody>
          <a:bodyPr/>
          <a:lstStyle/>
          <a:p>
            <a:r>
              <a:rPr lang="es-ES" dirty="0"/>
              <a:t>Reflexión a partir de los temas previos </a:t>
            </a:r>
            <a:r>
              <a:rPr lang="en-GB" dirty="0"/>
              <a:t>- 2</a:t>
            </a:r>
            <a:endParaRPr lang="x-none" dirty="0"/>
          </a:p>
        </p:txBody>
      </p:sp>
    </p:spTree>
    <p:extLst>
      <p:ext uri="{BB962C8B-B14F-4D97-AF65-F5344CB8AC3E}">
        <p14:creationId xmlns:p14="http://schemas.microsoft.com/office/powerpoint/2010/main" val="3969046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431A7A-CD43-2044-81D2-0C2B83AF7F01}"/>
              </a:ext>
            </a:extLst>
          </p:cNvPr>
          <p:cNvSpPr>
            <a:spLocks noGrp="1"/>
          </p:cNvSpPr>
          <p:nvPr>
            <p:ph type="body" sz="quarter" idx="13"/>
          </p:nvPr>
        </p:nvSpPr>
        <p:spPr>
          <a:xfrm>
            <a:off x="508800" y="1402626"/>
            <a:ext cx="11174400" cy="360000"/>
          </a:xfrm>
        </p:spPr>
        <p:txBody>
          <a:bodyPr/>
          <a:lstStyle/>
          <a:p>
            <a:r>
              <a:rPr lang="es-ES" dirty="0"/>
              <a:t>Estrategias para prevenir y evitar el aislamiento y la contención</a:t>
            </a:r>
            <a:endParaRPr lang="x-none"/>
          </a:p>
        </p:txBody>
      </p:sp>
      <p:sp>
        <p:nvSpPr>
          <p:cNvPr id="3" name="Content Placeholder 2">
            <a:extLst>
              <a:ext uri="{FF2B5EF4-FFF2-40B4-BE49-F238E27FC236}">
                <a16:creationId xmlns:a16="http://schemas.microsoft.com/office/drawing/2014/main" id="{585FAE87-2438-4A9A-959D-D249E9301E25}"/>
              </a:ext>
            </a:extLst>
          </p:cNvPr>
          <p:cNvSpPr>
            <a:spLocks noGrp="1"/>
          </p:cNvSpPr>
          <p:nvPr>
            <p:ph sz="quarter" idx="14"/>
          </p:nvPr>
        </p:nvSpPr>
        <p:spPr>
          <a:xfrm>
            <a:off x="507195" y="2014330"/>
            <a:ext cx="11174412" cy="3996858"/>
          </a:xfrm>
        </p:spPr>
        <p:txBody>
          <a:bodyPr/>
          <a:lstStyle/>
          <a:p>
            <a:r>
              <a:rPr lang="es-ES" dirty="0"/>
              <a:t>Hay algunas estrategias clave para responder de una manera eficaz a las situaciones de tensión o de conflicto y poner fin al uso del aislamiento y la contención. Entre otras, son: </a:t>
            </a:r>
          </a:p>
          <a:p>
            <a:pPr lvl="2" fontAlgn="base"/>
            <a:r>
              <a:rPr lang="es-ES" sz="2200" dirty="0"/>
              <a:t>los planes individualizados para explorar los puntos sensibles y los signos de malestar; </a:t>
            </a:r>
          </a:p>
          <a:p>
            <a:pPr lvl="2" fontAlgn="base"/>
            <a:r>
              <a:rPr lang="es-ES" sz="2200" dirty="0"/>
              <a:t>la desescalada; </a:t>
            </a:r>
          </a:p>
          <a:p>
            <a:pPr lvl="2" fontAlgn="base"/>
            <a:r>
              <a:rPr lang="es-ES" sz="2200" dirty="0"/>
              <a:t>el establecimiento de una cultura del «sí» y del «sí se puede»; </a:t>
            </a:r>
            <a:endParaRPr lang="x-none" sz="2200" dirty="0"/>
          </a:p>
          <a:p>
            <a:pPr lvl="2" fontAlgn="base"/>
            <a:r>
              <a:rPr lang="es-ES" sz="2200" dirty="0"/>
              <a:t>las salas de bienestar; </a:t>
            </a:r>
          </a:p>
          <a:p>
            <a:pPr lvl="2"/>
            <a:r>
              <a:rPr lang="es-ES" sz="2200" dirty="0"/>
              <a:t>los equipos de respuesta</a:t>
            </a:r>
            <a:r>
              <a:rPr lang="en-GB" sz="2200" dirty="0"/>
              <a:t>.</a:t>
            </a:r>
          </a:p>
          <a:p>
            <a:pPr lvl="2"/>
            <a:endParaRPr lang="en-US" sz="2200" dirty="0"/>
          </a:p>
          <a:p>
            <a:pPr lvl="2"/>
            <a:endParaRPr lang="x-none" sz="2200" dirty="0"/>
          </a:p>
          <a:p>
            <a:endParaRPr lang="x-none" dirty="0"/>
          </a:p>
        </p:txBody>
      </p:sp>
      <p:sp>
        <p:nvSpPr>
          <p:cNvPr id="2" name="Title 1">
            <a:extLst>
              <a:ext uri="{FF2B5EF4-FFF2-40B4-BE49-F238E27FC236}">
                <a16:creationId xmlns:a16="http://schemas.microsoft.com/office/drawing/2014/main" id="{E7F9591D-E192-4E12-AB86-0AD25E6BFCF2}"/>
              </a:ext>
            </a:extLst>
          </p:cNvPr>
          <p:cNvSpPr>
            <a:spLocks noGrp="1"/>
          </p:cNvSpPr>
          <p:nvPr>
            <p:ph type="title"/>
          </p:nvPr>
        </p:nvSpPr>
        <p:spPr>
          <a:xfrm>
            <a:off x="398704" y="506412"/>
            <a:ext cx="11069395" cy="427038"/>
          </a:xfrm>
        </p:spPr>
        <p:txBody>
          <a:bodyPr/>
          <a:lstStyle/>
          <a:p>
            <a:r>
              <a:rPr lang="es-ES" dirty="0"/>
              <a:t>Presentación: Identificación de las situaciones de tensión y elementos de una respuesta eficaz </a:t>
            </a:r>
            <a:r>
              <a:rPr lang="en-GB" dirty="0"/>
              <a:t>- 1</a:t>
            </a:r>
            <a:endParaRPr lang="x-none" dirty="0"/>
          </a:p>
        </p:txBody>
      </p:sp>
    </p:spTree>
    <p:extLst>
      <p:ext uri="{BB962C8B-B14F-4D97-AF65-F5344CB8AC3E}">
        <p14:creationId xmlns:p14="http://schemas.microsoft.com/office/powerpoint/2010/main" val="2813272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FE32D4C-6D0F-BB4B-822F-8533E339FA1B}"/>
              </a:ext>
            </a:extLst>
          </p:cNvPr>
          <p:cNvSpPr>
            <a:spLocks noGrp="1"/>
          </p:cNvSpPr>
          <p:nvPr>
            <p:ph type="body" sz="quarter" idx="13"/>
          </p:nvPr>
        </p:nvSpPr>
        <p:spPr>
          <a:xfrm>
            <a:off x="507195" y="1476701"/>
            <a:ext cx="11174400" cy="360000"/>
          </a:xfrm>
        </p:spPr>
        <p:txBody>
          <a:bodyPr/>
          <a:lstStyle/>
          <a:p>
            <a:r>
              <a:rPr lang="es-ES" dirty="0"/>
              <a:t>Reconocimiento y respuesta a los puntos sensibles y a los signos de malestar </a:t>
            </a:r>
          </a:p>
        </p:txBody>
      </p:sp>
      <p:sp>
        <p:nvSpPr>
          <p:cNvPr id="3" name="Content Placeholder 2">
            <a:extLst>
              <a:ext uri="{FF2B5EF4-FFF2-40B4-BE49-F238E27FC236}">
                <a16:creationId xmlns:a16="http://schemas.microsoft.com/office/drawing/2014/main" id="{47ABB13F-7759-44AD-8358-EDDC3CD0C702}"/>
              </a:ext>
            </a:extLst>
          </p:cNvPr>
          <p:cNvSpPr>
            <a:spLocks noGrp="1"/>
          </p:cNvSpPr>
          <p:nvPr>
            <p:ph sz="quarter" idx="14"/>
          </p:nvPr>
        </p:nvSpPr>
        <p:spPr>
          <a:xfrm>
            <a:off x="507195" y="2040836"/>
            <a:ext cx="11174412" cy="3970352"/>
          </a:xfrm>
        </p:spPr>
        <p:txBody>
          <a:bodyPr/>
          <a:lstStyle/>
          <a:p>
            <a:pPr lvl="0" algn="just" fontAlgn="base"/>
            <a:r>
              <a:rPr lang="es-ES" dirty="0"/>
              <a:t>A menudo, el personal de los servicios utiliza el aislamiento y la contención en respuesta a situaciones de tensión o de conflicto. </a:t>
            </a:r>
          </a:p>
          <a:p>
            <a:pPr algn="just"/>
            <a:r>
              <a:rPr lang="es-ES" dirty="0"/>
              <a:t>Las situaciones de tensión o de conflicto pueden tener muchas causas, incluyendo malentendidos, una mala comunicación o personas «que se limitan a hacer su trabajo»</a:t>
            </a:r>
            <a:r>
              <a:rPr lang="en-GB" dirty="0"/>
              <a:t>.</a:t>
            </a:r>
            <a:endParaRPr lang="es-ES" dirty="0"/>
          </a:p>
          <a:p>
            <a:pPr algn="just"/>
            <a:r>
              <a:rPr lang="es-ES" dirty="0"/>
              <a:t>Identificar y responder a las necesidades y al malestar de las personas en un primer momento y de una manera no restrictiva evita que la situación se agrave</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FAA01511-A653-4D56-A536-014D9A9CA820}"/>
              </a:ext>
            </a:extLst>
          </p:cNvPr>
          <p:cNvSpPr>
            <a:spLocks noGrp="1"/>
          </p:cNvSpPr>
          <p:nvPr>
            <p:ph type="title"/>
          </p:nvPr>
        </p:nvSpPr>
        <p:spPr>
          <a:xfrm>
            <a:off x="417754" y="506412"/>
            <a:ext cx="11278945" cy="446088"/>
          </a:xfrm>
        </p:spPr>
        <p:txBody>
          <a:bodyPr/>
          <a:lstStyle/>
          <a:p>
            <a:r>
              <a:rPr lang="es-ES" dirty="0"/>
              <a:t>Presentación: Identificación de las situaciones de tensión y elementos de una respuesta eficaz </a:t>
            </a:r>
            <a:r>
              <a:rPr lang="en-GB" dirty="0"/>
              <a:t>- 2</a:t>
            </a:r>
            <a:endParaRPr lang="x-none" dirty="0"/>
          </a:p>
        </p:txBody>
      </p:sp>
    </p:spTree>
    <p:extLst>
      <p:ext uri="{BB962C8B-B14F-4D97-AF65-F5344CB8AC3E}">
        <p14:creationId xmlns:p14="http://schemas.microsoft.com/office/powerpoint/2010/main" val="20662899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FBC2AD-16E9-D84B-AB0E-18E0B73083B8}"/>
              </a:ext>
            </a:extLst>
          </p:cNvPr>
          <p:cNvSpPr>
            <a:spLocks noGrp="1"/>
          </p:cNvSpPr>
          <p:nvPr>
            <p:ph type="body" sz="quarter" idx="13"/>
          </p:nvPr>
        </p:nvSpPr>
        <p:spPr>
          <a:xfrm>
            <a:off x="507207" y="1429042"/>
            <a:ext cx="11174400" cy="360000"/>
          </a:xfrm>
        </p:spPr>
        <p:txBody>
          <a:bodyPr/>
          <a:lstStyle/>
          <a:p>
            <a:r>
              <a:rPr lang="es-ES" dirty="0"/>
              <a:t>Puntos sensibles</a:t>
            </a:r>
            <a:endParaRPr lang="en-US" dirty="0"/>
          </a:p>
        </p:txBody>
      </p:sp>
      <p:sp>
        <p:nvSpPr>
          <p:cNvPr id="3" name="Content Placeholder 2">
            <a:extLst>
              <a:ext uri="{FF2B5EF4-FFF2-40B4-BE49-F238E27FC236}">
                <a16:creationId xmlns:a16="http://schemas.microsoft.com/office/drawing/2014/main" id="{4D6F0D96-2704-4D86-9136-CF512BF74FF8}"/>
              </a:ext>
            </a:extLst>
          </p:cNvPr>
          <p:cNvSpPr>
            <a:spLocks noGrp="1"/>
          </p:cNvSpPr>
          <p:nvPr>
            <p:ph sz="quarter" idx="14"/>
          </p:nvPr>
        </p:nvSpPr>
        <p:spPr>
          <a:xfrm>
            <a:off x="507195" y="1789042"/>
            <a:ext cx="11174412" cy="4222145"/>
          </a:xfrm>
        </p:spPr>
        <p:txBody>
          <a:bodyPr>
            <a:normAutofit/>
          </a:bodyPr>
          <a:lstStyle/>
          <a:p>
            <a:pPr algn="just"/>
            <a:r>
              <a:rPr lang="es-ES" dirty="0"/>
              <a:t>Todo el mundo tiene sus puntos sensibles, que son situaciones o estímulos que pueden derivar en un amplio abanico de emociones</a:t>
            </a:r>
            <a:r>
              <a:rPr lang="en-GB" dirty="0"/>
              <a:t>.</a:t>
            </a:r>
            <a:endParaRPr lang="x-none" dirty="0"/>
          </a:p>
          <a:p>
            <a:pPr lvl="0" algn="just"/>
            <a:r>
              <a:rPr lang="es-ES" dirty="0"/>
              <a:t>Cada uno tiene su propia sensibilidad</a:t>
            </a:r>
            <a:r>
              <a:rPr lang="en-GB" dirty="0"/>
              <a:t>.</a:t>
            </a:r>
            <a:endParaRPr lang="x-none" dirty="0"/>
          </a:p>
          <a:p>
            <a:pPr lvl="0" algn="just"/>
            <a:r>
              <a:rPr lang="es-ES" dirty="0"/>
              <a:t>Los puntos sensibles y los patrones de reacciones se pueden originar en los pensamientos y sentimientos internos de cada persona o estar inducidos por eventos externos</a:t>
            </a:r>
            <a:r>
              <a:rPr lang="en-GB" dirty="0"/>
              <a:t>.</a:t>
            </a:r>
          </a:p>
          <a:p>
            <a:pPr lvl="0" algn="just"/>
            <a:r>
              <a:rPr lang="es-ES" dirty="0"/>
              <a:t>A todo el mundo le resulta difícil anticipar cuándo otra persona puede tener una reacción a sus propios sentimientos y pensamientos</a:t>
            </a:r>
            <a:r>
              <a:rPr lang="en-GB" dirty="0"/>
              <a:t>.</a:t>
            </a:r>
            <a:endParaRPr lang="x-none" dirty="0"/>
          </a:p>
          <a:p>
            <a:pPr lvl="0" algn="just"/>
            <a:r>
              <a:rPr lang="es-ES" dirty="0"/>
              <a:t>La activación de múltiples puntos sensibles en un breve espacio de tiempo puede provocar que una persona sienta un gran malestar</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1AEE8F9-06E7-4037-AAA1-062C7D12BCC9}"/>
              </a:ext>
            </a:extLst>
          </p:cNvPr>
          <p:cNvSpPr>
            <a:spLocks noGrp="1"/>
          </p:cNvSpPr>
          <p:nvPr>
            <p:ph type="title"/>
          </p:nvPr>
        </p:nvSpPr>
        <p:spPr>
          <a:xfrm>
            <a:off x="417754" y="506412"/>
            <a:ext cx="11336095" cy="407988"/>
          </a:xfrm>
        </p:spPr>
        <p:txBody>
          <a:bodyPr/>
          <a:lstStyle/>
          <a:p>
            <a:r>
              <a:rPr lang="es-ES" dirty="0"/>
              <a:t>Presentación: Identificación de las situaciones de tensión y elementos de una respuesta eficaz </a:t>
            </a:r>
            <a:r>
              <a:rPr lang="en-GB" dirty="0"/>
              <a:t>- 3</a:t>
            </a:r>
            <a:endParaRPr lang="x-none" dirty="0"/>
          </a:p>
        </p:txBody>
      </p:sp>
    </p:spTree>
    <p:extLst>
      <p:ext uri="{BB962C8B-B14F-4D97-AF65-F5344CB8AC3E}">
        <p14:creationId xmlns:p14="http://schemas.microsoft.com/office/powerpoint/2010/main" val="6909802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7A41B87-7921-6B47-9A51-01AC8DE3D2D0}"/>
              </a:ext>
            </a:extLst>
          </p:cNvPr>
          <p:cNvSpPr>
            <a:spLocks noGrp="1"/>
          </p:cNvSpPr>
          <p:nvPr>
            <p:ph sz="quarter" idx="17"/>
          </p:nvPr>
        </p:nvSpPr>
        <p:spPr>
          <a:xfrm>
            <a:off x="6294782" y="1739788"/>
            <a:ext cx="5687348" cy="4500000"/>
          </a:xfrm>
        </p:spPr>
        <p:txBody>
          <a:bodyPr/>
          <a:lstStyle/>
          <a:p>
            <a:pPr lvl="0" fontAlgn="base"/>
            <a:r>
              <a:rPr lang="es-ES" sz="1800" dirty="0"/>
              <a:t>no entender qué les pasa o qué pasa a su alrededor </a:t>
            </a:r>
          </a:p>
          <a:p>
            <a:pPr lvl="0" fontAlgn="base"/>
            <a:r>
              <a:rPr lang="es-ES" sz="1800" dirty="0"/>
              <a:t>estar aisladas </a:t>
            </a:r>
          </a:p>
          <a:p>
            <a:pPr lvl="0" fontAlgn="base"/>
            <a:r>
              <a:rPr lang="es-ES" sz="1800" dirty="0"/>
              <a:t>sentirse solas</a:t>
            </a:r>
          </a:p>
          <a:p>
            <a:pPr lvl="0" fontAlgn="base"/>
            <a:r>
              <a:rPr lang="es-ES" sz="1800" dirty="0"/>
              <a:t>sentirse desconectadas de su familia y amistades </a:t>
            </a:r>
          </a:p>
          <a:p>
            <a:pPr lvl="0" fontAlgn="base"/>
            <a:r>
              <a:rPr lang="es-ES" sz="1800" dirty="0"/>
              <a:t>recordar cosas malas </a:t>
            </a:r>
          </a:p>
          <a:p>
            <a:pPr lvl="0" fontAlgn="base"/>
            <a:r>
              <a:rPr lang="es-ES" sz="1800" dirty="0"/>
              <a:t>la falta de intimidad </a:t>
            </a:r>
          </a:p>
          <a:p>
            <a:pPr lvl="0" fontAlgn="base"/>
            <a:r>
              <a:rPr lang="es-ES" sz="1800" dirty="0"/>
              <a:t>la oscuridad </a:t>
            </a:r>
          </a:p>
          <a:p>
            <a:pPr lvl="0" fontAlgn="base"/>
            <a:r>
              <a:rPr lang="es-ES" sz="1800" dirty="0"/>
              <a:t>no tener elección, control o información</a:t>
            </a:r>
          </a:p>
          <a:p>
            <a:pPr lvl="0" fontAlgn="base"/>
            <a:r>
              <a:rPr lang="es-ES" sz="1800" dirty="0"/>
              <a:t>discusiones</a:t>
            </a:r>
          </a:p>
          <a:p>
            <a:pPr lvl="0" fontAlgn="base"/>
            <a:r>
              <a:rPr lang="es-ES" sz="1800" dirty="0"/>
              <a:t>que las miren fijamente </a:t>
            </a:r>
          </a:p>
        </p:txBody>
      </p:sp>
      <p:sp>
        <p:nvSpPr>
          <p:cNvPr id="3" name="Content Placeholder 2">
            <a:extLst>
              <a:ext uri="{FF2B5EF4-FFF2-40B4-BE49-F238E27FC236}">
                <a16:creationId xmlns:a16="http://schemas.microsoft.com/office/drawing/2014/main" id="{5D62B21D-0956-429C-ABBE-BB7ED4052DDF}"/>
              </a:ext>
            </a:extLst>
          </p:cNvPr>
          <p:cNvSpPr>
            <a:spLocks noGrp="1"/>
          </p:cNvSpPr>
          <p:nvPr>
            <p:ph sz="quarter" idx="16"/>
          </p:nvPr>
        </p:nvSpPr>
        <p:spPr>
          <a:xfrm>
            <a:off x="507205" y="1391478"/>
            <a:ext cx="5787577" cy="4848310"/>
          </a:xfrm>
        </p:spPr>
        <p:txBody>
          <a:bodyPr/>
          <a:lstStyle/>
          <a:p>
            <a:pPr marL="0" indent="0">
              <a:buNone/>
            </a:pPr>
            <a:r>
              <a:rPr lang="es-ES" sz="2000" b="1" dirty="0"/>
              <a:t>Factores que pueden activar los puntos sensibles de las personas</a:t>
            </a:r>
            <a:r>
              <a:rPr lang="en-GB" sz="2000" b="1" dirty="0"/>
              <a:t>: </a:t>
            </a:r>
          </a:p>
          <a:p>
            <a:pPr lvl="2">
              <a:spcAft>
                <a:spcPts val="600"/>
              </a:spcAft>
            </a:pPr>
            <a:r>
              <a:rPr lang="es-ES" sz="2000" dirty="0"/>
              <a:t>oír gritos o que les griten </a:t>
            </a:r>
          </a:p>
          <a:p>
            <a:pPr lvl="2">
              <a:spcAft>
                <a:spcPts val="600"/>
              </a:spcAft>
            </a:pPr>
            <a:r>
              <a:rPr lang="es-ES" sz="2000" dirty="0"/>
              <a:t>que no las escuchen  </a:t>
            </a:r>
          </a:p>
          <a:p>
            <a:pPr lvl="2">
              <a:spcAft>
                <a:spcPts val="600"/>
              </a:spcAft>
            </a:pPr>
            <a:r>
              <a:rPr lang="es-ES" sz="2000" dirty="0"/>
              <a:t>que otras personas se les acerquen demasiado </a:t>
            </a:r>
          </a:p>
          <a:p>
            <a:pPr lvl="2">
              <a:spcAft>
                <a:spcPts val="600"/>
              </a:spcAft>
            </a:pPr>
            <a:r>
              <a:rPr lang="es-ES" sz="2000" dirty="0"/>
              <a:t>que les hablen sin respeto </a:t>
            </a:r>
          </a:p>
          <a:p>
            <a:pPr lvl="2">
              <a:spcAft>
                <a:spcPts val="600"/>
              </a:spcAft>
            </a:pPr>
            <a:r>
              <a:rPr lang="es-ES" sz="2000" dirty="0"/>
              <a:t>sentirse presionadas a hacer algo que no quieren </a:t>
            </a:r>
          </a:p>
          <a:p>
            <a:pPr lvl="2">
              <a:spcAft>
                <a:spcPts val="600"/>
              </a:spcAft>
            </a:pPr>
            <a:r>
              <a:rPr lang="es-ES" sz="2000" dirty="0"/>
              <a:t>que alguien interfiera en sus pertenencias personales </a:t>
            </a:r>
          </a:p>
          <a:p>
            <a:pPr lvl="2">
              <a:spcAft>
                <a:spcPts val="600"/>
              </a:spcAft>
            </a:pPr>
            <a:r>
              <a:rPr lang="es-ES" sz="2000" dirty="0"/>
              <a:t>el ruido </a:t>
            </a:r>
          </a:p>
          <a:p>
            <a:pPr lvl="2">
              <a:spcAft>
                <a:spcPts val="600"/>
              </a:spcAft>
            </a:pPr>
            <a:r>
              <a:rPr lang="es-ES" sz="2000" dirty="0"/>
              <a:t>la agitación a su alrededor </a:t>
            </a:r>
          </a:p>
          <a:p>
            <a:pPr lvl="2">
              <a:spcAft>
                <a:spcPts val="600"/>
              </a:spcAft>
            </a:pPr>
            <a:r>
              <a:rPr lang="es-ES" sz="2000" dirty="0"/>
              <a:t>que la gente hable demasiado rápido</a:t>
            </a:r>
            <a:endParaRPr lang="en-US" sz="2000" dirty="0"/>
          </a:p>
          <a:p>
            <a:endParaRPr lang="en-GB" sz="2000" dirty="0"/>
          </a:p>
          <a:p>
            <a:endParaRPr lang="en-GB" sz="2000" dirty="0"/>
          </a:p>
          <a:p>
            <a:endParaRPr lang="en-GB" sz="2000" dirty="0"/>
          </a:p>
          <a:p>
            <a:endParaRPr lang="x-none"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x-none" sz="2000" dirty="0"/>
          </a:p>
          <a:p>
            <a:endParaRPr lang="x-none" sz="2000" dirty="0"/>
          </a:p>
        </p:txBody>
      </p:sp>
      <p:sp>
        <p:nvSpPr>
          <p:cNvPr id="2" name="Title 1">
            <a:extLst>
              <a:ext uri="{FF2B5EF4-FFF2-40B4-BE49-F238E27FC236}">
                <a16:creationId xmlns:a16="http://schemas.microsoft.com/office/drawing/2014/main" id="{5BC66932-C946-4AA0-B96A-A23A3688BFEB}"/>
              </a:ext>
            </a:extLst>
          </p:cNvPr>
          <p:cNvSpPr>
            <a:spLocks noGrp="1"/>
          </p:cNvSpPr>
          <p:nvPr>
            <p:ph type="title"/>
          </p:nvPr>
        </p:nvSpPr>
        <p:spPr>
          <a:xfrm>
            <a:off x="507206" y="506412"/>
            <a:ext cx="11075194" cy="465138"/>
          </a:xfrm>
        </p:spPr>
        <p:txBody>
          <a:bodyPr/>
          <a:lstStyle/>
          <a:p>
            <a:r>
              <a:rPr lang="es-ES" sz="3000" dirty="0"/>
              <a:t>Presentación: Identificación de las situaciones de tensión y elementos de una respuesta eficaz </a:t>
            </a:r>
            <a:r>
              <a:rPr lang="en-GB" sz="3000" dirty="0"/>
              <a:t>- 4</a:t>
            </a:r>
            <a:endParaRPr lang="x-none" sz="3000" dirty="0"/>
          </a:p>
        </p:txBody>
      </p:sp>
      <p:sp>
        <p:nvSpPr>
          <p:cNvPr id="4" name="TextBox 3">
            <a:extLst>
              <a:ext uri="{FF2B5EF4-FFF2-40B4-BE49-F238E27FC236}">
                <a16:creationId xmlns:a16="http://schemas.microsoft.com/office/drawing/2014/main" id="{12FAC4F1-9B13-46EC-BC68-429DC1F161F8}"/>
              </a:ext>
            </a:extLst>
          </p:cNvPr>
          <p:cNvSpPr txBox="1"/>
          <p:nvPr/>
        </p:nvSpPr>
        <p:spPr>
          <a:xfrm>
            <a:off x="1047750" y="5889923"/>
            <a:ext cx="8972550" cy="646331"/>
          </a:xfrm>
          <a:prstGeom prst="rect">
            <a:avLst/>
          </a:prstGeom>
          <a:noFill/>
        </p:spPr>
        <p:txBody>
          <a:bodyPr wrap="square" rtlCol="0">
            <a:spAutoFit/>
          </a:bodyPr>
          <a:lstStyle/>
          <a:p>
            <a:r>
              <a:rPr lang="es-ES" b="1" dirty="0"/>
              <a:t>Muchos de estos factores se producen, de hecho, en el entorno de los servicios sociales y de salud mental</a:t>
            </a:r>
            <a:endParaRPr lang="en-GB" sz="1400" b="1" dirty="0"/>
          </a:p>
        </p:txBody>
      </p:sp>
    </p:spTree>
    <p:extLst>
      <p:ext uri="{BB962C8B-B14F-4D97-AF65-F5344CB8AC3E}">
        <p14:creationId xmlns:p14="http://schemas.microsoft.com/office/powerpoint/2010/main" val="3035696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5C960-8B0A-4BFA-91EF-E0CCDE7798C4}"/>
              </a:ext>
            </a:extLst>
          </p:cNvPr>
          <p:cNvSpPr>
            <a:spLocks noGrp="1"/>
          </p:cNvSpPr>
          <p:nvPr>
            <p:ph sz="quarter" idx="14"/>
          </p:nvPr>
        </p:nvSpPr>
        <p:spPr>
          <a:xfrm>
            <a:off x="507195" y="1511188"/>
            <a:ext cx="11174412" cy="1917812"/>
          </a:xfrm>
        </p:spPr>
        <p:txBody>
          <a:bodyPr/>
          <a:lstStyle/>
          <a:p>
            <a:pPr algn="just"/>
            <a:r>
              <a:rPr lang="es-ES" b="1" dirty="0"/>
              <a:t>Cómo se puede identificar el malestar</a:t>
            </a:r>
            <a:r>
              <a:rPr lang="en-GB" b="1" dirty="0"/>
              <a:t>: </a:t>
            </a:r>
            <a:r>
              <a:rPr lang="es-ES" dirty="0"/>
              <a:t>Las señales físicas de malestar requieren de una respuesta reflexiva y de acompañamiento, con el objetivo de identificar y eliminar la causa, de tranquilizar a la persona o ayudarla de algún otro modo. </a:t>
            </a:r>
          </a:p>
          <a:p>
            <a:pPr algn="just"/>
            <a:r>
              <a:rPr lang="es-ES" dirty="0"/>
              <a:t>Algunos ejemplos habituales de signos de malestar son </a:t>
            </a:r>
            <a:r>
              <a:rPr lang="en-GB" dirty="0"/>
              <a:t>. </a:t>
            </a:r>
            <a:endParaRPr lang="x-none" dirty="0"/>
          </a:p>
        </p:txBody>
      </p:sp>
      <p:sp>
        <p:nvSpPr>
          <p:cNvPr id="2" name="Title 1">
            <a:extLst>
              <a:ext uri="{FF2B5EF4-FFF2-40B4-BE49-F238E27FC236}">
                <a16:creationId xmlns:a16="http://schemas.microsoft.com/office/drawing/2014/main" id="{55BD6A73-09D6-455E-81A1-2485ECCB08BF}"/>
              </a:ext>
            </a:extLst>
          </p:cNvPr>
          <p:cNvSpPr>
            <a:spLocks noGrp="1"/>
          </p:cNvSpPr>
          <p:nvPr>
            <p:ph type="title"/>
          </p:nvPr>
        </p:nvSpPr>
        <p:spPr>
          <a:xfrm>
            <a:off x="417755" y="506412"/>
            <a:ext cx="11040464" cy="388938"/>
          </a:xfrm>
        </p:spPr>
        <p:txBody>
          <a:bodyPr/>
          <a:lstStyle/>
          <a:p>
            <a:r>
              <a:rPr lang="es-ES" dirty="0"/>
              <a:t>Presentación: Identificación de las situaciones de tensión y elementos de una respuesta eficaz </a:t>
            </a:r>
            <a:r>
              <a:rPr lang="en-GB" dirty="0"/>
              <a:t>- 5</a:t>
            </a:r>
            <a:endParaRPr lang="x-none" dirty="0"/>
          </a:p>
        </p:txBody>
      </p:sp>
      <p:sp>
        <p:nvSpPr>
          <p:cNvPr id="5" name="TextBox 4">
            <a:extLst>
              <a:ext uri="{FF2B5EF4-FFF2-40B4-BE49-F238E27FC236}">
                <a16:creationId xmlns:a16="http://schemas.microsoft.com/office/drawing/2014/main" id="{F9427F90-BFF4-45FA-B521-79D80C26EDFF}"/>
              </a:ext>
            </a:extLst>
          </p:cNvPr>
          <p:cNvSpPr txBox="1"/>
          <p:nvPr/>
        </p:nvSpPr>
        <p:spPr>
          <a:xfrm>
            <a:off x="942619" y="3159864"/>
            <a:ext cx="10515600" cy="2585323"/>
          </a:xfrm>
          <a:prstGeom prst="rect">
            <a:avLst/>
          </a:prstGeom>
          <a:noFill/>
        </p:spPr>
        <p:txBody>
          <a:bodyPr wrap="square" numCol="2" rtlCol="0">
            <a:spAutoFit/>
          </a:bodyPr>
          <a:lstStyle/>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intranquilidad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agitación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caminar arriba y abajo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respiración dificultosa o rápida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sudor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apretar los dientes</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llorar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retorcer las manos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balancearse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introspección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contacto ocular prolongado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alzar el tono de voz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agresión </a:t>
            </a:r>
          </a:p>
          <a:p>
            <a:pPr marL="342900" lvl="0" indent="-342900">
              <a:lnSpc>
                <a:spcPct val="90000"/>
              </a:lnSpc>
              <a:buFont typeface="Arial" panose="020B0604020202020204" pitchFamily="34" charset="0"/>
              <a:buChar char="•"/>
            </a:pPr>
            <a:r>
              <a:rPr lang="es-ES" sz="2200" dirty="0">
                <a:solidFill>
                  <a:prstClr val="black"/>
                </a:solidFill>
                <a:ea typeface="SimSun" panose="02010600030101010101" pitchFamily="2" charset="-122"/>
                <a:cs typeface="Arial" panose="020B0604020202020204" pitchFamily="34" charset="0"/>
              </a:rPr>
              <a:t>amenazar con hacerse daño </a:t>
            </a:r>
          </a:p>
        </p:txBody>
      </p:sp>
    </p:spTree>
    <p:extLst>
      <p:ext uri="{BB962C8B-B14F-4D97-AF65-F5344CB8AC3E}">
        <p14:creationId xmlns:p14="http://schemas.microsoft.com/office/powerpoint/2010/main" val="1925731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EA9D4-F605-4BB5-8420-C6B8580B9E5D}"/>
              </a:ext>
            </a:extLst>
          </p:cNvPr>
          <p:cNvSpPr>
            <a:spLocks noGrp="1"/>
          </p:cNvSpPr>
          <p:nvPr>
            <p:ph sz="quarter" idx="14"/>
          </p:nvPr>
        </p:nvSpPr>
        <p:spPr/>
        <p:txBody>
          <a:bodyPr/>
          <a:lstStyle/>
          <a:p>
            <a:endParaRPr lang="en-US" dirty="0"/>
          </a:p>
          <a:p>
            <a:endParaRPr lang="en-US" dirty="0"/>
          </a:p>
          <a:p>
            <a:endParaRPr lang="en-US" dirty="0"/>
          </a:p>
          <a:p>
            <a:pPr marL="0" indent="0" algn="ctr">
              <a:buNone/>
            </a:pPr>
            <a:r>
              <a:rPr lang="es-ES" sz="2500" b="1" i="1" dirty="0"/>
              <a:t>¿Qué os hace sentir asustados, tristes, enfadados, nerviosos o agitados y en qué sentido estas sensaciones podrían hacer que actuarais de una manera que podría alterar a otras personas </a:t>
            </a:r>
            <a:r>
              <a:rPr lang="en-US" sz="2500" b="1" i="1" dirty="0"/>
              <a:t>?</a:t>
            </a:r>
          </a:p>
          <a:p>
            <a:endParaRPr lang="x-none" dirty="0"/>
          </a:p>
        </p:txBody>
      </p:sp>
      <p:sp>
        <p:nvSpPr>
          <p:cNvPr id="2" name="Title 1">
            <a:extLst>
              <a:ext uri="{FF2B5EF4-FFF2-40B4-BE49-F238E27FC236}">
                <a16:creationId xmlns:a16="http://schemas.microsoft.com/office/drawing/2014/main" id="{86E3FB5C-87B9-42A3-91EB-FF1E2A22413F}"/>
              </a:ext>
            </a:extLst>
          </p:cNvPr>
          <p:cNvSpPr>
            <a:spLocks noGrp="1"/>
          </p:cNvSpPr>
          <p:nvPr>
            <p:ph type="title"/>
          </p:nvPr>
        </p:nvSpPr>
        <p:spPr>
          <a:xfrm>
            <a:off x="417754" y="506412"/>
            <a:ext cx="11240845" cy="598488"/>
          </a:xfrm>
        </p:spPr>
        <p:txBody>
          <a:bodyPr/>
          <a:lstStyle/>
          <a:p>
            <a:r>
              <a:rPr lang="es-ES" dirty="0"/>
              <a:t>Ejercicio 5.1: Debate: entender los puntos sensibles y los patrones de reacciones </a:t>
            </a:r>
            <a:endParaRPr lang="x-none" dirty="0"/>
          </a:p>
        </p:txBody>
      </p:sp>
    </p:spTree>
    <p:extLst>
      <p:ext uri="{BB962C8B-B14F-4D97-AF65-F5344CB8AC3E}">
        <p14:creationId xmlns:p14="http://schemas.microsoft.com/office/powerpoint/2010/main" val="1981003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327C4-E3DF-4B42-9E1E-ECCE07EE0BA3}"/>
              </a:ext>
            </a:extLst>
          </p:cNvPr>
          <p:cNvSpPr>
            <a:spLocks noGrp="1"/>
          </p:cNvSpPr>
          <p:nvPr>
            <p:ph sz="quarter" idx="14"/>
          </p:nvPr>
        </p:nvSpPr>
        <p:spPr/>
        <p:txBody>
          <a:bodyPr/>
          <a:lstStyle/>
          <a:p>
            <a:endParaRPr lang="en-GB" dirty="0"/>
          </a:p>
          <a:p>
            <a:endParaRPr lang="en-GB" dirty="0"/>
          </a:p>
          <a:p>
            <a:endParaRPr lang="en-GB" dirty="0"/>
          </a:p>
          <a:p>
            <a:pPr marL="0" indent="0" algn="ctr">
              <a:buNone/>
            </a:pPr>
            <a:r>
              <a:rPr lang="es-ES" sz="2500" b="1" i="1" dirty="0"/>
              <a:t>¿Qué hacéis cuándo os sentís frustrados o conmocionados? ¿Hay algo que os guste hacer, o que los demás hagan, para ayudaros en estos momentos? </a:t>
            </a:r>
            <a:endParaRPr lang="x-none" dirty="0"/>
          </a:p>
        </p:txBody>
      </p:sp>
      <p:sp>
        <p:nvSpPr>
          <p:cNvPr id="2" name="Title 1">
            <a:extLst>
              <a:ext uri="{FF2B5EF4-FFF2-40B4-BE49-F238E27FC236}">
                <a16:creationId xmlns:a16="http://schemas.microsoft.com/office/drawing/2014/main" id="{58430663-6B18-42A5-A247-63C67FED78DC}"/>
              </a:ext>
            </a:extLst>
          </p:cNvPr>
          <p:cNvSpPr>
            <a:spLocks noGrp="1"/>
          </p:cNvSpPr>
          <p:nvPr>
            <p:ph type="title"/>
          </p:nvPr>
        </p:nvSpPr>
        <p:spPr/>
        <p:txBody>
          <a:bodyPr/>
          <a:lstStyle/>
          <a:p>
            <a:r>
              <a:rPr lang="es-ES" dirty="0"/>
              <a:t>Ejercicio 5.2: Acciones tranquilizadoras </a:t>
            </a:r>
            <a:endParaRPr lang="x-none" dirty="0"/>
          </a:p>
        </p:txBody>
      </p:sp>
    </p:spTree>
    <p:extLst>
      <p:ext uri="{BB962C8B-B14F-4D97-AF65-F5344CB8AC3E}">
        <p14:creationId xmlns:p14="http://schemas.microsoft.com/office/powerpoint/2010/main" val="234501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3FFDF-39B5-4160-9410-07B55DD7845B}"/>
              </a:ext>
            </a:extLst>
          </p:cNvPr>
          <p:cNvSpPr>
            <a:spLocks noGrp="1"/>
          </p:cNvSpPr>
          <p:nvPr>
            <p:ph sz="quarter" idx="14"/>
          </p:nvPr>
        </p:nvSpPr>
        <p:spPr>
          <a:xfrm>
            <a:off x="507195" y="1257300"/>
            <a:ext cx="11174412" cy="4753888"/>
          </a:xfrm>
        </p:spPr>
        <p:txBody>
          <a:bodyPr>
            <a:normAutofit fontScale="92500" lnSpcReduction="20000"/>
          </a:bodyPr>
          <a:lstStyle/>
          <a:p>
            <a:pPr lvl="0" algn="just"/>
            <a:r>
              <a:rPr lang="es-ES" b="1" dirty="0"/>
              <a:t>El término </a:t>
            </a:r>
            <a:r>
              <a:rPr lang="es-ES" b="1" i="1" dirty="0"/>
              <a:t>recuperación</a:t>
            </a:r>
            <a:r>
              <a:rPr lang="es-ES" b="1" dirty="0"/>
              <a:t> tiene diferentes significados para diferentes personas. En general, se entiende por </a:t>
            </a:r>
            <a:r>
              <a:rPr lang="es-ES" b="1" i="1" dirty="0"/>
              <a:t>recuperación</a:t>
            </a:r>
            <a:r>
              <a:rPr lang="es-ES" b="1" dirty="0"/>
              <a:t> el hecho de que una persona retome el control de su identidad y de su vida, vea el futuro con esperanza y viva una vida que tenga significado para ella</a:t>
            </a:r>
            <a:r>
              <a:rPr lang="en-GB" b="1" dirty="0"/>
              <a:t>.</a:t>
            </a:r>
          </a:p>
          <a:p>
            <a:pPr lvl="0" algn="just"/>
            <a:r>
              <a:rPr lang="es-ES" dirty="0"/>
              <a:t>Algunas citas y definiciones relativas a la recuperación</a:t>
            </a:r>
            <a:r>
              <a:rPr lang="en-GB" dirty="0"/>
              <a:t>: </a:t>
            </a:r>
            <a:endParaRPr lang="x-none"/>
          </a:p>
          <a:p>
            <a:pPr marL="0" lvl="0" indent="0" algn="just" fontAlgn="base">
              <a:buNone/>
            </a:pPr>
            <a:r>
              <a:rPr lang="es-ES" dirty="0"/>
              <a:t>«La recuperación es un viaje global y definido por uno mismo que la persona emprende para curarse y crecer. La recuperación la propician las relaciones y los entornos que proporcionan esperanza, empoderamiento, alternativas y oportunidades para fomentar que las personas alcancen su potencial como individuos y como miembros de una comunidad.» </a:t>
            </a:r>
          </a:p>
          <a:p>
            <a:pPr marL="0" lvl="0" indent="0" algn="just" fontAlgn="base">
              <a:buNone/>
            </a:pPr>
            <a:r>
              <a:rPr lang="es-ES" dirty="0"/>
              <a:t>«Lo importante en la recuperación no es si se hace uso o no de los servicios ni si se toma o no medicación. Lo importante a la hora de orientar una recuperación es preguntarse si estamos viviendo la vida que queremos vivir. ¿Estamos logrando nuestros objetivos personales? ¿Tenemos amigos? ¿Tenemos vínculos con la comunidad?» </a:t>
            </a:r>
          </a:p>
          <a:p>
            <a:pPr marL="0" indent="0" algn="just">
              <a:buNone/>
            </a:pPr>
            <a:r>
              <a:rPr lang="es-ES" dirty="0"/>
              <a:t>«La recuperación tiene lugar cuando las personas pueden vivir bien en presencia o ausencia de su enfermedad mental y de las múltiples dificultades que se pueden derivar, como son el aislamiento, la pobreza, el paro y la discriminación. La recuperación no siempre implica que las personas recuperen                               	plenamente la salud o lo que han perdido, sino que sean capaces de vivir bien a pesar de ello.»</a:t>
            </a:r>
            <a:endParaRPr lang="x-none" i="1" dirty="0"/>
          </a:p>
        </p:txBody>
      </p:sp>
      <p:sp>
        <p:nvSpPr>
          <p:cNvPr id="2" name="Title 1">
            <a:extLst>
              <a:ext uri="{FF2B5EF4-FFF2-40B4-BE49-F238E27FC236}">
                <a16:creationId xmlns:a16="http://schemas.microsoft.com/office/drawing/2014/main" id="{B643C362-7AC8-4AD9-86A3-5C1AA5DFD8AB}"/>
              </a:ext>
            </a:extLst>
          </p:cNvPr>
          <p:cNvSpPr>
            <a:spLocks noGrp="1"/>
          </p:cNvSpPr>
          <p:nvPr>
            <p:ph type="title"/>
          </p:nvPr>
        </p:nvSpPr>
        <p:spPr/>
        <p:txBody>
          <a:bodyPr/>
          <a:lstStyle/>
          <a:p>
            <a:r>
              <a:rPr lang="es-ES" dirty="0"/>
              <a:t>Presentación 1.1. ¿Qué es la recuperación? </a:t>
            </a:r>
            <a:r>
              <a:rPr lang="en-GB" dirty="0"/>
              <a:t>- 1</a:t>
            </a:r>
            <a:endParaRPr lang="x-none" dirty="0"/>
          </a:p>
        </p:txBody>
      </p:sp>
    </p:spTree>
    <p:extLst>
      <p:ext uri="{BB962C8B-B14F-4D97-AF65-F5344CB8AC3E}">
        <p14:creationId xmlns:p14="http://schemas.microsoft.com/office/powerpoint/2010/main" val="31597153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3C4A20-5CCE-C74F-9728-FBA3837FFFFA}"/>
              </a:ext>
            </a:extLst>
          </p:cNvPr>
          <p:cNvSpPr>
            <a:spLocks noGrp="1"/>
          </p:cNvSpPr>
          <p:nvPr>
            <p:ph type="body" sz="quarter" idx="13"/>
          </p:nvPr>
        </p:nvSpPr>
        <p:spPr/>
        <p:txBody>
          <a:bodyPr/>
          <a:lstStyle/>
          <a:p>
            <a:r>
              <a:rPr lang="es-ES" dirty="0"/>
              <a:t>El caso de Susan </a:t>
            </a:r>
          </a:p>
        </p:txBody>
      </p:sp>
      <p:sp>
        <p:nvSpPr>
          <p:cNvPr id="3" name="Content Placeholder 2">
            <a:extLst>
              <a:ext uri="{FF2B5EF4-FFF2-40B4-BE49-F238E27FC236}">
                <a16:creationId xmlns:a16="http://schemas.microsoft.com/office/drawing/2014/main" id="{58C4CC53-61E9-407A-B919-BD596456A1BB}"/>
              </a:ext>
            </a:extLst>
          </p:cNvPr>
          <p:cNvSpPr>
            <a:spLocks noGrp="1"/>
          </p:cNvSpPr>
          <p:nvPr>
            <p:ph sz="quarter" idx="14"/>
          </p:nvPr>
        </p:nvSpPr>
        <p:spPr>
          <a:xfrm>
            <a:off x="507195" y="1484684"/>
            <a:ext cx="11174412" cy="4500000"/>
          </a:xfrm>
        </p:spPr>
        <p:txBody>
          <a:bodyPr>
            <a:normAutofit/>
          </a:bodyPr>
          <a:lstStyle/>
          <a:p>
            <a:pPr marL="0" indent="0" algn="just">
              <a:buNone/>
            </a:pPr>
            <a:r>
              <a:rPr lang="es-ES" dirty="0" err="1"/>
              <a:t>Susan</a:t>
            </a:r>
            <a:r>
              <a:rPr lang="es-ES" dirty="0"/>
              <a:t> es una mujer joven con un diagnóstico de trastorno bipolar y un historial de abusos sexuales. La han llevado en ambulancia y la han ingresado en un servicio en el que trabajas como profesional de la salud mental porque hace días que no duerme y se nota con una energía excesiva, intranquila e irritada con todo el que la rodea. Durante el proceso de ingreso ha aceptado permanecer allí internada durante unos días. Explica que cuando se siente así la asustan los lugares cerrados. </a:t>
            </a:r>
          </a:p>
          <a:p>
            <a:pPr marL="0" indent="0" algn="just">
              <a:buNone/>
            </a:pPr>
            <a:r>
              <a:rPr lang="es-ES" dirty="0"/>
              <a:t>Las ocasiones anteriores en que </a:t>
            </a:r>
            <a:r>
              <a:rPr lang="es-ES" dirty="0" err="1"/>
              <a:t>Susan</a:t>
            </a:r>
            <a:r>
              <a:rPr lang="es-ES" dirty="0"/>
              <a:t> ha sido usuario del servicio dejan claro que a menudo se siente alterada antes de irse a dormir. Se tapa los oídos con las manos, deja de escuchar y, a veces, habla con agresividad al personal y a otras personas del servicio. El servicio tiene la norma de que todo el mundo debe estar en su habitación a las 21 horas y, a partir de esta hora, las personas usuarias no tienen acceso a los espacios comunes (como la sala de televisión). </a:t>
            </a:r>
          </a:p>
          <a:p>
            <a:pPr algn="just"/>
            <a:endParaRPr lang="x-none" dirty="0"/>
          </a:p>
        </p:txBody>
      </p:sp>
      <p:sp>
        <p:nvSpPr>
          <p:cNvPr id="2"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es-ES" sz="2700" dirty="0"/>
              <a:t>Ejercicio 5.3: Responder a los puntos sensibles y signos de malestar </a:t>
            </a:r>
            <a:r>
              <a:rPr lang="en-GB" sz="2700" dirty="0"/>
              <a:t>- 1</a:t>
            </a:r>
            <a:endParaRPr lang="x-none" sz="2700" dirty="0"/>
          </a:p>
        </p:txBody>
      </p:sp>
    </p:spTree>
    <p:extLst>
      <p:ext uri="{BB962C8B-B14F-4D97-AF65-F5344CB8AC3E}">
        <p14:creationId xmlns:p14="http://schemas.microsoft.com/office/powerpoint/2010/main" val="1019943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FC2A3-85C9-47F4-A7DD-91C57FDE1900}"/>
              </a:ext>
            </a:extLst>
          </p:cNvPr>
          <p:cNvSpPr>
            <a:spLocks noGrp="1"/>
          </p:cNvSpPr>
          <p:nvPr>
            <p:ph sz="quarter" idx="14"/>
          </p:nvPr>
        </p:nvSpPr>
        <p:spPr/>
        <p:txBody>
          <a:bodyPr/>
          <a:lstStyle/>
          <a:p>
            <a:pPr marL="0" indent="0" algn="ctr">
              <a:buNone/>
            </a:pPr>
            <a:r>
              <a:rPr lang="es-ES" sz="2500" b="1" i="1" dirty="0"/>
              <a:t>Teniendo en cuenta esta descripción, ¿qué información os resulta útil para plantear las necesidades de acompañamiento de </a:t>
            </a:r>
            <a:r>
              <a:rPr lang="es-ES" sz="2500" b="1" i="1" dirty="0" err="1"/>
              <a:t>Susan</a:t>
            </a:r>
            <a:r>
              <a:rPr lang="es-ES" sz="2500" b="1" i="1" dirty="0"/>
              <a:t>? </a:t>
            </a:r>
          </a:p>
          <a:p>
            <a:pPr marL="0" indent="0" algn="ctr">
              <a:buNone/>
            </a:pPr>
            <a:r>
              <a:rPr lang="es-ES" sz="2500" b="1" i="1" dirty="0"/>
              <a:t> </a:t>
            </a:r>
          </a:p>
          <a:p>
            <a:pPr marL="0" indent="0" algn="ctr">
              <a:buNone/>
            </a:pPr>
            <a:r>
              <a:rPr lang="es-ES" sz="2500" b="1" i="1" dirty="0"/>
              <a:t>¿Hay alguna otra cosa que penséis que podría ser útil explorar con </a:t>
            </a:r>
            <a:r>
              <a:rPr lang="es-ES" sz="2500" b="1" i="1" dirty="0" err="1"/>
              <a:t>Susan</a:t>
            </a:r>
            <a:r>
              <a:rPr lang="es-ES" sz="2500" b="1" i="1" dirty="0"/>
              <a:t>? </a:t>
            </a:r>
          </a:p>
          <a:p>
            <a:pPr marL="0" indent="0" algn="ctr">
              <a:buNone/>
            </a:pPr>
            <a:r>
              <a:rPr lang="es-ES" sz="2500" b="1" i="1" dirty="0"/>
              <a:t> </a:t>
            </a:r>
          </a:p>
          <a:p>
            <a:pPr marL="0" indent="0" algn="ctr">
              <a:buNone/>
            </a:pPr>
            <a:r>
              <a:rPr lang="es-ES" sz="2500" b="1" i="1" dirty="0"/>
              <a:t>Si </a:t>
            </a:r>
            <a:r>
              <a:rPr lang="es-ES" sz="2500" b="1" i="1" dirty="0" err="1"/>
              <a:t>Susan</a:t>
            </a:r>
            <a:r>
              <a:rPr lang="es-ES" sz="2500" b="1" i="1" dirty="0"/>
              <a:t> vuelve a mostrarse agitada antes de irse a dormir, ¿cómo podríais responder? </a:t>
            </a:r>
          </a:p>
          <a:p>
            <a:pPr marL="0" indent="0" algn="ctr">
              <a:buNone/>
            </a:pPr>
            <a:endParaRPr lang="x-none" sz="2500" b="1" i="1"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es-ES" sz="2700" dirty="0"/>
              <a:t>Ejercicio 5.3: Responder a los puntos sensibles y signos de malestar </a:t>
            </a:r>
            <a:r>
              <a:rPr lang="en-GB" sz="2700" dirty="0"/>
              <a:t>- 2</a:t>
            </a:r>
            <a:endParaRPr lang="x-none" sz="2700" dirty="0"/>
          </a:p>
        </p:txBody>
      </p:sp>
    </p:spTree>
    <p:extLst>
      <p:ext uri="{BB962C8B-B14F-4D97-AF65-F5344CB8AC3E}">
        <p14:creationId xmlns:p14="http://schemas.microsoft.com/office/powerpoint/2010/main" val="31655615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590B4-C8C3-44F8-855F-8D4A5FDCE6A4}"/>
              </a:ext>
            </a:extLst>
          </p:cNvPr>
          <p:cNvSpPr>
            <a:spLocks noGrp="1"/>
          </p:cNvSpPr>
          <p:nvPr>
            <p:ph sz="quarter" idx="14"/>
          </p:nvPr>
        </p:nvSpPr>
        <p:spPr/>
        <p:txBody>
          <a:bodyPr/>
          <a:lstStyle/>
          <a:p>
            <a:pPr algn="just"/>
            <a:r>
              <a:rPr lang="es-ES" dirty="0"/>
              <a:t>Después de hablar con el personal, </a:t>
            </a:r>
            <a:r>
              <a:rPr lang="es-ES" dirty="0" err="1"/>
              <a:t>Susan</a:t>
            </a:r>
            <a:r>
              <a:rPr lang="es-ES" dirty="0"/>
              <a:t> identificó las estrategias siguientes para encajar sus preferencias personales con una rutina diaria y responder a sus necesidades </a:t>
            </a:r>
            <a:r>
              <a:rPr lang="en-GB" dirty="0"/>
              <a:t>:</a:t>
            </a:r>
            <a:endParaRPr lang="x-none" dirty="0"/>
          </a:p>
          <a:p>
            <a:pPr lvl="2" algn="just" fontAlgn="base"/>
            <a:r>
              <a:rPr lang="es-ES" sz="2200" dirty="0"/>
              <a:t>Le ofrecerán apoyo para tratar el trauma provocado por los abusos que padeció y ayudarla a superar el miedo a los espacios cerrados. </a:t>
            </a:r>
          </a:p>
          <a:p>
            <a:pPr lvl="2" algn="just"/>
            <a:r>
              <a:rPr lang="es-ES" sz="2200" dirty="0"/>
              <a:t>No la obligarán a irse a la cama; será ella la que decida cuándo quiere irse a dormir.</a:t>
            </a:r>
            <a:r>
              <a:rPr lang="en-GB" sz="2200" dirty="0"/>
              <a:t> </a:t>
            </a:r>
          </a:p>
          <a:p>
            <a:pPr lvl="2" algn="just" fontAlgn="base"/>
            <a:r>
              <a:rPr lang="es-ES" sz="2200" dirty="0" err="1"/>
              <a:t>Susan</a:t>
            </a:r>
            <a:r>
              <a:rPr lang="es-ES" sz="2200" dirty="0"/>
              <a:t> puede ver la televisión en la sala común hasta que se note cansada, relajada y preparada para irse a la cama.</a:t>
            </a:r>
          </a:p>
          <a:p>
            <a:pPr lvl="2" algn="just"/>
            <a:r>
              <a:rPr lang="es-ES" sz="2200" dirty="0"/>
              <a:t>Si quiere, tiene la posibilidad de dar un paseo en el exterior, sola o acompañada de un miembro del personal</a:t>
            </a:r>
            <a:r>
              <a:rPr lang="en-GB" sz="2200" dirty="0"/>
              <a:t>.</a:t>
            </a:r>
            <a:endParaRPr lang="x-none" sz="2200" dirty="0"/>
          </a:p>
          <a:p>
            <a:pPr algn="just"/>
            <a:endParaRPr lang="x-none"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es-ES" sz="2700" dirty="0"/>
              <a:t>Ejercicio 5.3: Responder a los puntos sensibles y signos de malestar </a:t>
            </a:r>
            <a:r>
              <a:rPr lang="en-GB" sz="2700" dirty="0"/>
              <a:t>- 3</a:t>
            </a:r>
            <a:endParaRPr lang="x-none" sz="2700" dirty="0"/>
          </a:p>
        </p:txBody>
      </p:sp>
    </p:spTree>
    <p:extLst>
      <p:ext uri="{BB962C8B-B14F-4D97-AF65-F5344CB8AC3E}">
        <p14:creationId xmlns:p14="http://schemas.microsoft.com/office/powerpoint/2010/main" val="5459094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EB7CA3-AD19-6D47-B6B4-BEAE6914D4D3}"/>
              </a:ext>
            </a:extLst>
          </p:cNvPr>
          <p:cNvSpPr>
            <a:spLocks noGrp="1"/>
          </p:cNvSpPr>
          <p:nvPr>
            <p:ph type="body" sz="quarter" idx="13"/>
          </p:nvPr>
        </p:nvSpPr>
        <p:spPr/>
        <p:txBody>
          <a:bodyPr/>
          <a:lstStyle/>
          <a:p>
            <a:r>
              <a:rPr lang="es-ES" dirty="0"/>
              <a:t>El caso de Abdu </a:t>
            </a:r>
          </a:p>
        </p:txBody>
      </p:sp>
      <p:sp>
        <p:nvSpPr>
          <p:cNvPr id="3" name="Content Placeholder 2">
            <a:extLst>
              <a:ext uri="{FF2B5EF4-FFF2-40B4-BE49-F238E27FC236}">
                <a16:creationId xmlns:a16="http://schemas.microsoft.com/office/drawing/2014/main" id="{33B8F9A3-7E1B-4141-9418-08D57D979CED}"/>
              </a:ext>
            </a:extLst>
          </p:cNvPr>
          <p:cNvSpPr>
            <a:spLocks noGrp="1"/>
          </p:cNvSpPr>
          <p:nvPr>
            <p:ph sz="quarter" idx="14"/>
          </p:nvPr>
        </p:nvSpPr>
        <p:spPr>
          <a:xfrm>
            <a:off x="507195" y="1511188"/>
            <a:ext cx="11174412" cy="1917812"/>
          </a:xfrm>
        </p:spPr>
        <p:txBody>
          <a:bodyPr/>
          <a:lstStyle/>
          <a:p>
            <a:pPr marL="0" indent="0" algn="just">
              <a:buNone/>
            </a:pPr>
            <a:r>
              <a:rPr lang="es-ES" dirty="0" err="1"/>
              <a:t>Abdu</a:t>
            </a:r>
            <a:r>
              <a:rPr lang="es-ES" dirty="0"/>
              <a:t> es un hombre de 68 años con diagnóstico de demencia. Le cuesta sostenerse en pie y tiene tendencia a caerse. Le gusta pasear por los pasillos y los jardines de la residencia y no le gusta que le digan que no es seguro que ande sin ayuda. Cuando se lo recuerdan, grita y golpea a la persona que le impide hacer lo que quiere. También grita al personal y camina con gesto frustrado</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es-ES" sz="2700" dirty="0"/>
              <a:t>Ejercicio 5.3: Responder a los puntos sensibles y signos de malestar </a:t>
            </a:r>
            <a:r>
              <a:rPr lang="en-GB" sz="2700" dirty="0"/>
              <a:t>- 4</a:t>
            </a:r>
            <a:endParaRPr lang="x-none" sz="2700" dirty="0"/>
          </a:p>
        </p:txBody>
      </p:sp>
    </p:spTree>
    <p:extLst>
      <p:ext uri="{BB962C8B-B14F-4D97-AF65-F5344CB8AC3E}">
        <p14:creationId xmlns:p14="http://schemas.microsoft.com/office/powerpoint/2010/main" val="40310053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4311B-F540-4DE5-AC7A-30C89AC5DD41}"/>
              </a:ext>
            </a:extLst>
          </p:cNvPr>
          <p:cNvSpPr>
            <a:spLocks noGrp="1"/>
          </p:cNvSpPr>
          <p:nvPr>
            <p:ph sz="quarter" idx="14"/>
          </p:nvPr>
        </p:nvSpPr>
        <p:spPr/>
        <p:txBody>
          <a:bodyPr/>
          <a:lstStyle/>
          <a:p>
            <a:pPr lvl="0"/>
            <a:endParaRPr lang="en-GB" dirty="0"/>
          </a:p>
          <a:p>
            <a:pPr marL="0" lvl="0" indent="0" algn="ctr">
              <a:buNone/>
            </a:pPr>
            <a:r>
              <a:rPr lang="es-ES" sz="2500" b="1" i="1" dirty="0"/>
              <a:t>¿Qué es lo que más le molesta a </a:t>
            </a:r>
            <a:r>
              <a:rPr lang="es-ES" sz="2500" b="1" i="1" dirty="0" err="1"/>
              <a:t>Abdu</a:t>
            </a:r>
            <a:r>
              <a:rPr lang="es-ES" sz="2500" b="1" i="1" dirty="0"/>
              <a:t>? </a:t>
            </a:r>
          </a:p>
          <a:p>
            <a:pPr marL="0" lvl="0" indent="0" algn="ctr">
              <a:buNone/>
            </a:pPr>
            <a:endParaRPr lang="es-ES" sz="2500" b="1" i="1" dirty="0"/>
          </a:p>
          <a:p>
            <a:pPr marL="0" lvl="0" indent="0" algn="ctr">
              <a:buNone/>
            </a:pPr>
            <a:r>
              <a:rPr lang="es-ES" sz="2500" b="1" i="1" dirty="0"/>
              <a:t>¿Qué puede hacer el personal del servicio para adaptarse a sus necesidades? </a:t>
            </a:r>
          </a:p>
          <a:p>
            <a:endParaRPr lang="x-none"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es-ES" sz="2700" dirty="0"/>
              <a:t>Ejercicio 5.3: Responder a los puntos sensibles y signos de malestar </a:t>
            </a:r>
            <a:r>
              <a:rPr lang="en-GB" sz="2700" dirty="0"/>
              <a:t>- 5</a:t>
            </a:r>
            <a:endParaRPr lang="x-none" sz="2700" dirty="0"/>
          </a:p>
        </p:txBody>
      </p:sp>
    </p:spTree>
    <p:extLst>
      <p:ext uri="{BB962C8B-B14F-4D97-AF65-F5344CB8AC3E}">
        <p14:creationId xmlns:p14="http://schemas.microsoft.com/office/powerpoint/2010/main" val="16442842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EDE21-5F84-4CF1-A6A6-9202E87C7B19}"/>
              </a:ext>
            </a:extLst>
          </p:cNvPr>
          <p:cNvSpPr>
            <a:spLocks noGrp="1"/>
          </p:cNvSpPr>
          <p:nvPr>
            <p:ph sz="quarter" idx="14"/>
          </p:nvPr>
        </p:nvSpPr>
        <p:spPr/>
        <p:txBody>
          <a:bodyPr/>
          <a:lstStyle/>
          <a:p>
            <a:pPr lvl="0" algn="just"/>
            <a:r>
              <a:rPr lang="es-ES" dirty="0" err="1"/>
              <a:t>Abdu</a:t>
            </a:r>
            <a:r>
              <a:rPr lang="es-ES" dirty="0"/>
              <a:t> y el personal de la residencia fueron capaces de identificar las estrategias siguientes para acompañar y adaptarse a sus preferencias y no alterarlo</a:t>
            </a:r>
            <a:r>
              <a:rPr lang="en-GB" dirty="0"/>
              <a:t>. </a:t>
            </a:r>
            <a:endParaRPr lang="x-none" dirty="0"/>
          </a:p>
          <a:p>
            <a:pPr lvl="2" algn="just" fontAlgn="base"/>
            <a:r>
              <a:rPr lang="es-ES" sz="2200" dirty="0"/>
              <a:t>Le facilitan un andador para que pueda caminar libremente y sin ayuda por la residencia y los jardines.</a:t>
            </a:r>
          </a:p>
          <a:p>
            <a:pPr lvl="2" algn="just"/>
            <a:r>
              <a:rPr lang="es-ES" sz="2200" dirty="0"/>
              <a:t>Además, el personal organiza voluntarios de un grupo de apoyo local para acompañarlo a pasear por la ciudad una o dos veces por semana</a:t>
            </a:r>
            <a:r>
              <a:rPr lang="en-GB" sz="2200" dirty="0"/>
              <a:t>.</a:t>
            </a:r>
            <a:endParaRPr lang="x-none" sz="2200" dirty="0"/>
          </a:p>
          <a:p>
            <a:pPr algn="just"/>
            <a:endParaRPr lang="x-none"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es-ES" sz="2700" dirty="0"/>
              <a:t>Ejercicio 5.3: Responder a los puntos sensibles y signos de malestar </a:t>
            </a:r>
            <a:r>
              <a:rPr lang="en-GB" sz="2700" dirty="0"/>
              <a:t>- 6</a:t>
            </a:r>
            <a:endParaRPr lang="x-none" sz="2700" dirty="0"/>
          </a:p>
        </p:txBody>
      </p:sp>
    </p:spTree>
    <p:extLst>
      <p:ext uri="{BB962C8B-B14F-4D97-AF65-F5344CB8AC3E}">
        <p14:creationId xmlns:p14="http://schemas.microsoft.com/office/powerpoint/2010/main" val="9160195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5312-F03D-4DCE-A07F-3013DF559EBA}"/>
              </a:ext>
            </a:extLst>
          </p:cNvPr>
          <p:cNvSpPr>
            <a:spLocks noGrp="1"/>
          </p:cNvSpPr>
          <p:nvPr>
            <p:ph type="title"/>
          </p:nvPr>
        </p:nvSpPr>
        <p:spPr>
          <a:xfrm>
            <a:off x="507206" y="2313946"/>
            <a:ext cx="11227594" cy="467354"/>
          </a:xfrm>
        </p:spPr>
        <p:txBody>
          <a:bodyPr>
            <a:normAutofit fontScale="90000"/>
          </a:bodyPr>
          <a:lstStyle/>
          <a:p>
            <a:pPr>
              <a:lnSpc>
                <a:spcPct val="100000"/>
              </a:lnSpc>
            </a:pPr>
            <a:r>
              <a:rPr lang="es-ES" dirty="0"/>
              <a:t>6. Planes individualizados para explorar y responder a los puntos sensibles y  signos de malestar</a:t>
            </a:r>
            <a:endParaRPr lang="x-none" dirty="0"/>
          </a:p>
        </p:txBody>
      </p:sp>
    </p:spTree>
    <p:extLst>
      <p:ext uri="{BB962C8B-B14F-4D97-AF65-F5344CB8AC3E}">
        <p14:creationId xmlns:p14="http://schemas.microsoft.com/office/powerpoint/2010/main" val="2212259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190082-266C-E14D-8FB5-5EE7AD9E463B}"/>
              </a:ext>
            </a:extLst>
          </p:cNvPr>
          <p:cNvSpPr>
            <a:spLocks noGrp="1"/>
          </p:cNvSpPr>
          <p:nvPr>
            <p:ph type="body" sz="quarter" idx="13"/>
          </p:nvPr>
        </p:nvSpPr>
        <p:spPr>
          <a:xfrm>
            <a:off x="507207" y="1431676"/>
            <a:ext cx="11174400" cy="360000"/>
          </a:xfrm>
        </p:spPr>
        <p:txBody>
          <a:bodyPr/>
          <a:lstStyle/>
          <a:p>
            <a:r>
              <a:rPr lang="es-ES" dirty="0"/>
              <a:t>¿Qué es un plan individualizado? </a:t>
            </a:r>
          </a:p>
        </p:txBody>
      </p:sp>
      <p:sp>
        <p:nvSpPr>
          <p:cNvPr id="3" name="Content Placeholder 2">
            <a:extLst>
              <a:ext uri="{FF2B5EF4-FFF2-40B4-BE49-F238E27FC236}">
                <a16:creationId xmlns:a16="http://schemas.microsoft.com/office/drawing/2014/main" id="{14F6F335-C7F2-46CF-A5BB-C27B04C64191}"/>
              </a:ext>
            </a:extLst>
          </p:cNvPr>
          <p:cNvSpPr>
            <a:spLocks noGrp="1"/>
          </p:cNvSpPr>
          <p:nvPr>
            <p:ph sz="quarter" idx="14"/>
          </p:nvPr>
        </p:nvSpPr>
        <p:spPr>
          <a:xfrm>
            <a:off x="507195" y="2093842"/>
            <a:ext cx="11174412" cy="3917345"/>
          </a:xfrm>
        </p:spPr>
        <p:txBody>
          <a:bodyPr>
            <a:normAutofit/>
          </a:bodyPr>
          <a:lstStyle/>
          <a:p>
            <a:pPr algn="just"/>
            <a:r>
              <a:rPr lang="es-ES" dirty="0"/>
              <a:t>Es un plan que esboza acciones que pueden ayudar a una persona a calmarse y a relajarse en momentos de aumento de la angustia</a:t>
            </a:r>
            <a:r>
              <a:rPr lang="en-US" dirty="0"/>
              <a:t>.</a:t>
            </a:r>
          </a:p>
          <a:p>
            <a:pPr algn="just"/>
            <a:r>
              <a:rPr lang="es-ES" dirty="0"/>
              <a:t>Se trata de un plan único para cada persona</a:t>
            </a:r>
            <a:r>
              <a:rPr lang="en-US" dirty="0"/>
              <a:t>.</a:t>
            </a:r>
          </a:p>
          <a:p>
            <a:pPr lvl="0" algn="just" fontAlgn="base"/>
            <a:r>
              <a:rPr lang="es-ES" dirty="0"/>
              <a:t>El plan prioriza las necesidades del individuo por encima de las del servicio. </a:t>
            </a:r>
          </a:p>
          <a:p>
            <a:pPr lvl="0" algn="just" fontAlgn="base"/>
            <a:r>
              <a:rPr lang="es-ES" dirty="0"/>
              <a:t>Estos planes incluyen estrategias para identificar signos de malestar y responder a los puntos sensibles antes </a:t>
            </a:r>
            <a:r>
              <a:rPr lang="es-ES" dirty="0" err="1"/>
              <a:t>deque</a:t>
            </a:r>
            <a:r>
              <a:rPr lang="es-ES" dirty="0"/>
              <a:t> la situación empeore. </a:t>
            </a:r>
          </a:p>
          <a:p>
            <a:pPr algn="just"/>
            <a:r>
              <a:rPr lang="es-ES" dirty="0"/>
              <a:t>Diseñar un plan con una persona ofrece a los demás la oportunidad de entender las emociones y los sentimientos de la persona ante determinadas situaciones</a:t>
            </a:r>
            <a:r>
              <a:rPr lang="en-US" dirty="0"/>
              <a:t>.</a:t>
            </a:r>
          </a:p>
          <a:p>
            <a:pPr algn="just"/>
            <a:endParaRPr lang="x-none" dirty="0"/>
          </a:p>
        </p:txBody>
      </p:sp>
      <p:sp>
        <p:nvSpPr>
          <p:cNvPr id="2" name="Title 1">
            <a:extLst>
              <a:ext uri="{FF2B5EF4-FFF2-40B4-BE49-F238E27FC236}">
                <a16:creationId xmlns:a16="http://schemas.microsoft.com/office/drawing/2014/main" id="{47B52F20-8C83-40EF-97EF-2278CEEECFF8}"/>
              </a:ext>
            </a:extLst>
          </p:cNvPr>
          <p:cNvSpPr>
            <a:spLocks noGrp="1"/>
          </p:cNvSpPr>
          <p:nvPr>
            <p:ph type="title"/>
          </p:nvPr>
        </p:nvSpPr>
        <p:spPr>
          <a:xfrm>
            <a:off x="417754" y="506412"/>
            <a:ext cx="11317045" cy="465138"/>
          </a:xfrm>
        </p:spPr>
        <p:txBody>
          <a:bodyPr/>
          <a:lstStyle/>
          <a:p>
            <a:r>
              <a:rPr lang="es-ES" dirty="0"/>
              <a:t>Presentación: Planes individualizados para explorar los puntos sensibles y signos de malestar </a:t>
            </a:r>
            <a:r>
              <a:rPr lang="en-GB" dirty="0"/>
              <a:t>- 1</a:t>
            </a:r>
            <a:endParaRPr lang="x-none" dirty="0"/>
          </a:p>
        </p:txBody>
      </p:sp>
    </p:spTree>
    <p:extLst>
      <p:ext uri="{BB962C8B-B14F-4D97-AF65-F5344CB8AC3E}">
        <p14:creationId xmlns:p14="http://schemas.microsoft.com/office/powerpoint/2010/main" val="1907579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B9AA6D-EE80-0D44-A9E6-70CC47E1D220}"/>
              </a:ext>
            </a:extLst>
          </p:cNvPr>
          <p:cNvSpPr>
            <a:spLocks noGrp="1"/>
          </p:cNvSpPr>
          <p:nvPr>
            <p:ph type="body" sz="quarter" idx="13"/>
          </p:nvPr>
        </p:nvSpPr>
        <p:spPr>
          <a:xfrm>
            <a:off x="507207" y="1423693"/>
            <a:ext cx="11174400" cy="360000"/>
          </a:xfrm>
        </p:spPr>
        <p:txBody>
          <a:bodyPr/>
          <a:lstStyle/>
          <a:p>
            <a:r>
              <a:rPr lang="es-ES" dirty="0"/>
              <a:t>¿A quién van destinados los planes individualizados? </a:t>
            </a:r>
          </a:p>
        </p:txBody>
      </p:sp>
      <p:sp>
        <p:nvSpPr>
          <p:cNvPr id="3" name="Content Placeholder 2">
            <a:extLst>
              <a:ext uri="{FF2B5EF4-FFF2-40B4-BE49-F238E27FC236}">
                <a16:creationId xmlns:a16="http://schemas.microsoft.com/office/drawing/2014/main" id="{FB1A6970-F074-4ACF-8E41-A784AE7419A8}"/>
              </a:ext>
            </a:extLst>
          </p:cNvPr>
          <p:cNvSpPr>
            <a:spLocks noGrp="1"/>
          </p:cNvSpPr>
          <p:nvPr>
            <p:ph sz="quarter" idx="14"/>
          </p:nvPr>
        </p:nvSpPr>
        <p:spPr>
          <a:xfrm>
            <a:off x="507195" y="1924050"/>
            <a:ext cx="11174412" cy="4087137"/>
          </a:xfrm>
        </p:spPr>
        <p:txBody>
          <a:bodyPr>
            <a:noAutofit/>
          </a:bodyPr>
          <a:lstStyle/>
          <a:p>
            <a:pPr algn="just"/>
            <a:r>
              <a:rPr lang="es-ES" dirty="0"/>
              <a:t>Puede no ser relevante diseñar un plan individualizado para cada persona. No todo el mundo los quiere o los necesita</a:t>
            </a:r>
            <a:r>
              <a:rPr lang="en-GB" dirty="0"/>
              <a:t>. </a:t>
            </a:r>
          </a:p>
          <a:p>
            <a:pPr lvl="0" algn="just"/>
            <a:r>
              <a:rPr lang="es-ES" dirty="0"/>
              <a:t>en el caso de algunas personas, diseñar un plan individualizado puede resultar útil para entender qué las hace sentir agitadas, nerviosas o enfadadas y cómo pueden responder los demás</a:t>
            </a:r>
            <a:r>
              <a:rPr lang="en-GB" dirty="0"/>
              <a:t>. </a:t>
            </a:r>
          </a:p>
          <a:p>
            <a:pPr lvl="0" algn="just"/>
            <a:r>
              <a:rPr lang="es-ES" dirty="0"/>
              <a:t>Los planes individualizados no solo van destinados a personas con discapacidad psicosocial, intelectual o cognitiva</a:t>
            </a:r>
            <a:r>
              <a:rPr lang="en-GB" dirty="0"/>
              <a:t>. </a:t>
            </a:r>
          </a:p>
          <a:p>
            <a:pPr lvl="2" algn="just"/>
            <a:r>
              <a:rPr lang="es-ES" sz="2200" dirty="0"/>
              <a:t>El uso de los planes individualizados se aplica también a los miembros del personal, familiares y otros cuidadores. Todo el mundo debería intentar conocer y entender sus propios puntos sensibles y sus estrategias para calmarse</a:t>
            </a:r>
            <a:r>
              <a:rPr lang="en-GB" sz="2200" dirty="0"/>
              <a:t> everyone should understand their own sensitivities and calming strategies. </a:t>
            </a:r>
            <a:endParaRPr lang="x-none" sz="2200" dirty="0"/>
          </a:p>
          <a:p>
            <a:pPr algn="just"/>
            <a:endParaRPr lang="x-none" dirty="0"/>
          </a:p>
        </p:txBody>
      </p:sp>
      <p:sp>
        <p:nvSpPr>
          <p:cNvPr id="2" name="Title 1">
            <a:extLst>
              <a:ext uri="{FF2B5EF4-FFF2-40B4-BE49-F238E27FC236}">
                <a16:creationId xmlns:a16="http://schemas.microsoft.com/office/drawing/2014/main" id="{9D5F84DF-79ED-492E-898F-0697ED6108F5}"/>
              </a:ext>
            </a:extLst>
          </p:cNvPr>
          <p:cNvSpPr>
            <a:spLocks noGrp="1"/>
          </p:cNvSpPr>
          <p:nvPr>
            <p:ph type="title"/>
          </p:nvPr>
        </p:nvSpPr>
        <p:spPr>
          <a:xfrm>
            <a:off x="417754" y="506412"/>
            <a:ext cx="11259895" cy="407988"/>
          </a:xfrm>
        </p:spPr>
        <p:txBody>
          <a:bodyPr/>
          <a:lstStyle/>
          <a:p>
            <a:r>
              <a:rPr lang="es-ES" dirty="0"/>
              <a:t>Presentación: Planes individualizados para explorar los puntos sensibles y signos de malestar </a:t>
            </a:r>
            <a:r>
              <a:rPr lang="en-GB" dirty="0"/>
              <a:t>- 2</a:t>
            </a:r>
            <a:endParaRPr lang="x-none" dirty="0"/>
          </a:p>
        </p:txBody>
      </p:sp>
    </p:spTree>
    <p:extLst>
      <p:ext uri="{BB962C8B-B14F-4D97-AF65-F5344CB8AC3E}">
        <p14:creationId xmlns:p14="http://schemas.microsoft.com/office/powerpoint/2010/main" val="28570752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FCA963-7BDE-D546-B32C-0FAF452D3EB0}"/>
              </a:ext>
            </a:extLst>
          </p:cNvPr>
          <p:cNvSpPr>
            <a:spLocks noGrp="1"/>
          </p:cNvSpPr>
          <p:nvPr>
            <p:ph type="body" sz="quarter" idx="13"/>
          </p:nvPr>
        </p:nvSpPr>
        <p:spPr>
          <a:xfrm>
            <a:off x="507207" y="1383936"/>
            <a:ext cx="11174400" cy="360000"/>
          </a:xfrm>
        </p:spPr>
        <p:txBody>
          <a:bodyPr/>
          <a:lstStyle/>
          <a:p>
            <a:r>
              <a:rPr lang="es-ES" dirty="0"/>
              <a:t>¿Cómo se ha de elaborar y utilizar un plan individualizado? </a:t>
            </a:r>
          </a:p>
        </p:txBody>
      </p:sp>
      <p:sp>
        <p:nvSpPr>
          <p:cNvPr id="3" name="Content Placeholder 2">
            <a:extLst>
              <a:ext uri="{FF2B5EF4-FFF2-40B4-BE49-F238E27FC236}">
                <a16:creationId xmlns:a16="http://schemas.microsoft.com/office/drawing/2014/main" id="{6539DCCD-7409-44F1-A324-A4C06EB9225C}"/>
              </a:ext>
            </a:extLst>
          </p:cNvPr>
          <p:cNvSpPr>
            <a:spLocks noGrp="1"/>
          </p:cNvSpPr>
          <p:nvPr>
            <p:ph sz="quarter" idx="14"/>
          </p:nvPr>
        </p:nvSpPr>
        <p:spPr>
          <a:xfrm>
            <a:off x="507195" y="1895062"/>
            <a:ext cx="11174412" cy="4116126"/>
          </a:xfrm>
        </p:spPr>
        <p:txBody>
          <a:bodyPr>
            <a:normAutofit/>
          </a:bodyPr>
          <a:lstStyle/>
          <a:p>
            <a:pPr lvl="0" algn="just"/>
            <a:r>
              <a:rPr lang="es-ES" sz="2000" dirty="0"/>
              <a:t>Es necesario que el plan lo desarrolle la persona implicada y, si quiere, con la ayuda de otras personas que deseen participar</a:t>
            </a:r>
            <a:r>
              <a:rPr lang="en-GB" sz="2000" dirty="0"/>
              <a:t>.</a:t>
            </a:r>
            <a:endParaRPr lang="x-none" sz="2000" dirty="0"/>
          </a:p>
          <a:p>
            <a:pPr lvl="0" algn="just" fontAlgn="base"/>
            <a:r>
              <a:rPr lang="es-ES" sz="2000" dirty="0"/>
              <a:t>Es la persona para quien se crea el plan quien decide qué figura en él, y no los demás. </a:t>
            </a:r>
          </a:p>
          <a:p>
            <a:pPr algn="just"/>
            <a:r>
              <a:rPr lang="es-ES" sz="2000" dirty="0"/>
              <a:t>El plan se ha de diseñar cuando la persona se encuentra en un estado mental calmado y relajado</a:t>
            </a:r>
            <a:r>
              <a:rPr lang="en-GB" sz="2000" dirty="0"/>
              <a:t>.</a:t>
            </a:r>
            <a:endParaRPr lang="x-none" sz="2000" dirty="0"/>
          </a:p>
          <a:p>
            <a:pPr lvl="0" algn="just"/>
            <a:r>
              <a:rPr lang="es-ES" sz="2000" dirty="0"/>
              <a:t>En su caso, el plan se puede integrar en el plan de recuperación general de la persona</a:t>
            </a:r>
            <a:r>
              <a:rPr lang="en-GB" sz="2000" dirty="0"/>
              <a:t>. </a:t>
            </a:r>
            <a:endParaRPr lang="x-none" sz="2000" dirty="0"/>
          </a:p>
          <a:p>
            <a:pPr lvl="0" algn="just"/>
            <a:r>
              <a:rPr lang="es-ES" sz="2000" dirty="0"/>
              <a:t>Si la persona lo desea, los planes se pueden poner a disposición del personal sanitario, los equipos de respuesta y otras personas relevantes</a:t>
            </a:r>
            <a:r>
              <a:rPr lang="en-GB" sz="2000" dirty="0"/>
              <a:t>.</a:t>
            </a:r>
            <a:endParaRPr lang="x-none" sz="2000" dirty="0"/>
          </a:p>
          <a:p>
            <a:pPr lvl="0" algn="just"/>
            <a:r>
              <a:rPr lang="es-ES" sz="2000" dirty="0"/>
              <a:t>Los planes individualizados deben actualizarse y revisarse con regularidad</a:t>
            </a:r>
            <a:r>
              <a:rPr lang="en-GB"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E04BF001-2F17-4484-9C13-BEC914911934}"/>
              </a:ext>
            </a:extLst>
          </p:cNvPr>
          <p:cNvSpPr>
            <a:spLocks noGrp="1"/>
          </p:cNvSpPr>
          <p:nvPr>
            <p:ph type="title"/>
          </p:nvPr>
        </p:nvSpPr>
        <p:spPr>
          <a:xfrm>
            <a:off x="417754" y="506412"/>
            <a:ext cx="11278945" cy="446088"/>
          </a:xfrm>
        </p:spPr>
        <p:txBody>
          <a:bodyPr/>
          <a:lstStyle/>
          <a:p>
            <a:r>
              <a:rPr lang="es-ES" dirty="0"/>
              <a:t>Presentación: Planes individualizados para explorar los puntos sensibles y signos de malestar </a:t>
            </a:r>
            <a:r>
              <a:rPr lang="en-GB" dirty="0"/>
              <a:t>- 3</a:t>
            </a:r>
            <a:endParaRPr lang="x-none" dirty="0"/>
          </a:p>
        </p:txBody>
      </p:sp>
    </p:spTree>
    <p:extLst>
      <p:ext uri="{BB962C8B-B14F-4D97-AF65-F5344CB8AC3E}">
        <p14:creationId xmlns:p14="http://schemas.microsoft.com/office/powerpoint/2010/main" val="2557698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2441</TotalTime>
  <Words>36994</Words>
  <Application>Microsoft Office PowerPoint</Application>
  <PresentationFormat>Pantalla panoràmica</PresentationFormat>
  <Paragraphs>2215</Paragraphs>
  <Slides>155</Slides>
  <Notes>155</Notes>
  <HiddenSlides>0</HiddenSlides>
  <MMClips>0</MMClips>
  <ScaleCrop>false</ScaleCrop>
  <HeadingPairs>
    <vt:vector size="8" baseType="variant">
      <vt:variant>
        <vt:lpstr>Tipus de lletra utilitzats</vt:lpstr>
      </vt:variant>
      <vt:variant>
        <vt:i4>5</vt:i4>
      </vt:variant>
      <vt:variant>
        <vt:lpstr>Tema</vt:lpstr>
      </vt:variant>
      <vt:variant>
        <vt:i4>1</vt:i4>
      </vt:variant>
      <vt:variant>
        <vt:lpstr>Servidors OLE incrustats</vt:lpstr>
      </vt:variant>
      <vt:variant>
        <vt:i4>1</vt:i4>
      </vt:variant>
      <vt:variant>
        <vt:lpstr>Títols de les diapositives</vt:lpstr>
      </vt:variant>
      <vt:variant>
        <vt:i4>155</vt:i4>
      </vt:variant>
    </vt:vector>
  </HeadingPairs>
  <TitlesOfParts>
    <vt:vector size="162" baseType="lpstr">
      <vt:lpstr>Arial</vt:lpstr>
      <vt:lpstr>Calibri</vt:lpstr>
      <vt:lpstr>Calibri Light</vt:lpstr>
      <vt:lpstr>Century Gothic</vt:lpstr>
      <vt:lpstr>Symbol</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 éste módulo</vt:lpstr>
      <vt:lpstr>Temas tratados en éste módulo</vt:lpstr>
      <vt:lpstr>Tema 1. ¿Qué es la recuperación?</vt:lpstr>
      <vt:lpstr>Presentación 1.1. ¿Qué es la recuperación? - 1</vt:lpstr>
      <vt:lpstr>Presentación 1.1. ¿Qué es la recuperación? - 2</vt:lpstr>
      <vt:lpstr>Presentación 1.1. ¿Qué es la recuperación? - 3</vt:lpstr>
      <vt:lpstr>Tema 2. Definir el aislamiento y la contención</vt:lpstr>
      <vt:lpstr>Ejercicio 2.1: Significado de aislamiento y de contención </vt:lpstr>
      <vt:lpstr>Ejercicio 2.2: Identificar el aislamiento y la contención </vt:lpstr>
      <vt:lpstr>Presentación: Formas de aislamiento y de contención - 1</vt:lpstr>
      <vt:lpstr>Presentación: Formas de aislamiento y de contención - 2</vt:lpstr>
      <vt:lpstr>Presentación: Formas de aislamiento y de contención - 3</vt:lpstr>
      <vt:lpstr>Presentación: Formas de aislamiento y de contención - 4</vt:lpstr>
      <vt:lpstr>Presentación: Formas de aislamiento y de contención - 5</vt:lpstr>
      <vt:lpstr>Presentación: Formas de aislamiento y de contención - 6</vt:lpstr>
      <vt:lpstr>Ejercicio 2.3: Formas de aislamiento y de contención - 1</vt:lpstr>
      <vt:lpstr>Ejercicio 2.3: Formas de aislamiento y de contención - 2</vt:lpstr>
      <vt:lpstr>Ejercicio 2.4: Imágenes de aislamiento y de contención</vt:lpstr>
      <vt:lpstr>Presentació del PowerPoint</vt:lpstr>
      <vt:lpstr>Presentació del PowerPoint</vt:lpstr>
      <vt:lpstr>Presentació del PowerPoint</vt:lpstr>
      <vt:lpstr>Presentació del PowerPoint</vt:lpstr>
      <vt:lpstr>Presentación: El uso del aislamiento y de la contención es una vulneración de los derechos humanos - 1</vt:lpstr>
      <vt:lpstr>Presentación: El uso del aislamiento y de la contención es una vulneración de los derechos humanos - 2</vt:lpstr>
      <vt:lpstr>Presentación: El uso del aislamiento y de la contención es una vulneración de los derechos humanos - 3</vt:lpstr>
      <vt:lpstr>Presentación: ¿Cuándo y por qué se emplean el aislamiento y la contención?- 1 </vt:lpstr>
      <vt:lpstr>Presentación: ¿Cuándo y por qué se emplean el aislamiento y la contención?- 2</vt:lpstr>
      <vt:lpstr>Presentación: ¿Cuándo y por qué se emplean el aislamiento y la contención?- 3</vt:lpstr>
      <vt:lpstr>Presentación: ¿Cuándo y por qué se emplean el aislamiento y la contención?- 4</vt:lpstr>
      <vt:lpstr>Presentación: ¿Cuándo y por qué se emplean el aislamiento y la contención?- 5</vt:lpstr>
      <vt:lpstr>Presentación: ¿Cuándo y por qué se emplean el aislamiento y la contención?- 6</vt:lpstr>
      <vt:lpstr>Presentación: ¿Cuándo y por qué se emplean el aislamiento y la contención?- 7</vt:lpstr>
      <vt:lpstr>Presentación: ¿Cuándo y por qué se emplean el aislamiento y la contención?- 8</vt:lpstr>
      <vt:lpstr>Presentación: ¿Cuándo y por qué se emplean el aislamiento y la contención?- 9</vt:lpstr>
      <vt:lpstr>Presentación: ¿Cuándo y por qué se emplean el aislamiento y la contención?- 10</vt:lpstr>
      <vt:lpstr>Presentación: ¿Cuándo y por qué se emplean el aislamiento y la contención?- 11</vt:lpstr>
      <vt:lpstr>Tema 3. La experiencia personal y el impacto del aislamiento y la contención</vt:lpstr>
      <vt:lpstr>Ejercicio 3.1: La experiencia personal de aislamiento y contención - 1</vt:lpstr>
      <vt:lpstr>Ejercicio 3.1: La experiencia personal de aislamiento y contención - 2</vt:lpstr>
      <vt:lpstr>Presentación: El impacto psicológico del aislamiento y la contención en las personas usuarias de los servicios - 1</vt:lpstr>
      <vt:lpstr>Presentación: El impacto psicológico del aislamiento y la contención en las personas usuarias de los servicios - 2</vt:lpstr>
      <vt:lpstr>Presentación: El impacto psicológico del aislamiento y la contención en las personas usuarias de los servicios - 3</vt:lpstr>
      <vt:lpstr>Ejercicio 3.2: Impacto psicológico del uso del aislamiento y la contención </vt:lpstr>
      <vt:lpstr>Presentación: El impacto físico del aislamiento y la contención en las personas usuarias de los servicios - 1</vt:lpstr>
      <vt:lpstr>Presentación: El impacto físico del aislamiento y la contención en las personas usuarias de los servicios - 2</vt:lpstr>
      <vt:lpstr>Presentación: El impacto físico del aislamiento y la contención en las personas usuarias de los servicios - 3</vt:lpstr>
      <vt:lpstr>Presentación: El impacto físico del aislamiento y la contención en las personas usuarias de los servicios - 4</vt:lpstr>
      <vt:lpstr>Presentación: El impacto físico del aislamiento y la contención en las personas usuarias de los servicios - 5</vt:lpstr>
      <vt:lpstr>Presentación: Impacto drástico del uso del aislamiento y la contención</vt:lpstr>
      <vt:lpstr>Ejercicio 3.3: Impacto psicológico del uso del aislamiento y la contención en el personal de los servicios - Opción 1</vt:lpstr>
      <vt:lpstr>Ejercicio 3.3: Impacto psicológico del uso del aislamiento y la contención en el personal de los servicios - Opción 2</vt:lpstr>
      <vt:lpstr>Presentación: El impacto del aislamiento y la contención en los profesionales de la salud mental y de los servicios relacionados</vt:lpstr>
      <vt:lpstr>Tema 4. Cuestionar las presuposiciones con relación al aislamiento y la contención  </vt:lpstr>
      <vt:lpstr>Presentación: Cuestionar las presuposiciones sobre el aislamiento y la contención - 1</vt:lpstr>
      <vt:lpstr>Presentación: Cuestionar las presuposiciones sobre el aislamiento y la contención - 2</vt:lpstr>
      <vt:lpstr>Presentación: Cuestionar las presuposiciones sobre el aislamiento y la contención - 3</vt:lpstr>
      <vt:lpstr>Presentación: Cuestionar las presuposiciones sobre el aislamiento y la contención - 4</vt:lpstr>
      <vt:lpstr>Presentación: Cuestionar las presuposiciones sobre el aislamiento y la contención - 5</vt:lpstr>
      <vt:lpstr>Presentación: Cuestionar las presuposiciones sobre el aislamiento y la contención - 6</vt:lpstr>
      <vt:lpstr>Ejercicio 4.1: Cuestionamos la idea de que, en circunstancias excepcionales, hay razones válidas para utilizar el aislamiento y la contención - 1</vt:lpstr>
      <vt:lpstr>Ejercicio 4.1: Cuestionamos la idea de que, en circunstancias excepcionales, hay razones válidas para utilizar el aislamiento y la contención - 2</vt:lpstr>
      <vt:lpstr>Ejercicio 4.1: Cuestionamos la idea de que, en circunstancias excepcionales, hay razones válidas para utilizar el aislamiento y la contención - 3</vt:lpstr>
      <vt:lpstr>Ejercicio 4.1: Cuestionamos la idea de que, en circunstancias excepcionales, hay razones válidas para utilizar el aislamiento y la contención - 4</vt:lpstr>
      <vt:lpstr>Ejercicio 4.1: Cuestionamos la idea de que, en circunstancias excepcionales, hay razones válidas para utilizar el aislamiento y la contención - 5</vt:lpstr>
      <vt:lpstr>Ejercicio 4.1: Cuestionamos la idea de que, en circunstancias excepcionales, hay razones válidas para utilizar el aislamiento y la contención - 6</vt:lpstr>
      <vt:lpstr>Ejercicio 4.1: Cuestionamos la idea de que, en circunstancias excepcionales, hay razones válidas para utilizar el aislamiento y la contención - 7</vt:lpstr>
      <vt:lpstr>Ejercicio 4.2: ¿Es posible cambiar el curso de los acontecimientos que conducen al uso del aislamiento y de las contenciones? - 1</vt:lpstr>
      <vt:lpstr>Presentació del PowerPoint</vt:lpstr>
      <vt:lpstr>Ejercicio 4.2: ¿Es posible cambiar el curso de los acontecimientos que conducen al uso del aislamiento y de las contenciones? - 3</vt:lpstr>
      <vt:lpstr>Ejercicio 4.2: ¿Es posible cambiar el curso de los acontecimientos que conducen al uso del aislamiento y de las contenciones? - 4</vt:lpstr>
      <vt:lpstr>Ejercicio 4.2: ¿Es posible cambiar el curso de los acontecimientos que conducen al uso del aislamiento y de las contenciones? - 5</vt:lpstr>
      <vt:lpstr>Ejercicio 4.2: ¿Es posible cambiar el curso de los acontecimientos que conducen al uso del aislamiento y de las contenciones? - 6</vt:lpstr>
      <vt:lpstr>Ejercicio 4.2: ¿Es posible cambiar el curso de los acontecimientos que conducen al uso del aislamiento y de las contenciones? - 7</vt:lpstr>
      <vt:lpstr>Presentación: El abanico de oportunidades perdidas </vt:lpstr>
      <vt:lpstr>Tema 5. Identificar las situaciones de tensión y los elementos de una respuesta eficaz </vt:lpstr>
      <vt:lpstr>Reflexión a partir de los temas previos - 1</vt:lpstr>
      <vt:lpstr>Reflexión a partir de los temas previos - 2</vt:lpstr>
      <vt:lpstr>Presentación: Identificación de las situaciones de tensión y elementos de una respuesta eficaz - 1</vt:lpstr>
      <vt:lpstr>Presentación: Identificación de las situaciones de tensión y elementos de una respuesta eficaz - 2</vt:lpstr>
      <vt:lpstr>Presentación: Identificación de las situaciones de tensión y elementos de una respuesta eficaz - 3</vt:lpstr>
      <vt:lpstr>Presentación: Identificación de las situaciones de tensión y elementos de una respuesta eficaz - 4</vt:lpstr>
      <vt:lpstr>Presentación: Identificación de las situaciones de tensión y elementos de una respuesta eficaz - 5</vt:lpstr>
      <vt:lpstr>Ejercicio 5.1: Debate: entender los puntos sensibles y los patrones de reacciones </vt:lpstr>
      <vt:lpstr>Ejercicio 5.2: Acciones tranquilizadoras </vt:lpstr>
      <vt:lpstr>Ejercicio 5.3: Responder a los puntos sensibles y signos de malestar - 1</vt:lpstr>
      <vt:lpstr>Ejercicio 5.3: Responder a los puntos sensibles y signos de malestar - 2</vt:lpstr>
      <vt:lpstr>Ejercicio 5.3: Responder a los puntos sensibles y signos de malestar - 3</vt:lpstr>
      <vt:lpstr>Ejercicio 5.3: Responder a los puntos sensibles y signos de malestar - 4</vt:lpstr>
      <vt:lpstr>Ejercicio 5.3: Responder a los puntos sensibles y signos de malestar - 5</vt:lpstr>
      <vt:lpstr>Ejercicio 5.3: Responder a los puntos sensibles y signos de malestar - 6</vt:lpstr>
      <vt:lpstr>6. Planes individualizados para explorar y responder a los puntos sensibles y  signos de malestar</vt:lpstr>
      <vt:lpstr>Presentación: Planes individualizados para explorar los puntos sensibles y signos de malestar - 1</vt:lpstr>
      <vt:lpstr>Presentación: Planes individualizados para explorar los puntos sensibles y signos de malestar - 2</vt:lpstr>
      <vt:lpstr>Presentación: Planes individualizados para explorar los puntos sensibles y signos de malestar - 3</vt:lpstr>
      <vt:lpstr>Presentación: Planes individualizados para explorar los puntos sensibles y signos de malestar - 4</vt:lpstr>
      <vt:lpstr>Presentación: Planes individualizados para explorar los puntos sensibles y signos de malestar - 5</vt:lpstr>
      <vt:lpstr>Ejercicio 6.1: Elaborar un plan individualizado</vt:lpstr>
      <vt:lpstr>Tema 7. Establecer una cultura del «sí» y del «sí se puede»</vt:lpstr>
      <vt:lpstr>Presentación: Establecimiento de una cultura del «sí» y del "sí se puede» - 1</vt:lpstr>
      <vt:lpstr>Presentación: Establecimiento de una cultura del «sí» y del "sí se puede» - 2</vt:lpstr>
      <vt:lpstr>Presentación: Establecimiento de una cultura del «sí» y del "sí se puede» - 3</vt:lpstr>
      <vt:lpstr>Presentación: Establecimiento de una cultura del «sí» y del "sí se puede» - 4</vt:lpstr>
      <vt:lpstr>Presentación: Establecimiento de una cultura del «sí» y del "sí se puede» - 5</vt:lpstr>
      <vt:lpstr>Presentación: Establecimiento de una cultura del «sí» y del "sí se puede» - 6</vt:lpstr>
      <vt:lpstr>Presentación: Establecimiento de una cultura del «sí» y del "sí se puede» - 7</vt:lpstr>
      <vt:lpstr>Ejercicio 7.1: Establecer una cultura del «sí» y del «sí se puede» en nuestro servicio social y de salud mental - 1</vt:lpstr>
      <vt:lpstr>Ejercicio 7.1: Establecer una cultura del «sí» y del «sí se puede» en nuestro servicio social y de salud mental - 2</vt:lpstr>
      <vt:lpstr>Tema 8. Entornos de acompañamiento y uso de salas de bienestar</vt:lpstr>
      <vt:lpstr>Presentación: Entornos de acompañamiento y salas de bienestar - 1</vt:lpstr>
      <vt:lpstr>Presentación: Entornos de acompañamiento y salas de bienestar - 2</vt:lpstr>
      <vt:lpstr>Presentación: Entornos de acompañamiento y salas de bienestar - 3</vt:lpstr>
      <vt:lpstr>Presentación: Entornos de acompañamiento y salas de bienestar - 4</vt:lpstr>
      <vt:lpstr>Presentación: Entornos de acompañamiento y salas de bienestar - 5</vt:lpstr>
      <vt:lpstr>Ejercicio 8.1: Estrategias sensoriales</vt:lpstr>
      <vt:lpstr>Presentación: Salas de bienestar en unidades de urgencias de hospitales generales o en otros lugares de cuidados intensivos</vt:lpstr>
      <vt:lpstr>Ejercicio 8.2: Salas de bienestar en su servicio</vt:lpstr>
      <vt:lpstr>Tema 9. Desescalada de las situaciones de conflicto y tensión  </vt:lpstr>
      <vt:lpstr>Presentación: Introducción a la desescalada - 1</vt:lpstr>
      <vt:lpstr>Presentación: Introducción a la desescalada - 2</vt:lpstr>
      <vt:lpstr>Presentación: Introducción a la desescalada - 3</vt:lpstr>
      <vt:lpstr>Presentación: Introducción a la desescalada - 4</vt:lpstr>
      <vt:lpstr>Presentación: Introducción a la desescalada - 5</vt:lpstr>
      <vt:lpstr>Tema 10. Equipos de respuesta</vt:lpstr>
      <vt:lpstr>Presentación: La constitución de un equipo de respuesta - 1</vt:lpstr>
      <vt:lpstr>Presentación: La constitución de un equipo de respuesta - 2</vt:lpstr>
      <vt:lpstr>Presentación: La constitución de un equipo de respuesta - 3</vt:lpstr>
      <vt:lpstr>Presentación: La constitución de un equipo de respuesta - 4</vt:lpstr>
      <vt:lpstr>Presentación: La constitución de un equipo de respuesta - 5</vt:lpstr>
      <vt:lpstr>Presentación: La constitución de un equipo de respuesta - 6</vt:lpstr>
      <vt:lpstr>Presentación: La constitución de un equipo de respuesta - 7</vt:lpstr>
      <vt:lpstr>Presentación: La constitución de un equipo de respuesta - 8</vt:lpstr>
      <vt:lpstr>Presentación: La constitución de un equipo de respuesta - 9</vt:lpstr>
      <vt:lpstr>Presentación: La constitución de un equipo de respuesta - 10</vt:lpstr>
      <vt:lpstr>Presentación: La constitución de un equipo de respuesta - 11</vt:lpstr>
      <vt:lpstr>Presentación: La constitución de un equipo de respuesta - 12</vt:lpstr>
      <vt:lpstr>Presentación: La constitución de un equipo de respuesta - 13</vt:lpstr>
      <vt:lpstr>Ejercicio 10.1: Constituir un equipo de respuesta </vt:lpstr>
      <vt:lpstr>Ejercicio para reflexionar</vt:lpstr>
      <vt:lpstr>Tema 11. Acciones que se pueden emprender para erradicar el aislamiento y la contención</vt:lpstr>
      <vt:lpstr>Ejercicio 11.1: Prácticas actuales para responder a situaciones de tensión y de conflictividad en el servicio </vt:lpstr>
      <vt:lpstr>cicio 11.2: Acciones personales para eliminar el aislamiento y la contención </vt:lpstr>
      <vt:lpstr>Ejercicio 11.3: Acciones en el ámbito del servicio para erradicar el aislamiento y la contención </vt:lpstr>
      <vt:lpstr>Presentación: Acciones en el ámbito del servicio para erradicar el aislamiento y la contención - 1 </vt:lpstr>
      <vt:lpstr>Presentación: Acciones en el ámbito del servicio para erradicar el aislamiento y la contención - 2</vt:lpstr>
      <vt:lpstr>Presentación: Acciones en el ámbito del servicio para erradicar el aislamiento y la contención - 3</vt:lpstr>
      <vt:lpstr>Presentación: Acciones en el ámbito del servicio para erradicar el aislamiento y la contención - 4</vt:lpstr>
      <vt:lpstr>Presentación: Acciones en el ámbito del servicio para erradicar el aislamiento y la contención - 5</vt:lpstr>
      <vt:lpstr>Presentación: Conclusiones - 1</vt:lpstr>
      <vt:lpstr>Presentación: Conclusiones - 2</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442</cp:revision>
  <cp:lastPrinted>2019-10-27T15:38:15Z</cp:lastPrinted>
  <dcterms:created xsi:type="dcterms:W3CDTF">2018-12-18T16:11:13Z</dcterms:created>
  <dcterms:modified xsi:type="dcterms:W3CDTF">2023-03-27T20:44:25Z</dcterms:modified>
</cp:coreProperties>
</file>